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sldIdLst>
    <p:sldId id="256" r:id="rId2"/>
    <p:sldId id="461" r:id="rId3"/>
    <p:sldId id="316" r:id="rId4"/>
    <p:sldId id="317" r:id="rId5"/>
    <p:sldId id="318" r:id="rId6"/>
    <p:sldId id="412" r:id="rId7"/>
    <p:sldId id="416" r:id="rId8"/>
    <p:sldId id="417" r:id="rId9"/>
    <p:sldId id="418" r:id="rId10"/>
    <p:sldId id="419" r:id="rId11"/>
    <p:sldId id="462" r:id="rId12"/>
    <p:sldId id="414" r:id="rId13"/>
    <p:sldId id="310" r:id="rId14"/>
    <p:sldId id="464" r:id="rId15"/>
    <p:sldId id="320" r:id="rId16"/>
    <p:sldId id="322" r:id="rId17"/>
    <p:sldId id="466" r:id="rId18"/>
    <p:sldId id="350" r:id="rId19"/>
    <p:sldId id="467" r:id="rId20"/>
    <p:sldId id="469" r:id="rId21"/>
    <p:sldId id="362" r:id="rId22"/>
    <p:sldId id="364" r:id="rId23"/>
    <p:sldId id="295" r:id="rId24"/>
    <p:sldId id="290" r:id="rId25"/>
    <p:sldId id="293" r:id="rId26"/>
    <p:sldId id="296" r:id="rId27"/>
    <p:sldId id="297" r:id="rId28"/>
    <p:sldId id="298" r:id="rId29"/>
    <p:sldId id="309" r:id="rId30"/>
    <p:sldId id="407" r:id="rId31"/>
    <p:sldId id="301" r:id="rId32"/>
    <p:sldId id="323" r:id="rId33"/>
    <p:sldId id="325" r:id="rId34"/>
    <p:sldId id="344" r:id="rId35"/>
    <p:sldId id="326" r:id="rId36"/>
    <p:sldId id="324" r:id="rId37"/>
    <p:sldId id="328" r:id="rId38"/>
    <p:sldId id="329" r:id="rId39"/>
    <p:sldId id="330" r:id="rId40"/>
    <p:sldId id="331" r:id="rId41"/>
    <p:sldId id="332" r:id="rId42"/>
    <p:sldId id="333" r:id="rId43"/>
    <p:sldId id="470" r:id="rId44"/>
    <p:sldId id="471" r:id="rId45"/>
    <p:sldId id="472" r:id="rId46"/>
    <p:sldId id="473" r:id="rId47"/>
    <p:sldId id="474" r:id="rId48"/>
    <p:sldId id="477" r:id="rId49"/>
    <p:sldId id="478" r:id="rId50"/>
    <p:sldId id="479" r:id="rId51"/>
    <p:sldId id="351" r:id="rId52"/>
    <p:sldId id="353" r:id="rId53"/>
    <p:sldId id="354" r:id="rId54"/>
    <p:sldId id="334" r:id="rId55"/>
    <p:sldId id="365" r:id="rId56"/>
    <p:sldId id="475" r:id="rId57"/>
    <p:sldId id="368" r:id="rId58"/>
    <p:sldId id="372" r:id="rId59"/>
    <p:sldId id="483" r:id="rId60"/>
    <p:sldId id="476" r:id="rId61"/>
    <p:sldId id="488" r:id="rId62"/>
    <p:sldId id="481" r:id="rId63"/>
    <p:sldId id="482" r:id="rId64"/>
    <p:sldId id="490" r:id="rId65"/>
    <p:sldId id="484" r:id="rId66"/>
    <p:sldId id="485" r:id="rId67"/>
    <p:sldId id="486" r:id="rId68"/>
    <p:sldId id="487" r:id="rId69"/>
    <p:sldId id="489" r:id="rId70"/>
    <p:sldId id="491" r:id="rId71"/>
  </p:sldIdLst>
  <p:sldSz cx="12192000" cy="6858000"/>
  <p:notesSz cx="6997700"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04" autoAdjust="0"/>
    <p:restoredTop sz="94660"/>
  </p:normalViewPr>
  <p:slideViewPr>
    <p:cSldViewPr snapToGrid="0">
      <p:cViewPr varScale="1">
        <p:scale>
          <a:sx n="87" d="100"/>
          <a:sy n="87" d="100"/>
        </p:scale>
        <p:origin x="51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2337" cy="465797"/>
          </a:xfrm>
          <a:prstGeom prst="rect">
            <a:avLst/>
          </a:prstGeom>
        </p:spPr>
        <p:txBody>
          <a:bodyPr vert="horz" lIns="93031" tIns="46516" rIns="93031" bIns="46516" rtlCol="0"/>
          <a:lstStyle>
            <a:lvl1pPr algn="l">
              <a:defRPr sz="1200"/>
            </a:lvl1pPr>
          </a:lstStyle>
          <a:p>
            <a:endParaRPr lang="en-US" dirty="0"/>
          </a:p>
        </p:txBody>
      </p:sp>
      <p:sp>
        <p:nvSpPr>
          <p:cNvPr id="3" name="Date Placeholder 2"/>
          <p:cNvSpPr>
            <a:spLocks noGrp="1"/>
          </p:cNvSpPr>
          <p:nvPr>
            <p:ph type="dt" idx="1"/>
          </p:nvPr>
        </p:nvSpPr>
        <p:spPr>
          <a:xfrm>
            <a:off x="3963744" y="0"/>
            <a:ext cx="3032337" cy="465797"/>
          </a:xfrm>
          <a:prstGeom prst="rect">
            <a:avLst/>
          </a:prstGeom>
        </p:spPr>
        <p:txBody>
          <a:bodyPr vert="horz" lIns="93031" tIns="46516" rIns="93031" bIns="46516" rtlCol="0"/>
          <a:lstStyle>
            <a:lvl1pPr algn="r">
              <a:defRPr sz="1200"/>
            </a:lvl1pPr>
          </a:lstStyle>
          <a:p>
            <a:fld id="{89237F10-8943-4457-A61F-7A2A0E202088}" type="datetimeFigureOut">
              <a:rPr lang="en-US" smtClean="0"/>
              <a:t>2/20/2019</a:t>
            </a:fld>
            <a:endParaRPr lang="en-US" dirty="0"/>
          </a:p>
        </p:txBody>
      </p:sp>
      <p:sp>
        <p:nvSpPr>
          <p:cNvPr id="4" name="Slide Image Placeholder 3"/>
          <p:cNvSpPr>
            <a:spLocks noGrp="1" noRot="1" noChangeAspect="1"/>
          </p:cNvSpPr>
          <p:nvPr>
            <p:ph type="sldImg" idx="2"/>
          </p:nvPr>
        </p:nvSpPr>
        <p:spPr>
          <a:xfrm>
            <a:off x="712788" y="1160463"/>
            <a:ext cx="5572125" cy="3133725"/>
          </a:xfrm>
          <a:prstGeom prst="rect">
            <a:avLst/>
          </a:prstGeom>
          <a:noFill/>
          <a:ln w="12700">
            <a:solidFill>
              <a:prstClr val="black"/>
            </a:solidFill>
          </a:ln>
        </p:spPr>
        <p:txBody>
          <a:bodyPr vert="horz" lIns="93031" tIns="46516" rIns="93031" bIns="46516" rtlCol="0" anchor="ctr"/>
          <a:lstStyle/>
          <a:p>
            <a:endParaRPr lang="en-US" dirty="0"/>
          </a:p>
        </p:txBody>
      </p:sp>
      <p:sp>
        <p:nvSpPr>
          <p:cNvPr id="5" name="Notes Placeholder 4"/>
          <p:cNvSpPr>
            <a:spLocks noGrp="1"/>
          </p:cNvSpPr>
          <p:nvPr>
            <p:ph type="body" sz="quarter" idx="3"/>
          </p:nvPr>
        </p:nvSpPr>
        <p:spPr>
          <a:xfrm>
            <a:off x="699770" y="4467781"/>
            <a:ext cx="5598160" cy="3655457"/>
          </a:xfrm>
          <a:prstGeom prst="rect">
            <a:avLst/>
          </a:prstGeom>
        </p:spPr>
        <p:txBody>
          <a:bodyPr vert="horz" lIns="93031" tIns="46516" rIns="93031" bIns="4651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17904"/>
            <a:ext cx="3032337" cy="465796"/>
          </a:xfrm>
          <a:prstGeom prst="rect">
            <a:avLst/>
          </a:prstGeom>
        </p:spPr>
        <p:txBody>
          <a:bodyPr vert="horz" lIns="93031" tIns="46516" rIns="93031" bIns="46516"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63744" y="8817904"/>
            <a:ext cx="3032337" cy="465796"/>
          </a:xfrm>
          <a:prstGeom prst="rect">
            <a:avLst/>
          </a:prstGeom>
        </p:spPr>
        <p:txBody>
          <a:bodyPr vert="horz" lIns="93031" tIns="46516" rIns="93031" bIns="46516" rtlCol="0" anchor="b"/>
          <a:lstStyle>
            <a:lvl1pPr algn="r">
              <a:defRPr sz="1200"/>
            </a:lvl1pPr>
          </a:lstStyle>
          <a:p>
            <a:fld id="{83394041-AB16-4FF7-A9C5-62D99BEC926B}" type="slidenum">
              <a:rPr lang="en-US" smtClean="0"/>
              <a:t>‹#›</a:t>
            </a:fld>
            <a:endParaRPr lang="en-US" dirty="0"/>
          </a:p>
        </p:txBody>
      </p:sp>
    </p:spTree>
    <p:extLst>
      <p:ext uri="{BB962C8B-B14F-4D97-AF65-F5344CB8AC3E}">
        <p14:creationId xmlns:p14="http://schemas.microsoft.com/office/powerpoint/2010/main" val="2824267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a:t>
            </a:fld>
            <a:endParaRPr lang="en-US" dirty="0"/>
          </a:p>
        </p:txBody>
      </p:sp>
    </p:spTree>
    <p:extLst>
      <p:ext uri="{BB962C8B-B14F-4D97-AF65-F5344CB8AC3E}">
        <p14:creationId xmlns:p14="http://schemas.microsoft.com/office/powerpoint/2010/main" val="34463496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10</a:t>
            </a:fld>
            <a:endParaRPr lang="en-US" dirty="0"/>
          </a:p>
        </p:txBody>
      </p:sp>
    </p:spTree>
    <p:extLst>
      <p:ext uri="{BB962C8B-B14F-4D97-AF65-F5344CB8AC3E}">
        <p14:creationId xmlns:p14="http://schemas.microsoft.com/office/powerpoint/2010/main" val="39397052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11</a:t>
            </a:fld>
            <a:endParaRPr lang="en-US" dirty="0"/>
          </a:p>
        </p:txBody>
      </p:sp>
    </p:spTree>
    <p:extLst>
      <p:ext uri="{BB962C8B-B14F-4D97-AF65-F5344CB8AC3E}">
        <p14:creationId xmlns:p14="http://schemas.microsoft.com/office/powerpoint/2010/main" val="26435183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12</a:t>
            </a:fld>
            <a:endParaRPr lang="en-US" dirty="0"/>
          </a:p>
        </p:txBody>
      </p:sp>
    </p:spTree>
    <p:extLst>
      <p:ext uri="{BB962C8B-B14F-4D97-AF65-F5344CB8AC3E}">
        <p14:creationId xmlns:p14="http://schemas.microsoft.com/office/powerpoint/2010/main" val="29991310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13</a:t>
            </a:fld>
            <a:endParaRPr lang="en-US" dirty="0"/>
          </a:p>
        </p:txBody>
      </p:sp>
    </p:spTree>
    <p:extLst>
      <p:ext uri="{BB962C8B-B14F-4D97-AF65-F5344CB8AC3E}">
        <p14:creationId xmlns:p14="http://schemas.microsoft.com/office/powerpoint/2010/main" val="42595400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14</a:t>
            </a:fld>
            <a:endParaRPr lang="en-US" dirty="0"/>
          </a:p>
        </p:txBody>
      </p:sp>
    </p:spTree>
    <p:extLst>
      <p:ext uri="{BB962C8B-B14F-4D97-AF65-F5344CB8AC3E}">
        <p14:creationId xmlns:p14="http://schemas.microsoft.com/office/powerpoint/2010/main" val="17743717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15</a:t>
            </a:fld>
            <a:endParaRPr lang="en-US" dirty="0"/>
          </a:p>
        </p:txBody>
      </p:sp>
    </p:spTree>
    <p:extLst>
      <p:ext uri="{BB962C8B-B14F-4D97-AF65-F5344CB8AC3E}">
        <p14:creationId xmlns:p14="http://schemas.microsoft.com/office/powerpoint/2010/main" val="35944108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16</a:t>
            </a:fld>
            <a:endParaRPr lang="en-US" dirty="0"/>
          </a:p>
        </p:txBody>
      </p:sp>
    </p:spTree>
    <p:extLst>
      <p:ext uri="{BB962C8B-B14F-4D97-AF65-F5344CB8AC3E}">
        <p14:creationId xmlns:p14="http://schemas.microsoft.com/office/powerpoint/2010/main" val="34606505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17</a:t>
            </a:fld>
            <a:endParaRPr lang="en-US" dirty="0"/>
          </a:p>
        </p:txBody>
      </p:sp>
    </p:spTree>
    <p:extLst>
      <p:ext uri="{BB962C8B-B14F-4D97-AF65-F5344CB8AC3E}">
        <p14:creationId xmlns:p14="http://schemas.microsoft.com/office/powerpoint/2010/main" val="21339898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18</a:t>
            </a:fld>
            <a:endParaRPr lang="en-US" dirty="0"/>
          </a:p>
        </p:txBody>
      </p:sp>
    </p:spTree>
    <p:extLst>
      <p:ext uri="{BB962C8B-B14F-4D97-AF65-F5344CB8AC3E}">
        <p14:creationId xmlns:p14="http://schemas.microsoft.com/office/powerpoint/2010/main" val="1107900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19</a:t>
            </a:fld>
            <a:endParaRPr lang="en-US" dirty="0"/>
          </a:p>
        </p:txBody>
      </p:sp>
    </p:spTree>
    <p:extLst>
      <p:ext uri="{BB962C8B-B14F-4D97-AF65-F5344CB8AC3E}">
        <p14:creationId xmlns:p14="http://schemas.microsoft.com/office/powerpoint/2010/main" val="33944289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a:t>
            </a:fld>
            <a:endParaRPr lang="en-US" dirty="0"/>
          </a:p>
        </p:txBody>
      </p:sp>
    </p:spTree>
    <p:extLst>
      <p:ext uri="{BB962C8B-B14F-4D97-AF65-F5344CB8AC3E}">
        <p14:creationId xmlns:p14="http://schemas.microsoft.com/office/powerpoint/2010/main" val="28933481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20</a:t>
            </a:fld>
            <a:endParaRPr lang="en-US" dirty="0"/>
          </a:p>
        </p:txBody>
      </p:sp>
    </p:spTree>
    <p:extLst>
      <p:ext uri="{BB962C8B-B14F-4D97-AF65-F5344CB8AC3E}">
        <p14:creationId xmlns:p14="http://schemas.microsoft.com/office/powerpoint/2010/main" val="13154565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21</a:t>
            </a:fld>
            <a:endParaRPr lang="en-US" dirty="0"/>
          </a:p>
        </p:txBody>
      </p:sp>
    </p:spTree>
    <p:extLst>
      <p:ext uri="{BB962C8B-B14F-4D97-AF65-F5344CB8AC3E}">
        <p14:creationId xmlns:p14="http://schemas.microsoft.com/office/powerpoint/2010/main" val="17714291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22</a:t>
            </a:fld>
            <a:endParaRPr lang="en-US" dirty="0"/>
          </a:p>
        </p:txBody>
      </p:sp>
    </p:spTree>
    <p:extLst>
      <p:ext uri="{BB962C8B-B14F-4D97-AF65-F5344CB8AC3E}">
        <p14:creationId xmlns:p14="http://schemas.microsoft.com/office/powerpoint/2010/main" val="3188393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23</a:t>
            </a:fld>
            <a:endParaRPr lang="en-US" dirty="0"/>
          </a:p>
        </p:txBody>
      </p:sp>
    </p:spTree>
    <p:extLst>
      <p:ext uri="{BB962C8B-B14F-4D97-AF65-F5344CB8AC3E}">
        <p14:creationId xmlns:p14="http://schemas.microsoft.com/office/powerpoint/2010/main" val="36610678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24</a:t>
            </a:fld>
            <a:endParaRPr lang="en-US" dirty="0"/>
          </a:p>
        </p:txBody>
      </p:sp>
    </p:spTree>
    <p:extLst>
      <p:ext uri="{BB962C8B-B14F-4D97-AF65-F5344CB8AC3E}">
        <p14:creationId xmlns:p14="http://schemas.microsoft.com/office/powerpoint/2010/main" val="1337286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25</a:t>
            </a:fld>
            <a:endParaRPr lang="en-US" dirty="0"/>
          </a:p>
        </p:txBody>
      </p:sp>
    </p:spTree>
    <p:extLst>
      <p:ext uri="{BB962C8B-B14F-4D97-AF65-F5344CB8AC3E}">
        <p14:creationId xmlns:p14="http://schemas.microsoft.com/office/powerpoint/2010/main" val="13218000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26</a:t>
            </a:fld>
            <a:endParaRPr lang="en-US" dirty="0"/>
          </a:p>
        </p:txBody>
      </p:sp>
    </p:spTree>
    <p:extLst>
      <p:ext uri="{BB962C8B-B14F-4D97-AF65-F5344CB8AC3E}">
        <p14:creationId xmlns:p14="http://schemas.microsoft.com/office/powerpoint/2010/main" val="31909755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27</a:t>
            </a:fld>
            <a:endParaRPr lang="en-US" dirty="0"/>
          </a:p>
        </p:txBody>
      </p:sp>
    </p:spTree>
    <p:extLst>
      <p:ext uri="{BB962C8B-B14F-4D97-AF65-F5344CB8AC3E}">
        <p14:creationId xmlns:p14="http://schemas.microsoft.com/office/powerpoint/2010/main" val="10315598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28</a:t>
            </a:fld>
            <a:endParaRPr lang="en-US" dirty="0"/>
          </a:p>
        </p:txBody>
      </p:sp>
    </p:spTree>
    <p:extLst>
      <p:ext uri="{BB962C8B-B14F-4D97-AF65-F5344CB8AC3E}">
        <p14:creationId xmlns:p14="http://schemas.microsoft.com/office/powerpoint/2010/main" val="9517130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29</a:t>
            </a:fld>
            <a:endParaRPr lang="en-US" dirty="0"/>
          </a:p>
        </p:txBody>
      </p:sp>
    </p:spTree>
    <p:extLst>
      <p:ext uri="{BB962C8B-B14F-4D97-AF65-F5344CB8AC3E}">
        <p14:creationId xmlns:p14="http://schemas.microsoft.com/office/powerpoint/2010/main" val="14918682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a:t>
            </a:fld>
            <a:endParaRPr lang="en-US" dirty="0"/>
          </a:p>
        </p:txBody>
      </p:sp>
    </p:spTree>
    <p:extLst>
      <p:ext uri="{BB962C8B-B14F-4D97-AF65-F5344CB8AC3E}">
        <p14:creationId xmlns:p14="http://schemas.microsoft.com/office/powerpoint/2010/main" val="35541477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30</a:t>
            </a:fld>
            <a:endParaRPr lang="en-US" dirty="0"/>
          </a:p>
        </p:txBody>
      </p:sp>
    </p:spTree>
    <p:extLst>
      <p:ext uri="{BB962C8B-B14F-4D97-AF65-F5344CB8AC3E}">
        <p14:creationId xmlns:p14="http://schemas.microsoft.com/office/powerpoint/2010/main" val="33848510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31</a:t>
            </a:fld>
            <a:endParaRPr lang="en-US" dirty="0"/>
          </a:p>
        </p:txBody>
      </p:sp>
    </p:spTree>
    <p:extLst>
      <p:ext uri="{BB962C8B-B14F-4D97-AF65-F5344CB8AC3E}">
        <p14:creationId xmlns:p14="http://schemas.microsoft.com/office/powerpoint/2010/main" val="32868759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32</a:t>
            </a:fld>
            <a:endParaRPr lang="en-US" dirty="0"/>
          </a:p>
        </p:txBody>
      </p:sp>
    </p:spTree>
    <p:extLst>
      <p:ext uri="{BB962C8B-B14F-4D97-AF65-F5344CB8AC3E}">
        <p14:creationId xmlns:p14="http://schemas.microsoft.com/office/powerpoint/2010/main" val="14074716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33</a:t>
            </a:fld>
            <a:endParaRPr lang="en-US" dirty="0"/>
          </a:p>
        </p:txBody>
      </p:sp>
    </p:spTree>
    <p:extLst>
      <p:ext uri="{BB962C8B-B14F-4D97-AF65-F5344CB8AC3E}">
        <p14:creationId xmlns:p14="http://schemas.microsoft.com/office/powerpoint/2010/main" val="9779616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34</a:t>
            </a:fld>
            <a:endParaRPr lang="en-US" dirty="0"/>
          </a:p>
        </p:txBody>
      </p:sp>
    </p:spTree>
    <p:extLst>
      <p:ext uri="{BB962C8B-B14F-4D97-AF65-F5344CB8AC3E}">
        <p14:creationId xmlns:p14="http://schemas.microsoft.com/office/powerpoint/2010/main" val="29136298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35</a:t>
            </a:fld>
            <a:endParaRPr lang="en-US" dirty="0"/>
          </a:p>
        </p:txBody>
      </p:sp>
    </p:spTree>
    <p:extLst>
      <p:ext uri="{BB962C8B-B14F-4D97-AF65-F5344CB8AC3E}">
        <p14:creationId xmlns:p14="http://schemas.microsoft.com/office/powerpoint/2010/main" val="12435191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36</a:t>
            </a:fld>
            <a:endParaRPr lang="en-US" dirty="0"/>
          </a:p>
        </p:txBody>
      </p:sp>
    </p:spTree>
    <p:extLst>
      <p:ext uri="{BB962C8B-B14F-4D97-AF65-F5344CB8AC3E}">
        <p14:creationId xmlns:p14="http://schemas.microsoft.com/office/powerpoint/2010/main" val="17425783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37</a:t>
            </a:fld>
            <a:endParaRPr lang="en-US" dirty="0"/>
          </a:p>
        </p:txBody>
      </p:sp>
    </p:spTree>
    <p:extLst>
      <p:ext uri="{BB962C8B-B14F-4D97-AF65-F5344CB8AC3E}">
        <p14:creationId xmlns:p14="http://schemas.microsoft.com/office/powerpoint/2010/main" val="372932050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38</a:t>
            </a:fld>
            <a:endParaRPr lang="en-US" dirty="0"/>
          </a:p>
        </p:txBody>
      </p:sp>
    </p:spTree>
    <p:extLst>
      <p:ext uri="{BB962C8B-B14F-4D97-AF65-F5344CB8AC3E}">
        <p14:creationId xmlns:p14="http://schemas.microsoft.com/office/powerpoint/2010/main" val="363949554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39</a:t>
            </a:fld>
            <a:endParaRPr lang="en-US" dirty="0"/>
          </a:p>
        </p:txBody>
      </p:sp>
    </p:spTree>
    <p:extLst>
      <p:ext uri="{BB962C8B-B14F-4D97-AF65-F5344CB8AC3E}">
        <p14:creationId xmlns:p14="http://schemas.microsoft.com/office/powerpoint/2010/main" val="21301718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a:t>
            </a:fld>
            <a:endParaRPr lang="en-US" dirty="0"/>
          </a:p>
        </p:txBody>
      </p:sp>
    </p:spTree>
    <p:extLst>
      <p:ext uri="{BB962C8B-B14F-4D97-AF65-F5344CB8AC3E}">
        <p14:creationId xmlns:p14="http://schemas.microsoft.com/office/powerpoint/2010/main" val="28994436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40</a:t>
            </a:fld>
            <a:endParaRPr lang="en-US" dirty="0"/>
          </a:p>
        </p:txBody>
      </p:sp>
    </p:spTree>
    <p:extLst>
      <p:ext uri="{BB962C8B-B14F-4D97-AF65-F5344CB8AC3E}">
        <p14:creationId xmlns:p14="http://schemas.microsoft.com/office/powerpoint/2010/main" val="102763949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41</a:t>
            </a:fld>
            <a:endParaRPr lang="en-US" dirty="0"/>
          </a:p>
        </p:txBody>
      </p:sp>
    </p:spTree>
    <p:extLst>
      <p:ext uri="{BB962C8B-B14F-4D97-AF65-F5344CB8AC3E}">
        <p14:creationId xmlns:p14="http://schemas.microsoft.com/office/powerpoint/2010/main" val="260273510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42</a:t>
            </a:fld>
            <a:endParaRPr lang="en-US" dirty="0"/>
          </a:p>
        </p:txBody>
      </p:sp>
    </p:spTree>
    <p:extLst>
      <p:ext uri="{BB962C8B-B14F-4D97-AF65-F5344CB8AC3E}">
        <p14:creationId xmlns:p14="http://schemas.microsoft.com/office/powerpoint/2010/main" val="310386496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43</a:t>
            </a:fld>
            <a:endParaRPr lang="en-US" dirty="0"/>
          </a:p>
        </p:txBody>
      </p:sp>
    </p:spTree>
    <p:extLst>
      <p:ext uri="{BB962C8B-B14F-4D97-AF65-F5344CB8AC3E}">
        <p14:creationId xmlns:p14="http://schemas.microsoft.com/office/powerpoint/2010/main" val="342838321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44</a:t>
            </a:fld>
            <a:endParaRPr lang="en-US" dirty="0"/>
          </a:p>
        </p:txBody>
      </p:sp>
    </p:spTree>
    <p:extLst>
      <p:ext uri="{BB962C8B-B14F-4D97-AF65-F5344CB8AC3E}">
        <p14:creationId xmlns:p14="http://schemas.microsoft.com/office/powerpoint/2010/main" val="135097843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45</a:t>
            </a:fld>
            <a:endParaRPr lang="en-US" dirty="0"/>
          </a:p>
        </p:txBody>
      </p:sp>
    </p:spTree>
    <p:extLst>
      <p:ext uri="{BB962C8B-B14F-4D97-AF65-F5344CB8AC3E}">
        <p14:creationId xmlns:p14="http://schemas.microsoft.com/office/powerpoint/2010/main" val="246922685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46</a:t>
            </a:fld>
            <a:endParaRPr lang="en-US" dirty="0"/>
          </a:p>
        </p:txBody>
      </p:sp>
    </p:spTree>
    <p:extLst>
      <p:ext uri="{BB962C8B-B14F-4D97-AF65-F5344CB8AC3E}">
        <p14:creationId xmlns:p14="http://schemas.microsoft.com/office/powerpoint/2010/main" val="335085385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47</a:t>
            </a:fld>
            <a:endParaRPr lang="en-US" dirty="0"/>
          </a:p>
        </p:txBody>
      </p:sp>
    </p:spTree>
    <p:extLst>
      <p:ext uri="{BB962C8B-B14F-4D97-AF65-F5344CB8AC3E}">
        <p14:creationId xmlns:p14="http://schemas.microsoft.com/office/powerpoint/2010/main" val="313911261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48</a:t>
            </a:fld>
            <a:endParaRPr lang="en-US" dirty="0"/>
          </a:p>
        </p:txBody>
      </p:sp>
    </p:spTree>
    <p:extLst>
      <p:ext uri="{BB962C8B-B14F-4D97-AF65-F5344CB8AC3E}">
        <p14:creationId xmlns:p14="http://schemas.microsoft.com/office/powerpoint/2010/main" val="300259141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49</a:t>
            </a:fld>
            <a:endParaRPr lang="en-US" dirty="0"/>
          </a:p>
        </p:txBody>
      </p:sp>
    </p:spTree>
    <p:extLst>
      <p:ext uri="{BB962C8B-B14F-4D97-AF65-F5344CB8AC3E}">
        <p14:creationId xmlns:p14="http://schemas.microsoft.com/office/powerpoint/2010/main" val="1282606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a:t>
            </a:fld>
            <a:endParaRPr lang="en-US" dirty="0"/>
          </a:p>
        </p:txBody>
      </p:sp>
    </p:spTree>
    <p:extLst>
      <p:ext uri="{BB962C8B-B14F-4D97-AF65-F5344CB8AC3E}">
        <p14:creationId xmlns:p14="http://schemas.microsoft.com/office/powerpoint/2010/main" val="195356798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50</a:t>
            </a:fld>
            <a:endParaRPr lang="en-US" dirty="0"/>
          </a:p>
        </p:txBody>
      </p:sp>
    </p:spTree>
    <p:extLst>
      <p:ext uri="{BB962C8B-B14F-4D97-AF65-F5344CB8AC3E}">
        <p14:creationId xmlns:p14="http://schemas.microsoft.com/office/powerpoint/2010/main" val="148494805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51</a:t>
            </a:fld>
            <a:endParaRPr lang="en-US" dirty="0"/>
          </a:p>
        </p:txBody>
      </p:sp>
    </p:spTree>
    <p:extLst>
      <p:ext uri="{BB962C8B-B14F-4D97-AF65-F5344CB8AC3E}">
        <p14:creationId xmlns:p14="http://schemas.microsoft.com/office/powerpoint/2010/main" val="154911173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52</a:t>
            </a:fld>
            <a:endParaRPr lang="en-US" dirty="0"/>
          </a:p>
        </p:txBody>
      </p:sp>
    </p:spTree>
    <p:extLst>
      <p:ext uri="{BB962C8B-B14F-4D97-AF65-F5344CB8AC3E}">
        <p14:creationId xmlns:p14="http://schemas.microsoft.com/office/powerpoint/2010/main" val="64079382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53</a:t>
            </a:fld>
            <a:endParaRPr lang="en-US" dirty="0"/>
          </a:p>
        </p:txBody>
      </p:sp>
    </p:spTree>
    <p:extLst>
      <p:ext uri="{BB962C8B-B14F-4D97-AF65-F5344CB8AC3E}">
        <p14:creationId xmlns:p14="http://schemas.microsoft.com/office/powerpoint/2010/main" val="329162048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54</a:t>
            </a:fld>
            <a:endParaRPr lang="en-US" dirty="0"/>
          </a:p>
        </p:txBody>
      </p:sp>
    </p:spTree>
    <p:extLst>
      <p:ext uri="{BB962C8B-B14F-4D97-AF65-F5344CB8AC3E}">
        <p14:creationId xmlns:p14="http://schemas.microsoft.com/office/powerpoint/2010/main" val="370724565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55</a:t>
            </a:fld>
            <a:endParaRPr lang="en-US" dirty="0"/>
          </a:p>
        </p:txBody>
      </p:sp>
    </p:spTree>
    <p:extLst>
      <p:ext uri="{BB962C8B-B14F-4D97-AF65-F5344CB8AC3E}">
        <p14:creationId xmlns:p14="http://schemas.microsoft.com/office/powerpoint/2010/main" val="417197688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56</a:t>
            </a:fld>
            <a:endParaRPr lang="en-US" dirty="0"/>
          </a:p>
        </p:txBody>
      </p:sp>
    </p:spTree>
    <p:extLst>
      <p:ext uri="{BB962C8B-B14F-4D97-AF65-F5344CB8AC3E}">
        <p14:creationId xmlns:p14="http://schemas.microsoft.com/office/powerpoint/2010/main" val="210882370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57</a:t>
            </a:fld>
            <a:endParaRPr lang="en-US" dirty="0"/>
          </a:p>
        </p:txBody>
      </p:sp>
    </p:spTree>
    <p:extLst>
      <p:ext uri="{BB962C8B-B14F-4D97-AF65-F5344CB8AC3E}">
        <p14:creationId xmlns:p14="http://schemas.microsoft.com/office/powerpoint/2010/main" val="275690782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58</a:t>
            </a:fld>
            <a:endParaRPr lang="en-US" dirty="0"/>
          </a:p>
        </p:txBody>
      </p:sp>
    </p:spTree>
    <p:extLst>
      <p:ext uri="{BB962C8B-B14F-4D97-AF65-F5344CB8AC3E}">
        <p14:creationId xmlns:p14="http://schemas.microsoft.com/office/powerpoint/2010/main" val="113388069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59</a:t>
            </a:fld>
            <a:endParaRPr lang="en-US" dirty="0"/>
          </a:p>
        </p:txBody>
      </p:sp>
    </p:spTree>
    <p:extLst>
      <p:ext uri="{BB962C8B-B14F-4D97-AF65-F5344CB8AC3E}">
        <p14:creationId xmlns:p14="http://schemas.microsoft.com/office/powerpoint/2010/main" val="35034992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a:t>
            </a:fld>
            <a:endParaRPr lang="en-US" dirty="0"/>
          </a:p>
        </p:txBody>
      </p:sp>
    </p:spTree>
    <p:extLst>
      <p:ext uri="{BB962C8B-B14F-4D97-AF65-F5344CB8AC3E}">
        <p14:creationId xmlns:p14="http://schemas.microsoft.com/office/powerpoint/2010/main" val="305646215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60</a:t>
            </a:fld>
            <a:endParaRPr lang="en-US" dirty="0"/>
          </a:p>
        </p:txBody>
      </p:sp>
    </p:spTree>
    <p:extLst>
      <p:ext uri="{BB962C8B-B14F-4D97-AF65-F5344CB8AC3E}">
        <p14:creationId xmlns:p14="http://schemas.microsoft.com/office/powerpoint/2010/main" val="253477217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61</a:t>
            </a:fld>
            <a:endParaRPr lang="en-US" dirty="0"/>
          </a:p>
        </p:txBody>
      </p:sp>
    </p:spTree>
    <p:extLst>
      <p:ext uri="{BB962C8B-B14F-4D97-AF65-F5344CB8AC3E}">
        <p14:creationId xmlns:p14="http://schemas.microsoft.com/office/powerpoint/2010/main" val="364213176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62</a:t>
            </a:fld>
            <a:endParaRPr lang="en-US" dirty="0"/>
          </a:p>
        </p:txBody>
      </p:sp>
    </p:spTree>
    <p:extLst>
      <p:ext uri="{BB962C8B-B14F-4D97-AF65-F5344CB8AC3E}">
        <p14:creationId xmlns:p14="http://schemas.microsoft.com/office/powerpoint/2010/main" val="227946091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63</a:t>
            </a:fld>
            <a:endParaRPr lang="en-US" dirty="0"/>
          </a:p>
        </p:txBody>
      </p:sp>
    </p:spTree>
    <p:extLst>
      <p:ext uri="{BB962C8B-B14F-4D97-AF65-F5344CB8AC3E}">
        <p14:creationId xmlns:p14="http://schemas.microsoft.com/office/powerpoint/2010/main" val="140140986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64</a:t>
            </a:fld>
            <a:endParaRPr lang="en-US" dirty="0"/>
          </a:p>
        </p:txBody>
      </p:sp>
    </p:spTree>
    <p:extLst>
      <p:ext uri="{BB962C8B-B14F-4D97-AF65-F5344CB8AC3E}">
        <p14:creationId xmlns:p14="http://schemas.microsoft.com/office/powerpoint/2010/main" val="408556324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65</a:t>
            </a:fld>
            <a:endParaRPr lang="en-US" dirty="0"/>
          </a:p>
        </p:txBody>
      </p:sp>
    </p:spTree>
    <p:extLst>
      <p:ext uri="{BB962C8B-B14F-4D97-AF65-F5344CB8AC3E}">
        <p14:creationId xmlns:p14="http://schemas.microsoft.com/office/powerpoint/2010/main" val="395279710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66</a:t>
            </a:fld>
            <a:endParaRPr lang="en-US" dirty="0"/>
          </a:p>
        </p:txBody>
      </p:sp>
    </p:spTree>
    <p:extLst>
      <p:ext uri="{BB962C8B-B14F-4D97-AF65-F5344CB8AC3E}">
        <p14:creationId xmlns:p14="http://schemas.microsoft.com/office/powerpoint/2010/main" val="250728601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67</a:t>
            </a:fld>
            <a:endParaRPr lang="en-US" dirty="0"/>
          </a:p>
        </p:txBody>
      </p:sp>
    </p:spTree>
    <p:extLst>
      <p:ext uri="{BB962C8B-B14F-4D97-AF65-F5344CB8AC3E}">
        <p14:creationId xmlns:p14="http://schemas.microsoft.com/office/powerpoint/2010/main" val="185149924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68</a:t>
            </a:fld>
            <a:endParaRPr lang="en-US" dirty="0"/>
          </a:p>
        </p:txBody>
      </p:sp>
    </p:spTree>
    <p:extLst>
      <p:ext uri="{BB962C8B-B14F-4D97-AF65-F5344CB8AC3E}">
        <p14:creationId xmlns:p14="http://schemas.microsoft.com/office/powerpoint/2010/main" val="409262324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69</a:t>
            </a:fld>
            <a:endParaRPr lang="en-US" dirty="0"/>
          </a:p>
        </p:txBody>
      </p:sp>
    </p:spTree>
    <p:extLst>
      <p:ext uri="{BB962C8B-B14F-4D97-AF65-F5344CB8AC3E}">
        <p14:creationId xmlns:p14="http://schemas.microsoft.com/office/powerpoint/2010/main" val="13343087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7</a:t>
            </a:fld>
            <a:endParaRPr lang="en-US" dirty="0"/>
          </a:p>
        </p:txBody>
      </p:sp>
    </p:spTree>
    <p:extLst>
      <p:ext uri="{BB962C8B-B14F-4D97-AF65-F5344CB8AC3E}">
        <p14:creationId xmlns:p14="http://schemas.microsoft.com/office/powerpoint/2010/main" val="237282325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70</a:t>
            </a:fld>
            <a:endParaRPr lang="en-US" dirty="0"/>
          </a:p>
        </p:txBody>
      </p:sp>
    </p:spTree>
    <p:extLst>
      <p:ext uri="{BB962C8B-B14F-4D97-AF65-F5344CB8AC3E}">
        <p14:creationId xmlns:p14="http://schemas.microsoft.com/office/powerpoint/2010/main" val="42262341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8</a:t>
            </a:fld>
            <a:endParaRPr lang="en-US" dirty="0"/>
          </a:p>
        </p:txBody>
      </p:sp>
    </p:spTree>
    <p:extLst>
      <p:ext uri="{BB962C8B-B14F-4D97-AF65-F5344CB8AC3E}">
        <p14:creationId xmlns:p14="http://schemas.microsoft.com/office/powerpoint/2010/main" val="38694273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9</a:t>
            </a:fld>
            <a:endParaRPr lang="en-US" dirty="0"/>
          </a:p>
        </p:txBody>
      </p:sp>
    </p:spTree>
    <p:extLst>
      <p:ext uri="{BB962C8B-B14F-4D97-AF65-F5344CB8AC3E}">
        <p14:creationId xmlns:p14="http://schemas.microsoft.com/office/powerpoint/2010/main" val="863392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FF0C25F-65ED-4B73-85C5-202F4C738597}" type="datetime1">
              <a:rPr lang="en-US" smtClean="0"/>
              <a:t>2/20/2019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2475664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831023-42B8-48D6-8759-38078A4B79CC}" type="datetime1">
              <a:rPr lang="en-US" smtClean="0"/>
              <a:t>2/20/2019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550118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5EC69A-F500-4A9D-B61C-F5091DD2C727}" type="datetime1">
              <a:rPr lang="en-US" smtClean="0"/>
              <a:t>2/20/2019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7386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3AF077-5ADA-4D53-9C31-27E136949202}" type="datetime1">
              <a:rPr lang="en-US" smtClean="0"/>
              <a:t>2/20/2019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448800" y="0"/>
            <a:ext cx="2743200" cy="365125"/>
          </a:xfrm>
        </p:spPr>
        <p:txBody>
          <a:bodyPr/>
          <a:lstStyle>
            <a:lvl1pPr>
              <a:defRPr>
                <a:solidFill>
                  <a:srgbClr val="FFFF00"/>
                </a:solidFill>
              </a:defRPr>
            </a:lvl1pPr>
          </a:lstStyle>
          <a:p>
            <a:fld id="{1C20BA80-1909-427C-B3BD-3DD8AEAFD5BE}" type="slidenum">
              <a:rPr lang="en-US" smtClean="0"/>
              <a:pPr/>
              <a:t>‹#›</a:t>
            </a:fld>
            <a:endParaRPr lang="en-US" dirty="0"/>
          </a:p>
        </p:txBody>
      </p:sp>
    </p:spTree>
    <p:extLst>
      <p:ext uri="{BB962C8B-B14F-4D97-AF65-F5344CB8AC3E}">
        <p14:creationId xmlns:p14="http://schemas.microsoft.com/office/powerpoint/2010/main" val="747129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87D5EF-D3AA-4DDB-99C8-497F8A27F6F0}" type="datetime1">
              <a:rPr lang="en-US" smtClean="0"/>
              <a:t>2/20/2019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3655046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3569DA-F0BE-48C2-9E54-DD6F731B072E}" type="datetime1">
              <a:rPr lang="en-US" smtClean="0"/>
              <a:t>2/20/2019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3151693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10FD457-FAAA-480B-BC00-0D6A59C1AA3D}" type="datetime1">
              <a:rPr lang="en-US" smtClean="0"/>
              <a:t>2/20/2019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4234414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CC234F5-3FB1-4F32-836D-B57BA95CBC29}" type="datetime1">
              <a:rPr lang="en-US" smtClean="0"/>
              <a:t>2/20/2019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3149237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F5F2E3-AE90-488D-8146-868293815B65}" type="datetime1">
              <a:rPr lang="en-US" smtClean="0"/>
              <a:t>2/20/2019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1320316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9740AA-A86E-4197-8C83-723554E81E00}" type="datetime1">
              <a:rPr lang="en-US" smtClean="0"/>
              <a:t>2/20/2019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1826654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1B2A70-A184-4158-8A37-ADCD1DFAD00B}" type="datetime1">
              <a:rPr lang="en-US" smtClean="0"/>
              <a:t>2/20/2019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1306172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35000">
              <a:schemeClr val="accent1">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AEF0BB-8B56-4A48-9893-D90F7549EB85}" type="datetime1">
              <a:rPr lang="en-US" smtClean="0"/>
              <a:t>2/20/2019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20BA80-1909-427C-B3BD-3DD8AEAFD5BE}" type="slidenum">
              <a:rPr lang="en-US" smtClean="0"/>
              <a:t>‹#›</a:t>
            </a:fld>
            <a:endParaRPr lang="en-US" dirty="0"/>
          </a:p>
        </p:txBody>
      </p:sp>
    </p:spTree>
    <p:extLst>
      <p:ext uri="{BB962C8B-B14F-4D97-AF65-F5344CB8AC3E}">
        <p14:creationId xmlns:p14="http://schemas.microsoft.com/office/powerpoint/2010/main" val="15543844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statweb.stanford.edu/~jhf/" TargetMode="External"/><Relationship Id="rId7" Type="http://schemas.openxmlformats.org/officeDocument/2006/relationships/image" Target="../media/image2.jpe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hyperlink" Target="https://www.youtube.com/watch?v=aDy6mzbS8rs" TargetMode="External"/><Relationship Id="rId5" Type="http://schemas.openxmlformats.org/officeDocument/2006/relationships/hyperlink" Target="http://statweb.stanford.edu/~olshen/" TargetMode="External"/><Relationship Id="rId4" Type="http://schemas.openxmlformats.org/officeDocument/2006/relationships/hyperlink" Target="http://vcresearch.berkeley.edu/faculty/charles-stone"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2.xml.rels><?xml version="1.0" encoding="UTF-8" standalone="yes"?>
<Relationships xmlns="http://schemas.openxmlformats.org/package/2006/relationships"><Relationship Id="rId3" Type="http://schemas.openxmlformats.org/officeDocument/2006/relationships/hyperlink" Target="http://www.cs.csi.cuny.edu/~imberman/ai/Entropy%20and%20Information%20Gain.htm"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jpeg"/><Relationship Id="rId5" Type="http://schemas.openxmlformats.org/officeDocument/2006/relationships/image" Target="../media/image15.emf"/><Relationship Id="rId4" Type="http://schemas.openxmlformats.org/officeDocument/2006/relationships/package" Target="../embeddings/Microsoft_Excel_Worksheet.xlsx"/></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hyperlink" Target="https://www.autonlab.org/_media/tutorials/infogain11.pdf"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4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20.png"/></Relationships>
</file>

<file path=ppt/slides/_rels/slide4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5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5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57.xml.rels><?xml version="1.0" encoding="UTF-8" standalone="yes"?>
<Relationships xmlns="http://schemas.openxmlformats.org/package/2006/relationships"><Relationship Id="rId3" Type="http://schemas.openxmlformats.org/officeDocument/2006/relationships/hyperlink" Target="http://support.sas.com/documentation/cdl/en/stathpug/68163/HTML/default/viewer.htm#stathpug_hpsplit_details06.htm" TargetMode="External"/><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5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https://www.kaggle.com/c/bike-sharing-demand" TargetMode="External"/><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6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3.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24.png"/></Relationships>
</file>

<file path=ppt/slides/_rels/slide6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5.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6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7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46514" y="2117627"/>
            <a:ext cx="8098971" cy="1885206"/>
          </a:xfrm>
          <a:noFill/>
        </p:spPr>
        <p:txBody>
          <a:bodyPr>
            <a:noAutofit/>
          </a:bodyPr>
          <a:lstStyle/>
          <a:p>
            <a:br>
              <a:rPr lang="en-US" sz="7000" b="1" dirty="0">
                <a:solidFill>
                  <a:schemeClr val="bg1"/>
                </a:solidFill>
              </a:rPr>
            </a:br>
            <a:br>
              <a:rPr lang="en-US" sz="7000" b="1" dirty="0">
                <a:solidFill>
                  <a:schemeClr val="bg1"/>
                </a:solidFill>
              </a:rPr>
            </a:br>
            <a:br>
              <a:rPr lang="en-US" sz="7000" b="1" dirty="0">
                <a:solidFill>
                  <a:schemeClr val="bg1"/>
                </a:solidFill>
              </a:rPr>
            </a:br>
            <a:r>
              <a:rPr lang="en-US" sz="7000" b="1" dirty="0">
                <a:solidFill>
                  <a:schemeClr val="accent5">
                    <a:lumMod val="50000"/>
                  </a:schemeClr>
                </a:solidFill>
              </a:rPr>
              <a:t>CS 584</a:t>
            </a:r>
            <a:br>
              <a:rPr lang="en-US" sz="7000" b="1" dirty="0">
                <a:solidFill>
                  <a:schemeClr val="accent5">
                    <a:lumMod val="50000"/>
                  </a:schemeClr>
                </a:solidFill>
              </a:rPr>
            </a:br>
            <a:r>
              <a:rPr lang="en-US" sz="7000" b="1" dirty="0">
                <a:solidFill>
                  <a:schemeClr val="accent5">
                    <a:lumMod val="50000"/>
                  </a:schemeClr>
                </a:solidFill>
              </a:rPr>
              <a:t>Machine Learning</a:t>
            </a:r>
          </a:p>
        </p:txBody>
      </p:sp>
      <p:sp>
        <p:nvSpPr>
          <p:cNvPr id="3" name="Subtitle 2"/>
          <p:cNvSpPr>
            <a:spLocks noGrp="1"/>
          </p:cNvSpPr>
          <p:nvPr>
            <p:ph type="subTitle" idx="1"/>
          </p:nvPr>
        </p:nvSpPr>
        <p:spPr>
          <a:xfrm>
            <a:off x="1524000" y="4740373"/>
            <a:ext cx="9144000" cy="1655762"/>
          </a:xfrm>
        </p:spPr>
        <p:txBody>
          <a:bodyPr anchor="ctr">
            <a:normAutofit/>
          </a:bodyPr>
          <a:lstStyle/>
          <a:p>
            <a:r>
              <a:rPr lang="en-US" sz="4000" dirty="0"/>
              <a:t>Week 6</a:t>
            </a:r>
          </a:p>
          <a:p>
            <a:r>
              <a:rPr lang="en-US" sz="4000" dirty="0"/>
              <a:t>February 20, 2019</a:t>
            </a:r>
          </a:p>
        </p:txBody>
      </p:sp>
      <p:sp>
        <p:nvSpPr>
          <p:cNvPr id="9" name="Slide Number Placeholder 8"/>
          <p:cNvSpPr>
            <a:spLocks noGrp="1"/>
          </p:cNvSpPr>
          <p:nvPr>
            <p:ph type="sldNum" sz="quarter" idx="12"/>
          </p:nvPr>
        </p:nvSpPr>
        <p:spPr>
          <a:xfrm>
            <a:off x="9448800" y="0"/>
            <a:ext cx="2743200" cy="365125"/>
          </a:xfrm>
        </p:spPr>
        <p:txBody>
          <a:bodyPr/>
          <a:lstStyle/>
          <a:p>
            <a:fld id="{1C20BA80-1909-427C-B3BD-3DD8AEAFD5BE}" type="slidenum">
              <a:rPr lang="en-US" smtClean="0">
                <a:solidFill>
                  <a:srgbClr val="FFFF00"/>
                </a:solidFill>
              </a:rPr>
              <a:t>1</a:t>
            </a:fld>
            <a:endParaRPr lang="en-US" dirty="0">
              <a:solidFill>
                <a:srgbClr val="FFFF00"/>
              </a:solidFill>
            </a:endParaRPr>
          </a:p>
        </p:txBody>
      </p:sp>
      <p:pic>
        <p:nvPicPr>
          <p:cNvPr id="13" name="Picture 12">
            <a:extLst>
              <a:ext uri="{FF2B5EF4-FFF2-40B4-BE49-F238E27FC236}">
                <a16:creationId xmlns:a16="http://schemas.microsoft.com/office/drawing/2014/main" id="{A41E5C9E-5B35-47BB-8A82-326EB98205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2562"/>
            <a:ext cx="12192000" cy="131662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4231395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Does the Loan Default Rate Vary?</a:t>
            </a:r>
          </a:p>
        </p:txBody>
      </p:sp>
      <p:sp>
        <p:nvSpPr>
          <p:cNvPr id="7" name="Slide Number Placeholder 6"/>
          <p:cNvSpPr>
            <a:spLocks noGrp="1"/>
          </p:cNvSpPr>
          <p:nvPr>
            <p:ph type="sldNum" sz="quarter" idx="12"/>
          </p:nvPr>
        </p:nvSpPr>
        <p:spPr/>
        <p:txBody>
          <a:bodyPr/>
          <a:lstStyle/>
          <a:p>
            <a:fld id="{1C20BA80-1909-427C-B3BD-3DD8AEAFD5BE}" type="slidenum">
              <a:rPr lang="en-US" smtClean="0"/>
              <a:t>10</a:t>
            </a:fld>
            <a:endParaRPr lang="en-US" dirty="0"/>
          </a:p>
        </p:txBody>
      </p:sp>
      <p:sp>
        <p:nvSpPr>
          <p:cNvPr id="9" name="TextBox 8"/>
          <p:cNvSpPr txBox="1"/>
          <p:nvPr/>
        </p:nvSpPr>
        <p:spPr>
          <a:xfrm>
            <a:off x="838200" y="5279506"/>
            <a:ext cx="2305050" cy="381000"/>
          </a:xfrm>
          <a:prstGeom prst="rect">
            <a:avLst/>
          </a:prstGeom>
          <a:noFill/>
        </p:spPr>
        <p:txBody>
          <a:bodyPr wrap="square" rtlCol="0">
            <a:spAutoFit/>
          </a:bodyPr>
          <a:lstStyle/>
          <a:p>
            <a:r>
              <a:rPr lang="en-US" dirty="0"/>
              <a:t>No Visible Segments</a:t>
            </a:r>
          </a:p>
        </p:txBody>
      </p:sp>
      <p:sp>
        <p:nvSpPr>
          <p:cNvPr id="10" name="TextBox 9"/>
          <p:cNvSpPr txBox="1"/>
          <p:nvPr/>
        </p:nvSpPr>
        <p:spPr>
          <a:xfrm>
            <a:off x="6163461" y="5289918"/>
            <a:ext cx="2763723" cy="381000"/>
          </a:xfrm>
          <a:prstGeom prst="rect">
            <a:avLst/>
          </a:prstGeom>
          <a:noFill/>
        </p:spPr>
        <p:txBody>
          <a:bodyPr wrap="square" rtlCol="0">
            <a:spAutoFit/>
          </a:bodyPr>
          <a:lstStyle/>
          <a:p>
            <a:r>
              <a:rPr lang="en-US" dirty="0"/>
              <a:t>No Visible Segments</a:t>
            </a:r>
          </a:p>
        </p:txBody>
      </p:sp>
      <p:pic>
        <p:nvPicPr>
          <p:cNvPr id="3" name="Picture 2">
            <a:extLst>
              <a:ext uri="{FF2B5EF4-FFF2-40B4-BE49-F238E27FC236}">
                <a16:creationId xmlns:a16="http://schemas.microsoft.com/office/drawing/2014/main" id="{8D5BE999-3B37-4711-85CC-86FF2719EAC7}"/>
              </a:ext>
            </a:extLst>
          </p:cNvPr>
          <p:cNvPicPr>
            <a:picLocks noChangeAspect="1"/>
          </p:cNvPicPr>
          <p:nvPr/>
        </p:nvPicPr>
        <p:blipFill>
          <a:blip r:embed="rId3"/>
          <a:stretch>
            <a:fillRect/>
          </a:stretch>
        </p:blipFill>
        <p:spPr>
          <a:xfrm>
            <a:off x="838200" y="1871271"/>
            <a:ext cx="4979534" cy="3378970"/>
          </a:xfrm>
          <a:prstGeom prst="rect">
            <a:avLst/>
          </a:prstGeom>
        </p:spPr>
      </p:pic>
      <p:pic>
        <p:nvPicPr>
          <p:cNvPr id="5" name="Picture 4">
            <a:extLst>
              <a:ext uri="{FF2B5EF4-FFF2-40B4-BE49-F238E27FC236}">
                <a16:creationId xmlns:a16="http://schemas.microsoft.com/office/drawing/2014/main" id="{F899AA79-A3EE-4978-A335-271669F8273B}"/>
              </a:ext>
            </a:extLst>
          </p:cNvPr>
          <p:cNvPicPr>
            <a:picLocks noChangeAspect="1"/>
          </p:cNvPicPr>
          <p:nvPr/>
        </p:nvPicPr>
        <p:blipFill>
          <a:blip r:embed="rId4"/>
          <a:stretch>
            <a:fillRect/>
          </a:stretch>
        </p:blipFill>
        <p:spPr>
          <a:xfrm>
            <a:off x="6238875" y="1871271"/>
            <a:ext cx="4979534" cy="3378970"/>
          </a:xfrm>
          <a:prstGeom prst="rect">
            <a:avLst/>
          </a:prstGeom>
        </p:spPr>
      </p:pic>
      <p:pic>
        <p:nvPicPr>
          <p:cNvPr id="11" name="Picture 10">
            <a:extLst>
              <a:ext uri="{FF2B5EF4-FFF2-40B4-BE49-F238E27FC236}">
                <a16:creationId xmlns:a16="http://schemas.microsoft.com/office/drawing/2014/main" id="{C82B8DDC-B31B-4367-BC69-1E39E9CD26E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700573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Does the Loan Default Rate Vary?</a:t>
            </a:r>
          </a:p>
        </p:txBody>
      </p:sp>
      <p:sp>
        <p:nvSpPr>
          <p:cNvPr id="7" name="Slide Number Placeholder 6"/>
          <p:cNvSpPr>
            <a:spLocks noGrp="1"/>
          </p:cNvSpPr>
          <p:nvPr>
            <p:ph type="sldNum" sz="quarter" idx="12"/>
          </p:nvPr>
        </p:nvSpPr>
        <p:spPr/>
        <p:txBody>
          <a:bodyPr/>
          <a:lstStyle/>
          <a:p>
            <a:fld id="{1C20BA80-1909-427C-B3BD-3DD8AEAFD5BE}" type="slidenum">
              <a:rPr lang="en-US" smtClean="0"/>
              <a:t>11</a:t>
            </a:fld>
            <a:endParaRPr lang="en-US" dirty="0"/>
          </a:p>
        </p:txBody>
      </p:sp>
      <p:sp>
        <p:nvSpPr>
          <p:cNvPr id="3" name="Content Placeholder 2"/>
          <p:cNvSpPr>
            <a:spLocks noGrp="1"/>
          </p:cNvSpPr>
          <p:nvPr>
            <p:ph idx="1"/>
          </p:nvPr>
        </p:nvSpPr>
        <p:spPr>
          <a:xfrm>
            <a:off x="6096000" y="1825625"/>
            <a:ext cx="5257800" cy="4351338"/>
          </a:xfrm>
        </p:spPr>
        <p:txBody>
          <a:bodyPr>
            <a:normAutofit/>
          </a:bodyPr>
          <a:lstStyle/>
          <a:p>
            <a:r>
              <a:rPr lang="en-US" dirty="0"/>
              <a:t>When DELINQ is missing or equals to 0, the default rates are much lower than the rest.</a:t>
            </a:r>
          </a:p>
          <a:p>
            <a:r>
              <a:rPr lang="en-US" dirty="0"/>
              <a:t>When DELINQ &gt; 0, the default rates increase as DELINQ increases.</a:t>
            </a:r>
          </a:p>
          <a:p>
            <a:r>
              <a:rPr lang="en-US" dirty="0"/>
              <a:t>When DELINQ &gt; 4, the default rate jumps again</a:t>
            </a:r>
          </a:p>
        </p:txBody>
      </p:sp>
      <p:pic>
        <p:nvPicPr>
          <p:cNvPr id="6" name="Picture 5">
            <a:extLst>
              <a:ext uri="{FF2B5EF4-FFF2-40B4-BE49-F238E27FC236}">
                <a16:creationId xmlns:a16="http://schemas.microsoft.com/office/drawing/2014/main" id="{23680FF3-7A9D-457E-82F6-6A1E59CF48C5}"/>
              </a:ext>
            </a:extLst>
          </p:cNvPr>
          <p:cNvPicPr>
            <a:picLocks noChangeAspect="1"/>
          </p:cNvPicPr>
          <p:nvPr/>
        </p:nvPicPr>
        <p:blipFill>
          <a:blip r:embed="rId3"/>
          <a:stretch>
            <a:fillRect/>
          </a:stretch>
        </p:blipFill>
        <p:spPr>
          <a:xfrm>
            <a:off x="838200" y="1857375"/>
            <a:ext cx="4985886" cy="3383280"/>
          </a:xfrm>
          <a:prstGeom prst="rect">
            <a:avLst/>
          </a:prstGeom>
        </p:spPr>
      </p:pic>
      <p:pic>
        <p:nvPicPr>
          <p:cNvPr id="8" name="Picture 7">
            <a:extLst>
              <a:ext uri="{FF2B5EF4-FFF2-40B4-BE49-F238E27FC236}">
                <a16:creationId xmlns:a16="http://schemas.microsoft.com/office/drawing/2014/main" id="{0DBA3991-69B8-48D6-951B-BCB88A5CFF0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359257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Does the Loan Default Rate Vary?</a:t>
            </a:r>
          </a:p>
        </p:txBody>
      </p:sp>
      <p:sp>
        <p:nvSpPr>
          <p:cNvPr id="7" name="Slide Number Placeholder 6"/>
          <p:cNvSpPr>
            <a:spLocks noGrp="1"/>
          </p:cNvSpPr>
          <p:nvPr>
            <p:ph type="sldNum" sz="quarter" idx="12"/>
          </p:nvPr>
        </p:nvSpPr>
        <p:spPr/>
        <p:txBody>
          <a:bodyPr/>
          <a:lstStyle/>
          <a:p>
            <a:fld id="{1C20BA80-1909-427C-B3BD-3DD8AEAFD5BE}" type="slidenum">
              <a:rPr lang="en-US" smtClean="0"/>
              <a:t>12</a:t>
            </a:fld>
            <a:endParaRPr lang="en-US" dirty="0"/>
          </a:p>
        </p:txBody>
      </p:sp>
      <p:sp>
        <p:nvSpPr>
          <p:cNvPr id="9" name="TextBox 8"/>
          <p:cNvSpPr txBox="1"/>
          <p:nvPr/>
        </p:nvSpPr>
        <p:spPr>
          <a:xfrm>
            <a:off x="838200" y="5430824"/>
            <a:ext cx="2305050" cy="381000"/>
          </a:xfrm>
          <a:prstGeom prst="rect">
            <a:avLst/>
          </a:prstGeom>
          <a:noFill/>
        </p:spPr>
        <p:txBody>
          <a:bodyPr wrap="square" rtlCol="0">
            <a:spAutoFit/>
          </a:bodyPr>
          <a:lstStyle/>
          <a:p>
            <a:r>
              <a:rPr lang="en-US" dirty="0"/>
              <a:t>No Visible Segments</a:t>
            </a:r>
          </a:p>
        </p:txBody>
      </p:sp>
      <p:sp>
        <p:nvSpPr>
          <p:cNvPr id="10" name="TextBox 9"/>
          <p:cNvSpPr txBox="1"/>
          <p:nvPr/>
        </p:nvSpPr>
        <p:spPr>
          <a:xfrm>
            <a:off x="6091237" y="5430824"/>
            <a:ext cx="2305050" cy="381000"/>
          </a:xfrm>
          <a:prstGeom prst="rect">
            <a:avLst/>
          </a:prstGeom>
          <a:noFill/>
        </p:spPr>
        <p:txBody>
          <a:bodyPr wrap="square" rtlCol="0">
            <a:spAutoFit/>
          </a:bodyPr>
          <a:lstStyle/>
          <a:p>
            <a:r>
              <a:rPr lang="en-US" dirty="0"/>
              <a:t>No Visible Segments</a:t>
            </a:r>
          </a:p>
        </p:txBody>
      </p:sp>
      <p:pic>
        <p:nvPicPr>
          <p:cNvPr id="3" name="Picture 2">
            <a:extLst>
              <a:ext uri="{FF2B5EF4-FFF2-40B4-BE49-F238E27FC236}">
                <a16:creationId xmlns:a16="http://schemas.microsoft.com/office/drawing/2014/main" id="{E60FEB45-0852-46A2-B7FA-61AFE8F80C6D}"/>
              </a:ext>
            </a:extLst>
          </p:cNvPr>
          <p:cNvPicPr>
            <a:picLocks noChangeAspect="1"/>
          </p:cNvPicPr>
          <p:nvPr/>
        </p:nvPicPr>
        <p:blipFill>
          <a:blip r:embed="rId3"/>
          <a:stretch>
            <a:fillRect/>
          </a:stretch>
        </p:blipFill>
        <p:spPr>
          <a:xfrm>
            <a:off x="838200" y="1965759"/>
            <a:ext cx="4979534" cy="3378970"/>
          </a:xfrm>
          <a:prstGeom prst="rect">
            <a:avLst/>
          </a:prstGeom>
        </p:spPr>
      </p:pic>
      <p:pic>
        <p:nvPicPr>
          <p:cNvPr id="11" name="Picture 10">
            <a:extLst>
              <a:ext uri="{FF2B5EF4-FFF2-40B4-BE49-F238E27FC236}">
                <a16:creationId xmlns:a16="http://schemas.microsoft.com/office/drawing/2014/main" id="{CBDC61E2-5F83-4FA6-A6F2-611551604CA0}"/>
              </a:ext>
            </a:extLst>
          </p:cNvPr>
          <p:cNvPicPr>
            <a:picLocks noChangeAspect="1"/>
          </p:cNvPicPr>
          <p:nvPr/>
        </p:nvPicPr>
        <p:blipFill>
          <a:blip r:embed="rId4"/>
          <a:stretch>
            <a:fillRect/>
          </a:stretch>
        </p:blipFill>
        <p:spPr>
          <a:xfrm>
            <a:off x="6091237" y="1965759"/>
            <a:ext cx="4979534" cy="3378970"/>
          </a:xfrm>
          <a:prstGeom prst="rect">
            <a:avLst/>
          </a:prstGeom>
        </p:spPr>
      </p:pic>
      <p:pic>
        <p:nvPicPr>
          <p:cNvPr id="12" name="Picture 11">
            <a:extLst>
              <a:ext uri="{FF2B5EF4-FFF2-40B4-BE49-F238E27FC236}">
                <a16:creationId xmlns:a16="http://schemas.microsoft.com/office/drawing/2014/main" id="{624353DB-DF65-4979-A9D4-A18773103D5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804266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25378"/>
            <a:ext cx="10515600" cy="1205057"/>
          </a:xfrm>
        </p:spPr>
        <p:txBody>
          <a:bodyPr/>
          <a:lstStyle/>
          <a:p>
            <a:r>
              <a:rPr lang="en-US" b="1" dirty="0">
                <a:solidFill>
                  <a:schemeClr val="bg1"/>
                </a:solidFill>
              </a:rPr>
              <a:t>Decision Tree Model</a:t>
            </a:r>
          </a:p>
        </p:txBody>
      </p:sp>
      <p:sp>
        <p:nvSpPr>
          <p:cNvPr id="7" name="Slide Number Placeholder 6"/>
          <p:cNvSpPr>
            <a:spLocks noGrp="1"/>
          </p:cNvSpPr>
          <p:nvPr>
            <p:ph type="sldNum" sz="quarter" idx="12"/>
          </p:nvPr>
        </p:nvSpPr>
        <p:spPr/>
        <p:txBody>
          <a:bodyPr/>
          <a:lstStyle/>
          <a:p>
            <a:fld id="{1C20BA80-1909-427C-B3BD-3DD8AEAFD5BE}" type="slidenum">
              <a:rPr lang="en-US" smtClean="0"/>
              <a:t>13</a:t>
            </a:fld>
            <a:endParaRPr lang="en-US" dirty="0"/>
          </a:p>
        </p:txBody>
      </p:sp>
      <p:sp>
        <p:nvSpPr>
          <p:cNvPr id="3" name="Content Placeholder 2"/>
          <p:cNvSpPr>
            <a:spLocks noGrp="1"/>
          </p:cNvSpPr>
          <p:nvPr>
            <p:ph idx="1"/>
          </p:nvPr>
        </p:nvSpPr>
        <p:spPr/>
        <p:txBody>
          <a:bodyPr>
            <a:normAutofit lnSpcReduction="10000"/>
          </a:bodyPr>
          <a:lstStyle/>
          <a:p>
            <a:r>
              <a:rPr lang="en-US" dirty="0"/>
              <a:t>A rule-based decision model</a:t>
            </a:r>
          </a:p>
          <a:p>
            <a:pPr marL="914400" lvl="1" indent="-457200">
              <a:buFont typeface="+mj-lt"/>
              <a:buAutoNum type="arabicPeriod"/>
            </a:pPr>
            <a:r>
              <a:rPr lang="en-US" dirty="0"/>
              <a:t>Observations are assigned to mutually exclusive segments</a:t>
            </a:r>
          </a:p>
          <a:p>
            <a:pPr marL="914400" lvl="1" indent="-457200">
              <a:buFont typeface="+mj-lt"/>
              <a:buAutoNum type="arabicPeriod"/>
            </a:pPr>
            <a:r>
              <a:rPr lang="en-US" dirty="0"/>
              <a:t>Segments are defined and constructed by rules</a:t>
            </a:r>
          </a:p>
          <a:p>
            <a:pPr marL="914400" lvl="1" indent="-457200">
              <a:buFont typeface="+mj-lt"/>
              <a:buAutoNum type="arabicPeriod"/>
            </a:pPr>
            <a:r>
              <a:rPr lang="en-US" dirty="0"/>
              <a:t>Rules are expressed as a series of Boolean decisions connected by the AND operators, e.g., (DEBTINC &lt;= 50) and (DELINQ &gt; 1.5)</a:t>
            </a:r>
          </a:p>
          <a:p>
            <a:pPr marL="914400" lvl="1" indent="-457200">
              <a:buFont typeface="+mj-lt"/>
              <a:buAutoNum type="arabicPeriod"/>
            </a:pPr>
            <a:r>
              <a:rPr lang="en-US" dirty="0"/>
              <a:t>Decisions are defined by values or ranges of values of predictors </a:t>
            </a:r>
          </a:p>
          <a:p>
            <a:r>
              <a:rPr lang="en-US" dirty="0"/>
              <a:t>Rules are established with the goal to create segments of observations which can differentiate among themselves the most statistically.</a:t>
            </a:r>
          </a:p>
          <a:p>
            <a:r>
              <a:rPr lang="en-US" dirty="0"/>
              <a:t>Also known as Recursive (Data) Partitioning in other fields (e.g., medical or public health)</a:t>
            </a:r>
          </a:p>
        </p:txBody>
      </p:sp>
      <p:pic>
        <p:nvPicPr>
          <p:cNvPr id="6" name="Picture 5">
            <a:extLst>
              <a:ext uri="{FF2B5EF4-FFF2-40B4-BE49-F238E27FC236}">
                <a16:creationId xmlns:a16="http://schemas.microsoft.com/office/drawing/2014/main" id="{2DF07DCA-E0E2-44E8-B76A-F9AC7D43509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668091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Decision Tree Diagram</a:t>
            </a:r>
          </a:p>
        </p:txBody>
      </p:sp>
      <p:sp>
        <p:nvSpPr>
          <p:cNvPr id="7" name="Slide Number Placeholder 6"/>
          <p:cNvSpPr>
            <a:spLocks noGrp="1"/>
          </p:cNvSpPr>
          <p:nvPr>
            <p:ph type="sldNum" sz="quarter" idx="12"/>
          </p:nvPr>
        </p:nvSpPr>
        <p:spPr/>
        <p:txBody>
          <a:bodyPr/>
          <a:lstStyle/>
          <a:p>
            <a:fld id="{1C20BA80-1909-427C-B3BD-3DD8AEAFD5BE}" type="slidenum">
              <a:rPr lang="en-US" smtClean="0"/>
              <a:t>14</a:t>
            </a:fld>
            <a:endParaRPr lang="en-US" dirty="0"/>
          </a:p>
        </p:txBody>
      </p:sp>
      <p:sp>
        <p:nvSpPr>
          <p:cNvPr id="9" name="Explosion 1 8"/>
          <p:cNvSpPr/>
          <p:nvPr/>
        </p:nvSpPr>
        <p:spPr>
          <a:xfrm>
            <a:off x="758283" y="2007221"/>
            <a:ext cx="3389971" cy="2888164"/>
          </a:xfrm>
          <a:prstGeom prst="irregularSeal1">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Read from Top, and Go Down!</a:t>
            </a:r>
          </a:p>
        </p:txBody>
      </p:sp>
      <p:pic>
        <p:nvPicPr>
          <p:cNvPr id="6" name="Picture 5">
            <a:extLst>
              <a:ext uri="{FF2B5EF4-FFF2-40B4-BE49-F238E27FC236}">
                <a16:creationId xmlns:a16="http://schemas.microsoft.com/office/drawing/2014/main" id="{71995D1A-0C01-4105-A82F-DF4404240BEE}"/>
              </a:ext>
            </a:extLst>
          </p:cNvPr>
          <p:cNvPicPr>
            <a:picLocks noChangeAspect="1"/>
          </p:cNvPicPr>
          <p:nvPr/>
        </p:nvPicPr>
        <p:blipFill>
          <a:blip r:embed="rId3"/>
          <a:stretch>
            <a:fillRect/>
          </a:stretch>
        </p:blipFill>
        <p:spPr>
          <a:xfrm>
            <a:off x="4930427" y="1690688"/>
            <a:ext cx="6735691" cy="4114800"/>
          </a:xfrm>
          <a:prstGeom prst="rect">
            <a:avLst/>
          </a:prstGeom>
        </p:spPr>
      </p:pic>
      <p:pic>
        <p:nvPicPr>
          <p:cNvPr id="8" name="Picture 7">
            <a:extLst>
              <a:ext uri="{FF2B5EF4-FFF2-40B4-BE49-F238E27FC236}">
                <a16:creationId xmlns:a16="http://schemas.microsoft.com/office/drawing/2014/main" id="{4CE41638-A882-4AEB-8F5D-C18FCE4F102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348470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Terminology</a:t>
            </a:r>
          </a:p>
        </p:txBody>
      </p:sp>
      <p:sp>
        <p:nvSpPr>
          <p:cNvPr id="7" name="Slide Number Placeholder 6"/>
          <p:cNvSpPr>
            <a:spLocks noGrp="1"/>
          </p:cNvSpPr>
          <p:nvPr>
            <p:ph type="sldNum" sz="quarter" idx="12"/>
          </p:nvPr>
        </p:nvSpPr>
        <p:spPr/>
        <p:txBody>
          <a:bodyPr/>
          <a:lstStyle/>
          <a:p>
            <a:fld id="{1C20BA80-1909-427C-B3BD-3DD8AEAFD5BE}" type="slidenum">
              <a:rPr lang="en-US" smtClean="0"/>
              <a:t>15</a:t>
            </a:fld>
            <a:endParaRPr lang="en-US" dirty="0"/>
          </a:p>
        </p:txBody>
      </p:sp>
      <p:sp>
        <p:nvSpPr>
          <p:cNvPr id="3" name="Content Placeholder 2"/>
          <p:cNvSpPr>
            <a:spLocks noGrp="1"/>
          </p:cNvSpPr>
          <p:nvPr>
            <p:ph idx="1"/>
          </p:nvPr>
        </p:nvSpPr>
        <p:spPr/>
        <p:txBody>
          <a:bodyPr>
            <a:normAutofit/>
          </a:bodyPr>
          <a:lstStyle/>
          <a:p>
            <a:r>
              <a:rPr lang="en-US" dirty="0"/>
              <a:t>Each box in the tree diagram is called a </a:t>
            </a:r>
            <a:r>
              <a:rPr lang="en-US" b="1" dirty="0"/>
              <a:t>Node</a:t>
            </a:r>
            <a:r>
              <a:rPr lang="en-US" dirty="0"/>
              <a:t>.</a:t>
            </a:r>
          </a:p>
          <a:p>
            <a:r>
              <a:rPr lang="en-US" dirty="0"/>
              <a:t>Each line in the tree diagram is called a </a:t>
            </a:r>
            <a:r>
              <a:rPr lang="en-US" b="1" dirty="0"/>
              <a:t>Branch</a:t>
            </a:r>
            <a:r>
              <a:rPr lang="en-US" dirty="0"/>
              <a:t> or a </a:t>
            </a:r>
            <a:r>
              <a:rPr lang="en-US" b="1" dirty="0"/>
              <a:t>Split</a:t>
            </a:r>
            <a:r>
              <a:rPr lang="en-US" dirty="0"/>
              <a:t>.</a:t>
            </a:r>
          </a:p>
          <a:p>
            <a:r>
              <a:rPr lang="en-US" dirty="0"/>
              <a:t>A tree diagram is displayed in layers, the number of layers minus one is the </a:t>
            </a:r>
            <a:r>
              <a:rPr lang="en-US" b="1" dirty="0"/>
              <a:t>Depth</a:t>
            </a:r>
            <a:r>
              <a:rPr lang="en-US" dirty="0"/>
              <a:t> (</a:t>
            </a:r>
            <a:r>
              <a:rPr lang="en-US" i="1" dirty="0"/>
              <a:t>e.g., this tree has 3 layers but only 2 levels deep</a:t>
            </a:r>
            <a:r>
              <a:rPr lang="en-US" dirty="0"/>
              <a:t>)</a:t>
            </a:r>
          </a:p>
          <a:p>
            <a:r>
              <a:rPr lang="en-US" dirty="0"/>
              <a:t>The predictor used to create a branch is called the </a:t>
            </a:r>
            <a:r>
              <a:rPr lang="en-US" b="1" dirty="0"/>
              <a:t>Branching Variable</a:t>
            </a:r>
            <a:r>
              <a:rPr lang="en-US" dirty="0"/>
              <a:t> or the </a:t>
            </a:r>
            <a:r>
              <a:rPr lang="en-US" b="1" dirty="0"/>
              <a:t>Splitting Variable</a:t>
            </a:r>
            <a:r>
              <a:rPr lang="en-US" dirty="0"/>
              <a:t> </a:t>
            </a:r>
          </a:p>
          <a:p>
            <a:pPr lvl="1"/>
            <a:r>
              <a:rPr lang="en-US" dirty="0"/>
              <a:t>DEBTINC is </a:t>
            </a:r>
            <a:r>
              <a:rPr lang="en-US" i="1" dirty="0"/>
              <a:t>the</a:t>
            </a:r>
            <a:r>
              <a:rPr lang="en-US" dirty="0"/>
              <a:t> splitting variable in the first level</a:t>
            </a:r>
          </a:p>
          <a:p>
            <a:pPr lvl="1"/>
            <a:r>
              <a:rPr lang="en-US" dirty="0"/>
              <a:t>DELINQ is </a:t>
            </a:r>
            <a:r>
              <a:rPr lang="en-US" i="1" dirty="0"/>
              <a:t>a</a:t>
            </a:r>
            <a:r>
              <a:rPr lang="en-US" dirty="0"/>
              <a:t> splitting variable in the second level and</a:t>
            </a:r>
            <a:br>
              <a:rPr lang="en-US" dirty="0"/>
            </a:br>
            <a:r>
              <a:rPr lang="en-US" dirty="0"/>
              <a:t>DEBTINC is used again as </a:t>
            </a:r>
            <a:r>
              <a:rPr lang="en-US" i="1" dirty="0"/>
              <a:t>another</a:t>
            </a:r>
            <a:r>
              <a:rPr lang="en-US" dirty="0"/>
              <a:t> splitting variable</a:t>
            </a:r>
            <a:br>
              <a:rPr lang="en-US" dirty="0"/>
            </a:br>
            <a:endParaRPr lang="en-US" dirty="0"/>
          </a:p>
        </p:txBody>
      </p:sp>
      <p:pic>
        <p:nvPicPr>
          <p:cNvPr id="8" name="Picture 7">
            <a:extLst>
              <a:ext uri="{FF2B5EF4-FFF2-40B4-BE49-F238E27FC236}">
                <a16:creationId xmlns:a16="http://schemas.microsoft.com/office/drawing/2014/main" id="{E2A49C44-72D4-4379-A623-112D2F76F1D1}"/>
              </a:ext>
            </a:extLst>
          </p:cNvPr>
          <p:cNvPicPr>
            <a:picLocks noChangeAspect="1"/>
          </p:cNvPicPr>
          <p:nvPr/>
        </p:nvPicPr>
        <p:blipFill>
          <a:blip r:embed="rId3"/>
          <a:stretch>
            <a:fillRect/>
          </a:stretch>
        </p:blipFill>
        <p:spPr>
          <a:xfrm>
            <a:off x="9021660" y="4431507"/>
            <a:ext cx="2993640" cy="1828800"/>
          </a:xfrm>
          <a:prstGeom prst="rect">
            <a:avLst/>
          </a:prstGeom>
        </p:spPr>
      </p:pic>
      <p:pic>
        <p:nvPicPr>
          <p:cNvPr id="9" name="Picture 8">
            <a:extLst>
              <a:ext uri="{FF2B5EF4-FFF2-40B4-BE49-F238E27FC236}">
                <a16:creationId xmlns:a16="http://schemas.microsoft.com/office/drawing/2014/main" id="{DD00AD86-E3F5-47D3-89BE-ED3AD253CCC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9041381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C9683360-D6EF-4870-B0FF-55EEBD3F2148}"/>
              </a:ext>
            </a:extLst>
          </p:cNvPr>
          <p:cNvPicPr>
            <a:picLocks noChangeAspect="1"/>
          </p:cNvPicPr>
          <p:nvPr/>
        </p:nvPicPr>
        <p:blipFill>
          <a:blip r:embed="rId3"/>
          <a:stretch>
            <a:fillRect/>
          </a:stretch>
        </p:blipFill>
        <p:spPr>
          <a:xfrm>
            <a:off x="8286750" y="2383632"/>
            <a:ext cx="3742050" cy="2226468"/>
          </a:xfrm>
          <a:prstGeom prst="rect">
            <a:avLst/>
          </a:prstGeom>
        </p:spPr>
      </p:pic>
      <p:sp>
        <p:nvSpPr>
          <p:cNvPr id="2" name="Title 1"/>
          <p:cNvSpPr>
            <a:spLocks noGrp="1"/>
          </p:cNvSpPr>
          <p:nvPr>
            <p:ph type="title"/>
          </p:nvPr>
        </p:nvSpPr>
        <p:spPr/>
        <p:txBody>
          <a:bodyPr/>
          <a:lstStyle/>
          <a:p>
            <a:r>
              <a:rPr lang="en-US" b="1" dirty="0">
                <a:solidFill>
                  <a:schemeClr val="bg1"/>
                </a:solidFill>
              </a:rPr>
              <a:t>Terminology</a:t>
            </a:r>
          </a:p>
        </p:txBody>
      </p:sp>
      <p:sp>
        <p:nvSpPr>
          <p:cNvPr id="7" name="Slide Number Placeholder 6"/>
          <p:cNvSpPr>
            <a:spLocks noGrp="1"/>
          </p:cNvSpPr>
          <p:nvPr>
            <p:ph type="sldNum" sz="quarter" idx="12"/>
          </p:nvPr>
        </p:nvSpPr>
        <p:spPr/>
        <p:txBody>
          <a:bodyPr/>
          <a:lstStyle/>
          <a:p>
            <a:fld id="{1C20BA80-1909-427C-B3BD-3DD8AEAFD5BE}" type="slidenum">
              <a:rPr lang="en-US" smtClean="0"/>
              <a:t>16</a:t>
            </a:fld>
            <a:endParaRPr lang="en-US" dirty="0"/>
          </a:p>
        </p:txBody>
      </p:sp>
      <p:sp>
        <p:nvSpPr>
          <p:cNvPr id="3" name="Content Placeholder 2"/>
          <p:cNvSpPr>
            <a:spLocks noGrp="1"/>
          </p:cNvSpPr>
          <p:nvPr>
            <p:ph idx="1"/>
          </p:nvPr>
        </p:nvSpPr>
        <p:spPr>
          <a:xfrm>
            <a:off x="838200" y="1825625"/>
            <a:ext cx="7448550" cy="4351338"/>
          </a:xfrm>
        </p:spPr>
        <p:txBody>
          <a:bodyPr>
            <a:normAutofit/>
          </a:bodyPr>
          <a:lstStyle/>
          <a:p>
            <a:r>
              <a:rPr lang="en-US" dirty="0"/>
              <a:t>A </a:t>
            </a:r>
            <a:r>
              <a:rPr lang="en-US" b="1" dirty="0"/>
              <a:t>Parent Node</a:t>
            </a:r>
            <a:r>
              <a:rPr lang="en-US" dirty="0"/>
              <a:t> is a node where the branch comes from.</a:t>
            </a:r>
          </a:p>
          <a:p>
            <a:r>
              <a:rPr lang="en-US" dirty="0"/>
              <a:t>A </a:t>
            </a:r>
            <a:r>
              <a:rPr lang="en-US" b="1" dirty="0"/>
              <a:t>Child Node</a:t>
            </a:r>
            <a:r>
              <a:rPr lang="en-US" dirty="0"/>
              <a:t> is a node where the branch goes into.</a:t>
            </a:r>
          </a:p>
          <a:p>
            <a:r>
              <a:rPr lang="en-US" dirty="0"/>
              <a:t>The </a:t>
            </a:r>
            <a:r>
              <a:rPr lang="en-US" b="1" dirty="0"/>
              <a:t>Root Node</a:t>
            </a:r>
            <a:r>
              <a:rPr lang="en-US" dirty="0"/>
              <a:t> is the node where there are no branches which go into it.</a:t>
            </a:r>
          </a:p>
          <a:p>
            <a:pPr lvl="1"/>
            <a:r>
              <a:rPr lang="en-US" dirty="0"/>
              <a:t>There is only one Root Node is a Tree Diagram.</a:t>
            </a:r>
          </a:p>
          <a:p>
            <a:pPr lvl="1"/>
            <a:r>
              <a:rPr lang="en-US" dirty="0"/>
              <a:t>The Root Node is at Level 0</a:t>
            </a:r>
          </a:p>
          <a:p>
            <a:r>
              <a:rPr lang="en-US" dirty="0"/>
              <a:t>A </a:t>
            </a:r>
            <a:r>
              <a:rPr lang="en-US" b="1" dirty="0"/>
              <a:t>Terminal Node</a:t>
            </a:r>
            <a:r>
              <a:rPr lang="en-US" dirty="0"/>
              <a:t> is a node where there no branches that come from it.</a:t>
            </a:r>
            <a:endParaRPr lang="en-US" u="sng" dirty="0"/>
          </a:p>
        </p:txBody>
      </p:sp>
      <p:sp>
        <p:nvSpPr>
          <p:cNvPr id="5" name="Oval 4"/>
          <p:cNvSpPr/>
          <p:nvPr/>
        </p:nvSpPr>
        <p:spPr>
          <a:xfrm>
            <a:off x="8124824" y="3843337"/>
            <a:ext cx="4067175" cy="93345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p:nvPr/>
        </p:nvCxnSpPr>
        <p:spPr>
          <a:xfrm>
            <a:off x="7924800" y="5562600"/>
            <a:ext cx="239077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cxnSpLocks/>
          </p:cNvCxnSpPr>
          <p:nvPr/>
        </p:nvCxnSpPr>
        <p:spPr>
          <a:xfrm flipV="1">
            <a:off x="10315575" y="4776787"/>
            <a:ext cx="0" cy="78581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cxnSpLocks/>
          </p:cNvCxnSpPr>
          <p:nvPr/>
        </p:nvCxnSpPr>
        <p:spPr>
          <a:xfrm flipV="1">
            <a:off x="7353300" y="2809875"/>
            <a:ext cx="2371725" cy="181927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9725025" y="2383632"/>
            <a:ext cx="1123950" cy="56832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0DBAC46A-D7F4-455B-8D47-C944E033BBD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6284800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Tree Diagram</a:t>
            </a:r>
          </a:p>
        </p:txBody>
      </p:sp>
      <p:sp>
        <p:nvSpPr>
          <p:cNvPr id="7" name="Slide Number Placeholder 6"/>
          <p:cNvSpPr>
            <a:spLocks noGrp="1"/>
          </p:cNvSpPr>
          <p:nvPr>
            <p:ph type="sldNum" sz="quarter" idx="12"/>
          </p:nvPr>
        </p:nvSpPr>
        <p:spPr/>
        <p:txBody>
          <a:bodyPr/>
          <a:lstStyle/>
          <a:p>
            <a:fld id="{1C20BA80-1909-427C-B3BD-3DD8AEAFD5BE}" type="slidenum">
              <a:rPr lang="en-US" smtClean="0"/>
              <a:t>17</a:t>
            </a:fld>
            <a:endParaRPr lang="en-US" dirty="0"/>
          </a:p>
        </p:txBody>
      </p:sp>
      <p:sp>
        <p:nvSpPr>
          <p:cNvPr id="9" name="Explosion 1 8"/>
          <p:cNvSpPr/>
          <p:nvPr/>
        </p:nvSpPr>
        <p:spPr>
          <a:xfrm>
            <a:off x="758283" y="2007221"/>
            <a:ext cx="3389971" cy="2888164"/>
          </a:xfrm>
          <a:prstGeom prst="irregularSeal1">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Read from Top, and Go Down!</a:t>
            </a:r>
          </a:p>
        </p:txBody>
      </p:sp>
      <p:pic>
        <p:nvPicPr>
          <p:cNvPr id="6" name="Picture 5">
            <a:extLst>
              <a:ext uri="{FF2B5EF4-FFF2-40B4-BE49-F238E27FC236}">
                <a16:creationId xmlns:a16="http://schemas.microsoft.com/office/drawing/2014/main" id="{71995D1A-0C01-4105-A82F-DF4404240BEE}"/>
              </a:ext>
            </a:extLst>
          </p:cNvPr>
          <p:cNvPicPr>
            <a:picLocks noChangeAspect="1"/>
          </p:cNvPicPr>
          <p:nvPr/>
        </p:nvPicPr>
        <p:blipFill>
          <a:blip r:embed="rId3"/>
          <a:stretch>
            <a:fillRect/>
          </a:stretch>
        </p:blipFill>
        <p:spPr>
          <a:xfrm>
            <a:off x="4930427" y="1690688"/>
            <a:ext cx="6735691" cy="4114800"/>
          </a:xfrm>
          <a:prstGeom prst="rect">
            <a:avLst/>
          </a:prstGeom>
        </p:spPr>
      </p:pic>
      <p:pic>
        <p:nvPicPr>
          <p:cNvPr id="8" name="Picture 7">
            <a:extLst>
              <a:ext uri="{FF2B5EF4-FFF2-40B4-BE49-F238E27FC236}">
                <a16:creationId xmlns:a16="http://schemas.microsoft.com/office/drawing/2014/main" id="{5ACEE394-D2B0-4681-910C-23C948CFC78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4096756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Describe Terminal Nodes</a:t>
            </a:r>
          </a:p>
        </p:txBody>
      </p:sp>
      <p:sp>
        <p:nvSpPr>
          <p:cNvPr id="7" name="Slide Number Placeholder 6"/>
          <p:cNvSpPr>
            <a:spLocks noGrp="1"/>
          </p:cNvSpPr>
          <p:nvPr>
            <p:ph type="sldNum" sz="quarter" idx="12"/>
          </p:nvPr>
        </p:nvSpPr>
        <p:spPr/>
        <p:txBody>
          <a:bodyPr/>
          <a:lstStyle/>
          <a:p>
            <a:fld id="{1C20BA80-1909-427C-B3BD-3DD8AEAFD5BE}" type="slidenum">
              <a:rPr lang="en-US" smtClean="0"/>
              <a:t>18</a:t>
            </a:fld>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a:t>Identify the terminal nodes</a:t>
            </a:r>
          </a:p>
          <a:p>
            <a:pPr marL="514350" indent="-514350">
              <a:buFont typeface="+mj-lt"/>
              <a:buAutoNum type="arabicPeriod"/>
            </a:pPr>
            <a:r>
              <a:rPr lang="en-US" dirty="0"/>
              <a:t>Trace the decision path that runs from the Root Node to the terminal node</a:t>
            </a:r>
          </a:p>
          <a:p>
            <a:pPr marL="514350" indent="-514350">
              <a:buFont typeface="+mj-lt"/>
              <a:buAutoNum type="arabicPeriod"/>
            </a:pPr>
            <a:r>
              <a:rPr lang="en-US" dirty="0"/>
              <a:t>Describe the terminal node by the decision path and simplify the decision path by resolving any redundancy</a:t>
            </a:r>
          </a:p>
          <a:p>
            <a:pPr marL="0" indent="0">
              <a:buNone/>
            </a:pPr>
            <a:endParaRPr lang="en-US" dirty="0"/>
          </a:p>
        </p:txBody>
      </p:sp>
      <p:pic>
        <p:nvPicPr>
          <p:cNvPr id="6" name="Picture 5">
            <a:extLst>
              <a:ext uri="{FF2B5EF4-FFF2-40B4-BE49-F238E27FC236}">
                <a16:creationId xmlns:a16="http://schemas.microsoft.com/office/drawing/2014/main" id="{C2A6099E-D8FA-4E76-A490-F4E14F64C6E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0867299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Four Terminal Nodes</a:t>
            </a:r>
          </a:p>
        </p:txBody>
      </p:sp>
      <p:sp>
        <p:nvSpPr>
          <p:cNvPr id="7" name="Slide Number Placeholder 6"/>
          <p:cNvSpPr>
            <a:spLocks noGrp="1"/>
          </p:cNvSpPr>
          <p:nvPr>
            <p:ph type="sldNum" sz="quarter" idx="12"/>
          </p:nvPr>
        </p:nvSpPr>
        <p:spPr/>
        <p:txBody>
          <a:bodyPr/>
          <a:lstStyle/>
          <a:p>
            <a:fld id="{1C20BA80-1909-427C-B3BD-3DD8AEAFD5BE}" type="slidenum">
              <a:rPr lang="en-US" smtClean="0"/>
              <a:t>19</a:t>
            </a:fld>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a:t>DEBTINC &lt;= 44.162 and DELINQ &lt;= 1.5</a:t>
            </a:r>
          </a:p>
          <a:p>
            <a:pPr marL="514350" indent="-514350">
              <a:buFont typeface="+mj-lt"/>
              <a:buAutoNum type="arabicPeriod"/>
            </a:pPr>
            <a:r>
              <a:rPr lang="en-US" dirty="0"/>
              <a:t>DEBTINC &lt;= 44.162 and DELINQ &gt; 1.5</a:t>
            </a:r>
          </a:p>
          <a:p>
            <a:pPr marL="514350" indent="-514350">
              <a:buFont typeface="+mj-lt"/>
              <a:buAutoNum type="arabicPeriod"/>
            </a:pPr>
            <a:r>
              <a:rPr lang="en-US" dirty="0"/>
              <a:t>DEBTINC &gt; 44.162 and DEBTINC &lt;= 45.657</a:t>
            </a:r>
          </a:p>
          <a:p>
            <a:pPr lvl="1"/>
            <a:r>
              <a:rPr lang="en-US" dirty="0"/>
              <a:t>An equivalent rule is 44.162 &lt; DEBTINC &lt;= 45.657</a:t>
            </a:r>
          </a:p>
          <a:p>
            <a:pPr marL="514350" indent="-514350">
              <a:buFont typeface="+mj-lt"/>
              <a:buAutoNum type="arabicPeriod"/>
            </a:pPr>
            <a:r>
              <a:rPr lang="en-US" dirty="0">
                <a:sym typeface="Symbol" panose="05050102010706020507" pitchFamily="18" charset="2"/>
              </a:rPr>
              <a:t>DEBTINC &gt; 44.162 and DEBTINC &gt; 45.657</a:t>
            </a:r>
          </a:p>
          <a:p>
            <a:pPr lvl="1"/>
            <a:r>
              <a:rPr lang="en-US" dirty="0">
                <a:sym typeface="Symbol" panose="05050102010706020507" pitchFamily="18" charset="2"/>
              </a:rPr>
              <a:t>When DEBTINC &gt; 45.657, the condition DEBTINC &gt; 44.162 is redundant</a:t>
            </a:r>
          </a:p>
          <a:p>
            <a:pPr lvl="1"/>
            <a:r>
              <a:rPr lang="en-US" dirty="0">
                <a:sym typeface="Symbol" panose="05050102010706020507" pitchFamily="18" charset="2"/>
              </a:rPr>
              <a:t>Thus, the simplified rule is DEBTINC &gt; 45.657</a:t>
            </a:r>
          </a:p>
          <a:p>
            <a:pPr lvl="1"/>
            <a:endParaRPr lang="en-US" dirty="0">
              <a:sym typeface="Symbol" panose="05050102010706020507" pitchFamily="18" charset="2"/>
            </a:endParaRPr>
          </a:p>
          <a:p>
            <a:endParaRPr lang="en-US" dirty="0"/>
          </a:p>
        </p:txBody>
      </p:sp>
      <p:pic>
        <p:nvPicPr>
          <p:cNvPr id="6" name="Picture 5">
            <a:extLst>
              <a:ext uri="{FF2B5EF4-FFF2-40B4-BE49-F238E27FC236}">
                <a16:creationId xmlns:a16="http://schemas.microsoft.com/office/drawing/2014/main" id="{6C9EF482-FA73-4017-A189-202D214A9CD4}"/>
              </a:ext>
            </a:extLst>
          </p:cNvPr>
          <p:cNvPicPr>
            <a:picLocks noChangeAspect="1"/>
          </p:cNvPicPr>
          <p:nvPr/>
        </p:nvPicPr>
        <p:blipFill>
          <a:blip r:embed="rId3"/>
          <a:stretch>
            <a:fillRect/>
          </a:stretch>
        </p:blipFill>
        <p:spPr>
          <a:xfrm>
            <a:off x="7611789" y="485775"/>
            <a:ext cx="4490461" cy="2743200"/>
          </a:xfrm>
          <a:prstGeom prst="rect">
            <a:avLst/>
          </a:prstGeom>
        </p:spPr>
      </p:pic>
      <p:pic>
        <p:nvPicPr>
          <p:cNvPr id="8" name="Picture 7">
            <a:extLst>
              <a:ext uri="{FF2B5EF4-FFF2-40B4-BE49-F238E27FC236}">
                <a16:creationId xmlns:a16="http://schemas.microsoft.com/office/drawing/2014/main" id="{B556BBDD-E480-4276-9C22-B4EDA6D23AD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62720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Week 6 Agenda: Decision Trees</a:t>
            </a:r>
          </a:p>
        </p:txBody>
      </p:sp>
      <p:sp>
        <p:nvSpPr>
          <p:cNvPr id="3" name="Content Placeholder 2"/>
          <p:cNvSpPr>
            <a:spLocks noGrp="1"/>
          </p:cNvSpPr>
          <p:nvPr>
            <p:ph idx="1"/>
          </p:nvPr>
        </p:nvSpPr>
        <p:spPr/>
        <p:txBody>
          <a:bodyPr>
            <a:normAutofit/>
          </a:bodyPr>
          <a:lstStyle/>
          <a:p>
            <a:r>
              <a:rPr lang="en-US" dirty="0"/>
              <a:t>Classification and Regression Tree (CART) algorithm</a:t>
            </a:r>
          </a:p>
          <a:p>
            <a:pPr lvl="1"/>
            <a:endParaRPr lang="en-US" dirty="0"/>
          </a:p>
          <a:p>
            <a:r>
              <a:rPr lang="en-US" dirty="0"/>
              <a:t>Apply the decision tree algorithm for clustering</a:t>
            </a:r>
          </a:p>
          <a:p>
            <a:pPr lvl="1"/>
            <a:r>
              <a:rPr lang="en-US" dirty="0"/>
              <a:t>Use the decision tree algorithm to generate the clusters’ profiles</a:t>
            </a:r>
          </a:p>
          <a:p>
            <a:endParaRPr lang="en-US" dirty="0"/>
          </a:p>
          <a:p>
            <a:r>
              <a:rPr lang="en-US" dirty="0"/>
              <a:t>Chapter 9 of the Machine Learning book</a:t>
            </a:r>
          </a:p>
        </p:txBody>
      </p:sp>
      <p:sp>
        <p:nvSpPr>
          <p:cNvPr id="7" name="Slide Number Placeholder 6"/>
          <p:cNvSpPr>
            <a:spLocks noGrp="1"/>
          </p:cNvSpPr>
          <p:nvPr>
            <p:ph type="sldNum" sz="quarter" idx="12"/>
          </p:nvPr>
        </p:nvSpPr>
        <p:spPr/>
        <p:txBody>
          <a:bodyPr/>
          <a:lstStyle/>
          <a:p>
            <a:fld id="{1C20BA80-1909-427C-B3BD-3DD8AEAFD5BE}" type="slidenum">
              <a:rPr lang="en-US" smtClean="0"/>
              <a:t>2</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4460598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Four Decision Rules</a:t>
            </a:r>
          </a:p>
        </p:txBody>
      </p:sp>
      <p:sp>
        <p:nvSpPr>
          <p:cNvPr id="7" name="Slide Number Placeholder 6"/>
          <p:cNvSpPr>
            <a:spLocks noGrp="1"/>
          </p:cNvSpPr>
          <p:nvPr>
            <p:ph type="sldNum" sz="quarter" idx="12"/>
          </p:nvPr>
        </p:nvSpPr>
        <p:spPr/>
        <p:txBody>
          <a:bodyPr/>
          <a:lstStyle/>
          <a:p>
            <a:fld id="{1C20BA80-1909-427C-B3BD-3DD8AEAFD5BE}" type="slidenum">
              <a:rPr lang="en-US" smtClean="0"/>
              <a:t>20</a:t>
            </a:fld>
            <a:endParaRPr lang="en-US" dirty="0"/>
          </a:p>
        </p:txBody>
      </p:sp>
      <p:graphicFrame>
        <p:nvGraphicFramePr>
          <p:cNvPr id="5" name="Content Placeholder 4">
            <a:extLst>
              <a:ext uri="{FF2B5EF4-FFF2-40B4-BE49-F238E27FC236}">
                <a16:creationId xmlns:a16="http://schemas.microsoft.com/office/drawing/2014/main" id="{DA30F447-1ACA-4456-AC29-7A39E1E52E77}"/>
              </a:ext>
            </a:extLst>
          </p:cNvPr>
          <p:cNvGraphicFramePr>
            <a:graphicFrameLocks noGrp="1"/>
          </p:cNvGraphicFramePr>
          <p:nvPr>
            <p:ph idx="1"/>
            <p:extLst>
              <p:ext uri="{D42A27DB-BD31-4B8C-83A1-F6EECF244321}">
                <p14:modId xmlns:p14="http://schemas.microsoft.com/office/powerpoint/2010/main" val="275710092"/>
              </p:ext>
            </p:extLst>
          </p:nvPr>
        </p:nvGraphicFramePr>
        <p:xfrm>
          <a:off x="838200" y="1825625"/>
          <a:ext cx="10515600" cy="2661920"/>
        </p:xfrm>
        <a:graphic>
          <a:graphicData uri="http://schemas.openxmlformats.org/drawingml/2006/table">
            <a:tbl>
              <a:tblPr firstRow="1" bandRow="1">
                <a:tableStyleId>{5C22544A-7EE6-4342-B048-85BDC9FD1C3A}</a:tableStyleId>
              </a:tblPr>
              <a:tblGrid>
                <a:gridCol w="2508315">
                  <a:extLst>
                    <a:ext uri="{9D8B030D-6E8A-4147-A177-3AD203B41FA5}">
                      <a16:colId xmlns:a16="http://schemas.microsoft.com/office/drawing/2014/main" val="3050438480"/>
                    </a:ext>
                  </a:extLst>
                </a:gridCol>
                <a:gridCol w="1697925">
                  <a:extLst>
                    <a:ext uri="{9D8B030D-6E8A-4147-A177-3AD203B41FA5}">
                      <a16:colId xmlns:a16="http://schemas.microsoft.com/office/drawing/2014/main" val="3705809017"/>
                    </a:ext>
                  </a:extLst>
                </a:gridCol>
                <a:gridCol w="2103120">
                  <a:extLst>
                    <a:ext uri="{9D8B030D-6E8A-4147-A177-3AD203B41FA5}">
                      <a16:colId xmlns:a16="http://schemas.microsoft.com/office/drawing/2014/main" val="740377712"/>
                    </a:ext>
                  </a:extLst>
                </a:gridCol>
                <a:gridCol w="2103120">
                  <a:extLst>
                    <a:ext uri="{9D8B030D-6E8A-4147-A177-3AD203B41FA5}">
                      <a16:colId xmlns:a16="http://schemas.microsoft.com/office/drawing/2014/main" val="2515931128"/>
                    </a:ext>
                  </a:extLst>
                </a:gridCol>
                <a:gridCol w="2103120">
                  <a:extLst>
                    <a:ext uri="{9D8B030D-6E8A-4147-A177-3AD203B41FA5}">
                      <a16:colId xmlns:a16="http://schemas.microsoft.com/office/drawing/2014/main" val="3995787063"/>
                    </a:ext>
                  </a:extLst>
                </a:gridCol>
              </a:tblGrid>
              <a:tr h="370840">
                <a:tc>
                  <a:txBody>
                    <a:bodyPr/>
                    <a:lstStyle/>
                    <a:p>
                      <a:r>
                        <a:rPr lang="en-US" dirty="0"/>
                        <a:t>Decision Rule</a:t>
                      </a:r>
                    </a:p>
                  </a:txBody>
                  <a:tcPr/>
                </a:tc>
                <a:tc>
                  <a:txBody>
                    <a:bodyPr/>
                    <a:lstStyle/>
                    <a:p>
                      <a:pPr algn="r"/>
                      <a:r>
                        <a:rPr lang="en-US" dirty="0"/>
                        <a:t>N Observations</a:t>
                      </a:r>
                    </a:p>
                  </a:txBody>
                  <a:tcPr/>
                </a:tc>
                <a:tc>
                  <a:txBody>
                    <a:bodyPr/>
                    <a:lstStyle/>
                    <a:p>
                      <a:pPr algn="r"/>
                      <a:r>
                        <a:rPr lang="en-US" dirty="0"/>
                        <a:t>% Obs.  BAD = 1</a:t>
                      </a:r>
                    </a:p>
                  </a:txBody>
                  <a:tcPr/>
                </a:tc>
                <a:tc>
                  <a:txBody>
                    <a:bodyPr/>
                    <a:lstStyle/>
                    <a:p>
                      <a:pPr algn="r"/>
                      <a:r>
                        <a:rPr lang="en-US" dirty="0"/>
                        <a:t>Predicted Class</a:t>
                      </a:r>
                    </a:p>
                  </a:txBody>
                  <a:tcPr/>
                </a:tc>
                <a:tc>
                  <a:txBody>
                    <a:bodyPr/>
                    <a:lstStyle/>
                    <a:p>
                      <a:pPr algn="r"/>
                      <a:r>
                        <a:rPr lang="en-US" dirty="0"/>
                        <a:t>Entropy</a:t>
                      </a:r>
                    </a:p>
                  </a:txBody>
                  <a:tcPr/>
                </a:tc>
                <a:extLst>
                  <a:ext uri="{0D108BD9-81ED-4DB2-BD59-A6C34878D82A}">
                    <a16:rowId xmlns:a16="http://schemas.microsoft.com/office/drawing/2014/main" val="2618725509"/>
                  </a:ext>
                </a:extLst>
              </a:tr>
              <a:tr h="370840">
                <a:tc>
                  <a:txBody>
                    <a:bodyPr/>
                    <a:lstStyle/>
                    <a:p>
                      <a:r>
                        <a:rPr lang="en-US" dirty="0"/>
                        <a:t>DEBTINC &lt;= 44.162 and DELINQ &lt;= 1.5</a:t>
                      </a:r>
                    </a:p>
                  </a:txBody>
                  <a:tcPr/>
                </a:tc>
                <a:tc>
                  <a:txBody>
                    <a:bodyPr/>
                    <a:lstStyle/>
                    <a:p>
                      <a:pPr algn="r"/>
                      <a:r>
                        <a:rPr lang="en-US" dirty="0"/>
                        <a:t>3,846</a:t>
                      </a:r>
                    </a:p>
                  </a:txBody>
                  <a:tcPr/>
                </a:tc>
                <a:tc>
                  <a:txBody>
                    <a:bodyPr/>
                    <a:lstStyle/>
                    <a:p>
                      <a:pPr algn="r"/>
                      <a:r>
                        <a:rPr lang="en-US" dirty="0"/>
                        <a:t>227 / 3846 = 5.90%</a:t>
                      </a:r>
                    </a:p>
                  </a:txBody>
                  <a:tcPr/>
                </a:tc>
                <a:tc>
                  <a:txBody>
                    <a:bodyPr/>
                    <a:lstStyle/>
                    <a:p>
                      <a:pPr algn="r"/>
                      <a:r>
                        <a:rPr lang="en-US" dirty="0"/>
                        <a:t>BAD = 0</a:t>
                      </a:r>
                    </a:p>
                  </a:txBody>
                  <a:tcPr/>
                </a:tc>
                <a:tc>
                  <a:txBody>
                    <a:bodyPr/>
                    <a:lstStyle/>
                    <a:p>
                      <a:pPr algn="r"/>
                      <a:r>
                        <a:rPr lang="en-US" dirty="0"/>
                        <a:t>0.324</a:t>
                      </a:r>
                    </a:p>
                  </a:txBody>
                  <a:tcPr/>
                </a:tc>
                <a:extLst>
                  <a:ext uri="{0D108BD9-81ED-4DB2-BD59-A6C34878D82A}">
                    <a16:rowId xmlns:a16="http://schemas.microsoft.com/office/drawing/2014/main" val="1221361329"/>
                  </a:ext>
                </a:extLst>
              </a:tr>
              <a:tr h="370840">
                <a:tc>
                  <a:txBody>
                    <a:bodyPr/>
                    <a:lstStyle/>
                    <a:p>
                      <a:r>
                        <a:rPr lang="en-US" dirty="0"/>
                        <a:t>DEBTINC &lt;= 44.162 and DELINQ &gt; 1.5</a:t>
                      </a:r>
                    </a:p>
                  </a:txBody>
                  <a:tcPr/>
                </a:tc>
                <a:tc>
                  <a:txBody>
                    <a:bodyPr/>
                    <a:lstStyle/>
                    <a:p>
                      <a:pPr algn="r"/>
                      <a:r>
                        <a:rPr lang="en-US" dirty="0"/>
                        <a:t>275</a:t>
                      </a:r>
                    </a:p>
                  </a:txBody>
                  <a:tcPr/>
                </a:tc>
                <a:tc>
                  <a:txBody>
                    <a:bodyPr/>
                    <a:lstStyle/>
                    <a:p>
                      <a:pPr algn="r"/>
                      <a:r>
                        <a:rPr lang="en-US" dirty="0"/>
                        <a:t>72 / 275 = 26.18%</a:t>
                      </a:r>
                    </a:p>
                  </a:txBody>
                  <a:tcPr/>
                </a:tc>
                <a:tc>
                  <a:txBody>
                    <a:bodyPr/>
                    <a:lstStyle/>
                    <a:p>
                      <a:pPr algn="r"/>
                      <a:r>
                        <a:rPr lang="en-US" dirty="0"/>
                        <a:t>BAD = 0</a:t>
                      </a:r>
                    </a:p>
                  </a:txBody>
                  <a:tcPr/>
                </a:tc>
                <a:tc>
                  <a:txBody>
                    <a:bodyPr/>
                    <a:lstStyle/>
                    <a:p>
                      <a:pPr algn="r"/>
                      <a:r>
                        <a:rPr lang="en-US" dirty="0"/>
                        <a:t>0.829</a:t>
                      </a:r>
                    </a:p>
                  </a:txBody>
                  <a:tcPr/>
                </a:tc>
                <a:extLst>
                  <a:ext uri="{0D108BD9-81ED-4DB2-BD59-A6C34878D82A}">
                    <a16:rowId xmlns:a16="http://schemas.microsoft.com/office/drawing/2014/main" val="3925396640"/>
                  </a:ext>
                </a:extLst>
              </a:tr>
              <a:tr h="370840">
                <a:tc>
                  <a:txBody>
                    <a:bodyPr/>
                    <a:lstStyle/>
                    <a:p>
                      <a:r>
                        <a:rPr lang="en-US" dirty="0"/>
                        <a:t>44.162 &lt; DEBTINC &lt;= 45.657</a:t>
                      </a:r>
                    </a:p>
                  </a:txBody>
                  <a:tcPr/>
                </a:tc>
                <a:tc>
                  <a:txBody>
                    <a:bodyPr/>
                    <a:lstStyle/>
                    <a:p>
                      <a:pPr algn="r"/>
                      <a:r>
                        <a:rPr lang="en-US" dirty="0"/>
                        <a:t>24</a:t>
                      </a:r>
                    </a:p>
                  </a:txBody>
                  <a:tcPr/>
                </a:tc>
                <a:tc>
                  <a:txBody>
                    <a:bodyPr/>
                    <a:lstStyle/>
                    <a:p>
                      <a:pPr algn="r"/>
                      <a:r>
                        <a:rPr lang="en-US" dirty="0"/>
                        <a:t>13 / 24 = 54.17%</a:t>
                      </a:r>
                    </a:p>
                  </a:txBody>
                  <a:tcPr/>
                </a:tc>
                <a:tc>
                  <a:txBody>
                    <a:bodyPr/>
                    <a:lstStyle/>
                    <a:p>
                      <a:pPr algn="r"/>
                      <a:r>
                        <a:rPr lang="en-US" dirty="0"/>
                        <a:t>BAD = 1</a:t>
                      </a:r>
                    </a:p>
                  </a:txBody>
                  <a:tcPr/>
                </a:tc>
                <a:tc>
                  <a:txBody>
                    <a:bodyPr/>
                    <a:lstStyle/>
                    <a:p>
                      <a:pPr algn="r"/>
                      <a:r>
                        <a:rPr lang="en-US" dirty="0"/>
                        <a:t>0.995</a:t>
                      </a:r>
                    </a:p>
                  </a:txBody>
                  <a:tcPr/>
                </a:tc>
                <a:extLst>
                  <a:ext uri="{0D108BD9-81ED-4DB2-BD59-A6C34878D82A}">
                    <a16:rowId xmlns:a16="http://schemas.microsoft.com/office/drawing/2014/main" val="149165489"/>
                  </a:ext>
                </a:extLst>
              </a:tr>
              <a:tr h="370840">
                <a:tc>
                  <a:txBody>
                    <a:bodyPr/>
                    <a:lstStyle/>
                    <a:p>
                      <a:r>
                        <a:rPr lang="en-US" dirty="0">
                          <a:sym typeface="Symbol" panose="05050102010706020507" pitchFamily="18" charset="2"/>
                        </a:rPr>
                        <a:t>DEBTINC &gt; 45.657</a:t>
                      </a:r>
                      <a:endParaRPr lang="en-US" dirty="0"/>
                    </a:p>
                  </a:txBody>
                  <a:tcPr/>
                </a:tc>
                <a:tc>
                  <a:txBody>
                    <a:bodyPr/>
                    <a:lstStyle/>
                    <a:p>
                      <a:pPr algn="r"/>
                      <a:r>
                        <a:rPr lang="en-US" dirty="0"/>
                        <a:t>72</a:t>
                      </a:r>
                    </a:p>
                  </a:txBody>
                  <a:tcPr/>
                </a:tc>
                <a:tc>
                  <a:txBody>
                    <a:bodyPr/>
                    <a:lstStyle/>
                    <a:p>
                      <a:pPr algn="r"/>
                      <a:r>
                        <a:rPr lang="en-US" dirty="0"/>
                        <a:t>72 / 72 = 100%</a:t>
                      </a:r>
                    </a:p>
                  </a:txBody>
                  <a:tcPr/>
                </a:tc>
                <a:tc>
                  <a:txBody>
                    <a:bodyPr/>
                    <a:lstStyle/>
                    <a:p>
                      <a:pPr algn="r"/>
                      <a:r>
                        <a:rPr lang="en-US" dirty="0"/>
                        <a:t>BAD = 1</a:t>
                      </a:r>
                    </a:p>
                  </a:txBody>
                  <a:tcPr/>
                </a:tc>
                <a:tc>
                  <a:txBody>
                    <a:bodyPr/>
                    <a:lstStyle/>
                    <a:p>
                      <a:pPr algn="r"/>
                      <a:r>
                        <a:rPr lang="en-US" dirty="0"/>
                        <a:t>0</a:t>
                      </a:r>
                    </a:p>
                  </a:txBody>
                  <a:tcPr/>
                </a:tc>
                <a:extLst>
                  <a:ext uri="{0D108BD9-81ED-4DB2-BD59-A6C34878D82A}">
                    <a16:rowId xmlns:a16="http://schemas.microsoft.com/office/drawing/2014/main" val="2843553919"/>
                  </a:ext>
                </a:extLst>
              </a:tr>
            </a:tbl>
          </a:graphicData>
        </a:graphic>
      </p:graphicFrame>
      <p:pic>
        <p:nvPicPr>
          <p:cNvPr id="6" name="Picture 5">
            <a:extLst>
              <a:ext uri="{FF2B5EF4-FFF2-40B4-BE49-F238E27FC236}">
                <a16:creationId xmlns:a16="http://schemas.microsoft.com/office/drawing/2014/main" id="{B2A27B83-7E14-4DD5-991C-10DE8A8570C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0649443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Splitting Criteria </a:t>
            </a:r>
          </a:p>
        </p:txBody>
      </p:sp>
      <p:sp>
        <p:nvSpPr>
          <p:cNvPr id="3" name="Content Placeholder 2"/>
          <p:cNvSpPr>
            <a:spLocks noGrp="1"/>
          </p:cNvSpPr>
          <p:nvPr>
            <p:ph idx="1"/>
          </p:nvPr>
        </p:nvSpPr>
        <p:spPr/>
        <p:txBody>
          <a:bodyPr>
            <a:normAutofit/>
          </a:bodyPr>
          <a:lstStyle/>
          <a:p>
            <a:r>
              <a:rPr lang="en-US" dirty="0"/>
              <a:t>The goal of building a Decision Tree is to subdivide the data by predictors in such a way that the response values for the observations in the terminal nodes are as similar as possible.</a:t>
            </a:r>
          </a:p>
          <a:p>
            <a:r>
              <a:rPr lang="en-US" dirty="0"/>
              <a:t>There are two common types of criteria:</a:t>
            </a:r>
          </a:p>
          <a:p>
            <a:pPr lvl="1"/>
            <a:r>
              <a:rPr lang="en-US" dirty="0"/>
              <a:t>Maximize a decrease in node impurity, as defined by an impurity function</a:t>
            </a:r>
          </a:p>
          <a:p>
            <a:pPr lvl="1"/>
            <a:r>
              <a:rPr lang="en-US" dirty="0"/>
              <a:t>Minimize a p-value defined by a statistical test </a:t>
            </a:r>
          </a:p>
        </p:txBody>
      </p:sp>
      <p:sp>
        <p:nvSpPr>
          <p:cNvPr id="7" name="Slide Number Placeholder 6"/>
          <p:cNvSpPr>
            <a:spLocks noGrp="1"/>
          </p:cNvSpPr>
          <p:nvPr>
            <p:ph type="sldNum" sz="quarter" idx="12"/>
          </p:nvPr>
        </p:nvSpPr>
        <p:spPr/>
        <p:txBody>
          <a:bodyPr/>
          <a:lstStyle/>
          <a:p>
            <a:fld id="{1C20BA80-1909-427C-B3BD-3DD8AEAFD5BE}" type="slidenum">
              <a:rPr lang="en-US" smtClean="0"/>
              <a:t>21</a:t>
            </a:fld>
            <a:endParaRPr lang="en-US" dirty="0"/>
          </a:p>
        </p:txBody>
      </p:sp>
      <p:pic>
        <p:nvPicPr>
          <p:cNvPr id="6" name="Picture 5">
            <a:extLst>
              <a:ext uri="{FF2B5EF4-FFF2-40B4-BE49-F238E27FC236}">
                <a16:creationId xmlns:a16="http://schemas.microsoft.com/office/drawing/2014/main" id="{CA406747-857C-46E2-ADDE-1B9736A98D7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3349161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Splitting Criteria </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100313602"/>
              </p:ext>
            </p:extLst>
          </p:nvPr>
        </p:nvGraphicFramePr>
        <p:xfrm>
          <a:off x="838200" y="1825625"/>
          <a:ext cx="10515600" cy="1737360"/>
        </p:xfrm>
        <a:graphic>
          <a:graphicData uri="http://schemas.openxmlformats.org/drawingml/2006/table">
            <a:tbl>
              <a:tblPr firstRow="1" bandRow="1">
                <a:tableStyleId>{5C22544A-7EE6-4342-B048-85BDC9FD1C3A}</a:tableStyleId>
              </a:tblPr>
              <a:tblGrid>
                <a:gridCol w="4234543">
                  <a:extLst>
                    <a:ext uri="{9D8B030D-6E8A-4147-A177-3AD203B41FA5}">
                      <a16:colId xmlns:a16="http://schemas.microsoft.com/office/drawing/2014/main" val="20000"/>
                    </a:ext>
                  </a:extLst>
                </a:gridCol>
                <a:gridCol w="3091543">
                  <a:extLst>
                    <a:ext uri="{9D8B030D-6E8A-4147-A177-3AD203B41FA5}">
                      <a16:colId xmlns:a16="http://schemas.microsoft.com/office/drawing/2014/main" val="20001"/>
                    </a:ext>
                  </a:extLst>
                </a:gridCol>
                <a:gridCol w="3189514">
                  <a:extLst>
                    <a:ext uri="{9D8B030D-6E8A-4147-A177-3AD203B41FA5}">
                      <a16:colId xmlns:a16="http://schemas.microsoft.com/office/drawing/2014/main" val="20002"/>
                    </a:ext>
                  </a:extLst>
                </a:gridCol>
              </a:tblGrid>
              <a:tr h="370840">
                <a:tc>
                  <a:txBody>
                    <a:bodyPr/>
                    <a:lstStyle/>
                    <a:p>
                      <a:endParaRPr lang="en-US" sz="2400" dirty="0"/>
                    </a:p>
                  </a:txBody>
                  <a:tcPr/>
                </a:tc>
                <a:tc>
                  <a:txBody>
                    <a:bodyPr/>
                    <a:lstStyle/>
                    <a:p>
                      <a:pPr algn="l"/>
                      <a:r>
                        <a:rPr lang="en-US" sz="2400" dirty="0"/>
                        <a:t>Nominal Target</a:t>
                      </a:r>
                    </a:p>
                  </a:txBody>
                  <a:tcPr/>
                </a:tc>
                <a:tc>
                  <a:txBody>
                    <a:bodyPr/>
                    <a:lstStyle/>
                    <a:p>
                      <a:r>
                        <a:rPr lang="en-US" sz="2400" dirty="0"/>
                        <a:t>Interval Target</a:t>
                      </a:r>
                    </a:p>
                  </a:txBody>
                  <a:tcPr/>
                </a:tc>
                <a:extLst>
                  <a:ext uri="{0D108BD9-81ED-4DB2-BD59-A6C34878D82A}">
                    <a16:rowId xmlns:a16="http://schemas.microsoft.com/office/drawing/2014/main" val="10000"/>
                  </a:ext>
                </a:extLst>
              </a:tr>
              <a:tr h="370840">
                <a:tc>
                  <a:txBody>
                    <a:bodyPr/>
                    <a:lstStyle/>
                    <a:p>
                      <a:r>
                        <a:rPr lang="en-US" sz="2400" dirty="0"/>
                        <a:t>Criteria</a:t>
                      </a:r>
                      <a:r>
                        <a:rPr lang="en-US" sz="2400" baseline="0" dirty="0"/>
                        <a:t> Based on Impurity</a:t>
                      </a:r>
                      <a:endParaRPr lang="en-US" sz="2400" dirty="0"/>
                    </a:p>
                  </a:txBody>
                  <a:tcPr anchor="ctr"/>
                </a:tc>
                <a:tc>
                  <a:txBody>
                    <a:bodyPr/>
                    <a:lstStyle/>
                    <a:p>
                      <a:pPr marL="342900" indent="-342900">
                        <a:buFont typeface="Arial" panose="020B0604020202020204" pitchFamily="34" charset="0"/>
                        <a:buChar char="•"/>
                      </a:pPr>
                      <a:r>
                        <a:rPr lang="en-US" sz="2400" dirty="0"/>
                        <a:t>Entropy</a:t>
                      </a:r>
                    </a:p>
                    <a:p>
                      <a:pPr marL="342900" indent="-342900">
                        <a:buFont typeface="Arial" panose="020B0604020202020204" pitchFamily="34" charset="0"/>
                        <a:buChar char="•"/>
                      </a:pPr>
                      <a:r>
                        <a:rPr lang="en-US" sz="2400" dirty="0"/>
                        <a:t>Gini</a:t>
                      </a:r>
                      <a:r>
                        <a:rPr lang="en-US" sz="2400" baseline="0" dirty="0"/>
                        <a:t> Index</a:t>
                      </a:r>
                      <a:endParaRPr lang="en-US" sz="2400" dirty="0"/>
                    </a:p>
                  </a:txBody>
                  <a:tcPr/>
                </a:tc>
                <a:tc>
                  <a:txBody>
                    <a:bodyPr/>
                    <a:lstStyle/>
                    <a:p>
                      <a:pPr marL="342900" indent="-342900">
                        <a:buFont typeface="Arial" panose="020B0604020202020204" pitchFamily="34" charset="0"/>
                        <a:buChar char="•"/>
                      </a:pPr>
                      <a:r>
                        <a:rPr lang="en-US" sz="2400" dirty="0"/>
                        <a:t>Residual Sum of Squares</a:t>
                      </a:r>
                    </a:p>
                  </a:txBody>
                  <a:tcPr/>
                </a:tc>
                <a:extLst>
                  <a:ext uri="{0D108BD9-81ED-4DB2-BD59-A6C34878D82A}">
                    <a16:rowId xmlns:a16="http://schemas.microsoft.com/office/drawing/2014/main" val="10001"/>
                  </a:ext>
                </a:extLst>
              </a:tr>
              <a:tr h="370840">
                <a:tc>
                  <a:txBody>
                    <a:bodyPr/>
                    <a:lstStyle/>
                    <a:p>
                      <a:r>
                        <a:rPr lang="en-US" sz="2400" dirty="0"/>
                        <a:t>Criteria Based on Statistical Test</a:t>
                      </a:r>
                    </a:p>
                  </a:txBody>
                  <a:tcPr anchor="ctr"/>
                </a:tc>
                <a:tc>
                  <a:txBody>
                    <a:bodyPr/>
                    <a:lstStyle/>
                    <a:p>
                      <a:pPr marL="342900" indent="-342900">
                        <a:buFont typeface="Arial" panose="020B0604020202020204" pitchFamily="34" charset="0"/>
                        <a:buChar char="•"/>
                      </a:pPr>
                      <a:r>
                        <a:rPr lang="en-US" sz="2400" dirty="0"/>
                        <a:t>Chi-Squares</a:t>
                      </a:r>
                    </a:p>
                  </a:txBody>
                  <a:tcPr/>
                </a:tc>
                <a:tc>
                  <a:txBody>
                    <a:bodyPr/>
                    <a:lstStyle/>
                    <a:p>
                      <a:pPr marL="342900" indent="-342900">
                        <a:buFont typeface="Arial" panose="020B0604020202020204" pitchFamily="34" charset="0"/>
                        <a:buChar char="•"/>
                      </a:pPr>
                      <a:r>
                        <a:rPr lang="en-US" sz="2400" dirty="0"/>
                        <a:t>F-Test</a:t>
                      </a:r>
                    </a:p>
                  </a:txBody>
                  <a:tcPr/>
                </a:tc>
                <a:extLst>
                  <a:ext uri="{0D108BD9-81ED-4DB2-BD59-A6C34878D82A}">
                    <a16:rowId xmlns:a16="http://schemas.microsoft.com/office/drawing/2014/main" val="10002"/>
                  </a:ext>
                </a:extLst>
              </a:tr>
            </a:tbl>
          </a:graphicData>
        </a:graphic>
      </p:graphicFrame>
      <p:sp>
        <p:nvSpPr>
          <p:cNvPr id="7" name="Slide Number Placeholder 6"/>
          <p:cNvSpPr>
            <a:spLocks noGrp="1"/>
          </p:cNvSpPr>
          <p:nvPr>
            <p:ph type="sldNum" sz="quarter" idx="12"/>
          </p:nvPr>
        </p:nvSpPr>
        <p:spPr/>
        <p:txBody>
          <a:bodyPr/>
          <a:lstStyle/>
          <a:p>
            <a:fld id="{1C20BA80-1909-427C-B3BD-3DD8AEAFD5BE}" type="slidenum">
              <a:rPr lang="en-US" smtClean="0"/>
              <a:t>22</a:t>
            </a:fld>
            <a:endParaRPr lang="en-US" dirty="0"/>
          </a:p>
        </p:txBody>
      </p:sp>
      <p:pic>
        <p:nvPicPr>
          <p:cNvPr id="6" name="Picture 5">
            <a:extLst>
              <a:ext uri="{FF2B5EF4-FFF2-40B4-BE49-F238E27FC236}">
                <a16:creationId xmlns:a16="http://schemas.microsoft.com/office/drawing/2014/main" id="{033CB35E-CA76-4362-B559-5D105A84E2C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8147281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Popular Algorithms </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a:t>CART – </a:t>
            </a:r>
            <a:r>
              <a:rPr lang="en-US" u="sng" dirty="0"/>
              <a:t>C</a:t>
            </a:r>
            <a:r>
              <a:rPr lang="en-US" dirty="0"/>
              <a:t>lassification </a:t>
            </a:r>
            <a:r>
              <a:rPr lang="en-US" u="sng" dirty="0"/>
              <a:t>A</a:t>
            </a:r>
            <a:r>
              <a:rPr lang="en-US" dirty="0"/>
              <a:t>nd </a:t>
            </a:r>
            <a:r>
              <a:rPr lang="en-US" u="sng" dirty="0"/>
              <a:t>R</a:t>
            </a:r>
            <a:r>
              <a:rPr lang="en-US" dirty="0"/>
              <a:t>egression </a:t>
            </a:r>
            <a:r>
              <a:rPr lang="en-US" u="sng" dirty="0"/>
              <a:t>T</a:t>
            </a:r>
            <a:r>
              <a:rPr lang="en-US" dirty="0"/>
              <a:t>rees</a:t>
            </a:r>
          </a:p>
          <a:p>
            <a:pPr lvl="1"/>
            <a:r>
              <a:rPr lang="en-US" dirty="0"/>
              <a:t>Leo Breiman, Jerome Friedman, Charles J. Stone, Richard A. Olshen (1984). </a:t>
            </a:r>
            <a:r>
              <a:rPr lang="en-US" i="1" dirty="0"/>
              <a:t>Classification and Regression Trees</a:t>
            </a:r>
            <a:r>
              <a:rPr lang="en-US" dirty="0"/>
              <a:t>, Belmont, California: Wadsworth International Group.</a:t>
            </a:r>
          </a:p>
          <a:p>
            <a:pPr marL="457200" lvl="1" indent="0">
              <a:buNone/>
            </a:pPr>
            <a:endParaRPr lang="en-US" baseline="30000" dirty="0"/>
          </a:p>
          <a:p>
            <a:pPr marL="514350" indent="-514350">
              <a:buFont typeface="+mj-lt"/>
              <a:buAutoNum type="arabicPeriod"/>
            </a:pPr>
            <a:r>
              <a:rPr lang="en-US" dirty="0"/>
              <a:t>CHAID – </a:t>
            </a:r>
            <a:r>
              <a:rPr lang="en-US" u="sng" dirty="0"/>
              <a:t>CH</a:t>
            </a:r>
            <a:r>
              <a:rPr lang="en-US" dirty="0"/>
              <a:t>i-squared </a:t>
            </a:r>
            <a:r>
              <a:rPr lang="en-US" u="sng" dirty="0"/>
              <a:t>A</a:t>
            </a:r>
            <a:r>
              <a:rPr lang="en-US" dirty="0"/>
              <a:t>utomatic </a:t>
            </a:r>
            <a:r>
              <a:rPr lang="en-US" u="sng" dirty="0"/>
              <a:t>I</a:t>
            </a:r>
            <a:r>
              <a:rPr lang="en-US" dirty="0"/>
              <a:t>nteraction </a:t>
            </a:r>
            <a:r>
              <a:rPr lang="en-US" u="sng" dirty="0"/>
              <a:t>D</a:t>
            </a:r>
            <a:r>
              <a:rPr lang="en-US" dirty="0"/>
              <a:t>etector</a:t>
            </a:r>
          </a:p>
          <a:p>
            <a:pPr lvl="1"/>
            <a:r>
              <a:rPr lang="en-US" dirty="0"/>
              <a:t>Gordon V. Kass (1980). An Explanatory Technique for Investigating Large Quantities of Categorical Data, </a:t>
            </a:r>
            <a:r>
              <a:rPr lang="en-US" i="1" dirty="0"/>
              <a:t>Applied Statistics (Journal of the Royal Statistical Society, Series C)</a:t>
            </a:r>
            <a:r>
              <a:rPr lang="en-US" dirty="0"/>
              <a:t>, volume 29, number 2, pages 119-127.</a:t>
            </a:r>
          </a:p>
        </p:txBody>
      </p:sp>
      <p:sp>
        <p:nvSpPr>
          <p:cNvPr id="7" name="Slide Number Placeholder 6"/>
          <p:cNvSpPr>
            <a:spLocks noGrp="1"/>
          </p:cNvSpPr>
          <p:nvPr>
            <p:ph type="sldNum" sz="quarter" idx="12"/>
          </p:nvPr>
        </p:nvSpPr>
        <p:spPr/>
        <p:txBody>
          <a:bodyPr/>
          <a:lstStyle/>
          <a:p>
            <a:fld id="{1C20BA80-1909-427C-B3BD-3DD8AEAFD5BE}" type="slidenum">
              <a:rPr lang="en-US" smtClean="0"/>
              <a:t>23</a:t>
            </a:fld>
            <a:endParaRPr lang="en-US" dirty="0"/>
          </a:p>
        </p:txBody>
      </p:sp>
      <p:pic>
        <p:nvPicPr>
          <p:cNvPr id="6" name="Picture 5">
            <a:extLst>
              <a:ext uri="{FF2B5EF4-FFF2-40B4-BE49-F238E27FC236}">
                <a16:creationId xmlns:a16="http://schemas.microsoft.com/office/drawing/2014/main" id="{8A52E2B1-5969-40AE-BB80-E4FBAA5D49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1832486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CART Algorithm: History </a:t>
            </a:r>
          </a:p>
        </p:txBody>
      </p:sp>
      <p:sp>
        <p:nvSpPr>
          <p:cNvPr id="3" name="Content Placeholder 2"/>
          <p:cNvSpPr>
            <a:spLocks noGrp="1"/>
          </p:cNvSpPr>
          <p:nvPr>
            <p:ph idx="1"/>
          </p:nvPr>
        </p:nvSpPr>
        <p:spPr/>
        <p:txBody>
          <a:bodyPr>
            <a:normAutofit lnSpcReduction="10000"/>
          </a:bodyPr>
          <a:lstStyle/>
          <a:p>
            <a:r>
              <a:rPr lang="en-US" dirty="0"/>
              <a:t>The CART algorithm was first introduced in the 1984 book by  Leo Breiman, Jerome Friedman, Charles J. Stone, and Richard A. Olshen</a:t>
            </a:r>
          </a:p>
          <a:p>
            <a:pPr lvl="1"/>
            <a:r>
              <a:rPr lang="en-US" sz="2000" dirty="0"/>
              <a:t>Leo Breiman (1928 – 2005), Professor Emeritus of Statistics at University of California, Berkeley</a:t>
            </a:r>
          </a:p>
          <a:p>
            <a:pPr lvl="1"/>
            <a:r>
              <a:rPr lang="en-US" sz="2000" dirty="0"/>
              <a:t>Jerome Friedman (1939 – ), Professor of Statistics at Stanford University, </a:t>
            </a:r>
            <a:r>
              <a:rPr lang="en-US" sz="2000" dirty="0">
                <a:hlinkClick r:id="rId3"/>
              </a:rPr>
              <a:t>https://statweb.stanford.edu/~jhf/</a:t>
            </a:r>
            <a:r>
              <a:rPr lang="en-US" sz="2000" dirty="0"/>
              <a:t> </a:t>
            </a:r>
          </a:p>
          <a:p>
            <a:pPr lvl="1"/>
            <a:r>
              <a:rPr lang="en-US" sz="2000" dirty="0"/>
              <a:t>Charles Stone, Professor Emeritus of Statistics at University of California, Berkeley, </a:t>
            </a:r>
            <a:r>
              <a:rPr lang="en-US" sz="2000" dirty="0">
                <a:hlinkClick r:id="rId4"/>
              </a:rPr>
              <a:t>http://vcresearch.berkeley.edu/faculty/charles-stone</a:t>
            </a:r>
            <a:r>
              <a:rPr lang="en-US" sz="2000" dirty="0"/>
              <a:t> </a:t>
            </a:r>
          </a:p>
          <a:p>
            <a:pPr lvl="1"/>
            <a:r>
              <a:rPr lang="en-US" sz="2000" dirty="0"/>
              <a:t>Richard A. Olshen (1942 – ), Professor of Health Research and Policy, Stanford University, </a:t>
            </a:r>
            <a:r>
              <a:rPr lang="en-US" sz="2000" dirty="0">
                <a:hlinkClick r:id="rId5"/>
              </a:rPr>
              <a:t>http://statweb.stanford.edu/~olshen/</a:t>
            </a:r>
            <a:r>
              <a:rPr lang="en-US" dirty="0"/>
              <a:t> </a:t>
            </a:r>
          </a:p>
          <a:p>
            <a:r>
              <a:rPr lang="en-US" dirty="0"/>
              <a:t>The first commercial software is CART</a:t>
            </a:r>
            <a:r>
              <a:rPr lang="en-US" baseline="30000" dirty="0">
                <a:sym typeface="Symbol" panose="05050102010706020507" pitchFamily="18" charset="2"/>
              </a:rPr>
              <a:t></a:t>
            </a:r>
            <a:r>
              <a:rPr lang="en-US" dirty="0">
                <a:sym typeface="Symbol" panose="05050102010706020507" pitchFamily="18" charset="2"/>
              </a:rPr>
              <a:t> of the Salford Systems</a:t>
            </a:r>
          </a:p>
          <a:p>
            <a:r>
              <a:rPr lang="en-US" dirty="0">
                <a:sym typeface="Symbol" panose="05050102010706020507" pitchFamily="18" charset="2"/>
              </a:rPr>
              <a:t>Charles Stone on Data Mining Tool CART </a:t>
            </a:r>
            <a:r>
              <a:rPr lang="en-US" sz="1400" dirty="0">
                <a:sym typeface="Symbol" panose="05050102010706020507" pitchFamily="18" charset="2"/>
              </a:rPr>
              <a:t>( </a:t>
            </a:r>
            <a:r>
              <a:rPr lang="en-US" sz="1400" dirty="0">
                <a:sym typeface="Symbol" panose="05050102010706020507" pitchFamily="18" charset="2"/>
                <a:hlinkClick r:id="rId6"/>
              </a:rPr>
              <a:t>https://www.youtube.com/watch?v=aDy6mzbS8rs</a:t>
            </a:r>
            <a:r>
              <a:rPr lang="en-US" sz="1400" dirty="0">
                <a:sym typeface="Symbol" panose="05050102010706020507" pitchFamily="18" charset="2"/>
              </a:rPr>
              <a:t> )</a:t>
            </a:r>
            <a:endParaRPr lang="en-US" dirty="0"/>
          </a:p>
          <a:p>
            <a:pPr lvl="1"/>
            <a:endParaRPr lang="en-US" dirty="0"/>
          </a:p>
          <a:p>
            <a:pPr marL="0" indent="0">
              <a:buNone/>
            </a:pP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24</a:t>
            </a:fld>
            <a:endParaRPr lang="en-US" dirty="0"/>
          </a:p>
        </p:txBody>
      </p:sp>
      <p:pic>
        <p:nvPicPr>
          <p:cNvPr id="6" name="Picture 5">
            <a:extLst>
              <a:ext uri="{FF2B5EF4-FFF2-40B4-BE49-F238E27FC236}">
                <a16:creationId xmlns:a16="http://schemas.microsoft.com/office/drawing/2014/main" id="{19B7A468-AFBA-4228-81C6-32BBF72B123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2151361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CART Algorithm: Overview </a:t>
            </a:r>
          </a:p>
        </p:txBody>
      </p:sp>
      <p:sp>
        <p:nvSpPr>
          <p:cNvPr id="3" name="Content Placeholder 2"/>
          <p:cNvSpPr>
            <a:spLocks noGrp="1"/>
          </p:cNvSpPr>
          <p:nvPr>
            <p:ph idx="1"/>
          </p:nvPr>
        </p:nvSpPr>
        <p:spPr/>
        <p:txBody>
          <a:bodyPr>
            <a:normAutofit/>
          </a:bodyPr>
          <a:lstStyle/>
          <a:p>
            <a:r>
              <a:rPr lang="en-US" dirty="0"/>
              <a:t>Classification Tree is for categorical target variables.</a:t>
            </a:r>
          </a:p>
          <a:p>
            <a:r>
              <a:rPr lang="en-US" dirty="0"/>
              <a:t>Regression Tree is for interval target variables.</a:t>
            </a:r>
          </a:p>
          <a:p>
            <a:r>
              <a:rPr lang="en-US" dirty="0"/>
              <a:t>CART is </a:t>
            </a:r>
            <a:r>
              <a:rPr lang="en-US" i="1" dirty="0"/>
              <a:t>supposed</a:t>
            </a:r>
            <a:r>
              <a:rPr lang="en-US" dirty="0"/>
              <a:t> to deal with the missing values in predictors.</a:t>
            </a:r>
          </a:p>
          <a:p>
            <a:r>
              <a:rPr lang="en-US" dirty="0"/>
              <a:t>CART should not be affected by outliers and collinearities.</a:t>
            </a:r>
          </a:p>
          <a:p>
            <a:pPr lvl="1"/>
            <a:r>
              <a:rPr lang="en-US" dirty="0"/>
              <a:t>Outliers are put aside into a separate node and are not used in splitting.</a:t>
            </a:r>
          </a:p>
          <a:p>
            <a:r>
              <a:rPr lang="en-US" dirty="0"/>
              <a:t>CART is invariant under monotone transformation of predictors.</a:t>
            </a:r>
          </a:p>
          <a:p>
            <a:pPr lvl="1"/>
            <a:r>
              <a:rPr lang="en-US" dirty="0"/>
              <a:t>For example, taking the logarithm, the square, or the square root of predictors has no effect on the overall shape of the tree produced.</a:t>
            </a:r>
          </a:p>
          <a:p>
            <a:pPr lvl="1"/>
            <a:endParaRPr lang="en-US" dirty="0"/>
          </a:p>
          <a:p>
            <a:pPr marL="0" indent="0">
              <a:buNone/>
            </a:pP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25</a:t>
            </a:fld>
            <a:endParaRPr lang="en-US" dirty="0"/>
          </a:p>
        </p:txBody>
      </p:sp>
      <p:pic>
        <p:nvPicPr>
          <p:cNvPr id="6" name="Picture 5">
            <a:extLst>
              <a:ext uri="{FF2B5EF4-FFF2-40B4-BE49-F238E27FC236}">
                <a16:creationId xmlns:a16="http://schemas.microsoft.com/office/drawing/2014/main" id="{4C4B311F-7308-48C0-8C0E-F616633F9A7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6533019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CART Algorithm: Overview </a:t>
            </a:r>
          </a:p>
        </p:txBody>
      </p:sp>
      <p:sp>
        <p:nvSpPr>
          <p:cNvPr id="3" name="Content Placeholder 2"/>
          <p:cNvSpPr>
            <a:spLocks noGrp="1"/>
          </p:cNvSpPr>
          <p:nvPr>
            <p:ph idx="1"/>
          </p:nvPr>
        </p:nvSpPr>
        <p:spPr/>
        <p:txBody>
          <a:bodyPr>
            <a:normAutofit/>
          </a:bodyPr>
          <a:lstStyle/>
          <a:p>
            <a:r>
              <a:rPr lang="en-US" dirty="0"/>
              <a:t>Let us consider the observations in a parent node</a:t>
            </a:r>
          </a:p>
          <a:p>
            <a:r>
              <a:rPr lang="en-US" dirty="0"/>
              <a:t>The parent node may be impure, in other words, the observations in the parent node come from heterogeneous populations</a:t>
            </a:r>
          </a:p>
          <a:p>
            <a:r>
              <a:rPr lang="en-US" dirty="0"/>
              <a:t>The goal is to create a rule that breaks up these observations into groups where observations are less impure (i.e., more homogenous).</a:t>
            </a:r>
          </a:p>
          <a:p>
            <a:r>
              <a:rPr lang="en-US" dirty="0"/>
              <a:t>A common rule is to break observations into </a:t>
            </a:r>
            <a:r>
              <a:rPr lang="en-US" u="sng" dirty="0"/>
              <a:t>two</a:t>
            </a:r>
            <a:r>
              <a:rPr lang="en-US" dirty="0"/>
              <a:t> (2) groups.</a:t>
            </a:r>
          </a:p>
          <a:p>
            <a:r>
              <a:rPr lang="en-US" dirty="0"/>
              <a:t>Each group is a child node.</a:t>
            </a:r>
          </a:p>
          <a:p>
            <a:r>
              <a:rPr lang="en-US" dirty="0"/>
              <a:t>In the next layer, the child nodes become the parent nodes, and here we go again.</a:t>
            </a:r>
          </a:p>
          <a:p>
            <a:pPr marL="0" indent="0">
              <a:buNone/>
            </a:pP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26</a:t>
            </a:fld>
            <a:endParaRPr lang="en-US" dirty="0"/>
          </a:p>
        </p:txBody>
      </p:sp>
      <p:pic>
        <p:nvPicPr>
          <p:cNvPr id="6" name="Picture 5">
            <a:extLst>
              <a:ext uri="{FF2B5EF4-FFF2-40B4-BE49-F238E27FC236}">
                <a16:creationId xmlns:a16="http://schemas.microsoft.com/office/drawing/2014/main" id="{5A41FE18-751E-473A-8132-AFB558A483B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5274614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CART Algorithm: Technical Details </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a:t>Start with the first predictor, select a value to split data in the node into two partitions.</a:t>
            </a:r>
          </a:p>
          <a:p>
            <a:pPr lvl="1"/>
            <a:r>
              <a:rPr lang="en-US" dirty="0"/>
              <a:t>Interval or Ordinal Predictors: {x: x &lt; a} and {x: x </a:t>
            </a:r>
            <a:r>
              <a:rPr lang="en-US" dirty="0">
                <a:sym typeface="Symbol" panose="05050102010706020507" pitchFamily="18" charset="2"/>
              </a:rPr>
              <a:t> a} where a is a value</a:t>
            </a:r>
          </a:p>
          <a:p>
            <a:pPr lvl="1"/>
            <a:r>
              <a:rPr lang="en-US" dirty="0">
                <a:sym typeface="Symbol" panose="05050102010706020507" pitchFamily="18" charset="2"/>
              </a:rPr>
              <a:t>Nominal Predictor: {x: x </a:t>
            </a:r>
            <a:r>
              <a:rPr lang="en-US" dirty="0">
                <a:sym typeface="Symbol MT" panose="05050102010706020507" pitchFamily="18" charset="2"/>
              </a:rPr>
              <a:t> A} and {x: x  A} where A is a subset of values</a:t>
            </a:r>
            <a:endParaRPr lang="en-US" dirty="0"/>
          </a:p>
          <a:p>
            <a:pPr marL="514350" indent="-514350">
              <a:buFont typeface="+mj-lt"/>
              <a:buAutoNum type="arabicPeriod"/>
            </a:pPr>
            <a:r>
              <a:rPr lang="en-US" dirty="0"/>
              <a:t>Apply the </a:t>
            </a:r>
            <a:r>
              <a:rPr lang="en-US" u="sng" dirty="0"/>
              <a:t>Goodness of Split Criterion</a:t>
            </a:r>
            <a:r>
              <a:rPr lang="en-US" dirty="0"/>
              <a:t>, calculate the impurity of the partitions, and evaluate the reduction of impurity from the parent node.</a:t>
            </a:r>
          </a:p>
          <a:p>
            <a:pPr marL="514350" indent="-514350">
              <a:buFont typeface="+mj-lt"/>
              <a:buAutoNum type="arabicPeriod"/>
            </a:pPr>
            <a:r>
              <a:rPr lang="en-US" dirty="0"/>
              <a:t>Select the split partition that results in the largest reduction of impurity and labels it the “best” split for the predictor.</a:t>
            </a:r>
          </a:p>
          <a:p>
            <a:pPr marL="0" indent="0">
              <a:buNone/>
            </a:pP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27</a:t>
            </a:fld>
            <a:endParaRPr lang="en-US" dirty="0"/>
          </a:p>
        </p:txBody>
      </p:sp>
      <p:pic>
        <p:nvPicPr>
          <p:cNvPr id="6" name="Picture 5">
            <a:extLst>
              <a:ext uri="{FF2B5EF4-FFF2-40B4-BE49-F238E27FC236}">
                <a16:creationId xmlns:a16="http://schemas.microsoft.com/office/drawing/2014/main" id="{A0C9821F-E672-4327-9240-B708EF0264F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6815044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CART Algorithm: Technical Details </a:t>
            </a:r>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startAt="4"/>
            </a:pPr>
            <a:r>
              <a:rPr lang="en-US" dirty="0"/>
              <a:t>Repeat steps 1 to 3 for each remaining predictors.  Go to step 5 when “best” splits are found for all predictors.</a:t>
            </a:r>
          </a:p>
          <a:p>
            <a:pPr marL="514350" indent="-514350">
              <a:buFont typeface="+mj-lt"/>
              <a:buAutoNum type="arabicPeriod" startAt="4"/>
            </a:pPr>
            <a:r>
              <a:rPr lang="en-US" dirty="0"/>
              <a:t>Ranks all of the “best” split of each predictor according to the reduction in impurity achieved by each split.</a:t>
            </a:r>
          </a:p>
          <a:p>
            <a:pPr marL="514350" indent="-514350">
              <a:buFont typeface="+mj-lt"/>
              <a:buAutoNum type="arabicPeriod" startAt="4"/>
            </a:pPr>
            <a:r>
              <a:rPr lang="en-US" dirty="0"/>
              <a:t>Select the predictor and its split partition that most reduced impurity of the parent node.</a:t>
            </a:r>
          </a:p>
          <a:p>
            <a:pPr marL="514350" indent="-514350">
              <a:buFont typeface="+mj-lt"/>
              <a:buAutoNum type="arabicPeriod" startAt="4"/>
            </a:pPr>
            <a:r>
              <a:rPr lang="en-US" dirty="0"/>
              <a:t>Assign observations to one of the two child nodes.</a:t>
            </a:r>
          </a:p>
          <a:p>
            <a:pPr marL="514350" indent="-514350">
              <a:buFont typeface="+mj-lt"/>
              <a:buAutoNum type="arabicPeriod" startAt="4"/>
            </a:pPr>
            <a:r>
              <a:rPr lang="en-US" dirty="0"/>
              <a:t>Determine whether the child nodes are terminal based on the Stopping Criteria</a:t>
            </a:r>
          </a:p>
          <a:p>
            <a:pPr marL="514350" indent="-514350">
              <a:buFont typeface="+mj-lt"/>
              <a:buAutoNum type="arabicPeriod" startAt="4"/>
            </a:pPr>
            <a:r>
              <a:rPr lang="en-US" dirty="0"/>
              <a:t>Repeat steps 1 to 8 for each non-terminal child nodes.</a:t>
            </a:r>
          </a:p>
          <a:p>
            <a:pPr marL="0" indent="0">
              <a:buNone/>
            </a:pP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28</a:t>
            </a:fld>
            <a:endParaRPr lang="en-US" dirty="0"/>
          </a:p>
        </p:txBody>
      </p:sp>
      <p:pic>
        <p:nvPicPr>
          <p:cNvPr id="6" name="Picture 5">
            <a:extLst>
              <a:ext uri="{FF2B5EF4-FFF2-40B4-BE49-F238E27FC236}">
                <a16:creationId xmlns:a16="http://schemas.microsoft.com/office/drawing/2014/main" id="{3CBEEDFF-9589-477B-8A89-F9421745C32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9997643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CART Algorithm: Number of Possible Splits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dirty="0"/>
                  <a:t>The number of possible splits depends on the number of distinct values of a predictor in a parent node.</a:t>
                </a:r>
              </a:p>
              <a:p>
                <a:r>
                  <a:rPr lang="en-US" dirty="0"/>
                  <a:t>Suppose a predictor has </a:t>
                </a:r>
                <a14:m>
                  <m:oMath xmlns:m="http://schemas.openxmlformats.org/officeDocument/2006/math">
                    <m:r>
                      <a:rPr lang="en-US" b="0" i="1" smtClean="0">
                        <a:latin typeface="Cambria Math" panose="02040503050406030204" pitchFamily="18" charset="0"/>
                      </a:rPr>
                      <m:t>𝑘</m:t>
                    </m:r>
                  </m:oMath>
                </a14:m>
                <a:r>
                  <a:rPr lang="en-US" dirty="0"/>
                  <a:t> distinct values in a parent node, the number of possible splits is:</a:t>
                </a:r>
              </a:p>
              <a:p>
                <a:pPr lvl="1"/>
                <a:r>
                  <a:rPr lang="en-US" dirty="0"/>
                  <a:t>Nominal: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𝑘</m:t>
                        </m:r>
                        <m:r>
                          <a:rPr lang="en-US" b="0" i="1" smtClean="0">
                            <a:latin typeface="Cambria Math" panose="02040503050406030204" pitchFamily="18" charset="0"/>
                          </a:rPr>
                          <m:t>−1</m:t>
                        </m:r>
                      </m:sup>
                    </m:sSup>
                    <m:r>
                      <a:rPr lang="en-US" b="0" i="1" smtClean="0">
                        <a:latin typeface="Cambria Math" panose="02040503050406030204" pitchFamily="18" charset="0"/>
                      </a:rPr>
                      <m:t>−1</m:t>
                    </m:r>
                  </m:oMath>
                </a14:m>
                <a:endParaRPr lang="en-US" dirty="0"/>
              </a:p>
              <a:p>
                <a:pPr lvl="1"/>
                <a:r>
                  <a:rPr lang="en-US" dirty="0"/>
                  <a:t>Interval: </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−1</m:t>
                    </m:r>
                  </m:oMath>
                </a14:m>
                <a:endParaRPr lang="en-US" dirty="0"/>
              </a:p>
              <a:p>
                <a:r>
                  <a:rPr lang="en-US" dirty="0"/>
                  <a:t>For example, the predictor X has four distinct values: {1, 3, 5, 7}</a:t>
                </a:r>
                <a:br>
                  <a:rPr lang="en-US" dirty="0"/>
                </a:br>
                <a:r>
                  <a:rPr lang="en-US" dirty="0"/>
                  <a:t>(k= 4), then possible splits are:</a:t>
                </a:r>
              </a:p>
              <a:p>
                <a:pPr lvl="1"/>
                <a:r>
                  <a:rPr lang="en-US" dirty="0"/>
                  <a:t>Nominal (# splits = 2</a:t>
                </a:r>
                <a:r>
                  <a:rPr lang="en-US" baseline="30000" dirty="0"/>
                  <a:t>4-1</a:t>
                </a:r>
                <a:r>
                  <a:rPr lang="en-US" dirty="0"/>
                  <a:t> – 1 = 7): (1|3,5,7), (3|1,5,7), (5|1,3,7), (7|1,3,5), (1,3|5,7), (1,5|3,7), (1,7|3,5)</a:t>
                </a:r>
              </a:p>
              <a:p>
                <a:pPr lvl="1"/>
                <a:r>
                  <a:rPr lang="en-US" dirty="0"/>
                  <a:t>Interval (# splits = 4 – 1 = 3): (1|3,5,7), (1,3|5,7), (1,3,5|7)</a:t>
                </a:r>
              </a:p>
              <a:p>
                <a:pPr marL="457200" lvl="1"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3081"/>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29</a:t>
            </a:fld>
            <a:endParaRPr lang="en-US" dirty="0"/>
          </a:p>
        </p:txBody>
      </p:sp>
      <p:pic>
        <p:nvPicPr>
          <p:cNvPr id="6" name="Picture 5">
            <a:extLst>
              <a:ext uri="{FF2B5EF4-FFF2-40B4-BE49-F238E27FC236}">
                <a16:creationId xmlns:a16="http://schemas.microsoft.com/office/drawing/2014/main" id="{B299187C-43BB-4E4C-822B-E5008AA7808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001690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Getting Started: Predict Mortgage Default</a:t>
            </a:r>
          </a:p>
        </p:txBody>
      </p:sp>
      <p:sp>
        <p:nvSpPr>
          <p:cNvPr id="7" name="Slide Number Placeholder 6"/>
          <p:cNvSpPr>
            <a:spLocks noGrp="1"/>
          </p:cNvSpPr>
          <p:nvPr>
            <p:ph type="sldNum" sz="quarter" idx="12"/>
          </p:nvPr>
        </p:nvSpPr>
        <p:spPr/>
        <p:txBody>
          <a:bodyPr/>
          <a:lstStyle/>
          <a:p>
            <a:fld id="{1C20BA80-1909-427C-B3BD-3DD8AEAFD5BE}" type="slidenum">
              <a:rPr lang="en-US" smtClean="0"/>
              <a:t>3</a:t>
            </a:fld>
            <a:endParaRPr lang="en-US" dirty="0"/>
          </a:p>
        </p:txBody>
      </p:sp>
      <p:sp>
        <p:nvSpPr>
          <p:cNvPr id="3" name="Content Placeholder 2"/>
          <p:cNvSpPr>
            <a:spLocks noGrp="1"/>
          </p:cNvSpPr>
          <p:nvPr>
            <p:ph idx="1"/>
          </p:nvPr>
        </p:nvSpPr>
        <p:spPr/>
        <p:txBody>
          <a:bodyPr>
            <a:normAutofit/>
          </a:bodyPr>
          <a:lstStyle/>
          <a:p>
            <a:r>
              <a:rPr lang="en-US" dirty="0"/>
              <a:t>The hmeq.csv holds information about 5,960 mortgage applications.</a:t>
            </a:r>
          </a:p>
          <a:p>
            <a:r>
              <a:rPr lang="en-US" dirty="0"/>
              <a:t>The field BAD indicates if the applicant paid the mortgage or not.</a:t>
            </a:r>
          </a:p>
          <a:p>
            <a:r>
              <a:rPr lang="en-US" dirty="0"/>
              <a:t>A loan officer wants a rule-based decision scheme to predict the likelihood of default.</a:t>
            </a:r>
          </a:p>
          <a:p>
            <a:r>
              <a:rPr lang="en-US" dirty="0"/>
              <a:t>A rule-based decision is like this: </a:t>
            </a:r>
            <a:r>
              <a:rPr lang="en-US" i="1" dirty="0"/>
              <a:t>If an application has certain particular characteristics, then the likelihood of default is p%</a:t>
            </a:r>
            <a:r>
              <a:rPr lang="en-US" dirty="0"/>
              <a:t>.</a:t>
            </a:r>
          </a:p>
          <a:p>
            <a:r>
              <a:rPr lang="en-US" dirty="0"/>
              <a:t>In other words, the loan officer wants to construct a sketch of an applicant who has a high likelihood to default a loan.</a:t>
            </a:r>
          </a:p>
        </p:txBody>
      </p:sp>
      <p:sp>
        <p:nvSpPr>
          <p:cNvPr id="5" name="Rectangle 4">
            <a:extLst>
              <a:ext uri="{FF2B5EF4-FFF2-40B4-BE49-F238E27FC236}">
                <a16:creationId xmlns:a16="http://schemas.microsoft.com/office/drawing/2014/main" id="{5F626BA2-E81B-4C9D-B5AB-9A11FC3BFDC5}"/>
              </a:ext>
            </a:extLst>
          </p:cNvPr>
          <p:cNvSpPr/>
          <p:nvPr/>
        </p:nvSpPr>
        <p:spPr>
          <a:xfrm>
            <a:off x="9798075" y="5942568"/>
            <a:ext cx="2393925" cy="369332"/>
          </a:xfrm>
          <a:prstGeom prst="rect">
            <a:avLst/>
          </a:prstGeom>
        </p:spPr>
        <p:txBody>
          <a:bodyPr wrap="none">
            <a:spAutoFit/>
          </a:bodyPr>
          <a:lstStyle/>
          <a:p>
            <a:r>
              <a:rPr lang="en-US" b="1" dirty="0"/>
              <a:t>Week 5 HMEQ CART.py</a:t>
            </a:r>
          </a:p>
        </p:txBody>
      </p:sp>
      <p:pic>
        <p:nvPicPr>
          <p:cNvPr id="8" name="Picture 7">
            <a:extLst>
              <a:ext uri="{FF2B5EF4-FFF2-40B4-BE49-F238E27FC236}">
                <a16:creationId xmlns:a16="http://schemas.microsoft.com/office/drawing/2014/main" id="{EDB7E751-C935-4BB6-AACE-5B1A96235FE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929609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CART Algorithm: Pre-Bin Interval Predictors </a:t>
            </a:r>
          </a:p>
        </p:txBody>
      </p:sp>
      <p:sp>
        <p:nvSpPr>
          <p:cNvPr id="3" name="Content Placeholder 2"/>
          <p:cNvSpPr>
            <a:spLocks noGrp="1"/>
          </p:cNvSpPr>
          <p:nvPr>
            <p:ph idx="1"/>
          </p:nvPr>
        </p:nvSpPr>
        <p:spPr/>
        <p:txBody>
          <a:bodyPr>
            <a:normAutofit/>
          </a:bodyPr>
          <a:lstStyle/>
          <a:p>
            <a:r>
              <a:rPr lang="en-US" dirty="0"/>
              <a:t>In order to maintain good performance, interval predictors may be pre-binned into a large pre-determined number  (e.g., 100) of equal-width bins.</a:t>
            </a:r>
          </a:p>
          <a:p>
            <a:r>
              <a:rPr lang="en-US" dirty="0"/>
              <a:t>These bins will then be used as ordinal predictors instead of the original interval predictors.</a:t>
            </a:r>
          </a:p>
          <a:p>
            <a:pPr marL="0" indent="0">
              <a:buNone/>
            </a:pP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30</a:t>
            </a:fld>
            <a:endParaRPr lang="en-US" dirty="0"/>
          </a:p>
        </p:txBody>
      </p:sp>
      <p:pic>
        <p:nvPicPr>
          <p:cNvPr id="6" name="Picture 5">
            <a:extLst>
              <a:ext uri="{FF2B5EF4-FFF2-40B4-BE49-F238E27FC236}">
                <a16:creationId xmlns:a16="http://schemas.microsoft.com/office/drawing/2014/main" id="{F0861BA2-25F5-48D0-ADA4-E67AB2B39F7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7733728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CART Algorithm: Impurity Metric</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b="1" dirty="0"/>
                  <a:t>Categorical Target Variable</a:t>
                </a:r>
                <a:r>
                  <a:rPr lang="en-US" dirty="0"/>
                  <a:t>:</a:t>
                </a:r>
              </a:p>
              <a:p>
                <a:r>
                  <a:rPr lang="en-US" dirty="0"/>
                  <a:t>Entropy: </a:t>
                </a:r>
                <a14:m>
                  <m:oMath xmlns:m="http://schemas.openxmlformats.org/officeDocument/2006/math">
                    <m:r>
                      <a:rPr lang="en-US" i="1">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𝑗</m:t>
                        </m:r>
                        <m:r>
                          <a:rPr lang="en-US" i="1">
                            <a:latin typeface="Cambria Math" panose="02040503050406030204" pitchFamily="18" charset="0"/>
                          </a:rPr>
                          <m:t>=1</m:t>
                        </m:r>
                      </m:sub>
                      <m:sup>
                        <m:r>
                          <a:rPr lang="en-US" i="1">
                            <a:latin typeface="Cambria Math" panose="02040503050406030204" pitchFamily="18" charset="0"/>
                          </a:rPr>
                          <m:t>𝑘</m:t>
                        </m:r>
                      </m:sup>
                      <m:e>
                        <m:sSub>
                          <m:sSubPr>
                            <m:ctrlPr>
                              <a:rPr lang="en-US" i="1">
                                <a:latin typeface="Cambria Math" panose="02040503050406030204" pitchFamily="18" charset="0"/>
                              </a:rPr>
                            </m:ctrlPr>
                          </m:sSubPr>
                          <m:e>
                            <m:r>
                              <a:rPr lang="en-US" b="0" i="1" smtClean="0">
                                <a:latin typeface="Cambria Math" panose="02040503050406030204" pitchFamily="18" charset="0"/>
                              </a:rPr>
                              <m:t>𝑝</m:t>
                            </m:r>
                          </m:e>
                          <m:sub>
                            <m:r>
                              <a:rPr lang="en-US" i="1">
                                <a:latin typeface="Cambria Math" panose="02040503050406030204" pitchFamily="18" charset="0"/>
                              </a:rPr>
                              <m:t>𝑖𝑗</m:t>
                            </m:r>
                          </m:sub>
                        </m:sSub>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b="0" i="1" smtClean="0">
                                    <a:latin typeface="Cambria Math" panose="02040503050406030204" pitchFamily="18" charset="0"/>
                                  </a:rPr>
                                  <m:t>2</m:t>
                                </m:r>
                              </m:sub>
                            </m:sSub>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𝑖𝑗</m:t>
                                    </m:r>
                                  </m:sub>
                                </m:sSub>
                              </m:e>
                            </m:d>
                          </m:e>
                        </m:func>
                      </m:e>
                    </m:nary>
                  </m:oMath>
                </a14:m>
                <a:endParaRPr lang="en-US" dirty="0"/>
              </a:p>
              <a:p>
                <a:r>
                  <a:rPr lang="en-US" dirty="0"/>
                  <a:t>Gini Index: </a:t>
                </a:r>
                <a14:m>
                  <m:oMath xmlns:m="http://schemas.openxmlformats.org/officeDocument/2006/math">
                    <m:r>
                      <a:rPr lang="en-US" b="0" i="1" smtClean="0">
                        <a:latin typeface="Cambria Math" panose="02040503050406030204" pitchFamily="18" charset="0"/>
                      </a:rPr>
                      <m:t>1−</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𝑘</m:t>
                        </m:r>
                      </m:sup>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𝑝</m:t>
                            </m:r>
                          </m:e>
                          <m:sub>
                            <m:r>
                              <a:rPr lang="en-US" b="0" i="1" smtClean="0">
                                <a:latin typeface="Cambria Math" panose="02040503050406030204" pitchFamily="18" charset="0"/>
                              </a:rPr>
                              <m:t>𝑖𝑗</m:t>
                            </m:r>
                          </m:sub>
                          <m:sup>
                            <m:r>
                              <a:rPr lang="en-US" b="0" i="1" smtClean="0">
                                <a:latin typeface="Cambria Math" panose="02040503050406030204" pitchFamily="18" charset="0"/>
                              </a:rPr>
                              <m:t>2</m:t>
                            </m:r>
                          </m:sup>
                        </m:sSubSup>
                      </m:e>
                    </m:nary>
                  </m:oMath>
                </a14:m>
                <a:endParaRPr lang="en-US" dirty="0"/>
              </a:p>
              <a:p>
                <a:pPr marL="0" indent="0">
                  <a:spcBef>
                    <a:spcPts val="3000"/>
                  </a:spcBef>
                  <a:buNone/>
                </a:pPr>
                <a:r>
                  <a:rPr lang="en-US" b="1" dirty="0"/>
                  <a:t>Interval Target Variable</a:t>
                </a:r>
                <a:r>
                  <a:rPr lang="en-US" dirty="0"/>
                  <a:t>:</a:t>
                </a:r>
              </a:p>
              <a:p>
                <a:r>
                  <a:rPr lang="en-US" dirty="0"/>
                  <a:t>Residual Sum of Squares: </a:t>
                </a:r>
                <a14:m>
                  <m:oMath xmlns:m="http://schemas.openxmlformats.org/officeDocument/2006/math">
                    <m:nary>
                      <m:naryPr>
                        <m:chr m:val="∑"/>
                        <m:supHide m:val="on"/>
                        <m:ctrlPr>
                          <a:rPr lang="en-US" i="1" smtClean="0">
                            <a:latin typeface="Cambria Math" panose="02040503050406030204" pitchFamily="18" charset="0"/>
                          </a:rPr>
                        </m:ctrlPr>
                      </m:naryPr>
                      <m:sub>
                        <m:r>
                          <m:rPr>
                            <m:sty m:val="p"/>
                            <m:brk m:alnAt="7"/>
                          </m:rPr>
                          <a:rPr lang="en-US" b="0" i="0" smtClean="0">
                            <a:latin typeface="Cambria Math" panose="02040503050406030204" pitchFamily="18" charset="0"/>
                          </a:rPr>
                          <m:t>c</m:t>
                        </m:r>
                        <m:r>
                          <m:rPr>
                            <m:sty m:val="p"/>
                          </m:rPr>
                          <a:rPr lang="en-US" b="0" i="0" smtClean="0">
                            <a:latin typeface="Cambria Math" panose="02040503050406030204" pitchFamily="18" charset="0"/>
                          </a:rPr>
                          <m:t>ase</m:t>
                        </m:r>
                        <m:r>
                          <m:rPr>
                            <m:brk m:alnAt="7"/>
                          </m:rPr>
                          <a:rPr lang="en-US" b="0" i="1" smtClean="0">
                            <a:latin typeface="Cambria Math" panose="02040503050406030204" pitchFamily="18" charset="0"/>
                          </a:rPr>
                          <m:t> </m:t>
                        </m:r>
                        <m:r>
                          <a:rPr lang="en-US" b="0" i="1" smtClean="0">
                            <a:latin typeface="Cambria Math" panose="02040503050406030204" pitchFamily="18" charset="0"/>
                          </a:rPr>
                          <m:t>𝑗</m:t>
                        </m:r>
                      </m:sub>
                      <m:sup/>
                      <m:e>
                        <m:sSup>
                          <m:sSupPr>
                            <m:ctrlPr>
                              <a:rPr lang="en-US" i="1" smtClean="0">
                                <a:latin typeface="Cambria Math" panose="02040503050406030204" pitchFamily="18" charset="0"/>
                              </a:rPr>
                            </m:ctrlPr>
                          </m:sSupPr>
                          <m:e>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𝑗</m:t>
                                        </m:r>
                                      </m:e>
                                    </m:d>
                                  </m:sub>
                                </m:sSub>
                              </m:e>
                            </m:d>
                          </m:e>
                          <m:sup>
                            <m:r>
                              <a:rPr lang="en-US" b="0" i="1" smtClean="0">
                                <a:latin typeface="Cambria Math" panose="02040503050406030204" pitchFamily="18" charset="0"/>
                              </a:rPr>
                              <m:t>2</m:t>
                            </m:r>
                          </m:sup>
                        </m:sSup>
                      </m:e>
                    </m:nary>
                  </m:oMath>
                </a14:m>
                <a:r>
                  <a:rPr lang="en-US" dirty="0"/>
                  <a:t> where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d>
                          <m:dPr>
                            <m:begChr m:val="["/>
                            <m:endChr m:val="]"/>
                            <m:ctrlPr>
                              <a:rPr lang="en-US" i="1">
                                <a:latin typeface="Cambria Math" panose="02040503050406030204" pitchFamily="18" charset="0"/>
                              </a:rPr>
                            </m:ctrlPr>
                          </m:dPr>
                          <m:e>
                            <m:r>
                              <a:rPr lang="en-US" i="1">
                                <a:latin typeface="Cambria Math" panose="02040503050406030204" pitchFamily="18" charset="0"/>
                              </a:rPr>
                              <m:t>𝑗</m:t>
                            </m:r>
                          </m:e>
                        </m:d>
                      </m:sub>
                    </m:sSub>
                  </m:oMath>
                </a14:m>
                <a:r>
                  <a:rPr lang="en-US" dirty="0"/>
                  <a:t> is the mean of the target variable in the node that case </a:t>
                </a:r>
                <a:r>
                  <a:rPr lang="en-US" i="1" dirty="0"/>
                  <a:t>j</a:t>
                </a:r>
                <a:r>
                  <a:rPr lang="en-US" dirty="0"/>
                  <a:t> belongs to.</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17" t="-2241"/>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31</a:t>
            </a:fld>
            <a:endParaRPr lang="en-US" dirty="0"/>
          </a:p>
        </p:txBody>
      </p:sp>
      <p:pic>
        <p:nvPicPr>
          <p:cNvPr id="6" name="Picture 5">
            <a:extLst>
              <a:ext uri="{FF2B5EF4-FFF2-40B4-BE49-F238E27FC236}">
                <a16:creationId xmlns:a16="http://schemas.microsoft.com/office/drawing/2014/main" id="{5F387C0B-4AEC-4A6B-874B-1CDAC9F91D8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3467910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CART Algorithm: Entropy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r>
                  <a:rPr lang="en-US" dirty="0"/>
                  <a:t>Entropy is a measure of the impurity of a split.</a:t>
                </a:r>
              </a:p>
              <a:p>
                <a:r>
                  <a:rPr lang="en-US" dirty="0"/>
                  <a:t>Highest entropy means the distribution of target values are uniform or completely impure</a:t>
                </a:r>
              </a:p>
              <a:p>
                <a:pPr lvl="1"/>
                <a:r>
                  <a:rPr lang="en-US" dirty="0"/>
                  <a:t>e.g., BAD = 0 (50%), =1 (50%), Entropy = </a:t>
                </a:r>
                <a14:m>
                  <m:oMath xmlns:m="http://schemas.openxmlformats.org/officeDocument/2006/math">
                    <m:r>
                      <a:rPr lang="en-US" sz="1800" b="0" i="1" smtClean="0">
                        <a:latin typeface="Cambria Math" panose="02040503050406030204" pitchFamily="18" charset="0"/>
                      </a:rPr>
                      <m:t>−</m:t>
                    </m:r>
                    <m:d>
                      <m:dPr>
                        <m:ctrlPr>
                          <a:rPr lang="en-US" sz="1800" b="0" i="1" smtClean="0">
                            <a:latin typeface="Cambria Math" panose="02040503050406030204" pitchFamily="18" charset="0"/>
                          </a:rPr>
                        </m:ctrlPr>
                      </m:dPr>
                      <m:e>
                        <m:r>
                          <a:rPr lang="en-US" sz="1800" i="1">
                            <a:latin typeface="Cambria Math" panose="02040503050406030204" pitchFamily="18" charset="0"/>
                          </a:rPr>
                          <m:t>0.5</m:t>
                        </m:r>
                        <m:func>
                          <m:funcPr>
                            <m:ctrlPr>
                              <a:rPr lang="en-US" sz="1800" i="1">
                                <a:latin typeface="Cambria Math" panose="02040503050406030204" pitchFamily="18" charset="0"/>
                              </a:rPr>
                            </m:ctrlPr>
                          </m:funcPr>
                          <m:fName>
                            <m:sSub>
                              <m:sSubPr>
                                <m:ctrlPr>
                                  <a:rPr lang="en-US" sz="1800" i="1">
                                    <a:latin typeface="Cambria Math" panose="02040503050406030204" pitchFamily="18" charset="0"/>
                                  </a:rPr>
                                </m:ctrlPr>
                              </m:sSubPr>
                              <m:e>
                                <m:r>
                                  <m:rPr>
                                    <m:sty m:val="p"/>
                                  </m:rPr>
                                  <a:rPr lang="en-US" sz="1800">
                                    <a:latin typeface="Cambria Math" panose="02040503050406030204" pitchFamily="18" charset="0"/>
                                  </a:rPr>
                                  <m:t>log</m:t>
                                </m:r>
                              </m:e>
                              <m:sub>
                                <m:r>
                                  <a:rPr lang="en-US" sz="1800" i="1">
                                    <a:latin typeface="Cambria Math" panose="02040503050406030204" pitchFamily="18" charset="0"/>
                                  </a:rPr>
                                  <m:t>2</m:t>
                                </m:r>
                              </m:sub>
                            </m:sSub>
                          </m:fName>
                          <m:e>
                            <m:d>
                              <m:dPr>
                                <m:ctrlPr>
                                  <a:rPr lang="en-US" sz="1800" i="1">
                                    <a:latin typeface="Cambria Math" panose="02040503050406030204" pitchFamily="18" charset="0"/>
                                  </a:rPr>
                                </m:ctrlPr>
                              </m:dPr>
                              <m:e>
                                <m:r>
                                  <a:rPr lang="en-US" sz="1800" i="1">
                                    <a:latin typeface="Cambria Math" panose="02040503050406030204" pitchFamily="18" charset="0"/>
                                  </a:rPr>
                                  <m:t>0.5</m:t>
                                </m:r>
                              </m:e>
                            </m:d>
                          </m:e>
                        </m:func>
                        <m:r>
                          <a:rPr lang="en-US" sz="1800" i="1">
                            <a:latin typeface="Cambria Math" panose="02040503050406030204" pitchFamily="18" charset="0"/>
                          </a:rPr>
                          <m:t>+0.5</m:t>
                        </m:r>
                        <m:func>
                          <m:funcPr>
                            <m:ctrlPr>
                              <a:rPr lang="en-US" sz="1800" i="1">
                                <a:latin typeface="Cambria Math" panose="02040503050406030204" pitchFamily="18" charset="0"/>
                              </a:rPr>
                            </m:ctrlPr>
                          </m:funcPr>
                          <m:fName>
                            <m:sSub>
                              <m:sSubPr>
                                <m:ctrlPr>
                                  <a:rPr lang="en-US" sz="1800" i="1">
                                    <a:latin typeface="Cambria Math" panose="02040503050406030204" pitchFamily="18" charset="0"/>
                                  </a:rPr>
                                </m:ctrlPr>
                              </m:sSubPr>
                              <m:e>
                                <m:r>
                                  <m:rPr>
                                    <m:sty m:val="p"/>
                                  </m:rPr>
                                  <a:rPr lang="en-US" sz="1800">
                                    <a:latin typeface="Cambria Math" panose="02040503050406030204" pitchFamily="18" charset="0"/>
                                  </a:rPr>
                                  <m:t>log</m:t>
                                </m:r>
                              </m:e>
                              <m:sub>
                                <m:r>
                                  <a:rPr lang="en-US" sz="1800" i="1">
                                    <a:latin typeface="Cambria Math" panose="02040503050406030204" pitchFamily="18" charset="0"/>
                                  </a:rPr>
                                  <m:t>2</m:t>
                                </m:r>
                              </m:sub>
                            </m:sSub>
                          </m:fName>
                          <m:e>
                            <m:d>
                              <m:dPr>
                                <m:ctrlPr>
                                  <a:rPr lang="en-US" sz="1800" i="1">
                                    <a:latin typeface="Cambria Math" panose="02040503050406030204" pitchFamily="18" charset="0"/>
                                  </a:rPr>
                                </m:ctrlPr>
                              </m:dPr>
                              <m:e>
                                <m:r>
                                  <a:rPr lang="en-US" sz="1800" i="1">
                                    <a:latin typeface="Cambria Math" panose="02040503050406030204" pitchFamily="18" charset="0"/>
                                  </a:rPr>
                                  <m:t>0.5</m:t>
                                </m:r>
                              </m:e>
                            </m:d>
                          </m:e>
                        </m:func>
                      </m:e>
                    </m:d>
                    <m:r>
                      <a:rPr lang="en-US" sz="1800" b="0" i="1" smtClean="0">
                        <a:latin typeface="Cambria Math" panose="02040503050406030204" pitchFamily="18" charset="0"/>
                      </a:rPr>
                      <m:t>=1</m:t>
                    </m:r>
                  </m:oMath>
                </a14:m>
                <a:endParaRPr lang="en-US" sz="1800" dirty="0"/>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𝑖𝑗</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𝑘</m:t>
                        </m:r>
                      </m:den>
                    </m:f>
                  </m:oMath>
                </a14:m>
                <a:r>
                  <a:rPr lang="en-US" dirty="0"/>
                  <a:t> then </a:t>
                </a:r>
                <a14:m>
                  <m:oMath xmlns:m="http://schemas.openxmlformats.org/officeDocument/2006/math">
                    <m:r>
                      <a:rPr lang="en-US" i="1">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𝑗</m:t>
                        </m:r>
                        <m:r>
                          <a:rPr lang="en-US" i="1">
                            <a:latin typeface="Cambria Math" panose="02040503050406030204" pitchFamily="18" charset="0"/>
                          </a:rPr>
                          <m:t>=1</m:t>
                        </m:r>
                      </m:sub>
                      <m:sup>
                        <m:r>
                          <a:rPr lang="en-US" i="1">
                            <a:latin typeface="Cambria Math" panose="02040503050406030204" pitchFamily="18" charset="0"/>
                          </a:rPr>
                          <m:t>𝑘</m:t>
                        </m:r>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𝑖𝑗</m:t>
                            </m:r>
                          </m:sub>
                        </m:sSub>
                        <m:sSub>
                          <m:sSubPr>
                            <m:ctrlPr>
                              <a:rPr lang="en-US"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d>
                          <m:dPr>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𝑖𝑗</m:t>
                                </m:r>
                              </m:sub>
                            </m:sSub>
                          </m:e>
                        </m:d>
                      </m:e>
                    </m:nary>
                    <m:r>
                      <a:rPr lang="en-US" i="1">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𝑗</m:t>
                        </m:r>
                        <m:r>
                          <a:rPr lang="en-US" i="1">
                            <a:latin typeface="Cambria Math" panose="02040503050406030204" pitchFamily="18" charset="0"/>
                          </a:rPr>
                          <m:t>=1</m:t>
                        </m:r>
                      </m:sub>
                      <m:sup>
                        <m:r>
                          <a:rPr lang="en-US" i="1">
                            <a:latin typeface="Cambria Math" panose="02040503050406030204" pitchFamily="18" charset="0"/>
                          </a:rPr>
                          <m:t>𝑘</m:t>
                        </m:r>
                      </m:sup>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𝑘</m:t>
                            </m:r>
                          </m:den>
                        </m:f>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𝑘</m:t>
                                </m:r>
                              </m:den>
                            </m:f>
                          </m:e>
                        </m:d>
                      </m:e>
                    </m:nary>
                    <m:r>
                      <a:rPr lang="en-US" b="0" i="1" smtClean="0">
                        <a:latin typeface="Cambria Math" panose="02040503050406030204" pitchFamily="18" charset="0"/>
                      </a:rPr>
                      <m:t>=−</m:t>
                    </m:r>
                  </m:oMath>
                </a14:m>
                <a:r>
                  <a:rPr lang="en-US" dirty="0"/>
                  <a:t> </a:t>
                </a:r>
                <a14:m>
                  <m:oMath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𝑘</m:t>
                            </m:r>
                          </m:den>
                        </m:f>
                      </m:e>
                    </m:d>
                    <m:r>
                      <a:rPr lang="en-US" b="0" i="1" smtClean="0">
                        <a:latin typeface="Cambria Math" panose="02040503050406030204" pitchFamily="18" charset="0"/>
                      </a:rPr>
                      <m:t>=</m:t>
                    </m:r>
                  </m:oMath>
                </a14:m>
                <a:r>
                  <a:rPr lang="en-US" dirty="0"/>
                  <a:t> </a:t>
                </a:r>
                <a14:m>
                  <m:oMath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d>
                      <m:dPr>
                        <m:ctrlPr>
                          <a:rPr lang="en-US" i="1">
                            <a:latin typeface="Cambria Math" panose="02040503050406030204" pitchFamily="18" charset="0"/>
                          </a:rPr>
                        </m:ctrlPr>
                      </m:dPr>
                      <m:e>
                        <m:r>
                          <a:rPr lang="en-US" b="0" i="1" smtClean="0">
                            <a:latin typeface="Cambria Math" panose="02040503050406030204" pitchFamily="18" charset="0"/>
                          </a:rPr>
                          <m:t>𝑘</m:t>
                        </m:r>
                      </m:e>
                    </m:d>
                  </m:oMath>
                </a14:m>
                <a:endParaRPr lang="en-US" dirty="0"/>
              </a:p>
              <a:p>
                <a:r>
                  <a:rPr lang="en-US" dirty="0"/>
                  <a:t>Lowest entropy (= 0) means the distribution of target values are degenerate (i.e., all observations in one category) or completely pure</a:t>
                </a:r>
              </a:p>
              <a:p>
                <a:pPr lvl="1"/>
                <a:r>
                  <a:rPr lang="en-US" dirty="0"/>
                  <a:t>e.g., BAD = 0 (0%), = 1 (100%), Entropy = 0 (convention: </a:t>
                </a:r>
                <a14:m>
                  <m:oMath xmlns:m="http://schemas.openxmlformats.org/officeDocument/2006/math">
                    <m:r>
                      <a:rPr lang="en-US" b="0" i="1" smtClean="0">
                        <a:latin typeface="Cambria Math" panose="02040503050406030204" pitchFamily="18" charset="0"/>
                      </a:rPr>
                      <m:t>0</m:t>
                    </m:r>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d>
                          <m:dPr>
                            <m:ctrlPr>
                              <a:rPr lang="en-US" i="1">
                                <a:latin typeface="Cambria Math" panose="02040503050406030204" pitchFamily="18" charset="0"/>
                              </a:rPr>
                            </m:ctrlPr>
                          </m:dPr>
                          <m:e>
                            <m:r>
                              <a:rPr lang="en-US" b="0" i="1" smtClean="0">
                                <a:latin typeface="Cambria Math" panose="02040503050406030204" pitchFamily="18" charset="0"/>
                              </a:rPr>
                              <m:t>0</m:t>
                            </m:r>
                          </m:e>
                        </m:d>
                      </m:e>
                    </m:func>
                    <m:r>
                      <a:rPr lang="en-US" b="0" i="1" smtClean="0">
                        <a:latin typeface="Cambria Math" panose="02040503050406030204" pitchFamily="18" charset="0"/>
                      </a:rPr>
                      <m:t>=0</m:t>
                    </m:r>
                  </m:oMath>
                </a14:m>
                <a:r>
                  <a:rPr lang="en-US" dirty="0"/>
                  <a:t>)</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𝑖𝑗</m:t>
                        </m:r>
                      </m:sub>
                    </m:sSub>
                    <m:r>
                      <a:rPr lang="en-US" i="1">
                        <a:latin typeface="Cambria Math" panose="02040503050406030204" pitchFamily="18" charset="0"/>
                      </a:rPr>
                      <m:t>=0</m:t>
                    </m:r>
                  </m:oMath>
                </a14:m>
                <a:r>
                  <a:rPr lang="en-US" dirty="0"/>
                  <a:t> if </a:t>
                </a:r>
                <a14:m>
                  <m:oMath xmlns:m="http://schemas.openxmlformats.org/officeDocument/2006/math">
                    <m:r>
                      <a:rPr lang="en-US" i="1">
                        <a:latin typeface="Cambria Math" panose="02040503050406030204" pitchFamily="18" charset="0"/>
                      </a:rPr>
                      <m:t>𝑗</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𝑗</m:t>
                        </m:r>
                      </m:e>
                      <m:sub>
                        <m:r>
                          <a:rPr lang="en-US" i="1">
                            <a:latin typeface="Cambria Math" panose="02040503050406030204" pitchFamily="18" charset="0"/>
                          </a:rPr>
                          <m:t>0</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sSub>
                          <m:sSubPr>
                            <m:ctrlPr>
                              <a:rPr lang="en-US" i="1">
                                <a:latin typeface="Cambria Math" panose="02040503050406030204" pitchFamily="18" charset="0"/>
                              </a:rPr>
                            </m:ctrlPr>
                          </m:sSubPr>
                          <m:e>
                            <m:r>
                              <a:rPr lang="en-US" i="1">
                                <a:latin typeface="Cambria Math" panose="02040503050406030204" pitchFamily="18" charset="0"/>
                              </a:rPr>
                              <m:t>𝑗</m:t>
                            </m:r>
                          </m:e>
                          <m:sub>
                            <m:r>
                              <a:rPr lang="en-US" i="1">
                                <a:latin typeface="Cambria Math" panose="02040503050406030204" pitchFamily="18" charset="0"/>
                              </a:rPr>
                              <m:t>0</m:t>
                            </m:r>
                          </m:sub>
                        </m:sSub>
                      </m:sub>
                    </m:sSub>
                    <m:r>
                      <a:rPr lang="en-US" i="1">
                        <a:latin typeface="Cambria Math" panose="02040503050406030204" pitchFamily="18" charset="0"/>
                      </a:rPr>
                      <m:t>=1</m:t>
                    </m:r>
                  </m:oMath>
                </a14:m>
                <a:r>
                  <a:rPr lang="en-US" dirty="0"/>
                  <a:t>, then</a:t>
                </a:r>
                <a14:m>
                  <m:oMath xmlns:m="http://schemas.openxmlformats.org/officeDocument/2006/math">
                    <m:r>
                      <a:rPr lang="en-US" i="1">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𝑗</m:t>
                        </m:r>
                        <m:r>
                          <a:rPr lang="en-US" i="1">
                            <a:latin typeface="Cambria Math" panose="02040503050406030204" pitchFamily="18" charset="0"/>
                          </a:rPr>
                          <m:t>=1</m:t>
                        </m:r>
                      </m:sub>
                      <m:sup>
                        <m:r>
                          <a:rPr lang="en-US" i="1">
                            <a:latin typeface="Cambria Math" panose="02040503050406030204" pitchFamily="18" charset="0"/>
                          </a:rPr>
                          <m:t>𝑘</m:t>
                        </m:r>
                      </m:sup>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𝑖𝑗</m:t>
                            </m:r>
                          </m:sub>
                        </m:sSub>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𝑖𝑗</m:t>
                                </m:r>
                              </m:sub>
                            </m:sSub>
                          </m:e>
                        </m:d>
                      </m:e>
                    </m:nary>
                    <m:r>
                      <a:rPr lang="en-US" i="1">
                        <a:latin typeface="Cambria Math" panose="02040503050406030204" pitchFamily="18" charset="0"/>
                      </a:rPr>
                      <m:t>=</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sSub>
                          <m:sSubPr>
                            <m:ctrlPr>
                              <a:rPr lang="en-US" i="1">
                                <a:latin typeface="Cambria Math" panose="02040503050406030204" pitchFamily="18" charset="0"/>
                              </a:rPr>
                            </m:ctrlPr>
                          </m:sSubPr>
                          <m:e>
                            <m:r>
                              <a:rPr lang="en-US" i="1">
                                <a:latin typeface="Cambria Math" panose="02040503050406030204" pitchFamily="18" charset="0"/>
                              </a:rPr>
                              <m:t>𝑗</m:t>
                            </m:r>
                          </m:e>
                          <m:sub>
                            <m:r>
                              <a:rPr lang="en-US" i="1">
                                <a:latin typeface="Cambria Math" panose="02040503050406030204" pitchFamily="18" charset="0"/>
                              </a:rPr>
                              <m:t>0</m:t>
                            </m:r>
                          </m:sub>
                        </m:sSub>
                      </m:sub>
                    </m:sSub>
                    <m:sSub>
                      <m:sSubPr>
                        <m:ctrlPr>
                          <a:rPr lang="en-US"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0" smtClean="0">
                            <a:latin typeface="Cambria Math" panose="02040503050406030204" pitchFamily="18" charset="0"/>
                          </a:rPr>
                          <m:t>2</m:t>
                        </m:r>
                      </m:sub>
                    </m:sSub>
                    <m:d>
                      <m:dPr>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𝑝</m:t>
                            </m:r>
                          </m:e>
                          <m:sub>
                            <m:sSub>
                              <m:sSubPr>
                                <m:ctrlPr>
                                  <a:rPr lang="en-US" i="1">
                                    <a:latin typeface="Cambria Math" panose="02040503050406030204" pitchFamily="18" charset="0"/>
                                  </a:rPr>
                                </m:ctrlPr>
                              </m:sSubPr>
                              <m:e>
                                <m:r>
                                  <a:rPr lang="en-US" i="1">
                                    <a:latin typeface="Cambria Math" panose="02040503050406030204" pitchFamily="18" charset="0"/>
                                  </a:rPr>
                                  <m:t>𝑗</m:t>
                                </m:r>
                              </m:e>
                              <m:sub>
                                <m:r>
                                  <a:rPr lang="en-US" i="1">
                                    <a:latin typeface="Cambria Math" panose="02040503050406030204" pitchFamily="18" charset="0"/>
                                  </a:rPr>
                                  <m:t>0</m:t>
                                </m:r>
                              </m:sub>
                            </m:sSub>
                          </m:sub>
                        </m:sSub>
                      </m:e>
                    </m:d>
                    <m:r>
                      <a:rPr lang="en-US" b="0" i="1" smtClean="0">
                        <a:latin typeface="Cambria Math" panose="02040503050406030204" pitchFamily="18" charset="0"/>
                      </a:rPr>
                      <m:t>=</m:t>
                    </m:r>
                    <m:r>
                      <a:rPr lang="en-US" i="1">
                        <a:latin typeface="Cambria Math" panose="02040503050406030204" pitchFamily="18" charset="0"/>
                      </a:rPr>
                      <m:t>0</m:t>
                    </m:r>
                  </m:oMath>
                </a14:m>
                <a:endParaRPr lang="en-US" dirty="0"/>
              </a:p>
              <a:p>
                <a:r>
                  <a:rPr lang="en-US" dirty="0"/>
                  <a:t>Why log base 2?</a:t>
                </a:r>
              </a:p>
              <a:p>
                <a:pPr lvl="1"/>
                <a:r>
                  <a:rPr lang="en-US" dirty="0"/>
                  <a:t>Something to do with the binary representation of numbers in computers</a:t>
                </a:r>
              </a:p>
              <a:p>
                <a:pPr lvl="1"/>
                <a:r>
                  <a:rPr lang="en-US" dirty="0"/>
                  <a:t>Reference: </a:t>
                </a:r>
                <a:r>
                  <a:rPr lang="en-US" sz="1900" dirty="0">
                    <a:hlinkClick r:id="rId3"/>
                  </a:rPr>
                  <a:t>http://www.cs.csi.cuny.edu/~imberman/ai/Entropy%20and%20Information%20Gain.htm</a:t>
                </a:r>
                <a:r>
                  <a:rPr lang="en-US" sz="1900" dirty="0"/>
                  <a:t> </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928" t="-3501"/>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32</a:t>
            </a:fld>
            <a:endParaRPr lang="en-US" dirty="0"/>
          </a:p>
        </p:txBody>
      </p:sp>
      <p:pic>
        <p:nvPicPr>
          <p:cNvPr id="6" name="Picture 5">
            <a:extLst>
              <a:ext uri="{FF2B5EF4-FFF2-40B4-BE49-F238E27FC236}">
                <a16:creationId xmlns:a16="http://schemas.microsoft.com/office/drawing/2014/main" id="{98CEC8B4-87D1-47EA-94D9-01FC2DDCF8D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6233704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CART Algorithm: Gini Index</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Borrowed the idea for Gini Coefficient that measures income disparity</a:t>
                </a:r>
              </a:p>
              <a:p>
                <a:r>
                  <a:rPr lang="en-US" dirty="0"/>
                  <a:t>Highest Gini Index means the distribution of target values are uniform or completely impure</a:t>
                </a:r>
              </a:p>
              <a:p>
                <a:pPr lvl="1"/>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𝑖𝑗</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𝑘</m:t>
                        </m:r>
                      </m:den>
                    </m:f>
                  </m:oMath>
                </a14:m>
                <a:r>
                  <a:rPr lang="en-US" dirty="0"/>
                  <a:t> then </a:t>
                </a:r>
                <a14:m>
                  <m:oMath xmlns:m="http://schemas.openxmlformats.org/officeDocument/2006/math">
                    <m:r>
                      <a:rPr lang="en-US" i="1">
                        <a:latin typeface="Cambria Math" panose="02040503050406030204" pitchFamily="18" charset="0"/>
                      </a:rPr>
                      <m:t>1−</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𝑗</m:t>
                        </m:r>
                        <m:r>
                          <a:rPr lang="en-US" i="1">
                            <a:latin typeface="Cambria Math" panose="02040503050406030204" pitchFamily="18" charset="0"/>
                          </a:rPr>
                          <m:t>=1</m:t>
                        </m:r>
                      </m:sub>
                      <m:sup>
                        <m:r>
                          <a:rPr lang="en-US" i="1">
                            <a:latin typeface="Cambria Math" panose="02040503050406030204" pitchFamily="18" charset="0"/>
                          </a:rPr>
                          <m:t>𝑘</m:t>
                        </m:r>
                      </m:sup>
                      <m:e>
                        <m:sSubSup>
                          <m:sSubSupPr>
                            <m:ctrlPr>
                              <a:rPr lang="en-US" i="1">
                                <a:latin typeface="Cambria Math" panose="02040503050406030204" pitchFamily="18" charset="0"/>
                              </a:rPr>
                            </m:ctrlPr>
                          </m:sSubSupPr>
                          <m:e>
                            <m:r>
                              <a:rPr lang="en-US" i="1">
                                <a:latin typeface="Cambria Math" panose="02040503050406030204" pitchFamily="18" charset="0"/>
                              </a:rPr>
                              <m:t>𝑝</m:t>
                            </m:r>
                          </m:e>
                          <m:sub>
                            <m:r>
                              <a:rPr lang="en-US" i="1">
                                <a:latin typeface="Cambria Math" panose="02040503050406030204" pitchFamily="18" charset="0"/>
                              </a:rPr>
                              <m:t>𝑖𝑗</m:t>
                            </m:r>
                          </m:sub>
                          <m:sup>
                            <m:r>
                              <a:rPr lang="en-US" i="1">
                                <a:latin typeface="Cambria Math" panose="02040503050406030204" pitchFamily="18" charset="0"/>
                              </a:rPr>
                              <m:t>2</m:t>
                            </m:r>
                          </m:sup>
                        </m:sSubSup>
                      </m:e>
                    </m:nary>
                    <m:r>
                      <a:rPr lang="en-US" b="0" i="1" smtClean="0">
                        <a:latin typeface="Cambria Math" panose="02040503050406030204" pitchFamily="18" charset="0"/>
                      </a:rPr>
                      <m:t>=</m:t>
                    </m:r>
                    <m:r>
                      <a:rPr lang="en-US" i="1">
                        <a:latin typeface="Cambria Math" panose="02040503050406030204" pitchFamily="18" charset="0"/>
                      </a:rPr>
                      <m:t>1−</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𝑗</m:t>
                        </m:r>
                        <m:r>
                          <a:rPr lang="en-US" i="1">
                            <a:latin typeface="Cambria Math" panose="02040503050406030204" pitchFamily="18" charset="0"/>
                          </a:rPr>
                          <m:t>=1</m:t>
                        </m:r>
                      </m:sub>
                      <m:sup>
                        <m:r>
                          <a:rPr lang="en-US" i="1">
                            <a:latin typeface="Cambria Math" panose="02040503050406030204" pitchFamily="18" charset="0"/>
                          </a:rPr>
                          <m:t>𝑘</m:t>
                        </m:r>
                      </m:sup>
                      <m:e>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sSup>
                              <m:sSupPr>
                                <m:ctrlPr>
                                  <a:rPr lang="en-US" i="1" smtClean="0">
                                    <a:latin typeface="Cambria Math" panose="02040503050406030204" pitchFamily="18" charset="0"/>
                                  </a:rPr>
                                </m:ctrlPr>
                              </m:sSupPr>
                              <m:e>
                                <m:r>
                                  <a:rPr lang="en-US" b="0" i="1" smtClean="0">
                                    <a:latin typeface="Cambria Math" panose="02040503050406030204" pitchFamily="18" charset="0"/>
                                  </a:rPr>
                                  <m:t>𝑘</m:t>
                                </m:r>
                              </m:e>
                              <m:sup>
                                <m:r>
                                  <a:rPr lang="en-US" b="0" i="1" smtClean="0">
                                    <a:latin typeface="Cambria Math" panose="02040503050406030204" pitchFamily="18" charset="0"/>
                                  </a:rPr>
                                  <m:t>2</m:t>
                                </m:r>
                              </m:sup>
                            </m:sSup>
                          </m:den>
                        </m:f>
                      </m:e>
                    </m:nary>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𝑘</m:t>
                        </m:r>
                      </m:den>
                    </m:f>
                  </m:oMath>
                </a14:m>
                <a:endParaRPr lang="en-US" dirty="0"/>
              </a:p>
              <a:p>
                <a:r>
                  <a:rPr lang="en-US" dirty="0"/>
                  <a:t>Lowest Gini Index means the distribution of target values are degenerate or completely pure</a:t>
                </a:r>
              </a:p>
              <a:p>
                <a:pPr lvl="1"/>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𝑖𝑗</m:t>
                        </m:r>
                      </m:sub>
                    </m:sSub>
                    <m:r>
                      <a:rPr lang="en-US" b="0" i="1" smtClean="0">
                        <a:latin typeface="Cambria Math" panose="02040503050406030204" pitchFamily="18" charset="0"/>
                      </a:rPr>
                      <m:t>=0</m:t>
                    </m:r>
                  </m:oMath>
                </a14:m>
                <a:r>
                  <a:rPr lang="en-US" dirty="0"/>
                  <a:t> if </a:t>
                </a:r>
                <a14:m>
                  <m:oMath xmlns:m="http://schemas.openxmlformats.org/officeDocument/2006/math">
                    <m:r>
                      <a:rPr lang="en-US" b="0" i="1" smtClean="0">
                        <a:latin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𝑗</m:t>
                        </m:r>
                      </m:e>
                      <m:sub>
                        <m:r>
                          <a:rPr lang="en-US" b="0" i="1" smtClean="0">
                            <a:latin typeface="Cambria Math" panose="02040503050406030204" pitchFamily="18" charset="0"/>
                          </a:rPr>
                          <m:t>0</m:t>
                        </m:r>
                      </m:sub>
                    </m:sSub>
                  </m:oMath>
                </a14:m>
                <a:r>
                  <a:rPr lang="en-US" dirty="0"/>
                  <a:t> and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sSub>
                          <m:sSubPr>
                            <m:ctrlPr>
                              <a:rPr lang="en-US" i="1" smtClean="0">
                                <a:latin typeface="Cambria Math" panose="02040503050406030204" pitchFamily="18" charset="0"/>
                              </a:rPr>
                            </m:ctrlPr>
                          </m:sSubPr>
                          <m:e>
                            <m:r>
                              <a:rPr lang="en-US" b="0" i="1" smtClean="0">
                                <a:latin typeface="Cambria Math" panose="02040503050406030204" pitchFamily="18" charset="0"/>
                              </a:rPr>
                              <m:t>𝑗</m:t>
                            </m:r>
                          </m:e>
                          <m:sub>
                            <m:r>
                              <a:rPr lang="en-US" b="0" i="1" smtClean="0">
                                <a:latin typeface="Cambria Math" panose="02040503050406030204" pitchFamily="18" charset="0"/>
                              </a:rPr>
                              <m:t>0</m:t>
                            </m:r>
                          </m:sub>
                        </m:sSub>
                      </m:sub>
                    </m:sSub>
                    <m:r>
                      <a:rPr lang="en-US" b="0" i="1" smtClean="0">
                        <a:latin typeface="Cambria Math" panose="02040503050406030204" pitchFamily="18" charset="0"/>
                      </a:rPr>
                      <m:t>=1</m:t>
                    </m:r>
                  </m:oMath>
                </a14:m>
                <a:r>
                  <a:rPr lang="en-US" dirty="0"/>
                  <a:t>, then </a:t>
                </a:r>
                <a14:m>
                  <m:oMath xmlns:m="http://schemas.openxmlformats.org/officeDocument/2006/math">
                    <m:r>
                      <a:rPr lang="en-US" i="1">
                        <a:latin typeface="Cambria Math" panose="02040503050406030204" pitchFamily="18" charset="0"/>
                      </a:rPr>
                      <m:t>1−</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𝑗</m:t>
                        </m:r>
                        <m:r>
                          <a:rPr lang="en-US" i="1">
                            <a:latin typeface="Cambria Math" panose="02040503050406030204" pitchFamily="18" charset="0"/>
                          </a:rPr>
                          <m:t>=1</m:t>
                        </m:r>
                      </m:sub>
                      <m:sup>
                        <m:r>
                          <a:rPr lang="en-US" i="1">
                            <a:latin typeface="Cambria Math" panose="02040503050406030204" pitchFamily="18" charset="0"/>
                          </a:rPr>
                          <m:t>𝑘</m:t>
                        </m:r>
                      </m:sup>
                      <m:e>
                        <m:sSubSup>
                          <m:sSubSupPr>
                            <m:ctrlPr>
                              <a:rPr lang="en-US" i="1">
                                <a:latin typeface="Cambria Math" panose="02040503050406030204" pitchFamily="18" charset="0"/>
                              </a:rPr>
                            </m:ctrlPr>
                          </m:sSubSupPr>
                          <m:e>
                            <m:r>
                              <a:rPr lang="en-US" i="1">
                                <a:latin typeface="Cambria Math" panose="02040503050406030204" pitchFamily="18" charset="0"/>
                              </a:rPr>
                              <m:t>𝑝</m:t>
                            </m:r>
                          </m:e>
                          <m:sub>
                            <m:r>
                              <a:rPr lang="en-US" i="1">
                                <a:latin typeface="Cambria Math" panose="02040503050406030204" pitchFamily="18" charset="0"/>
                              </a:rPr>
                              <m:t>𝑖𝑗</m:t>
                            </m:r>
                          </m:sub>
                          <m:sup>
                            <m:r>
                              <a:rPr lang="en-US" i="1">
                                <a:latin typeface="Cambria Math" panose="02040503050406030204" pitchFamily="18" charset="0"/>
                              </a:rPr>
                              <m:t>2</m:t>
                            </m:r>
                          </m:sup>
                        </m:sSubSup>
                      </m:e>
                    </m:nary>
                    <m:r>
                      <a:rPr lang="en-US" i="1">
                        <a:latin typeface="Cambria Math" panose="02040503050406030204" pitchFamily="18" charset="0"/>
                      </a:rPr>
                      <m:t>=1−</m:t>
                    </m:r>
                    <m:r>
                      <a:rPr lang="en-US" b="0" i="1" smtClean="0">
                        <a:latin typeface="Cambria Math" panose="02040503050406030204" pitchFamily="18" charset="0"/>
                      </a:rPr>
                      <m:t>1</m:t>
                    </m:r>
                    <m:r>
                      <a:rPr lang="en-US" i="1">
                        <a:latin typeface="Cambria Math" panose="02040503050406030204" pitchFamily="18" charset="0"/>
                      </a:rPr>
                      <m:t>=</m:t>
                    </m:r>
                    <m:r>
                      <a:rPr lang="en-US" b="0" i="1" smtClean="0">
                        <a:latin typeface="Cambria Math" panose="02040503050406030204" pitchFamily="18" charset="0"/>
                      </a:rPr>
                      <m:t>0</m:t>
                    </m:r>
                  </m:oMath>
                </a14:m>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2241" r="-1507"/>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33</a:t>
            </a:fld>
            <a:endParaRPr lang="en-US" dirty="0"/>
          </a:p>
        </p:txBody>
      </p:sp>
      <p:pic>
        <p:nvPicPr>
          <p:cNvPr id="6" name="Picture 5">
            <a:extLst>
              <a:ext uri="{FF2B5EF4-FFF2-40B4-BE49-F238E27FC236}">
                <a16:creationId xmlns:a16="http://schemas.microsoft.com/office/drawing/2014/main" id="{940DA7E9-7E70-462A-B022-786F679B7FE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900268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Entropy and Gini Index for a Split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Suppose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𝑁</m:t>
                        </m:r>
                      </m:e>
                      <m:sub>
                        <m:r>
                          <a:rPr lang="en-US" i="1">
                            <a:latin typeface="Cambria Math" panose="02040503050406030204" pitchFamily="18" charset="0"/>
                          </a:rPr>
                          <m:t>𝑡</m:t>
                        </m:r>
                      </m:sub>
                      <m:sup>
                        <m:r>
                          <a:rPr lang="en-US" i="1">
                            <a:latin typeface="Cambria Math" panose="02040503050406030204" pitchFamily="18" charset="0"/>
                            <a:ea typeface="Cambria Math" panose="02040503050406030204" pitchFamily="18" charset="0"/>
                          </a:rPr>
                          <m:t>𝜆</m:t>
                        </m:r>
                      </m:sup>
                    </m:sSubSup>
                  </m:oMath>
                </a14:m>
                <a:r>
                  <a:rPr lang="en-US" dirty="0"/>
                  <a:t> is the number of observations with the target level </a:t>
                </a:r>
                <a:r>
                  <a:rPr lang="en-US" i="1" dirty="0"/>
                  <a:t>t</a:t>
                </a:r>
                <a:r>
                  <a:rPr lang="en-US" dirty="0"/>
                  <a:t> in node </a:t>
                </a:r>
                <a:r>
                  <a:rPr lang="en-US" i="1" dirty="0"/>
                  <a:t>λ</a:t>
                </a:r>
                <a:r>
                  <a:rPr lang="en-US" dirty="0"/>
                  <a:t>,</a:t>
                </a:r>
                <a:r>
                  <a:rPr lang="en-US" i="1" dirty="0"/>
                  <a:t> </a:t>
                </a:r>
                <a:r>
                  <a:rPr lang="en-US" dirty="0"/>
                  <a:t>and</a:t>
                </a:r>
                <a:r>
                  <a:rPr lang="en-US" i="1"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ea typeface="Cambria Math" panose="02040503050406030204" pitchFamily="18" charset="0"/>
                          </a:rPr>
                          <m:t>𝜆</m:t>
                        </m:r>
                      </m:sub>
                    </m:sSub>
                  </m:oMath>
                </a14:m>
                <a:r>
                  <a:rPr lang="en-US" dirty="0"/>
                  <a:t> is the number of observations in the node </a:t>
                </a:r>
                <a:r>
                  <a:rPr lang="en-US" i="1" dirty="0"/>
                  <a:t>λ</a:t>
                </a:r>
                <a:r>
                  <a:rPr lang="en-US" dirty="0"/>
                  <a:t>:</a:t>
                </a:r>
              </a:p>
              <a:p>
                <a:pPr lvl="1"/>
                <a:r>
                  <a:rPr lang="en-US" dirty="0"/>
                  <a:t>The entropy of a single node </a:t>
                </a:r>
                <a:r>
                  <a:rPr lang="en-US" i="1" dirty="0"/>
                  <a:t>λ</a:t>
                </a:r>
                <a:r>
                  <a:rPr lang="en-US" dirty="0"/>
                  <a:t> is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𝐸</m:t>
                        </m:r>
                      </m:e>
                      <m:sub>
                        <m:r>
                          <a:rPr lang="en-US" i="1" smtClean="0">
                            <a:latin typeface="Cambria Math" panose="02040503050406030204" pitchFamily="18" charset="0"/>
                            <a:ea typeface="Cambria Math" panose="02040503050406030204" pitchFamily="18" charset="0"/>
                          </a:rPr>
                          <m:t>𝜆</m:t>
                        </m:r>
                      </m:sub>
                    </m:sSub>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𝑡</m:t>
                        </m:r>
                      </m:sub>
                      <m:sup/>
                      <m:e>
                        <m:f>
                          <m:fPr>
                            <m:ctrlPr>
                              <a:rPr lang="en-US" b="0" i="1" smtClean="0">
                                <a:latin typeface="Cambria Math" panose="02040503050406030204" pitchFamily="18" charset="0"/>
                              </a:rPr>
                            </m:ctrlPr>
                          </m:fPr>
                          <m:num>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𝑁</m:t>
                                </m:r>
                              </m:e>
                              <m:sub>
                                <m:r>
                                  <a:rPr lang="en-US" b="0" i="1" smtClean="0">
                                    <a:latin typeface="Cambria Math" panose="02040503050406030204" pitchFamily="18" charset="0"/>
                                  </a:rPr>
                                  <m:t>𝑡</m:t>
                                </m:r>
                              </m:sub>
                              <m:sup>
                                <m:r>
                                  <a:rPr lang="en-US" b="0" i="1" smtClean="0">
                                    <a:latin typeface="Cambria Math" panose="02040503050406030204" pitchFamily="18" charset="0"/>
                                    <a:ea typeface="Cambria Math" panose="02040503050406030204" pitchFamily="18" charset="0"/>
                                  </a:rPr>
                                  <m:t>𝜆</m:t>
                                </m:r>
                              </m:sup>
                            </m:sSubSup>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ea typeface="Cambria Math" panose="02040503050406030204" pitchFamily="18" charset="0"/>
                                  </a:rPr>
                                  <m:t>𝜆</m:t>
                                </m:r>
                              </m:sub>
                            </m:sSub>
                          </m:den>
                        </m:f>
                      </m:e>
                    </m:nary>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d>
                          <m:dPr>
                            <m:ctrlPr>
                              <a:rPr lang="en-US" b="0" i="1" smtClean="0">
                                <a:latin typeface="Cambria Math" panose="02040503050406030204" pitchFamily="18" charset="0"/>
                              </a:rPr>
                            </m:ctrlPr>
                          </m:dPr>
                          <m:e>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rPr>
                                      <m:t>𝑁</m:t>
                                    </m:r>
                                  </m:e>
                                  <m:sub>
                                    <m:r>
                                      <a:rPr lang="en-US" i="1">
                                        <a:latin typeface="Cambria Math" panose="02040503050406030204" pitchFamily="18" charset="0"/>
                                      </a:rPr>
                                      <m:t>𝑡</m:t>
                                    </m:r>
                                  </m:sub>
                                  <m:sup>
                                    <m:r>
                                      <a:rPr lang="en-US" i="1">
                                        <a:latin typeface="Cambria Math" panose="02040503050406030204" pitchFamily="18" charset="0"/>
                                        <a:ea typeface="Cambria Math" panose="02040503050406030204" pitchFamily="18" charset="0"/>
                                      </a:rPr>
                                      <m:t>𝜆</m:t>
                                    </m:r>
                                  </m:sup>
                                </m:sSubSup>
                              </m:num>
                              <m:den>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ea typeface="Cambria Math" panose="02040503050406030204" pitchFamily="18" charset="0"/>
                                      </a:rPr>
                                      <m:t>𝜆</m:t>
                                    </m:r>
                                  </m:sub>
                                </m:sSub>
                              </m:den>
                            </m:f>
                          </m:e>
                        </m:d>
                      </m:e>
                    </m:func>
                  </m:oMath>
                </a14:m>
                <a:r>
                  <a:rPr lang="en-US" dirty="0"/>
                  <a:t> </a:t>
                </a:r>
              </a:p>
              <a:p>
                <a:pPr lvl="1"/>
                <a:r>
                  <a:rPr lang="en-US" dirty="0"/>
                  <a:t>The Gini index of a single node </a:t>
                </a:r>
                <a:r>
                  <a:rPr lang="en-US" i="1" dirty="0"/>
                  <a:t>λ</a:t>
                </a:r>
                <a:r>
                  <a:rPr lang="en-US" dirty="0"/>
                  <a:t> is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ea typeface="Cambria Math" panose="02040503050406030204" pitchFamily="18" charset="0"/>
                          </a:rPr>
                          <m:t>𝜆</m:t>
                        </m:r>
                      </m:sub>
                    </m:sSub>
                    <m:r>
                      <a:rPr lang="en-US" i="1">
                        <a:latin typeface="Cambria Math" panose="02040503050406030204" pitchFamily="18" charset="0"/>
                      </a:rPr>
                      <m:t>=1−</m:t>
                    </m:r>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𝑡</m:t>
                        </m:r>
                      </m:sub>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rPr>
                                          <m:t>𝑁</m:t>
                                        </m:r>
                                      </m:e>
                                      <m:sub>
                                        <m:r>
                                          <a:rPr lang="en-US" i="1">
                                            <a:latin typeface="Cambria Math" panose="02040503050406030204" pitchFamily="18" charset="0"/>
                                          </a:rPr>
                                          <m:t>𝑡</m:t>
                                        </m:r>
                                      </m:sub>
                                      <m:sup>
                                        <m:r>
                                          <a:rPr lang="en-US" i="1">
                                            <a:latin typeface="Cambria Math" panose="02040503050406030204" pitchFamily="18" charset="0"/>
                                            <a:ea typeface="Cambria Math" panose="02040503050406030204" pitchFamily="18" charset="0"/>
                                          </a:rPr>
                                          <m:t>𝜆</m:t>
                                        </m:r>
                                      </m:sup>
                                    </m:sSubSup>
                                  </m:num>
                                  <m:den>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ea typeface="Cambria Math" panose="02040503050406030204" pitchFamily="18" charset="0"/>
                                          </a:rPr>
                                          <m:t>𝜆</m:t>
                                        </m:r>
                                      </m:sub>
                                    </m:sSub>
                                  </m:den>
                                </m:f>
                              </m:e>
                            </m:d>
                          </m:e>
                          <m:sup>
                            <m:r>
                              <a:rPr lang="en-US" i="1">
                                <a:latin typeface="Cambria Math" panose="02040503050406030204" pitchFamily="18" charset="0"/>
                              </a:rPr>
                              <m:t>2</m:t>
                            </m:r>
                          </m:sup>
                        </m:sSup>
                      </m:e>
                    </m:nary>
                  </m:oMath>
                </a14:m>
                <a:endParaRPr lang="en-US" dirty="0"/>
              </a:p>
              <a:p>
                <a:r>
                  <a:rPr lang="en-US" dirty="0"/>
                  <a:t>Suppose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0</m:t>
                        </m:r>
                      </m:sub>
                    </m:sSub>
                    <m:r>
                      <a:rPr lang="en-US" b="0" i="1" smtClean="0">
                        <a:latin typeface="Cambria Math" panose="02040503050406030204" pitchFamily="18" charset="0"/>
                      </a:rPr>
                      <m:t>=</m:t>
                    </m:r>
                    <m:nary>
                      <m:naryPr>
                        <m:chr m:val="∑"/>
                        <m:limLoc m:val="subSup"/>
                        <m:supHide m:val="on"/>
                        <m:ctrlPr>
                          <a:rPr lang="en-US" b="0" i="1" smtClean="0">
                            <a:latin typeface="Cambria Math" panose="02040503050406030204" pitchFamily="18" charset="0"/>
                          </a:rPr>
                        </m:ctrlPr>
                      </m:naryPr>
                      <m:sub>
                        <m:r>
                          <m:rPr>
                            <m:brk m:alnAt="9"/>
                          </m:rPr>
                          <a:rPr lang="en-US" b="0" i="1" smtClean="0">
                            <a:latin typeface="Cambria Math" panose="02040503050406030204" pitchFamily="18" charset="0"/>
                            <a:ea typeface="Cambria Math" panose="02040503050406030204" pitchFamily="18" charset="0"/>
                          </a:rPr>
                          <m:t>𝜆</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ea typeface="Cambria Math" panose="02040503050406030204" pitchFamily="18" charset="0"/>
                              </a:rPr>
                              <m:t>𝜆</m:t>
                            </m:r>
                          </m:sub>
                        </m:sSub>
                      </m:e>
                    </m:nary>
                  </m:oMath>
                </a14:m>
                <a:r>
                  <a:rPr lang="en-US" dirty="0"/>
                  <a:t> is the number of observations in the parent node, and the parent node is split:</a:t>
                </a:r>
              </a:p>
              <a:p>
                <a:pPr lvl="1"/>
                <a:r>
                  <a:rPr lang="en-US" dirty="0"/>
                  <a:t>The entropy of the split is then: </a:t>
                </a:r>
                <a14:m>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ea typeface="Cambria Math" panose="02040503050406030204" pitchFamily="18" charset="0"/>
                          </a:rPr>
                          <m:t>𝜆</m:t>
                        </m:r>
                      </m:sub>
                      <m:sup/>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ea typeface="Cambria Math" panose="02040503050406030204" pitchFamily="18" charset="0"/>
                                  </a:rPr>
                                  <m:t>𝜆</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0</m:t>
                                </m:r>
                              </m:sub>
                            </m:sSub>
                          </m:den>
                        </m:f>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ea typeface="Cambria Math" panose="02040503050406030204" pitchFamily="18" charset="0"/>
                              </a:rPr>
                              <m:t>𝜆</m:t>
                            </m:r>
                          </m:sub>
                        </m:sSub>
                      </m:e>
                    </m:nary>
                  </m:oMath>
                </a14:m>
                <a:r>
                  <a:rPr lang="en-US" dirty="0"/>
                  <a:t> </a:t>
                </a:r>
              </a:p>
              <a:p>
                <a:pPr lvl="1"/>
                <a:r>
                  <a:rPr lang="en-US" dirty="0"/>
                  <a:t>The Gini index of the split is then: </a:t>
                </a:r>
                <a14:m>
                  <m:oMath xmlns:m="http://schemas.openxmlformats.org/officeDocument/2006/math">
                    <m:r>
                      <a:rPr lang="en-US" i="1">
                        <a:latin typeface="Cambria Math" panose="02040503050406030204" pitchFamily="18" charset="0"/>
                      </a:rPr>
                      <m:t>𝐺</m:t>
                    </m:r>
                    <m:r>
                      <a:rPr lang="en-US" i="1">
                        <a:latin typeface="Cambria Math" panose="02040503050406030204" pitchFamily="18" charset="0"/>
                      </a:rPr>
                      <m:t>=</m:t>
                    </m:r>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ea typeface="Cambria Math" panose="02040503050406030204" pitchFamily="18" charset="0"/>
                          </a:rPr>
                          <m:t>𝜆</m:t>
                        </m:r>
                      </m:sub>
                      <m:sup/>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ea typeface="Cambria Math" panose="02040503050406030204" pitchFamily="18" charset="0"/>
                                  </a:rPr>
                                  <m:t>𝜆</m:t>
                                </m:r>
                              </m:sub>
                            </m:sSub>
                          </m:num>
                          <m:den>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0</m:t>
                                </m:r>
                              </m:sub>
                            </m:sSub>
                          </m:den>
                        </m:f>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ea typeface="Cambria Math" panose="02040503050406030204" pitchFamily="18" charset="0"/>
                              </a:rPr>
                              <m:t>𝜆</m:t>
                            </m:r>
                          </m:sub>
                        </m:sSub>
                      </m:e>
                    </m:nary>
                  </m:oMath>
                </a14:m>
                <a:r>
                  <a:rPr lang="en-US" dirty="0"/>
                  <a:t> </a:t>
                </a:r>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1681"/>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34</a:t>
            </a:fld>
            <a:endParaRPr lang="en-US" dirty="0"/>
          </a:p>
        </p:txBody>
      </p:sp>
      <p:pic>
        <p:nvPicPr>
          <p:cNvPr id="6" name="Picture 5">
            <a:extLst>
              <a:ext uri="{FF2B5EF4-FFF2-40B4-BE49-F238E27FC236}">
                <a16:creationId xmlns:a16="http://schemas.microsoft.com/office/drawing/2014/main" id="{635936AA-566A-449E-8D24-A8016B85E75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2630477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CART Algorithm: Entropy vs. Gini Index</a:t>
            </a:r>
          </a:p>
        </p:txBody>
      </p:sp>
      <p:sp>
        <p:nvSpPr>
          <p:cNvPr id="3" name="Content Placeholder 2"/>
          <p:cNvSpPr>
            <a:spLocks noGrp="1"/>
          </p:cNvSpPr>
          <p:nvPr>
            <p:ph idx="1"/>
          </p:nvPr>
        </p:nvSpPr>
        <p:spPr/>
        <p:txBody>
          <a:bodyPr>
            <a:normAutofit/>
          </a:bodyPr>
          <a:lstStyle/>
          <a:p>
            <a:r>
              <a:rPr lang="en-US" dirty="0"/>
              <a:t>Consider the binary target variable</a:t>
            </a:r>
          </a:p>
          <a:p>
            <a:r>
              <a:rPr lang="en-US" dirty="0"/>
              <a:t>Gini Index tends to be very small when some</a:t>
            </a:r>
            <a:br>
              <a:rPr lang="en-US" dirty="0"/>
            </a:br>
            <a:r>
              <a:rPr lang="en-US" dirty="0"/>
              <a:t>target categories are rare</a:t>
            </a:r>
          </a:p>
          <a:p>
            <a:r>
              <a:rPr lang="en-US" dirty="0"/>
              <a:t>Gini Index may be an advantage for rare events</a:t>
            </a:r>
          </a:p>
          <a:p>
            <a:r>
              <a:rPr lang="en-US" dirty="0"/>
              <a:t>Otherwise, both metrics are equally effective</a:t>
            </a:r>
            <a:br>
              <a:rPr lang="en-US" dirty="0"/>
            </a:br>
            <a:r>
              <a:rPr lang="en-US" dirty="0"/>
              <a:t>for most of the analyses</a:t>
            </a:r>
          </a:p>
          <a:p>
            <a:r>
              <a:rPr lang="en-US" dirty="0"/>
              <a:t>Entropy is usually preferred as it has a fixed</a:t>
            </a:r>
            <a:br>
              <a:rPr lang="en-US" dirty="0"/>
            </a:br>
            <a:r>
              <a:rPr lang="en-US" dirty="0"/>
              <a:t>range of [0,1]</a:t>
            </a:r>
          </a:p>
        </p:txBody>
      </p:sp>
      <p:sp>
        <p:nvSpPr>
          <p:cNvPr id="7" name="Slide Number Placeholder 6"/>
          <p:cNvSpPr>
            <a:spLocks noGrp="1"/>
          </p:cNvSpPr>
          <p:nvPr>
            <p:ph type="sldNum" sz="quarter" idx="12"/>
          </p:nvPr>
        </p:nvSpPr>
        <p:spPr/>
        <p:txBody>
          <a:bodyPr/>
          <a:lstStyle/>
          <a:p>
            <a:fld id="{1C20BA80-1909-427C-B3BD-3DD8AEAFD5BE}" type="slidenum">
              <a:rPr lang="en-US" smtClean="0"/>
              <a:t>35</a:t>
            </a:fld>
            <a:endParaRPr lang="en-US" dirty="0"/>
          </a:p>
        </p:txBody>
      </p:sp>
      <p:graphicFrame>
        <p:nvGraphicFramePr>
          <p:cNvPr id="11" name="Object 10"/>
          <p:cNvGraphicFramePr>
            <a:graphicFrameLocks noChangeAspect="1"/>
          </p:cNvGraphicFramePr>
          <p:nvPr>
            <p:extLst/>
          </p:nvPr>
        </p:nvGraphicFramePr>
        <p:xfrm>
          <a:off x="8315325" y="1825625"/>
          <a:ext cx="3505199" cy="4244975"/>
        </p:xfrm>
        <a:graphic>
          <a:graphicData uri="http://schemas.openxmlformats.org/presentationml/2006/ole">
            <mc:AlternateContent xmlns:mc="http://schemas.openxmlformats.org/markup-compatibility/2006">
              <mc:Choice xmlns:v="urn:schemas-microsoft-com:vml" Requires="v">
                <p:oleObj spid="_x0000_s1140" name="Worksheet" r:id="rId4" imgW="2819374" imgH="2886036" progId="Excel.Sheet.12">
                  <p:embed/>
                </p:oleObj>
              </mc:Choice>
              <mc:Fallback>
                <p:oleObj name="Worksheet" r:id="rId4" imgW="2819374" imgH="2886036" progId="Excel.Sheet.12">
                  <p:embed/>
                  <p:pic>
                    <p:nvPicPr>
                      <p:cNvPr id="11" name="Object 10"/>
                      <p:cNvPicPr/>
                      <p:nvPr/>
                    </p:nvPicPr>
                    <p:blipFill>
                      <a:blip r:embed="rId5"/>
                      <a:stretch>
                        <a:fillRect/>
                      </a:stretch>
                    </p:blipFill>
                    <p:spPr>
                      <a:xfrm>
                        <a:off x="8315325" y="1825625"/>
                        <a:ext cx="3505199" cy="4244975"/>
                      </a:xfrm>
                      <a:prstGeom prst="rect">
                        <a:avLst/>
                      </a:prstGeom>
                    </p:spPr>
                  </p:pic>
                </p:oleObj>
              </mc:Fallback>
            </mc:AlternateContent>
          </a:graphicData>
        </a:graphic>
      </p:graphicFrame>
      <p:pic>
        <p:nvPicPr>
          <p:cNvPr id="8" name="Picture 7">
            <a:extLst>
              <a:ext uri="{FF2B5EF4-FFF2-40B4-BE49-F238E27FC236}">
                <a16:creationId xmlns:a16="http://schemas.microsoft.com/office/drawing/2014/main" id="{2A3A11A4-9C40-4D7C-8204-3AB73C64919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4812764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Entropy in a Nut-Shell </a:t>
            </a:r>
            <a:r>
              <a:rPr lang="en-US" b="1" dirty="0">
                <a:solidFill>
                  <a:schemeClr val="bg1"/>
                </a:solidFill>
                <a:sym typeface="Wingdings" panose="05000000000000000000" pitchFamily="2" charset="2"/>
              </a:rPr>
              <a:t></a:t>
            </a:r>
            <a:endParaRPr lang="en-US" b="1" dirty="0">
              <a:solidFill>
                <a:schemeClr val="bg1"/>
              </a:solidFill>
            </a:endParaRPr>
          </a:p>
        </p:txBody>
      </p:sp>
      <p:sp>
        <p:nvSpPr>
          <p:cNvPr id="7" name="Slide Number Placeholder 6"/>
          <p:cNvSpPr>
            <a:spLocks noGrp="1"/>
          </p:cNvSpPr>
          <p:nvPr>
            <p:ph type="sldNum" sz="quarter" idx="12"/>
          </p:nvPr>
        </p:nvSpPr>
        <p:spPr/>
        <p:txBody>
          <a:bodyPr/>
          <a:lstStyle/>
          <a:p>
            <a:fld id="{1C20BA80-1909-427C-B3BD-3DD8AEAFD5BE}" type="slidenum">
              <a:rPr lang="en-US" smtClean="0"/>
              <a:t>36</a:t>
            </a:fld>
            <a:endParaRPr lang="en-US" dirty="0"/>
          </a:p>
        </p:txBody>
      </p:sp>
      <p:pic>
        <p:nvPicPr>
          <p:cNvPr id="5" name="Picture 4"/>
          <p:cNvPicPr>
            <a:picLocks noChangeAspect="1"/>
          </p:cNvPicPr>
          <p:nvPr/>
        </p:nvPicPr>
        <p:blipFill>
          <a:blip r:embed="rId3"/>
          <a:stretch>
            <a:fillRect/>
          </a:stretch>
        </p:blipFill>
        <p:spPr>
          <a:xfrm>
            <a:off x="950668" y="1377805"/>
            <a:ext cx="6127357" cy="4572000"/>
          </a:xfrm>
          <a:prstGeom prst="rect">
            <a:avLst/>
          </a:prstGeom>
        </p:spPr>
      </p:pic>
      <p:sp>
        <p:nvSpPr>
          <p:cNvPr id="6" name="TextBox 5"/>
          <p:cNvSpPr txBox="1"/>
          <p:nvPr/>
        </p:nvSpPr>
        <p:spPr>
          <a:xfrm>
            <a:off x="838200" y="5938101"/>
            <a:ext cx="10403132" cy="369332"/>
          </a:xfrm>
          <a:prstGeom prst="rect">
            <a:avLst/>
          </a:prstGeom>
          <a:noFill/>
        </p:spPr>
        <p:txBody>
          <a:bodyPr wrap="square" rtlCol="0">
            <a:spAutoFit/>
          </a:bodyPr>
          <a:lstStyle/>
          <a:p>
            <a:r>
              <a:rPr lang="en-US" b="1" dirty="0"/>
              <a:t>Source</a:t>
            </a:r>
            <a:r>
              <a:rPr lang="en-US" dirty="0"/>
              <a:t>: </a:t>
            </a:r>
            <a:r>
              <a:rPr lang="en-US" dirty="0">
                <a:hlinkClick r:id="rId4"/>
              </a:rPr>
              <a:t>https://www.autonlab.org/_media/tutorials/infogain11.pdf</a:t>
            </a:r>
            <a:r>
              <a:rPr lang="en-US" dirty="0"/>
              <a:t>, September 19, 2018</a:t>
            </a:r>
          </a:p>
        </p:txBody>
      </p:sp>
      <p:pic>
        <p:nvPicPr>
          <p:cNvPr id="8" name="Picture 7">
            <a:extLst>
              <a:ext uri="{FF2B5EF4-FFF2-40B4-BE49-F238E27FC236}">
                <a16:creationId xmlns:a16="http://schemas.microsoft.com/office/drawing/2014/main" id="{21E89371-CF27-4FEB-8426-D091B490113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9478716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solidFill>
                  <a:schemeClr val="bg1"/>
                </a:solidFill>
              </a:rPr>
              <a:t>ToyTree</a:t>
            </a:r>
            <a:r>
              <a:rPr lang="en-US" b="1" dirty="0">
                <a:solidFill>
                  <a:schemeClr val="bg1"/>
                </a:solidFill>
              </a:rPr>
              <a:t>: Step-by-Step Calculation</a:t>
            </a:r>
          </a:p>
        </p:txBody>
      </p:sp>
      <p:sp>
        <p:nvSpPr>
          <p:cNvPr id="3" name="Content Placeholder 2"/>
          <p:cNvSpPr>
            <a:spLocks noGrp="1"/>
          </p:cNvSpPr>
          <p:nvPr>
            <p:ph idx="1"/>
          </p:nvPr>
        </p:nvSpPr>
        <p:spPr>
          <a:xfrm>
            <a:off x="838200" y="1825625"/>
            <a:ext cx="4751895" cy="4351338"/>
          </a:xfrm>
        </p:spPr>
        <p:txBody>
          <a:bodyPr>
            <a:normAutofit/>
          </a:bodyPr>
          <a:lstStyle/>
          <a:p>
            <a:pPr marL="0" indent="0">
              <a:buNone/>
            </a:pPr>
            <a:endParaRPr lang="en-US" dirty="0"/>
          </a:p>
          <a:p>
            <a:endParaRPr lang="en-US" dirty="0"/>
          </a:p>
          <a:p>
            <a:endParaRPr lang="en-US" dirty="0"/>
          </a:p>
          <a:p>
            <a:endParaRPr lang="en-US" dirty="0"/>
          </a:p>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37</a:t>
            </a:fld>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2062270224"/>
              </p:ext>
            </p:extLst>
          </p:nvPr>
        </p:nvGraphicFramePr>
        <p:xfrm>
          <a:off x="5782839" y="1978025"/>
          <a:ext cx="6086476" cy="2742311"/>
        </p:xfrm>
        <a:graphic>
          <a:graphicData uri="http://schemas.openxmlformats.org/drawingml/2006/table">
            <a:tbl>
              <a:tblPr firstRow="1" firstCol="1" bandRow="1"/>
              <a:tblGrid>
                <a:gridCol w="887611">
                  <a:extLst>
                    <a:ext uri="{9D8B030D-6E8A-4147-A177-3AD203B41FA5}">
                      <a16:colId xmlns:a16="http://schemas.microsoft.com/office/drawing/2014/main" val="20000"/>
                    </a:ext>
                  </a:extLst>
                </a:gridCol>
                <a:gridCol w="887611">
                  <a:extLst>
                    <a:ext uri="{9D8B030D-6E8A-4147-A177-3AD203B41FA5}">
                      <a16:colId xmlns:a16="http://schemas.microsoft.com/office/drawing/2014/main" val="20001"/>
                    </a:ext>
                  </a:extLst>
                </a:gridCol>
                <a:gridCol w="887611">
                  <a:extLst>
                    <a:ext uri="{9D8B030D-6E8A-4147-A177-3AD203B41FA5}">
                      <a16:colId xmlns:a16="http://schemas.microsoft.com/office/drawing/2014/main" val="20002"/>
                    </a:ext>
                  </a:extLst>
                </a:gridCol>
                <a:gridCol w="760810">
                  <a:extLst>
                    <a:ext uri="{9D8B030D-6E8A-4147-A177-3AD203B41FA5}">
                      <a16:colId xmlns:a16="http://schemas.microsoft.com/office/drawing/2014/main" val="20003"/>
                    </a:ext>
                  </a:extLst>
                </a:gridCol>
                <a:gridCol w="887611">
                  <a:extLst>
                    <a:ext uri="{9D8B030D-6E8A-4147-A177-3AD203B41FA5}">
                      <a16:colId xmlns:a16="http://schemas.microsoft.com/office/drawing/2014/main" val="20004"/>
                    </a:ext>
                  </a:extLst>
                </a:gridCol>
                <a:gridCol w="887611">
                  <a:extLst>
                    <a:ext uri="{9D8B030D-6E8A-4147-A177-3AD203B41FA5}">
                      <a16:colId xmlns:a16="http://schemas.microsoft.com/office/drawing/2014/main" val="20005"/>
                    </a:ext>
                  </a:extLst>
                </a:gridCol>
                <a:gridCol w="887611">
                  <a:extLst>
                    <a:ext uri="{9D8B030D-6E8A-4147-A177-3AD203B41FA5}">
                      <a16:colId xmlns:a16="http://schemas.microsoft.com/office/drawing/2014/main" val="20006"/>
                    </a:ext>
                  </a:extLst>
                </a:gridCol>
              </a:tblGrid>
              <a:tr h="238991">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CaseID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1600" dirty="0">
                        <a:effectLst/>
                        <a:latin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CaseID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38991">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Medium</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No</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1600" dirty="0">
                        <a:effectLst/>
                        <a:latin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Medium</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38991">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High</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No</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1600" dirty="0">
                        <a:effectLst/>
                        <a:latin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Low</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38991">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Medium</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1600" dirty="0">
                        <a:effectLst/>
                        <a:latin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13</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Low</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No</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38991">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Medium</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1600" dirty="0">
                        <a:effectLst/>
                        <a:latin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Medium</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38991">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High</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1600" dirty="0">
                        <a:effectLst/>
                        <a:latin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High</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No</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38991">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High</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No</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1600" dirty="0">
                        <a:effectLst/>
                        <a:latin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16</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Medium</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38991">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High</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No</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1600" dirty="0">
                        <a:effectLst/>
                        <a:latin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17</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Medium</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38991">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8</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High</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No</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1600" dirty="0">
                        <a:effectLst/>
                        <a:latin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18</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Medium</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38991">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9</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Medium</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1600" dirty="0">
                        <a:effectLst/>
                        <a:latin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19</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Low</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38991">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Medium</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1600" dirty="0">
                        <a:effectLst/>
                        <a:latin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High</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No</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
        <p:nvSpPr>
          <p:cNvPr id="10" name="Content Placeholder 2">
            <a:extLst>
              <a:ext uri="{FF2B5EF4-FFF2-40B4-BE49-F238E27FC236}">
                <a16:creationId xmlns:a16="http://schemas.microsoft.com/office/drawing/2014/main" id="{B2720EC1-805C-4213-912C-FB3C8F21BC11}"/>
              </a:ext>
            </a:extLst>
          </p:cNvPr>
          <p:cNvSpPr txBox="1">
            <a:spLocks/>
          </p:cNvSpPr>
          <p:nvPr/>
        </p:nvSpPr>
        <p:spPr>
          <a:xfrm>
            <a:off x="990600" y="1978025"/>
            <a:ext cx="459949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ToyTree.csv</a:t>
            </a:r>
          </a:p>
          <a:p>
            <a:r>
              <a:rPr lang="en-US" dirty="0"/>
              <a:t>Twenty observations</a:t>
            </a:r>
          </a:p>
          <a:p>
            <a:r>
              <a:rPr lang="en-US" dirty="0"/>
              <a:t>CaseID – observation identifier</a:t>
            </a:r>
          </a:p>
          <a:p>
            <a:r>
              <a:rPr lang="en-US" dirty="0"/>
              <a:t>A – nominal predictor with three categories: Low, Medium, and High</a:t>
            </a:r>
          </a:p>
          <a:p>
            <a:r>
              <a:rPr lang="en-US" dirty="0"/>
              <a:t>B – nominal target with two categories: No and Yes</a:t>
            </a:r>
          </a:p>
          <a:p>
            <a:endParaRPr lang="en-US" dirty="0"/>
          </a:p>
          <a:p>
            <a:endParaRPr lang="en-US" dirty="0"/>
          </a:p>
        </p:txBody>
      </p:sp>
      <p:sp>
        <p:nvSpPr>
          <p:cNvPr id="5" name="Rectangle 4">
            <a:extLst>
              <a:ext uri="{FF2B5EF4-FFF2-40B4-BE49-F238E27FC236}">
                <a16:creationId xmlns:a16="http://schemas.microsoft.com/office/drawing/2014/main" id="{EE987DA4-2600-4E68-911F-BE326D82D62B}"/>
              </a:ext>
            </a:extLst>
          </p:cNvPr>
          <p:cNvSpPr/>
          <p:nvPr/>
        </p:nvSpPr>
        <p:spPr>
          <a:xfrm>
            <a:off x="9852670" y="5890975"/>
            <a:ext cx="2329805" cy="369332"/>
          </a:xfrm>
          <a:prstGeom prst="rect">
            <a:avLst/>
          </a:prstGeom>
        </p:spPr>
        <p:txBody>
          <a:bodyPr wrap="none">
            <a:spAutoFit/>
          </a:bodyPr>
          <a:lstStyle/>
          <a:p>
            <a:r>
              <a:rPr lang="en-US" b="1" dirty="0"/>
              <a:t>Week 6 StepByStep.py</a:t>
            </a:r>
          </a:p>
        </p:txBody>
      </p:sp>
      <p:pic>
        <p:nvPicPr>
          <p:cNvPr id="11" name="Picture 10">
            <a:extLst>
              <a:ext uri="{FF2B5EF4-FFF2-40B4-BE49-F238E27FC236}">
                <a16:creationId xmlns:a16="http://schemas.microsoft.com/office/drawing/2014/main" id="{A0CAFB10-D86C-43EA-B491-F836A7E0E34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8990156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solidFill>
                  <a:schemeClr val="bg1"/>
                </a:solidFill>
              </a:rPr>
              <a:t>ToyTree</a:t>
            </a:r>
            <a:r>
              <a:rPr lang="en-US" b="1" dirty="0">
                <a:solidFill>
                  <a:schemeClr val="bg1"/>
                </a:solidFill>
              </a:rPr>
              <a:t>: Step-by-Step Calculation</a:t>
            </a:r>
          </a:p>
        </p:txBody>
      </p:sp>
      <p:sp>
        <p:nvSpPr>
          <p:cNvPr id="3" name="Content Placeholder 2"/>
          <p:cNvSpPr>
            <a:spLocks noGrp="1"/>
          </p:cNvSpPr>
          <p:nvPr>
            <p:ph idx="1"/>
          </p:nvPr>
        </p:nvSpPr>
        <p:spPr/>
        <p:txBody>
          <a:bodyPr>
            <a:normAutofit/>
          </a:bodyPr>
          <a:lstStyle/>
          <a:p>
            <a:r>
              <a:rPr lang="en-US" dirty="0"/>
              <a:t>Build a contingency table</a:t>
            </a:r>
          </a:p>
          <a:p>
            <a:endParaRPr lang="en-US" dirty="0"/>
          </a:p>
          <a:p>
            <a:endParaRPr lang="en-US" dirty="0"/>
          </a:p>
          <a:p>
            <a:endParaRPr lang="en-US" dirty="0"/>
          </a:p>
          <a:p>
            <a:endParaRPr lang="en-US" dirty="0"/>
          </a:p>
          <a:p>
            <a:endParaRPr lang="en-US" dirty="0"/>
          </a:p>
          <a:p>
            <a:r>
              <a:rPr lang="en-US" dirty="0"/>
              <a:t>Entropy of the Root Node</a:t>
            </a:r>
            <a:br>
              <a:rPr lang="en-US" dirty="0"/>
            </a:br>
            <a:r>
              <a:rPr lang="en-US" dirty="0"/>
              <a:t>- ((8/20) * log</a:t>
            </a:r>
            <a:r>
              <a:rPr lang="en-US" baseline="-25000" dirty="0"/>
              <a:t>2</a:t>
            </a:r>
            <a:r>
              <a:rPr lang="en-US" dirty="0"/>
              <a:t>(8/20) + (12/20) * log</a:t>
            </a:r>
            <a:r>
              <a:rPr lang="en-US" baseline="-25000" dirty="0"/>
              <a:t>2</a:t>
            </a:r>
            <a:r>
              <a:rPr lang="en-US" dirty="0"/>
              <a:t>(12/20)) = </a:t>
            </a:r>
            <a:r>
              <a:rPr lang="en-US" b="1" dirty="0"/>
              <a:t>0.9709505944547</a:t>
            </a:r>
            <a:endParaRPr lang="en-US" dirty="0"/>
          </a:p>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38</a:t>
            </a:fld>
            <a:endParaRPr lang="en-US" dirty="0"/>
          </a:p>
        </p:txBody>
      </p:sp>
      <p:graphicFrame>
        <p:nvGraphicFramePr>
          <p:cNvPr id="6" name="Table 5"/>
          <p:cNvGraphicFramePr>
            <a:graphicFrameLocks noGrp="1"/>
          </p:cNvGraphicFramePr>
          <p:nvPr>
            <p:extLst/>
          </p:nvPr>
        </p:nvGraphicFramePr>
        <p:xfrm>
          <a:off x="982132" y="2397125"/>
          <a:ext cx="5418668" cy="2230331"/>
        </p:xfrm>
        <a:graphic>
          <a:graphicData uri="http://schemas.openxmlformats.org/drawingml/2006/table">
            <a:tbl>
              <a:tblPr firstRow="1" firstCol="1">
                <a:tableStyleId>{5C22544A-7EE6-4342-B048-85BDC9FD1C3A}</a:tableStyleId>
              </a:tblPr>
              <a:tblGrid>
                <a:gridCol w="1354667">
                  <a:extLst>
                    <a:ext uri="{9D8B030D-6E8A-4147-A177-3AD203B41FA5}">
                      <a16:colId xmlns:a16="http://schemas.microsoft.com/office/drawing/2014/main" val="20000"/>
                    </a:ext>
                  </a:extLst>
                </a:gridCol>
                <a:gridCol w="1354667">
                  <a:extLst>
                    <a:ext uri="{9D8B030D-6E8A-4147-A177-3AD203B41FA5}">
                      <a16:colId xmlns:a16="http://schemas.microsoft.com/office/drawing/2014/main" val="20001"/>
                    </a:ext>
                  </a:extLst>
                </a:gridCol>
                <a:gridCol w="1354667">
                  <a:extLst>
                    <a:ext uri="{9D8B030D-6E8A-4147-A177-3AD203B41FA5}">
                      <a16:colId xmlns:a16="http://schemas.microsoft.com/office/drawing/2014/main" val="20002"/>
                    </a:ext>
                  </a:extLst>
                </a:gridCol>
                <a:gridCol w="1354667">
                  <a:extLst>
                    <a:ext uri="{9D8B030D-6E8A-4147-A177-3AD203B41FA5}">
                      <a16:colId xmlns:a16="http://schemas.microsoft.com/office/drawing/2014/main" val="20003"/>
                    </a:ext>
                  </a:extLst>
                </a:gridCol>
              </a:tblGrid>
              <a:tr h="376131">
                <a:tc rowSpan="2">
                  <a:txBody>
                    <a:bodyPr/>
                    <a:lstStyle/>
                    <a:p>
                      <a:pPr algn="ctr"/>
                      <a:r>
                        <a:rPr lang="en-US" dirty="0"/>
                        <a:t>A</a:t>
                      </a:r>
                    </a:p>
                  </a:txBody>
                  <a:tcPr anchor="ctr"/>
                </a:tc>
                <a:tc gridSpan="3">
                  <a:txBody>
                    <a:bodyPr/>
                    <a:lstStyle/>
                    <a:p>
                      <a:pPr algn="ctr"/>
                      <a:r>
                        <a:rPr lang="en-US" dirty="0"/>
                        <a:t>B</a:t>
                      </a:r>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10000"/>
                  </a:ext>
                </a:extLst>
              </a:tr>
              <a:tr h="370840">
                <a:tc vMerge="1">
                  <a:txBody>
                    <a:bodyPr/>
                    <a:lstStyle/>
                    <a:p>
                      <a:endParaRPr lang="en-US" dirty="0"/>
                    </a:p>
                  </a:txBody>
                  <a:tcPr/>
                </a:tc>
                <a:tc>
                  <a:txBody>
                    <a:bodyPr/>
                    <a:lstStyle/>
                    <a:p>
                      <a:pPr algn="ctr"/>
                      <a:r>
                        <a:rPr lang="en-US" dirty="0">
                          <a:solidFill>
                            <a:schemeClr val="tx1"/>
                          </a:solidFill>
                        </a:rPr>
                        <a:t>No</a:t>
                      </a:r>
                    </a:p>
                  </a:txBody>
                  <a:tcPr>
                    <a:solidFill>
                      <a:schemeClr val="accent1">
                        <a:lumMod val="60000"/>
                        <a:lumOff val="40000"/>
                      </a:schemeClr>
                    </a:solidFill>
                  </a:tcPr>
                </a:tc>
                <a:tc>
                  <a:txBody>
                    <a:bodyPr/>
                    <a:lstStyle/>
                    <a:p>
                      <a:pPr algn="ctr"/>
                      <a:r>
                        <a:rPr lang="en-US" dirty="0">
                          <a:solidFill>
                            <a:schemeClr val="tx1"/>
                          </a:solidFill>
                        </a:rPr>
                        <a:t>Yes</a:t>
                      </a:r>
                    </a:p>
                  </a:txBody>
                  <a:tcPr>
                    <a:solidFill>
                      <a:schemeClr val="accent1">
                        <a:lumMod val="60000"/>
                        <a:lumOff val="40000"/>
                      </a:schemeClr>
                    </a:solidFill>
                  </a:tcPr>
                </a:tc>
                <a:tc>
                  <a:txBody>
                    <a:bodyPr/>
                    <a:lstStyle/>
                    <a:p>
                      <a:pPr algn="ctr"/>
                      <a:r>
                        <a:rPr lang="en-US" dirty="0">
                          <a:solidFill>
                            <a:schemeClr val="tx1"/>
                          </a:solidFill>
                        </a:rPr>
                        <a:t>Total</a:t>
                      </a:r>
                    </a:p>
                  </a:txBody>
                  <a:tcPr>
                    <a:solidFill>
                      <a:schemeClr val="accent1">
                        <a:lumMod val="60000"/>
                        <a:lumOff val="40000"/>
                      </a:schemeClr>
                    </a:solidFill>
                  </a:tcPr>
                </a:tc>
                <a:extLst>
                  <a:ext uri="{0D108BD9-81ED-4DB2-BD59-A6C34878D82A}">
                    <a16:rowId xmlns:a16="http://schemas.microsoft.com/office/drawing/2014/main" val="10001"/>
                  </a:ext>
                </a:extLst>
              </a:tr>
              <a:tr h="370840">
                <a:tc>
                  <a:txBody>
                    <a:bodyPr/>
                    <a:lstStyle/>
                    <a:p>
                      <a:r>
                        <a:rPr lang="en-US" dirty="0"/>
                        <a:t>Low</a:t>
                      </a:r>
                    </a:p>
                  </a:txBody>
                  <a:tcPr>
                    <a:solidFill>
                      <a:schemeClr val="accent1">
                        <a:lumMod val="60000"/>
                        <a:lumOff val="40000"/>
                      </a:schemeClr>
                    </a:solidFill>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extLst>
                  <a:ext uri="{0D108BD9-81ED-4DB2-BD59-A6C34878D82A}">
                    <a16:rowId xmlns:a16="http://schemas.microsoft.com/office/drawing/2014/main" val="10002"/>
                  </a:ext>
                </a:extLst>
              </a:tr>
              <a:tr h="370840">
                <a:tc>
                  <a:txBody>
                    <a:bodyPr/>
                    <a:lstStyle/>
                    <a:p>
                      <a:r>
                        <a:rPr lang="en-US" dirty="0"/>
                        <a:t>Medium</a:t>
                      </a:r>
                    </a:p>
                  </a:txBody>
                  <a:tcPr>
                    <a:solidFill>
                      <a:schemeClr val="accent1">
                        <a:lumMod val="60000"/>
                        <a:lumOff val="40000"/>
                      </a:schemeClr>
                    </a:solidFill>
                  </a:tcPr>
                </a:tc>
                <a:tc>
                  <a:txBody>
                    <a:bodyPr/>
                    <a:lstStyle/>
                    <a:p>
                      <a:pPr algn="ctr"/>
                      <a:r>
                        <a:rPr lang="en-US" dirty="0"/>
                        <a:t>1</a:t>
                      </a:r>
                    </a:p>
                  </a:txBody>
                  <a:tcPr/>
                </a:tc>
                <a:tc>
                  <a:txBody>
                    <a:bodyPr/>
                    <a:lstStyle/>
                    <a:p>
                      <a:pPr algn="ctr"/>
                      <a:r>
                        <a:rPr lang="en-US" dirty="0"/>
                        <a:t>9</a:t>
                      </a:r>
                    </a:p>
                  </a:txBody>
                  <a:tcPr/>
                </a:tc>
                <a:tc>
                  <a:txBody>
                    <a:bodyPr/>
                    <a:lstStyle/>
                    <a:p>
                      <a:pPr algn="ctr"/>
                      <a:r>
                        <a:rPr lang="en-US" dirty="0"/>
                        <a:t>10</a:t>
                      </a:r>
                    </a:p>
                  </a:txBody>
                  <a:tcPr/>
                </a:tc>
                <a:extLst>
                  <a:ext uri="{0D108BD9-81ED-4DB2-BD59-A6C34878D82A}">
                    <a16:rowId xmlns:a16="http://schemas.microsoft.com/office/drawing/2014/main" val="10003"/>
                  </a:ext>
                </a:extLst>
              </a:tr>
              <a:tr h="370840">
                <a:tc>
                  <a:txBody>
                    <a:bodyPr/>
                    <a:lstStyle/>
                    <a:p>
                      <a:r>
                        <a:rPr lang="en-US" dirty="0"/>
                        <a:t>High</a:t>
                      </a:r>
                    </a:p>
                  </a:txBody>
                  <a:tcPr>
                    <a:solidFill>
                      <a:schemeClr val="accent1">
                        <a:lumMod val="60000"/>
                        <a:lumOff val="40000"/>
                      </a:schemeClr>
                    </a:solidFill>
                  </a:tcPr>
                </a:tc>
                <a:tc>
                  <a:txBody>
                    <a:bodyPr/>
                    <a:lstStyle/>
                    <a:p>
                      <a:pPr algn="ctr"/>
                      <a:r>
                        <a:rPr lang="en-US" dirty="0"/>
                        <a:t>6</a:t>
                      </a:r>
                    </a:p>
                  </a:txBody>
                  <a:tcPr/>
                </a:tc>
                <a:tc>
                  <a:txBody>
                    <a:bodyPr/>
                    <a:lstStyle/>
                    <a:p>
                      <a:pPr algn="ctr"/>
                      <a:r>
                        <a:rPr lang="en-US" dirty="0"/>
                        <a:t>1</a:t>
                      </a:r>
                    </a:p>
                  </a:txBody>
                  <a:tcPr/>
                </a:tc>
                <a:tc>
                  <a:txBody>
                    <a:bodyPr/>
                    <a:lstStyle/>
                    <a:p>
                      <a:pPr algn="ctr"/>
                      <a:r>
                        <a:rPr lang="en-US" dirty="0"/>
                        <a:t>7</a:t>
                      </a:r>
                    </a:p>
                  </a:txBody>
                  <a:tcPr/>
                </a:tc>
                <a:extLst>
                  <a:ext uri="{0D108BD9-81ED-4DB2-BD59-A6C34878D82A}">
                    <a16:rowId xmlns:a16="http://schemas.microsoft.com/office/drawing/2014/main" val="10004"/>
                  </a:ext>
                </a:extLst>
              </a:tr>
              <a:tr h="370840">
                <a:tc>
                  <a:txBody>
                    <a:bodyPr/>
                    <a:lstStyle/>
                    <a:p>
                      <a:r>
                        <a:rPr lang="en-US" dirty="0"/>
                        <a:t>Total</a:t>
                      </a:r>
                    </a:p>
                  </a:txBody>
                  <a:tcPr>
                    <a:solidFill>
                      <a:schemeClr val="accent1">
                        <a:lumMod val="60000"/>
                        <a:lumOff val="40000"/>
                      </a:schemeClr>
                    </a:solidFill>
                  </a:tcPr>
                </a:tc>
                <a:tc>
                  <a:txBody>
                    <a:bodyPr/>
                    <a:lstStyle/>
                    <a:p>
                      <a:pPr algn="ctr"/>
                      <a:r>
                        <a:rPr lang="en-US" dirty="0"/>
                        <a:t>8</a:t>
                      </a:r>
                    </a:p>
                  </a:txBody>
                  <a:tcPr/>
                </a:tc>
                <a:tc>
                  <a:txBody>
                    <a:bodyPr/>
                    <a:lstStyle/>
                    <a:p>
                      <a:pPr algn="ctr"/>
                      <a:r>
                        <a:rPr lang="en-US" dirty="0"/>
                        <a:t>12</a:t>
                      </a:r>
                    </a:p>
                  </a:txBody>
                  <a:tcPr/>
                </a:tc>
                <a:tc>
                  <a:txBody>
                    <a:bodyPr/>
                    <a:lstStyle/>
                    <a:p>
                      <a:pPr algn="ctr"/>
                      <a:r>
                        <a:rPr lang="en-US" dirty="0"/>
                        <a:t>20</a:t>
                      </a:r>
                    </a:p>
                  </a:txBody>
                  <a:tcPr/>
                </a:tc>
                <a:extLst>
                  <a:ext uri="{0D108BD9-81ED-4DB2-BD59-A6C34878D82A}">
                    <a16:rowId xmlns:a16="http://schemas.microsoft.com/office/drawing/2014/main" val="10005"/>
                  </a:ext>
                </a:extLst>
              </a:tr>
            </a:tbl>
          </a:graphicData>
        </a:graphic>
      </p:graphicFrame>
      <p:sp>
        <p:nvSpPr>
          <p:cNvPr id="5" name="Rectangle 4"/>
          <p:cNvSpPr/>
          <p:nvPr/>
        </p:nvSpPr>
        <p:spPr>
          <a:xfrm>
            <a:off x="2333624" y="4248150"/>
            <a:ext cx="2713569" cy="379306"/>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047722" y="4248150"/>
            <a:ext cx="1352550" cy="379306"/>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1CCDF6AC-2827-4022-8553-2BA77BC2D73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2905839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solidFill>
                  <a:schemeClr val="bg1"/>
                </a:solidFill>
              </a:rPr>
              <a:t>ToyTree</a:t>
            </a:r>
            <a:r>
              <a:rPr lang="en-US" b="1" dirty="0">
                <a:solidFill>
                  <a:schemeClr val="bg1"/>
                </a:solidFill>
              </a:rPr>
              <a:t>: Step-by-Step Calculation</a:t>
            </a:r>
          </a:p>
        </p:txBody>
      </p:sp>
      <p:sp>
        <p:nvSpPr>
          <p:cNvPr id="3" name="Content Placeholder 2"/>
          <p:cNvSpPr>
            <a:spLocks noGrp="1"/>
          </p:cNvSpPr>
          <p:nvPr>
            <p:ph idx="1"/>
          </p:nvPr>
        </p:nvSpPr>
        <p:spPr/>
        <p:txBody>
          <a:bodyPr>
            <a:normAutofit fontScale="92500" lnSpcReduction="20000"/>
          </a:bodyPr>
          <a:lstStyle/>
          <a:p>
            <a:r>
              <a:rPr lang="en-US" sz="2600" dirty="0">
                <a:solidFill>
                  <a:srgbClr val="FF0000"/>
                </a:solidFill>
              </a:rPr>
              <a:t>Consider {Low and Medium} and {High}</a:t>
            </a:r>
          </a:p>
          <a:p>
            <a:endParaRPr lang="en-US" dirty="0"/>
          </a:p>
          <a:p>
            <a:endParaRPr lang="en-US" dirty="0"/>
          </a:p>
          <a:p>
            <a:pPr marL="0" indent="0">
              <a:buNone/>
            </a:pPr>
            <a:endParaRPr lang="en-US" dirty="0"/>
          </a:p>
          <a:p>
            <a:endParaRPr lang="en-US" dirty="0"/>
          </a:p>
          <a:p>
            <a:endParaRPr lang="en-US" sz="2400" dirty="0"/>
          </a:p>
          <a:p>
            <a:r>
              <a:rPr lang="en-US" sz="2600" dirty="0"/>
              <a:t>{Low and Medium}:</a:t>
            </a:r>
            <a:br>
              <a:rPr lang="en-US" sz="2600" dirty="0"/>
            </a:br>
            <a:r>
              <a:rPr lang="en-US" sz="2600" dirty="0"/>
              <a:t>entropy = - ((2/13) * log</a:t>
            </a:r>
            <a:r>
              <a:rPr lang="en-US" sz="2600" baseline="-25000" dirty="0"/>
              <a:t>2</a:t>
            </a:r>
            <a:r>
              <a:rPr lang="en-US" sz="2600" dirty="0"/>
              <a:t>(2/13) + (11/13) * log</a:t>
            </a:r>
            <a:r>
              <a:rPr lang="en-US" sz="2600" baseline="-25000" dirty="0"/>
              <a:t>2</a:t>
            </a:r>
            <a:r>
              <a:rPr lang="en-US" sz="2600" dirty="0"/>
              <a:t>(11/13)) = 0.6193821946788</a:t>
            </a:r>
          </a:p>
          <a:p>
            <a:r>
              <a:rPr lang="en-US" sz="2600" dirty="0"/>
              <a:t>{High}:</a:t>
            </a:r>
            <a:br>
              <a:rPr lang="en-US" sz="2600" dirty="0"/>
            </a:br>
            <a:r>
              <a:rPr lang="en-US" sz="2600" dirty="0"/>
              <a:t>entropy = - ((6/7) * log</a:t>
            </a:r>
            <a:r>
              <a:rPr lang="en-US" sz="2600" baseline="-25000" dirty="0"/>
              <a:t>2</a:t>
            </a:r>
            <a:r>
              <a:rPr lang="en-US" sz="2600" dirty="0"/>
              <a:t>(6/7) + (1/7) * log</a:t>
            </a:r>
            <a:r>
              <a:rPr lang="en-US" sz="2600" baseline="-25000" dirty="0"/>
              <a:t>2</a:t>
            </a:r>
            <a:r>
              <a:rPr lang="en-US" sz="2600" dirty="0"/>
              <a:t>(1/7)) = 0.4010507031511</a:t>
            </a:r>
          </a:p>
          <a:p>
            <a:r>
              <a:rPr lang="en-US" sz="2600" dirty="0"/>
              <a:t>Split: entropy =</a:t>
            </a:r>
            <a:br>
              <a:rPr lang="en-US" sz="2600" dirty="0"/>
            </a:br>
            <a:r>
              <a:rPr lang="en-US" sz="2600" dirty="0"/>
              <a:t>(13/20) * 0.6193821946788 + (7/20) * 0.4010507031511 = </a:t>
            </a:r>
            <a:r>
              <a:rPr lang="en-US" sz="2600" b="1" dirty="0"/>
              <a:t>0.6096838990450</a:t>
            </a:r>
            <a:endParaRPr lang="en-US" sz="2600" dirty="0"/>
          </a:p>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39</a:t>
            </a:fld>
            <a:endParaRPr lang="en-US" dirty="0"/>
          </a:p>
        </p:txBody>
      </p:sp>
      <p:graphicFrame>
        <p:nvGraphicFramePr>
          <p:cNvPr id="6" name="Table 5"/>
          <p:cNvGraphicFramePr>
            <a:graphicFrameLocks noGrp="1"/>
          </p:cNvGraphicFramePr>
          <p:nvPr>
            <p:extLst/>
          </p:nvPr>
        </p:nvGraphicFramePr>
        <p:xfrm>
          <a:off x="1181100" y="2262189"/>
          <a:ext cx="5791200" cy="1874514"/>
        </p:xfrm>
        <a:graphic>
          <a:graphicData uri="http://schemas.openxmlformats.org/drawingml/2006/table">
            <a:tbl>
              <a:tblPr firstRow="1" firstCol="1">
                <a:tableStyleId>{5C22544A-7EE6-4342-B048-85BDC9FD1C3A}</a:tableStyleId>
              </a:tblPr>
              <a:tblGrid>
                <a:gridCol w="1810881">
                  <a:extLst>
                    <a:ext uri="{9D8B030D-6E8A-4147-A177-3AD203B41FA5}">
                      <a16:colId xmlns:a16="http://schemas.microsoft.com/office/drawing/2014/main" val="20000"/>
                    </a:ext>
                  </a:extLst>
                </a:gridCol>
                <a:gridCol w="1384459">
                  <a:extLst>
                    <a:ext uri="{9D8B030D-6E8A-4147-A177-3AD203B41FA5}">
                      <a16:colId xmlns:a16="http://schemas.microsoft.com/office/drawing/2014/main" val="20001"/>
                    </a:ext>
                  </a:extLst>
                </a:gridCol>
                <a:gridCol w="1148059">
                  <a:extLst>
                    <a:ext uri="{9D8B030D-6E8A-4147-A177-3AD203B41FA5}">
                      <a16:colId xmlns:a16="http://schemas.microsoft.com/office/drawing/2014/main" val="20002"/>
                    </a:ext>
                  </a:extLst>
                </a:gridCol>
                <a:gridCol w="1447801">
                  <a:extLst>
                    <a:ext uri="{9D8B030D-6E8A-4147-A177-3AD203B41FA5}">
                      <a16:colId xmlns:a16="http://schemas.microsoft.com/office/drawing/2014/main" val="20003"/>
                    </a:ext>
                  </a:extLst>
                </a:gridCol>
              </a:tblGrid>
              <a:tr h="338853">
                <a:tc rowSpan="2">
                  <a:txBody>
                    <a:bodyPr/>
                    <a:lstStyle/>
                    <a:p>
                      <a:pPr algn="ctr"/>
                      <a:r>
                        <a:rPr lang="en-US" dirty="0"/>
                        <a:t>A</a:t>
                      </a:r>
                    </a:p>
                  </a:txBody>
                  <a:tcPr anchor="ctr"/>
                </a:tc>
                <a:tc gridSpan="3">
                  <a:txBody>
                    <a:bodyPr/>
                    <a:lstStyle/>
                    <a:p>
                      <a:pPr algn="ctr"/>
                      <a:r>
                        <a:rPr lang="en-US" dirty="0"/>
                        <a:t>B</a:t>
                      </a:r>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10000"/>
                  </a:ext>
                </a:extLst>
              </a:tr>
              <a:tr h="338853">
                <a:tc vMerge="1">
                  <a:txBody>
                    <a:bodyPr/>
                    <a:lstStyle/>
                    <a:p>
                      <a:endParaRPr lang="en-US" dirty="0"/>
                    </a:p>
                  </a:txBody>
                  <a:tcPr/>
                </a:tc>
                <a:tc>
                  <a:txBody>
                    <a:bodyPr/>
                    <a:lstStyle/>
                    <a:p>
                      <a:pPr algn="ctr"/>
                      <a:r>
                        <a:rPr lang="en-US" dirty="0">
                          <a:solidFill>
                            <a:schemeClr val="tx1"/>
                          </a:solidFill>
                        </a:rPr>
                        <a:t>No</a:t>
                      </a:r>
                    </a:p>
                  </a:txBody>
                  <a:tcPr>
                    <a:solidFill>
                      <a:schemeClr val="accent1">
                        <a:lumMod val="60000"/>
                        <a:lumOff val="40000"/>
                      </a:schemeClr>
                    </a:solidFill>
                  </a:tcPr>
                </a:tc>
                <a:tc>
                  <a:txBody>
                    <a:bodyPr/>
                    <a:lstStyle/>
                    <a:p>
                      <a:pPr algn="ctr"/>
                      <a:r>
                        <a:rPr lang="en-US" dirty="0">
                          <a:solidFill>
                            <a:schemeClr val="tx1"/>
                          </a:solidFill>
                        </a:rPr>
                        <a:t>Yes</a:t>
                      </a:r>
                    </a:p>
                  </a:txBody>
                  <a:tcPr>
                    <a:solidFill>
                      <a:schemeClr val="accent1">
                        <a:lumMod val="60000"/>
                        <a:lumOff val="40000"/>
                      </a:schemeClr>
                    </a:solidFill>
                  </a:tcPr>
                </a:tc>
                <a:tc>
                  <a:txBody>
                    <a:bodyPr/>
                    <a:lstStyle/>
                    <a:p>
                      <a:pPr algn="ctr"/>
                      <a:r>
                        <a:rPr lang="en-US" dirty="0">
                          <a:solidFill>
                            <a:schemeClr val="tx1"/>
                          </a:solidFill>
                        </a:rPr>
                        <a:t>Total</a:t>
                      </a:r>
                    </a:p>
                  </a:txBody>
                  <a:tcPr>
                    <a:solidFill>
                      <a:schemeClr val="accent1">
                        <a:lumMod val="60000"/>
                        <a:lumOff val="40000"/>
                      </a:schemeClr>
                    </a:solidFill>
                  </a:tcPr>
                </a:tc>
                <a:extLst>
                  <a:ext uri="{0D108BD9-81ED-4DB2-BD59-A6C34878D82A}">
                    <a16:rowId xmlns:a16="http://schemas.microsoft.com/office/drawing/2014/main" val="10001"/>
                  </a:ext>
                </a:extLst>
              </a:tr>
              <a:tr h="411474">
                <a:tc>
                  <a:txBody>
                    <a:bodyPr/>
                    <a:lstStyle/>
                    <a:p>
                      <a:r>
                        <a:rPr lang="en-US" dirty="0"/>
                        <a:t>Low</a:t>
                      </a:r>
                      <a:r>
                        <a:rPr lang="en-US" baseline="0" dirty="0"/>
                        <a:t> &amp; Medium</a:t>
                      </a:r>
                      <a:endParaRPr lang="en-US" dirty="0"/>
                    </a:p>
                  </a:txBody>
                  <a:tcPr>
                    <a:solidFill>
                      <a:schemeClr val="accent1">
                        <a:lumMod val="60000"/>
                        <a:lumOff val="40000"/>
                      </a:schemeClr>
                    </a:solidFill>
                  </a:tcPr>
                </a:tc>
                <a:tc>
                  <a:txBody>
                    <a:bodyPr/>
                    <a:lstStyle/>
                    <a:p>
                      <a:pPr algn="ctr"/>
                      <a:r>
                        <a:rPr lang="en-US" dirty="0"/>
                        <a:t>2</a:t>
                      </a:r>
                    </a:p>
                  </a:txBody>
                  <a:tcPr anchor="ctr"/>
                </a:tc>
                <a:tc>
                  <a:txBody>
                    <a:bodyPr/>
                    <a:lstStyle/>
                    <a:p>
                      <a:pPr algn="ctr"/>
                      <a:r>
                        <a:rPr lang="en-US" dirty="0"/>
                        <a:t>11</a:t>
                      </a:r>
                    </a:p>
                  </a:txBody>
                  <a:tcPr anchor="ctr"/>
                </a:tc>
                <a:tc>
                  <a:txBody>
                    <a:bodyPr/>
                    <a:lstStyle/>
                    <a:p>
                      <a:pPr algn="ctr"/>
                      <a:r>
                        <a:rPr lang="en-US" dirty="0"/>
                        <a:t>13</a:t>
                      </a:r>
                    </a:p>
                  </a:txBody>
                  <a:tcPr anchor="ctr"/>
                </a:tc>
                <a:extLst>
                  <a:ext uri="{0D108BD9-81ED-4DB2-BD59-A6C34878D82A}">
                    <a16:rowId xmlns:a16="http://schemas.microsoft.com/office/drawing/2014/main" val="10002"/>
                  </a:ext>
                </a:extLst>
              </a:tr>
              <a:tr h="338853">
                <a:tc>
                  <a:txBody>
                    <a:bodyPr/>
                    <a:lstStyle/>
                    <a:p>
                      <a:r>
                        <a:rPr lang="en-US" dirty="0"/>
                        <a:t>High</a:t>
                      </a:r>
                    </a:p>
                  </a:txBody>
                  <a:tcPr>
                    <a:solidFill>
                      <a:schemeClr val="accent1">
                        <a:lumMod val="60000"/>
                        <a:lumOff val="40000"/>
                      </a:schemeClr>
                    </a:solidFill>
                  </a:tcPr>
                </a:tc>
                <a:tc>
                  <a:txBody>
                    <a:bodyPr/>
                    <a:lstStyle/>
                    <a:p>
                      <a:pPr algn="ctr"/>
                      <a:r>
                        <a:rPr lang="en-US" dirty="0"/>
                        <a:t>6</a:t>
                      </a:r>
                    </a:p>
                  </a:txBody>
                  <a:tcPr anchor="ctr"/>
                </a:tc>
                <a:tc>
                  <a:txBody>
                    <a:bodyPr/>
                    <a:lstStyle/>
                    <a:p>
                      <a:pPr algn="ctr"/>
                      <a:r>
                        <a:rPr lang="en-US" dirty="0"/>
                        <a:t>1</a:t>
                      </a:r>
                    </a:p>
                  </a:txBody>
                  <a:tcPr anchor="ctr"/>
                </a:tc>
                <a:tc>
                  <a:txBody>
                    <a:bodyPr/>
                    <a:lstStyle/>
                    <a:p>
                      <a:pPr algn="ctr"/>
                      <a:r>
                        <a:rPr lang="en-US" dirty="0"/>
                        <a:t>7</a:t>
                      </a:r>
                    </a:p>
                  </a:txBody>
                  <a:tcPr anchor="ctr"/>
                </a:tc>
                <a:extLst>
                  <a:ext uri="{0D108BD9-81ED-4DB2-BD59-A6C34878D82A}">
                    <a16:rowId xmlns:a16="http://schemas.microsoft.com/office/drawing/2014/main" val="10003"/>
                  </a:ext>
                </a:extLst>
              </a:tr>
              <a:tr h="338853">
                <a:tc>
                  <a:txBody>
                    <a:bodyPr/>
                    <a:lstStyle/>
                    <a:p>
                      <a:r>
                        <a:rPr lang="en-US" dirty="0"/>
                        <a:t>Total</a:t>
                      </a:r>
                    </a:p>
                  </a:txBody>
                  <a:tcPr>
                    <a:solidFill>
                      <a:schemeClr val="accent1">
                        <a:lumMod val="60000"/>
                        <a:lumOff val="40000"/>
                      </a:schemeClr>
                    </a:solidFill>
                  </a:tcPr>
                </a:tc>
                <a:tc>
                  <a:txBody>
                    <a:bodyPr/>
                    <a:lstStyle/>
                    <a:p>
                      <a:pPr algn="ctr"/>
                      <a:r>
                        <a:rPr lang="en-US" dirty="0"/>
                        <a:t>8</a:t>
                      </a:r>
                    </a:p>
                  </a:txBody>
                  <a:tcPr anchor="ctr"/>
                </a:tc>
                <a:tc>
                  <a:txBody>
                    <a:bodyPr/>
                    <a:lstStyle/>
                    <a:p>
                      <a:pPr algn="ctr"/>
                      <a:r>
                        <a:rPr lang="en-US" dirty="0"/>
                        <a:t>12</a:t>
                      </a:r>
                    </a:p>
                  </a:txBody>
                  <a:tcPr anchor="ctr"/>
                </a:tc>
                <a:tc>
                  <a:txBody>
                    <a:bodyPr/>
                    <a:lstStyle/>
                    <a:p>
                      <a:pPr algn="ctr"/>
                      <a:r>
                        <a:rPr lang="en-US" dirty="0"/>
                        <a:t>20</a:t>
                      </a:r>
                    </a:p>
                  </a:txBody>
                  <a:tcPr anchor="ctr"/>
                </a:tc>
                <a:extLst>
                  <a:ext uri="{0D108BD9-81ED-4DB2-BD59-A6C34878D82A}">
                    <a16:rowId xmlns:a16="http://schemas.microsoft.com/office/drawing/2014/main" val="10004"/>
                  </a:ext>
                </a:extLst>
              </a:tr>
            </a:tbl>
          </a:graphicData>
        </a:graphic>
      </p:graphicFrame>
      <p:sp>
        <p:nvSpPr>
          <p:cNvPr id="8" name="Rectangle 7"/>
          <p:cNvSpPr/>
          <p:nvPr/>
        </p:nvSpPr>
        <p:spPr>
          <a:xfrm>
            <a:off x="3007906" y="3009793"/>
            <a:ext cx="2501940" cy="38990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007906" y="3399693"/>
            <a:ext cx="2501940" cy="38990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509846" y="3009793"/>
            <a:ext cx="1462454" cy="38990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509846" y="3399693"/>
            <a:ext cx="1462454" cy="38990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5F2F8ECB-9F6B-4F98-8872-D491DE36CE0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368695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Variables in the Home Equity Dataset</a:t>
            </a:r>
          </a:p>
        </p:txBody>
      </p:sp>
      <p:sp>
        <p:nvSpPr>
          <p:cNvPr id="7" name="Slide Number Placeholder 6"/>
          <p:cNvSpPr>
            <a:spLocks noGrp="1"/>
          </p:cNvSpPr>
          <p:nvPr>
            <p:ph type="sldNum" sz="quarter" idx="12"/>
          </p:nvPr>
        </p:nvSpPr>
        <p:spPr/>
        <p:txBody>
          <a:bodyPr/>
          <a:lstStyle/>
          <a:p>
            <a:fld id="{1C20BA80-1909-427C-B3BD-3DD8AEAFD5BE}" type="slidenum">
              <a:rPr lang="en-US" smtClean="0"/>
              <a:t>4</a:t>
            </a:fld>
            <a:endParaRPr lang="en-US" dirty="0"/>
          </a:p>
        </p:txBody>
      </p:sp>
      <p:graphicFrame>
        <p:nvGraphicFramePr>
          <p:cNvPr id="10" name="Content Placeholder 9"/>
          <p:cNvGraphicFramePr>
            <a:graphicFrameLocks noGrp="1"/>
          </p:cNvGraphicFramePr>
          <p:nvPr>
            <p:ph idx="1"/>
            <p:extLst/>
          </p:nvPr>
        </p:nvGraphicFramePr>
        <p:xfrm>
          <a:off x="990600" y="1496223"/>
          <a:ext cx="10239374" cy="4398817"/>
        </p:xfrm>
        <a:graphic>
          <a:graphicData uri="http://schemas.openxmlformats.org/drawingml/2006/table">
            <a:tbl>
              <a:tblPr/>
              <a:tblGrid>
                <a:gridCol w="1095375">
                  <a:extLst>
                    <a:ext uri="{9D8B030D-6E8A-4147-A177-3AD203B41FA5}">
                      <a16:colId xmlns:a16="http://schemas.microsoft.com/office/drawing/2014/main" val="20000"/>
                    </a:ext>
                  </a:extLst>
                </a:gridCol>
                <a:gridCol w="933450">
                  <a:extLst>
                    <a:ext uri="{9D8B030D-6E8A-4147-A177-3AD203B41FA5}">
                      <a16:colId xmlns:a16="http://schemas.microsoft.com/office/drawing/2014/main" val="20001"/>
                    </a:ext>
                  </a:extLst>
                </a:gridCol>
                <a:gridCol w="1104900">
                  <a:extLst>
                    <a:ext uri="{9D8B030D-6E8A-4147-A177-3AD203B41FA5}">
                      <a16:colId xmlns:a16="http://schemas.microsoft.com/office/drawing/2014/main" val="20002"/>
                    </a:ext>
                  </a:extLst>
                </a:gridCol>
                <a:gridCol w="7105649">
                  <a:extLst>
                    <a:ext uri="{9D8B030D-6E8A-4147-A177-3AD203B41FA5}">
                      <a16:colId xmlns:a16="http://schemas.microsoft.com/office/drawing/2014/main" val="20003"/>
                    </a:ext>
                  </a:extLst>
                </a:gridCol>
              </a:tblGrid>
              <a:tr h="294304">
                <a:tc>
                  <a:txBody>
                    <a:bodyPr/>
                    <a:lstStyle/>
                    <a:p>
                      <a:pPr algn="l" fontAlgn="b"/>
                      <a:r>
                        <a:rPr lang="en-US" sz="1600" b="1" i="0" u="none" strike="noStrike" dirty="0">
                          <a:solidFill>
                            <a:srgbClr val="000000"/>
                          </a:solidFill>
                          <a:effectLst/>
                          <a:latin typeface="Calibri" panose="020F0502020204030204" pitchFamily="34" charset="0"/>
                        </a:rPr>
                        <a:t>Variable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1600" b="1" i="0" u="none" strike="noStrike" dirty="0">
                          <a:solidFill>
                            <a:srgbClr val="000000"/>
                          </a:solidFill>
                          <a:effectLst/>
                          <a:latin typeface="Calibri" panose="020F0502020204030204" pitchFamily="34" charset="0"/>
                        </a:rPr>
                        <a:t>Role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1600" b="1" i="0" u="none" strike="noStrike" dirty="0">
                          <a:solidFill>
                            <a:srgbClr val="000000"/>
                          </a:solidFill>
                          <a:effectLst/>
                          <a:latin typeface="Calibri" panose="020F0502020204030204" pitchFamily="34" charset="0"/>
                        </a:rPr>
                        <a:t>Level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1600" b="1" i="0" u="none" strike="noStrike" dirty="0">
                          <a:solidFill>
                            <a:srgbClr val="000000"/>
                          </a:solidFill>
                          <a:effectLst/>
                          <a:latin typeface="Calibri" panose="020F0502020204030204" pitchFamily="34" charset="0"/>
                        </a:rPr>
                        <a:t>Description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94304">
                <a:tc>
                  <a:txBody>
                    <a:bodyPr/>
                    <a:lstStyle/>
                    <a:p>
                      <a:pPr algn="l" fontAlgn="b"/>
                      <a:r>
                        <a:rPr lang="en-US" sz="1600" b="0" i="0" u="none" strike="noStrike" dirty="0">
                          <a:solidFill>
                            <a:srgbClr val="000000"/>
                          </a:solidFill>
                          <a:effectLst/>
                          <a:latin typeface="Calibri" panose="020F0502020204030204" pitchFamily="34" charset="0"/>
                        </a:rPr>
                        <a:t>BAD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pitchFamily="34" charset="0"/>
                        </a:rPr>
                        <a:t>Target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pitchFamily="34" charset="0"/>
                        </a:rPr>
                        <a:t>Binary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pitchFamily="34" charset="0"/>
                        </a:rPr>
                        <a:t>Status of loan:</a:t>
                      </a:r>
                      <a:br>
                        <a:rPr lang="en-US" sz="1600" b="0" i="0" u="none" strike="noStrike" dirty="0">
                          <a:solidFill>
                            <a:srgbClr val="000000"/>
                          </a:solidFill>
                          <a:effectLst/>
                          <a:latin typeface="Calibri" panose="020F0502020204030204" pitchFamily="34" charset="0"/>
                        </a:rPr>
                      </a:br>
                      <a:r>
                        <a:rPr lang="en-US" sz="1600" b="0" i="0" u="none" strike="noStrike" dirty="0">
                          <a:solidFill>
                            <a:srgbClr val="000000"/>
                          </a:solidFill>
                          <a:effectLst/>
                          <a:latin typeface="Calibri" panose="020F0502020204030204" pitchFamily="34" charset="0"/>
                        </a:rPr>
                        <a:t>    1 = applicant defaulted on the loan or is seriously delinquent</a:t>
                      </a:r>
                      <a:br>
                        <a:rPr lang="en-US" sz="1600" b="0" i="0" u="none" strike="noStrike" dirty="0">
                          <a:solidFill>
                            <a:srgbClr val="000000"/>
                          </a:solidFill>
                          <a:effectLst/>
                          <a:latin typeface="Calibri" panose="020F0502020204030204" pitchFamily="34" charset="0"/>
                        </a:rPr>
                      </a:br>
                      <a:r>
                        <a:rPr lang="en-US" sz="1600" b="0" i="0" u="none" strike="noStrike" dirty="0">
                          <a:solidFill>
                            <a:srgbClr val="000000"/>
                          </a:solidFill>
                          <a:effectLst/>
                          <a:latin typeface="Calibri" panose="020F0502020204030204" pitchFamily="34" charset="0"/>
                        </a:rPr>
                        <a:t>    0 = applicant paid the loan on schedule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80289">
                <a:tc>
                  <a:txBody>
                    <a:bodyPr/>
                    <a:lstStyle/>
                    <a:p>
                      <a:pPr algn="l" fontAlgn="b"/>
                      <a:r>
                        <a:rPr lang="en-US" sz="1600" b="0" i="0" u="none" strike="noStrike" dirty="0">
                          <a:solidFill>
                            <a:srgbClr val="000000"/>
                          </a:solidFill>
                          <a:effectLst/>
                          <a:latin typeface="Calibri" panose="020F0502020204030204" pitchFamily="34" charset="0"/>
                        </a:rPr>
                        <a:t>CLAGE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pitchFamily="34" charset="0"/>
                        </a:rPr>
                        <a:t>Input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pitchFamily="34" charset="0"/>
                        </a:rPr>
                        <a:t>Interval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pitchFamily="34" charset="0"/>
                        </a:rPr>
                        <a:t>Age of oldest credit line (months)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80289">
                <a:tc>
                  <a:txBody>
                    <a:bodyPr/>
                    <a:lstStyle/>
                    <a:p>
                      <a:pPr algn="l" fontAlgn="b"/>
                      <a:r>
                        <a:rPr lang="en-US" sz="1600" b="0" i="0" u="none" strike="noStrike" dirty="0">
                          <a:solidFill>
                            <a:srgbClr val="000000"/>
                          </a:solidFill>
                          <a:effectLst/>
                          <a:latin typeface="Calibri" panose="020F0502020204030204" pitchFamily="34" charset="0"/>
                        </a:rPr>
                        <a:t>CLNO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pitchFamily="34" charset="0"/>
                        </a:rPr>
                        <a:t>Input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pitchFamily="34" charset="0"/>
                        </a:rPr>
                        <a:t>Interval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pitchFamily="34" charset="0"/>
                        </a:rPr>
                        <a:t>Number of credit lines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80289">
                <a:tc>
                  <a:txBody>
                    <a:bodyPr/>
                    <a:lstStyle/>
                    <a:p>
                      <a:pPr algn="l" fontAlgn="b"/>
                      <a:r>
                        <a:rPr lang="en-US" sz="1600" b="0" i="0" u="none" strike="noStrike" dirty="0">
                          <a:solidFill>
                            <a:srgbClr val="000000"/>
                          </a:solidFill>
                          <a:effectLst/>
                          <a:latin typeface="Calibri" panose="020F0502020204030204" pitchFamily="34" charset="0"/>
                        </a:rPr>
                        <a:t>DEBTINC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pitchFamily="34" charset="0"/>
                        </a:rPr>
                        <a:t>Input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pitchFamily="34" charset="0"/>
                        </a:rPr>
                        <a:t>Interval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pitchFamily="34" charset="0"/>
                        </a:rPr>
                        <a:t>Debt-to-income ratio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80289">
                <a:tc>
                  <a:txBody>
                    <a:bodyPr/>
                    <a:lstStyle/>
                    <a:p>
                      <a:pPr algn="l" fontAlgn="b"/>
                      <a:r>
                        <a:rPr lang="en-US" sz="1600" b="0" i="0" u="none" strike="noStrike" dirty="0">
                          <a:solidFill>
                            <a:srgbClr val="000000"/>
                          </a:solidFill>
                          <a:effectLst/>
                          <a:latin typeface="Calibri" panose="020F0502020204030204" pitchFamily="34" charset="0"/>
                        </a:rPr>
                        <a:t>DELINQ</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pitchFamily="34" charset="0"/>
                        </a:rPr>
                        <a:t>Input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pitchFamily="34" charset="0"/>
                        </a:rPr>
                        <a:t>Nominal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pitchFamily="34" charset="0"/>
                        </a:rPr>
                        <a:t>Number of delinquent credit lines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80289">
                <a:tc>
                  <a:txBody>
                    <a:bodyPr/>
                    <a:lstStyle/>
                    <a:p>
                      <a:pPr algn="l" fontAlgn="b"/>
                      <a:r>
                        <a:rPr lang="en-US" sz="1600" b="0" i="0" u="none" strike="noStrike" dirty="0">
                          <a:solidFill>
                            <a:srgbClr val="000000"/>
                          </a:solidFill>
                          <a:effectLst/>
                          <a:latin typeface="Calibri" panose="020F0502020204030204" pitchFamily="34" charset="0"/>
                        </a:rPr>
                        <a:t>DEROG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pitchFamily="34" charset="0"/>
                        </a:rPr>
                        <a:t>Input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pitchFamily="34" charset="0"/>
                        </a:rPr>
                        <a:t>Nominal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pitchFamily="34" charset="0"/>
                        </a:rPr>
                        <a:t>Number of major derogatory reports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80289">
                <a:tc>
                  <a:txBody>
                    <a:bodyPr/>
                    <a:lstStyle/>
                    <a:p>
                      <a:pPr algn="l" fontAlgn="b"/>
                      <a:r>
                        <a:rPr lang="en-US" sz="1600" b="0" i="0" u="none" strike="noStrike" dirty="0">
                          <a:solidFill>
                            <a:srgbClr val="000000"/>
                          </a:solidFill>
                          <a:effectLst/>
                          <a:latin typeface="Calibri" panose="020F0502020204030204" pitchFamily="34" charset="0"/>
                        </a:rPr>
                        <a:t>JOB</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pitchFamily="34" charset="0"/>
                        </a:rPr>
                        <a:t>Input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pitchFamily="34" charset="0"/>
                        </a:rPr>
                        <a:t>Nominal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pitchFamily="34" charset="0"/>
                        </a:rPr>
                        <a:t>Occupation category (Mgr, Office, Other, ProfExe, Sales, Self)</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80289">
                <a:tc>
                  <a:txBody>
                    <a:bodyPr/>
                    <a:lstStyle/>
                    <a:p>
                      <a:pPr algn="l" fontAlgn="b"/>
                      <a:r>
                        <a:rPr lang="en-US" sz="1600" b="0" i="0" u="none" strike="noStrike" dirty="0">
                          <a:solidFill>
                            <a:srgbClr val="000000"/>
                          </a:solidFill>
                          <a:effectLst/>
                          <a:latin typeface="Calibri" panose="020F0502020204030204" pitchFamily="34" charset="0"/>
                        </a:rPr>
                        <a:t>LOAN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pitchFamily="34" charset="0"/>
                        </a:rPr>
                        <a:t>Input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pitchFamily="34" charset="0"/>
                        </a:rPr>
                        <a:t>Interval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pitchFamily="34" charset="0"/>
                        </a:rPr>
                        <a:t>Requested loan amount (dollars)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80289">
                <a:tc>
                  <a:txBody>
                    <a:bodyPr/>
                    <a:lstStyle/>
                    <a:p>
                      <a:pPr algn="l" fontAlgn="b"/>
                      <a:r>
                        <a:rPr lang="en-US" sz="1600" b="0" i="0" u="none" strike="noStrike" dirty="0">
                          <a:solidFill>
                            <a:srgbClr val="000000"/>
                          </a:solidFill>
                          <a:effectLst/>
                          <a:latin typeface="Calibri" panose="020F0502020204030204" pitchFamily="34" charset="0"/>
                        </a:rPr>
                        <a:t>MORTDUE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pitchFamily="34" charset="0"/>
                        </a:rPr>
                        <a:t>Input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pitchFamily="34" charset="0"/>
                        </a:rPr>
                        <a:t>Interval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pitchFamily="34" charset="0"/>
                        </a:rPr>
                        <a:t>Amount due on existing mortgage (dollars)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80289">
                <a:tc>
                  <a:txBody>
                    <a:bodyPr/>
                    <a:lstStyle/>
                    <a:p>
                      <a:pPr algn="l" fontAlgn="b"/>
                      <a:r>
                        <a:rPr lang="en-US" sz="1600" b="0" i="0" u="none" strike="noStrike" dirty="0">
                          <a:solidFill>
                            <a:srgbClr val="000000"/>
                          </a:solidFill>
                          <a:effectLst/>
                          <a:latin typeface="Calibri" panose="020F0502020204030204" pitchFamily="34" charset="0"/>
                        </a:rPr>
                        <a:t>NINQ</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pitchFamily="34" charset="0"/>
                        </a:rPr>
                        <a:t>Input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pitchFamily="34" charset="0"/>
                        </a:rPr>
                        <a:t>Nominal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pitchFamily="34" charset="0"/>
                        </a:rPr>
                        <a:t>Number of recent credit inquiries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80289">
                <a:tc>
                  <a:txBody>
                    <a:bodyPr/>
                    <a:lstStyle/>
                    <a:p>
                      <a:pPr algn="l" fontAlgn="b"/>
                      <a:r>
                        <a:rPr lang="en-US" sz="1600" b="0" i="0" u="none" strike="noStrike" dirty="0">
                          <a:solidFill>
                            <a:srgbClr val="000000"/>
                          </a:solidFill>
                          <a:effectLst/>
                          <a:latin typeface="Calibri" panose="020F0502020204030204" pitchFamily="34" charset="0"/>
                        </a:rPr>
                        <a:t>REASON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pitchFamily="34" charset="0"/>
                        </a:rPr>
                        <a:t>Input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pitchFamily="34" charset="0"/>
                        </a:rPr>
                        <a:t>Binary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pitchFamily="34" charset="0"/>
                        </a:rPr>
                        <a:t>Reason for loan: DebtCon = debt consolidation; HomeImp = home improvement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80289">
                <a:tc>
                  <a:txBody>
                    <a:bodyPr/>
                    <a:lstStyle/>
                    <a:p>
                      <a:pPr algn="l" fontAlgn="b"/>
                      <a:r>
                        <a:rPr lang="en-US" sz="1600" b="0" i="0" u="none" strike="noStrike" dirty="0">
                          <a:solidFill>
                            <a:srgbClr val="000000"/>
                          </a:solidFill>
                          <a:effectLst/>
                          <a:latin typeface="Calibri" panose="020F0502020204030204" pitchFamily="34" charset="0"/>
                        </a:rPr>
                        <a:t>VALUE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pitchFamily="34" charset="0"/>
                        </a:rPr>
                        <a:t>Input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pitchFamily="34" charset="0"/>
                        </a:rPr>
                        <a:t>Interval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pitchFamily="34" charset="0"/>
                        </a:rPr>
                        <a:t>Value of current property (dollars)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80289">
                <a:tc>
                  <a:txBody>
                    <a:bodyPr/>
                    <a:lstStyle/>
                    <a:p>
                      <a:pPr algn="l" fontAlgn="b"/>
                      <a:r>
                        <a:rPr lang="en-US" sz="1600" b="0" i="0" u="none" strike="noStrike" dirty="0">
                          <a:solidFill>
                            <a:srgbClr val="000000"/>
                          </a:solidFill>
                          <a:effectLst/>
                          <a:latin typeface="Calibri" panose="020F0502020204030204" pitchFamily="34" charset="0"/>
                        </a:rPr>
                        <a:t>YOJ</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pitchFamily="34" charset="0"/>
                        </a:rPr>
                        <a:t>Input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pitchFamily="34" charset="0"/>
                        </a:rPr>
                        <a:t>Interval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pitchFamily="34" charset="0"/>
                        </a:rPr>
                        <a:t>Number of years at present job</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bl>
          </a:graphicData>
        </a:graphic>
      </p:graphicFrame>
      <p:pic>
        <p:nvPicPr>
          <p:cNvPr id="6" name="Picture 5">
            <a:extLst>
              <a:ext uri="{FF2B5EF4-FFF2-40B4-BE49-F238E27FC236}">
                <a16:creationId xmlns:a16="http://schemas.microsoft.com/office/drawing/2014/main" id="{8FF2CA5A-F3E9-4D82-8852-52F449235CE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1282299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solidFill>
                  <a:schemeClr val="bg1"/>
                </a:solidFill>
              </a:rPr>
              <a:t>ToyTree</a:t>
            </a:r>
            <a:r>
              <a:rPr lang="en-US" b="1" dirty="0">
                <a:solidFill>
                  <a:schemeClr val="bg1"/>
                </a:solidFill>
              </a:rPr>
              <a:t>: Step-by-Step Calculation</a:t>
            </a:r>
          </a:p>
        </p:txBody>
      </p:sp>
      <p:sp>
        <p:nvSpPr>
          <p:cNvPr id="3" name="Content Placeholder 2"/>
          <p:cNvSpPr>
            <a:spLocks noGrp="1"/>
          </p:cNvSpPr>
          <p:nvPr>
            <p:ph idx="1"/>
          </p:nvPr>
        </p:nvSpPr>
        <p:spPr/>
        <p:txBody>
          <a:bodyPr>
            <a:normAutofit fontScale="77500" lnSpcReduction="20000"/>
          </a:bodyPr>
          <a:lstStyle/>
          <a:p>
            <a:r>
              <a:rPr lang="en-US" dirty="0">
                <a:solidFill>
                  <a:srgbClr val="FF0000"/>
                </a:solidFill>
              </a:rPr>
              <a:t>Consider {Low and High} and {Medium}</a:t>
            </a:r>
            <a:br>
              <a:rPr lang="en-US" dirty="0"/>
            </a:br>
            <a:endParaRPr lang="en-US" dirty="0"/>
          </a:p>
          <a:p>
            <a:endParaRPr lang="en-US" dirty="0"/>
          </a:p>
          <a:p>
            <a:endParaRPr lang="en-US" dirty="0"/>
          </a:p>
          <a:p>
            <a:endParaRPr lang="en-US" dirty="0"/>
          </a:p>
          <a:p>
            <a:endParaRPr lang="en-US" dirty="0"/>
          </a:p>
          <a:p>
            <a:endParaRPr lang="en-US" dirty="0"/>
          </a:p>
          <a:p>
            <a:r>
              <a:rPr lang="en-US" dirty="0"/>
              <a:t>{Low and High}:</a:t>
            </a:r>
            <a:br>
              <a:rPr lang="en-US" dirty="0"/>
            </a:br>
            <a:r>
              <a:rPr lang="en-US" dirty="0"/>
              <a:t>entropy = - ((7/10) * log</a:t>
            </a:r>
            <a:r>
              <a:rPr lang="en-US" baseline="-25000" dirty="0"/>
              <a:t>2</a:t>
            </a:r>
            <a:r>
              <a:rPr lang="en-US" dirty="0"/>
              <a:t>(7/10) + (3/10) * log</a:t>
            </a:r>
            <a:r>
              <a:rPr lang="en-US" baseline="-25000" dirty="0"/>
              <a:t>2</a:t>
            </a:r>
            <a:r>
              <a:rPr lang="en-US" dirty="0"/>
              <a:t>(3/10)) = 0.8812908992307</a:t>
            </a:r>
          </a:p>
          <a:p>
            <a:r>
              <a:rPr lang="en-US" dirty="0"/>
              <a:t>{Medium}:</a:t>
            </a:r>
            <a:br>
              <a:rPr lang="en-US" dirty="0"/>
            </a:br>
            <a:r>
              <a:rPr lang="en-US" dirty="0"/>
              <a:t>entropy = - ((1/10) * log</a:t>
            </a:r>
            <a:r>
              <a:rPr lang="en-US" baseline="-25000" dirty="0"/>
              <a:t>2</a:t>
            </a:r>
            <a:r>
              <a:rPr lang="en-US" dirty="0"/>
              <a:t>(1/10) + (9/10) * log</a:t>
            </a:r>
            <a:r>
              <a:rPr lang="en-US" baseline="-25000" dirty="0"/>
              <a:t>2</a:t>
            </a:r>
            <a:r>
              <a:rPr lang="en-US" dirty="0"/>
              <a:t>(9/10)) = 0.4689955935893</a:t>
            </a:r>
          </a:p>
          <a:p>
            <a:r>
              <a:rPr lang="en-US" dirty="0"/>
              <a:t>Split:</a:t>
            </a:r>
            <a:br>
              <a:rPr lang="en-US" dirty="0"/>
            </a:br>
            <a:r>
              <a:rPr lang="en-US" dirty="0"/>
              <a:t>entropy = (10/20) * 0.8812908992307 + (10/20) * 0.4689955935893 = </a:t>
            </a:r>
            <a:r>
              <a:rPr lang="en-US" b="1" dirty="0"/>
              <a:t>0.6751432464100</a:t>
            </a:r>
          </a:p>
          <a:p>
            <a:endParaRPr lang="en-US" dirty="0"/>
          </a:p>
        </p:txBody>
      </p:sp>
      <p:pic>
        <p:nvPicPr>
          <p:cNvPr id="4" name="Picture 3"/>
          <p:cNvPicPr>
            <a:picLocks noChangeAspect="1"/>
          </p:cNvPicPr>
          <p:nvPr/>
        </p:nvPicPr>
        <p:blipFill>
          <a:blip r:embed="rId3"/>
          <a:stretch>
            <a:fillRect/>
          </a:stretch>
        </p:blipFill>
        <p:spPr>
          <a:xfrm>
            <a:off x="0" y="6343650"/>
            <a:ext cx="12182475" cy="514350"/>
          </a:xfrm>
          <a:prstGeom prst="rect">
            <a:avLst/>
          </a:prstGeom>
        </p:spPr>
      </p:pic>
      <p:sp>
        <p:nvSpPr>
          <p:cNvPr id="7" name="Slide Number Placeholder 6"/>
          <p:cNvSpPr>
            <a:spLocks noGrp="1"/>
          </p:cNvSpPr>
          <p:nvPr>
            <p:ph type="sldNum" sz="quarter" idx="12"/>
          </p:nvPr>
        </p:nvSpPr>
        <p:spPr/>
        <p:txBody>
          <a:bodyPr/>
          <a:lstStyle/>
          <a:p>
            <a:fld id="{1C20BA80-1909-427C-B3BD-3DD8AEAFD5BE}" type="slidenum">
              <a:rPr lang="en-US" smtClean="0"/>
              <a:t>40</a:t>
            </a:fld>
            <a:endParaRPr lang="en-US" dirty="0"/>
          </a:p>
        </p:txBody>
      </p:sp>
      <p:graphicFrame>
        <p:nvGraphicFramePr>
          <p:cNvPr id="6" name="Table 5"/>
          <p:cNvGraphicFramePr>
            <a:graphicFrameLocks noGrp="1"/>
          </p:cNvGraphicFramePr>
          <p:nvPr>
            <p:extLst/>
          </p:nvPr>
        </p:nvGraphicFramePr>
        <p:xfrm>
          <a:off x="1145932" y="2188369"/>
          <a:ext cx="5067300" cy="1828800"/>
        </p:xfrm>
        <a:graphic>
          <a:graphicData uri="http://schemas.openxmlformats.org/drawingml/2006/table">
            <a:tbl>
              <a:tblPr firstRow="1" firstCol="1">
                <a:tableStyleId>{5C22544A-7EE6-4342-B048-85BDC9FD1C3A}</a:tableStyleId>
              </a:tblPr>
              <a:tblGrid>
                <a:gridCol w="1584521">
                  <a:extLst>
                    <a:ext uri="{9D8B030D-6E8A-4147-A177-3AD203B41FA5}">
                      <a16:colId xmlns:a16="http://schemas.microsoft.com/office/drawing/2014/main" val="20000"/>
                    </a:ext>
                  </a:extLst>
                </a:gridCol>
                <a:gridCol w="1211401">
                  <a:extLst>
                    <a:ext uri="{9D8B030D-6E8A-4147-A177-3AD203B41FA5}">
                      <a16:colId xmlns:a16="http://schemas.microsoft.com/office/drawing/2014/main" val="20001"/>
                    </a:ext>
                  </a:extLst>
                </a:gridCol>
                <a:gridCol w="1004552">
                  <a:extLst>
                    <a:ext uri="{9D8B030D-6E8A-4147-A177-3AD203B41FA5}">
                      <a16:colId xmlns:a16="http://schemas.microsoft.com/office/drawing/2014/main" val="20002"/>
                    </a:ext>
                  </a:extLst>
                </a:gridCol>
                <a:gridCol w="1266826">
                  <a:extLst>
                    <a:ext uri="{9D8B030D-6E8A-4147-A177-3AD203B41FA5}">
                      <a16:colId xmlns:a16="http://schemas.microsoft.com/office/drawing/2014/main" val="20003"/>
                    </a:ext>
                  </a:extLst>
                </a:gridCol>
              </a:tblGrid>
              <a:tr h="331470">
                <a:tc rowSpan="2">
                  <a:txBody>
                    <a:bodyPr/>
                    <a:lstStyle/>
                    <a:p>
                      <a:pPr algn="ctr"/>
                      <a:r>
                        <a:rPr lang="en-US" dirty="0"/>
                        <a:t>A</a:t>
                      </a:r>
                    </a:p>
                  </a:txBody>
                  <a:tcPr anchor="ctr"/>
                </a:tc>
                <a:tc gridSpan="3">
                  <a:txBody>
                    <a:bodyPr/>
                    <a:lstStyle/>
                    <a:p>
                      <a:pPr algn="ctr"/>
                      <a:r>
                        <a:rPr lang="en-US" dirty="0"/>
                        <a:t>B</a:t>
                      </a:r>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10000"/>
                  </a:ext>
                </a:extLst>
              </a:tr>
              <a:tr h="331470">
                <a:tc vMerge="1">
                  <a:txBody>
                    <a:bodyPr/>
                    <a:lstStyle/>
                    <a:p>
                      <a:endParaRPr lang="en-US" dirty="0"/>
                    </a:p>
                  </a:txBody>
                  <a:tcPr/>
                </a:tc>
                <a:tc>
                  <a:txBody>
                    <a:bodyPr/>
                    <a:lstStyle/>
                    <a:p>
                      <a:pPr algn="ctr"/>
                      <a:r>
                        <a:rPr lang="en-US" dirty="0">
                          <a:solidFill>
                            <a:schemeClr val="tx1"/>
                          </a:solidFill>
                        </a:rPr>
                        <a:t>No</a:t>
                      </a:r>
                    </a:p>
                  </a:txBody>
                  <a:tcPr>
                    <a:solidFill>
                      <a:schemeClr val="accent1">
                        <a:lumMod val="60000"/>
                        <a:lumOff val="40000"/>
                      </a:schemeClr>
                    </a:solidFill>
                  </a:tcPr>
                </a:tc>
                <a:tc>
                  <a:txBody>
                    <a:bodyPr/>
                    <a:lstStyle/>
                    <a:p>
                      <a:pPr algn="ctr"/>
                      <a:r>
                        <a:rPr lang="en-US" dirty="0">
                          <a:solidFill>
                            <a:schemeClr val="tx1"/>
                          </a:solidFill>
                        </a:rPr>
                        <a:t>Yes</a:t>
                      </a:r>
                    </a:p>
                  </a:txBody>
                  <a:tcPr>
                    <a:solidFill>
                      <a:schemeClr val="accent1">
                        <a:lumMod val="60000"/>
                        <a:lumOff val="40000"/>
                      </a:schemeClr>
                    </a:solidFill>
                  </a:tcPr>
                </a:tc>
                <a:tc>
                  <a:txBody>
                    <a:bodyPr/>
                    <a:lstStyle/>
                    <a:p>
                      <a:pPr algn="ctr"/>
                      <a:r>
                        <a:rPr lang="en-US" dirty="0">
                          <a:solidFill>
                            <a:schemeClr val="tx1"/>
                          </a:solidFill>
                        </a:rPr>
                        <a:t>Total</a:t>
                      </a:r>
                    </a:p>
                  </a:txBody>
                  <a:tcPr>
                    <a:solidFill>
                      <a:schemeClr val="accent1">
                        <a:lumMod val="60000"/>
                        <a:lumOff val="40000"/>
                      </a:schemeClr>
                    </a:solidFill>
                  </a:tcPr>
                </a:tc>
                <a:extLst>
                  <a:ext uri="{0D108BD9-81ED-4DB2-BD59-A6C34878D82A}">
                    <a16:rowId xmlns:a16="http://schemas.microsoft.com/office/drawing/2014/main" val="10001"/>
                  </a:ext>
                </a:extLst>
              </a:tr>
              <a:tr h="331470">
                <a:tc>
                  <a:txBody>
                    <a:bodyPr/>
                    <a:lstStyle/>
                    <a:p>
                      <a:r>
                        <a:rPr lang="en-US" dirty="0"/>
                        <a:t>Low</a:t>
                      </a:r>
                      <a:r>
                        <a:rPr lang="en-US" baseline="0" dirty="0"/>
                        <a:t> &amp; High</a:t>
                      </a:r>
                      <a:endParaRPr lang="en-US" dirty="0"/>
                    </a:p>
                  </a:txBody>
                  <a:tcPr>
                    <a:solidFill>
                      <a:schemeClr val="accent1">
                        <a:lumMod val="60000"/>
                        <a:lumOff val="40000"/>
                      </a:schemeClr>
                    </a:solidFill>
                  </a:tcPr>
                </a:tc>
                <a:tc>
                  <a:txBody>
                    <a:bodyPr/>
                    <a:lstStyle/>
                    <a:p>
                      <a:pPr algn="ctr"/>
                      <a:r>
                        <a:rPr lang="en-US" dirty="0"/>
                        <a:t>7</a:t>
                      </a:r>
                    </a:p>
                  </a:txBody>
                  <a:tcPr anchor="ctr"/>
                </a:tc>
                <a:tc>
                  <a:txBody>
                    <a:bodyPr/>
                    <a:lstStyle/>
                    <a:p>
                      <a:pPr algn="ctr"/>
                      <a:r>
                        <a:rPr lang="en-US" dirty="0"/>
                        <a:t>3</a:t>
                      </a:r>
                    </a:p>
                  </a:txBody>
                  <a:tcPr anchor="ctr"/>
                </a:tc>
                <a:tc>
                  <a:txBody>
                    <a:bodyPr/>
                    <a:lstStyle/>
                    <a:p>
                      <a:pPr algn="ctr"/>
                      <a:r>
                        <a:rPr lang="en-US" dirty="0"/>
                        <a:t>10</a:t>
                      </a:r>
                    </a:p>
                  </a:txBody>
                  <a:tcPr anchor="ctr"/>
                </a:tc>
                <a:extLst>
                  <a:ext uri="{0D108BD9-81ED-4DB2-BD59-A6C34878D82A}">
                    <a16:rowId xmlns:a16="http://schemas.microsoft.com/office/drawing/2014/main" val="10002"/>
                  </a:ext>
                </a:extLst>
              </a:tr>
              <a:tr h="331470">
                <a:tc>
                  <a:txBody>
                    <a:bodyPr/>
                    <a:lstStyle/>
                    <a:p>
                      <a:r>
                        <a:rPr lang="en-US" dirty="0"/>
                        <a:t>Medium</a:t>
                      </a:r>
                    </a:p>
                  </a:txBody>
                  <a:tcPr>
                    <a:solidFill>
                      <a:schemeClr val="accent1">
                        <a:lumMod val="60000"/>
                        <a:lumOff val="40000"/>
                      </a:schemeClr>
                    </a:solidFill>
                  </a:tcPr>
                </a:tc>
                <a:tc>
                  <a:txBody>
                    <a:bodyPr/>
                    <a:lstStyle/>
                    <a:p>
                      <a:pPr algn="ctr"/>
                      <a:r>
                        <a:rPr lang="en-US" dirty="0"/>
                        <a:t>1</a:t>
                      </a:r>
                    </a:p>
                  </a:txBody>
                  <a:tcPr anchor="ctr"/>
                </a:tc>
                <a:tc>
                  <a:txBody>
                    <a:bodyPr/>
                    <a:lstStyle/>
                    <a:p>
                      <a:pPr algn="ctr"/>
                      <a:r>
                        <a:rPr lang="en-US" dirty="0"/>
                        <a:t>9</a:t>
                      </a:r>
                    </a:p>
                  </a:txBody>
                  <a:tcPr anchor="ctr"/>
                </a:tc>
                <a:tc>
                  <a:txBody>
                    <a:bodyPr/>
                    <a:lstStyle/>
                    <a:p>
                      <a:pPr algn="ctr"/>
                      <a:r>
                        <a:rPr lang="en-US" dirty="0"/>
                        <a:t>10</a:t>
                      </a:r>
                    </a:p>
                  </a:txBody>
                  <a:tcPr anchor="ctr"/>
                </a:tc>
                <a:extLst>
                  <a:ext uri="{0D108BD9-81ED-4DB2-BD59-A6C34878D82A}">
                    <a16:rowId xmlns:a16="http://schemas.microsoft.com/office/drawing/2014/main" val="10003"/>
                  </a:ext>
                </a:extLst>
              </a:tr>
              <a:tr h="331470">
                <a:tc>
                  <a:txBody>
                    <a:bodyPr/>
                    <a:lstStyle/>
                    <a:p>
                      <a:r>
                        <a:rPr lang="en-US" dirty="0"/>
                        <a:t>Total</a:t>
                      </a:r>
                    </a:p>
                  </a:txBody>
                  <a:tcPr>
                    <a:solidFill>
                      <a:schemeClr val="accent1">
                        <a:lumMod val="60000"/>
                        <a:lumOff val="40000"/>
                      </a:schemeClr>
                    </a:solidFill>
                  </a:tcPr>
                </a:tc>
                <a:tc>
                  <a:txBody>
                    <a:bodyPr/>
                    <a:lstStyle/>
                    <a:p>
                      <a:pPr algn="ctr"/>
                      <a:r>
                        <a:rPr lang="en-US" dirty="0"/>
                        <a:t>8</a:t>
                      </a:r>
                    </a:p>
                  </a:txBody>
                  <a:tcPr anchor="ctr"/>
                </a:tc>
                <a:tc>
                  <a:txBody>
                    <a:bodyPr/>
                    <a:lstStyle/>
                    <a:p>
                      <a:pPr algn="ctr"/>
                      <a:r>
                        <a:rPr lang="en-US" dirty="0"/>
                        <a:t>12</a:t>
                      </a:r>
                    </a:p>
                  </a:txBody>
                  <a:tcPr anchor="ctr"/>
                </a:tc>
                <a:tc>
                  <a:txBody>
                    <a:bodyPr/>
                    <a:lstStyle/>
                    <a:p>
                      <a:pPr algn="ctr"/>
                      <a:r>
                        <a:rPr lang="en-US" dirty="0"/>
                        <a:t>20</a:t>
                      </a:r>
                    </a:p>
                  </a:txBody>
                  <a:tcPr anchor="ctr"/>
                </a:tc>
                <a:extLst>
                  <a:ext uri="{0D108BD9-81ED-4DB2-BD59-A6C34878D82A}">
                    <a16:rowId xmlns:a16="http://schemas.microsoft.com/office/drawing/2014/main" val="10004"/>
                  </a:ext>
                </a:extLst>
              </a:tr>
            </a:tbl>
          </a:graphicData>
        </a:graphic>
      </p:graphicFrame>
      <p:pic>
        <p:nvPicPr>
          <p:cNvPr id="8" name="Picture 7">
            <a:extLst>
              <a:ext uri="{FF2B5EF4-FFF2-40B4-BE49-F238E27FC236}">
                <a16:creationId xmlns:a16="http://schemas.microsoft.com/office/drawing/2014/main" id="{535CC975-9CB3-4F73-A9AB-20953E73D04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41785215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solidFill>
                  <a:schemeClr val="bg1"/>
                </a:solidFill>
              </a:rPr>
              <a:t>ToyTree</a:t>
            </a:r>
            <a:r>
              <a:rPr lang="en-US" b="1" dirty="0">
                <a:solidFill>
                  <a:schemeClr val="bg1"/>
                </a:solidFill>
              </a:rPr>
              <a:t>: Step-by-Step Calculation</a:t>
            </a:r>
          </a:p>
        </p:txBody>
      </p:sp>
      <p:sp>
        <p:nvSpPr>
          <p:cNvPr id="3" name="Content Placeholder 2"/>
          <p:cNvSpPr>
            <a:spLocks noGrp="1"/>
          </p:cNvSpPr>
          <p:nvPr>
            <p:ph idx="1"/>
          </p:nvPr>
        </p:nvSpPr>
        <p:spPr/>
        <p:txBody>
          <a:bodyPr>
            <a:normAutofit lnSpcReduction="10000"/>
          </a:bodyPr>
          <a:lstStyle/>
          <a:p>
            <a:r>
              <a:rPr lang="en-US" sz="2200" dirty="0">
                <a:solidFill>
                  <a:srgbClr val="FF0000"/>
                </a:solidFill>
              </a:rPr>
              <a:t>Consider {Low} and {Medium and High}</a:t>
            </a:r>
          </a:p>
          <a:p>
            <a:endParaRPr lang="en-US" sz="2200" dirty="0"/>
          </a:p>
          <a:p>
            <a:endParaRPr lang="en-US" sz="2200" dirty="0"/>
          </a:p>
          <a:p>
            <a:endParaRPr lang="en-US" sz="2200" dirty="0"/>
          </a:p>
          <a:p>
            <a:endParaRPr lang="nn-NO" sz="2200" dirty="0"/>
          </a:p>
          <a:p>
            <a:endParaRPr lang="nn-NO" sz="2200" dirty="0"/>
          </a:p>
          <a:p>
            <a:r>
              <a:rPr lang="nn-NO" sz="2200" dirty="0"/>
              <a:t>{Low}:</a:t>
            </a:r>
            <a:br>
              <a:rPr lang="nn-NO" sz="2200" dirty="0"/>
            </a:br>
            <a:r>
              <a:rPr lang="nn-NO" sz="2200" dirty="0"/>
              <a:t>entropy = - ((1/3) * log</a:t>
            </a:r>
            <a:r>
              <a:rPr lang="nn-NO" sz="2200" baseline="-25000" dirty="0"/>
              <a:t>2</a:t>
            </a:r>
            <a:r>
              <a:rPr lang="nn-NO" sz="2200" dirty="0"/>
              <a:t>(1/3) + (2/3) * log</a:t>
            </a:r>
            <a:r>
              <a:rPr lang="nn-NO" sz="2200" baseline="-25000" dirty="0"/>
              <a:t>2</a:t>
            </a:r>
            <a:r>
              <a:rPr lang="nn-NO" sz="2200" dirty="0"/>
              <a:t>(2/3)) = 0.9182958340545</a:t>
            </a:r>
          </a:p>
          <a:p>
            <a:r>
              <a:rPr lang="nn-NO" sz="2200" dirty="0"/>
              <a:t>{Medium and High}:</a:t>
            </a:r>
            <a:br>
              <a:rPr lang="nn-NO" sz="2200" dirty="0"/>
            </a:br>
            <a:r>
              <a:rPr lang="nn-NO" sz="2200" dirty="0"/>
              <a:t>entropy = - ((7/17) * log</a:t>
            </a:r>
            <a:r>
              <a:rPr lang="nn-NO" sz="2200" baseline="-25000" dirty="0"/>
              <a:t>2</a:t>
            </a:r>
            <a:r>
              <a:rPr lang="nn-NO" sz="2200" dirty="0"/>
              <a:t>(7/17) + (10/17) * log</a:t>
            </a:r>
            <a:r>
              <a:rPr lang="nn-NO" sz="2200" baseline="-25000" dirty="0"/>
              <a:t>2</a:t>
            </a:r>
            <a:r>
              <a:rPr lang="nn-NO" sz="2200" dirty="0"/>
              <a:t>(10/17)) = 0.9774178175282</a:t>
            </a:r>
          </a:p>
          <a:p>
            <a:r>
              <a:rPr lang="nn-NO" sz="2200" dirty="0"/>
              <a:t>Split:</a:t>
            </a:r>
            <a:br>
              <a:rPr lang="nn-NO" sz="2200" dirty="0"/>
            </a:br>
            <a:r>
              <a:rPr lang="nn-NO" sz="2200" dirty="0"/>
              <a:t>entropy = (3/20) * 0.9182958340545 + (17/20) * 0.9774178175282 = </a:t>
            </a:r>
            <a:r>
              <a:rPr lang="nn-NO" sz="2200" b="1" dirty="0"/>
              <a:t>0.9685495200071</a:t>
            </a:r>
          </a:p>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41</a:t>
            </a:fld>
            <a:endParaRPr lang="en-US" dirty="0"/>
          </a:p>
        </p:txBody>
      </p:sp>
      <p:graphicFrame>
        <p:nvGraphicFramePr>
          <p:cNvPr id="6" name="Table 5"/>
          <p:cNvGraphicFramePr>
            <a:graphicFrameLocks noGrp="1"/>
          </p:cNvGraphicFramePr>
          <p:nvPr>
            <p:extLst/>
          </p:nvPr>
        </p:nvGraphicFramePr>
        <p:xfrm>
          <a:off x="1181099" y="2176464"/>
          <a:ext cx="6467477" cy="1937029"/>
        </p:xfrm>
        <a:graphic>
          <a:graphicData uri="http://schemas.openxmlformats.org/drawingml/2006/table">
            <a:tbl>
              <a:tblPr firstRow="1" firstCol="1">
                <a:tableStyleId>{5C22544A-7EE6-4342-B048-85BDC9FD1C3A}</a:tableStyleId>
              </a:tblPr>
              <a:tblGrid>
                <a:gridCol w="2022350">
                  <a:extLst>
                    <a:ext uri="{9D8B030D-6E8A-4147-A177-3AD203B41FA5}">
                      <a16:colId xmlns:a16="http://schemas.microsoft.com/office/drawing/2014/main" val="20000"/>
                    </a:ext>
                  </a:extLst>
                </a:gridCol>
                <a:gridCol w="1546131">
                  <a:extLst>
                    <a:ext uri="{9D8B030D-6E8A-4147-A177-3AD203B41FA5}">
                      <a16:colId xmlns:a16="http://schemas.microsoft.com/office/drawing/2014/main" val="20001"/>
                    </a:ext>
                  </a:extLst>
                </a:gridCol>
                <a:gridCol w="1282126">
                  <a:extLst>
                    <a:ext uri="{9D8B030D-6E8A-4147-A177-3AD203B41FA5}">
                      <a16:colId xmlns:a16="http://schemas.microsoft.com/office/drawing/2014/main" val="20002"/>
                    </a:ext>
                  </a:extLst>
                </a:gridCol>
                <a:gridCol w="1616870">
                  <a:extLst>
                    <a:ext uri="{9D8B030D-6E8A-4147-A177-3AD203B41FA5}">
                      <a16:colId xmlns:a16="http://schemas.microsoft.com/office/drawing/2014/main" val="20003"/>
                    </a:ext>
                  </a:extLst>
                </a:gridCol>
              </a:tblGrid>
              <a:tr h="339893">
                <a:tc rowSpan="2">
                  <a:txBody>
                    <a:bodyPr/>
                    <a:lstStyle/>
                    <a:p>
                      <a:pPr algn="ctr"/>
                      <a:r>
                        <a:rPr lang="en-US" dirty="0"/>
                        <a:t>A</a:t>
                      </a:r>
                    </a:p>
                  </a:txBody>
                  <a:tcPr anchor="ctr"/>
                </a:tc>
                <a:tc gridSpan="3">
                  <a:txBody>
                    <a:bodyPr/>
                    <a:lstStyle/>
                    <a:p>
                      <a:pPr algn="ctr"/>
                      <a:r>
                        <a:rPr lang="en-US" dirty="0"/>
                        <a:t>B</a:t>
                      </a:r>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10000"/>
                  </a:ext>
                </a:extLst>
              </a:tr>
              <a:tr h="339893">
                <a:tc vMerge="1">
                  <a:txBody>
                    <a:bodyPr/>
                    <a:lstStyle/>
                    <a:p>
                      <a:endParaRPr lang="en-US" dirty="0"/>
                    </a:p>
                  </a:txBody>
                  <a:tcPr/>
                </a:tc>
                <a:tc>
                  <a:txBody>
                    <a:bodyPr/>
                    <a:lstStyle/>
                    <a:p>
                      <a:pPr algn="ctr"/>
                      <a:r>
                        <a:rPr lang="en-US" dirty="0">
                          <a:solidFill>
                            <a:schemeClr val="tx1"/>
                          </a:solidFill>
                        </a:rPr>
                        <a:t>No</a:t>
                      </a:r>
                    </a:p>
                  </a:txBody>
                  <a:tcPr>
                    <a:solidFill>
                      <a:schemeClr val="accent1">
                        <a:lumMod val="60000"/>
                        <a:lumOff val="40000"/>
                      </a:schemeClr>
                    </a:solidFill>
                  </a:tcPr>
                </a:tc>
                <a:tc>
                  <a:txBody>
                    <a:bodyPr/>
                    <a:lstStyle/>
                    <a:p>
                      <a:pPr algn="ctr"/>
                      <a:r>
                        <a:rPr lang="en-US" dirty="0">
                          <a:solidFill>
                            <a:schemeClr val="tx1"/>
                          </a:solidFill>
                        </a:rPr>
                        <a:t>Yes</a:t>
                      </a:r>
                    </a:p>
                  </a:txBody>
                  <a:tcPr>
                    <a:solidFill>
                      <a:schemeClr val="accent1">
                        <a:lumMod val="60000"/>
                        <a:lumOff val="40000"/>
                      </a:schemeClr>
                    </a:solidFill>
                  </a:tcPr>
                </a:tc>
                <a:tc>
                  <a:txBody>
                    <a:bodyPr/>
                    <a:lstStyle/>
                    <a:p>
                      <a:pPr algn="ctr"/>
                      <a:r>
                        <a:rPr lang="en-US" dirty="0">
                          <a:solidFill>
                            <a:schemeClr val="tx1"/>
                          </a:solidFill>
                        </a:rPr>
                        <a:t>Total</a:t>
                      </a:r>
                    </a:p>
                  </a:txBody>
                  <a:tcPr>
                    <a:solidFill>
                      <a:schemeClr val="accent1">
                        <a:lumMod val="60000"/>
                        <a:lumOff val="40000"/>
                      </a:schemeClr>
                    </a:solidFill>
                  </a:tcPr>
                </a:tc>
                <a:extLst>
                  <a:ext uri="{0D108BD9-81ED-4DB2-BD59-A6C34878D82A}">
                    <a16:rowId xmlns:a16="http://schemas.microsoft.com/office/drawing/2014/main" val="10001"/>
                  </a:ext>
                </a:extLst>
              </a:tr>
              <a:tr h="339893">
                <a:tc>
                  <a:txBody>
                    <a:bodyPr/>
                    <a:lstStyle/>
                    <a:p>
                      <a:r>
                        <a:rPr lang="en-US" dirty="0"/>
                        <a:t>Low</a:t>
                      </a:r>
                    </a:p>
                  </a:txBody>
                  <a:tcPr>
                    <a:solidFill>
                      <a:schemeClr val="accent1">
                        <a:lumMod val="60000"/>
                        <a:lumOff val="40000"/>
                      </a:schemeClr>
                    </a:solidFill>
                  </a:tcPr>
                </a:tc>
                <a:tc>
                  <a:txBody>
                    <a:bodyPr/>
                    <a:lstStyle/>
                    <a:p>
                      <a:pPr algn="ctr"/>
                      <a:r>
                        <a:rPr lang="en-US" dirty="0"/>
                        <a:t>1</a:t>
                      </a:r>
                    </a:p>
                  </a:txBody>
                  <a:tcPr anchor="ctr"/>
                </a:tc>
                <a:tc>
                  <a:txBody>
                    <a:bodyPr/>
                    <a:lstStyle/>
                    <a:p>
                      <a:pPr algn="ctr"/>
                      <a:r>
                        <a:rPr lang="en-US" dirty="0"/>
                        <a:t>2</a:t>
                      </a:r>
                    </a:p>
                  </a:txBody>
                  <a:tcPr anchor="ctr"/>
                </a:tc>
                <a:tc>
                  <a:txBody>
                    <a:bodyPr/>
                    <a:lstStyle/>
                    <a:p>
                      <a:pPr algn="ctr"/>
                      <a:r>
                        <a:rPr lang="en-US" dirty="0"/>
                        <a:t>3</a:t>
                      </a:r>
                    </a:p>
                  </a:txBody>
                  <a:tcPr anchor="ctr"/>
                </a:tc>
                <a:extLst>
                  <a:ext uri="{0D108BD9-81ED-4DB2-BD59-A6C34878D82A}">
                    <a16:rowId xmlns:a16="http://schemas.microsoft.com/office/drawing/2014/main" val="10002"/>
                  </a:ext>
                </a:extLst>
              </a:tr>
              <a:tr h="473989">
                <a:tc>
                  <a:txBody>
                    <a:bodyPr/>
                    <a:lstStyle/>
                    <a:p>
                      <a:r>
                        <a:rPr lang="en-US" dirty="0"/>
                        <a:t>Medium and High</a:t>
                      </a:r>
                    </a:p>
                  </a:txBody>
                  <a:tcPr>
                    <a:solidFill>
                      <a:schemeClr val="accent1">
                        <a:lumMod val="60000"/>
                        <a:lumOff val="40000"/>
                      </a:schemeClr>
                    </a:solidFill>
                  </a:tcPr>
                </a:tc>
                <a:tc>
                  <a:txBody>
                    <a:bodyPr/>
                    <a:lstStyle/>
                    <a:p>
                      <a:pPr algn="ctr"/>
                      <a:r>
                        <a:rPr lang="en-US" dirty="0"/>
                        <a:t>7</a:t>
                      </a:r>
                    </a:p>
                  </a:txBody>
                  <a:tcPr anchor="ctr"/>
                </a:tc>
                <a:tc>
                  <a:txBody>
                    <a:bodyPr/>
                    <a:lstStyle/>
                    <a:p>
                      <a:pPr algn="ctr"/>
                      <a:r>
                        <a:rPr lang="en-US" dirty="0"/>
                        <a:t>10</a:t>
                      </a:r>
                    </a:p>
                  </a:txBody>
                  <a:tcPr anchor="ctr"/>
                </a:tc>
                <a:tc>
                  <a:txBody>
                    <a:bodyPr/>
                    <a:lstStyle/>
                    <a:p>
                      <a:pPr algn="ctr"/>
                      <a:r>
                        <a:rPr lang="en-US" dirty="0"/>
                        <a:t>17</a:t>
                      </a:r>
                    </a:p>
                  </a:txBody>
                  <a:tcPr anchor="ctr"/>
                </a:tc>
                <a:extLst>
                  <a:ext uri="{0D108BD9-81ED-4DB2-BD59-A6C34878D82A}">
                    <a16:rowId xmlns:a16="http://schemas.microsoft.com/office/drawing/2014/main" val="10003"/>
                  </a:ext>
                </a:extLst>
              </a:tr>
              <a:tr h="339893">
                <a:tc>
                  <a:txBody>
                    <a:bodyPr/>
                    <a:lstStyle/>
                    <a:p>
                      <a:r>
                        <a:rPr lang="en-US" dirty="0"/>
                        <a:t>Total</a:t>
                      </a:r>
                    </a:p>
                  </a:txBody>
                  <a:tcPr>
                    <a:solidFill>
                      <a:schemeClr val="accent1">
                        <a:lumMod val="60000"/>
                        <a:lumOff val="40000"/>
                      </a:schemeClr>
                    </a:solidFill>
                  </a:tcPr>
                </a:tc>
                <a:tc>
                  <a:txBody>
                    <a:bodyPr/>
                    <a:lstStyle/>
                    <a:p>
                      <a:pPr algn="ctr"/>
                      <a:r>
                        <a:rPr lang="en-US" dirty="0"/>
                        <a:t>8</a:t>
                      </a:r>
                    </a:p>
                  </a:txBody>
                  <a:tcPr anchor="ctr"/>
                </a:tc>
                <a:tc>
                  <a:txBody>
                    <a:bodyPr/>
                    <a:lstStyle/>
                    <a:p>
                      <a:pPr algn="ctr"/>
                      <a:r>
                        <a:rPr lang="en-US" dirty="0"/>
                        <a:t>12</a:t>
                      </a:r>
                    </a:p>
                  </a:txBody>
                  <a:tcPr anchor="ctr"/>
                </a:tc>
                <a:tc>
                  <a:txBody>
                    <a:bodyPr/>
                    <a:lstStyle/>
                    <a:p>
                      <a:pPr algn="ctr"/>
                      <a:r>
                        <a:rPr lang="en-US" dirty="0"/>
                        <a:t>20</a:t>
                      </a:r>
                    </a:p>
                  </a:txBody>
                  <a:tcPr anchor="ctr"/>
                </a:tc>
                <a:extLst>
                  <a:ext uri="{0D108BD9-81ED-4DB2-BD59-A6C34878D82A}">
                    <a16:rowId xmlns:a16="http://schemas.microsoft.com/office/drawing/2014/main" val="10004"/>
                  </a:ext>
                </a:extLst>
              </a:tr>
            </a:tbl>
          </a:graphicData>
        </a:graphic>
      </p:graphicFrame>
      <p:pic>
        <p:nvPicPr>
          <p:cNvPr id="8" name="Picture 7">
            <a:extLst>
              <a:ext uri="{FF2B5EF4-FFF2-40B4-BE49-F238E27FC236}">
                <a16:creationId xmlns:a16="http://schemas.microsoft.com/office/drawing/2014/main" id="{E65D42BE-9725-4154-989E-144A46453DE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9796783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solidFill>
                  <a:schemeClr val="bg1"/>
                </a:solidFill>
              </a:rPr>
              <a:t>ToyTree</a:t>
            </a:r>
            <a:r>
              <a:rPr lang="en-US" b="1" dirty="0">
                <a:solidFill>
                  <a:schemeClr val="bg1"/>
                </a:solidFill>
              </a:rPr>
              <a:t>: Select a Split</a:t>
            </a:r>
          </a:p>
        </p:txBody>
      </p:sp>
      <p:sp>
        <p:nvSpPr>
          <p:cNvPr id="3" name="Content Placeholder 2"/>
          <p:cNvSpPr>
            <a:spLocks noGrp="1"/>
          </p:cNvSpPr>
          <p:nvPr>
            <p:ph idx="1"/>
          </p:nvPr>
        </p:nvSpPr>
        <p:spPr/>
        <p:txBody>
          <a:bodyPr>
            <a:normAutofit fontScale="85000" lnSpcReduction="20000"/>
          </a:bodyPr>
          <a:lstStyle/>
          <a:p>
            <a:r>
              <a:rPr lang="en-US" dirty="0"/>
              <a:t>{Root}: Entropy = </a:t>
            </a:r>
            <a:r>
              <a:rPr lang="en-US" dirty="0">
                <a:solidFill>
                  <a:srgbClr val="FF0000"/>
                </a:solidFill>
              </a:rPr>
              <a:t>0.9709505944547</a:t>
            </a:r>
          </a:p>
          <a:p>
            <a:r>
              <a:rPr lang="en-US" dirty="0"/>
              <a:t>{Low and Medium}, {High}:</a:t>
            </a:r>
          </a:p>
          <a:p>
            <a:pPr lvl="1"/>
            <a:r>
              <a:rPr lang="en-US" dirty="0"/>
              <a:t>Entropy = 0.6096838990450</a:t>
            </a:r>
          </a:p>
          <a:p>
            <a:pPr lvl="1"/>
            <a:r>
              <a:rPr lang="en-US" dirty="0"/>
              <a:t>Reduction = </a:t>
            </a:r>
            <a:r>
              <a:rPr lang="en-US" dirty="0">
                <a:solidFill>
                  <a:srgbClr val="FF0000"/>
                </a:solidFill>
              </a:rPr>
              <a:t>0.9709505944547</a:t>
            </a:r>
            <a:r>
              <a:rPr lang="en-US" dirty="0"/>
              <a:t> - 0.6096838990450 = </a:t>
            </a:r>
            <a:r>
              <a:rPr lang="en-US" dirty="0">
                <a:solidFill>
                  <a:srgbClr val="FF0000"/>
                </a:solidFill>
              </a:rPr>
              <a:t>0.3612666954097</a:t>
            </a:r>
          </a:p>
          <a:p>
            <a:r>
              <a:rPr lang="en-US" dirty="0"/>
              <a:t>{Low and High}, {Medium}:</a:t>
            </a:r>
          </a:p>
          <a:p>
            <a:pPr lvl="1"/>
            <a:r>
              <a:rPr lang="en-US" dirty="0"/>
              <a:t>Entropy = 0.6751432464100</a:t>
            </a:r>
          </a:p>
          <a:p>
            <a:pPr lvl="1"/>
            <a:r>
              <a:rPr lang="en-US" dirty="0"/>
              <a:t>Reduction = </a:t>
            </a:r>
            <a:r>
              <a:rPr lang="en-US" dirty="0">
                <a:solidFill>
                  <a:srgbClr val="FF0000"/>
                </a:solidFill>
              </a:rPr>
              <a:t>0.9709505944547</a:t>
            </a:r>
            <a:r>
              <a:rPr lang="en-US" dirty="0"/>
              <a:t> - 0.6751432464100 = 0.2958073480447</a:t>
            </a:r>
          </a:p>
          <a:p>
            <a:r>
              <a:rPr lang="en-US" dirty="0"/>
              <a:t>{Low}, {Medium and High}:</a:t>
            </a:r>
          </a:p>
          <a:p>
            <a:pPr lvl="1"/>
            <a:r>
              <a:rPr lang="en-US" dirty="0"/>
              <a:t>Entropy = 0.9685495200071</a:t>
            </a:r>
          </a:p>
          <a:p>
            <a:pPr lvl="1"/>
            <a:r>
              <a:rPr lang="en-US" dirty="0"/>
              <a:t>Reduction = </a:t>
            </a:r>
            <a:r>
              <a:rPr lang="en-US" dirty="0">
                <a:solidFill>
                  <a:srgbClr val="FF0000"/>
                </a:solidFill>
              </a:rPr>
              <a:t>0.9709505944547</a:t>
            </a:r>
            <a:r>
              <a:rPr lang="en-US" dirty="0"/>
              <a:t> - 0.9685495200071 = 0.0024010744476</a:t>
            </a:r>
          </a:p>
          <a:p>
            <a:r>
              <a:rPr lang="en-US" dirty="0"/>
              <a:t>Since the split {Low and Medium}, {High} gives the largest reduction in entropy (0.3612666954097 to be exact), the child nodes in the first split are </a:t>
            </a:r>
            <a:r>
              <a:rPr lang="en-US" b="1" dirty="0"/>
              <a:t>{Low and Medium}</a:t>
            </a:r>
            <a:r>
              <a:rPr lang="en-US" dirty="0"/>
              <a:t> and </a:t>
            </a:r>
            <a:r>
              <a:rPr lang="en-US" b="1" dirty="0"/>
              <a:t>{High}</a:t>
            </a:r>
            <a:r>
              <a:rPr lang="en-US" dirty="0"/>
              <a:t>.</a:t>
            </a:r>
          </a:p>
        </p:txBody>
      </p:sp>
      <p:sp>
        <p:nvSpPr>
          <p:cNvPr id="7" name="Slide Number Placeholder 6"/>
          <p:cNvSpPr>
            <a:spLocks noGrp="1"/>
          </p:cNvSpPr>
          <p:nvPr>
            <p:ph type="sldNum" sz="quarter" idx="12"/>
          </p:nvPr>
        </p:nvSpPr>
        <p:spPr/>
        <p:txBody>
          <a:bodyPr/>
          <a:lstStyle/>
          <a:p>
            <a:fld id="{1C20BA80-1909-427C-B3BD-3DD8AEAFD5BE}" type="slidenum">
              <a:rPr lang="en-US" smtClean="0"/>
              <a:t>42</a:t>
            </a:fld>
            <a:endParaRPr lang="en-US" dirty="0"/>
          </a:p>
        </p:txBody>
      </p:sp>
      <p:pic>
        <p:nvPicPr>
          <p:cNvPr id="6" name="Picture 5">
            <a:extLst>
              <a:ext uri="{FF2B5EF4-FFF2-40B4-BE49-F238E27FC236}">
                <a16:creationId xmlns:a16="http://schemas.microsoft.com/office/drawing/2014/main" id="{5FC07C55-6403-42A0-B0D7-ECC63C0302E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0164931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Cars: Step-by-Step Calculation</a:t>
            </a:r>
          </a:p>
        </p:txBody>
      </p:sp>
      <p:sp>
        <p:nvSpPr>
          <p:cNvPr id="3" name="Content Placeholder 2"/>
          <p:cNvSpPr>
            <a:spLocks noGrp="1"/>
          </p:cNvSpPr>
          <p:nvPr>
            <p:ph idx="1"/>
          </p:nvPr>
        </p:nvSpPr>
        <p:spPr>
          <a:xfrm>
            <a:off x="838200" y="1825625"/>
            <a:ext cx="4751895" cy="4351338"/>
          </a:xfrm>
        </p:spPr>
        <p:txBody>
          <a:bodyPr>
            <a:normAutofit/>
          </a:bodyPr>
          <a:lstStyle/>
          <a:p>
            <a:pPr marL="0" indent="0">
              <a:buNone/>
            </a:pPr>
            <a:endParaRPr lang="en-US" dirty="0"/>
          </a:p>
          <a:p>
            <a:endParaRPr lang="en-US" dirty="0"/>
          </a:p>
          <a:p>
            <a:endParaRPr lang="en-US" dirty="0"/>
          </a:p>
          <a:p>
            <a:endParaRPr lang="en-US" dirty="0"/>
          </a:p>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43</a:t>
            </a:fld>
            <a:endParaRPr lang="en-US" dirty="0"/>
          </a:p>
        </p:txBody>
      </p:sp>
      <p:sp>
        <p:nvSpPr>
          <p:cNvPr id="10" name="Content Placeholder 2">
            <a:extLst>
              <a:ext uri="{FF2B5EF4-FFF2-40B4-BE49-F238E27FC236}">
                <a16:creationId xmlns:a16="http://schemas.microsoft.com/office/drawing/2014/main" id="{B2720EC1-805C-4213-912C-FB3C8F21BC11}"/>
              </a:ext>
            </a:extLst>
          </p:cNvPr>
          <p:cNvSpPr txBox="1">
            <a:spLocks/>
          </p:cNvSpPr>
          <p:nvPr/>
        </p:nvSpPr>
        <p:spPr>
          <a:xfrm>
            <a:off x="990600" y="1978025"/>
            <a:ext cx="561130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Data is cars.csv</a:t>
            </a:r>
          </a:p>
          <a:p>
            <a:r>
              <a:rPr lang="en-US" dirty="0"/>
              <a:t>Ordinal predictor is Cylinders</a:t>
            </a:r>
          </a:p>
          <a:p>
            <a:pPr lvl="1"/>
            <a:r>
              <a:rPr lang="en-US" dirty="0"/>
              <a:t>3, 4, 5, 6, 8, 10, 12</a:t>
            </a:r>
          </a:p>
          <a:p>
            <a:r>
              <a:rPr lang="en-US" dirty="0"/>
              <a:t>Categorical target is Origin</a:t>
            </a:r>
          </a:p>
          <a:p>
            <a:pPr lvl="1"/>
            <a:r>
              <a:rPr lang="en-US" dirty="0"/>
              <a:t>Asia, Europe, USA</a:t>
            </a:r>
          </a:p>
          <a:p>
            <a:r>
              <a:rPr lang="en-US" dirty="0"/>
              <a:t>Use observations where both Cylinders and Origin are not missing</a:t>
            </a:r>
          </a:p>
          <a:p>
            <a:pPr lvl="1"/>
            <a:r>
              <a:rPr lang="en-US" dirty="0"/>
              <a:t>426 observations</a:t>
            </a:r>
          </a:p>
          <a:p>
            <a:endParaRPr lang="en-US" dirty="0"/>
          </a:p>
          <a:p>
            <a:endParaRPr lang="en-US" dirty="0"/>
          </a:p>
          <a:p>
            <a:endParaRPr lang="en-US" dirty="0"/>
          </a:p>
        </p:txBody>
      </p:sp>
      <p:pic>
        <p:nvPicPr>
          <p:cNvPr id="5" name="Picture 4">
            <a:extLst>
              <a:ext uri="{FF2B5EF4-FFF2-40B4-BE49-F238E27FC236}">
                <a16:creationId xmlns:a16="http://schemas.microsoft.com/office/drawing/2014/main" id="{144CA845-9E4C-4886-8879-269667434323}"/>
              </a:ext>
            </a:extLst>
          </p:cNvPr>
          <p:cNvPicPr>
            <a:picLocks noChangeAspect="1"/>
          </p:cNvPicPr>
          <p:nvPr/>
        </p:nvPicPr>
        <p:blipFill>
          <a:blip r:embed="rId3"/>
          <a:stretch>
            <a:fillRect/>
          </a:stretch>
        </p:blipFill>
        <p:spPr>
          <a:xfrm>
            <a:off x="6999679" y="1505744"/>
            <a:ext cx="3701143" cy="2286000"/>
          </a:xfrm>
          <a:prstGeom prst="rect">
            <a:avLst/>
          </a:prstGeom>
        </p:spPr>
      </p:pic>
      <p:pic>
        <p:nvPicPr>
          <p:cNvPr id="6" name="Picture 5">
            <a:extLst>
              <a:ext uri="{FF2B5EF4-FFF2-40B4-BE49-F238E27FC236}">
                <a16:creationId xmlns:a16="http://schemas.microsoft.com/office/drawing/2014/main" id="{8FEF3A10-1D67-4E8A-BBEF-EC68430B575A}"/>
              </a:ext>
            </a:extLst>
          </p:cNvPr>
          <p:cNvPicPr>
            <a:picLocks noChangeAspect="1"/>
          </p:cNvPicPr>
          <p:nvPr/>
        </p:nvPicPr>
        <p:blipFill>
          <a:blip r:embed="rId4"/>
          <a:stretch>
            <a:fillRect/>
          </a:stretch>
        </p:blipFill>
        <p:spPr>
          <a:xfrm>
            <a:off x="6999679" y="3974307"/>
            <a:ext cx="3701143" cy="2286000"/>
          </a:xfrm>
          <a:prstGeom prst="rect">
            <a:avLst/>
          </a:prstGeom>
        </p:spPr>
      </p:pic>
      <p:pic>
        <p:nvPicPr>
          <p:cNvPr id="9" name="Picture 8">
            <a:extLst>
              <a:ext uri="{FF2B5EF4-FFF2-40B4-BE49-F238E27FC236}">
                <a16:creationId xmlns:a16="http://schemas.microsoft.com/office/drawing/2014/main" id="{4C002A89-536A-497C-9470-AA4646F9187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3270029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Cars: Step-by-Step Calculation</a:t>
            </a:r>
          </a:p>
        </p:txBody>
      </p:sp>
      <p:sp>
        <p:nvSpPr>
          <p:cNvPr id="3" name="Content Placeholder 2"/>
          <p:cNvSpPr>
            <a:spLocks noGrp="1"/>
          </p:cNvSpPr>
          <p:nvPr>
            <p:ph idx="1"/>
          </p:nvPr>
        </p:nvSpPr>
        <p:spPr>
          <a:xfrm>
            <a:off x="838200" y="1825625"/>
            <a:ext cx="4751895" cy="4351338"/>
          </a:xfrm>
        </p:spPr>
        <p:txBody>
          <a:bodyPr>
            <a:normAutofit/>
          </a:bodyPr>
          <a:lstStyle/>
          <a:p>
            <a:pPr marL="0" indent="0">
              <a:buNone/>
            </a:pPr>
            <a:endParaRPr lang="en-US" dirty="0"/>
          </a:p>
          <a:p>
            <a:endParaRPr lang="en-US" dirty="0"/>
          </a:p>
          <a:p>
            <a:endParaRPr lang="en-US" dirty="0"/>
          </a:p>
          <a:p>
            <a:endParaRPr lang="en-US" dirty="0"/>
          </a:p>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44</a:t>
            </a:fld>
            <a:endParaRPr lang="en-US" dirty="0"/>
          </a:p>
        </p:txBody>
      </p:sp>
      <p:graphicFrame>
        <p:nvGraphicFramePr>
          <p:cNvPr id="8" name="Table 7">
            <a:extLst>
              <a:ext uri="{FF2B5EF4-FFF2-40B4-BE49-F238E27FC236}">
                <a16:creationId xmlns:a16="http://schemas.microsoft.com/office/drawing/2014/main" id="{E23A87B3-27AF-481E-9B46-7E1187FB9B69}"/>
              </a:ext>
            </a:extLst>
          </p:cNvPr>
          <p:cNvGraphicFramePr>
            <a:graphicFrameLocks noGrp="1"/>
          </p:cNvGraphicFramePr>
          <p:nvPr>
            <p:extLst>
              <p:ext uri="{D42A27DB-BD31-4B8C-83A1-F6EECF244321}">
                <p14:modId xmlns:p14="http://schemas.microsoft.com/office/powerpoint/2010/main" val="3938047248"/>
              </p:ext>
            </p:extLst>
          </p:nvPr>
        </p:nvGraphicFramePr>
        <p:xfrm>
          <a:off x="1032758" y="1426676"/>
          <a:ext cx="8128000" cy="370840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4146967191"/>
                    </a:ext>
                  </a:extLst>
                </a:gridCol>
                <a:gridCol w="1625600">
                  <a:extLst>
                    <a:ext uri="{9D8B030D-6E8A-4147-A177-3AD203B41FA5}">
                      <a16:colId xmlns:a16="http://schemas.microsoft.com/office/drawing/2014/main" val="2498992952"/>
                    </a:ext>
                  </a:extLst>
                </a:gridCol>
                <a:gridCol w="1625600">
                  <a:extLst>
                    <a:ext uri="{9D8B030D-6E8A-4147-A177-3AD203B41FA5}">
                      <a16:colId xmlns:a16="http://schemas.microsoft.com/office/drawing/2014/main" val="511884837"/>
                    </a:ext>
                  </a:extLst>
                </a:gridCol>
                <a:gridCol w="1625600">
                  <a:extLst>
                    <a:ext uri="{9D8B030D-6E8A-4147-A177-3AD203B41FA5}">
                      <a16:colId xmlns:a16="http://schemas.microsoft.com/office/drawing/2014/main" val="1083459841"/>
                    </a:ext>
                  </a:extLst>
                </a:gridCol>
                <a:gridCol w="1625600">
                  <a:extLst>
                    <a:ext uri="{9D8B030D-6E8A-4147-A177-3AD203B41FA5}">
                      <a16:colId xmlns:a16="http://schemas.microsoft.com/office/drawing/2014/main" val="572390243"/>
                    </a:ext>
                  </a:extLst>
                </a:gridCol>
              </a:tblGrid>
              <a:tr h="370840">
                <a:tc rowSpan="2">
                  <a:txBody>
                    <a:bodyPr/>
                    <a:lstStyle/>
                    <a:p>
                      <a:pPr algn="ctr"/>
                      <a:r>
                        <a:rPr lang="en-US" dirty="0"/>
                        <a:t>Cylinders</a:t>
                      </a:r>
                    </a:p>
                  </a:txBody>
                  <a:tcPr anchor="ctr"/>
                </a:tc>
                <a:tc gridSpan="4">
                  <a:txBody>
                    <a:bodyPr/>
                    <a:lstStyle/>
                    <a:p>
                      <a:pPr algn="ctr"/>
                      <a:r>
                        <a:rPr lang="en-US" dirty="0"/>
                        <a:t>Origin</a:t>
                      </a:r>
                    </a:p>
                  </a:txBody>
                  <a:tcPr anchor="ct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4183263776"/>
                  </a:ext>
                </a:extLst>
              </a:tr>
              <a:tr h="370840">
                <a:tc vMerge="1">
                  <a:txBody>
                    <a:bodyPr/>
                    <a:lstStyle/>
                    <a:p>
                      <a:endParaRPr lang="en-US" dirty="0"/>
                    </a:p>
                  </a:txBody>
                  <a:tcPr/>
                </a:tc>
                <a:tc>
                  <a:txBody>
                    <a:bodyPr/>
                    <a:lstStyle/>
                    <a:p>
                      <a:pPr algn="ctr"/>
                      <a:r>
                        <a:rPr lang="en-US" dirty="0"/>
                        <a:t>Asia</a:t>
                      </a:r>
                    </a:p>
                  </a:txBody>
                  <a:tcPr anchor="ctr"/>
                </a:tc>
                <a:tc>
                  <a:txBody>
                    <a:bodyPr/>
                    <a:lstStyle/>
                    <a:p>
                      <a:pPr algn="ctr"/>
                      <a:r>
                        <a:rPr lang="en-US" dirty="0"/>
                        <a:t>Europe</a:t>
                      </a:r>
                    </a:p>
                  </a:txBody>
                  <a:tcPr anchor="ctr"/>
                </a:tc>
                <a:tc>
                  <a:txBody>
                    <a:bodyPr/>
                    <a:lstStyle/>
                    <a:p>
                      <a:pPr algn="ctr"/>
                      <a:r>
                        <a:rPr lang="en-US" dirty="0"/>
                        <a:t>USA</a:t>
                      </a:r>
                    </a:p>
                  </a:txBody>
                  <a:tcPr anchor="ctr"/>
                </a:tc>
                <a:tc>
                  <a:txBody>
                    <a:bodyPr/>
                    <a:lstStyle/>
                    <a:p>
                      <a:pPr algn="ctr"/>
                      <a:r>
                        <a:rPr lang="en-US" b="1" dirty="0"/>
                        <a:t>All</a:t>
                      </a:r>
                    </a:p>
                  </a:txBody>
                  <a:tcPr anchor="ctr"/>
                </a:tc>
                <a:extLst>
                  <a:ext uri="{0D108BD9-81ED-4DB2-BD59-A6C34878D82A}">
                    <a16:rowId xmlns:a16="http://schemas.microsoft.com/office/drawing/2014/main" val="2751725807"/>
                  </a:ext>
                </a:extLst>
              </a:tr>
              <a:tr h="370840">
                <a:tc>
                  <a:txBody>
                    <a:bodyPr/>
                    <a:lstStyle/>
                    <a:p>
                      <a:pPr algn="ctr"/>
                      <a:r>
                        <a:rPr lang="en-US" dirty="0"/>
                        <a:t>3</a:t>
                      </a:r>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b="1" dirty="0"/>
                        <a:t>1</a:t>
                      </a:r>
                    </a:p>
                  </a:txBody>
                  <a:tcPr anchor="ctr"/>
                </a:tc>
                <a:extLst>
                  <a:ext uri="{0D108BD9-81ED-4DB2-BD59-A6C34878D82A}">
                    <a16:rowId xmlns:a16="http://schemas.microsoft.com/office/drawing/2014/main" val="423812862"/>
                  </a:ext>
                </a:extLst>
              </a:tr>
              <a:tr h="370840">
                <a:tc>
                  <a:txBody>
                    <a:bodyPr/>
                    <a:lstStyle/>
                    <a:p>
                      <a:pPr algn="ctr"/>
                      <a:r>
                        <a:rPr lang="en-US" dirty="0"/>
                        <a:t>4</a:t>
                      </a:r>
                    </a:p>
                  </a:txBody>
                  <a:tcPr anchor="ctr"/>
                </a:tc>
                <a:tc>
                  <a:txBody>
                    <a:bodyPr/>
                    <a:lstStyle/>
                    <a:p>
                      <a:pPr algn="ctr"/>
                      <a:r>
                        <a:rPr lang="en-US" dirty="0"/>
                        <a:t>74</a:t>
                      </a:r>
                    </a:p>
                  </a:txBody>
                  <a:tcPr anchor="ctr"/>
                </a:tc>
                <a:tc>
                  <a:txBody>
                    <a:bodyPr/>
                    <a:lstStyle/>
                    <a:p>
                      <a:pPr algn="ctr"/>
                      <a:r>
                        <a:rPr lang="en-US" dirty="0"/>
                        <a:t>25</a:t>
                      </a:r>
                    </a:p>
                  </a:txBody>
                  <a:tcPr anchor="ctr"/>
                </a:tc>
                <a:tc>
                  <a:txBody>
                    <a:bodyPr/>
                    <a:lstStyle/>
                    <a:p>
                      <a:pPr algn="ctr"/>
                      <a:r>
                        <a:rPr lang="en-US" dirty="0"/>
                        <a:t>37</a:t>
                      </a:r>
                    </a:p>
                  </a:txBody>
                  <a:tcPr anchor="ctr"/>
                </a:tc>
                <a:tc>
                  <a:txBody>
                    <a:bodyPr/>
                    <a:lstStyle/>
                    <a:p>
                      <a:pPr algn="ctr"/>
                      <a:r>
                        <a:rPr lang="en-US" b="1" dirty="0"/>
                        <a:t>136</a:t>
                      </a:r>
                    </a:p>
                  </a:txBody>
                  <a:tcPr anchor="ctr"/>
                </a:tc>
                <a:extLst>
                  <a:ext uri="{0D108BD9-81ED-4DB2-BD59-A6C34878D82A}">
                    <a16:rowId xmlns:a16="http://schemas.microsoft.com/office/drawing/2014/main" val="776193912"/>
                  </a:ext>
                </a:extLst>
              </a:tr>
              <a:tr h="370840">
                <a:tc>
                  <a:txBody>
                    <a:bodyPr/>
                    <a:lstStyle/>
                    <a:p>
                      <a:pPr algn="ctr"/>
                      <a:r>
                        <a:rPr lang="en-US" dirty="0"/>
                        <a:t>5</a:t>
                      </a:r>
                    </a:p>
                  </a:txBody>
                  <a:tcPr anchor="ctr"/>
                </a:tc>
                <a:tc>
                  <a:txBody>
                    <a:bodyPr/>
                    <a:lstStyle/>
                    <a:p>
                      <a:pPr algn="ctr"/>
                      <a:r>
                        <a:rPr lang="en-US" dirty="0"/>
                        <a:t>0</a:t>
                      </a:r>
                    </a:p>
                  </a:txBody>
                  <a:tcPr anchor="ctr"/>
                </a:tc>
                <a:tc>
                  <a:txBody>
                    <a:bodyPr/>
                    <a:lstStyle/>
                    <a:p>
                      <a:pPr algn="ctr"/>
                      <a:r>
                        <a:rPr lang="en-US" dirty="0"/>
                        <a:t>7</a:t>
                      </a:r>
                    </a:p>
                  </a:txBody>
                  <a:tcPr anchor="ctr"/>
                </a:tc>
                <a:tc>
                  <a:txBody>
                    <a:bodyPr/>
                    <a:lstStyle/>
                    <a:p>
                      <a:pPr algn="ctr"/>
                      <a:r>
                        <a:rPr lang="en-US" dirty="0"/>
                        <a:t>0</a:t>
                      </a:r>
                    </a:p>
                  </a:txBody>
                  <a:tcPr anchor="ctr"/>
                </a:tc>
                <a:tc>
                  <a:txBody>
                    <a:bodyPr/>
                    <a:lstStyle/>
                    <a:p>
                      <a:pPr algn="ctr"/>
                      <a:r>
                        <a:rPr lang="en-US" b="1" dirty="0"/>
                        <a:t>7</a:t>
                      </a:r>
                    </a:p>
                  </a:txBody>
                  <a:tcPr anchor="ctr"/>
                </a:tc>
                <a:extLst>
                  <a:ext uri="{0D108BD9-81ED-4DB2-BD59-A6C34878D82A}">
                    <a16:rowId xmlns:a16="http://schemas.microsoft.com/office/drawing/2014/main" val="1083762053"/>
                  </a:ext>
                </a:extLst>
              </a:tr>
              <a:tr h="370840">
                <a:tc>
                  <a:txBody>
                    <a:bodyPr/>
                    <a:lstStyle/>
                    <a:p>
                      <a:pPr algn="ctr"/>
                      <a:r>
                        <a:rPr lang="en-US" dirty="0"/>
                        <a:t>6</a:t>
                      </a:r>
                    </a:p>
                  </a:txBody>
                  <a:tcPr anchor="ctr"/>
                </a:tc>
                <a:tc>
                  <a:txBody>
                    <a:bodyPr/>
                    <a:lstStyle/>
                    <a:p>
                      <a:pPr algn="ctr"/>
                      <a:r>
                        <a:rPr lang="en-US" dirty="0"/>
                        <a:t>69</a:t>
                      </a:r>
                    </a:p>
                  </a:txBody>
                  <a:tcPr anchor="ctr"/>
                </a:tc>
                <a:tc>
                  <a:txBody>
                    <a:bodyPr/>
                    <a:lstStyle/>
                    <a:p>
                      <a:pPr algn="ctr"/>
                      <a:r>
                        <a:rPr lang="en-US" dirty="0"/>
                        <a:t>54</a:t>
                      </a:r>
                    </a:p>
                  </a:txBody>
                  <a:tcPr anchor="ctr"/>
                </a:tc>
                <a:tc>
                  <a:txBody>
                    <a:bodyPr/>
                    <a:lstStyle/>
                    <a:p>
                      <a:pPr algn="ctr"/>
                      <a:r>
                        <a:rPr lang="en-US" dirty="0"/>
                        <a:t>67</a:t>
                      </a:r>
                    </a:p>
                  </a:txBody>
                  <a:tcPr anchor="ctr"/>
                </a:tc>
                <a:tc>
                  <a:txBody>
                    <a:bodyPr/>
                    <a:lstStyle/>
                    <a:p>
                      <a:pPr algn="ctr"/>
                      <a:r>
                        <a:rPr lang="en-US" b="1" dirty="0"/>
                        <a:t>190</a:t>
                      </a:r>
                    </a:p>
                  </a:txBody>
                  <a:tcPr anchor="ctr"/>
                </a:tc>
                <a:extLst>
                  <a:ext uri="{0D108BD9-81ED-4DB2-BD59-A6C34878D82A}">
                    <a16:rowId xmlns:a16="http://schemas.microsoft.com/office/drawing/2014/main" val="3734289132"/>
                  </a:ext>
                </a:extLst>
              </a:tr>
              <a:tr h="370840">
                <a:tc>
                  <a:txBody>
                    <a:bodyPr/>
                    <a:lstStyle/>
                    <a:p>
                      <a:pPr algn="ctr"/>
                      <a:r>
                        <a:rPr lang="en-US" dirty="0"/>
                        <a:t>8</a:t>
                      </a:r>
                    </a:p>
                  </a:txBody>
                  <a:tcPr anchor="ctr"/>
                </a:tc>
                <a:tc>
                  <a:txBody>
                    <a:bodyPr/>
                    <a:lstStyle/>
                    <a:p>
                      <a:pPr algn="ctr"/>
                      <a:r>
                        <a:rPr lang="en-US" dirty="0"/>
                        <a:t>12</a:t>
                      </a:r>
                    </a:p>
                  </a:txBody>
                  <a:tcPr anchor="ctr"/>
                </a:tc>
                <a:tc>
                  <a:txBody>
                    <a:bodyPr/>
                    <a:lstStyle/>
                    <a:p>
                      <a:pPr algn="ctr"/>
                      <a:r>
                        <a:rPr lang="en-US" dirty="0"/>
                        <a:t>34</a:t>
                      </a:r>
                    </a:p>
                  </a:txBody>
                  <a:tcPr anchor="ctr"/>
                </a:tc>
                <a:tc>
                  <a:txBody>
                    <a:bodyPr/>
                    <a:lstStyle/>
                    <a:p>
                      <a:pPr algn="ctr"/>
                      <a:r>
                        <a:rPr lang="en-US" dirty="0"/>
                        <a:t>41</a:t>
                      </a:r>
                    </a:p>
                  </a:txBody>
                  <a:tcPr anchor="ctr"/>
                </a:tc>
                <a:tc>
                  <a:txBody>
                    <a:bodyPr/>
                    <a:lstStyle/>
                    <a:p>
                      <a:pPr algn="ctr"/>
                      <a:r>
                        <a:rPr lang="en-US" b="1" dirty="0"/>
                        <a:t>87</a:t>
                      </a:r>
                    </a:p>
                  </a:txBody>
                  <a:tcPr anchor="ctr"/>
                </a:tc>
                <a:extLst>
                  <a:ext uri="{0D108BD9-81ED-4DB2-BD59-A6C34878D82A}">
                    <a16:rowId xmlns:a16="http://schemas.microsoft.com/office/drawing/2014/main" val="3189283900"/>
                  </a:ext>
                </a:extLst>
              </a:tr>
              <a:tr h="370840">
                <a:tc>
                  <a:txBody>
                    <a:bodyPr/>
                    <a:lstStyle/>
                    <a:p>
                      <a:pPr algn="ctr"/>
                      <a:r>
                        <a:rPr lang="en-US" dirty="0"/>
                        <a:t>10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2</a:t>
                      </a:r>
                    </a:p>
                  </a:txBody>
                  <a:tcPr anchor="ctr"/>
                </a:tc>
                <a:tc>
                  <a:txBody>
                    <a:bodyPr/>
                    <a:lstStyle/>
                    <a:p>
                      <a:pPr algn="ctr"/>
                      <a:r>
                        <a:rPr lang="en-US" b="1" dirty="0"/>
                        <a:t>2</a:t>
                      </a:r>
                    </a:p>
                  </a:txBody>
                  <a:tcPr anchor="ctr"/>
                </a:tc>
                <a:extLst>
                  <a:ext uri="{0D108BD9-81ED-4DB2-BD59-A6C34878D82A}">
                    <a16:rowId xmlns:a16="http://schemas.microsoft.com/office/drawing/2014/main" val="663082946"/>
                  </a:ext>
                </a:extLst>
              </a:tr>
              <a:tr h="370840">
                <a:tc>
                  <a:txBody>
                    <a:bodyPr/>
                    <a:lstStyle/>
                    <a:p>
                      <a:pPr algn="ctr"/>
                      <a:r>
                        <a:rPr lang="en-US" dirty="0"/>
                        <a:t>12</a:t>
                      </a:r>
                    </a:p>
                  </a:txBody>
                  <a:tcPr anchor="ctr"/>
                </a:tc>
                <a:tc>
                  <a:txBody>
                    <a:bodyPr/>
                    <a:lstStyle/>
                    <a:p>
                      <a:pPr algn="ctr"/>
                      <a:r>
                        <a:rPr lang="en-US" dirty="0"/>
                        <a:t>0</a:t>
                      </a:r>
                    </a:p>
                  </a:txBody>
                  <a:tcPr anchor="ctr"/>
                </a:tc>
                <a:tc>
                  <a:txBody>
                    <a:bodyPr/>
                    <a:lstStyle/>
                    <a:p>
                      <a:pPr algn="ctr"/>
                      <a:r>
                        <a:rPr lang="en-US" dirty="0"/>
                        <a:t>3</a:t>
                      </a:r>
                    </a:p>
                  </a:txBody>
                  <a:tcPr anchor="ctr"/>
                </a:tc>
                <a:tc>
                  <a:txBody>
                    <a:bodyPr/>
                    <a:lstStyle/>
                    <a:p>
                      <a:pPr algn="ctr"/>
                      <a:r>
                        <a:rPr lang="en-US" dirty="0"/>
                        <a:t>0</a:t>
                      </a:r>
                    </a:p>
                  </a:txBody>
                  <a:tcPr anchor="ctr"/>
                </a:tc>
                <a:tc>
                  <a:txBody>
                    <a:bodyPr/>
                    <a:lstStyle/>
                    <a:p>
                      <a:pPr algn="ctr"/>
                      <a:r>
                        <a:rPr lang="en-US" b="1" dirty="0"/>
                        <a:t>3</a:t>
                      </a:r>
                    </a:p>
                  </a:txBody>
                  <a:tcPr anchor="ctr"/>
                </a:tc>
                <a:extLst>
                  <a:ext uri="{0D108BD9-81ED-4DB2-BD59-A6C34878D82A}">
                    <a16:rowId xmlns:a16="http://schemas.microsoft.com/office/drawing/2014/main" val="1866267954"/>
                  </a:ext>
                </a:extLst>
              </a:tr>
              <a:tr h="370840">
                <a:tc>
                  <a:txBody>
                    <a:bodyPr/>
                    <a:lstStyle/>
                    <a:p>
                      <a:pPr algn="ctr"/>
                      <a:r>
                        <a:rPr lang="en-US" b="1" dirty="0"/>
                        <a:t>All</a:t>
                      </a:r>
                    </a:p>
                  </a:txBody>
                  <a:tcPr anchor="ctr"/>
                </a:tc>
                <a:tc>
                  <a:txBody>
                    <a:bodyPr/>
                    <a:lstStyle/>
                    <a:p>
                      <a:pPr algn="ctr"/>
                      <a:r>
                        <a:rPr lang="en-US" b="1" dirty="0"/>
                        <a:t>156</a:t>
                      </a:r>
                    </a:p>
                  </a:txBody>
                  <a:tcPr anchor="ctr"/>
                </a:tc>
                <a:tc>
                  <a:txBody>
                    <a:bodyPr/>
                    <a:lstStyle/>
                    <a:p>
                      <a:pPr algn="ctr"/>
                      <a:r>
                        <a:rPr lang="en-US" b="1" dirty="0"/>
                        <a:t>123</a:t>
                      </a:r>
                    </a:p>
                  </a:txBody>
                  <a:tcPr anchor="ctr"/>
                </a:tc>
                <a:tc>
                  <a:txBody>
                    <a:bodyPr/>
                    <a:lstStyle/>
                    <a:p>
                      <a:pPr algn="ctr"/>
                      <a:r>
                        <a:rPr lang="en-US" b="1" dirty="0"/>
                        <a:t>147</a:t>
                      </a:r>
                    </a:p>
                  </a:txBody>
                  <a:tcPr anchor="ctr"/>
                </a:tc>
                <a:tc>
                  <a:txBody>
                    <a:bodyPr/>
                    <a:lstStyle/>
                    <a:p>
                      <a:pPr algn="ctr"/>
                      <a:r>
                        <a:rPr lang="en-US" b="1" dirty="0"/>
                        <a:t>426</a:t>
                      </a:r>
                    </a:p>
                  </a:txBody>
                  <a:tcPr anchor="ctr"/>
                </a:tc>
                <a:extLst>
                  <a:ext uri="{0D108BD9-81ED-4DB2-BD59-A6C34878D82A}">
                    <a16:rowId xmlns:a16="http://schemas.microsoft.com/office/drawing/2014/main" val="3131718977"/>
                  </a:ext>
                </a:extLst>
              </a:tr>
            </a:tbl>
          </a:graphicData>
        </a:graphic>
      </p:graphicFrame>
      <p:pic>
        <p:nvPicPr>
          <p:cNvPr id="9" name="Picture 8">
            <a:extLst>
              <a:ext uri="{FF2B5EF4-FFF2-40B4-BE49-F238E27FC236}">
                <a16:creationId xmlns:a16="http://schemas.microsoft.com/office/drawing/2014/main" id="{DDC8D449-0B0F-4224-8124-63C03E54EB4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9941735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8F1CF5AC-2740-4B9E-85D4-1401AFED76CA}"/>
              </a:ext>
            </a:extLst>
          </p:cNvPr>
          <p:cNvSpPr>
            <a:spLocks noGrp="1"/>
          </p:cNvSpPr>
          <p:nvPr>
            <p:ph idx="1"/>
          </p:nvPr>
        </p:nvSpPr>
        <p:spPr>
          <a:xfrm>
            <a:off x="838200" y="1825625"/>
            <a:ext cx="6411012" cy="4351338"/>
          </a:xfrm>
        </p:spPr>
        <p:txBody>
          <a:bodyPr/>
          <a:lstStyle/>
          <a:p>
            <a:pPr marL="0" indent="0">
              <a:buNone/>
            </a:pPr>
            <a:r>
              <a:rPr lang="en-US" dirty="0"/>
              <a:t>Entropy</a:t>
            </a:r>
            <a:br>
              <a:rPr lang="en-US" dirty="0"/>
            </a:br>
            <a:endParaRPr lang="en-US" dirty="0"/>
          </a:p>
          <a:p>
            <a:pPr marL="0" indent="0">
              <a:buNone/>
            </a:pPr>
            <a:r>
              <a:rPr lang="en-US" dirty="0"/>
              <a:t>= - ((156/426) * log</a:t>
            </a:r>
            <a:r>
              <a:rPr lang="en-US" baseline="-25000" dirty="0"/>
              <a:t>2</a:t>
            </a:r>
            <a:r>
              <a:rPr lang="en-US" dirty="0"/>
              <a:t>(156/426) +</a:t>
            </a:r>
            <a:br>
              <a:rPr lang="en-US" dirty="0"/>
            </a:br>
            <a:r>
              <a:rPr lang="en-US" dirty="0"/>
              <a:t>       (123/426) * log</a:t>
            </a:r>
            <a:r>
              <a:rPr lang="en-US" baseline="-25000" dirty="0"/>
              <a:t>2</a:t>
            </a:r>
            <a:r>
              <a:rPr lang="en-US" dirty="0"/>
              <a:t>(123/426) +</a:t>
            </a:r>
            <a:br>
              <a:rPr lang="en-US" dirty="0"/>
            </a:br>
            <a:r>
              <a:rPr lang="en-US" dirty="0"/>
              <a:t>       (147/426) * log</a:t>
            </a:r>
            <a:r>
              <a:rPr lang="en-US" baseline="-25000" dirty="0"/>
              <a:t>2</a:t>
            </a:r>
            <a:r>
              <a:rPr lang="en-US" dirty="0"/>
              <a:t>(147/426))</a:t>
            </a:r>
            <a:br>
              <a:rPr lang="en-US" dirty="0"/>
            </a:br>
            <a:endParaRPr lang="en-US" dirty="0"/>
          </a:p>
          <a:p>
            <a:pPr marL="0" indent="0">
              <a:buNone/>
            </a:pPr>
            <a:r>
              <a:rPr lang="en-US" dirty="0"/>
              <a:t>= </a:t>
            </a:r>
            <a:r>
              <a:rPr lang="en-US" b="1" dirty="0"/>
              <a:t>1.57789</a:t>
            </a:r>
            <a:endParaRPr lang="en-US" dirty="0"/>
          </a:p>
          <a:p>
            <a:endParaRPr lang="en-US" dirty="0"/>
          </a:p>
        </p:txBody>
      </p:sp>
      <p:sp>
        <p:nvSpPr>
          <p:cNvPr id="2" name="Title 1"/>
          <p:cNvSpPr>
            <a:spLocks noGrp="1"/>
          </p:cNvSpPr>
          <p:nvPr>
            <p:ph type="title"/>
          </p:nvPr>
        </p:nvSpPr>
        <p:spPr/>
        <p:txBody>
          <a:bodyPr/>
          <a:lstStyle/>
          <a:p>
            <a:r>
              <a:rPr lang="en-US" b="1" dirty="0">
                <a:solidFill>
                  <a:schemeClr val="bg1"/>
                </a:solidFill>
              </a:rPr>
              <a:t>Cars: Entropy of the Root Node</a:t>
            </a:r>
          </a:p>
        </p:txBody>
      </p:sp>
      <p:sp>
        <p:nvSpPr>
          <p:cNvPr id="7" name="Slide Number Placeholder 6"/>
          <p:cNvSpPr>
            <a:spLocks noGrp="1"/>
          </p:cNvSpPr>
          <p:nvPr>
            <p:ph type="sldNum" sz="quarter" idx="12"/>
          </p:nvPr>
        </p:nvSpPr>
        <p:spPr/>
        <p:txBody>
          <a:bodyPr/>
          <a:lstStyle/>
          <a:p>
            <a:fld id="{1C20BA80-1909-427C-B3BD-3DD8AEAFD5BE}" type="slidenum">
              <a:rPr lang="en-US" smtClean="0"/>
              <a:t>45</a:t>
            </a:fld>
            <a:endParaRPr lang="en-US" dirty="0"/>
          </a:p>
        </p:txBody>
      </p:sp>
      <p:graphicFrame>
        <p:nvGraphicFramePr>
          <p:cNvPr id="8" name="Table 7">
            <a:extLst>
              <a:ext uri="{FF2B5EF4-FFF2-40B4-BE49-F238E27FC236}">
                <a16:creationId xmlns:a16="http://schemas.microsoft.com/office/drawing/2014/main" id="{E23A87B3-27AF-481E-9B46-7E1187FB9B69}"/>
              </a:ext>
            </a:extLst>
          </p:cNvPr>
          <p:cNvGraphicFramePr>
            <a:graphicFrameLocks noGrp="1"/>
          </p:cNvGraphicFramePr>
          <p:nvPr>
            <p:extLst>
              <p:ext uri="{D42A27DB-BD31-4B8C-83A1-F6EECF244321}">
                <p14:modId xmlns:p14="http://schemas.microsoft.com/office/powerpoint/2010/main" val="4178107204"/>
              </p:ext>
            </p:extLst>
          </p:nvPr>
        </p:nvGraphicFramePr>
        <p:xfrm>
          <a:off x="7550868" y="1690688"/>
          <a:ext cx="4381370" cy="3657600"/>
        </p:xfrm>
        <a:graphic>
          <a:graphicData uri="http://schemas.openxmlformats.org/drawingml/2006/table">
            <a:tbl>
              <a:tblPr firstRow="1" bandRow="1">
                <a:tableStyleId>{5C22544A-7EE6-4342-B048-85BDC9FD1C3A}</a:tableStyleId>
              </a:tblPr>
              <a:tblGrid>
                <a:gridCol w="876274">
                  <a:extLst>
                    <a:ext uri="{9D8B030D-6E8A-4147-A177-3AD203B41FA5}">
                      <a16:colId xmlns:a16="http://schemas.microsoft.com/office/drawing/2014/main" val="4146967191"/>
                    </a:ext>
                  </a:extLst>
                </a:gridCol>
                <a:gridCol w="876274">
                  <a:extLst>
                    <a:ext uri="{9D8B030D-6E8A-4147-A177-3AD203B41FA5}">
                      <a16:colId xmlns:a16="http://schemas.microsoft.com/office/drawing/2014/main" val="2498992952"/>
                    </a:ext>
                  </a:extLst>
                </a:gridCol>
                <a:gridCol w="876274">
                  <a:extLst>
                    <a:ext uri="{9D8B030D-6E8A-4147-A177-3AD203B41FA5}">
                      <a16:colId xmlns:a16="http://schemas.microsoft.com/office/drawing/2014/main" val="511884837"/>
                    </a:ext>
                  </a:extLst>
                </a:gridCol>
                <a:gridCol w="876274">
                  <a:extLst>
                    <a:ext uri="{9D8B030D-6E8A-4147-A177-3AD203B41FA5}">
                      <a16:colId xmlns:a16="http://schemas.microsoft.com/office/drawing/2014/main" val="1083459841"/>
                    </a:ext>
                  </a:extLst>
                </a:gridCol>
                <a:gridCol w="876274">
                  <a:extLst>
                    <a:ext uri="{9D8B030D-6E8A-4147-A177-3AD203B41FA5}">
                      <a16:colId xmlns:a16="http://schemas.microsoft.com/office/drawing/2014/main" val="572390243"/>
                    </a:ext>
                  </a:extLst>
                </a:gridCol>
              </a:tblGrid>
              <a:tr h="253522">
                <a:tc rowSpan="2">
                  <a:txBody>
                    <a:bodyPr/>
                    <a:lstStyle/>
                    <a:p>
                      <a:pPr algn="ctr"/>
                      <a:r>
                        <a:rPr lang="en-US" dirty="0"/>
                        <a:t>Cylinders</a:t>
                      </a:r>
                    </a:p>
                  </a:txBody>
                  <a:tcPr anchor="ctr"/>
                </a:tc>
                <a:tc gridSpan="4">
                  <a:txBody>
                    <a:bodyPr/>
                    <a:lstStyle/>
                    <a:p>
                      <a:pPr algn="ctr"/>
                      <a:r>
                        <a:rPr lang="en-US" dirty="0"/>
                        <a:t>Origin</a:t>
                      </a:r>
                    </a:p>
                  </a:txBody>
                  <a:tcPr anchor="ct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4183263776"/>
                  </a:ext>
                </a:extLst>
              </a:tr>
              <a:tr h="253522">
                <a:tc vMerge="1">
                  <a:txBody>
                    <a:bodyPr/>
                    <a:lstStyle/>
                    <a:p>
                      <a:endParaRPr lang="en-US" dirty="0"/>
                    </a:p>
                  </a:txBody>
                  <a:tcPr/>
                </a:tc>
                <a:tc>
                  <a:txBody>
                    <a:bodyPr/>
                    <a:lstStyle/>
                    <a:p>
                      <a:pPr algn="ctr"/>
                      <a:r>
                        <a:rPr lang="en-US" dirty="0"/>
                        <a:t>Asia</a:t>
                      </a:r>
                    </a:p>
                  </a:txBody>
                  <a:tcPr anchor="ctr"/>
                </a:tc>
                <a:tc>
                  <a:txBody>
                    <a:bodyPr/>
                    <a:lstStyle/>
                    <a:p>
                      <a:pPr algn="ctr"/>
                      <a:r>
                        <a:rPr lang="en-US" dirty="0"/>
                        <a:t>Europe</a:t>
                      </a:r>
                    </a:p>
                  </a:txBody>
                  <a:tcPr anchor="ctr"/>
                </a:tc>
                <a:tc>
                  <a:txBody>
                    <a:bodyPr/>
                    <a:lstStyle/>
                    <a:p>
                      <a:pPr algn="ctr"/>
                      <a:r>
                        <a:rPr lang="en-US" dirty="0"/>
                        <a:t>USA</a:t>
                      </a:r>
                    </a:p>
                  </a:txBody>
                  <a:tcPr anchor="ctr"/>
                </a:tc>
                <a:tc>
                  <a:txBody>
                    <a:bodyPr/>
                    <a:lstStyle/>
                    <a:p>
                      <a:pPr algn="ctr"/>
                      <a:r>
                        <a:rPr lang="en-US" b="1" dirty="0"/>
                        <a:t>All</a:t>
                      </a:r>
                    </a:p>
                  </a:txBody>
                  <a:tcPr anchor="ctr"/>
                </a:tc>
                <a:extLst>
                  <a:ext uri="{0D108BD9-81ED-4DB2-BD59-A6C34878D82A}">
                    <a16:rowId xmlns:a16="http://schemas.microsoft.com/office/drawing/2014/main" val="2751725807"/>
                  </a:ext>
                </a:extLst>
              </a:tr>
              <a:tr h="253522">
                <a:tc>
                  <a:txBody>
                    <a:bodyPr/>
                    <a:lstStyle/>
                    <a:p>
                      <a:pPr algn="ctr"/>
                      <a:r>
                        <a:rPr lang="en-US" dirty="0"/>
                        <a:t>3</a:t>
                      </a:r>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b="1" dirty="0"/>
                        <a:t>1</a:t>
                      </a:r>
                    </a:p>
                  </a:txBody>
                  <a:tcPr anchor="ctr"/>
                </a:tc>
                <a:extLst>
                  <a:ext uri="{0D108BD9-81ED-4DB2-BD59-A6C34878D82A}">
                    <a16:rowId xmlns:a16="http://schemas.microsoft.com/office/drawing/2014/main" val="423812862"/>
                  </a:ext>
                </a:extLst>
              </a:tr>
              <a:tr h="253522">
                <a:tc>
                  <a:txBody>
                    <a:bodyPr/>
                    <a:lstStyle/>
                    <a:p>
                      <a:pPr algn="ctr"/>
                      <a:r>
                        <a:rPr lang="en-US" dirty="0"/>
                        <a:t>4</a:t>
                      </a:r>
                    </a:p>
                  </a:txBody>
                  <a:tcPr anchor="ctr"/>
                </a:tc>
                <a:tc>
                  <a:txBody>
                    <a:bodyPr/>
                    <a:lstStyle/>
                    <a:p>
                      <a:pPr algn="ctr"/>
                      <a:r>
                        <a:rPr lang="en-US" dirty="0"/>
                        <a:t>74</a:t>
                      </a:r>
                    </a:p>
                  </a:txBody>
                  <a:tcPr anchor="ctr"/>
                </a:tc>
                <a:tc>
                  <a:txBody>
                    <a:bodyPr/>
                    <a:lstStyle/>
                    <a:p>
                      <a:pPr algn="ctr"/>
                      <a:r>
                        <a:rPr lang="en-US" dirty="0"/>
                        <a:t>25</a:t>
                      </a:r>
                    </a:p>
                  </a:txBody>
                  <a:tcPr anchor="ctr"/>
                </a:tc>
                <a:tc>
                  <a:txBody>
                    <a:bodyPr/>
                    <a:lstStyle/>
                    <a:p>
                      <a:pPr algn="ctr"/>
                      <a:r>
                        <a:rPr lang="en-US" dirty="0"/>
                        <a:t>37</a:t>
                      </a:r>
                    </a:p>
                  </a:txBody>
                  <a:tcPr anchor="ctr"/>
                </a:tc>
                <a:tc>
                  <a:txBody>
                    <a:bodyPr/>
                    <a:lstStyle/>
                    <a:p>
                      <a:pPr algn="ctr"/>
                      <a:r>
                        <a:rPr lang="en-US" b="1" dirty="0"/>
                        <a:t>136</a:t>
                      </a:r>
                    </a:p>
                  </a:txBody>
                  <a:tcPr anchor="ctr"/>
                </a:tc>
                <a:extLst>
                  <a:ext uri="{0D108BD9-81ED-4DB2-BD59-A6C34878D82A}">
                    <a16:rowId xmlns:a16="http://schemas.microsoft.com/office/drawing/2014/main" val="776193912"/>
                  </a:ext>
                </a:extLst>
              </a:tr>
              <a:tr h="253522">
                <a:tc>
                  <a:txBody>
                    <a:bodyPr/>
                    <a:lstStyle/>
                    <a:p>
                      <a:pPr algn="ctr"/>
                      <a:r>
                        <a:rPr lang="en-US" dirty="0"/>
                        <a:t>5</a:t>
                      </a:r>
                    </a:p>
                  </a:txBody>
                  <a:tcPr anchor="ctr"/>
                </a:tc>
                <a:tc>
                  <a:txBody>
                    <a:bodyPr/>
                    <a:lstStyle/>
                    <a:p>
                      <a:pPr algn="ctr"/>
                      <a:r>
                        <a:rPr lang="en-US" dirty="0"/>
                        <a:t>0</a:t>
                      </a:r>
                    </a:p>
                  </a:txBody>
                  <a:tcPr anchor="ctr"/>
                </a:tc>
                <a:tc>
                  <a:txBody>
                    <a:bodyPr/>
                    <a:lstStyle/>
                    <a:p>
                      <a:pPr algn="ctr"/>
                      <a:r>
                        <a:rPr lang="en-US" dirty="0"/>
                        <a:t>7</a:t>
                      </a:r>
                    </a:p>
                  </a:txBody>
                  <a:tcPr anchor="ctr"/>
                </a:tc>
                <a:tc>
                  <a:txBody>
                    <a:bodyPr/>
                    <a:lstStyle/>
                    <a:p>
                      <a:pPr algn="ctr"/>
                      <a:r>
                        <a:rPr lang="en-US" dirty="0"/>
                        <a:t>0</a:t>
                      </a:r>
                    </a:p>
                  </a:txBody>
                  <a:tcPr anchor="ctr"/>
                </a:tc>
                <a:tc>
                  <a:txBody>
                    <a:bodyPr/>
                    <a:lstStyle/>
                    <a:p>
                      <a:pPr algn="ctr"/>
                      <a:r>
                        <a:rPr lang="en-US" b="1" dirty="0"/>
                        <a:t>7</a:t>
                      </a:r>
                    </a:p>
                  </a:txBody>
                  <a:tcPr anchor="ctr"/>
                </a:tc>
                <a:extLst>
                  <a:ext uri="{0D108BD9-81ED-4DB2-BD59-A6C34878D82A}">
                    <a16:rowId xmlns:a16="http://schemas.microsoft.com/office/drawing/2014/main" val="1083762053"/>
                  </a:ext>
                </a:extLst>
              </a:tr>
              <a:tr h="253522">
                <a:tc>
                  <a:txBody>
                    <a:bodyPr/>
                    <a:lstStyle/>
                    <a:p>
                      <a:pPr algn="ctr"/>
                      <a:r>
                        <a:rPr lang="en-US" dirty="0"/>
                        <a:t>6</a:t>
                      </a:r>
                    </a:p>
                  </a:txBody>
                  <a:tcPr anchor="ctr"/>
                </a:tc>
                <a:tc>
                  <a:txBody>
                    <a:bodyPr/>
                    <a:lstStyle/>
                    <a:p>
                      <a:pPr algn="ctr"/>
                      <a:r>
                        <a:rPr lang="en-US" dirty="0"/>
                        <a:t>69</a:t>
                      </a:r>
                    </a:p>
                  </a:txBody>
                  <a:tcPr anchor="ctr"/>
                </a:tc>
                <a:tc>
                  <a:txBody>
                    <a:bodyPr/>
                    <a:lstStyle/>
                    <a:p>
                      <a:pPr algn="ctr"/>
                      <a:r>
                        <a:rPr lang="en-US" dirty="0"/>
                        <a:t>54</a:t>
                      </a:r>
                    </a:p>
                  </a:txBody>
                  <a:tcPr anchor="ctr"/>
                </a:tc>
                <a:tc>
                  <a:txBody>
                    <a:bodyPr/>
                    <a:lstStyle/>
                    <a:p>
                      <a:pPr algn="ctr"/>
                      <a:r>
                        <a:rPr lang="en-US" dirty="0"/>
                        <a:t>67</a:t>
                      </a:r>
                    </a:p>
                  </a:txBody>
                  <a:tcPr anchor="ctr"/>
                </a:tc>
                <a:tc>
                  <a:txBody>
                    <a:bodyPr/>
                    <a:lstStyle/>
                    <a:p>
                      <a:pPr algn="ctr"/>
                      <a:r>
                        <a:rPr lang="en-US" b="1" dirty="0"/>
                        <a:t>190</a:t>
                      </a:r>
                    </a:p>
                  </a:txBody>
                  <a:tcPr anchor="ctr"/>
                </a:tc>
                <a:extLst>
                  <a:ext uri="{0D108BD9-81ED-4DB2-BD59-A6C34878D82A}">
                    <a16:rowId xmlns:a16="http://schemas.microsoft.com/office/drawing/2014/main" val="3734289132"/>
                  </a:ext>
                </a:extLst>
              </a:tr>
              <a:tr h="253522">
                <a:tc>
                  <a:txBody>
                    <a:bodyPr/>
                    <a:lstStyle/>
                    <a:p>
                      <a:pPr algn="ctr"/>
                      <a:r>
                        <a:rPr lang="en-US" dirty="0"/>
                        <a:t>8</a:t>
                      </a:r>
                    </a:p>
                  </a:txBody>
                  <a:tcPr anchor="ctr"/>
                </a:tc>
                <a:tc>
                  <a:txBody>
                    <a:bodyPr/>
                    <a:lstStyle/>
                    <a:p>
                      <a:pPr algn="ctr"/>
                      <a:r>
                        <a:rPr lang="en-US" dirty="0"/>
                        <a:t>12</a:t>
                      </a:r>
                    </a:p>
                  </a:txBody>
                  <a:tcPr anchor="ctr"/>
                </a:tc>
                <a:tc>
                  <a:txBody>
                    <a:bodyPr/>
                    <a:lstStyle/>
                    <a:p>
                      <a:pPr algn="ctr"/>
                      <a:r>
                        <a:rPr lang="en-US" dirty="0"/>
                        <a:t>34</a:t>
                      </a:r>
                    </a:p>
                  </a:txBody>
                  <a:tcPr anchor="ctr"/>
                </a:tc>
                <a:tc>
                  <a:txBody>
                    <a:bodyPr/>
                    <a:lstStyle/>
                    <a:p>
                      <a:pPr algn="ctr"/>
                      <a:r>
                        <a:rPr lang="en-US" dirty="0"/>
                        <a:t>41</a:t>
                      </a:r>
                    </a:p>
                  </a:txBody>
                  <a:tcPr anchor="ctr"/>
                </a:tc>
                <a:tc>
                  <a:txBody>
                    <a:bodyPr/>
                    <a:lstStyle/>
                    <a:p>
                      <a:pPr algn="ctr"/>
                      <a:r>
                        <a:rPr lang="en-US" b="1" dirty="0"/>
                        <a:t>87</a:t>
                      </a:r>
                    </a:p>
                  </a:txBody>
                  <a:tcPr anchor="ctr"/>
                </a:tc>
                <a:extLst>
                  <a:ext uri="{0D108BD9-81ED-4DB2-BD59-A6C34878D82A}">
                    <a16:rowId xmlns:a16="http://schemas.microsoft.com/office/drawing/2014/main" val="3189283900"/>
                  </a:ext>
                </a:extLst>
              </a:tr>
              <a:tr h="253522">
                <a:tc>
                  <a:txBody>
                    <a:bodyPr/>
                    <a:lstStyle/>
                    <a:p>
                      <a:pPr algn="ctr"/>
                      <a:r>
                        <a:rPr lang="en-US" dirty="0"/>
                        <a:t>10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2</a:t>
                      </a:r>
                    </a:p>
                  </a:txBody>
                  <a:tcPr anchor="ctr"/>
                </a:tc>
                <a:tc>
                  <a:txBody>
                    <a:bodyPr/>
                    <a:lstStyle/>
                    <a:p>
                      <a:pPr algn="ctr"/>
                      <a:r>
                        <a:rPr lang="en-US" b="1" dirty="0"/>
                        <a:t>2</a:t>
                      </a:r>
                    </a:p>
                  </a:txBody>
                  <a:tcPr anchor="ctr"/>
                </a:tc>
                <a:extLst>
                  <a:ext uri="{0D108BD9-81ED-4DB2-BD59-A6C34878D82A}">
                    <a16:rowId xmlns:a16="http://schemas.microsoft.com/office/drawing/2014/main" val="663082946"/>
                  </a:ext>
                </a:extLst>
              </a:tr>
              <a:tr h="253522">
                <a:tc>
                  <a:txBody>
                    <a:bodyPr/>
                    <a:lstStyle/>
                    <a:p>
                      <a:pPr algn="ctr"/>
                      <a:r>
                        <a:rPr lang="en-US" dirty="0"/>
                        <a:t>12</a:t>
                      </a:r>
                    </a:p>
                  </a:txBody>
                  <a:tcPr anchor="ctr"/>
                </a:tc>
                <a:tc>
                  <a:txBody>
                    <a:bodyPr/>
                    <a:lstStyle/>
                    <a:p>
                      <a:pPr algn="ctr"/>
                      <a:r>
                        <a:rPr lang="en-US" dirty="0"/>
                        <a:t>0</a:t>
                      </a:r>
                    </a:p>
                  </a:txBody>
                  <a:tcPr anchor="ctr"/>
                </a:tc>
                <a:tc>
                  <a:txBody>
                    <a:bodyPr/>
                    <a:lstStyle/>
                    <a:p>
                      <a:pPr algn="ctr"/>
                      <a:r>
                        <a:rPr lang="en-US" dirty="0"/>
                        <a:t>3</a:t>
                      </a:r>
                    </a:p>
                  </a:txBody>
                  <a:tcPr anchor="ctr"/>
                </a:tc>
                <a:tc>
                  <a:txBody>
                    <a:bodyPr/>
                    <a:lstStyle/>
                    <a:p>
                      <a:pPr algn="ctr"/>
                      <a:r>
                        <a:rPr lang="en-US" dirty="0"/>
                        <a:t>0</a:t>
                      </a:r>
                    </a:p>
                  </a:txBody>
                  <a:tcPr anchor="ctr"/>
                </a:tc>
                <a:tc>
                  <a:txBody>
                    <a:bodyPr/>
                    <a:lstStyle/>
                    <a:p>
                      <a:pPr algn="ctr"/>
                      <a:r>
                        <a:rPr lang="en-US" b="1" dirty="0"/>
                        <a:t>3</a:t>
                      </a:r>
                    </a:p>
                  </a:txBody>
                  <a:tcPr anchor="ctr"/>
                </a:tc>
                <a:extLst>
                  <a:ext uri="{0D108BD9-81ED-4DB2-BD59-A6C34878D82A}">
                    <a16:rowId xmlns:a16="http://schemas.microsoft.com/office/drawing/2014/main" val="1866267954"/>
                  </a:ext>
                </a:extLst>
              </a:tr>
              <a:tr h="253522">
                <a:tc>
                  <a:txBody>
                    <a:bodyPr/>
                    <a:lstStyle/>
                    <a:p>
                      <a:pPr algn="ctr"/>
                      <a:r>
                        <a:rPr lang="en-US" b="1" dirty="0"/>
                        <a:t>All</a:t>
                      </a:r>
                    </a:p>
                  </a:txBody>
                  <a:tcPr anchor="ctr"/>
                </a:tc>
                <a:tc>
                  <a:txBody>
                    <a:bodyPr/>
                    <a:lstStyle/>
                    <a:p>
                      <a:pPr algn="ctr"/>
                      <a:r>
                        <a:rPr lang="en-US" b="1" dirty="0"/>
                        <a:t>156</a:t>
                      </a:r>
                    </a:p>
                  </a:txBody>
                  <a:tcPr anchor="ctr"/>
                </a:tc>
                <a:tc>
                  <a:txBody>
                    <a:bodyPr/>
                    <a:lstStyle/>
                    <a:p>
                      <a:pPr algn="ctr"/>
                      <a:r>
                        <a:rPr lang="en-US" b="1" dirty="0"/>
                        <a:t>123</a:t>
                      </a:r>
                    </a:p>
                  </a:txBody>
                  <a:tcPr anchor="ctr"/>
                </a:tc>
                <a:tc>
                  <a:txBody>
                    <a:bodyPr/>
                    <a:lstStyle/>
                    <a:p>
                      <a:pPr algn="ctr"/>
                      <a:r>
                        <a:rPr lang="en-US" b="1" dirty="0"/>
                        <a:t>147</a:t>
                      </a:r>
                    </a:p>
                  </a:txBody>
                  <a:tcPr anchor="ctr"/>
                </a:tc>
                <a:tc>
                  <a:txBody>
                    <a:bodyPr/>
                    <a:lstStyle/>
                    <a:p>
                      <a:pPr algn="ctr"/>
                      <a:r>
                        <a:rPr lang="en-US" b="1" dirty="0"/>
                        <a:t>426</a:t>
                      </a:r>
                    </a:p>
                  </a:txBody>
                  <a:tcPr anchor="ctr"/>
                </a:tc>
                <a:extLst>
                  <a:ext uri="{0D108BD9-81ED-4DB2-BD59-A6C34878D82A}">
                    <a16:rowId xmlns:a16="http://schemas.microsoft.com/office/drawing/2014/main" val="3131718977"/>
                  </a:ext>
                </a:extLst>
              </a:tr>
            </a:tbl>
          </a:graphicData>
        </a:graphic>
      </p:graphicFrame>
      <p:pic>
        <p:nvPicPr>
          <p:cNvPr id="10" name="Picture 9">
            <a:extLst>
              <a:ext uri="{FF2B5EF4-FFF2-40B4-BE49-F238E27FC236}">
                <a16:creationId xmlns:a16="http://schemas.microsoft.com/office/drawing/2014/main" id="{C313E696-3682-4AE2-9CAE-822B45364FD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4697249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Cars: Possible Splits</a:t>
            </a:r>
          </a:p>
        </p:txBody>
      </p:sp>
      <p:sp>
        <p:nvSpPr>
          <p:cNvPr id="3" name="Content Placeholder 2"/>
          <p:cNvSpPr>
            <a:spLocks noGrp="1"/>
          </p:cNvSpPr>
          <p:nvPr>
            <p:ph idx="1"/>
          </p:nvPr>
        </p:nvSpPr>
        <p:spPr>
          <a:xfrm>
            <a:off x="838200" y="1825625"/>
            <a:ext cx="4751895" cy="4351338"/>
          </a:xfrm>
        </p:spPr>
        <p:txBody>
          <a:bodyPr>
            <a:normAutofit/>
          </a:bodyPr>
          <a:lstStyle/>
          <a:p>
            <a:pPr marL="0" indent="0">
              <a:buNone/>
            </a:pPr>
            <a:endParaRPr lang="en-US" dirty="0"/>
          </a:p>
          <a:p>
            <a:endParaRPr lang="en-US" dirty="0"/>
          </a:p>
          <a:p>
            <a:endParaRPr lang="en-US" dirty="0"/>
          </a:p>
          <a:p>
            <a:endParaRPr lang="en-US" dirty="0"/>
          </a:p>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46</a:t>
            </a:fld>
            <a:endParaRPr lang="en-US" dirty="0"/>
          </a:p>
        </p:txBody>
      </p:sp>
      <p:graphicFrame>
        <p:nvGraphicFramePr>
          <p:cNvPr id="5" name="Table 4">
            <a:extLst>
              <a:ext uri="{FF2B5EF4-FFF2-40B4-BE49-F238E27FC236}">
                <a16:creationId xmlns:a16="http://schemas.microsoft.com/office/drawing/2014/main" id="{65C6ED92-06D1-4E3B-ABD7-E7007C318277}"/>
              </a:ext>
            </a:extLst>
          </p:cNvPr>
          <p:cNvGraphicFramePr>
            <a:graphicFrameLocks noGrp="1"/>
          </p:cNvGraphicFramePr>
          <p:nvPr>
            <p:extLst>
              <p:ext uri="{D42A27DB-BD31-4B8C-83A1-F6EECF244321}">
                <p14:modId xmlns:p14="http://schemas.microsoft.com/office/powerpoint/2010/main" val="1608420496"/>
              </p:ext>
            </p:extLst>
          </p:nvPr>
        </p:nvGraphicFramePr>
        <p:xfrm>
          <a:off x="966771" y="1520945"/>
          <a:ext cx="9631457" cy="2595880"/>
        </p:xfrm>
        <a:graphic>
          <a:graphicData uri="http://schemas.openxmlformats.org/drawingml/2006/table">
            <a:tbl>
              <a:tblPr firstRow="1" bandRow="1">
                <a:tableStyleId>{5C22544A-7EE6-4342-B048-85BDC9FD1C3A}</a:tableStyleId>
              </a:tblPr>
              <a:tblGrid>
                <a:gridCol w="2823031">
                  <a:extLst>
                    <a:ext uri="{9D8B030D-6E8A-4147-A177-3AD203B41FA5}">
                      <a16:colId xmlns:a16="http://schemas.microsoft.com/office/drawing/2014/main" val="1931691733"/>
                    </a:ext>
                  </a:extLst>
                </a:gridCol>
                <a:gridCol w="1927952">
                  <a:extLst>
                    <a:ext uri="{9D8B030D-6E8A-4147-A177-3AD203B41FA5}">
                      <a16:colId xmlns:a16="http://schemas.microsoft.com/office/drawing/2014/main" val="3386050473"/>
                    </a:ext>
                  </a:extLst>
                </a:gridCol>
                <a:gridCol w="4880474">
                  <a:extLst>
                    <a:ext uri="{9D8B030D-6E8A-4147-A177-3AD203B41FA5}">
                      <a16:colId xmlns:a16="http://schemas.microsoft.com/office/drawing/2014/main" val="2073605165"/>
                    </a:ext>
                  </a:extLst>
                </a:gridCol>
              </a:tblGrid>
              <a:tr h="370840">
                <a:tc>
                  <a:txBody>
                    <a:bodyPr/>
                    <a:lstStyle/>
                    <a:p>
                      <a:r>
                        <a:rPr lang="en-US" dirty="0"/>
                        <a:t>Split</a:t>
                      </a:r>
                    </a:p>
                  </a:txBody>
                  <a:tcPr/>
                </a:tc>
                <a:tc>
                  <a:txBody>
                    <a:bodyPr/>
                    <a:lstStyle/>
                    <a:p>
                      <a:pPr algn="r"/>
                      <a:r>
                        <a:rPr lang="en-US" dirty="0"/>
                        <a:t>Entropy</a:t>
                      </a:r>
                    </a:p>
                  </a:txBody>
                  <a:tcPr/>
                </a:tc>
                <a:tc>
                  <a:txBody>
                    <a:bodyPr/>
                    <a:lstStyle/>
                    <a:p>
                      <a:pPr algn="r"/>
                      <a:endParaRPr lang="en-US" dirty="0"/>
                    </a:p>
                  </a:txBody>
                  <a:tcPr/>
                </a:tc>
                <a:extLst>
                  <a:ext uri="{0D108BD9-81ED-4DB2-BD59-A6C34878D82A}">
                    <a16:rowId xmlns:a16="http://schemas.microsoft.com/office/drawing/2014/main" val="127053244"/>
                  </a:ext>
                </a:extLst>
              </a:tr>
              <a:tr h="370840">
                <a:tc>
                  <a:txBody>
                    <a:bodyPr/>
                    <a:lstStyle/>
                    <a:p>
                      <a:r>
                        <a:rPr lang="en-US" dirty="0"/>
                        <a:t>(3), (4, 5, 6, 8, 10, 12)</a:t>
                      </a:r>
                    </a:p>
                  </a:txBody>
                  <a:tcPr/>
                </a:tc>
                <a:tc>
                  <a:txBody>
                    <a:bodyPr/>
                    <a:lstStyle/>
                    <a:p>
                      <a:pPr algn="r"/>
                      <a:r>
                        <a:rPr lang="en-US" dirty="0"/>
                        <a:t>1.57448</a:t>
                      </a:r>
                    </a:p>
                  </a:txBody>
                  <a:tcPr/>
                </a:tc>
                <a:tc>
                  <a:txBody>
                    <a:bodyPr/>
                    <a:lstStyle/>
                    <a:p>
                      <a:pPr algn="r"/>
                      <a:endParaRPr lang="en-US" dirty="0"/>
                    </a:p>
                  </a:txBody>
                  <a:tcPr/>
                </a:tc>
                <a:extLst>
                  <a:ext uri="{0D108BD9-81ED-4DB2-BD59-A6C34878D82A}">
                    <a16:rowId xmlns:a16="http://schemas.microsoft.com/office/drawing/2014/main" val="630400826"/>
                  </a:ext>
                </a:extLst>
              </a:tr>
              <a:tr h="370840">
                <a:tc>
                  <a:txBody>
                    <a:bodyPr/>
                    <a:lstStyle/>
                    <a:p>
                      <a:r>
                        <a:rPr lang="en-US" dirty="0"/>
                        <a:t>(3, 4), (5, 6, 8, 10, 12)</a:t>
                      </a:r>
                    </a:p>
                  </a:txBody>
                  <a:tcPr/>
                </a:tc>
                <a:tc>
                  <a:txBody>
                    <a:bodyPr/>
                    <a:lstStyle/>
                    <a:p>
                      <a:pPr algn="r"/>
                      <a:r>
                        <a:rPr lang="en-US" dirty="0"/>
                        <a:t>1.52877</a:t>
                      </a:r>
                    </a:p>
                  </a:txBody>
                  <a:tcPr/>
                </a:tc>
                <a:tc>
                  <a:txBody>
                    <a:bodyPr/>
                    <a:lstStyle/>
                    <a:p>
                      <a:pPr algn="r"/>
                      <a:endParaRPr lang="en-US" dirty="0"/>
                    </a:p>
                  </a:txBody>
                  <a:tcPr/>
                </a:tc>
                <a:extLst>
                  <a:ext uri="{0D108BD9-81ED-4DB2-BD59-A6C34878D82A}">
                    <a16:rowId xmlns:a16="http://schemas.microsoft.com/office/drawing/2014/main" val="815417978"/>
                  </a:ext>
                </a:extLst>
              </a:tr>
              <a:tr h="370840">
                <a:tc>
                  <a:txBody>
                    <a:bodyPr/>
                    <a:lstStyle/>
                    <a:p>
                      <a:r>
                        <a:rPr lang="en-US" dirty="0"/>
                        <a:t>(3, 4, 5), (6, 8, 10, 12)</a:t>
                      </a:r>
                    </a:p>
                  </a:txBody>
                  <a:tcPr/>
                </a:tc>
                <a:tc>
                  <a:txBody>
                    <a:bodyPr/>
                    <a:lstStyle/>
                    <a:p>
                      <a:pPr algn="r"/>
                      <a:r>
                        <a:rPr lang="en-US" dirty="0"/>
                        <a:t>1.54043</a:t>
                      </a:r>
                    </a:p>
                  </a:txBody>
                  <a:tcPr/>
                </a:tc>
                <a:tc>
                  <a:txBody>
                    <a:bodyPr/>
                    <a:lstStyle/>
                    <a:p>
                      <a:pPr algn="r"/>
                      <a:endParaRPr lang="en-US" dirty="0"/>
                    </a:p>
                  </a:txBody>
                  <a:tcPr/>
                </a:tc>
                <a:extLst>
                  <a:ext uri="{0D108BD9-81ED-4DB2-BD59-A6C34878D82A}">
                    <a16:rowId xmlns:a16="http://schemas.microsoft.com/office/drawing/2014/main" val="3219699237"/>
                  </a:ext>
                </a:extLst>
              </a:tr>
              <a:tr h="370840">
                <a:tc>
                  <a:txBody>
                    <a:bodyPr/>
                    <a:lstStyle/>
                    <a:p>
                      <a:r>
                        <a:rPr lang="en-US" dirty="0"/>
                        <a:t>(3, 4, 5, 6), (8, 10, 12)</a:t>
                      </a:r>
                    </a:p>
                  </a:txBody>
                  <a:tcPr/>
                </a:tc>
                <a:tc>
                  <a:txBody>
                    <a:bodyPr/>
                    <a:lstStyle/>
                    <a:p>
                      <a:pPr algn="r"/>
                      <a:r>
                        <a:rPr lang="en-US" dirty="0"/>
                        <a:t>1.52407</a:t>
                      </a:r>
                    </a:p>
                  </a:txBody>
                  <a:tcPr/>
                </a:tc>
                <a:tc>
                  <a:txBody>
                    <a:bodyPr/>
                    <a:lstStyle/>
                    <a:p>
                      <a:pPr algn="r"/>
                      <a:r>
                        <a:rPr lang="en-US" dirty="0"/>
                        <a:t>Optimal Split since it yields lowest Entropy</a:t>
                      </a:r>
                    </a:p>
                  </a:txBody>
                  <a:tcPr/>
                </a:tc>
                <a:extLst>
                  <a:ext uri="{0D108BD9-81ED-4DB2-BD59-A6C34878D82A}">
                    <a16:rowId xmlns:a16="http://schemas.microsoft.com/office/drawing/2014/main" val="2438740612"/>
                  </a:ext>
                </a:extLst>
              </a:tr>
              <a:tr h="370840">
                <a:tc>
                  <a:txBody>
                    <a:bodyPr/>
                    <a:lstStyle/>
                    <a:p>
                      <a:r>
                        <a:rPr lang="en-US" dirty="0"/>
                        <a:t>(3, 4, 5, 6, 8), (10, 12)</a:t>
                      </a:r>
                    </a:p>
                  </a:txBody>
                  <a:tcPr/>
                </a:tc>
                <a:tc>
                  <a:txBody>
                    <a:bodyPr/>
                    <a:lstStyle/>
                    <a:p>
                      <a:pPr algn="r"/>
                      <a:r>
                        <a:rPr lang="en-US" dirty="0"/>
                        <a:t>1.56939</a:t>
                      </a:r>
                    </a:p>
                  </a:txBody>
                  <a:tcPr/>
                </a:tc>
                <a:tc>
                  <a:txBody>
                    <a:bodyPr/>
                    <a:lstStyle/>
                    <a:p>
                      <a:pPr algn="r"/>
                      <a:endParaRPr lang="en-US" dirty="0"/>
                    </a:p>
                  </a:txBody>
                  <a:tcPr/>
                </a:tc>
                <a:extLst>
                  <a:ext uri="{0D108BD9-81ED-4DB2-BD59-A6C34878D82A}">
                    <a16:rowId xmlns:a16="http://schemas.microsoft.com/office/drawing/2014/main" val="442227651"/>
                  </a:ext>
                </a:extLst>
              </a:tr>
              <a:tr h="370840">
                <a:tc>
                  <a:txBody>
                    <a:bodyPr/>
                    <a:lstStyle/>
                    <a:p>
                      <a:r>
                        <a:rPr lang="en-US" dirty="0"/>
                        <a:t>(3, 4, 5, 6, 8, 10), (12)</a:t>
                      </a:r>
                    </a:p>
                  </a:txBody>
                  <a:tcPr/>
                </a:tc>
                <a:tc>
                  <a:txBody>
                    <a:bodyPr/>
                    <a:lstStyle/>
                    <a:p>
                      <a:pPr algn="r"/>
                      <a:r>
                        <a:rPr lang="en-US" dirty="0"/>
                        <a:t>1.56518</a:t>
                      </a:r>
                    </a:p>
                  </a:txBody>
                  <a:tcPr/>
                </a:tc>
                <a:tc>
                  <a:txBody>
                    <a:bodyPr/>
                    <a:lstStyle/>
                    <a:p>
                      <a:pPr algn="r"/>
                      <a:endParaRPr lang="en-US" dirty="0"/>
                    </a:p>
                  </a:txBody>
                  <a:tcPr/>
                </a:tc>
                <a:extLst>
                  <a:ext uri="{0D108BD9-81ED-4DB2-BD59-A6C34878D82A}">
                    <a16:rowId xmlns:a16="http://schemas.microsoft.com/office/drawing/2014/main" val="2526784482"/>
                  </a:ext>
                </a:extLst>
              </a:tr>
            </a:tbl>
          </a:graphicData>
        </a:graphic>
      </p:graphicFrame>
      <p:pic>
        <p:nvPicPr>
          <p:cNvPr id="8" name="Picture 7">
            <a:extLst>
              <a:ext uri="{FF2B5EF4-FFF2-40B4-BE49-F238E27FC236}">
                <a16:creationId xmlns:a16="http://schemas.microsoft.com/office/drawing/2014/main" id="{0196CBB4-2DF1-4098-9ADB-F9799552167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5401807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Cars: Optimal Split on Cylinders</a:t>
            </a:r>
          </a:p>
        </p:txBody>
      </p:sp>
      <p:sp>
        <p:nvSpPr>
          <p:cNvPr id="3" name="Content Placeholder 2"/>
          <p:cNvSpPr>
            <a:spLocks noGrp="1"/>
          </p:cNvSpPr>
          <p:nvPr>
            <p:ph idx="1"/>
          </p:nvPr>
        </p:nvSpPr>
        <p:spPr>
          <a:xfrm>
            <a:off x="838200" y="1825625"/>
            <a:ext cx="4751895" cy="4351338"/>
          </a:xfrm>
        </p:spPr>
        <p:txBody>
          <a:bodyPr>
            <a:normAutofit/>
          </a:bodyPr>
          <a:lstStyle/>
          <a:p>
            <a:pPr marL="0" indent="0">
              <a:buNone/>
            </a:pPr>
            <a:endParaRPr lang="en-US" dirty="0"/>
          </a:p>
          <a:p>
            <a:endParaRPr lang="en-US" dirty="0"/>
          </a:p>
          <a:p>
            <a:endParaRPr lang="en-US" dirty="0"/>
          </a:p>
          <a:p>
            <a:endParaRPr lang="en-US" dirty="0"/>
          </a:p>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47</a:t>
            </a:fld>
            <a:endParaRPr lang="en-US" dirty="0"/>
          </a:p>
        </p:txBody>
      </p:sp>
      <p:graphicFrame>
        <p:nvGraphicFramePr>
          <p:cNvPr id="6" name="Table 5">
            <a:extLst>
              <a:ext uri="{FF2B5EF4-FFF2-40B4-BE49-F238E27FC236}">
                <a16:creationId xmlns:a16="http://schemas.microsoft.com/office/drawing/2014/main" id="{E4FB8884-F1C1-4BC9-A16F-2B9CEE8A94AD}"/>
              </a:ext>
            </a:extLst>
          </p:cNvPr>
          <p:cNvGraphicFramePr>
            <a:graphicFrameLocks noGrp="1"/>
          </p:cNvGraphicFramePr>
          <p:nvPr>
            <p:extLst>
              <p:ext uri="{D42A27DB-BD31-4B8C-83A1-F6EECF244321}">
                <p14:modId xmlns:p14="http://schemas.microsoft.com/office/powerpoint/2010/main" val="2959269905"/>
              </p:ext>
            </p:extLst>
          </p:nvPr>
        </p:nvGraphicFramePr>
        <p:xfrm>
          <a:off x="838200" y="1825625"/>
          <a:ext cx="8128000" cy="185420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131234337"/>
                    </a:ext>
                  </a:extLst>
                </a:gridCol>
                <a:gridCol w="1625600">
                  <a:extLst>
                    <a:ext uri="{9D8B030D-6E8A-4147-A177-3AD203B41FA5}">
                      <a16:colId xmlns:a16="http://schemas.microsoft.com/office/drawing/2014/main" val="4206656141"/>
                    </a:ext>
                  </a:extLst>
                </a:gridCol>
                <a:gridCol w="1625600">
                  <a:extLst>
                    <a:ext uri="{9D8B030D-6E8A-4147-A177-3AD203B41FA5}">
                      <a16:colId xmlns:a16="http://schemas.microsoft.com/office/drawing/2014/main" val="1801011453"/>
                    </a:ext>
                  </a:extLst>
                </a:gridCol>
                <a:gridCol w="1625600">
                  <a:extLst>
                    <a:ext uri="{9D8B030D-6E8A-4147-A177-3AD203B41FA5}">
                      <a16:colId xmlns:a16="http://schemas.microsoft.com/office/drawing/2014/main" val="3370053345"/>
                    </a:ext>
                  </a:extLst>
                </a:gridCol>
                <a:gridCol w="1625600">
                  <a:extLst>
                    <a:ext uri="{9D8B030D-6E8A-4147-A177-3AD203B41FA5}">
                      <a16:colId xmlns:a16="http://schemas.microsoft.com/office/drawing/2014/main" val="222480557"/>
                    </a:ext>
                  </a:extLst>
                </a:gridCol>
              </a:tblGrid>
              <a:tr h="370840">
                <a:tc rowSpan="2">
                  <a:txBody>
                    <a:bodyPr/>
                    <a:lstStyle/>
                    <a:p>
                      <a:pPr algn="ctr"/>
                      <a:r>
                        <a:rPr lang="en-US" dirty="0"/>
                        <a:t>Cylinders</a:t>
                      </a:r>
                    </a:p>
                  </a:txBody>
                  <a:tcPr anchor="ctr"/>
                </a:tc>
                <a:tc gridSpan="4">
                  <a:txBody>
                    <a:bodyPr/>
                    <a:lstStyle/>
                    <a:p>
                      <a:pPr algn="ctr"/>
                      <a:r>
                        <a:rPr lang="en-US" dirty="0"/>
                        <a:t>Origin</a:t>
                      </a:r>
                    </a:p>
                  </a:txBody>
                  <a:tcPr anchor="ct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462065629"/>
                  </a:ext>
                </a:extLst>
              </a:tr>
              <a:tr h="370840">
                <a:tc vMerge="1">
                  <a:txBody>
                    <a:bodyPr/>
                    <a:lstStyle/>
                    <a:p>
                      <a:endParaRPr lang="en-US" dirty="0"/>
                    </a:p>
                  </a:txBody>
                  <a:tcPr/>
                </a:tc>
                <a:tc>
                  <a:txBody>
                    <a:bodyPr/>
                    <a:lstStyle/>
                    <a:p>
                      <a:pPr algn="ctr"/>
                      <a:r>
                        <a:rPr lang="en-US" dirty="0"/>
                        <a:t>Asia</a:t>
                      </a:r>
                    </a:p>
                  </a:txBody>
                  <a:tcPr anchor="ctr"/>
                </a:tc>
                <a:tc>
                  <a:txBody>
                    <a:bodyPr/>
                    <a:lstStyle/>
                    <a:p>
                      <a:pPr algn="ctr"/>
                      <a:r>
                        <a:rPr lang="en-US" dirty="0"/>
                        <a:t>Europe</a:t>
                      </a:r>
                    </a:p>
                  </a:txBody>
                  <a:tcPr anchor="ctr"/>
                </a:tc>
                <a:tc>
                  <a:txBody>
                    <a:bodyPr/>
                    <a:lstStyle/>
                    <a:p>
                      <a:pPr algn="ctr"/>
                      <a:r>
                        <a:rPr lang="en-US" dirty="0"/>
                        <a:t>USA</a:t>
                      </a:r>
                    </a:p>
                  </a:txBody>
                  <a:tcPr anchor="ctr"/>
                </a:tc>
                <a:tc>
                  <a:txBody>
                    <a:bodyPr/>
                    <a:lstStyle/>
                    <a:p>
                      <a:pPr algn="ctr"/>
                      <a:r>
                        <a:rPr lang="en-US" b="1" dirty="0"/>
                        <a:t>All</a:t>
                      </a:r>
                    </a:p>
                  </a:txBody>
                  <a:tcPr anchor="ctr"/>
                </a:tc>
                <a:extLst>
                  <a:ext uri="{0D108BD9-81ED-4DB2-BD59-A6C34878D82A}">
                    <a16:rowId xmlns:a16="http://schemas.microsoft.com/office/drawing/2014/main" val="4264202795"/>
                  </a:ext>
                </a:extLst>
              </a:tr>
              <a:tr h="370840">
                <a:tc>
                  <a:txBody>
                    <a:bodyPr/>
                    <a:lstStyle/>
                    <a:p>
                      <a:pPr algn="ctr"/>
                      <a:r>
                        <a:rPr lang="en-US" dirty="0"/>
                        <a:t>3, 4 ,5 ,6</a:t>
                      </a:r>
                    </a:p>
                  </a:txBody>
                  <a:tcPr anchor="ctr"/>
                </a:tc>
                <a:tc>
                  <a:txBody>
                    <a:bodyPr/>
                    <a:lstStyle/>
                    <a:p>
                      <a:pPr algn="ctr"/>
                      <a:r>
                        <a:rPr lang="en-US" dirty="0"/>
                        <a:t>144</a:t>
                      </a:r>
                    </a:p>
                  </a:txBody>
                  <a:tcPr anchor="ctr"/>
                </a:tc>
                <a:tc>
                  <a:txBody>
                    <a:bodyPr/>
                    <a:lstStyle/>
                    <a:p>
                      <a:pPr algn="ctr"/>
                      <a:r>
                        <a:rPr lang="en-US" dirty="0"/>
                        <a:t>86</a:t>
                      </a:r>
                    </a:p>
                  </a:txBody>
                  <a:tcPr anchor="ctr"/>
                </a:tc>
                <a:tc>
                  <a:txBody>
                    <a:bodyPr/>
                    <a:lstStyle/>
                    <a:p>
                      <a:pPr algn="ctr"/>
                      <a:r>
                        <a:rPr lang="en-US" dirty="0"/>
                        <a:t>104</a:t>
                      </a:r>
                    </a:p>
                  </a:txBody>
                  <a:tcPr anchor="ctr"/>
                </a:tc>
                <a:tc>
                  <a:txBody>
                    <a:bodyPr/>
                    <a:lstStyle/>
                    <a:p>
                      <a:pPr algn="ctr"/>
                      <a:r>
                        <a:rPr lang="en-US" b="1" dirty="0"/>
                        <a:t>334</a:t>
                      </a:r>
                    </a:p>
                  </a:txBody>
                  <a:tcPr anchor="ctr"/>
                </a:tc>
                <a:extLst>
                  <a:ext uri="{0D108BD9-81ED-4DB2-BD59-A6C34878D82A}">
                    <a16:rowId xmlns:a16="http://schemas.microsoft.com/office/drawing/2014/main" val="1126509255"/>
                  </a:ext>
                </a:extLst>
              </a:tr>
              <a:tr h="370840">
                <a:tc>
                  <a:txBody>
                    <a:bodyPr/>
                    <a:lstStyle/>
                    <a:p>
                      <a:pPr algn="ctr"/>
                      <a:r>
                        <a:rPr lang="en-US" dirty="0"/>
                        <a:t>8, 10, 12</a:t>
                      </a:r>
                    </a:p>
                  </a:txBody>
                  <a:tcPr anchor="ctr"/>
                </a:tc>
                <a:tc>
                  <a:txBody>
                    <a:bodyPr/>
                    <a:lstStyle/>
                    <a:p>
                      <a:pPr algn="ctr"/>
                      <a:r>
                        <a:rPr lang="en-US" dirty="0"/>
                        <a:t>12</a:t>
                      </a:r>
                    </a:p>
                  </a:txBody>
                  <a:tcPr anchor="ctr"/>
                </a:tc>
                <a:tc>
                  <a:txBody>
                    <a:bodyPr/>
                    <a:lstStyle/>
                    <a:p>
                      <a:pPr algn="ctr"/>
                      <a:r>
                        <a:rPr lang="en-US" dirty="0"/>
                        <a:t>37</a:t>
                      </a:r>
                    </a:p>
                  </a:txBody>
                  <a:tcPr anchor="ctr"/>
                </a:tc>
                <a:tc>
                  <a:txBody>
                    <a:bodyPr/>
                    <a:lstStyle/>
                    <a:p>
                      <a:pPr algn="ctr"/>
                      <a:r>
                        <a:rPr lang="en-US" dirty="0"/>
                        <a:t>43</a:t>
                      </a:r>
                    </a:p>
                  </a:txBody>
                  <a:tcPr anchor="ctr"/>
                </a:tc>
                <a:tc>
                  <a:txBody>
                    <a:bodyPr/>
                    <a:lstStyle/>
                    <a:p>
                      <a:pPr algn="ctr"/>
                      <a:r>
                        <a:rPr lang="en-US" b="1" dirty="0"/>
                        <a:t>92</a:t>
                      </a:r>
                    </a:p>
                  </a:txBody>
                  <a:tcPr anchor="ctr"/>
                </a:tc>
                <a:extLst>
                  <a:ext uri="{0D108BD9-81ED-4DB2-BD59-A6C34878D82A}">
                    <a16:rowId xmlns:a16="http://schemas.microsoft.com/office/drawing/2014/main" val="2481838304"/>
                  </a:ext>
                </a:extLst>
              </a:tr>
              <a:tr h="370840">
                <a:tc>
                  <a:txBody>
                    <a:bodyPr/>
                    <a:lstStyle/>
                    <a:p>
                      <a:pPr algn="ctr"/>
                      <a:r>
                        <a:rPr lang="en-US" b="1" dirty="0"/>
                        <a:t>All</a:t>
                      </a:r>
                    </a:p>
                  </a:txBody>
                  <a:tcPr anchor="ctr"/>
                </a:tc>
                <a:tc>
                  <a:txBody>
                    <a:bodyPr/>
                    <a:lstStyle/>
                    <a:p>
                      <a:pPr algn="ctr"/>
                      <a:r>
                        <a:rPr lang="en-US" b="1" dirty="0"/>
                        <a:t>156</a:t>
                      </a:r>
                    </a:p>
                  </a:txBody>
                  <a:tcPr anchor="ctr"/>
                </a:tc>
                <a:tc>
                  <a:txBody>
                    <a:bodyPr/>
                    <a:lstStyle/>
                    <a:p>
                      <a:pPr algn="ctr"/>
                      <a:r>
                        <a:rPr lang="en-US" b="1" dirty="0"/>
                        <a:t>123</a:t>
                      </a:r>
                    </a:p>
                  </a:txBody>
                  <a:tcPr anchor="ctr"/>
                </a:tc>
                <a:tc>
                  <a:txBody>
                    <a:bodyPr/>
                    <a:lstStyle/>
                    <a:p>
                      <a:pPr algn="ctr"/>
                      <a:r>
                        <a:rPr lang="en-US" b="1" dirty="0"/>
                        <a:t>147</a:t>
                      </a:r>
                    </a:p>
                  </a:txBody>
                  <a:tcPr anchor="ctr"/>
                </a:tc>
                <a:tc>
                  <a:txBody>
                    <a:bodyPr/>
                    <a:lstStyle/>
                    <a:p>
                      <a:pPr algn="ctr"/>
                      <a:r>
                        <a:rPr lang="en-US" b="1" dirty="0"/>
                        <a:t>426</a:t>
                      </a:r>
                    </a:p>
                  </a:txBody>
                  <a:tcPr anchor="ctr"/>
                </a:tc>
                <a:extLst>
                  <a:ext uri="{0D108BD9-81ED-4DB2-BD59-A6C34878D82A}">
                    <a16:rowId xmlns:a16="http://schemas.microsoft.com/office/drawing/2014/main" val="2456741602"/>
                  </a:ext>
                </a:extLst>
              </a:tr>
            </a:tbl>
          </a:graphicData>
        </a:graphic>
      </p:graphicFrame>
      <p:graphicFrame>
        <p:nvGraphicFramePr>
          <p:cNvPr id="8" name="Table 7">
            <a:extLst>
              <a:ext uri="{FF2B5EF4-FFF2-40B4-BE49-F238E27FC236}">
                <a16:creationId xmlns:a16="http://schemas.microsoft.com/office/drawing/2014/main" id="{6F5446E2-9992-40A0-8EF7-1DB6083163C2}"/>
              </a:ext>
            </a:extLst>
          </p:cNvPr>
          <p:cNvGraphicFramePr>
            <a:graphicFrameLocks noGrp="1"/>
          </p:cNvGraphicFramePr>
          <p:nvPr>
            <p:extLst>
              <p:ext uri="{D42A27DB-BD31-4B8C-83A1-F6EECF244321}">
                <p14:modId xmlns:p14="http://schemas.microsoft.com/office/powerpoint/2010/main" val="1696237943"/>
              </p:ext>
            </p:extLst>
          </p:nvPr>
        </p:nvGraphicFramePr>
        <p:xfrm>
          <a:off x="813064" y="4001294"/>
          <a:ext cx="8128000" cy="185420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257655596"/>
                    </a:ext>
                  </a:extLst>
                </a:gridCol>
                <a:gridCol w="1625600">
                  <a:extLst>
                    <a:ext uri="{9D8B030D-6E8A-4147-A177-3AD203B41FA5}">
                      <a16:colId xmlns:a16="http://schemas.microsoft.com/office/drawing/2014/main" val="1528952503"/>
                    </a:ext>
                  </a:extLst>
                </a:gridCol>
                <a:gridCol w="1625600">
                  <a:extLst>
                    <a:ext uri="{9D8B030D-6E8A-4147-A177-3AD203B41FA5}">
                      <a16:colId xmlns:a16="http://schemas.microsoft.com/office/drawing/2014/main" val="2217069179"/>
                    </a:ext>
                  </a:extLst>
                </a:gridCol>
                <a:gridCol w="1625600">
                  <a:extLst>
                    <a:ext uri="{9D8B030D-6E8A-4147-A177-3AD203B41FA5}">
                      <a16:colId xmlns:a16="http://schemas.microsoft.com/office/drawing/2014/main" val="3676259355"/>
                    </a:ext>
                  </a:extLst>
                </a:gridCol>
                <a:gridCol w="1625600">
                  <a:extLst>
                    <a:ext uri="{9D8B030D-6E8A-4147-A177-3AD203B41FA5}">
                      <a16:colId xmlns:a16="http://schemas.microsoft.com/office/drawing/2014/main" val="3810009705"/>
                    </a:ext>
                  </a:extLst>
                </a:gridCol>
              </a:tblGrid>
              <a:tr h="370840">
                <a:tc rowSpan="2">
                  <a:txBody>
                    <a:bodyPr/>
                    <a:lstStyle/>
                    <a:p>
                      <a:pPr algn="ctr"/>
                      <a:r>
                        <a:rPr lang="en-US" dirty="0"/>
                        <a:t>Cylinders</a:t>
                      </a:r>
                    </a:p>
                  </a:txBody>
                  <a:tcPr anchor="ctr"/>
                </a:tc>
                <a:tc gridSpan="4">
                  <a:txBody>
                    <a:bodyPr/>
                    <a:lstStyle/>
                    <a:p>
                      <a:pPr algn="ctr"/>
                      <a:r>
                        <a:rPr lang="en-US" dirty="0"/>
                        <a:t>Origin</a:t>
                      </a:r>
                    </a:p>
                  </a:txBody>
                  <a:tcPr anchor="ct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15149995"/>
                  </a:ext>
                </a:extLst>
              </a:tr>
              <a:tr h="370840">
                <a:tc vMerge="1">
                  <a:txBody>
                    <a:bodyPr/>
                    <a:lstStyle/>
                    <a:p>
                      <a:endParaRPr lang="en-US" dirty="0"/>
                    </a:p>
                  </a:txBody>
                  <a:tcPr/>
                </a:tc>
                <a:tc>
                  <a:txBody>
                    <a:bodyPr/>
                    <a:lstStyle/>
                    <a:p>
                      <a:pPr algn="ctr"/>
                      <a:r>
                        <a:rPr lang="en-US" dirty="0"/>
                        <a:t>Asia</a:t>
                      </a:r>
                    </a:p>
                  </a:txBody>
                  <a:tcPr anchor="ctr"/>
                </a:tc>
                <a:tc>
                  <a:txBody>
                    <a:bodyPr/>
                    <a:lstStyle/>
                    <a:p>
                      <a:pPr algn="ctr"/>
                      <a:r>
                        <a:rPr lang="en-US" dirty="0"/>
                        <a:t>Europe</a:t>
                      </a:r>
                    </a:p>
                  </a:txBody>
                  <a:tcPr anchor="ctr"/>
                </a:tc>
                <a:tc>
                  <a:txBody>
                    <a:bodyPr/>
                    <a:lstStyle/>
                    <a:p>
                      <a:pPr algn="ctr"/>
                      <a:r>
                        <a:rPr lang="en-US" dirty="0"/>
                        <a:t>USA</a:t>
                      </a:r>
                    </a:p>
                  </a:txBody>
                  <a:tcPr anchor="ctr"/>
                </a:tc>
                <a:tc>
                  <a:txBody>
                    <a:bodyPr/>
                    <a:lstStyle/>
                    <a:p>
                      <a:pPr algn="ctr"/>
                      <a:r>
                        <a:rPr lang="en-US" b="1" dirty="0"/>
                        <a:t>All</a:t>
                      </a:r>
                    </a:p>
                  </a:txBody>
                  <a:tcPr anchor="ctr"/>
                </a:tc>
                <a:extLst>
                  <a:ext uri="{0D108BD9-81ED-4DB2-BD59-A6C34878D82A}">
                    <a16:rowId xmlns:a16="http://schemas.microsoft.com/office/drawing/2014/main" val="2559884579"/>
                  </a:ext>
                </a:extLst>
              </a:tr>
              <a:tr h="370840">
                <a:tc>
                  <a:txBody>
                    <a:bodyPr/>
                    <a:lstStyle/>
                    <a:p>
                      <a:pPr algn="ctr"/>
                      <a:r>
                        <a:rPr lang="en-US" dirty="0"/>
                        <a:t>3, 4 ,5 ,6</a:t>
                      </a:r>
                    </a:p>
                  </a:txBody>
                  <a:tcPr anchor="ctr"/>
                </a:tc>
                <a:tc>
                  <a:txBody>
                    <a:bodyPr/>
                    <a:lstStyle/>
                    <a:p>
                      <a:pPr algn="ctr"/>
                      <a:r>
                        <a:rPr lang="en-US" dirty="0"/>
                        <a:t>43%</a:t>
                      </a:r>
                    </a:p>
                  </a:txBody>
                  <a:tcPr anchor="ctr"/>
                </a:tc>
                <a:tc>
                  <a:txBody>
                    <a:bodyPr/>
                    <a:lstStyle/>
                    <a:p>
                      <a:pPr algn="ctr"/>
                      <a:r>
                        <a:rPr lang="en-US" dirty="0"/>
                        <a:t>26%</a:t>
                      </a:r>
                    </a:p>
                  </a:txBody>
                  <a:tcPr anchor="ctr"/>
                </a:tc>
                <a:tc>
                  <a:txBody>
                    <a:bodyPr/>
                    <a:lstStyle/>
                    <a:p>
                      <a:pPr algn="ctr"/>
                      <a:r>
                        <a:rPr lang="en-US" dirty="0"/>
                        <a:t>31%</a:t>
                      </a:r>
                    </a:p>
                  </a:txBody>
                  <a:tcPr anchor="ctr"/>
                </a:tc>
                <a:tc>
                  <a:txBody>
                    <a:bodyPr/>
                    <a:lstStyle/>
                    <a:p>
                      <a:pPr algn="ctr"/>
                      <a:r>
                        <a:rPr lang="en-US" b="1" dirty="0"/>
                        <a:t>100%</a:t>
                      </a:r>
                    </a:p>
                  </a:txBody>
                  <a:tcPr anchor="ctr"/>
                </a:tc>
                <a:extLst>
                  <a:ext uri="{0D108BD9-81ED-4DB2-BD59-A6C34878D82A}">
                    <a16:rowId xmlns:a16="http://schemas.microsoft.com/office/drawing/2014/main" val="2349417073"/>
                  </a:ext>
                </a:extLst>
              </a:tr>
              <a:tr h="370840">
                <a:tc>
                  <a:txBody>
                    <a:bodyPr/>
                    <a:lstStyle/>
                    <a:p>
                      <a:pPr algn="ctr"/>
                      <a:r>
                        <a:rPr lang="en-US" dirty="0"/>
                        <a:t>8, 10, 12</a:t>
                      </a:r>
                    </a:p>
                  </a:txBody>
                  <a:tcPr anchor="ctr"/>
                </a:tc>
                <a:tc>
                  <a:txBody>
                    <a:bodyPr/>
                    <a:lstStyle/>
                    <a:p>
                      <a:pPr algn="ctr"/>
                      <a:r>
                        <a:rPr lang="en-US" dirty="0"/>
                        <a:t>13%</a:t>
                      </a:r>
                    </a:p>
                  </a:txBody>
                  <a:tcPr anchor="ctr"/>
                </a:tc>
                <a:tc>
                  <a:txBody>
                    <a:bodyPr/>
                    <a:lstStyle/>
                    <a:p>
                      <a:pPr algn="ctr"/>
                      <a:r>
                        <a:rPr lang="en-US" dirty="0"/>
                        <a:t>40%</a:t>
                      </a:r>
                    </a:p>
                  </a:txBody>
                  <a:tcPr anchor="ctr"/>
                </a:tc>
                <a:tc>
                  <a:txBody>
                    <a:bodyPr/>
                    <a:lstStyle/>
                    <a:p>
                      <a:pPr algn="ctr"/>
                      <a:r>
                        <a:rPr lang="en-US" dirty="0"/>
                        <a:t>47%</a:t>
                      </a:r>
                    </a:p>
                  </a:txBody>
                  <a:tcPr anchor="ctr"/>
                </a:tc>
                <a:tc>
                  <a:txBody>
                    <a:bodyPr/>
                    <a:lstStyle/>
                    <a:p>
                      <a:pPr algn="ctr"/>
                      <a:r>
                        <a:rPr lang="en-US" b="1" dirty="0"/>
                        <a:t>100%</a:t>
                      </a:r>
                    </a:p>
                  </a:txBody>
                  <a:tcPr anchor="ctr"/>
                </a:tc>
                <a:extLst>
                  <a:ext uri="{0D108BD9-81ED-4DB2-BD59-A6C34878D82A}">
                    <a16:rowId xmlns:a16="http://schemas.microsoft.com/office/drawing/2014/main" val="2685008979"/>
                  </a:ext>
                </a:extLst>
              </a:tr>
              <a:tr h="370840">
                <a:tc>
                  <a:txBody>
                    <a:bodyPr/>
                    <a:lstStyle/>
                    <a:p>
                      <a:pPr algn="ctr"/>
                      <a:r>
                        <a:rPr lang="en-US" b="1" dirty="0"/>
                        <a:t>All</a:t>
                      </a:r>
                    </a:p>
                  </a:txBody>
                  <a:tcPr anchor="ctr"/>
                </a:tc>
                <a:tc>
                  <a:txBody>
                    <a:bodyPr/>
                    <a:lstStyle/>
                    <a:p>
                      <a:pPr algn="ctr"/>
                      <a:r>
                        <a:rPr lang="en-US" b="1" dirty="0"/>
                        <a:t>37%</a:t>
                      </a:r>
                    </a:p>
                  </a:txBody>
                  <a:tcPr anchor="ctr"/>
                </a:tc>
                <a:tc>
                  <a:txBody>
                    <a:bodyPr/>
                    <a:lstStyle/>
                    <a:p>
                      <a:pPr algn="ctr"/>
                      <a:r>
                        <a:rPr lang="en-US" b="1" dirty="0"/>
                        <a:t>29%</a:t>
                      </a:r>
                    </a:p>
                  </a:txBody>
                  <a:tcPr anchor="ctr"/>
                </a:tc>
                <a:tc>
                  <a:txBody>
                    <a:bodyPr/>
                    <a:lstStyle/>
                    <a:p>
                      <a:pPr algn="ctr"/>
                      <a:r>
                        <a:rPr lang="en-US" b="1" dirty="0"/>
                        <a:t>35%</a:t>
                      </a:r>
                    </a:p>
                  </a:txBody>
                  <a:tcPr anchor="ctr"/>
                </a:tc>
                <a:tc>
                  <a:txBody>
                    <a:bodyPr/>
                    <a:lstStyle/>
                    <a:p>
                      <a:pPr algn="ctr"/>
                      <a:r>
                        <a:rPr lang="en-US" b="1" dirty="0"/>
                        <a:t>100%</a:t>
                      </a:r>
                    </a:p>
                  </a:txBody>
                  <a:tcPr anchor="ctr"/>
                </a:tc>
                <a:extLst>
                  <a:ext uri="{0D108BD9-81ED-4DB2-BD59-A6C34878D82A}">
                    <a16:rowId xmlns:a16="http://schemas.microsoft.com/office/drawing/2014/main" val="3951266936"/>
                  </a:ext>
                </a:extLst>
              </a:tr>
            </a:tbl>
          </a:graphicData>
        </a:graphic>
      </p:graphicFrame>
      <p:sp>
        <p:nvSpPr>
          <p:cNvPr id="9" name="Speech Bubble: Rectangle 8">
            <a:extLst>
              <a:ext uri="{FF2B5EF4-FFF2-40B4-BE49-F238E27FC236}">
                <a16:creationId xmlns:a16="http://schemas.microsoft.com/office/drawing/2014/main" id="{7E9542B4-52EE-42FC-B18A-715A60FCA5D7}"/>
              </a:ext>
            </a:extLst>
          </p:cNvPr>
          <p:cNvSpPr/>
          <p:nvPr/>
        </p:nvSpPr>
        <p:spPr>
          <a:xfrm>
            <a:off x="9596487" y="2830116"/>
            <a:ext cx="2469822" cy="1854200"/>
          </a:xfrm>
          <a:prstGeom prst="wedgeRectCallout">
            <a:avLst>
              <a:gd name="adj1" fmla="val -72360"/>
              <a:gd name="adj2" fmla="val 701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differences between the two distributions are more obvious on the percentage scale</a:t>
            </a:r>
          </a:p>
        </p:txBody>
      </p:sp>
      <p:pic>
        <p:nvPicPr>
          <p:cNvPr id="10" name="Picture 9">
            <a:extLst>
              <a:ext uri="{FF2B5EF4-FFF2-40B4-BE49-F238E27FC236}">
                <a16:creationId xmlns:a16="http://schemas.microsoft.com/office/drawing/2014/main" id="{6C57522A-0F6B-44F9-9258-96846B80337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9121536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Cars: Possible Splits</a:t>
            </a:r>
          </a:p>
        </p:txBody>
      </p:sp>
      <p:sp>
        <p:nvSpPr>
          <p:cNvPr id="3" name="Content Placeholder 2"/>
          <p:cNvSpPr>
            <a:spLocks noGrp="1"/>
          </p:cNvSpPr>
          <p:nvPr>
            <p:ph idx="1"/>
          </p:nvPr>
        </p:nvSpPr>
        <p:spPr>
          <a:xfrm>
            <a:off x="838200" y="1825625"/>
            <a:ext cx="4751895" cy="4351338"/>
          </a:xfrm>
        </p:spPr>
        <p:txBody>
          <a:bodyPr>
            <a:normAutofit/>
          </a:bodyPr>
          <a:lstStyle/>
          <a:p>
            <a:pPr marL="0" indent="0">
              <a:buNone/>
            </a:pPr>
            <a:endParaRPr lang="en-US" dirty="0"/>
          </a:p>
          <a:p>
            <a:endParaRPr lang="en-US" dirty="0"/>
          </a:p>
          <a:p>
            <a:endParaRPr lang="en-US" dirty="0"/>
          </a:p>
          <a:p>
            <a:endParaRPr lang="en-US" dirty="0"/>
          </a:p>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48</a:t>
            </a:fld>
            <a:endParaRPr lang="en-US" dirty="0"/>
          </a:p>
        </p:txBody>
      </p:sp>
      <p:graphicFrame>
        <p:nvGraphicFramePr>
          <p:cNvPr id="5" name="Table 4">
            <a:extLst>
              <a:ext uri="{FF2B5EF4-FFF2-40B4-BE49-F238E27FC236}">
                <a16:creationId xmlns:a16="http://schemas.microsoft.com/office/drawing/2014/main" id="{65C6ED92-06D1-4E3B-ABD7-E7007C318277}"/>
              </a:ext>
            </a:extLst>
          </p:cNvPr>
          <p:cNvGraphicFramePr>
            <a:graphicFrameLocks noGrp="1"/>
          </p:cNvGraphicFramePr>
          <p:nvPr>
            <p:extLst>
              <p:ext uri="{D42A27DB-BD31-4B8C-83A1-F6EECF244321}">
                <p14:modId xmlns:p14="http://schemas.microsoft.com/office/powerpoint/2010/main" val="1995887410"/>
              </p:ext>
            </p:extLst>
          </p:nvPr>
        </p:nvGraphicFramePr>
        <p:xfrm>
          <a:off x="966771" y="1520945"/>
          <a:ext cx="10248400" cy="2225040"/>
        </p:xfrm>
        <a:graphic>
          <a:graphicData uri="http://schemas.openxmlformats.org/drawingml/2006/table">
            <a:tbl>
              <a:tblPr firstRow="1" bandRow="1">
                <a:tableStyleId>{5C22544A-7EE6-4342-B048-85BDC9FD1C3A}</a:tableStyleId>
              </a:tblPr>
              <a:tblGrid>
                <a:gridCol w="1456940">
                  <a:extLst>
                    <a:ext uri="{9D8B030D-6E8A-4147-A177-3AD203B41FA5}">
                      <a16:colId xmlns:a16="http://schemas.microsoft.com/office/drawing/2014/main" val="2742966445"/>
                    </a:ext>
                  </a:extLst>
                </a:gridCol>
                <a:gridCol w="1718631">
                  <a:extLst>
                    <a:ext uri="{9D8B030D-6E8A-4147-A177-3AD203B41FA5}">
                      <a16:colId xmlns:a16="http://schemas.microsoft.com/office/drawing/2014/main" val="1931691733"/>
                    </a:ext>
                  </a:extLst>
                </a:gridCol>
                <a:gridCol w="1828800">
                  <a:extLst>
                    <a:ext uri="{9D8B030D-6E8A-4147-A177-3AD203B41FA5}">
                      <a16:colId xmlns:a16="http://schemas.microsoft.com/office/drawing/2014/main" val="3386050473"/>
                    </a:ext>
                  </a:extLst>
                </a:gridCol>
                <a:gridCol w="5244029">
                  <a:extLst>
                    <a:ext uri="{9D8B030D-6E8A-4147-A177-3AD203B41FA5}">
                      <a16:colId xmlns:a16="http://schemas.microsoft.com/office/drawing/2014/main" val="2073605165"/>
                    </a:ext>
                  </a:extLst>
                </a:gridCol>
              </a:tblGrid>
              <a:tr h="370840">
                <a:tc>
                  <a:txBody>
                    <a:bodyPr/>
                    <a:lstStyle/>
                    <a:p>
                      <a:r>
                        <a:rPr lang="en-US" dirty="0"/>
                        <a:t>Cylinders</a:t>
                      </a:r>
                    </a:p>
                  </a:txBody>
                  <a:tcPr/>
                </a:tc>
                <a:tc>
                  <a:txBody>
                    <a:bodyPr/>
                    <a:lstStyle/>
                    <a:p>
                      <a:r>
                        <a:rPr lang="en-US" dirty="0"/>
                        <a:t>Split</a:t>
                      </a:r>
                    </a:p>
                  </a:txBody>
                  <a:tcPr/>
                </a:tc>
                <a:tc>
                  <a:txBody>
                    <a:bodyPr/>
                    <a:lstStyle/>
                    <a:p>
                      <a:pPr algn="r"/>
                      <a:r>
                        <a:rPr lang="en-US" dirty="0"/>
                        <a:t>Entropy</a:t>
                      </a:r>
                    </a:p>
                  </a:txBody>
                  <a:tcPr/>
                </a:tc>
                <a:tc>
                  <a:txBody>
                    <a:bodyPr/>
                    <a:lstStyle/>
                    <a:p>
                      <a:pPr algn="r"/>
                      <a:endParaRPr lang="en-US" dirty="0"/>
                    </a:p>
                  </a:txBody>
                  <a:tcPr/>
                </a:tc>
                <a:extLst>
                  <a:ext uri="{0D108BD9-81ED-4DB2-BD59-A6C34878D82A}">
                    <a16:rowId xmlns:a16="http://schemas.microsoft.com/office/drawing/2014/main" val="127053244"/>
                  </a:ext>
                </a:extLst>
              </a:tr>
              <a:tr h="370840">
                <a:tc>
                  <a:txBody>
                    <a:bodyPr/>
                    <a:lstStyle/>
                    <a:p>
                      <a:r>
                        <a:rPr lang="en-US" dirty="0"/>
                        <a:t>&lt;= 7</a:t>
                      </a:r>
                    </a:p>
                  </a:txBody>
                  <a:tcPr/>
                </a:tc>
                <a:tc>
                  <a:txBody>
                    <a:bodyPr/>
                    <a:lstStyle/>
                    <a:p>
                      <a:r>
                        <a:rPr lang="en-US" dirty="0"/>
                        <a:t>(3), (4, 5, 6)</a:t>
                      </a:r>
                    </a:p>
                  </a:txBody>
                  <a:tcPr/>
                </a:tc>
                <a:tc>
                  <a:txBody>
                    <a:bodyPr/>
                    <a:lstStyle/>
                    <a:p>
                      <a:pPr algn="r"/>
                      <a:r>
                        <a:rPr lang="en-US" dirty="0"/>
                        <a:t>1.54781</a:t>
                      </a:r>
                    </a:p>
                  </a:txBody>
                  <a:tcPr/>
                </a:tc>
                <a:tc>
                  <a:txBody>
                    <a:bodyPr/>
                    <a:lstStyle/>
                    <a:p>
                      <a:pPr algn="r"/>
                      <a:endParaRPr lang="en-US" dirty="0"/>
                    </a:p>
                  </a:txBody>
                  <a:tcPr/>
                </a:tc>
                <a:extLst>
                  <a:ext uri="{0D108BD9-81ED-4DB2-BD59-A6C34878D82A}">
                    <a16:rowId xmlns:a16="http://schemas.microsoft.com/office/drawing/2014/main" val="630400826"/>
                  </a:ext>
                </a:extLst>
              </a:tr>
              <a:tr h="370840">
                <a:tc>
                  <a:txBody>
                    <a:bodyPr/>
                    <a:lstStyle/>
                    <a:p>
                      <a:endParaRPr lang="en-US" dirty="0"/>
                    </a:p>
                  </a:txBody>
                  <a:tcPr/>
                </a:tc>
                <a:tc>
                  <a:txBody>
                    <a:bodyPr/>
                    <a:lstStyle/>
                    <a:p>
                      <a:r>
                        <a:rPr lang="en-US" dirty="0"/>
                        <a:t>(3, 4), (5, 6)</a:t>
                      </a:r>
                    </a:p>
                  </a:txBody>
                  <a:tcPr/>
                </a:tc>
                <a:tc>
                  <a:txBody>
                    <a:bodyPr/>
                    <a:lstStyle/>
                    <a:p>
                      <a:pPr algn="r"/>
                      <a:r>
                        <a:rPr lang="en-US" dirty="0"/>
                        <a:t>1.52178</a:t>
                      </a:r>
                    </a:p>
                  </a:txBody>
                  <a:tcPr/>
                </a:tc>
                <a:tc>
                  <a:txBody>
                    <a:bodyPr/>
                    <a:lstStyle/>
                    <a:p>
                      <a:pPr algn="r"/>
                      <a:r>
                        <a:rPr lang="en-US" dirty="0"/>
                        <a:t>Optimal Split, lowest Entropy within Cylinders &lt;= 7</a:t>
                      </a:r>
                    </a:p>
                  </a:txBody>
                  <a:tcPr/>
                </a:tc>
                <a:extLst>
                  <a:ext uri="{0D108BD9-81ED-4DB2-BD59-A6C34878D82A}">
                    <a16:rowId xmlns:a16="http://schemas.microsoft.com/office/drawing/2014/main" val="815417978"/>
                  </a:ext>
                </a:extLst>
              </a:tr>
              <a:tr h="370840">
                <a:tc>
                  <a:txBody>
                    <a:bodyPr/>
                    <a:lstStyle/>
                    <a:p>
                      <a:endParaRPr lang="en-US" dirty="0"/>
                    </a:p>
                  </a:txBody>
                  <a:tcPr/>
                </a:tc>
                <a:tc>
                  <a:txBody>
                    <a:bodyPr/>
                    <a:lstStyle/>
                    <a:p>
                      <a:r>
                        <a:rPr lang="en-US" dirty="0"/>
                        <a:t>(3, 4, 5), (6)</a:t>
                      </a:r>
                    </a:p>
                  </a:txBody>
                  <a:tcPr/>
                </a:tc>
                <a:tc>
                  <a:txBody>
                    <a:bodyPr/>
                    <a:lstStyle/>
                    <a:p>
                      <a:pPr algn="r"/>
                      <a:r>
                        <a:rPr lang="en-US" dirty="0"/>
                        <a:t>1.53338</a:t>
                      </a:r>
                    </a:p>
                  </a:txBody>
                  <a:tcPr/>
                </a:tc>
                <a:tc>
                  <a:txBody>
                    <a:bodyPr/>
                    <a:lstStyle/>
                    <a:p>
                      <a:pPr algn="r"/>
                      <a:endParaRPr lang="en-US" dirty="0"/>
                    </a:p>
                  </a:txBody>
                  <a:tcPr/>
                </a:tc>
                <a:extLst>
                  <a:ext uri="{0D108BD9-81ED-4DB2-BD59-A6C34878D82A}">
                    <a16:rowId xmlns:a16="http://schemas.microsoft.com/office/drawing/2014/main" val="3219699237"/>
                  </a:ext>
                </a:extLst>
              </a:tr>
              <a:tr h="370840">
                <a:tc>
                  <a:txBody>
                    <a:bodyPr/>
                    <a:lstStyle/>
                    <a:p>
                      <a:r>
                        <a:rPr lang="en-US" dirty="0"/>
                        <a:t>&gt; 7</a:t>
                      </a:r>
                    </a:p>
                  </a:txBody>
                  <a:tcPr/>
                </a:tc>
                <a:tc>
                  <a:txBody>
                    <a:bodyPr/>
                    <a:lstStyle/>
                    <a:p>
                      <a:r>
                        <a:rPr lang="en-US" dirty="0"/>
                        <a:t>(8), (10, 12)</a:t>
                      </a:r>
                    </a:p>
                  </a:txBody>
                  <a:tcPr/>
                </a:tc>
                <a:tc>
                  <a:txBody>
                    <a:bodyPr/>
                    <a:lstStyle/>
                    <a:p>
                      <a:pPr algn="r"/>
                      <a:r>
                        <a:rPr lang="en-US" dirty="0"/>
                        <a:t>1.41019</a:t>
                      </a:r>
                    </a:p>
                  </a:txBody>
                  <a:tcPr/>
                </a:tc>
                <a:tc>
                  <a:txBody>
                    <a:bodyPr/>
                    <a:lstStyle/>
                    <a:p>
                      <a:pPr algn="r"/>
                      <a:endParaRPr lang="en-US" dirty="0"/>
                    </a:p>
                  </a:txBody>
                  <a:tcPr/>
                </a:tc>
                <a:extLst>
                  <a:ext uri="{0D108BD9-81ED-4DB2-BD59-A6C34878D82A}">
                    <a16:rowId xmlns:a16="http://schemas.microsoft.com/office/drawing/2014/main" val="2438740612"/>
                  </a:ext>
                </a:extLst>
              </a:tr>
              <a:tr h="370840">
                <a:tc>
                  <a:txBody>
                    <a:bodyPr/>
                    <a:lstStyle/>
                    <a:p>
                      <a:endParaRPr lang="en-US" dirty="0"/>
                    </a:p>
                  </a:txBody>
                  <a:tcPr/>
                </a:tc>
                <a:tc>
                  <a:txBody>
                    <a:bodyPr/>
                    <a:lstStyle/>
                    <a:p>
                      <a:r>
                        <a:rPr lang="en-US" dirty="0"/>
                        <a:t>(8, 10), (12)</a:t>
                      </a:r>
                    </a:p>
                  </a:txBody>
                  <a:tcPr/>
                </a:tc>
                <a:tc>
                  <a:txBody>
                    <a:bodyPr/>
                    <a:lstStyle/>
                    <a:p>
                      <a:pPr algn="r"/>
                      <a:r>
                        <a:rPr lang="en-US" dirty="0"/>
                        <a:t> 1.38063</a:t>
                      </a:r>
                    </a:p>
                  </a:txBody>
                  <a:tcPr/>
                </a:tc>
                <a:tc>
                  <a:txBody>
                    <a:bodyPr/>
                    <a:lstStyle/>
                    <a:p>
                      <a:pPr algn="r"/>
                      <a:r>
                        <a:rPr lang="en-US" dirty="0"/>
                        <a:t>Optimal Split, lowest Entropy within Cylinders &gt; 7</a:t>
                      </a:r>
                    </a:p>
                  </a:txBody>
                  <a:tcPr/>
                </a:tc>
                <a:extLst>
                  <a:ext uri="{0D108BD9-81ED-4DB2-BD59-A6C34878D82A}">
                    <a16:rowId xmlns:a16="http://schemas.microsoft.com/office/drawing/2014/main" val="442227651"/>
                  </a:ext>
                </a:extLst>
              </a:tr>
            </a:tbl>
          </a:graphicData>
        </a:graphic>
      </p:graphicFrame>
      <p:pic>
        <p:nvPicPr>
          <p:cNvPr id="8" name="Picture 7">
            <a:extLst>
              <a:ext uri="{FF2B5EF4-FFF2-40B4-BE49-F238E27FC236}">
                <a16:creationId xmlns:a16="http://schemas.microsoft.com/office/drawing/2014/main" id="{42143772-74F7-4DB8-AF69-3C0170DD5D8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7475242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Cars: Optimal Split on Cylinders</a:t>
            </a:r>
          </a:p>
        </p:txBody>
      </p:sp>
      <p:sp>
        <p:nvSpPr>
          <p:cNvPr id="3" name="Content Placeholder 2"/>
          <p:cNvSpPr>
            <a:spLocks noGrp="1"/>
          </p:cNvSpPr>
          <p:nvPr>
            <p:ph idx="1"/>
          </p:nvPr>
        </p:nvSpPr>
        <p:spPr>
          <a:xfrm>
            <a:off x="838200" y="1825625"/>
            <a:ext cx="4751895" cy="4351338"/>
          </a:xfrm>
        </p:spPr>
        <p:txBody>
          <a:bodyPr>
            <a:normAutofit/>
          </a:bodyPr>
          <a:lstStyle/>
          <a:p>
            <a:pPr marL="0" indent="0">
              <a:buNone/>
            </a:pPr>
            <a:endParaRPr lang="en-US" dirty="0"/>
          </a:p>
          <a:p>
            <a:endParaRPr lang="en-US" dirty="0"/>
          </a:p>
          <a:p>
            <a:endParaRPr lang="en-US" dirty="0"/>
          </a:p>
          <a:p>
            <a:endParaRPr lang="en-US" dirty="0"/>
          </a:p>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49</a:t>
            </a:fld>
            <a:endParaRPr lang="en-US" dirty="0"/>
          </a:p>
        </p:txBody>
      </p:sp>
      <p:graphicFrame>
        <p:nvGraphicFramePr>
          <p:cNvPr id="6" name="Table 5">
            <a:extLst>
              <a:ext uri="{FF2B5EF4-FFF2-40B4-BE49-F238E27FC236}">
                <a16:creationId xmlns:a16="http://schemas.microsoft.com/office/drawing/2014/main" id="{E4FB8884-F1C1-4BC9-A16F-2B9CEE8A94AD}"/>
              </a:ext>
            </a:extLst>
          </p:cNvPr>
          <p:cNvGraphicFramePr>
            <a:graphicFrameLocks noGrp="1"/>
          </p:cNvGraphicFramePr>
          <p:nvPr>
            <p:extLst>
              <p:ext uri="{D42A27DB-BD31-4B8C-83A1-F6EECF244321}">
                <p14:modId xmlns:p14="http://schemas.microsoft.com/office/powerpoint/2010/main" val="4040417943"/>
              </p:ext>
            </p:extLst>
          </p:nvPr>
        </p:nvGraphicFramePr>
        <p:xfrm>
          <a:off x="981419" y="1581684"/>
          <a:ext cx="9143080" cy="3045399"/>
        </p:xfrm>
        <a:graphic>
          <a:graphicData uri="http://schemas.openxmlformats.org/drawingml/2006/table">
            <a:tbl>
              <a:tblPr firstRow="1" bandRow="1">
                <a:tableStyleId>{5C22544A-7EE6-4342-B048-85BDC9FD1C3A}</a:tableStyleId>
              </a:tblPr>
              <a:tblGrid>
                <a:gridCol w="1828616">
                  <a:extLst>
                    <a:ext uri="{9D8B030D-6E8A-4147-A177-3AD203B41FA5}">
                      <a16:colId xmlns:a16="http://schemas.microsoft.com/office/drawing/2014/main" val="2131234337"/>
                    </a:ext>
                  </a:extLst>
                </a:gridCol>
                <a:gridCol w="1828616">
                  <a:extLst>
                    <a:ext uri="{9D8B030D-6E8A-4147-A177-3AD203B41FA5}">
                      <a16:colId xmlns:a16="http://schemas.microsoft.com/office/drawing/2014/main" val="4206656141"/>
                    </a:ext>
                  </a:extLst>
                </a:gridCol>
                <a:gridCol w="1828616">
                  <a:extLst>
                    <a:ext uri="{9D8B030D-6E8A-4147-A177-3AD203B41FA5}">
                      <a16:colId xmlns:a16="http://schemas.microsoft.com/office/drawing/2014/main" val="1801011453"/>
                    </a:ext>
                  </a:extLst>
                </a:gridCol>
                <a:gridCol w="1828616">
                  <a:extLst>
                    <a:ext uri="{9D8B030D-6E8A-4147-A177-3AD203B41FA5}">
                      <a16:colId xmlns:a16="http://schemas.microsoft.com/office/drawing/2014/main" val="3370053345"/>
                    </a:ext>
                  </a:extLst>
                </a:gridCol>
                <a:gridCol w="1828616">
                  <a:extLst>
                    <a:ext uri="{9D8B030D-6E8A-4147-A177-3AD203B41FA5}">
                      <a16:colId xmlns:a16="http://schemas.microsoft.com/office/drawing/2014/main" val="222480557"/>
                    </a:ext>
                  </a:extLst>
                </a:gridCol>
              </a:tblGrid>
              <a:tr h="435057">
                <a:tc rowSpan="2">
                  <a:txBody>
                    <a:bodyPr/>
                    <a:lstStyle/>
                    <a:p>
                      <a:pPr algn="ctr"/>
                      <a:r>
                        <a:rPr lang="en-US" dirty="0"/>
                        <a:t>Cylinders</a:t>
                      </a:r>
                    </a:p>
                  </a:txBody>
                  <a:tcPr anchor="ctr"/>
                </a:tc>
                <a:tc gridSpan="4">
                  <a:txBody>
                    <a:bodyPr/>
                    <a:lstStyle/>
                    <a:p>
                      <a:pPr algn="ctr"/>
                      <a:r>
                        <a:rPr lang="en-US" dirty="0"/>
                        <a:t>Origin</a:t>
                      </a:r>
                    </a:p>
                  </a:txBody>
                  <a:tcPr anchor="ct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462065629"/>
                  </a:ext>
                </a:extLst>
              </a:tr>
              <a:tr h="435057">
                <a:tc vMerge="1">
                  <a:txBody>
                    <a:bodyPr/>
                    <a:lstStyle/>
                    <a:p>
                      <a:endParaRPr lang="en-US" dirty="0"/>
                    </a:p>
                  </a:txBody>
                  <a:tcPr/>
                </a:tc>
                <a:tc>
                  <a:txBody>
                    <a:bodyPr/>
                    <a:lstStyle/>
                    <a:p>
                      <a:pPr algn="ctr"/>
                      <a:r>
                        <a:rPr lang="en-US" dirty="0"/>
                        <a:t>Asia</a:t>
                      </a:r>
                    </a:p>
                  </a:txBody>
                  <a:tcPr anchor="ctr"/>
                </a:tc>
                <a:tc>
                  <a:txBody>
                    <a:bodyPr/>
                    <a:lstStyle/>
                    <a:p>
                      <a:pPr algn="ctr"/>
                      <a:r>
                        <a:rPr lang="en-US" dirty="0"/>
                        <a:t>Europe</a:t>
                      </a:r>
                    </a:p>
                  </a:txBody>
                  <a:tcPr anchor="ctr"/>
                </a:tc>
                <a:tc>
                  <a:txBody>
                    <a:bodyPr/>
                    <a:lstStyle/>
                    <a:p>
                      <a:pPr algn="ctr"/>
                      <a:r>
                        <a:rPr lang="en-US" dirty="0"/>
                        <a:t>USA</a:t>
                      </a:r>
                    </a:p>
                  </a:txBody>
                  <a:tcPr anchor="ctr"/>
                </a:tc>
                <a:tc>
                  <a:txBody>
                    <a:bodyPr/>
                    <a:lstStyle/>
                    <a:p>
                      <a:pPr algn="ctr"/>
                      <a:r>
                        <a:rPr lang="en-US" b="1" dirty="0"/>
                        <a:t>All</a:t>
                      </a:r>
                    </a:p>
                  </a:txBody>
                  <a:tcPr anchor="ctr"/>
                </a:tc>
                <a:extLst>
                  <a:ext uri="{0D108BD9-81ED-4DB2-BD59-A6C34878D82A}">
                    <a16:rowId xmlns:a16="http://schemas.microsoft.com/office/drawing/2014/main" val="4264202795"/>
                  </a:ext>
                </a:extLst>
              </a:tr>
              <a:tr h="435057">
                <a:tc>
                  <a:txBody>
                    <a:bodyPr/>
                    <a:lstStyle/>
                    <a:p>
                      <a:pPr algn="ctr"/>
                      <a:r>
                        <a:rPr lang="en-US" dirty="0"/>
                        <a:t>3, 4</a:t>
                      </a:r>
                    </a:p>
                  </a:txBody>
                  <a:tcPr anchor="ctr"/>
                </a:tc>
                <a:tc>
                  <a:txBody>
                    <a:bodyPr/>
                    <a:lstStyle/>
                    <a:p>
                      <a:pPr algn="ctr"/>
                      <a:r>
                        <a:rPr lang="en-US" dirty="0">
                          <a:solidFill>
                            <a:srgbClr val="FF0000"/>
                          </a:solidFill>
                        </a:rPr>
                        <a:t>75 (55%)</a:t>
                      </a:r>
                    </a:p>
                  </a:txBody>
                  <a:tcPr anchor="ctr"/>
                </a:tc>
                <a:tc>
                  <a:txBody>
                    <a:bodyPr/>
                    <a:lstStyle/>
                    <a:p>
                      <a:pPr algn="ctr"/>
                      <a:r>
                        <a:rPr lang="en-US" dirty="0"/>
                        <a:t>25 (18%)</a:t>
                      </a:r>
                    </a:p>
                  </a:txBody>
                  <a:tcPr anchor="ctr"/>
                </a:tc>
                <a:tc>
                  <a:txBody>
                    <a:bodyPr/>
                    <a:lstStyle/>
                    <a:p>
                      <a:pPr algn="ctr"/>
                      <a:r>
                        <a:rPr lang="en-US" dirty="0"/>
                        <a:t>37 (27%)</a:t>
                      </a:r>
                    </a:p>
                  </a:txBody>
                  <a:tcPr anchor="ctr"/>
                </a:tc>
                <a:tc>
                  <a:txBody>
                    <a:bodyPr/>
                    <a:lstStyle/>
                    <a:p>
                      <a:pPr algn="ctr"/>
                      <a:r>
                        <a:rPr lang="en-US" b="1" dirty="0"/>
                        <a:t>137 (100%)</a:t>
                      </a:r>
                    </a:p>
                  </a:txBody>
                  <a:tcPr anchor="ctr"/>
                </a:tc>
                <a:extLst>
                  <a:ext uri="{0D108BD9-81ED-4DB2-BD59-A6C34878D82A}">
                    <a16:rowId xmlns:a16="http://schemas.microsoft.com/office/drawing/2014/main" val="1126509255"/>
                  </a:ext>
                </a:extLst>
              </a:tr>
              <a:tr h="435057">
                <a:tc>
                  <a:txBody>
                    <a:bodyPr/>
                    <a:lstStyle/>
                    <a:p>
                      <a:pPr algn="ctr"/>
                      <a:r>
                        <a:rPr lang="en-US" dirty="0"/>
                        <a:t>5, 6</a:t>
                      </a:r>
                    </a:p>
                  </a:txBody>
                  <a:tcPr anchor="ctr"/>
                </a:tc>
                <a:tc>
                  <a:txBody>
                    <a:bodyPr/>
                    <a:lstStyle/>
                    <a:p>
                      <a:pPr algn="ctr"/>
                      <a:r>
                        <a:rPr lang="en-US" dirty="0">
                          <a:solidFill>
                            <a:srgbClr val="FF0000"/>
                          </a:solidFill>
                        </a:rPr>
                        <a:t>69 (35%)</a:t>
                      </a:r>
                    </a:p>
                  </a:txBody>
                  <a:tcPr anchor="ctr"/>
                </a:tc>
                <a:tc>
                  <a:txBody>
                    <a:bodyPr/>
                    <a:lstStyle/>
                    <a:p>
                      <a:pPr algn="ctr"/>
                      <a:r>
                        <a:rPr lang="en-US" dirty="0"/>
                        <a:t>61 (31%)</a:t>
                      </a:r>
                    </a:p>
                  </a:txBody>
                  <a:tcPr anchor="ctr"/>
                </a:tc>
                <a:tc>
                  <a:txBody>
                    <a:bodyPr/>
                    <a:lstStyle/>
                    <a:p>
                      <a:pPr algn="ctr"/>
                      <a:r>
                        <a:rPr lang="en-US" dirty="0"/>
                        <a:t>67 (34%)</a:t>
                      </a:r>
                    </a:p>
                  </a:txBody>
                  <a:tcPr anchor="ctr"/>
                </a:tc>
                <a:tc>
                  <a:txBody>
                    <a:bodyPr/>
                    <a:lstStyle/>
                    <a:p>
                      <a:pPr algn="ctr"/>
                      <a:r>
                        <a:rPr lang="en-US" b="1" dirty="0"/>
                        <a:t>197 (100%)</a:t>
                      </a:r>
                    </a:p>
                  </a:txBody>
                  <a:tcPr anchor="ctr"/>
                </a:tc>
                <a:extLst>
                  <a:ext uri="{0D108BD9-81ED-4DB2-BD59-A6C34878D82A}">
                    <a16:rowId xmlns:a16="http://schemas.microsoft.com/office/drawing/2014/main" val="643498250"/>
                  </a:ext>
                </a:extLst>
              </a:tr>
              <a:tr h="435057">
                <a:tc>
                  <a:txBody>
                    <a:bodyPr/>
                    <a:lstStyle/>
                    <a:p>
                      <a:pPr algn="ctr"/>
                      <a:r>
                        <a:rPr lang="en-US" dirty="0"/>
                        <a:t>8, 10</a:t>
                      </a:r>
                    </a:p>
                  </a:txBody>
                  <a:tcPr anchor="ctr"/>
                </a:tc>
                <a:tc>
                  <a:txBody>
                    <a:bodyPr/>
                    <a:lstStyle/>
                    <a:p>
                      <a:pPr algn="ctr"/>
                      <a:r>
                        <a:rPr lang="en-US" dirty="0"/>
                        <a:t>12 (13%)</a:t>
                      </a:r>
                    </a:p>
                  </a:txBody>
                  <a:tcPr anchor="ctr"/>
                </a:tc>
                <a:tc>
                  <a:txBody>
                    <a:bodyPr/>
                    <a:lstStyle/>
                    <a:p>
                      <a:pPr algn="ctr"/>
                      <a:r>
                        <a:rPr lang="en-US" dirty="0"/>
                        <a:t>34 (38%)</a:t>
                      </a:r>
                    </a:p>
                  </a:txBody>
                  <a:tcPr anchor="ctr"/>
                </a:tc>
                <a:tc>
                  <a:txBody>
                    <a:bodyPr/>
                    <a:lstStyle/>
                    <a:p>
                      <a:pPr algn="ctr"/>
                      <a:r>
                        <a:rPr lang="en-US" dirty="0">
                          <a:solidFill>
                            <a:srgbClr val="FF0000"/>
                          </a:solidFill>
                        </a:rPr>
                        <a:t>43 (48%)</a:t>
                      </a:r>
                    </a:p>
                  </a:txBody>
                  <a:tcPr anchor="ctr"/>
                </a:tc>
                <a:tc>
                  <a:txBody>
                    <a:bodyPr/>
                    <a:lstStyle/>
                    <a:p>
                      <a:pPr algn="ctr"/>
                      <a:r>
                        <a:rPr lang="en-US" b="1" dirty="0"/>
                        <a:t>89</a:t>
                      </a:r>
                    </a:p>
                  </a:txBody>
                  <a:tcPr anchor="ctr"/>
                </a:tc>
                <a:extLst>
                  <a:ext uri="{0D108BD9-81ED-4DB2-BD59-A6C34878D82A}">
                    <a16:rowId xmlns:a16="http://schemas.microsoft.com/office/drawing/2014/main" val="2481838304"/>
                  </a:ext>
                </a:extLst>
              </a:tr>
              <a:tr h="435057">
                <a:tc>
                  <a:txBody>
                    <a:bodyPr/>
                    <a:lstStyle/>
                    <a:p>
                      <a:pPr algn="ctr"/>
                      <a:r>
                        <a:rPr lang="en-US" dirty="0"/>
                        <a:t>12</a:t>
                      </a:r>
                    </a:p>
                  </a:txBody>
                  <a:tcPr anchor="ctr"/>
                </a:tc>
                <a:tc>
                  <a:txBody>
                    <a:bodyPr/>
                    <a:lstStyle/>
                    <a:p>
                      <a:pPr algn="ctr"/>
                      <a:r>
                        <a:rPr lang="en-US" dirty="0"/>
                        <a:t>0 (0%)</a:t>
                      </a:r>
                    </a:p>
                  </a:txBody>
                  <a:tcPr anchor="ctr"/>
                </a:tc>
                <a:tc>
                  <a:txBody>
                    <a:bodyPr/>
                    <a:lstStyle/>
                    <a:p>
                      <a:pPr algn="ctr"/>
                      <a:r>
                        <a:rPr lang="en-US" dirty="0">
                          <a:solidFill>
                            <a:srgbClr val="FF0000"/>
                          </a:solidFill>
                        </a:rPr>
                        <a:t>3 (100%)</a:t>
                      </a:r>
                    </a:p>
                  </a:txBody>
                  <a:tcPr anchor="ctr"/>
                </a:tc>
                <a:tc>
                  <a:txBody>
                    <a:bodyPr/>
                    <a:lstStyle/>
                    <a:p>
                      <a:pPr algn="ctr"/>
                      <a:r>
                        <a:rPr lang="en-US" dirty="0"/>
                        <a:t>0 (0%)</a:t>
                      </a:r>
                    </a:p>
                  </a:txBody>
                  <a:tcPr anchor="ctr"/>
                </a:tc>
                <a:tc>
                  <a:txBody>
                    <a:bodyPr/>
                    <a:lstStyle/>
                    <a:p>
                      <a:pPr algn="ctr"/>
                      <a:r>
                        <a:rPr lang="en-US" b="1" dirty="0"/>
                        <a:t>3 (100%)</a:t>
                      </a:r>
                    </a:p>
                  </a:txBody>
                  <a:tcPr anchor="ctr"/>
                </a:tc>
                <a:extLst>
                  <a:ext uri="{0D108BD9-81ED-4DB2-BD59-A6C34878D82A}">
                    <a16:rowId xmlns:a16="http://schemas.microsoft.com/office/drawing/2014/main" val="2411028048"/>
                  </a:ext>
                </a:extLst>
              </a:tr>
              <a:tr h="435057">
                <a:tc>
                  <a:txBody>
                    <a:bodyPr/>
                    <a:lstStyle/>
                    <a:p>
                      <a:pPr algn="ctr"/>
                      <a:r>
                        <a:rPr lang="en-US" b="1" dirty="0"/>
                        <a:t>All</a:t>
                      </a:r>
                    </a:p>
                  </a:txBody>
                  <a:tcPr anchor="ctr"/>
                </a:tc>
                <a:tc>
                  <a:txBody>
                    <a:bodyPr/>
                    <a:lstStyle/>
                    <a:p>
                      <a:pPr algn="ctr"/>
                      <a:r>
                        <a:rPr lang="en-US" b="1" dirty="0"/>
                        <a:t>156 (37%)</a:t>
                      </a:r>
                    </a:p>
                  </a:txBody>
                  <a:tcPr anchor="ctr"/>
                </a:tc>
                <a:tc>
                  <a:txBody>
                    <a:bodyPr/>
                    <a:lstStyle/>
                    <a:p>
                      <a:pPr algn="ctr"/>
                      <a:r>
                        <a:rPr lang="en-US" b="1" dirty="0"/>
                        <a:t>123 (29%)</a:t>
                      </a:r>
                    </a:p>
                  </a:txBody>
                  <a:tcPr anchor="ctr"/>
                </a:tc>
                <a:tc>
                  <a:txBody>
                    <a:bodyPr/>
                    <a:lstStyle/>
                    <a:p>
                      <a:pPr algn="ctr"/>
                      <a:r>
                        <a:rPr lang="en-US" b="1" dirty="0"/>
                        <a:t>147 (35%)</a:t>
                      </a:r>
                    </a:p>
                  </a:txBody>
                  <a:tcPr anchor="ctr"/>
                </a:tc>
                <a:tc>
                  <a:txBody>
                    <a:bodyPr/>
                    <a:lstStyle/>
                    <a:p>
                      <a:pPr algn="ctr"/>
                      <a:r>
                        <a:rPr lang="en-US" b="1" dirty="0"/>
                        <a:t>426</a:t>
                      </a:r>
                    </a:p>
                  </a:txBody>
                  <a:tcPr anchor="ctr"/>
                </a:tc>
                <a:extLst>
                  <a:ext uri="{0D108BD9-81ED-4DB2-BD59-A6C34878D82A}">
                    <a16:rowId xmlns:a16="http://schemas.microsoft.com/office/drawing/2014/main" val="2456741602"/>
                  </a:ext>
                </a:extLst>
              </a:tr>
            </a:tbl>
          </a:graphicData>
        </a:graphic>
      </p:graphicFrame>
      <p:pic>
        <p:nvPicPr>
          <p:cNvPr id="8" name="Picture 7">
            <a:extLst>
              <a:ext uri="{FF2B5EF4-FFF2-40B4-BE49-F238E27FC236}">
                <a16:creationId xmlns:a16="http://schemas.microsoft.com/office/drawing/2014/main" id="{14C059D9-6C0C-4197-9A5A-82592C53770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4188894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Overall Default Rate</a:t>
            </a:r>
          </a:p>
        </p:txBody>
      </p:sp>
      <p:sp>
        <p:nvSpPr>
          <p:cNvPr id="7" name="Slide Number Placeholder 6"/>
          <p:cNvSpPr>
            <a:spLocks noGrp="1"/>
          </p:cNvSpPr>
          <p:nvPr>
            <p:ph type="sldNum" sz="quarter" idx="12"/>
          </p:nvPr>
        </p:nvSpPr>
        <p:spPr/>
        <p:txBody>
          <a:bodyPr/>
          <a:lstStyle/>
          <a:p>
            <a:fld id="{1C20BA80-1909-427C-B3BD-3DD8AEAFD5BE}" type="slidenum">
              <a:rPr lang="en-US" smtClean="0"/>
              <a:t>5</a:t>
            </a:fld>
            <a:endParaRPr lang="en-US" dirty="0"/>
          </a:p>
        </p:txBody>
      </p:sp>
      <p:sp>
        <p:nvSpPr>
          <p:cNvPr id="3" name="Content Placeholder 2"/>
          <p:cNvSpPr>
            <a:spLocks noGrp="1"/>
          </p:cNvSpPr>
          <p:nvPr>
            <p:ph idx="1"/>
          </p:nvPr>
        </p:nvSpPr>
        <p:spPr>
          <a:xfrm>
            <a:off x="838200" y="1825625"/>
            <a:ext cx="5674112" cy="4351338"/>
          </a:xfrm>
        </p:spPr>
        <p:txBody>
          <a:bodyPr>
            <a:normAutofit/>
          </a:bodyPr>
          <a:lstStyle/>
          <a:p>
            <a:r>
              <a:rPr lang="en-US" dirty="0"/>
              <a:t>5,960 applicants</a:t>
            </a:r>
          </a:p>
          <a:p>
            <a:r>
              <a:rPr lang="en-US" dirty="0"/>
              <a:t>19.95% or 1,189 applicants defaulted on the loan or is seriously delinquent</a:t>
            </a:r>
          </a:p>
          <a:p>
            <a:r>
              <a:rPr lang="en-US" dirty="0"/>
              <a:t>If the 5,950 applicants are assumed from the same homogeneous population, then the loan officer will randomly decline 19.95% of all applications regardless of the information on the applications. </a:t>
            </a:r>
          </a:p>
        </p:txBody>
      </p:sp>
      <p:sp>
        <p:nvSpPr>
          <p:cNvPr id="5" name="Rectangle 4">
            <a:extLst>
              <a:ext uri="{FF2B5EF4-FFF2-40B4-BE49-F238E27FC236}">
                <a16:creationId xmlns:a16="http://schemas.microsoft.com/office/drawing/2014/main" id="{51F98653-3A7D-4C9C-97A2-C0EB448BF233}"/>
              </a:ext>
            </a:extLst>
          </p:cNvPr>
          <p:cNvSpPr/>
          <p:nvPr/>
        </p:nvSpPr>
        <p:spPr>
          <a:xfrm>
            <a:off x="6870530" y="1384320"/>
            <a:ext cx="3764514" cy="1200329"/>
          </a:xfrm>
          <a:prstGeom prst="rect">
            <a:avLst/>
          </a:prstGeom>
        </p:spPr>
        <p:txBody>
          <a:bodyPr wrap="square">
            <a:spAutoFit/>
          </a:bodyPr>
          <a:lstStyle/>
          <a:p>
            <a:r>
              <a:rPr lang="en-US" b="1" dirty="0">
                <a:latin typeface="Courier New" panose="02070309020205020404" pitchFamily="49" charset="0"/>
                <a:cs typeface="Courier New" panose="02070309020205020404" pitchFamily="49" charset="0"/>
              </a:rPr>
              <a:t>BAD    Count     Percent</a:t>
            </a:r>
          </a:p>
          <a:p>
            <a:r>
              <a:rPr lang="en-US" b="1" dirty="0">
                <a:latin typeface="Courier New" panose="02070309020205020404" pitchFamily="49" charset="0"/>
                <a:cs typeface="Courier New" panose="02070309020205020404" pitchFamily="49" charset="0"/>
              </a:rPr>
              <a:t>0       4771   80.050336</a:t>
            </a:r>
          </a:p>
          <a:p>
            <a:r>
              <a:rPr lang="en-US" b="1" dirty="0">
                <a:latin typeface="Courier New" panose="02070309020205020404" pitchFamily="49" charset="0"/>
                <a:cs typeface="Courier New" panose="02070309020205020404" pitchFamily="49" charset="0"/>
              </a:rPr>
              <a:t>1       1189   19.949664</a:t>
            </a:r>
          </a:p>
          <a:p>
            <a:r>
              <a:rPr lang="en-US" b="1" dirty="0">
                <a:latin typeface="Courier New" panose="02070309020205020404" pitchFamily="49" charset="0"/>
                <a:cs typeface="Courier New" panose="02070309020205020404" pitchFamily="49" charset="0"/>
              </a:rPr>
              <a:t>All     5960  100.000000</a:t>
            </a:r>
          </a:p>
        </p:txBody>
      </p:sp>
      <p:pic>
        <p:nvPicPr>
          <p:cNvPr id="6" name="Picture 5">
            <a:extLst>
              <a:ext uri="{FF2B5EF4-FFF2-40B4-BE49-F238E27FC236}">
                <a16:creationId xmlns:a16="http://schemas.microsoft.com/office/drawing/2014/main" id="{D091C9B2-B643-43CA-8C1B-1A8E38A704B3}"/>
              </a:ext>
            </a:extLst>
          </p:cNvPr>
          <p:cNvPicPr>
            <a:picLocks noChangeAspect="1"/>
          </p:cNvPicPr>
          <p:nvPr/>
        </p:nvPicPr>
        <p:blipFill>
          <a:blip r:embed="rId3"/>
          <a:stretch>
            <a:fillRect/>
          </a:stretch>
        </p:blipFill>
        <p:spPr>
          <a:xfrm>
            <a:off x="6870530" y="2751336"/>
            <a:ext cx="4903317" cy="3378970"/>
          </a:xfrm>
          <a:prstGeom prst="rect">
            <a:avLst/>
          </a:prstGeom>
        </p:spPr>
      </p:pic>
      <p:pic>
        <p:nvPicPr>
          <p:cNvPr id="8" name="Picture 7">
            <a:extLst>
              <a:ext uri="{FF2B5EF4-FFF2-40B4-BE49-F238E27FC236}">
                <a16:creationId xmlns:a16="http://schemas.microsoft.com/office/drawing/2014/main" id="{F1381534-EA0A-4B34-BB37-7933C5F228D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41915472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Cars: Optimal Split on Cylinders</a:t>
            </a:r>
          </a:p>
        </p:txBody>
      </p:sp>
      <p:sp>
        <p:nvSpPr>
          <p:cNvPr id="3" name="Content Placeholder 2"/>
          <p:cNvSpPr>
            <a:spLocks noGrp="1"/>
          </p:cNvSpPr>
          <p:nvPr>
            <p:ph idx="1"/>
          </p:nvPr>
        </p:nvSpPr>
        <p:spPr>
          <a:xfrm>
            <a:off x="838200" y="1825625"/>
            <a:ext cx="4751895" cy="4351338"/>
          </a:xfrm>
        </p:spPr>
        <p:txBody>
          <a:bodyPr>
            <a:normAutofit/>
          </a:bodyPr>
          <a:lstStyle/>
          <a:p>
            <a:pPr marL="0" indent="0">
              <a:buNone/>
            </a:pPr>
            <a:endParaRPr lang="en-US" dirty="0"/>
          </a:p>
          <a:p>
            <a:endParaRPr lang="en-US" dirty="0"/>
          </a:p>
          <a:p>
            <a:endParaRPr lang="en-US" dirty="0"/>
          </a:p>
          <a:p>
            <a:endParaRPr lang="en-US" dirty="0"/>
          </a:p>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50</a:t>
            </a:fld>
            <a:endParaRPr lang="en-US" dirty="0"/>
          </a:p>
        </p:txBody>
      </p:sp>
      <p:pic>
        <p:nvPicPr>
          <p:cNvPr id="5" name="Picture 4">
            <a:extLst>
              <a:ext uri="{FF2B5EF4-FFF2-40B4-BE49-F238E27FC236}">
                <a16:creationId xmlns:a16="http://schemas.microsoft.com/office/drawing/2014/main" id="{9F1781EE-DA9B-438E-AC62-A59AA357F7FC}"/>
              </a:ext>
            </a:extLst>
          </p:cNvPr>
          <p:cNvPicPr>
            <a:picLocks noChangeAspect="1"/>
          </p:cNvPicPr>
          <p:nvPr/>
        </p:nvPicPr>
        <p:blipFill>
          <a:blip r:embed="rId3"/>
          <a:stretch>
            <a:fillRect/>
          </a:stretch>
        </p:blipFill>
        <p:spPr>
          <a:xfrm>
            <a:off x="966883" y="1452372"/>
            <a:ext cx="7935477" cy="4572000"/>
          </a:xfrm>
          <a:prstGeom prst="rect">
            <a:avLst/>
          </a:prstGeom>
        </p:spPr>
      </p:pic>
      <p:pic>
        <p:nvPicPr>
          <p:cNvPr id="8" name="Picture 7">
            <a:extLst>
              <a:ext uri="{FF2B5EF4-FFF2-40B4-BE49-F238E27FC236}">
                <a16:creationId xmlns:a16="http://schemas.microsoft.com/office/drawing/2014/main" id="{42879CE4-2E17-474C-B2A4-73824E5EB05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2404981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CART Algorithm: Stopping Rules</a:t>
            </a:r>
          </a:p>
        </p:txBody>
      </p:sp>
      <p:sp>
        <p:nvSpPr>
          <p:cNvPr id="3" name="Content Placeholder 2"/>
          <p:cNvSpPr>
            <a:spLocks noGrp="1"/>
          </p:cNvSpPr>
          <p:nvPr>
            <p:ph idx="1"/>
          </p:nvPr>
        </p:nvSpPr>
        <p:spPr>
          <a:xfrm>
            <a:off x="838199" y="1825625"/>
            <a:ext cx="10268415" cy="4351338"/>
          </a:xfrm>
        </p:spPr>
        <p:txBody>
          <a:bodyPr>
            <a:normAutofit fontScale="92500" lnSpcReduction="20000"/>
          </a:bodyPr>
          <a:lstStyle/>
          <a:p>
            <a:pPr marL="0" indent="0">
              <a:buNone/>
            </a:pPr>
            <a:r>
              <a:rPr lang="en-US" dirty="0"/>
              <a:t>Any of the following conditions will prevent a node from being split:</a:t>
            </a:r>
          </a:p>
          <a:p>
            <a:pPr marL="514350" indent="-514350">
              <a:buFont typeface="+mj-lt"/>
              <a:buAutoNum type="arabicPeriod"/>
            </a:pPr>
            <a:r>
              <a:rPr lang="en-US" dirty="0"/>
              <a:t>The node is pure (i.e., values of the target variable are constant in the node)</a:t>
            </a:r>
          </a:p>
          <a:p>
            <a:pPr marL="514350" indent="-514350">
              <a:buFont typeface="+mj-lt"/>
              <a:buAutoNum type="arabicPeriod"/>
            </a:pPr>
            <a:r>
              <a:rPr lang="en-US" dirty="0"/>
              <a:t>All predictors are constant in the node</a:t>
            </a:r>
          </a:p>
          <a:p>
            <a:pPr marL="514350" indent="-514350">
              <a:buFont typeface="+mj-lt"/>
              <a:buAutoNum type="arabicPeriod"/>
            </a:pPr>
            <a:r>
              <a:rPr lang="en-US" dirty="0"/>
              <a:t>The tree depth for the current node is the </a:t>
            </a:r>
            <a:r>
              <a:rPr lang="en-US" i="1" dirty="0"/>
              <a:t>maximum tree depth</a:t>
            </a:r>
            <a:r>
              <a:rPr lang="en-US" dirty="0"/>
              <a:t>.</a:t>
            </a:r>
          </a:p>
          <a:p>
            <a:pPr marL="514350" indent="-514350">
              <a:buFont typeface="+mj-lt"/>
              <a:buAutoNum type="arabicPeriod"/>
            </a:pPr>
            <a:r>
              <a:rPr lang="en-US" dirty="0"/>
              <a:t>The number of observations in any of the child nodes resulting from the node’s best split is less than the </a:t>
            </a:r>
            <a:r>
              <a:rPr lang="en-US" i="1" dirty="0"/>
              <a:t>minimum child node size </a:t>
            </a:r>
            <a:r>
              <a:rPr lang="en-US" dirty="0"/>
              <a:t>(a.k.a. </a:t>
            </a:r>
            <a:r>
              <a:rPr lang="en-US" i="1" dirty="0"/>
              <a:t>minimum leaf size</a:t>
            </a:r>
            <a:r>
              <a:rPr lang="en-US" dirty="0"/>
              <a:t>).</a:t>
            </a:r>
          </a:p>
          <a:p>
            <a:pPr marL="514350" indent="-514350">
              <a:buFont typeface="+mj-lt"/>
              <a:buAutoNum type="arabicPeriod"/>
            </a:pPr>
            <a:r>
              <a:rPr lang="en-US" dirty="0"/>
              <a:t>The number of observations in a parent node is less than the</a:t>
            </a:r>
            <a:r>
              <a:rPr lang="en-US" i="1" dirty="0"/>
              <a:t> minimum parent node size</a:t>
            </a:r>
            <a:r>
              <a:rPr lang="en-US" dirty="0"/>
              <a:t> (a.k.a. </a:t>
            </a:r>
            <a:r>
              <a:rPr lang="en-US" i="1" dirty="0"/>
              <a:t>minimum split size</a:t>
            </a:r>
            <a:r>
              <a:rPr lang="en-US" dirty="0"/>
              <a:t>)</a:t>
            </a:r>
          </a:p>
          <a:p>
            <a:pPr marL="514350" indent="-514350">
              <a:buFont typeface="+mj-lt"/>
              <a:buAutoNum type="arabicPeriod"/>
            </a:pPr>
            <a:r>
              <a:rPr lang="en-US" dirty="0"/>
              <a:t>The number of terminal nodes reaches the </a:t>
            </a:r>
            <a:r>
              <a:rPr lang="en-US" i="1" dirty="0"/>
              <a:t>maximum number of leaves</a:t>
            </a:r>
            <a:r>
              <a:rPr lang="en-US" dirty="0"/>
              <a:t>.</a:t>
            </a:r>
          </a:p>
        </p:txBody>
      </p:sp>
      <p:sp>
        <p:nvSpPr>
          <p:cNvPr id="7" name="Slide Number Placeholder 6"/>
          <p:cNvSpPr>
            <a:spLocks noGrp="1"/>
          </p:cNvSpPr>
          <p:nvPr>
            <p:ph type="sldNum" sz="quarter" idx="12"/>
          </p:nvPr>
        </p:nvSpPr>
        <p:spPr/>
        <p:txBody>
          <a:bodyPr/>
          <a:lstStyle/>
          <a:p>
            <a:fld id="{1C20BA80-1909-427C-B3BD-3DD8AEAFD5BE}" type="slidenum">
              <a:rPr lang="en-US" smtClean="0"/>
              <a:t>51</a:t>
            </a:fld>
            <a:endParaRPr lang="en-US" dirty="0"/>
          </a:p>
        </p:txBody>
      </p:sp>
      <p:pic>
        <p:nvPicPr>
          <p:cNvPr id="6" name="Picture 5">
            <a:extLst>
              <a:ext uri="{FF2B5EF4-FFF2-40B4-BE49-F238E27FC236}">
                <a16:creationId xmlns:a16="http://schemas.microsoft.com/office/drawing/2014/main" id="{FB20D568-AFF9-473F-9309-F2C70B35632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883627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Decision Tree: Missing Values</a:t>
            </a:r>
          </a:p>
        </p:txBody>
      </p:sp>
      <p:sp>
        <p:nvSpPr>
          <p:cNvPr id="3" name="Content Placeholder 2"/>
          <p:cNvSpPr>
            <a:spLocks noGrp="1"/>
          </p:cNvSpPr>
          <p:nvPr>
            <p:ph idx="1"/>
          </p:nvPr>
        </p:nvSpPr>
        <p:spPr/>
        <p:txBody>
          <a:bodyPr>
            <a:normAutofit/>
          </a:bodyPr>
          <a:lstStyle/>
          <a:p>
            <a:pPr marL="0" indent="0">
              <a:buNone/>
            </a:pPr>
            <a:r>
              <a:rPr lang="en-US" b="1" dirty="0"/>
              <a:t>Target Variable</a:t>
            </a:r>
            <a:r>
              <a:rPr lang="en-US" dirty="0"/>
              <a:t>:</a:t>
            </a:r>
          </a:p>
          <a:p>
            <a:pPr marL="514350" indent="-514350">
              <a:buFont typeface="+mj-lt"/>
              <a:buAutoNum type="arabicPeriod"/>
            </a:pPr>
            <a:r>
              <a:rPr lang="en-US" dirty="0"/>
              <a:t>Missing values in target variables are always discarded</a:t>
            </a:r>
          </a:p>
          <a:p>
            <a:pPr marL="0" indent="0">
              <a:spcBef>
                <a:spcPts val="3000"/>
              </a:spcBef>
              <a:buNone/>
            </a:pPr>
            <a:r>
              <a:rPr lang="en-US" b="1" dirty="0"/>
              <a:t>Predictors</a:t>
            </a:r>
            <a:r>
              <a:rPr lang="en-US" dirty="0"/>
              <a:t>:</a:t>
            </a:r>
          </a:p>
          <a:p>
            <a:pPr marL="514350" indent="-514350">
              <a:buFont typeface="+mj-lt"/>
              <a:buAutoNum type="arabicPeriod"/>
            </a:pPr>
            <a:r>
              <a:rPr lang="en-US" dirty="0"/>
              <a:t>Missing values in predictors </a:t>
            </a:r>
            <a:r>
              <a:rPr lang="en-US" i="1" dirty="0"/>
              <a:t>may be</a:t>
            </a:r>
            <a:r>
              <a:rPr lang="en-US" dirty="0"/>
              <a:t> retained and used.</a:t>
            </a:r>
          </a:p>
          <a:p>
            <a:pPr marL="514350" indent="-514350">
              <a:buFont typeface="+mj-lt"/>
              <a:buAutoNum type="arabicPeriod"/>
            </a:pPr>
            <a:r>
              <a:rPr lang="en-US" dirty="0"/>
              <a:t>Missing values of a predictor may be treated as a separate unique category decision or merged into other categories (e.g., the mode category which has the most number of observations).</a:t>
            </a:r>
          </a:p>
        </p:txBody>
      </p:sp>
      <p:sp>
        <p:nvSpPr>
          <p:cNvPr id="7" name="Slide Number Placeholder 6"/>
          <p:cNvSpPr>
            <a:spLocks noGrp="1"/>
          </p:cNvSpPr>
          <p:nvPr>
            <p:ph type="sldNum" sz="quarter" idx="12"/>
          </p:nvPr>
        </p:nvSpPr>
        <p:spPr/>
        <p:txBody>
          <a:bodyPr/>
          <a:lstStyle/>
          <a:p>
            <a:fld id="{1C20BA80-1909-427C-B3BD-3DD8AEAFD5BE}" type="slidenum">
              <a:rPr lang="en-US" smtClean="0"/>
              <a:t>52</a:t>
            </a:fld>
            <a:endParaRPr lang="en-US" dirty="0"/>
          </a:p>
        </p:txBody>
      </p:sp>
      <p:pic>
        <p:nvPicPr>
          <p:cNvPr id="6" name="Picture 5">
            <a:extLst>
              <a:ext uri="{FF2B5EF4-FFF2-40B4-BE49-F238E27FC236}">
                <a16:creationId xmlns:a16="http://schemas.microsoft.com/office/drawing/2014/main" id="{143E9EA5-56F0-4814-82F2-6165BBCB88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1634516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Decision Tree: Missing Values</a:t>
            </a:r>
          </a:p>
        </p:txBody>
      </p:sp>
      <p:sp>
        <p:nvSpPr>
          <p:cNvPr id="3" name="Content Placeholder 2"/>
          <p:cNvSpPr>
            <a:spLocks noGrp="1"/>
          </p:cNvSpPr>
          <p:nvPr>
            <p:ph idx="1"/>
          </p:nvPr>
        </p:nvSpPr>
        <p:spPr/>
        <p:txBody>
          <a:bodyPr>
            <a:normAutofit/>
          </a:bodyPr>
          <a:lstStyle/>
          <a:p>
            <a:pPr marL="0" indent="0">
              <a:buNone/>
            </a:pPr>
            <a:r>
              <a:rPr lang="en-US" b="1" dirty="0"/>
              <a:t>Predictors</a:t>
            </a:r>
            <a:r>
              <a:rPr lang="en-US" dirty="0"/>
              <a:t>:</a:t>
            </a:r>
          </a:p>
          <a:p>
            <a:pPr marL="514350" indent="-514350">
              <a:buFont typeface="+mj-lt"/>
              <a:buAutoNum type="arabicPeriod" startAt="4"/>
            </a:pPr>
            <a:r>
              <a:rPr lang="en-US" dirty="0"/>
              <a:t>One advantage of keeping missing values is the same number of observations is used for each predictor.</a:t>
            </a:r>
          </a:p>
          <a:p>
            <a:pPr marL="514350" indent="-514350">
              <a:buFont typeface="+mj-lt"/>
              <a:buAutoNum type="arabicPeriod" startAt="4"/>
            </a:pPr>
            <a:r>
              <a:rPr lang="en-US" dirty="0"/>
              <a:t>Another advantage is the occurrence of a particular target variable value may be associated with the presence of missing values in some predictors.</a:t>
            </a:r>
          </a:p>
          <a:p>
            <a:pPr lvl="1"/>
            <a:r>
              <a:rPr lang="en-US" dirty="0"/>
              <a:t>For example, observations with missing Debt to Income Ratios may also have higher default rates</a:t>
            </a:r>
          </a:p>
        </p:txBody>
      </p:sp>
      <p:sp>
        <p:nvSpPr>
          <p:cNvPr id="7" name="Slide Number Placeholder 6"/>
          <p:cNvSpPr>
            <a:spLocks noGrp="1"/>
          </p:cNvSpPr>
          <p:nvPr>
            <p:ph type="sldNum" sz="quarter" idx="12"/>
          </p:nvPr>
        </p:nvSpPr>
        <p:spPr/>
        <p:txBody>
          <a:bodyPr/>
          <a:lstStyle/>
          <a:p>
            <a:fld id="{1C20BA80-1909-427C-B3BD-3DD8AEAFD5BE}" type="slidenum">
              <a:rPr lang="en-US" smtClean="0"/>
              <a:t>53</a:t>
            </a:fld>
            <a:endParaRPr lang="en-US" dirty="0"/>
          </a:p>
        </p:txBody>
      </p:sp>
      <p:pic>
        <p:nvPicPr>
          <p:cNvPr id="6" name="Picture 5">
            <a:extLst>
              <a:ext uri="{FF2B5EF4-FFF2-40B4-BE49-F238E27FC236}">
                <a16:creationId xmlns:a16="http://schemas.microsoft.com/office/drawing/2014/main" id="{6455969B-CB1E-454E-8EEF-39721A9D990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0442189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The Pitfall of Over-fitting the Data</a:t>
            </a:r>
          </a:p>
        </p:txBody>
      </p:sp>
      <p:sp>
        <p:nvSpPr>
          <p:cNvPr id="7" name="Slide Number Placeholder 6"/>
          <p:cNvSpPr>
            <a:spLocks noGrp="1"/>
          </p:cNvSpPr>
          <p:nvPr>
            <p:ph type="sldNum" sz="quarter" idx="12"/>
          </p:nvPr>
        </p:nvSpPr>
        <p:spPr/>
        <p:txBody>
          <a:bodyPr/>
          <a:lstStyle/>
          <a:p>
            <a:fld id="{1C20BA80-1909-427C-B3BD-3DD8AEAFD5BE}" type="slidenum">
              <a:rPr lang="en-US" smtClean="0"/>
              <a:t>54</a:t>
            </a:fld>
            <a:endParaRPr lang="en-US" dirty="0"/>
          </a:p>
        </p:txBody>
      </p:sp>
      <p:sp>
        <p:nvSpPr>
          <p:cNvPr id="3" name="Content Placeholder 2"/>
          <p:cNvSpPr>
            <a:spLocks noGrp="1"/>
          </p:cNvSpPr>
          <p:nvPr>
            <p:ph idx="1"/>
          </p:nvPr>
        </p:nvSpPr>
        <p:spPr/>
        <p:txBody>
          <a:bodyPr>
            <a:normAutofit/>
          </a:bodyPr>
          <a:lstStyle/>
          <a:p>
            <a:r>
              <a:rPr lang="en-US" dirty="0"/>
              <a:t>Applying splitting criteria usually results in a large tree that provides a good fit to the training data.</a:t>
            </a:r>
          </a:p>
          <a:p>
            <a:r>
              <a:rPr lang="en-US" dirty="0"/>
              <a:t>The problem with this tree is its potential for overfitting the data: the tree can be overly tailored to the training data and not generalize well to new data.</a:t>
            </a:r>
          </a:p>
          <a:p>
            <a:r>
              <a:rPr lang="en-US" dirty="0"/>
              <a:t>Over-fitting means the model is more complex than it should be, and therefore the model may pick up noise instead of signal.</a:t>
            </a:r>
          </a:p>
          <a:p>
            <a:r>
              <a:rPr lang="en-US" dirty="0"/>
              <a:t>Decision trees tend to over-fit data because I can keep on adding nodes such that the nodes contain only one observation.</a:t>
            </a:r>
          </a:p>
          <a:p>
            <a:pPr lvl="1"/>
            <a:r>
              <a:rPr lang="en-US" dirty="0"/>
              <a:t>Think about a scenario when a predictor is essentially the case ID</a:t>
            </a:r>
          </a:p>
          <a:p>
            <a:pPr marL="0" indent="0">
              <a:buNone/>
            </a:pPr>
            <a:endParaRPr lang="en-US" dirty="0"/>
          </a:p>
        </p:txBody>
      </p:sp>
      <p:pic>
        <p:nvPicPr>
          <p:cNvPr id="6" name="Picture 5">
            <a:extLst>
              <a:ext uri="{FF2B5EF4-FFF2-40B4-BE49-F238E27FC236}">
                <a16:creationId xmlns:a16="http://schemas.microsoft.com/office/drawing/2014/main" id="{C4FC8CD0-6AC6-48EF-BDA0-98DF4DA49AF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0313279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Pruning Criteria </a:t>
            </a:r>
          </a:p>
        </p:txBody>
      </p:sp>
      <p:sp>
        <p:nvSpPr>
          <p:cNvPr id="3" name="Content Placeholder 2"/>
          <p:cNvSpPr>
            <a:spLocks noGrp="1"/>
          </p:cNvSpPr>
          <p:nvPr>
            <p:ph idx="1"/>
          </p:nvPr>
        </p:nvSpPr>
        <p:spPr/>
        <p:txBody>
          <a:bodyPr>
            <a:normAutofit lnSpcReduction="10000"/>
          </a:bodyPr>
          <a:lstStyle/>
          <a:p>
            <a:r>
              <a:rPr lang="en-US" dirty="0"/>
              <a:t>The solution is to find a smaller subtree that results in a low error rate on holdout or validation data. </a:t>
            </a:r>
          </a:p>
          <a:p>
            <a:r>
              <a:rPr lang="en-US" dirty="0"/>
              <a:t>It is often computationally prohibitive to evaluate the error on all possible subtrees of the full tree.</a:t>
            </a:r>
          </a:p>
          <a:p>
            <a:r>
              <a:rPr lang="en-US" dirty="0"/>
              <a:t>A more practical strategy is to focus on a sequence of nested trees obtained by successively pruning leaves from the tree, starting from the terminal nodes. This process is repeated until only the root node remains. </a:t>
            </a:r>
          </a:p>
          <a:p>
            <a:r>
              <a:rPr lang="en-US" dirty="0"/>
              <a:t>Pruning implies to assess the impact on the goodness-of-fit of the tree if terminal nodes (that come from the same parent node) are combined.</a:t>
            </a:r>
          </a:p>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55</a:t>
            </a:fld>
            <a:endParaRPr lang="en-US" dirty="0"/>
          </a:p>
        </p:txBody>
      </p:sp>
      <p:pic>
        <p:nvPicPr>
          <p:cNvPr id="6" name="Picture 5">
            <a:extLst>
              <a:ext uri="{FF2B5EF4-FFF2-40B4-BE49-F238E27FC236}">
                <a16:creationId xmlns:a16="http://schemas.microsoft.com/office/drawing/2014/main" id="{EB8C423F-645C-414D-BFB4-124609D1D1F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4932654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Pruning Criteria </a:t>
            </a:r>
          </a:p>
        </p:txBody>
      </p:sp>
      <p:pic>
        <p:nvPicPr>
          <p:cNvPr id="5" name="Content Placeholder 4">
            <a:extLst>
              <a:ext uri="{FF2B5EF4-FFF2-40B4-BE49-F238E27FC236}">
                <a16:creationId xmlns:a16="http://schemas.microsoft.com/office/drawing/2014/main" id="{6D62D3C3-480B-4289-8159-39AD53C01C3C}"/>
              </a:ext>
            </a:extLst>
          </p:cNvPr>
          <p:cNvPicPr>
            <a:picLocks noGrp="1" noChangeAspect="1"/>
          </p:cNvPicPr>
          <p:nvPr>
            <p:ph idx="1"/>
          </p:nvPr>
        </p:nvPicPr>
        <p:blipFill>
          <a:blip r:embed="rId3"/>
          <a:stretch>
            <a:fillRect/>
          </a:stretch>
        </p:blipFill>
        <p:spPr>
          <a:xfrm>
            <a:off x="636225" y="1601767"/>
            <a:ext cx="6858000" cy="3311901"/>
          </a:xfrm>
          <a:prstGeom prst="rect">
            <a:avLst/>
          </a:prstGeom>
        </p:spPr>
      </p:pic>
      <p:sp>
        <p:nvSpPr>
          <p:cNvPr id="7" name="Slide Number Placeholder 6"/>
          <p:cNvSpPr>
            <a:spLocks noGrp="1"/>
          </p:cNvSpPr>
          <p:nvPr>
            <p:ph type="sldNum" sz="quarter" idx="12"/>
          </p:nvPr>
        </p:nvSpPr>
        <p:spPr/>
        <p:txBody>
          <a:bodyPr/>
          <a:lstStyle/>
          <a:p>
            <a:fld id="{1C20BA80-1909-427C-B3BD-3DD8AEAFD5BE}" type="slidenum">
              <a:rPr lang="en-US" smtClean="0"/>
              <a:t>56</a:t>
            </a:fld>
            <a:endParaRPr lang="en-US" dirty="0"/>
          </a:p>
        </p:txBody>
      </p:sp>
      <p:sp>
        <p:nvSpPr>
          <p:cNvPr id="6" name="Rectangle 5">
            <a:extLst>
              <a:ext uri="{FF2B5EF4-FFF2-40B4-BE49-F238E27FC236}">
                <a16:creationId xmlns:a16="http://schemas.microsoft.com/office/drawing/2014/main" id="{4FC60692-CD07-484A-B1D1-94CD6D383E91}"/>
              </a:ext>
            </a:extLst>
          </p:cNvPr>
          <p:cNvSpPr/>
          <p:nvPr/>
        </p:nvSpPr>
        <p:spPr>
          <a:xfrm>
            <a:off x="7631391" y="1602655"/>
            <a:ext cx="3722409" cy="3970318"/>
          </a:xfrm>
          <a:prstGeom prst="rect">
            <a:avLst/>
          </a:prstGeom>
        </p:spPr>
        <p:txBody>
          <a:bodyPr wrap="square">
            <a:spAutoFit/>
          </a:bodyPr>
          <a:lstStyle/>
          <a:p>
            <a:pPr marL="285750" indent="-285750">
              <a:buFont typeface="Arial" panose="020B0604020202020204" pitchFamily="34" charset="0"/>
              <a:buChar char="•"/>
            </a:pPr>
            <a:r>
              <a:rPr lang="en-US" dirty="0"/>
              <a:t>Remove Node 4 and Node 5.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Compare the Full Tree and the Nested Tree by comparing the pruning criterion metric on an independent dataset.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 practice, the independent datasets are created through cross-validation.  For example, divide the data into ten equal parts, build the tree using all nine parts, and validate the tree using the </a:t>
            </a:r>
            <a:r>
              <a:rPr lang="en-US"/>
              <a:t>remaining tenth part.</a:t>
            </a:r>
            <a:endParaRPr lang="en-US" dirty="0"/>
          </a:p>
        </p:txBody>
      </p:sp>
      <p:pic>
        <p:nvPicPr>
          <p:cNvPr id="8" name="Picture 7">
            <a:extLst>
              <a:ext uri="{FF2B5EF4-FFF2-40B4-BE49-F238E27FC236}">
                <a16:creationId xmlns:a16="http://schemas.microsoft.com/office/drawing/2014/main" id="{AEB65CD7-428E-4B0C-8C51-68411A24D75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65508825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Pruning Criteria </a:t>
            </a:r>
          </a:p>
        </p:txBody>
      </p:sp>
      <p:sp>
        <p:nvSpPr>
          <p:cNvPr id="3" name="Content Placeholder 2"/>
          <p:cNvSpPr>
            <a:spLocks noGrp="1"/>
          </p:cNvSpPr>
          <p:nvPr>
            <p:ph idx="1"/>
          </p:nvPr>
        </p:nvSpPr>
        <p:spPr/>
        <p:txBody>
          <a:bodyPr>
            <a:normAutofit fontScale="92500" lnSpcReduction="20000"/>
          </a:bodyPr>
          <a:lstStyle/>
          <a:p>
            <a:r>
              <a:rPr lang="en-US" dirty="0"/>
              <a:t>Several well-known pruning methods will be described in this slide, however, you can always override the final selected tree based on your preferences or domain knowledge. </a:t>
            </a:r>
          </a:p>
          <a:p>
            <a:r>
              <a:rPr lang="en-US" dirty="0"/>
              <a:t>Pruning Methods:</a:t>
            </a:r>
          </a:p>
          <a:p>
            <a:pPr lvl="1"/>
            <a:r>
              <a:rPr lang="en-US" b="1" dirty="0"/>
              <a:t>Cost-complexity</a:t>
            </a:r>
            <a:r>
              <a:rPr lang="en-US" dirty="0"/>
              <a:t> – Breiman, L., Friedman, J., Olshen, R. A., and Stone, C. J. (1984). Classification and Regression Trees. Belmont, CA: Wadsworth.</a:t>
            </a:r>
          </a:p>
          <a:p>
            <a:pPr lvl="1"/>
            <a:r>
              <a:rPr lang="en-US" b="1" dirty="0"/>
              <a:t>C4.5</a:t>
            </a:r>
            <a:r>
              <a:rPr lang="en-US" dirty="0"/>
              <a:t> – Quinlan, J. R. (1993). C4.5: Programs for Machine Learning. San Francisco: Morgan Kaufmann. </a:t>
            </a:r>
            <a:r>
              <a:rPr lang="en-US" i="1" dirty="0"/>
              <a:t>Only for the categorical target</a:t>
            </a:r>
            <a:r>
              <a:rPr lang="en-US" dirty="0"/>
              <a:t>.</a:t>
            </a:r>
          </a:p>
          <a:p>
            <a:pPr lvl="1"/>
            <a:r>
              <a:rPr lang="en-US" b="1" dirty="0"/>
              <a:t>Reduced Error</a:t>
            </a:r>
            <a:r>
              <a:rPr lang="en-US" dirty="0"/>
              <a:t> – Quinlan, J. R. (1987). “Simplifying Decision Trees.” International Journal of Man-Machine Studies 27:221–234. </a:t>
            </a:r>
          </a:p>
          <a:p>
            <a:r>
              <a:rPr lang="en-US" dirty="0"/>
              <a:t>Reference: </a:t>
            </a:r>
            <a:r>
              <a:rPr lang="en-US" dirty="0">
                <a:hlinkClick r:id="rId3"/>
              </a:rPr>
              <a:t>http://support.sas.com/documentation/cdl/en/stathpug/68163/HTML/default/viewer.htm#stathpug_hpsplit_details06.htm</a:t>
            </a:r>
            <a:r>
              <a:rPr lang="en-US" dirty="0"/>
              <a:t> </a:t>
            </a:r>
          </a:p>
        </p:txBody>
      </p:sp>
      <p:sp>
        <p:nvSpPr>
          <p:cNvPr id="7" name="Slide Number Placeholder 6"/>
          <p:cNvSpPr>
            <a:spLocks noGrp="1"/>
          </p:cNvSpPr>
          <p:nvPr>
            <p:ph type="sldNum" sz="quarter" idx="12"/>
          </p:nvPr>
        </p:nvSpPr>
        <p:spPr/>
        <p:txBody>
          <a:bodyPr/>
          <a:lstStyle/>
          <a:p>
            <a:fld id="{1C20BA80-1909-427C-B3BD-3DD8AEAFD5BE}" type="slidenum">
              <a:rPr lang="en-US" smtClean="0"/>
              <a:t>57</a:t>
            </a:fld>
            <a:endParaRPr lang="en-US" dirty="0"/>
          </a:p>
        </p:txBody>
      </p:sp>
      <p:pic>
        <p:nvPicPr>
          <p:cNvPr id="6" name="Picture 5">
            <a:extLst>
              <a:ext uri="{FF2B5EF4-FFF2-40B4-BE49-F238E27FC236}">
                <a16:creationId xmlns:a16="http://schemas.microsoft.com/office/drawing/2014/main" id="{C3D02BD7-8A0F-4A71-AA75-D681A09E882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66795661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Which Pruning Method to use? </a:t>
            </a:r>
          </a:p>
        </p:txBody>
      </p:sp>
      <p:sp>
        <p:nvSpPr>
          <p:cNvPr id="3" name="Content Placeholder 2"/>
          <p:cNvSpPr>
            <a:spLocks noGrp="1"/>
          </p:cNvSpPr>
          <p:nvPr>
            <p:ph idx="1"/>
          </p:nvPr>
        </p:nvSpPr>
        <p:spPr/>
        <p:txBody>
          <a:bodyPr>
            <a:normAutofit/>
          </a:bodyPr>
          <a:lstStyle/>
          <a:p>
            <a:r>
              <a:rPr lang="en-US" dirty="0"/>
              <a:t>My experience suggests trying all three methods (exclude C4.5 if your target variable is an interval variable).</a:t>
            </a:r>
          </a:p>
          <a:p>
            <a:r>
              <a:rPr lang="en-US" dirty="0"/>
              <a:t>It is because the model assessment statistics (under the three methods) are usually similar.</a:t>
            </a:r>
          </a:p>
          <a:p>
            <a:r>
              <a:rPr lang="en-US" dirty="0"/>
              <a:t>Pick the tree that meets your needs!</a:t>
            </a:r>
          </a:p>
          <a:p>
            <a:pPr lvl="1"/>
            <a:r>
              <a:rPr lang="en-US" dirty="0"/>
              <a:t>Big versus small trees?</a:t>
            </a:r>
          </a:p>
          <a:p>
            <a:pPr lvl="1"/>
            <a:r>
              <a:rPr lang="en-US" dirty="0"/>
              <a:t>Lowest misclassification rate?</a:t>
            </a:r>
          </a:p>
          <a:p>
            <a:pPr lvl="1"/>
            <a:r>
              <a:rPr lang="en-US" dirty="0"/>
              <a:t>Highest entropy (or Gini index)?</a:t>
            </a:r>
          </a:p>
          <a:p>
            <a:pPr lvl="1"/>
            <a:r>
              <a:rPr lang="en-US" dirty="0"/>
              <a:t>Make the most sense based on your domain knowledge?</a:t>
            </a:r>
          </a:p>
        </p:txBody>
      </p:sp>
      <p:sp>
        <p:nvSpPr>
          <p:cNvPr id="7" name="Slide Number Placeholder 6"/>
          <p:cNvSpPr>
            <a:spLocks noGrp="1"/>
          </p:cNvSpPr>
          <p:nvPr>
            <p:ph type="sldNum" sz="quarter" idx="12"/>
          </p:nvPr>
        </p:nvSpPr>
        <p:spPr/>
        <p:txBody>
          <a:bodyPr/>
          <a:lstStyle/>
          <a:p>
            <a:fld id="{1C20BA80-1909-427C-B3BD-3DD8AEAFD5BE}" type="slidenum">
              <a:rPr lang="en-US" smtClean="0"/>
              <a:t>58</a:t>
            </a:fld>
            <a:endParaRPr lang="en-US" dirty="0"/>
          </a:p>
        </p:txBody>
      </p:sp>
      <p:pic>
        <p:nvPicPr>
          <p:cNvPr id="6" name="Picture 5">
            <a:extLst>
              <a:ext uri="{FF2B5EF4-FFF2-40B4-BE49-F238E27FC236}">
                <a16:creationId xmlns:a16="http://schemas.microsoft.com/office/drawing/2014/main" id="{73FF3DDD-1656-4D4F-9D25-CADA95AF737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79234742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Python Modules</a:t>
            </a:r>
          </a:p>
        </p:txBody>
      </p:sp>
      <p:sp>
        <p:nvSpPr>
          <p:cNvPr id="3" name="Content Placeholder 2"/>
          <p:cNvSpPr>
            <a:spLocks noGrp="1"/>
          </p:cNvSpPr>
          <p:nvPr>
            <p:ph idx="1"/>
          </p:nvPr>
        </p:nvSpPr>
        <p:spPr/>
        <p:txBody>
          <a:bodyPr>
            <a:normAutofit/>
          </a:bodyPr>
          <a:lstStyle/>
          <a:p>
            <a:pPr marL="0" indent="0">
              <a:buNone/>
            </a:pPr>
            <a:r>
              <a:rPr lang="en-US" sz="3600" b="1" dirty="0" err="1">
                <a:solidFill>
                  <a:schemeClr val="bg1"/>
                </a:solidFill>
              </a:rPr>
              <a:t>sklearn.tree</a:t>
            </a:r>
            <a:r>
              <a:rPr lang="en-US" sz="3600" b="1" dirty="0">
                <a:solidFill>
                  <a:schemeClr val="bg1"/>
                </a:solidFill>
              </a:rPr>
              <a:t>: Decision Trees</a:t>
            </a:r>
            <a:endParaRPr lang="en-US" sz="3600" dirty="0">
              <a:latin typeface="SAS Monospace" panose="020B0609020202020204" pitchFamily="49" charset="0"/>
              <a:cs typeface="Courier New" panose="02070309020205020404" pitchFamily="49" charset="0"/>
            </a:endParaRPr>
          </a:p>
          <a:p>
            <a:r>
              <a:rPr lang="en-US" sz="2000" dirty="0" err="1">
                <a:latin typeface="SAS Monospace" panose="020B0609020202020204" pitchFamily="49" charset="0"/>
                <a:cs typeface="Courier New" panose="02070309020205020404" pitchFamily="49" charset="0"/>
              </a:rPr>
              <a:t>tree.DecisionTreeClassifier</a:t>
            </a:r>
            <a:r>
              <a:rPr lang="en-US" sz="2000" dirty="0">
                <a:latin typeface="SAS Monospace" panose="020B0609020202020204" pitchFamily="49" charset="0"/>
                <a:cs typeface="Courier New" panose="02070309020205020404" pitchFamily="49" charset="0"/>
              </a:rPr>
              <a:t>()	A decision tree classifier.</a:t>
            </a:r>
          </a:p>
          <a:p>
            <a:r>
              <a:rPr lang="en-US" sz="2000" dirty="0" err="1">
                <a:latin typeface="SAS Monospace" panose="020B0609020202020204" pitchFamily="49" charset="0"/>
                <a:cs typeface="Courier New" panose="02070309020205020404" pitchFamily="49" charset="0"/>
              </a:rPr>
              <a:t>tree.DecisionTreeRegressor</a:t>
            </a:r>
            <a:r>
              <a:rPr lang="en-US" sz="2000" dirty="0">
                <a:latin typeface="SAS Monospace" panose="020B0609020202020204" pitchFamily="49" charset="0"/>
                <a:cs typeface="Courier New" panose="02070309020205020404" pitchFamily="49" charset="0"/>
              </a:rPr>
              <a:t>()		A decision tree regressor.</a:t>
            </a:r>
          </a:p>
          <a:p>
            <a:r>
              <a:rPr lang="en-US" sz="2000" dirty="0" err="1">
                <a:latin typeface="SAS Monospace" panose="020B0609020202020204" pitchFamily="49" charset="0"/>
                <a:cs typeface="Courier New" panose="02070309020205020404" pitchFamily="49" charset="0"/>
              </a:rPr>
              <a:t>tree.export_graphviz</a:t>
            </a:r>
            <a:r>
              <a:rPr lang="en-US" sz="2000" dirty="0">
                <a:latin typeface="SAS Monospace" panose="020B0609020202020204" pitchFamily="49" charset="0"/>
                <a:cs typeface="Courier New" panose="02070309020205020404" pitchFamily="49" charset="0"/>
              </a:rPr>
              <a:t>()			Export a decision tree in DOT.</a:t>
            </a:r>
          </a:p>
          <a:p>
            <a:pPr marL="0" indent="0">
              <a:buNone/>
            </a:pPr>
            <a:r>
              <a:rPr lang="en-US" sz="3600" b="1" dirty="0" err="1">
                <a:solidFill>
                  <a:schemeClr val="bg1"/>
                </a:solidFill>
              </a:rPr>
              <a:t>graphviz</a:t>
            </a:r>
            <a:r>
              <a:rPr lang="en-US" sz="3600" b="1" dirty="0">
                <a:solidFill>
                  <a:schemeClr val="bg1"/>
                </a:solidFill>
              </a:rPr>
              <a:t>: Rendering DOT</a:t>
            </a:r>
            <a:endParaRPr lang="en-US" sz="3600" dirty="0">
              <a:latin typeface="SAS Monospace" panose="020B0609020202020204" pitchFamily="49" charset="0"/>
              <a:cs typeface="Courier New" panose="02070309020205020404" pitchFamily="49" charset="0"/>
            </a:endParaRPr>
          </a:p>
          <a:p>
            <a:r>
              <a:rPr lang="en-US" sz="2000" dirty="0" err="1">
                <a:latin typeface="SAS Monospace" panose="020B0609020202020204" pitchFamily="49" charset="0"/>
                <a:cs typeface="Courier New" panose="02070309020205020404" pitchFamily="49" charset="0"/>
              </a:rPr>
              <a:t>graphviz.Source</a:t>
            </a:r>
            <a:r>
              <a:rPr lang="en-US" sz="2000" dirty="0">
                <a:latin typeface="SAS Monospace" panose="020B0609020202020204" pitchFamily="49" charset="0"/>
                <a:cs typeface="Courier New" panose="02070309020205020404" pitchFamily="49" charset="0"/>
              </a:rPr>
              <a:t>()			Convert DOT into a graph.</a:t>
            </a:r>
          </a:p>
          <a:p>
            <a:r>
              <a:rPr lang="en-US" sz="2000" dirty="0">
                <a:latin typeface="SAS Monospace" panose="020B0609020202020204" pitchFamily="49" charset="0"/>
                <a:cs typeface="Courier New" panose="02070309020205020404" pitchFamily="49" charset="0"/>
              </a:rPr>
              <a:t>render()					Render the graph into PDF.</a:t>
            </a:r>
          </a:p>
          <a:p>
            <a:pPr marL="0" indent="0">
              <a:buNone/>
            </a:pPr>
            <a:endParaRPr lang="en-US" sz="2400" dirty="0"/>
          </a:p>
        </p:txBody>
      </p:sp>
      <p:sp>
        <p:nvSpPr>
          <p:cNvPr id="7" name="Slide Number Placeholder 6"/>
          <p:cNvSpPr>
            <a:spLocks noGrp="1"/>
          </p:cNvSpPr>
          <p:nvPr>
            <p:ph type="sldNum" sz="quarter" idx="12"/>
          </p:nvPr>
        </p:nvSpPr>
        <p:spPr/>
        <p:txBody>
          <a:bodyPr/>
          <a:lstStyle/>
          <a:p>
            <a:fld id="{1C20BA80-1909-427C-B3BD-3DD8AEAFD5BE}" type="slidenum">
              <a:rPr lang="en-US" smtClean="0"/>
              <a:t>59</a:t>
            </a:fld>
            <a:endParaRPr lang="en-US" dirty="0"/>
          </a:p>
        </p:txBody>
      </p:sp>
      <p:pic>
        <p:nvPicPr>
          <p:cNvPr id="6" name="Picture 5">
            <a:extLst>
              <a:ext uri="{FF2B5EF4-FFF2-40B4-BE49-F238E27FC236}">
                <a16:creationId xmlns:a16="http://schemas.microsoft.com/office/drawing/2014/main" id="{46C79B01-1270-4605-904B-D7AC602990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33623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Does the Loan Default Rate Vary?</a:t>
            </a:r>
          </a:p>
        </p:txBody>
      </p:sp>
      <p:sp>
        <p:nvSpPr>
          <p:cNvPr id="7" name="Slide Number Placeholder 6"/>
          <p:cNvSpPr>
            <a:spLocks noGrp="1"/>
          </p:cNvSpPr>
          <p:nvPr>
            <p:ph type="sldNum" sz="quarter" idx="12"/>
          </p:nvPr>
        </p:nvSpPr>
        <p:spPr/>
        <p:txBody>
          <a:bodyPr/>
          <a:lstStyle/>
          <a:p>
            <a:fld id="{1C20BA80-1909-427C-B3BD-3DD8AEAFD5BE}" type="slidenum">
              <a:rPr lang="en-US" smtClean="0"/>
              <a:t>6</a:t>
            </a:fld>
            <a:endParaRPr lang="en-US" dirty="0"/>
          </a:p>
        </p:txBody>
      </p:sp>
      <p:sp>
        <p:nvSpPr>
          <p:cNvPr id="3" name="Content Placeholder 2"/>
          <p:cNvSpPr>
            <a:spLocks noGrp="1"/>
          </p:cNvSpPr>
          <p:nvPr>
            <p:ph idx="1"/>
          </p:nvPr>
        </p:nvSpPr>
        <p:spPr/>
        <p:txBody>
          <a:bodyPr>
            <a:normAutofit/>
          </a:bodyPr>
          <a:lstStyle/>
          <a:p>
            <a:r>
              <a:rPr lang="en-US" dirty="0"/>
              <a:t>Interval Variables</a:t>
            </a:r>
          </a:p>
          <a:p>
            <a:pPr lvl="1"/>
            <a:r>
              <a:rPr lang="en-US" dirty="0"/>
              <a:t>CLAGE, CLNO, DEBTINC, LOAN, MORTDUE, VALUE</a:t>
            </a:r>
          </a:p>
          <a:p>
            <a:pPr lvl="1"/>
            <a:r>
              <a:rPr lang="en-US" dirty="0"/>
              <a:t>Scatterplot – the vertical axis represents the default rates</a:t>
            </a:r>
          </a:p>
          <a:p>
            <a:endParaRPr lang="en-US" dirty="0"/>
          </a:p>
          <a:p>
            <a:r>
              <a:rPr lang="en-US" dirty="0"/>
              <a:t>Numeric Ordinal Variable</a:t>
            </a:r>
          </a:p>
          <a:p>
            <a:pPr lvl="1"/>
            <a:r>
              <a:rPr lang="en-US" dirty="0"/>
              <a:t>DELINQ, DEROG, and NINQ</a:t>
            </a:r>
          </a:p>
          <a:p>
            <a:pPr lvl="1"/>
            <a:r>
              <a:rPr lang="en-US" dirty="0"/>
              <a:t>Bar chart – the bars represent the default rates</a:t>
            </a:r>
          </a:p>
        </p:txBody>
      </p:sp>
      <p:pic>
        <p:nvPicPr>
          <p:cNvPr id="6" name="Picture 5">
            <a:extLst>
              <a:ext uri="{FF2B5EF4-FFF2-40B4-BE49-F238E27FC236}">
                <a16:creationId xmlns:a16="http://schemas.microsoft.com/office/drawing/2014/main" id="{734C2B22-78B6-4529-A423-C5511D83E59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5152401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The Caveat of </a:t>
            </a:r>
            <a:r>
              <a:rPr lang="en-US" b="1" dirty="0" err="1">
                <a:solidFill>
                  <a:schemeClr val="bg1"/>
                </a:solidFill>
              </a:rPr>
              <a:t>sklearn.tree</a:t>
            </a:r>
            <a:r>
              <a:rPr lang="en-US" b="1" dirty="0">
                <a:solidFill>
                  <a:schemeClr val="bg1"/>
                </a:solidFill>
              </a:rPr>
              <a:t>: Decision Trees</a:t>
            </a:r>
          </a:p>
        </p:txBody>
      </p:sp>
      <p:sp>
        <p:nvSpPr>
          <p:cNvPr id="3" name="Content Placeholder 2"/>
          <p:cNvSpPr>
            <a:spLocks noGrp="1"/>
          </p:cNvSpPr>
          <p:nvPr>
            <p:ph idx="1"/>
          </p:nvPr>
        </p:nvSpPr>
        <p:spPr/>
        <p:txBody>
          <a:bodyPr>
            <a:normAutofit/>
          </a:bodyPr>
          <a:lstStyle/>
          <a:p>
            <a:r>
              <a:rPr lang="en-US" dirty="0"/>
              <a:t>Assume all input fields are interval variables</a:t>
            </a:r>
          </a:p>
          <a:p>
            <a:pPr lvl="1"/>
            <a:r>
              <a:rPr lang="en-US" dirty="0"/>
              <a:t>Does not handle string input variables</a:t>
            </a:r>
          </a:p>
          <a:p>
            <a:r>
              <a:rPr lang="en-US" dirty="0"/>
              <a:t>Require all observations are complete, i.e., no missing values</a:t>
            </a:r>
          </a:p>
          <a:p>
            <a:pPr lvl="1"/>
            <a:r>
              <a:rPr lang="en-US" dirty="0"/>
              <a:t>Does not handle missing values in input fields</a:t>
            </a:r>
          </a:p>
          <a:p>
            <a:r>
              <a:rPr lang="en-US" dirty="0"/>
              <a:t>Does not support pruning</a:t>
            </a:r>
          </a:p>
          <a:p>
            <a:r>
              <a:rPr lang="en-US" dirty="0"/>
              <a:t>Does not carry the variables’ names in the output</a:t>
            </a:r>
          </a:p>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60</a:t>
            </a:fld>
            <a:endParaRPr lang="en-US" dirty="0"/>
          </a:p>
        </p:txBody>
      </p:sp>
      <p:pic>
        <p:nvPicPr>
          <p:cNvPr id="6" name="Picture 5">
            <a:extLst>
              <a:ext uri="{FF2B5EF4-FFF2-40B4-BE49-F238E27FC236}">
                <a16:creationId xmlns:a16="http://schemas.microsoft.com/office/drawing/2014/main" id="{30C7F896-B7DD-40F1-B522-B0A96DC6ADB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48729994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Use Decision Tree to Describe Clusters</a:t>
            </a:r>
          </a:p>
        </p:txBody>
      </p:sp>
      <p:sp>
        <p:nvSpPr>
          <p:cNvPr id="3" name="Content Placeholder 2"/>
          <p:cNvSpPr>
            <a:spLocks noGrp="1"/>
          </p:cNvSpPr>
          <p:nvPr>
            <p:ph idx="1"/>
          </p:nvPr>
        </p:nvSpPr>
        <p:spPr/>
        <p:txBody>
          <a:bodyPr>
            <a:normAutofit/>
          </a:bodyPr>
          <a:lstStyle/>
          <a:p>
            <a:r>
              <a:rPr lang="en-US" dirty="0"/>
              <a:t>Apply a clustering algorithm to divide the observations into non-overlapping clusters.</a:t>
            </a:r>
          </a:p>
          <a:p>
            <a:r>
              <a:rPr lang="en-US" dirty="0"/>
              <a:t>Use the arbitrary cluster IDs as the target variable in a decision tree, the input fields for the decision tree are those for the clustering.</a:t>
            </a:r>
          </a:p>
          <a:p>
            <a:r>
              <a:rPr lang="en-US" dirty="0"/>
              <a:t>The goal is NOT to re-discover the clusters.</a:t>
            </a:r>
          </a:p>
          <a:p>
            <a:r>
              <a:rPr lang="en-US" dirty="0"/>
              <a:t>The goal is to describe the majority of observations in a cluster </a:t>
            </a:r>
            <a:r>
              <a:rPr lang="en-US"/>
              <a:t>by a decision tree rule.</a:t>
            </a: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61</a:t>
            </a:fld>
            <a:endParaRPr lang="en-US" dirty="0"/>
          </a:p>
        </p:txBody>
      </p:sp>
      <p:pic>
        <p:nvPicPr>
          <p:cNvPr id="6" name="Picture 5">
            <a:extLst>
              <a:ext uri="{FF2B5EF4-FFF2-40B4-BE49-F238E27FC236}">
                <a16:creationId xmlns:a16="http://schemas.microsoft.com/office/drawing/2014/main" id="{6BC6509E-43B5-47E0-AFE6-9F89C42975D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77330419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Capital Bike Share Data</a:t>
            </a:r>
          </a:p>
        </p:txBody>
      </p:sp>
      <p:sp>
        <p:nvSpPr>
          <p:cNvPr id="3" name="Content Placeholder 2"/>
          <p:cNvSpPr>
            <a:spLocks noGrp="1"/>
          </p:cNvSpPr>
          <p:nvPr>
            <p:ph idx="1"/>
          </p:nvPr>
        </p:nvSpPr>
        <p:spPr/>
        <p:txBody>
          <a:bodyPr>
            <a:normAutofit lnSpcReduction="10000"/>
          </a:bodyPr>
          <a:lstStyle/>
          <a:p>
            <a:r>
              <a:rPr lang="en-US" dirty="0"/>
              <a:t>Kaggle provides us a data on the bicycle rental demand in the Capital Bikeshare program in Washington, DC.  The data combines historical usage patterns with weather data.  You can learn more about this data at </a:t>
            </a:r>
            <a:r>
              <a:rPr lang="en-US" dirty="0">
                <a:hlinkClick r:id="rId3"/>
              </a:rPr>
              <a:t>https://www.kaggle.com/c/bike-sharing-demand</a:t>
            </a:r>
            <a:r>
              <a:rPr lang="en-US" dirty="0"/>
              <a:t>.</a:t>
            </a:r>
          </a:p>
          <a:p>
            <a:r>
              <a:rPr lang="en-US" dirty="0"/>
              <a:t>Data is BikeSharingDemand_Train.csv, use three interval predictors:</a:t>
            </a:r>
          </a:p>
          <a:p>
            <a:pPr marL="914400" lvl="1" indent="-457200">
              <a:buFont typeface="+mj-lt"/>
              <a:buAutoNum type="arabicPeriod"/>
            </a:pPr>
            <a:r>
              <a:rPr lang="en-US" dirty="0"/>
              <a:t>temp – hourly temperature in Celsius</a:t>
            </a:r>
          </a:p>
          <a:p>
            <a:pPr marL="914400" lvl="1" indent="-457200">
              <a:buFont typeface="+mj-lt"/>
              <a:buAutoNum type="arabicPeriod"/>
            </a:pPr>
            <a:r>
              <a:rPr lang="en-US" dirty="0"/>
              <a:t>humidity – humidity in percent</a:t>
            </a:r>
          </a:p>
          <a:p>
            <a:pPr marL="914400" lvl="1" indent="-457200">
              <a:buFont typeface="+mj-lt"/>
              <a:buAutoNum type="arabicPeriod"/>
            </a:pPr>
            <a:r>
              <a:rPr lang="en-US" dirty="0"/>
              <a:t>windspeed – windspeed in km/h</a:t>
            </a:r>
          </a:p>
          <a:p>
            <a:r>
              <a:rPr lang="en-US" dirty="0"/>
              <a:t>Use observations where all four predictors are not missing</a:t>
            </a:r>
          </a:p>
          <a:p>
            <a:pPr lvl="1"/>
            <a:r>
              <a:rPr lang="en-US" dirty="0"/>
              <a:t>10,886 observations</a:t>
            </a:r>
          </a:p>
          <a:p>
            <a:r>
              <a:rPr lang="en-US" dirty="0"/>
              <a:t>Code: Week 6 </a:t>
            </a:r>
            <a:r>
              <a:rPr lang="en-US" dirty="0" err="1"/>
              <a:t>BikeShare</a:t>
            </a:r>
            <a:r>
              <a:rPr lang="en-US" dirty="0"/>
              <a:t> ClusterTree.py</a:t>
            </a:r>
          </a:p>
          <a:p>
            <a:pPr marL="0" indent="0">
              <a:buNone/>
            </a:pP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62</a:t>
            </a:fld>
            <a:endParaRPr lang="en-US" dirty="0"/>
          </a:p>
        </p:txBody>
      </p:sp>
      <p:pic>
        <p:nvPicPr>
          <p:cNvPr id="6" name="Picture 5">
            <a:extLst>
              <a:ext uri="{FF2B5EF4-FFF2-40B4-BE49-F238E27FC236}">
                <a16:creationId xmlns:a16="http://schemas.microsoft.com/office/drawing/2014/main" id="{8DB13102-7CCA-4EF5-B59D-5555C53BD9E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1605842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Bike Share - Clustering</a:t>
            </a:r>
          </a:p>
        </p:txBody>
      </p:sp>
      <p:sp>
        <p:nvSpPr>
          <p:cNvPr id="3" name="Content Placeholder 2"/>
          <p:cNvSpPr>
            <a:spLocks noGrp="1"/>
          </p:cNvSpPr>
          <p:nvPr>
            <p:ph idx="1"/>
          </p:nvPr>
        </p:nvSpPr>
        <p:spPr>
          <a:xfrm>
            <a:off x="838199" y="1825625"/>
            <a:ext cx="6250757" cy="4351338"/>
          </a:xfrm>
        </p:spPr>
        <p:txBody>
          <a:bodyPr>
            <a:normAutofit/>
          </a:bodyPr>
          <a:lstStyle/>
          <a:p>
            <a:r>
              <a:rPr lang="en-US" dirty="0"/>
              <a:t>Try the number of clusters from 1 to 15</a:t>
            </a:r>
          </a:p>
          <a:p>
            <a:r>
              <a:rPr lang="en-US" dirty="0"/>
              <a:t>Use the Elbow and the Silhouette metrics to determine the number of clusters</a:t>
            </a:r>
          </a:p>
          <a:p>
            <a:r>
              <a:rPr lang="en-US" dirty="0"/>
              <a:t>Determine 2 as the number of clusters</a:t>
            </a:r>
          </a:p>
          <a:p>
            <a:r>
              <a:rPr lang="en-US" dirty="0"/>
              <a:t>Centroids are:</a:t>
            </a:r>
          </a:p>
          <a:p>
            <a:pPr marL="0" indent="0">
              <a:buNone/>
            </a:pP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63</a:t>
            </a:fld>
            <a:endParaRPr lang="en-US" dirty="0"/>
          </a:p>
        </p:txBody>
      </p:sp>
      <p:pic>
        <p:nvPicPr>
          <p:cNvPr id="6" name="Picture 5">
            <a:extLst>
              <a:ext uri="{FF2B5EF4-FFF2-40B4-BE49-F238E27FC236}">
                <a16:creationId xmlns:a16="http://schemas.microsoft.com/office/drawing/2014/main" id="{DC112E80-F92F-4FB8-9B91-13BEA37FD146}"/>
              </a:ext>
            </a:extLst>
          </p:cNvPr>
          <p:cNvPicPr>
            <a:picLocks noChangeAspect="1"/>
          </p:cNvPicPr>
          <p:nvPr/>
        </p:nvPicPr>
        <p:blipFill>
          <a:blip r:embed="rId3"/>
          <a:stretch>
            <a:fillRect/>
          </a:stretch>
        </p:blipFill>
        <p:spPr>
          <a:xfrm>
            <a:off x="7473088" y="485775"/>
            <a:ext cx="4104487" cy="2743200"/>
          </a:xfrm>
          <a:prstGeom prst="rect">
            <a:avLst/>
          </a:prstGeom>
        </p:spPr>
      </p:pic>
      <p:pic>
        <p:nvPicPr>
          <p:cNvPr id="8" name="Picture 7">
            <a:extLst>
              <a:ext uri="{FF2B5EF4-FFF2-40B4-BE49-F238E27FC236}">
                <a16:creationId xmlns:a16="http://schemas.microsoft.com/office/drawing/2014/main" id="{122327B1-802E-4549-8BCE-DB25DF6EFE3D}"/>
              </a:ext>
            </a:extLst>
          </p:cNvPr>
          <p:cNvPicPr>
            <a:picLocks noChangeAspect="1"/>
          </p:cNvPicPr>
          <p:nvPr/>
        </p:nvPicPr>
        <p:blipFill>
          <a:blip r:embed="rId4"/>
          <a:stretch>
            <a:fillRect/>
          </a:stretch>
        </p:blipFill>
        <p:spPr>
          <a:xfrm>
            <a:off x="7473088" y="3517107"/>
            <a:ext cx="4104487" cy="2743200"/>
          </a:xfrm>
          <a:prstGeom prst="rect">
            <a:avLst/>
          </a:prstGeom>
        </p:spPr>
      </p:pic>
      <p:graphicFrame>
        <p:nvGraphicFramePr>
          <p:cNvPr id="9" name="Table 8">
            <a:extLst>
              <a:ext uri="{FF2B5EF4-FFF2-40B4-BE49-F238E27FC236}">
                <a16:creationId xmlns:a16="http://schemas.microsoft.com/office/drawing/2014/main" id="{8C781539-9DA0-4E82-8DF4-497C3B5C2623}"/>
              </a:ext>
            </a:extLst>
          </p:cNvPr>
          <p:cNvGraphicFramePr>
            <a:graphicFrameLocks noGrp="1"/>
          </p:cNvGraphicFramePr>
          <p:nvPr>
            <p:extLst>
              <p:ext uri="{D42A27DB-BD31-4B8C-83A1-F6EECF244321}">
                <p14:modId xmlns:p14="http://schemas.microsoft.com/office/powerpoint/2010/main" val="1370134818"/>
              </p:ext>
            </p:extLst>
          </p:nvPr>
        </p:nvGraphicFramePr>
        <p:xfrm>
          <a:off x="952108" y="4731431"/>
          <a:ext cx="5558672" cy="1112520"/>
        </p:xfrm>
        <a:graphic>
          <a:graphicData uri="http://schemas.openxmlformats.org/drawingml/2006/table">
            <a:tbl>
              <a:tblPr firstRow="1" bandRow="1">
                <a:tableStyleId>{5C22544A-7EE6-4342-B048-85BDC9FD1C3A}</a:tableStyleId>
              </a:tblPr>
              <a:tblGrid>
                <a:gridCol w="970961">
                  <a:extLst>
                    <a:ext uri="{9D8B030D-6E8A-4147-A177-3AD203B41FA5}">
                      <a16:colId xmlns:a16="http://schemas.microsoft.com/office/drawing/2014/main" val="3786848838"/>
                    </a:ext>
                  </a:extLst>
                </a:gridCol>
                <a:gridCol w="980387">
                  <a:extLst>
                    <a:ext uri="{9D8B030D-6E8A-4147-A177-3AD203B41FA5}">
                      <a16:colId xmlns:a16="http://schemas.microsoft.com/office/drawing/2014/main" val="1842477340"/>
                    </a:ext>
                  </a:extLst>
                </a:gridCol>
                <a:gridCol w="1005471">
                  <a:extLst>
                    <a:ext uri="{9D8B030D-6E8A-4147-A177-3AD203B41FA5}">
                      <a16:colId xmlns:a16="http://schemas.microsoft.com/office/drawing/2014/main" val="864338945"/>
                    </a:ext>
                  </a:extLst>
                </a:gridCol>
                <a:gridCol w="1222466">
                  <a:extLst>
                    <a:ext uri="{9D8B030D-6E8A-4147-A177-3AD203B41FA5}">
                      <a16:colId xmlns:a16="http://schemas.microsoft.com/office/drawing/2014/main" val="1122079332"/>
                    </a:ext>
                  </a:extLst>
                </a:gridCol>
                <a:gridCol w="1379387">
                  <a:extLst>
                    <a:ext uri="{9D8B030D-6E8A-4147-A177-3AD203B41FA5}">
                      <a16:colId xmlns:a16="http://schemas.microsoft.com/office/drawing/2014/main" val="2756407612"/>
                    </a:ext>
                  </a:extLst>
                </a:gridCol>
              </a:tblGrid>
              <a:tr h="370840">
                <a:tc>
                  <a:txBody>
                    <a:bodyPr/>
                    <a:lstStyle/>
                    <a:p>
                      <a:pPr algn="ctr"/>
                      <a:r>
                        <a:rPr lang="en-US" dirty="0"/>
                        <a:t>Cluster</a:t>
                      </a:r>
                    </a:p>
                  </a:txBody>
                  <a:tcPr/>
                </a:tc>
                <a:tc>
                  <a:txBody>
                    <a:bodyPr/>
                    <a:lstStyle/>
                    <a:p>
                      <a:pPr algn="r"/>
                      <a:r>
                        <a:rPr lang="en-US" dirty="0"/>
                        <a:t>Size</a:t>
                      </a:r>
                    </a:p>
                  </a:txBody>
                  <a:tcPr/>
                </a:tc>
                <a:tc>
                  <a:txBody>
                    <a:bodyPr/>
                    <a:lstStyle/>
                    <a:p>
                      <a:pPr algn="r"/>
                      <a:r>
                        <a:rPr lang="en-US" dirty="0"/>
                        <a:t>temp</a:t>
                      </a:r>
                    </a:p>
                  </a:txBody>
                  <a:tcPr/>
                </a:tc>
                <a:tc>
                  <a:txBody>
                    <a:bodyPr/>
                    <a:lstStyle/>
                    <a:p>
                      <a:pPr algn="r"/>
                      <a:r>
                        <a:rPr lang="en-US" dirty="0"/>
                        <a:t>humidity</a:t>
                      </a:r>
                    </a:p>
                  </a:txBody>
                  <a:tcPr/>
                </a:tc>
                <a:tc>
                  <a:txBody>
                    <a:bodyPr/>
                    <a:lstStyle/>
                    <a:p>
                      <a:pPr algn="r"/>
                      <a:r>
                        <a:rPr lang="en-US" dirty="0"/>
                        <a:t>windspeed</a:t>
                      </a:r>
                    </a:p>
                  </a:txBody>
                  <a:tcPr/>
                </a:tc>
                <a:extLst>
                  <a:ext uri="{0D108BD9-81ED-4DB2-BD59-A6C34878D82A}">
                    <a16:rowId xmlns:a16="http://schemas.microsoft.com/office/drawing/2014/main" val="221847687"/>
                  </a:ext>
                </a:extLst>
              </a:tr>
              <a:tr h="370840">
                <a:tc>
                  <a:txBody>
                    <a:bodyPr/>
                    <a:lstStyle/>
                    <a:p>
                      <a:pPr algn="ctr"/>
                      <a:r>
                        <a:rPr lang="en-US" dirty="0"/>
                        <a:t>0</a:t>
                      </a:r>
                    </a:p>
                  </a:txBody>
                  <a:tcPr/>
                </a:tc>
                <a:tc>
                  <a:txBody>
                    <a:bodyPr/>
                    <a:lstStyle/>
                    <a:p>
                      <a:pPr algn="r"/>
                      <a:r>
                        <a:rPr lang="en-US" dirty="0"/>
                        <a:t>5,466</a:t>
                      </a:r>
                    </a:p>
                  </a:txBody>
                  <a:tcPr/>
                </a:tc>
                <a:tc>
                  <a:txBody>
                    <a:bodyPr/>
                    <a:lstStyle/>
                    <a:p>
                      <a:pPr algn="r"/>
                      <a:r>
                        <a:rPr lang="en-US" dirty="0"/>
                        <a:t>20.076</a:t>
                      </a:r>
                    </a:p>
                  </a:txBody>
                  <a:tcPr/>
                </a:tc>
                <a:tc>
                  <a:txBody>
                    <a:bodyPr/>
                    <a:lstStyle/>
                    <a:p>
                      <a:pPr algn="r"/>
                      <a:r>
                        <a:rPr lang="en-US" dirty="0"/>
                        <a:t>78.0</a:t>
                      </a:r>
                    </a:p>
                  </a:txBody>
                  <a:tcPr/>
                </a:tc>
                <a:tc>
                  <a:txBody>
                    <a:bodyPr/>
                    <a:lstStyle/>
                    <a:p>
                      <a:pPr algn="r"/>
                      <a:r>
                        <a:rPr lang="en-US" dirty="0"/>
                        <a:t>10.25922</a:t>
                      </a:r>
                    </a:p>
                  </a:txBody>
                  <a:tcPr/>
                </a:tc>
                <a:extLst>
                  <a:ext uri="{0D108BD9-81ED-4DB2-BD59-A6C34878D82A}">
                    <a16:rowId xmlns:a16="http://schemas.microsoft.com/office/drawing/2014/main" val="387715709"/>
                  </a:ext>
                </a:extLst>
              </a:tr>
              <a:tr h="370840">
                <a:tc>
                  <a:txBody>
                    <a:bodyPr/>
                    <a:lstStyle/>
                    <a:p>
                      <a:pPr algn="ctr"/>
                      <a:r>
                        <a:rPr lang="en-US" dirty="0"/>
                        <a:t>1</a:t>
                      </a:r>
                    </a:p>
                  </a:txBody>
                  <a:tcPr/>
                </a:tc>
                <a:tc>
                  <a:txBody>
                    <a:bodyPr/>
                    <a:lstStyle/>
                    <a:p>
                      <a:pPr algn="r"/>
                      <a:r>
                        <a:rPr lang="en-US" dirty="0"/>
                        <a:t>5,420</a:t>
                      </a:r>
                    </a:p>
                  </a:txBody>
                  <a:tcPr/>
                </a:tc>
                <a:tc>
                  <a:txBody>
                    <a:bodyPr/>
                    <a:lstStyle/>
                    <a:p>
                      <a:pPr algn="r"/>
                      <a:r>
                        <a:rPr lang="en-US" dirty="0"/>
                        <a:t>20.387</a:t>
                      </a:r>
                    </a:p>
                  </a:txBody>
                  <a:tcPr/>
                </a:tc>
                <a:tc>
                  <a:txBody>
                    <a:bodyPr/>
                    <a:lstStyle/>
                    <a:p>
                      <a:pPr algn="r"/>
                      <a:r>
                        <a:rPr lang="en-US" dirty="0"/>
                        <a:t>45.6</a:t>
                      </a:r>
                    </a:p>
                  </a:txBody>
                  <a:tcPr/>
                </a:tc>
                <a:tc>
                  <a:txBody>
                    <a:bodyPr/>
                    <a:lstStyle/>
                    <a:p>
                      <a:pPr algn="r"/>
                      <a:r>
                        <a:rPr lang="en-US" dirty="0"/>
                        <a:t>15.36113</a:t>
                      </a:r>
                    </a:p>
                  </a:txBody>
                  <a:tcPr/>
                </a:tc>
                <a:extLst>
                  <a:ext uri="{0D108BD9-81ED-4DB2-BD59-A6C34878D82A}">
                    <a16:rowId xmlns:a16="http://schemas.microsoft.com/office/drawing/2014/main" val="291735392"/>
                  </a:ext>
                </a:extLst>
              </a:tr>
            </a:tbl>
          </a:graphicData>
        </a:graphic>
      </p:graphicFrame>
      <p:pic>
        <p:nvPicPr>
          <p:cNvPr id="10" name="Picture 9">
            <a:extLst>
              <a:ext uri="{FF2B5EF4-FFF2-40B4-BE49-F238E27FC236}">
                <a16:creationId xmlns:a16="http://schemas.microsoft.com/office/drawing/2014/main" id="{384A6DD8-FF1F-4267-A169-649AB27237F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75747000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Bike Share – Cluster Description</a:t>
            </a:r>
          </a:p>
        </p:txBody>
      </p:sp>
      <p:sp>
        <p:nvSpPr>
          <p:cNvPr id="7" name="Slide Number Placeholder 6"/>
          <p:cNvSpPr>
            <a:spLocks noGrp="1"/>
          </p:cNvSpPr>
          <p:nvPr>
            <p:ph type="sldNum" sz="quarter" idx="12"/>
          </p:nvPr>
        </p:nvSpPr>
        <p:spPr/>
        <p:txBody>
          <a:bodyPr/>
          <a:lstStyle/>
          <a:p>
            <a:fld id="{1C20BA80-1909-427C-B3BD-3DD8AEAFD5BE}" type="slidenum">
              <a:rPr lang="en-US" smtClean="0"/>
              <a:t>64</a:t>
            </a:fld>
            <a:endParaRPr lang="en-US" dirty="0"/>
          </a:p>
        </p:txBody>
      </p:sp>
      <p:pic>
        <p:nvPicPr>
          <p:cNvPr id="9" name="Picture 8">
            <a:extLst>
              <a:ext uri="{FF2B5EF4-FFF2-40B4-BE49-F238E27FC236}">
                <a16:creationId xmlns:a16="http://schemas.microsoft.com/office/drawing/2014/main" id="{D61C161D-5483-4C02-8143-FF07AF1E610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
        <p:nvSpPr>
          <p:cNvPr id="4" name="Content Placeholder 3">
            <a:extLst>
              <a:ext uri="{FF2B5EF4-FFF2-40B4-BE49-F238E27FC236}">
                <a16:creationId xmlns:a16="http://schemas.microsoft.com/office/drawing/2014/main" id="{11267438-D99A-4AC6-9A12-185ECD0F3C3E}"/>
              </a:ext>
            </a:extLst>
          </p:cNvPr>
          <p:cNvSpPr>
            <a:spLocks noGrp="1"/>
          </p:cNvSpPr>
          <p:nvPr>
            <p:ph idx="1"/>
          </p:nvPr>
        </p:nvSpPr>
        <p:spPr/>
        <p:txBody>
          <a:bodyPr>
            <a:normAutofit/>
          </a:bodyPr>
          <a:lstStyle/>
          <a:p>
            <a:endParaRPr lang="en-US" dirty="0"/>
          </a:p>
          <a:p>
            <a:endParaRPr lang="en-US" dirty="0"/>
          </a:p>
          <a:p>
            <a:endParaRPr lang="en-US" dirty="0"/>
          </a:p>
          <a:p>
            <a:r>
              <a:rPr lang="en-US" dirty="0"/>
              <a:t>The two clusters apparently divided the data almost equally.</a:t>
            </a:r>
          </a:p>
          <a:p>
            <a:r>
              <a:rPr lang="en-US" dirty="0"/>
              <a:t>The mean temperatures of the two clusters are almost the same.</a:t>
            </a:r>
          </a:p>
          <a:p>
            <a:r>
              <a:rPr lang="en-US" dirty="0"/>
              <a:t>Cluster 0 has higher mean humidity and lower mean windspeed.</a:t>
            </a:r>
          </a:p>
          <a:p>
            <a:r>
              <a:rPr lang="en-US" dirty="0"/>
              <a:t>Cluster 1 has lower mean humidity and higher mean windspeed. </a:t>
            </a:r>
          </a:p>
          <a:p>
            <a:endParaRPr lang="en-US" dirty="0"/>
          </a:p>
        </p:txBody>
      </p:sp>
      <p:graphicFrame>
        <p:nvGraphicFramePr>
          <p:cNvPr id="6" name="Table 5">
            <a:extLst>
              <a:ext uri="{FF2B5EF4-FFF2-40B4-BE49-F238E27FC236}">
                <a16:creationId xmlns:a16="http://schemas.microsoft.com/office/drawing/2014/main" id="{21AEEDF2-AF31-4E7E-AA47-32EF0D601A36}"/>
              </a:ext>
            </a:extLst>
          </p:cNvPr>
          <p:cNvGraphicFramePr>
            <a:graphicFrameLocks noGrp="1"/>
          </p:cNvGraphicFramePr>
          <p:nvPr>
            <p:extLst>
              <p:ext uri="{D42A27DB-BD31-4B8C-83A1-F6EECF244321}">
                <p14:modId xmlns:p14="http://schemas.microsoft.com/office/powerpoint/2010/main" val="2534270646"/>
              </p:ext>
            </p:extLst>
          </p:nvPr>
        </p:nvGraphicFramePr>
        <p:xfrm>
          <a:off x="919058" y="1825625"/>
          <a:ext cx="5558672" cy="1112520"/>
        </p:xfrm>
        <a:graphic>
          <a:graphicData uri="http://schemas.openxmlformats.org/drawingml/2006/table">
            <a:tbl>
              <a:tblPr firstRow="1" bandRow="1">
                <a:tableStyleId>{5C22544A-7EE6-4342-B048-85BDC9FD1C3A}</a:tableStyleId>
              </a:tblPr>
              <a:tblGrid>
                <a:gridCol w="970961">
                  <a:extLst>
                    <a:ext uri="{9D8B030D-6E8A-4147-A177-3AD203B41FA5}">
                      <a16:colId xmlns:a16="http://schemas.microsoft.com/office/drawing/2014/main" val="3786848838"/>
                    </a:ext>
                  </a:extLst>
                </a:gridCol>
                <a:gridCol w="980387">
                  <a:extLst>
                    <a:ext uri="{9D8B030D-6E8A-4147-A177-3AD203B41FA5}">
                      <a16:colId xmlns:a16="http://schemas.microsoft.com/office/drawing/2014/main" val="1842477340"/>
                    </a:ext>
                  </a:extLst>
                </a:gridCol>
                <a:gridCol w="1005471">
                  <a:extLst>
                    <a:ext uri="{9D8B030D-6E8A-4147-A177-3AD203B41FA5}">
                      <a16:colId xmlns:a16="http://schemas.microsoft.com/office/drawing/2014/main" val="864338945"/>
                    </a:ext>
                  </a:extLst>
                </a:gridCol>
                <a:gridCol w="1222466">
                  <a:extLst>
                    <a:ext uri="{9D8B030D-6E8A-4147-A177-3AD203B41FA5}">
                      <a16:colId xmlns:a16="http://schemas.microsoft.com/office/drawing/2014/main" val="1122079332"/>
                    </a:ext>
                  </a:extLst>
                </a:gridCol>
                <a:gridCol w="1379387">
                  <a:extLst>
                    <a:ext uri="{9D8B030D-6E8A-4147-A177-3AD203B41FA5}">
                      <a16:colId xmlns:a16="http://schemas.microsoft.com/office/drawing/2014/main" val="2756407612"/>
                    </a:ext>
                  </a:extLst>
                </a:gridCol>
              </a:tblGrid>
              <a:tr h="370840">
                <a:tc>
                  <a:txBody>
                    <a:bodyPr/>
                    <a:lstStyle/>
                    <a:p>
                      <a:pPr algn="ctr"/>
                      <a:r>
                        <a:rPr lang="en-US" dirty="0"/>
                        <a:t>Cluster</a:t>
                      </a:r>
                    </a:p>
                  </a:txBody>
                  <a:tcPr/>
                </a:tc>
                <a:tc>
                  <a:txBody>
                    <a:bodyPr/>
                    <a:lstStyle/>
                    <a:p>
                      <a:pPr algn="r"/>
                      <a:r>
                        <a:rPr lang="en-US" dirty="0"/>
                        <a:t>Size</a:t>
                      </a:r>
                    </a:p>
                  </a:txBody>
                  <a:tcPr/>
                </a:tc>
                <a:tc>
                  <a:txBody>
                    <a:bodyPr/>
                    <a:lstStyle/>
                    <a:p>
                      <a:pPr algn="r"/>
                      <a:r>
                        <a:rPr lang="en-US" dirty="0"/>
                        <a:t>temp</a:t>
                      </a:r>
                    </a:p>
                  </a:txBody>
                  <a:tcPr/>
                </a:tc>
                <a:tc>
                  <a:txBody>
                    <a:bodyPr/>
                    <a:lstStyle/>
                    <a:p>
                      <a:pPr algn="r"/>
                      <a:r>
                        <a:rPr lang="en-US" dirty="0"/>
                        <a:t>humidity</a:t>
                      </a:r>
                    </a:p>
                  </a:txBody>
                  <a:tcPr/>
                </a:tc>
                <a:tc>
                  <a:txBody>
                    <a:bodyPr/>
                    <a:lstStyle/>
                    <a:p>
                      <a:pPr algn="r"/>
                      <a:r>
                        <a:rPr lang="en-US" dirty="0"/>
                        <a:t>windspeed</a:t>
                      </a:r>
                    </a:p>
                  </a:txBody>
                  <a:tcPr/>
                </a:tc>
                <a:extLst>
                  <a:ext uri="{0D108BD9-81ED-4DB2-BD59-A6C34878D82A}">
                    <a16:rowId xmlns:a16="http://schemas.microsoft.com/office/drawing/2014/main" val="221847687"/>
                  </a:ext>
                </a:extLst>
              </a:tr>
              <a:tr h="370840">
                <a:tc>
                  <a:txBody>
                    <a:bodyPr/>
                    <a:lstStyle/>
                    <a:p>
                      <a:pPr algn="ctr"/>
                      <a:r>
                        <a:rPr lang="en-US" dirty="0"/>
                        <a:t>0</a:t>
                      </a:r>
                    </a:p>
                  </a:txBody>
                  <a:tcPr/>
                </a:tc>
                <a:tc>
                  <a:txBody>
                    <a:bodyPr/>
                    <a:lstStyle/>
                    <a:p>
                      <a:pPr algn="r"/>
                      <a:r>
                        <a:rPr lang="en-US" dirty="0"/>
                        <a:t>5,466</a:t>
                      </a:r>
                    </a:p>
                  </a:txBody>
                  <a:tcPr/>
                </a:tc>
                <a:tc>
                  <a:txBody>
                    <a:bodyPr/>
                    <a:lstStyle/>
                    <a:p>
                      <a:pPr algn="r"/>
                      <a:r>
                        <a:rPr lang="en-US" dirty="0"/>
                        <a:t>20.076</a:t>
                      </a:r>
                    </a:p>
                  </a:txBody>
                  <a:tcPr/>
                </a:tc>
                <a:tc>
                  <a:txBody>
                    <a:bodyPr/>
                    <a:lstStyle/>
                    <a:p>
                      <a:pPr algn="r"/>
                      <a:r>
                        <a:rPr lang="en-US" dirty="0"/>
                        <a:t>78.0</a:t>
                      </a:r>
                    </a:p>
                  </a:txBody>
                  <a:tcPr/>
                </a:tc>
                <a:tc>
                  <a:txBody>
                    <a:bodyPr/>
                    <a:lstStyle/>
                    <a:p>
                      <a:pPr algn="r"/>
                      <a:r>
                        <a:rPr lang="en-US" dirty="0"/>
                        <a:t>10.25922</a:t>
                      </a:r>
                    </a:p>
                  </a:txBody>
                  <a:tcPr/>
                </a:tc>
                <a:extLst>
                  <a:ext uri="{0D108BD9-81ED-4DB2-BD59-A6C34878D82A}">
                    <a16:rowId xmlns:a16="http://schemas.microsoft.com/office/drawing/2014/main" val="387715709"/>
                  </a:ext>
                </a:extLst>
              </a:tr>
              <a:tr h="370840">
                <a:tc>
                  <a:txBody>
                    <a:bodyPr/>
                    <a:lstStyle/>
                    <a:p>
                      <a:pPr algn="ctr"/>
                      <a:r>
                        <a:rPr lang="en-US" dirty="0"/>
                        <a:t>1</a:t>
                      </a:r>
                    </a:p>
                  </a:txBody>
                  <a:tcPr/>
                </a:tc>
                <a:tc>
                  <a:txBody>
                    <a:bodyPr/>
                    <a:lstStyle/>
                    <a:p>
                      <a:pPr algn="r"/>
                      <a:r>
                        <a:rPr lang="en-US" dirty="0"/>
                        <a:t>5,420</a:t>
                      </a:r>
                    </a:p>
                  </a:txBody>
                  <a:tcPr/>
                </a:tc>
                <a:tc>
                  <a:txBody>
                    <a:bodyPr/>
                    <a:lstStyle/>
                    <a:p>
                      <a:pPr algn="r"/>
                      <a:r>
                        <a:rPr lang="en-US" dirty="0"/>
                        <a:t>20.387</a:t>
                      </a:r>
                    </a:p>
                  </a:txBody>
                  <a:tcPr/>
                </a:tc>
                <a:tc>
                  <a:txBody>
                    <a:bodyPr/>
                    <a:lstStyle/>
                    <a:p>
                      <a:pPr algn="r"/>
                      <a:r>
                        <a:rPr lang="en-US" dirty="0"/>
                        <a:t>45.6</a:t>
                      </a:r>
                    </a:p>
                  </a:txBody>
                  <a:tcPr/>
                </a:tc>
                <a:tc>
                  <a:txBody>
                    <a:bodyPr/>
                    <a:lstStyle/>
                    <a:p>
                      <a:pPr algn="r"/>
                      <a:r>
                        <a:rPr lang="en-US" dirty="0"/>
                        <a:t>15.36113</a:t>
                      </a:r>
                    </a:p>
                  </a:txBody>
                  <a:tcPr/>
                </a:tc>
                <a:extLst>
                  <a:ext uri="{0D108BD9-81ED-4DB2-BD59-A6C34878D82A}">
                    <a16:rowId xmlns:a16="http://schemas.microsoft.com/office/drawing/2014/main" val="291735392"/>
                  </a:ext>
                </a:extLst>
              </a:tr>
            </a:tbl>
          </a:graphicData>
        </a:graphic>
      </p:graphicFrame>
    </p:spTree>
    <p:extLst>
      <p:ext uri="{BB962C8B-B14F-4D97-AF65-F5344CB8AC3E}">
        <p14:creationId xmlns:p14="http://schemas.microsoft.com/office/powerpoint/2010/main" val="184481987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Bike Share – Decision Tree</a:t>
            </a:r>
          </a:p>
        </p:txBody>
      </p:sp>
      <p:sp>
        <p:nvSpPr>
          <p:cNvPr id="3" name="Content Placeholder 2"/>
          <p:cNvSpPr>
            <a:spLocks noGrp="1"/>
          </p:cNvSpPr>
          <p:nvPr>
            <p:ph idx="1"/>
          </p:nvPr>
        </p:nvSpPr>
        <p:spPr>
          <a:xfrm>
            <a:off x="838200" y="1825625"/>
            <a:ext cx="4271128" cy="4351338"/>
          </a:xfrm>
        </p:spPr>
        <p:txBody>
          <a:bodyPr>
            <a:normAutofit/>
          </a:bodyPr>
          <a:lstStyle/>
          <a:p>
            <a:r>
              <a:rPr lang="en-US" dirty="0"/>
              <a:t>Cluster ID is the target</a:t>
            </a:r>
          </a:p>
          <a:p>
            <a:r>
              <a:rPr lang="en-US" dirty="0"/>
              <a:t>temp, humidity, and windspeed are predictors</a:t>
            </a:r>
          </a:p>
          <a:p>
            <a:r>
              <a:rPr lang="en-US" dirty="0"/>
              <a:t>Maximum depth is 4</a:t>
            </a:r>
          </a:p>
          <a:p>
            <a:r>
              <a:rPr lang="en-US" dirty="0"/>
              <a:t>Splitting criterion is Entropy</a:t>
            </a:r>
          </a:p>
          <a:p>
            <a:r>
              <a:rPr lang="en-US" dirty="0"/>
              <a:t>Accuracy is 0.9963</a:t>
            </a:r>
          </a:p>
          <a:p>
            <a:pPr lvl="1"/>
            <a:r>
              <a:rPr lang="en-US" dirty="0"/>
              <a:t>99.63% of observations are correctly classified</a:t>
            </a:r>
          </a:p>
          <a:p>
            <a:endParaRPr lang="en-US" dirty="0"/>
          </a:p>
          <a:p>
            <a:pPr marL="0" indent="0">
              <a:buNone/>
            </a:pP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65</a:t>
            </a:fld>
            <a:endParaRPr lang="en-US" dirty="0"/>
          </a:p>
        </p:txBody>
      </p:sp>
      <p:pic>
        <p:nvPicPr>
          <p:cNvPr id="5" name="Picture 4">
            <a:extLst>
              <a:ext uri="{FF2B5EF4-FFF2-40B4-BE49-F238E27FC236}">
                <a16:creationId xmlns:a16="http://schemas.microsoft.com/office/drawing/2014/main" id="{8E0C4CB4-F676-4794-AA79-637CE8BE03E1}"/>
              </a:ext>
            </a:extLst>
          </p:cNvPr>
          <p:cNvPicPr>
            <a:picLocks noChangeAspect="1"/>
          </p:cNvPicPr>
          <p:nvPr/>
        </p:nvPicPr>
        <p:blipFill>
          <a:blip r:embed="rId3"/>
          <a:stretch>
            <a:fillRect/>
          </a:stretch>
        </p:blipFill>
        <p:spPr>
          <a:xfrm>
            <a:off x="5289069" y="1825625"/>
            <a:ext cx="6664187" cy="4302966"/>
          </a:xfrm>
          <a:prstGeom prst="rect">
            <a:avLst/>
          </a:prstGeom>
        </p:spPr>
      </p:pic>
      <p:pic>
        <p:nvPicPr>
          <p:cNvPr id="8" name="Picture 7">
            <a:extLst>
              <a:ext uri="{FF2B5EF4-FFF2-40B4-BE49-F238E27FC236}">
                <a16:creationId xmlns:a16="http://schemas.microsoft.com/office/drawing/2014/main" id="{089EEDD7-9325-4014-B0C7-29C5B6B294D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38032930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Bike Share – Node Description</a:t>
            </a:r>
          </a:p>
        </p:txBody>
      </p:sp>
      <p:graphicFrame>
        <p:nvGraphicFramePr>
          <p:cNvPr id="6" name="Content Placeholder 5">
            <a:extLst>
              <a:ext uri="{FF2B5EF4-FFF2-40B4-BE49-F238E27FC236}">
                <a16:creationId xmlns:a16="http://schemas.microsoft.com/office/drawing/2014/main" id="{AB6360B8-91CC-480D-89DD-0C7CB39ADAE4}"/>
              </a:ext>
            </a:extLst>
          </p:cNvPr>
          <p:cNvGraphicFramePr>
            <a:graphicFrameLocks noGrp="1"/>
          </p:cNvGraphicFramePr>
          <p:nvPr>
            <p:ph idx="1"/>
            <p:extLst>
              <p:ext uri="{D42A27DB-BD31-4B8C-83A1-F6EECF244321}">
                <p14:modId xmlns:p14="http://schemas.microsoft.com/office/powerpoint/2010/main" val="224640738"/>
              </p:ext>
            </p:extLst>
          </p:nvPr>
        </p:nvGraphicFramePr>
        <p:xfrm>
          <a:off x="685211" y="1690687"/>
          <a:ext cx="11051161" cy="3899412"/>
        </p:xfrm>
        <a:graphic>
          <a:graphicData uri="http://schemas.openxmlformats.org/drawingml/2006/table">
            <a:tbl>
              <a:tblPr/>
              <a:tblGrid>
                <a:gridCol w="5687417">
                  <a:extLst>
                    <a:ext uri="{9D8B030D-6E8A-4147-A177-3AD203B41FA5}">
                      <a16:colId xmlns:a16="http://schemas.microsoft.com/office/drawing/2014/main" val="2849057274"/>
                    </a:ext>
                  </a:extLst>
                </a:gridCol>
                <a:gridCol w="1340936">
                  <a:extLst>
                    <a:ext uri="{9D8B030D-6E8A-4147-A177-3AD203B41FA5}">
                      <a16:colId xmlns:a16="http://schemas.microsoft.com/office/drawing/2014/main" val="2429440637"/>
                    </a:ext>
                  </a:extLst>
                </a:gridCol>
                <a:gridCol w="1340936">
                  <a:extLst>
                    <a:ext uri="{9D8B030D-6E8A-4147-A177-3AD203B41FA5}">
                      <a16:colId xmlns:a16="http://schemas.microsoft.com/office/drawing/2014/main" val="3827660570"/>
                    </a:ext>
                  </a:extLst>
                </a:gridCol>
                <a:gridCol w="1340936">
                  <a:extLst>
                    <a:ext uri="{9D8B030D-6E8A-4147-A177-3AD203B41FA5}">
                      <a16:colId xmlns:a16="http://schemas.microsoft.com/office/drawing/2014/main" val="632109070"/>
                    </a:ext>
                  </a:extLst>
                </a:gridCol>
                <a:gridCol w="1340936">
                  <a:extLst>
                    <a:ext uri="{9D8B030D-6E8A-4147-A177-3AD203B41FA5}">
                      <a16:colId xmlns:a16="http://schemas.microsoft.com/office/drawing/2014/main" val="2489905631"/>
                    </a:ext>
                  </a:extLst>
                </a:gridCol>
              </a:tblGrid>
              <a:tr h="354492">
                <a:tc>
                  <a:txBody>
                    <a:bodyPr/>
                    <a:lstStyle/>
                    <a:p>
                      <a:pPr algn="l" fontAlgn="b"/>
                      <a:r>
                        <a:rPr lang="en-US" sz="1400" b="1" i="0" u="none" strike="noStrike" dirty="0">
                          <a:solidFill>
                            <a:srgbClr val="000000"/>
                          </a:solidFill>
                          <a:effectLst/>
                          <a:latin typeface="Calibri" panose="020F0502020204030204" pitchFamily="34" charset="0"/>
                        </a:rPr>
                        <a:t>Rule</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Entropy</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Cluster 0</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Cluster 1</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Calibri" panose="020F0502020204030204" pitchFamily="34" charset="0"/>
                        </a:rPr>
                        <a:t>Classification</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96703244"/>
                  </a:ext>
                </a:extLst>
              </a:tr>
              <a:tr h="354492">
                <a:tc>
                  <a:txBody>
                    <a:bodyPr/>
                    <a:lstStyle/>
                    <a:p>
                      <a:pPr algn="l" fontAlgn="b"/>
                      <a:r>
                        <a:rPr lang="en-US" sz="1400" b="0" i="0" u="none" strike="noStrike" dirty="0">
                          <a:solidFill>
                            <a:srgbClr val="000000"/>
                          </a:solidFill>
                          <a:effectLst/>
                          <a:latin typeface="Calibri" panose="020F0502020204030204" pitchFamily="34" charset="0"/>
                        </a:rPr>
                        <a:t>humidity &lt;= 61.5 &amp; humidity &lt;= 59.5</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400" b="0" i="0" u="none" strike="noStrike">
                          <a:solidFill>
                            <a:srgbClr val="000000"/>
                          </a:solidFill>
                          <a:effectLst/>
                          <a:latin typeface="Calibri" panose="020F0502020204030204" pitchFamily="34" charset="0"/>
                        </a:rPr>
                        <a:t>0</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400" b="0" i="0" u="none" strike="noStrike">
                          <a:solidFill>
                            <a:srgbClr val="000000"/>
                          </a:solidFill>
                          <a:effectLst/>
                          <a:latin typeface="Calibri" panose="020F0502020204030204" pitchFamily="34" charset="0"/>
                        </a:rPr>
                        <a:t>0</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400" b="0" i="0" u="none" strike="noStrike">
                          <a:solidFill>
                            <a:srgbClr val="000000"/>
                          </a:solidFill>
                          <a:effectLst/>
                          <a:latin typeface="Calibri" panose="020F0502020204030204" pitchFamily="34" charset="0"/>
                        </a:rPr>
                        <a:t>5040</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400" b="0" i="0" u="none" strike="noStrike">
                          <a:solidFill>
                            <a:srgbClr val="000000"/>
                          </a:solidFill>
                          <a:effectLst/>
                          <a:latin typeface="Calibri" panose="020F0502020204030204" pitchFamily="34" charset="0"/>
                        </a:rPr>
                        <a:t>Cluster 1</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251371161"/>
                  </a:ext>
                </a:extLst>
              </a:tr>
              <a:tr h="354492">
                <a:tc>
                  <a:txBody>
                    <a:bodyPr/>
                    <a:lstStyle/>
                    <a:p>
                      <a:pPr algn="l" fontAlgn="b"/>
                      <a:r>
                        <a:rPr lang="en-US" sz="1400" b="0" i="0" u="none" strike="noStrike" dirty="0">
                          <a:solidFill>
                            <a:srgbClr val="000000"/>
                          </a:solidFill>
                          <a:effectLst/>
                          <a:latin typeface="Calibri" panose="020F0502020204030204" pitchFamily="34" charset="0"/>
                        </a:rPr>
                        <a:t>humidity &lt;= 61.5 &amp; humidity &gt; 59.5 &amp; windspeed &lt;= 8 &amp; humidity &lt;= 60.5</a:t>
                      </a:r>
                    </a:p>
                  </a:txBody>
                  <a:tcPr marL="9525" marR="9525" marT="9525" marB="0" anchor="ctr">
                    <a:lnL>
                      <a:noFill/>
                    </a:lnL>
                    <a:lnR>
                      <a:noFill/>
                    </a:lnR>
                    <a:lnT>
                      <a:noFill/>
                    </a:lnT>
                    <a:lnB>
                      <a:noFill/>
                    </a:lnB>
                  </a:tcPr>
                </a:tc>
                <a:tc>
                  <a:txBody>
                    <a:bodyPr/>
                    <a:lstStyle/>
                    <a:p>
                      <a:pPr algn="r" fontAlgn="b"/>
                      <a:r>
                        <a:rPr lang="en-US" sz="1400" b="0" i="0" u="none" strike="noStrike">
                          <a:solidFill>
                            <a:srgbClr val="000000"/>
                          </a:solidFill>
                          <a:effectLst/>
                          <a:latin typeface="Calibri" panose="020F0502020204030204" pitchFamily="34" charset="0"/>
                        </a:rPr>
                        <a:t>0.91</a:t>
                      </a:r>
                    </a:p>
                  </a:txBody>
                  <a:tcPr marL="9525" marR="9525" marT="9525" marB="0" anchor="ctr">
                    <a:lnL>
                      <a:noFill/>
                    </a:lnL>
                    <a:lnR>
                      <a:noFill/>
                    </a:lnR>
                    <a:lnT>
                      <a:noFill/>
                    </a:lnT>
                    <a:lnB>
                      <a:noFill/>
                    </a:lnB>
                  </a:tcPr>
                </a:tc>
                <a:tc>
                  <a:txBody>
                    <a:bodyPr/>
                    <a:lstStyle/>
                    <a:p>
                      <a:pPr algn="r" fontAlgn="b"/>
                      <a:r>
                        <a:rPr lang="en-US" sz="1400" b="0" i="0" u="none" strike="noStrike">
                          <a:solidFill>
                            <a:srgbClr val="000000"/>
                          </a:solidFill>
                          <a:effectLst/>
                          <a:latin typeface="Calibri" panose="020F0502020204030204" pitchFamily="34" charset="0"/>
                        </a:rPr>
                        <a:t>14</a:t>
                      </a:r>
                    </a:p>
                  </a:txBody>
                  <a:tcPr marL="9525" marR="9525" marT="9525" marB="0" anchor="ctr">
                    <a:lnL>
                      <a:noFill/>
                    </a:lnL>
                    <a:lnR>
                      <a:noFill/>
                    </a:lnR>
                    <a:lnT>
                      <a:noFill/>
                    </a:lnT>
                    <a:lnB>
                      <a:noFill/>
                    </a:lnB>
                  </a:tcPr>
                </a:tc>
                <a:tc>
                  <a:txBody>
                    <a:bodyPr/>
                    <a:lstStyle/>
                    <a:p>
                      <a:pPr algn="r" fontAlgn="b"/>
                      <a:r>
                        <a:rPr lang="en-US" sz="1400" b="0" i="0" u="none" strike="noStrike">
                          <a:solidFill>
                            <a:srgbClr val="000000"/>
                          </a:solidFill>
                          <a:effectLst/>
                          <a:latin typeface="Calibri" panose="020F0502020204030204" pitchFamily="34" charset="0"/>
                        </a:rPr>
                        <a:t>29</a:t>
                      </a:r>
                    </a:p>
                  </a:txBody>
                  <a:tcPr marL="9525" marR="9525" marT="9525" marB="0" anchor="ctr">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Cluster 1</a:t>
                      </a:r>
                    </a:p>
                  </a:txBody>
                  <a:tcPr marL="9525" marR="9525" marT="9525" marB="0" anchor="ctr">
                    <a:lnL>
                      <a:noFill/>
                    </a:lnL>
                    <a:lnR>
                      <a:noFill/>
                    </a:lnR>
                    <a:lnT>
                      <a:noFill/>
                    </a:lnT>
                    <a:lnB>
                      <a:noFill/>
                    </a:lnB>
                  </a:tcPr>
                </a:tc>
                <a:extLst>
                  <a:ext uri="{0D108BD9-81ED-4DB2-BD59-A6C34878D82A}">
                    <a16:rowId xmlns:a16="http://schemas.microsoft.com/office/drawing/2014/main" val="3170892323"/>
                  </a:ext>
                </a:extLst>
              </a:tr>
              <a:tr h="354492">
                <a:tc>
                  <a:txBody>
                    <a:bodyPr/>
                    <a:lstStyle/>
                    <a:p>
                      <a:pPr algn="l" fontAlgn="b"/>
                      <a:r>
                        <a:rPr lang="en-US" sz="1400" b="0" i="0" u="none" strike="noStrike" dirty="0">
                          <a:solidFill>
                            <a:srgbClr val="000000"/>
                          </a:solidFill>
                          <a:effectLst/>
                          <a:latin typeface="Calibri" panose="020F0502020204030204" pitchFamily="34" charset="0"/>
                        </a:rPr>
                        <a:t>humidity &lt;= 61.5 &amp; humidity &gt; 59.5 &amp; windspeed &lt;= 8 &amp; humidity &gt; 60.5</a:t>
                      </a:r>
                    </a:p>
                  </a:txBody>
                  <a:tcPr marL="9525" marR="9525" marT="9525" marB="0" anchor="ctr">
                    <a:lnL>
                      <a:noFill/>
                    </a:lnL>
                    <a:lnR>
                      <a:noFill/>
                    </a:lnR>
                    <a:lnT>
                      <a:noFill/>
                    </a:lnT>
                    <a:lnB>
                      <a:noFill/>
                    </a:lnB>
                  </a:tcPr>
                </a:tc>
                <a:tc>
                  <a:txBody>
                    <a:bodyPr/>
                    <a:lstStyle/>
                    <a:p>
                      <a:pPr algn="r" fontAlgn="b"/>
                      <a:r>
                        <a:rPr lang="en-US" sz="1400" b="0" i="0" u="none" strike="noStrike">
                          <a:solidFill>
                            <a:srgbClr val="000000"/>
                          </a:solidFill>
                          <a:effectLst/>
                          <a:latin typeface="Calibri" panose="020F0502020204030204" pitchFamily="34" charset="0"/>
                        </a:rPr>
                        <a:t>0</a:t>
                      </a:r>
                    </a:p>
                  </a:txBody>
                  <a:tcPr marL="9525" marR="9525" marT="9525" marB="0" anchor="ctr">
                    <a:lnL>
                      <a:noFill/>
                    </a:lnL>
                    <a:lnR>
                      <a:noFill/>
                    </a:lnR>
                    <a:lnT>
                      <a:noFill/>
                    </a:lnT>
                    <a:lnB>
                      <a:noFill/>
                    </a:lnB>
                  </a:tcPr>
                </a:tc>
                <a:tc>
                  <a:txBody>
                    <a:bodyPr/>
                    <a:lstStyle/>
                    <a:p>
                      <a:pPr algn="r" fontAlgn="b"/>
                      <a:r>
                        <a:rPr lang="en-US" sz="1400" b="0" i="0" u="none" strike="noStrike">
                          <a:solidFill>
                            <a:srgbClr val="000000"/>
                          </a:solidFill>
                          <a:effectLst/>
                          <a:latin typeface="Calibri" panose="020F0502020204030204" pitchFamily="34" charset="0"/>
                        </a:rPr>
                        <a:t>69</a:t>
                      </a:r>
                    </a:p>
                  </a:txBody>
                  <a:tcPr marL="9525" marR="9525" marT="9525" marB="0" anchor="ctr">
                    <a:lnL>
                      <a:noFill/>
                    </a:lnL>
                    <a:lnR>
                      <a:noFill/>
                    </a:lnR>
                    <a:lnT>
                      <a:noFill/>
                    </a:lnT>
                    <a:lnB>
                      <a:noFill/>
                    </a:lnB>
                  </a:tcPr>
                </a:tc>
                <a:tc>
                  <a:txBody>
                    <a:bodyPr/>
                    <a:lstStyle/>
                    <a:p>
                      <a:pPr algn="r" fontAlgn="b"/>
                      <a:r>
                        <a:rPr lang="en-US" sz="1400" b="0" i="0" u="none" strike="noStrike">
                          <a:solidFill>
                            <a:srgbClr val="000000"/>
                          </a:solidFill>
                          <a:effectLst/>
                          <a:latin typeface="Calibri" panose="020F0502020204030204" pitchFamily="34" charset="0"/>
                        </a:rPr>
                        <a:t>0</a:t>
                      </a:r>
                    </a:p>
                  </a:txBody>
                  <a:tcPr marL="9525" marR="9525" marT="9525" marB="0" anchor="ctr">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Cluster 0</a:t>
                      </a:r>
                    </a:p>
                  </a:txBody>
                  <a:tcPr marL="9525" marR="9525" marT="9525" marB="0" anchor="ctr">
                    <a:lnL>
                      <a:noFill/>
                    </a:lnL>
                    <a:lnR>
                      <a:noFill/>
                    </a:lnR>
                    <a:lnT>
                      <a:noFill/>
                    </a:lnT>
                    <a:lnB>
                      <a:noFill/>
                    </a:lnB>
                  </a:tcPr>
                </a:tc>
                <a:extLst>
                  <a:ext uri="{0D108BD9-81ED-4DB2-BD59-A6C34878D82A}">
                    <a16:rowId xmlns:a16="http://schemas.microsoft.com/office/drawing/2014/main" val="4048713115"/>
                  </a:ext>
                </a:extLst>
              </a:tr>
              <a:tr h="354492">
                <a:tc>
                  <a:txBody>
                    <a:bodyPr/>
                    <a:lstStyle/>
                    <a:p>
                      <a:pPr algn="l" fontAlgn="b"/>
                      <a:r>
                        <a:rPr lang="en-US" sz="1400" b="0" i="0" u="none" strike="noStrike" dirty="0">
                          <a:solidFill>
                            <a:srgbClr val="000000"/>
                          </a:solidFill>
                          <a:effectLst/>
                          <a:latin typeface="Calibri" panose="020F0502020204030204" pitchFamily="34" charset="0"/>
                        </a:rPr>
                        <a:t>humidity &lt;= 61.5 &amp; humidity &gt; 59.5 &amp; windspeed &gt; 8</a:t>
                      </a:r>
                    </a:p>
                  </a:txBody>
                  <a:tcPr marL="9525" marR="9525" marT="9525" marB="0" anchor="ctr">
                    <a:lnL>
                      <a:noFill/>
                    </a:lnL>
                    <a:lnR>
                      <a:noFill/>
                    </a:lnR>
                    <a:lnT>
                      <a:noFill/>
                    </a:lnT>
                    <a:lnB>
                      <a:noFill/>
                    </a:lnB>
                  </a:tcPr>
                </a:tc>
                <a:tc>
                  <a:txBody>
                    <a:bodyPr/>
                    <a:lstStyle/>
                    <a:p>
                      <a:pPr algn="r" fontAlgn="b"/>
                      <a:r>
                        <a:rPr lang="en-US" sz="1400" b="0" i="0" u="none" strike="noStrike">
                          <a:solidFill>
                            <a:srgbClr val="000000"/>
                          </a:solidFill>
                          <a:effectLst/>
                          <a:latin typeface="Calibri" panose="020F0502020204030204" pitchFamily="34" charset="0"/>
                        </a:rPr>
                        <a:t>0</a:t>
                      </a:r>
                    </a:p>
                  </a:txBody>
                  <a:tcPr marL="9525" marR="9525" marT="9525" marB="0" anchor="ctr">
                    <a:lnL>
                      <a:noFill/>
                    </a:lnL>
                    <a:lnR>
                      <a:noFill/>
                    </a:lnR>
                    <a:lnT>
                      <a:noFill/>
                    </a:lnT>
                    <a:lnB>
                      <a:noFill/>
                    </a:lnB>
                  </a:tcPr>
                </a:tc>
                <a:tc>
                  <a:txBody>
                    <a:bodyPr/>
                    <a:lstStyle/>
                    <a:p>
                      <a:pPr algn="r" fontAlgn="b"/>
                      <a:r>
                        <a:rPr lang="en-US" sz="1400" b="0" i="0" u="none" strike="noStrike">
                          <a:solidFill>
                            <a:srgbClr val="000000"/>
                          </a:solidFill>
                          <a:effectLst/>
                          <a:latin typeface="Calibri" panose="020F0502020204030204" pitchFamily="34" charset="0"/>
                        </a:rPr>
                        <a:t>0</a:t>
                      </a:r>
                    </a:p>
                  </a:txBody>
                  <a:tcPr marL="9525" marR="9525" marT="9525" marB="0" anchor="ctr">
                    <a:lnL>
                      <a:noFill/>
                    </a:lnL>
                    <a:lnR>
                      <a:noFill/>
                    </a:lnR>
                    <a:lnT>
                      <a:noFill/>
                    </a:lnT>
                    <a:lnB>
                      <a:noFill/>
                    </a:lnB>
                  </a:tcPr>
                </a:tc>
                <a:tc>
                  <a:txBody>
                    <a:bodyPr/>
                    <a:lstStyle/>
                    <a:p>
                      <a:pPr algn="r" fontAlgn="b"/>
                      <a:r>
                        <a:rPr lang="en-US" sz="1400" b="0" i="0" u="none" strike="noStrike">
                          <a:solidFill>
                            <a:srgbClr val="000000"/>
                          </a:solidFill>
                          <a:effectLst/>
                          <a:latin typeface="Calibri" panose="020F0502020204030204" pitchFamily="34" charset="0"/>
                        </a:rPr>
                        <a:t>255</a:t>
                      </a:r>
                    </a:p>
                  </a:txBody>
                  <a:tcPr marL="9525" marR="9525" marT="9525" marB="0" anchor="ctr">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Cluster 1</a:t>
                      </a:r>
                    </a:p>
                  </a:txBody>
                  <a:tcPr marL="9525" marR="9525" marT="9525" marB="0" anchor="ctr">
                    <a:lnL>
                      <a:noFill/>
                    </a:lnL>
                    <a:lnR>
                      <a:noFill/>
                    </a:lnR>
                    <a:lnT>
                      <a:noFill/>
                    </a:lnT>
                    <a:lnB>
                      <a:noFill/>
                    </a:lnB>
                  </a:tcPr>
                </a:tc>
                <a:extLst>
                  <a:ext uri="{0D108BD9-81ED-4DB2-BD59-A6C34878D82A}">
                    <a16:rowId xmlns:a16="http://schemas.microsoft.com/office/drawing/2014/main" val="997754779"/>
                  </a:ext>
                </a:extLst>
              </a:tr>
              <a:tr h="354492">
                <a:tc>
                  <a:txBody>
                    <a:bodyPr/>
                    <a:lstStyle/>
                    <a:p>
                      <a:pPr algn="l" fontAlgn="b"/>
                      <a:r>
                        <a:rPr lang="en-US" sz="1400" b="0" i="0" u="none" strike="noStrike" dirty="0">
                          <a:solidFill>
                            <a:srgbClr val="000000"/>
                          </a:solidFill>
                          <a:effectLst/>
                          <a:latin typeface="Calibri" panose="020F0502020204030204" pitchFamily="34" charset="0"/>
                        </a:rPr>
                        <a:t>humidity &gt; 61.5 &amp; humidity &lt;= 63.5 &amp; windspeed &lt;= 14</a:t>
                      </a:r>
                    </a:p>
                  </a:txBody>
                  <a:tcPr marL="9525" marR="9525" marT="9525" marB="0" anchor="ctr">
                    <a:lnL>
                      <a:noFill/>
                    </a:lnL>
                    <a:lnR>
                      <a:noFill/>
                    </a:lnR>
                    <a:lnT>
                      <a:noFill/>
                    </a:lnT>
                    <a:lnB>
                      <a:noFill/>
                    </a:lnB>
                  </a:tcPr>
                </a:tc>
                <a:tc>
                  <a:txBody>
                    <a:bodyPr/>
                    <a:lstStyle/>
                    <a:p>
                      <a:pPr algn="r" fontAlgn="b"/>
                      <a:r>
                        <a:rPr lang="en-US" sz="1400" b="0" i="0" u="none" strike="noStrike">
                          <a:solidFill>
                            <a:srgbClr val="000000"/>
                          </a:solidFill>
                          <a:effectLst/>
                          <a:latin typeface="Calibri" panose="020F0502020204030204" pitchFamily="34" charset="0"/>
                        </a:rPr>
                        <a:t>0</a:t>
                      </a:r>
                    </a:p>
                  </a:txBody>
                  <a:tcPr marL="9525" marR="9525" marT="9525" marB="0" anchor="ctr">
                    <a:lnL>
                      <a:noFill/>
                    </a:lnL>
                    <a:lnR>
                      <a:noFill/>
                    </a:lnR>
                    <a:lnT>
                      <a:noFill/>
                    </a:lnT>
                    <a:lnB>
                      <a:noFill/>
                    </a:lnB>
                  </a:tcPr>
                </a:tc>
                <a:tc>
                  <a:txBody>
                    <a:bodyPr/>
                    <a:lstStyle/>
                    <a:p>
                      <a:pPr algn="r" fontAlgn="b"/>
                      <a:r>
                        <a:rPr lang="en-US" sz="1400" b="0" i="0" u="none" strike="noStrike">
                          <a:solidFill>
                            <a:srgbClr val="000000"/>
                          </a:solidFill>
                          <a:effectLst/>
                          <a:latin typeface="Calibri" panose="020F0502020204030204" pitchFamily="34" charset="0"/>
                        </a:rPr>
                        <a:t>190</a:t>
                      </a:r>
                    </a:p>
                  </a:txBody>
                  <a:tcPr marL="9525" marR="9525" marT="9525" marB="0" anchor="ctr">
                    <a:lnL>
                      <a:noFill/>
                    </a:lnL>
                    <a:lnR>
                      <a:noFill/>
                    </a:lnR>
                    <a:lnT>
                      <a:noFill/>
                    </a:lnT>
                    <a:lnB>
                      <a:noFill/>
                    </a:lnB>
                  </a:tcPr>
                </a:tc>
                <a:tc>
                  <a:txBody>
                    <a:bodyPr/>
                    <a:lstStyle/>
                    <a:p>
                      <a:pPr algn="r" fontAlgn="b"/>
                      <a:r>
                        <a:rPr lang="en-US" sz="1400" b="0" i="0" u="none" strike="noStrike">
                          <a:solidFill>
                            <a:srgbClr val="000000"/>
                          </a:solidFill>
                          <a:effectLst/>
                          <a:latin typeface="Calibri" panose="020F0502020204030204" pitchFamily="34" charset="0"/>
                        </a:rPr>
                        <a:t>0</a:t>
                      </a:r>
                    </a:p>
                  </a:txBody>
                  <a:tcPr marL="9525" marR="9525" marT="9525" marB="0" anchor="ctr">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Cluster 0</a:t>
                      </a:r>
                    </a:p>
                  </a:txBody>
                  <a:tcPr marL="9525" marR="9525" marT="9525" marB="0" anchor="ctr">
                    <a:lnL>
                      <a:noFill/>
                    </a:lnL>
                    <a:lnR>
                      <a:noFill/>
                    </a:lnR>
                    <a:lnT>
                      <a:noFill/>
                    </a:lnT>
                    <a:lnB>
                      <a:noFill/>
                    </a:lnB>
                  </a:tcPr>
                </a:tc>
                <a:extLst>
                  <a:ext uri="{0D108BD9-81ED-4DB2-BD59-A6C34878D82A}">
                    <a16:rowId xmlns:a16="http://schemas.microsoft.com/office/drawing/2014/main" val="810711837"/>
                  </a:ext>
                </a:extLst>
              </a:tr>
              <a:tr h="354492">
                <a:tc>
                  <a:txBody>
                    <a:bodyPr/>
                    <a:lstStyle/>
                    <a:p>
                      <a:pPr algn="l" fontAlgn="b"/>
                      <a:r>
                        <a:rPr lang="en-US" sz="1400" b="0" i="0" u="none" strike="noStrike" dirty="0">
                          <a:solidFill>
                            <a:srgbClr val="000000"/>
                          </a:solidFill>
                          <a:effectLst/>
                          <a:latin typeface="Calibri" panose="020F0502020204030204" pitchFamily="34" charset="0"/>
                        </a:rPr>
                        <a:t>humidity &gt; 61.5 &amp; humidity &lt;= 63.5 &amp; windspeed &gt; 14 &amp; humidity &lt;= 62.5</a:t>
                      </a:r>
                    </a:p>
                  </a:txBody>
                  <a:tcPr marL="9525" marR="9525" marT="9525" marB="0" anchor="ctr">
                    <a:lnL>
                      <a:noFill/>
                    </a:lnL>
                    <a:lnR>
                      <a:noFill/>
                    </a:lnR>
                    <a:lnT>
                      <a:noFill/>
                    </a:lnT>
                    <a:lnB>
                      <a:noFill/>
                    </a:lnB>
                  </a:tcPr>
                </a:tc>
                <a:tc>
                  <a:txBody>
                    <a:bodyPr/>
                    <a:lstStyle/>
                    <a:p>
                      <a:pPr algn="r" fontAlgn="b"/>
                      <a:r>
                        <a:rPr lang="en-US" sz="1400" b="0" i="0" u="none" strike="noStrike">
                          <a:solidFill>
                            <a:srgbClr val="000000"/>
                          </a:solidFill>
                          <a:effectLst/>
                          <a:latin typeface="Calibri" panose="020F0502020204030204" pitchFamily="34" charset="0"/>
                        </a:rPr>
                        <a:t>0</a:t>
                      </a:r>
                    </a:p>
                  </a:txBody>
                  <a:tcPr marL="9525" marR="9525" marT="9525" marB="0" anchor="ctr">
                    <a:lnL>
                      <a:noFill/>
                    </a:lnL>
                    <a:lnR>
                      <a:noFill/>
                    </a:lnR>
                    <a:lnT>
                      <a:noFill/>
                    </a:lnT>
                    <a:lnB>
                      <a:noFill/>
                    </a:lnB>
                  </a:tcPr>
                </a:tc>
                <a:tc>
                  <a:txBody>
                    <a:bodyPr/>
                    <a:lstStyle/>
                    <a:p>
                      <a:pPr algn="r" fontAlgn="b"/>
                      <a:r>
                        <a:rPr lang="en-US" sz="1400" b="0" i="0" u="none" strike="noStrike">
                          <a:solidFill>
                            <a:srgbClr val="000000"/>
                          </a:solidFill>
                          <a:effectLst/>
                          <a:latin typeface="Calibri" panose="020F0502020204030204" pitchFamily="34" charset="0"/>
                        </a:rPr>
                        <a:t>0</a:t>
                      </a:r>
                    </a:p>
                  </a:txBody>
                  <a:tcPr marL="9525" marR="9525" marT="9525" marB="0" anchor="ctr">
                    <a:lnL>
                      <a:noFill/>
                    </a:lnL>
                    <a:lnR>
                      <a:noFill/>
                    </a:lnR>
                    <a:lnT>
                      <a:noFill/>
                    </a:lnT>
                    <a:lnB>
                      <a:noFill/>
                    </a:lnB>
                  </a:tcPr>
                </a:tc>
                <a:tc>
                  <a:txBody>
                    <a:bodyPr/>
                    <a:lstStyle/>
                    <a:p>
                      <a:pPr algn="r" fontAlgn="b"/>
                      <a:r>
                        <a:rPr lang="en-US" sz="1400" b="0" i="0" u="none" strike="noStrike">
                          <a:solidFill>
                            <a:srgbClr val="000000"/>
                          </a:solidFill>
                          <a:effectLst/>
                          <a:latin typeface="Calibri" panose="020F0502020204030204" pitchFamily="34" charset="0"/>
                        </a:rPr>
                        <a:t>70</a:t>
                      </a:r>
                    </a:p>
                  </a:txBody>
                  <a:tcPr marL="9525" marR="9525" marT="9525" marB="0" anchor="ctr">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Cluster 1</a:t>
                      </a:r>
                    </a:p>
                  </a:txBody>
                  <a:tcPr marL="9525" marR="9525" marT="9525" marB="0" anchor="ctr">
                    <a:lnL>
                      <a:noFill/>
                    </a:lnL>
                    <a:lnR>
                      <a:noFill/>
                    </a:lnR>
                    <a:lnT>
                      <a:noFill/>
                    </a:lnT>
                    <a:lnB>
                      <a:noFill/>
                    </a:lnB>
                  </a:tcPr>
                </a:tc>
                <a:extLst>
                  <a:ext uri="{0D108BD9-81ED-4DB2-BD59-A6C34878D82A}">
                    <a16:rowId xmlns:a16="http://schemas.microsoft.com/office/drawing/2014/main" val="3082011374"/>
                  </a:ext>
                </a:extLst>
              </a:tr>
              <a:tr h="354492">
                <a:tc>
                  <a:txBody>
                    <a:bodyPr/>
                    <a:lstStyle/>
                    <a:p>
                      <a:pPr algn="l" fontAlgn="b"/>
                      <a:r>
                        <a:rPr lang="en-US" sz="1400" b="0" i="0" u="none" strike="noStrike" dirty="0">
                          <a:solidFill>
                            <a:srgbClr val="000000"/>
                          </a:solidFill>
                          <a:effectLst/>
                          <a:latin typeface="Calibri" panose="020F0502020204030204" pitchFamily="34" charset="0"/>
                        </a:rPr>
                        <a:t>humidity &gt; 61.5 &amp; humidity &lt;= 63.5 &amp; windspeed &gt; 14 &amp; humidity &gt; 62.5</a:t>
                      </a:r>
                    </a:p>
                  </a:txBody>
                  <a:tcPr marL="9525" marR="9525" marT="9525" marB="0" anchor="ctr">
                    <a:lnL>
                      <a:noFill/>
                    </a:lnL>
                    <a:lnR>
                      <a:noFill/>
                    </a:lnR>
                    <a:lnT>
                      <a:noFill/>
                    </a:lnT>
                    <a:lnB>
                      <a:noFill/>
                    </a:lnB>
                  </a:tcPr>
                </a:tc>
                <a:tc>
                  <a:txBody>
                    <a:bodyPr/>
                    <a:lstStyle/>
                    <a:p>
                      <a:pPr algn="r" fontAlgn="b"/>
                      <a:r>
                        <a:rPr lang="en-US" sz="1400" b="0" i="0" u="none" strike="noStrike">
                          <a:solidFill>
                            <a:srgbClr val="000000"/>
                          </a:solidFill>
                          <a:effectLst/>
                          <a:latin typeface="Calibri" panose="020F0502020204030204" pitchFamily="34" charset="0"/>
                        </a:rPr>
                        <a:t>0.995</a:t>
                      </a:r>
                    </a:p>
                  </a:txBody>
                  <a:tcPr marL="9525" marR="9525" marT="9525" marB="0" anchor="ctr">
                    <a:lnL>
                      <a:noFill/>
                    </a:lnL>
                    <a:lnR>
                      <a:noFill/>
                    </a:lnR>
                    <a:lnT>
                      <a:noFill/>
                    </a:lnT>
                    <a:lnB>
                      <a:noFill/>
                    </a:lnB>
                  </a:tcPr>
                </a:tc>
                <a:tc>
                  <a:txBody>
                    <a:bodyPr/>
                    <a:lstStyle/>
                    <a:p>
                      <a:pPr algn="r" fontAlgn="b"/>
                      <a:r>
                        <a:rPr lang="en-US" sz="1400" b="0" i="0" u="none" strike="noStrike">
                          <a:solidFill>
                            <a:srgbClr val="000000"/>
                          </a:solidFill>
                          <a:effectLst/>
                          <a:latin typeface="Calibri" panose="020F0502020204030204" pitchFamily="34" charset="0"/>
                        </a:rPr>
                        <a:t>25</a:t>
                      </a:r>
                    </a:p>
                  </a:txBody>
                  <a:tcPr marL="9525" marR="9525" marT="9525" marB="0" anchor="ctr">
                    <a:lnL>
                      <a:noFill/>
                    </a:lnL>
                    <a:lnR>
                      <a:noFill/>
                    </a:lnR>
                    <a:lnT>
                      <a:noFill/>
                    </a:lnT>
                    <a:lnB>
                      <a:noFill/>
                    </a:lnB>
                  </a:tcPr>
                </a:tc>
                <a:tc>
                  <a:txBody>
                    <a:bodyPr/>
                    <a:lstStyle/>
                    <a:p>
                      <a:pPr algn="r" fontAlgn="b"/>
                      <a:r>
                        <a:rPr lang="en-US" sz="1400" b="0" i="0" u="none" strike="noStrike">
                          <a:solidFill>
                            <a:srgbClr val="000000"/>
                          </a:solidFill>
                          <a:effectLst/>
                          <a:latin typeface="Calibri" panose="020F0502020204030204" pitchFamily="34" charset="0"/>
                        </a:rPr>
                        <a:t>21</a:t>
                      </a:r>
                    </a:p>
                  </a:txBody>
                  <a:tcPr marL="9525" marR="9525" marT="9525" marB="0" anchor="ctr">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Cluster 0</a:t>
                      </a:r>
                    </a:p>
                  </a:txBody>
                  <a:tcPr marL="9525" marR="9525" marT="9525" marB="0" anchor="ctr">
                    <a:lnL>
                      <a:noFill/>
                    </a:lnL>
                    <a:lnR>
                      <a:noFill/>
                    </a:lnR>
                    <a:lnT>
                      <a:noFill/>
                    </a:lnT>
                    <a:lnB>
                      <a:noFill/>
                    </a:lnB>
                  </a:tcPr>
                </a:tc>
                <a:extLst>
                  <a:ext uri="{0D108BD9-81ED-4DB2-BD59-A6C34878D82A}">
                    <a16:rowId xmlns:a16="http://schemas.microsoft.com/office/drawing/2014/main" val="1917175242"/>
                  </a:ext>
                </a:extLst>
              </a:tr>
              <a:tr h="354492">
                <a:tc>
                  <a:txBody>
                    <a:bodyPr/>
                    <a:lstStyle/>
                    <a:p>
                      <a:pPr algn="l" fontAlgn="b"/>
                      <a:r>
                        <a:rPr lang="en-US" sz="1400" b="0" i="0" u="none" strike="noStrike" dirty="0">
                          <a:solidFill>
                            <a:srgbClr val="000000"/>
                          </a:solidFill>
                          <a:effectLst/>
                          <a:latin typeface="Calibri" panose="020F0502020204030204" pitchFamily="34" charset="0"/>
                        </a:rPr>
                        <a:t>humidity &gt; 61.5 &amp; humidity &gt; 63.5 &amp; windspeed &lt;= 27.001</a:t>
                      </a:r>
                    </a:p>
                  </a:txBody>
                  <a:tcPr marL="9525" marR="9525" marT="9525" marB="0" anchor="ctr">
                    <a:lnL>
                      <a:noFill/>
                    </a:lnL>
                    <a:lnR>
                      <a:noFill/>
                    </a:lnR>
                    <a:lnT>
                      <a:noFill/>
                    </a:lnT>
                    <a:lnB>
                      <a:noFill/>
                    </a:lnB>
                  </a:tcPr>
                </a:tc>
                <a:tc>
                  <a:txBody>
                    <a:bodyPr/>
                    <a:lstStyle/>
                    <a:p>
                      <a:pPr algn="r" fontAlgn="b"/>
                      <a:r>
                        <a:rPr lang="en-US" sz="1400" b="0" i="0" u="none" strike="noStrike">
                          <a:solidFill>
                            <a:srgbClr val="000000"/>
                          </a:solidFill>
                          <a:effectLst/>
                          <a:latin typeface="Calibri" panose="020F0502020204030204" pitchFamily="34" charset="0"/>
                        </a:rPr>
                        <a:t>0</a:t>
                      </a:r>
                    </a:p>
                  </a:txBody>
                  <a:tcPr marL="9525" marR="9525" marT="9525" marB="0" anchor="ctr">
                    <a:lnL>
                      <a:noFill/>
                    </a:lnL>
                    <a:lnR>
                      <a:noFill/>
                    </a:lnR>
                    <a:lnT>
                      <a:noFill/>
                    </a:lnT>
                    <a:lnB>
                      <a:noFill/>
                    </a:lnB>
                  </a:tcPr>
                </a:tc>
                <a:tc>
                  <a:txBody>
                    <a:bodyPr/>
                    <a:lstStyle/>
                    <a:p>
                      <a:pPr algn="r" fontAlgn="b"/>
                      <a:r>
                        <a:rPr lang="en-US" sz="1400" b="0" i="0" u="none" strike="noStrike">
                          <a:solidFill>
                            <a:srgbClr val="000000"/>
                          </a:solidFill>
                          <a:effectLst/>
                          <a:latin typeface="Calibri" panose="020F0502020204030204" pitchFamily="34" charset="0"/>
                        </a:rPr>
                        <a:t>5095</a:t>
                      </a:r>
                    </a:p>
                  </a:txBody>
                  <a:tcPr marL="9525" marR="9525" marT="9525" marB="0" anchor="ctr">
                    <a:lnL>
                      <a:noFill/>
                    </a:lnL>
                    <a:lnR>
                      <a:noFill/>
                    </a:lnR>
                    <a:lnT>
                      <a:noFill/>
                    </a:lnT>
                    <a:lnB>
                      <a:noFill/>
                    </a:lnB>
                  </a:tcPr>
                </a:tc>
                <a:tc>
                  <a:txBody>
                    <a:bodyPr/>
                    <a:lstStyle/>
                    <a:p>
                      <a:pPr algn="r" fontAlgn="b"/>
                      <a:r>
                        <a:rPr lang="en-US" sz="1400" b="0" i="0" u="none" strike="noStrike">
                          <a:solidFill>
                            <a:srgbClr val="000000"/>
                          </a:solidFill>
                          <a:effectLst/>
                          <a:latin typeface="Calibri" panose="020F0502020204030204" pitchFamily="34" charset="0"/>
                        </a:rPr>
                        <a:t>0</a:t>
                      </a:r>
                    </a:p>
                  </a:txBody>
                  <a:tcPr marL="9525" marR="9525" marT="9525" marB="0" anchor="ctr">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Cluster 0</a:t>
                      </a:r>
                    </a:p>
                  </a:txBody>
                  <a:tcPr marL="9525" marR="9525" marT="9525" marB="0" anchor="ctr">
                    <a:lnL>
                      <a:noFill/>
                    </a:lnL>
                    <a:lnR>
                      <a:noFill/>
                    </a:lnR>
                    <a:lnT>
                      <a:noFill/>
                    </a:lnT>
                    <a:lnB>
                      <a:noFill/>
                    </a:lnB>
                  </a:tcPr>
                </a:tc>
                <a:extLst>
                  <a:ext uri="{0D108BD9-81ED-4DB2-BD59-A6C34878D82A}">
                    <a16:rowId xmlns:a16="http://schemas.microsoft.com/office/drawing/2014/main" val="3367420765"/>
                  </a:ext>
                </a:extLst>
              </a:tr>
              <a:tr h="354492">
                <a:tc>
                  <a:txBody>
                    <a:bodyPr/>
                    <a:lstStyle/>
                    <a:p>
                      <a:pPr algn="l" fontAlgn="b"/>
                      <a:r>
                        <a:rPr lang="en-US" sz="1400" b="0" i="0" u="none" strike="noStrike" dirty="0">
                          <a:solidFill>
                            <a:srgbClr val="000000"/>
                          </a:solidFill>
                          <a:effectLst/>
                          <a:latin typeface="Calibri" panose="020F0502020204030204" pitchFamily="34" charset="0"/>
                        </a:rPr>
                        <a:t>humidity &gt; 61.5 &amp; humidity &gt; 63.5 &amp; windspeed &gt; 27.001 &amp; humidity &lt;= 66.5</a:t>
                      </a:r>
                    </a:p>
                  </a:txBody>
                  <a:tcPr marL="9525" marR="9525" marT="9525" marB="0" anchor="ctr">
                    <a:lnL>
                      <a:noFill/>
                    </a:lnL>
                    <a:lnR>
                      <a:noFill/>
                    </a:lnR>
                    <a:lnT>
                      <a:noFill/>
                    </a:lnT>
                    <a:lnB>
                      <a:noFill/>
                    </a:lnB>
                  </a:tcPr>
                </a:tc>
                <a:tc>
                  <a:txBody>
                    <a:bodyPr/>
                    <a:lstStyle/>
                    <a:p>
                      <a:pPr algn="r" fontAlgn="b"/>
                      <a:r>
                        <a:rPr lang="en-US" sz="1400" b="0" i="0" u="none" strike="noStrike">
                          <a:solidFill>
                            <a:srgbClr val="000000"/>
                          </a:solidFill>
                          <a:effectLst/>
                          <a:latin typeface="Calibri" panose="020F0502020204030204" pitchFamily="34" charset="0"/>
                        </a:rPr>
                        <a:t>0.94</a:t>
                      </a:r>
                    </a:p>
                  </a:txBody>
                  <a:tcPr marL="9525" marR="9525" marT="9525" marB="0" anchor="ctr">
                    <a:lnL>
                      <a:noFill/>
                    </a:lnL>
                    <a:lnR>
                      <a:noFill/>
                    </a:lnR>
                    <a:lnT>
                      <a:noFill/>
                    </a:lnT>
                    <a:lnB>
                      <a:noFill/>
                    </a:lnB>
                  </a:tcPr>
                </a:tc>
                <a:tc>
                  <a:txBody>
                    <a:bodyPr/>
                    <a:lstStyle/>
                    <a:p>
                      <a:pPr algn="r" fontAlgn="b"/>
                      <a:r>
                        <a:rPr lang="en-US" sz="1400" b="0" i="0" u="none" strike="noStrike">
                          <a:solidFill>
                            <a:srgbClr val="000000"/>
                          </a:solidFill>
                          <a:effectLst/>
                          <a:latin typeface="Calibri" panose="020F0502020204030204" pitchFamily="34" charset="0"/>
                        </a:rPr>
                        <a:t>9</a:t>
                      </a:r>
                    </a:p>
                  </a:txBody>
                  <a:tcPr marL="9525" marR="9525" marT="9525" marB="0" anchor="ctr">
                    <a:lnL>
                      <a:noFill/>
                    </a:lnL>
                    <a:lnR>
                      <a:noFill/>
                    </a:lnR>
                    <a:lnT>
                      <a:noFill/>
                    </a:lnT>
                    <a:lnB>
                      <a:noFill/>
                    </a:lnB>
                  </a:tcPr>
                </a:tc>
                <a:tc>
                  <a:txBody>
                    <a:bodyPr/>
                    <a:lstStyle/>
                    <a:p>
                      <a:pPr algn="r" fontAlgn="b"/>
                      <a:r>
                        <a:rPr lang="en-US" sz="1400" b="0" i="0" u="none" strike="noStrike">
                          <a:solidFill>
                            <a:srgbClr val="000000"/>
                          </a:solidFill>
                          <a:effectLst/>
                          <a:latin typeface="Calibri" panose="020F0502020204030204" pitchFamily="34" charset="0"/>
                        </a:rPr>
                        <a:t>5</a:t>
                      </a:r>
                    </a:p>
                  </a:txBody>
                  <a:tcPr marL="9525" marR="9525" marT="9525" marB="0" anchor="ctr">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Cluster 0</a:t>
                      </a:r>
                    </a:p>
                  </a:txBody>
                  <a:tcPr marL="9525" marR="9525" marT="9525" marB="0" anchor="ctr">
                    <a:lnL>
                      <a:noFill/>
                    </a:lnL>
                    <a:lnR>
                      <a:noFill/>
                    </a:lnR>
                    <a:lnT>
                      <a:noFill/>
                    </a:lnT>
                    <a:lnB>
                      <a:noFill/>
                    </a:lnB>
                  </a:tcPr>
                </a:tc>
                <a:extLst>
                  <a:ext uri="{0D108BD9-81ED-4DB2-BD59-A6C34878D82A}">
                    <a16:rowId xmlns:a16="http://schemas.microsoft.com/office/drawing/2014/main" val="241780504"/>
                  </a:ext>
                </a:extLst>
              </a:tr>
              <a:tr h="354492">
                <a:tc>
                  <a:txBody>
                    <a:bodyPr/>
                    <a:lstStyle/>
                    <a:p>
                      <a:pPr algn="l" fontAlgn="b"/>
                      <a:r>
                        <a:rPr lang="en-US" sz="1400" b="0" i="0" u="none" strike="noStrike" dirty="0">
                          <a:solidFill>
                            <a:srgbClr val="000000"/>
                          </a:solidFill>
                          <a:effectLst/>
                          <a:latin typeface="Calibri" panose="020F0502020204030204" pitchFamily="34" charset="0"/>
                        </a:rPr>
                        <a:t>humidity &gt; 61.5 &amp; humidity &gt; 63.5 &amp; windspeed &gt; 27.001 &amp; humidity &gt; 66.5</a:t>
                      </a:r>
                    </a:p>
                  </a:txBody>
                  <a:tcPr marL="9525" marR="9525" marT="9525" marB="0" anchor="ctr">
                    <a:lnL>
                      <a:noFill/>
                    </a:lnL>
                    <a:lnR>
                      <a:noFill/>
                    </a:lnR>
                    <a:lnT>
                      <a:noFill/>
                    </a:lnT>
                    <a:lnB>
                      <a:noFill/>
                    </a:lnB>
                  </a:tcPr>
                </a:tc>
                <a:tc>
                  <a:txBody>
                    <a:bodyPr/>
                    <a:lstStyle/>
                    <a:p>
                      <a:pPr algn="r" fontAlgn="b"/>
                      <a:r>
                        <a:rPr lang="en-US" sz="1400" b="0" i="0" u="none" strike="noStrike" dirty="0">
                          <a:solidFill>
                            <a:srgbClr val="000000"/>
                          </a:solidFill>
                          <a:effectLst/>
                          <a:latin typeface="Calibri" panose="020F0502020204030204" pitchFamily="34" charset="0"/>
                        </a:rPr>
                        <a:t>0</a:t>
                      </a:r>
                    </a:p>
                  </a:txBody>
                  <a:tcPr marL="9525" marR="9525" marT="9525" marB="0" anchor="ctr">
                    <a:lnL>
                      <a:noFill/>
                    </a:lnL>
                    <a:lnR>
                      <a:noFill/>
                    </a:lnR>
                    <a:lnT>
                      <a:noFill/>
                    </a:lnT>
                    <a:lnB>
                      <a:noFill/>
                    </a:lnB>
                  </a:tcPr>
                </a:tc>
                <a:tc>
                  <a:txBody>
                    <a:bodyPr/>
                    <a:lstStyle/>
                    <a:p>
                      <a:pPr algn="r" fontAlgn="b"/>
                      <a:r>
                        <a:rPr lang="en-US" sz="1400" b="0" i="0" u="none" strike="noStrike" dirty="0">
                          <a:solidFill>
                            <a:srgbClr val="000000"/>
                          </a:solidFill>
                          <a:effectLst/>
                          <a:latin typeface="Calibri" panose="020F0502020204030204" pitchFamily="34" charset="0"/>
                        </a:rPr>
                        <a:t>100</a:t>
                      </a:r>
                    </a:p>
                  </a:txBody>
                  <a:tcPr marL="9525" marR="9525" marT="9525" marB="0" anchor="ctr">
                    <a:lnL>
                      <a:noFill/>
                    </a:lnL>
                    <a:lnR>
                      <a:noFill/>
                    </a:lnR>
                    <a:lnT>
                      <a:noFill/>
                    </a:lnT>
                    <a:lnB>
                      <a:noFill/>
                    </a:lnB>
                  </a:tcPr>
                </a:tc>
                <a:tc>
                  <a:txBody>
                    <a:bodyPr/>
                    <a:lstStyle/>
                    <a:p>
                      <a:pPr algn="r" fontAlgn="b"/>
                      <a:r>
                        <a:rPr lang="en-US" sz="1400" b="0" i="0" u="none" strike="noStrike" dirty="0">
                          <a:solidFill>
                            <a:srgbClr val="000000"/>
                          </a:solidFill>
                          <a:effectLst/>
                          <a:latin typeface="Calibri" panose="020F0502020204030204" pitchFamily="34" charset="0"/>
                        </a:rPr>
                        <a:t>0</a:t>
                      </a:r>
                    </a:p>
                  </a:txBody>
                  <a:tcPr marL="9525" marR="9525" marT="9525" marB="0" anchor="ctr">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Cluster 0</a:t>
                      </a:r>
                    </a:p>
                  </a:txBody>
                  <a:tcPr marL="9525" marR="9525" marT="9525" marB="0" anchor="ctr">
                    <a:lnL>
                      <a:noFill/>
                    </a:lnL>
                    <a:lnR>
                      <a:noFill/>
                    </a:lnR>
                    <a:lnT>
                      <a:noFill/>
                    </a:lnT>
                    <a:lnB>
                      <a:noFill/>
                    </a:lnB>
                  </a:tcPr>
                </a:tc>
                <a:extLst>
                  <a:ext uri="{0D108BD9-81ED-4DB2-BD59-A6C34878D82A}">
                    <a16:rowId xmlns:a16="http://schemas.microsoft.com/office/drawing/2014/main" val="2985342942"/>
                  </a:ext>
                </a:extLst>
              </a:tr>
            </a:tbl>
          </a:graphicData>
        </a:graphic>
      </p:graphicFrame>
      <p:sp>
        <p:nvSpPr>
          <p:cNvPr id="7" name="Slide Number Placeholder 6"/>
          <p:cNvSpPr>
            <a:spLocks noGrp="1"/>
          </p:cNvSpPr>
          <p:nvPr>
            <p:ph type="sldNum" sz="quarter" idx="12"/>
          </p:nvPr>
        </p:nvSpPr>
        <p:spPr/>
        <p:txBody>
          <a:bodyPr/>
          <a:lstStyle/>
          <a:p>
            <a:fld id="{1C20BA80-1909-427C-B3BD-3DD8AEAFD5BE}" type="slidenum">
              <a:rPr lang="en-US" smtClean="0"/>
              <a:t>66</a:t>
            </a:fld>
            <a:endParaRPr lang="en-US" dirty="0"/>
          </a:p>
        </p:txBody>
      </p:sp>
      <p:pic>
        <p:nvPicPr>
          <p:cNvPr id="8" name="Picture 7">
            <a:extLst>
              <a:ext uri="{FF2B5EF4-FFF2-40B4-BE49-F238E27FC236}">
                <a16:creationId xmlns:a16="http://schemas.microsoft.com/office/drawing/2014/main" id="{1B46BEFB-77BA-44E2-B9D6-DB4BE1207B1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67912316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Bike Share – Node Description</a:t>
            </a:r>
          </a:p>
        </p:txBody>
      </p:sp>
      <p:sp>
        <p:nvSpPr>
          <p:cNvPr id="7" name="Slide Number Placeholder 6"/>
          <p:cNvSpPr>
            <a:spLocks noGrp="1"/>
          </p:cNvSpPr>
          <p:nvPr>
            <p:ph type="sldNum" sz="quarter" idx="12"/>
          </p:nvPr>
        </p:nvSpPr>
        <p:spPr/>
        <p:txBody>
          <a:bodyPr/>
          <a:lstStyle/>
          <a:p>
            <a:fld id="{1C20BA80-1909-427C-B3BD-3DD8AEAFD5BE}" type="slidenum">
              <a:rPr lang="en-US" smtClean="0"/>
              <a:t>67</a:t>
            </a:fld>
            <a:endParaRPr lang="en-US" dirty="0"/>
          </a:p>
        </p:txBody>
      </p:sp>
      <p:graphicFrame>
        <p:nvGraphicFramePr>
          <p:cNvPr id="8" name="Content Placeholder 7">
            <a:extLst>
              <a:ext uri="{FF2B5EF4-FFF2-40B4-BE49-F238E27FC236}">
                <a16:creationId xmlns:a16="http://schemas.microsoft.com/office/drawing/2014/main" id="{61AFA3D6-17C3-45B1-8BFC-1E59802B2FAA}"/>
              </a:ext>
            </a:extLst>
          </p:cNvPr>
          <p:cNvGraphicFramePr>
            <a:graphicFrameLocks noGrp="1"/>
          </p:cNvGraphicFramePr>
          <p:nvPr>
            <p:ph idx="1"/>
            <p:extLst>
              <p:ext uri="{D42A27DB-BD31-4B8C-83A1-F6EECF244321}">
                <p14:modId xmlns:p14="http://schemas.microsoft.com/office/powerpoint/2010/main" val="1457903377"/>
              </p:ext>
            </p:extLst>
          </p:nvPr>
        </p:nvGraphicFramePr>
        <p:xfrm>
          <a:off x="838199" y="1548949"/>
          <a:ext cx="10615367" cy="3880888"/>
        </p:xfrm>
        <a:graphic>
          <a:graphicData uri="http://schemas.openxmlformats.org/drawingml/2006/table">
            <a:tbl>
              <a:tblPr/>
              <a:tblGrid>
                <a:gridCol w="5741710">
                  <a:extLst>
                    <a:ext uri="{9D8B030D-6E8A-4147-A177-3AD203B41FA5}">
                      <a16:colId xmlns:a16="http://schemas.microsoft.com/office/drawing/2014/main" val="925653656"/>
                    </a:ext>
                  </a:extLst>
                </a:gridCol>
                <a:gridCol w="1009486">
                  <a:extLst>
                    <a:ext uri="{9D8B030D-6E8A-4147-A177-3AD203B41FA5}">
                      <a16:colId xmlns:a16="http://schemas.microsoft.com/office/drawing/2014/main" val="4069035193"/>
                    </a:ext>
                  </a:extLst>
                </a:gridCol>
                <a:gridCol w="1288057">
                  <a:extLst>
                    <a:ext uri="{9D8B030D-6E8A-4147-A177-3AD203B41FA5}">
                      <a16:colId xmlns:a16="http://schemas.microsoft.com/office/drawing/2014/main" val="3331308909"/>
                    </a:ext>
                  </a:extLst>
                </a:gridCol>
                <a:gridCol w="1288057">
                  <a:extLst>
                    <a:ext uri="{9D8B030D-6E8A-4147-A177-3AD203B41FA5}">
                      <a16:colId xmlns:a16="http://schemas.microsoft.com/office/drawing/2014/main" val="3416504759"/>
                    </a:ext>
                  </a:extLst>
                </a:gridCol>
                <a:gridCol w="1288057">
                  <a:extLst>
                    <a:ext uri="{9D8B030D-6E8A-4147-A177-3AD203B41FA5}">
                      <a16:colId xmlns:a16="http://schemas.microsoft.com/office/drawing/2014/main" val="2103631389"/>
                    </a:ext>
                  </a:extLst>
                </a:gridCol>
              </a:tblGrid>
              <a:tr h="352808">
                <a:tc>
                  <a:txBody>
                    <a:bodyPr/>
                    <a:lstStyle/>
                    <a:p>
                      <a:pPr algn="l" fontAlgn="b"/>
                      <a:r>
                        <a:rPr lang="en-US" sz="1400" b="1" i="0" u="none" strike="noStrike" dirty="0">
                          <a:solidFill>
                            <a:srgbClr val="000000"/>
                          </a:solidFill>
                          <a:effectLst/>
                          <a:latin typeface="Calibri" panose="020F0502020204030204" pitchFamily="34" charset="0"/>
                        </a:rPr>
                        <a:t>Rule</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Entropy</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Cluster 0</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Cluster 1</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Calibri" panose="020F0502020204030204" pitchFamily="34" charset="0"/>
                        </a:rPr>
                        <a:t>Classification</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064168"/>
                  </a:ext>
                </a:extLst>
              </a:tr>
              <a:tr h="352808">
                <a:tc>
                  <a:txBody>
                    <a:bodyPr/>
                    <a:lstStyle/>
                    <a:p>
                      <a:pPr algn="l" fontAlgn="b"/>
                      <a:r>
                        <a:rPr lang="en-US" sz="1400" b="0" i="0" u="none" strike="noStrike" dirty="0">
                          <a:solidFill>
                            <a:srgbClr val="000000"/>
                          </a:solidFill>
                          <a:effectLst/>
                          <a:latin typeface="Calibri" panose="020F0502020204030204" pitchFamily="34" charset="0"/>
                        </a:rPr>
                        <a:t>humidity &gt; 61.5 &amp; humidity &gt; 63.5 &amp; windspeed &lt;= 27.001</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00"/>
                    </a:solidFill>
                  </a:tcPr>
                </a:tc>
                <a:tc>
                  <a:txBody>
                    <a:bodyPr/>
                    <a:lstStyle/>
                    <a:p>
                      <a:pPr algn="r" fontAlgn="b"/>
                      <a:r>
                        <a:rPr lang="en-US" sz="1400" b="0" i="0" u="none" strike="noStrike">
                          <a:solidFill>
                            <a:srgbClr val="000000"/>
                          </a:solidFill>
                          <a:effectLst/>
                          <a:latin typeface="Calibri" panose="020F0502020204030204" pitchFamily="34" charset="0"/>
                        </a:rPr>
                        <a:t>0</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00"/>
                    </a:solidFill>
                  </a:tcPr>
                </a:tc>
                <a:tc>
                  <a:txBody>
                    <a:bodyPr/>
                    <a:lstStyle/>
                    <a:p>
                      <a:pPr algn="r" fontAlgn="b"/>
                      <a:r>
                        <a:rPr lang="en-US" sz="1400" b="0" i="0" u="none" strike="noStrike">
                          <a:solidFill>
                            <a:srgbClr val="000000"/>
                          </a:solidFill>
                          <a:effectLst/>
                          <a:latin typeface="Calibri" panose="020F0502020204030204" pitchFamily="34" charset="0"/>
                        </a:rPr>
                        <a:t>5095</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00"/>
                    </a:solidFill>
                  </a:tcPr>
                </a:tc>
                <a:tc>
                  <a:txBody>
                    <a:bodyPr/>
                    <a:lstStyle/>
                    <a:p>
                      <a:pPr algn="r" fontAlgn="b"/>
                      <a:r>
                        <a:rPr lang="en-US" sz="1400" b="0" i="0" u="none" strike="noStrike">
                          <a:solidFill>
                            <a:srgbClr val="000000"/>
                          </a:solidFill>
                          <a:effectLst/>
                          <a:latin typeface="Calibri" panose="020F0502020204030204" pitchFamily="34" charset="0"/>
                        </a:rPr>
                        <a:t>0</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00"/>
                    </a:solidFill>
                  </a:tcPr>
                </a:tc>
                <a:tc>
                  <a:txBody>
                    <a:bodyPr/>
                    <a:lstStyle/>
                    <a:p>
                      <a:pPr algn="ctr" fontAlgn="b"/>
                      <a:r>
                        <a:rPr lang="en-US" sz="1400" b="0" i="0" u="none" strike="noStrike">
                          <a:solidFill>
                            <a:srgbClr val="000000"/>
                          </a:solidFill>
                          <a:effectLst/>
                          <a:latin typeface="Calibri" panose="020F0502020204030204" pitchFamily="34" charset="0"/>
                        </a:rPr>
                        <a:t>Cluster 0</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00"/>
                    </a:solidFill>
                  </a:tcPr>
                </a:tc>
                <a:extLst>
                  <a:ext uri="{0D108BD9-81ED-4DB2-BD59-A6C34878D82A}">
                    <a16:rowId xmlns:a16="http://schemas.microsoft.com/office/drawing/2014/main" val="1105254074"/>
                  </a:ext>
                </a:extLst>
              </a:tr>
              <a:tr h="352808">
                <a:tc>
                  <a:txBody>
                    <a:bodyPr/>
                    <a:lstStyle/>
                    <a:p>
                      <a:pPr algn="l" fontAlgn="b"/>
                      <a:r>
                        <a:rPr lang="en-US" sz="1400" b="0" i="0" u="none" strike="noStrike" dirty="0">
                          <a:solidFill>
                            <a:srgbClr val="000000"/>
                          </a:solidFill>
                          <a:effectLst/>
                          <a:latin typeface="Calibri" panose="020F0502020204030204" pitchFamily="34" charset="0"/>
                        </a:rPr>
                        <a:t>humidity &gt; 61.5 &amp; humidity &lt;= 63.5 &amp; windspeed &lt;= 14</a:t>
                      </a:r>
                    </a:p>
                  </a:txBody>
                  <a:tcPr marL="9525" marR="9525" marT="9525" marB="0" anchor="ctr">
                    <a:lnL>
                      <a:noFill/>
                    </a:lnL>
                    <a:lnR>
                      <a:noFill/>
                    </a:lnR>
                    <a:lnT>
                      <a:noFill/>
                    </a:lnT>
                    <a:lnB>
                      <a:noFill/>
                    </a:lnB>
                    <a:solidFill>
                      <a:srgbClr val="FFFF00"/>
                    </a:solidFill>
                  </a:tcPr>
                </a:tc>
                <a:tc>
                  <a:txBody>
                    <a:bodyPr/>
                    <a:lstStyle/>
                    <a:p>
                      <a:pPr algn="r" fontAlgn="b"/>
                      <a:r>
                        <a:rPr lang="en-US" sz="1400" b="0" i="0" u="none" strike="noStrike">
                          <a:solidFill>
                            <a:srgbClr val="000000"/>
                          </a:solidFill>
                          <a:effectLst/>
                          <a:latin typeface="Calibri" panose="020F0502020204030204" pitchFamily="34" charset="0"/>
                        </a:rPr>
                        <a:t>0</a:t>
                      </a:r>
                    </a:p>
                  </a:txBody>
                  <a:tcPr marL="9525" marR="9525" marT="9525" marB="0" anchor="ctr">
                    <a:lnL>
                      <a:noFill/>
                    </a:lnL>
                    <a:lnR>
                      <a:noFill/>
                    </a:lnR>
                    <a:lnT>
                      <a:noFill/>
                    </a:lnT>
                    <a:lnB>
                      <a:noFill/>
                    </a:lnB>
                    <a:solidFill>
                      <a:srgbClr val="FFFF00"/>
                    </a:solidFill>
                  </a:tcPr>
                </a:tc>
                <a:tc>
                  <a:txBody>
                    <a:bodyPr/>
                    <a:lstStyle/>
                    <a:p>
                      <a:pPr algn="r" fontAlgn="b"/>
                      <a:r>
                        <a:rPr lang="en-US" sz="1400" b="0" i="0" u="none" strike="noStrike">
                          <a:solidFill>
                            <a:srgbClr val="000000"/>
                          </a:solidFill>
                          <a:effectLst/>
                          <a:latin typeface="Calibri" panose="020F0502020204030204" pitchFamily="34" charset="0"/>
                        </a:rPr>
                        <a:t>190</a:t>
                      </a:r>
                    </a:p>
                  </a:txBody>
                  <a:tcPr marL="9525" marR="9525" marT="9525" marB="0" anchor="ctr">
                    <a:lnL>
                      <a:noFill/>
                    </a:lnL>
                    <a:lnR>
                      <a:noFill/>
                    </a:lnR>
                    <a:lnT>
                      <a:noFill/>
                    </a:lnT>
                    <a:lnB>
                      <a:noFill/>
                    </a:lnB>
                    <a:solidFill>
                      <a:srgbClr val="FFFF00"/>
                    </a:solidFill>
                  </a:tcPr>
                </a:tc>
                <a:tc>
                  <a:txBody>
                    <a:bodyPr/>
                    <a:lstStyle/>
                    <a:p>
                      <a:pPr algn="r" fontAlgn="b"/>
                      <a:r>
                        <a:rPr lang="en-US" sz="1400" b="0" i="0" u="none" strike="noStrike">
                          <a:solidFill>
                            <a:srgbClr val="000000"/>
                          </a:solidFill>
                          <a:effectLst/>
                          <a:latin typeface="Calibri" panose="020F0502020204030204" pitchFamily="34" charset="0"/>
                        </a:rPr>
                        <a:t>0</a:t>
                      </a:r>
                    </a:p>
                  </a:txBody>
                  <a:tcPr marL="9525" marR="9525" marT="9525" marB="0" anchor="ctr">
                    <a:lnL>
                      <a:noFill/>
                    </a:lnL>
                    <a:lnR>
                      <a:noFill/>
                    </a:lnR>
                    <a:lnT>
                      <a:noFill/>
                    </a:lnT>
                    <a:lnB>
                      <a:noFill/>
                    </a:lnB>
                    <a:solidFill>
                      <a:srgbClr val="FFFF00"/>
                    </a:solidFill>
                  </a:tcPr>
                </a:tc>
                <a:tc>
                  <a:txBody>
                    <a:bodyPr/>
                    <a:lstStyle/>
                    <a:p>
                      <a:pPr algn="ctr" fontAlgn="b"/>
                      <a:r>
                        <a:rPr lang="en-US" sz="1400" b="0" i="0" u="none" strike="noStrike">
                          <a:solidFill>
                            <a:srgbClr val="000000"/>
                          </a:solidFill>
                          <a:effectLst/>
                          <a:latin typeface="Calibri" panose="020F0502020204030204" pitchFamily="34" charset="0"/>
                        </a:rPr>
                        <a:t>Cluster 0</a:t>
                      </a:r>
                    </a:p>
                  </a:txBody>
                  <a:tcPr marL="9525" marR="9525" marT="9525" marB="0" anchor="ctr">
                    <a:lnL>
                      <a:noFill/>
                    </a:lnL>
                    <a:lnR>
                      <a:noFill/>
                    </a:lnR>
                    <a:lnT>
                      <a:noFill/>
                    </a:lnT>
                    <a:lnB>
                      <a:noFill/>
                    </a:lnB>
                    <a:solidFill>
                      <a:srgbClr val="FFFF00"/>
                    </a:solidFill>
                  </a:tcPr>
                </a:tc>
                <a:extLst>
                  <a:ext uri="{0D108BD9-81ED-4DB2-BD59-A6C34878D82A}">
                    <a16:rowId xmlns:a16="http://schemas.microsoft.com/office/drawing/2014/main" val="1803233909"/>
                  </a:ext>
                </a:extLst>
              </a:tr>
              <a:tr h="352808">
                <a:tc>
                  <a:txBody>
                    <a:bodyPr/>
                    <a:lstStyle/>
                    <a:p>
                      <a:pPr algn="l" fontAlgn="b"/>
                      <a:r>
                        <a:rPr lang="en-US" sz="1400" b="0" i="0" u="none" strike="noStrike" dirty="0">
                          <a:solidFill>
                            <a:srgbClr val="000000"/>
                          </a:solidFill>
                          <a:effectLst/>
                          <a:latin typeface="Calibri" panose="020F0502020204030204" pitchFamily="34" charset="0"/>
                        </a:rPr>
                        <a:t>humidity &gt; 61.5 &amp; humidity &gt; 63.5 &amp; windspeed &gt; 27.001 &amp; humidity &gt; 66.5</a:t>
                      </a:r>
                    </a:p>
                  </a:txBody>
                  <a:tcPr marL="9525" marR="9525" marT="9525" marB="0" anchor="ctr">
                    <a:lnL>
                      <a:noFill/>
                    </a:lnL>
                    <a:lnR>
                      <a:noFill/>
                    </a:lnR>
                    <a:lnT>
                      <a:noFill/>
                    </a:lnT>
                    <a:lnB>
                      <a:noFill/>
                    </a:lnB>
                    <a:solidFill>
                      <a:srgbClr val="FFFF00"/>
                    </a:solidFill>
                  </a:tcPr>
                </a:tc>
                <a:tc>
                  <a:txBody>
                    <a:bodyPr/>
                    <a:lstStyle/>
                    <a:p>
                      <a:pPr algn="r" fontAlgn="b"/>
                      <a:r>
                        <a:rPr lang="en-US" sz="1400" b="0" i="0" u="none" strike="noStrike" dirty="0">
                          <a:solidFill>
                            <a:srgbClr val="000000"/>
                          </a:solidFill>
                          <a:effectLst/>
                          <a:latin typeface="Calibri" panose="020F0502020204030204" pitchFamily="34" charset="0"/>
                        </a:rPr>
                        <a:t>0</a:t>
                      </a:r>
                    </a:p>
                  </a:txBody>
                  <a:tcPr marL="9525" marR="9525" marT="9525" marB="0" anchor="ctr">
                    <a:lnL>
                      <a:noFill/>
                    </a:lnL>
                    <a:lnR>
                      <a:noFill/>
                    </a:lnR>
                    <a:lnT>
                      <a:noFill/>
                    </a:lnT>
                    <a:lnB>
                      <a:noFill/>
                    </a:lnB>
                    <a:solidFill>
                      <a:srgbClr val="FFFF00"/>
                    </a:solidFill>
                  </a:tcPr>
                </a:tc>
                <a:tc>
                  <a:txBody>
                    <a:bodyPr/>
                    <a:lstStyle/>
                    <a:p>
                      <a:pPr algn="r" fontAlgn="b"/>
                      <a:r>
                        <a:rPr lang="en-US" sz="1400" b="0" i="0" u="none" strike="noStrike">
                          <a:solidFill>
                            <a:srgbClr val="000000"/>
                          </a:solidFill>
                          <a:effectLst/>
                          <a:latin typeface="Calibri" panose="020F0502020204030204" pitchFamily="34" charset="0"/>
                        </a:rPr>
                        <a:t>100</a:t>
                      </a:r>
                    </a:p>
                  </a:txBody>
                  <a:tcPr marL="9525" marR="9525" marT="9525" marB="0" anchor="ctr">
                    <a:lnL>
                      <a:noFill/>
                    </a:lnL>
                    <a:lnR>
                      <a:noFill/>
                    </a:lnR>
                    <a:lnT>
                      <a:noFill/>
                    </a:lnT>
                    <a:lnB>
                      <a:noFill/>
                    </a:lnB>
                    <a:solidFill>
                      <a:srgbClr val="FFFF00"/>
                    </a:solidFill>
                  </a:tcPr>
                </a:tc>
                <a:tc>
                  <a:txBody>
                    <a:bodyPr/>
                    <a:lstStyle/>
                    <a:p>
                      <a:pPr algn="r" fontAlgn="b"/>
                      <a:r>
                        <a:rPr lang="en-US" sz="1400" b="0" i="0" u="none" strike="noStrike">
                          <a:solidFill>
                            <a:srgbClr val="000000"/>
                          </a:solidFill>
                          <a:effectLst/>
                          <a:latin typeface="Calibri" panose="020F0502020204030204" pitchFamily="34" charset="0"/>
                        </a:rPr>
                        <a:t>0</a:t>
                      </a:r>
                    </a:p>
                  </a:txBody>
                  <a:tcPr marL="9525" marR="9525" marT="9525" marB="0" anchor="ctr">
                    <a:lnL>
                      <a:noFill/>
                    </a:lnL>
                    <a:lnR>
                      <a:noFill/>
                    </a:lnR>
                    <a:lnT>
                      <a:noFill/>
                    </a:lnT>
                    <a:lnB>
                      <a:noFill/>
                    </a:lnB>
                    <a:solidFill>
                      <a:srgbClr val="FFFF00"/>
                    </a:solidFill>
                  </a:tcPr>
                </a:tc>
                <a:tc>
                  <a:txBody>
                    <a:bodyPr/>
                    <a:lstStyle/>
                    <a:p>
                      <a:pPr algn="ctr" fontAlgn="b"/>
                      <a:r>
                        <a:rPr lang="en-US" sz="1400" b="0" i="0" u="none" strike="noStrike">
                          <a:solidFill>
                            <a:srgbClr val="000000"/>
                          </a:solidFill>
                          <a:effectLst/>
                          <a:latin typeface="Calibri" panose="020F0502020204030204" pitchFamily="34" charset="0"/>
                        </a:rPr>
                        <a:t>Cluster 0</a:t>
                      </a:r>
                    </a:p>
                  </a:txBody>
                  <a:tcPr marL="9525" marR="9525" marT="9525" marB="0" anchor="ctr">
                    <a:lnL>
                      <a:noFill/>
                    </a:lnL>
                    <a:lnR>
                      <a:noFill/>
                    </a:lnR>
                    <a:lnT>
                      <a:noFill/>
                    </a:lnT>
                    <a:lnB>
                      <a:noFill/>
                    </a:lnB>
                    <a:solidFill>
                      <a:srgbClr val="FFFF00"/>
                    </a:solidFill>
                  </a:tcPr>
                </a:tc>
                <a:extLst>
                  <a:ext uri="{0D108BD9-81ED-4DB2-BD59-A6C34878D82A}">
                    <a16:rowId xmlns:a16="http://schemas.microsoft.com/office/drawing/2014/main" val="3790836438"/>
                  </a:ext>
                </a:extLst>
              </a:tr>
              <a:tr h="352808">
                <a:tc>
                  <a:txBody>
                    <a:bodyPr/>
                    <a:lstStyle/>
                    <a:p>
                      <a:pPr algn="l" fontAlgn="b"/>
                      <a:r>
                        <a:rPr lang="en-US" sz="1400" b="0" i="0" u="none" strike="noStrike" dirty="0">
                          <a:solidFill>
                            <a:srgbClr val="000000"/>
                          </a:solidFill>
                          <a:effectLst/>
                          <a:latin typeface="Calibri" panose="020F0502020204030204" pitchFamily="34" charset="0"/>
                        </a:rPr>
                        <a:t>humidity &lt;= 61.5 &amp; humidity &gt; 59.5 &amp; windspeed &lt;= 8 &amp; humidity &gt; 60.5</a:t>
                      </a:r>
                    </a:p>
                  </a:txBody>
                  <a:tcPr marL="9525" marR="9525" marT="9525" marB="0" anchor="ctr">
                    <a:lnL>
                      <a:noFill/>
                    </a:lnL>
                    <a:lnR>
                      <a:noFill/>
                    </a:lnR>
                    <a:lnT>
                      <a:noFill/>
                    </a:lnT>
                    <a:lnB>
                      <a:noFill/>
                    </a:lnB>
                    <a:solidFill>
                      <a:srgbClr val="FFFF00"/>
                    </a:solidFill>
                  </a:tcPr>
                </a:tc>
                <a:tc>
                  <a:txBody>
                    <a:bodyPr/>
                    <a:lstStyle/>
                    <a:p>
                      <a:pPr algn="r" fontAlgn="b"/>
                      <a:r>
                        <a:rPr lang="en-US" sz="1400" b="0" i="0" u="none" strike="noStrike" dirty="0">
                          <a:solidFill>
                            <a:srgbClr val="000000"/>
                          </a:solidFill>
                          <a:effectLst/>
                          <a:latin typeface="Calibri" panose="020F0502020204030204" pitchFamily="34" charset="0"/>
                        </a:rPr>
                        <a:t>0</a:t>
                      </a:r>
                    </a:p>
                  </a:txBody>
                  <a:tcPr marL="9525" marR="9525" marT="9525" marB="0" anchor="ctr">
                    <a:lnL>
                      <a:noFill/>
                    </a:lnL>
                    <a:lnR>
                      <a:noFill/>
                    </a:lnR>
                    <a:lnT>
                      <a:noFill/>
                    </a:lnT>
                    <a:lnB>
                      <a:noFill/>
                    </a:lnB>
                    <a:solidFill>
                      <a:srgbClr val="FFFF00"/>
                    </a:solidFill>
                  </a:tcPr>
                </a:tc>
                <a:tc>
                  <a:txBody>
                    <a:bodyPr/>
                    <a:lstStyle/>
                    <a:p>
                      <a:pPr algn="r" fontAlgn="b"/>
                      <a:r>
                        <a:rPr lang="en-US" sz="1400" b="0" i="0" u="none" strike="noStrike" dirty="0">
                          <a:solidFill>
                            <a:srgbClr val="000000"/>
                          </a:solidFill>
                          <a:effectLst/>
                          <a:latin typeface="Calibri" panose="020F0502020204030204" pitchFamily="34" charset="0"/>
                        </a:rPr>
                        <a:t>69</a:t>
                      </a:r>
                    </a:p>
                  </a:txBody>
                  <a:tcPr marL="9525" marR="9525" marT="9525" marB="0" anchor="ctr">
                    <a:lnL>
                      <a:noFill/>
                    </a:lnL>
                    <a:lnR>
                      <a:noFill/>
                    </a:lnR>
                    <a:lnT>
                      <a:noFill/>
                    </a:lnT>
                    <a:lnB>
                      <a:noFill/>
                    </a:lnB>
                    <a:solidFill>
                      <a:srgbClr val="FFFF00"/>
                    </a:solidFill>
                  </a:tcPr>
                </a:tc>
                <a:tc>
                  <a:txBody>
                    <a:bodyPr/>
                    <a:lstStyle/>
                    <a:p>
                      <a:pPr algn="r" fontAlgn="b"/>
                      <a:r>
                        <a:rPr lang="en-US" sz="1400" b="0" i="0" u="none" strike="noStrike" dirty="0">
                          <a:solidFill>
                            <a:srgbClr val="000000"/>
                          </a:solidFill>
                          <a:effectLst/>
                          <a:latin typeface="Calibri" panose="020F0502020204030204" pitchFamily="34" charset="0"/>
                        </a:rPr>
                        <a:t>0</a:t>
                      </a:r>
                    </a:p>
                  </a:txBody>
                  <a:tcPr marL="9525" marR="9525" marT="9525" marB="0" anchor="ctr">
                    <a:lnL>
                      <a:noFill/>
                    </a:lnL>
                    <a:lnR>
                      <a:noFill/>
                    </a:lnR>
                    <a:lnT>
                      <a:noFill/>
                    </a:lnT>
                    <a:lnB>
                      <a:noFill/>
                    </a:lnB>
                    <a:solidFill>
                      <a:srgbClr val="FFFF00"/>
                    </a:solidFill>
                  </a:tcPr>
                </a:tc>
                <a:tc>
                  <a:txBody>
                    <a:bodyPr/>
                    <a:lstStyle/>
                    <a:p>
                      <a:pPr algn="ctr" fontAlgn="b"/>
                      <a:r>
                        <a:rPr lang="en-US" sz="1400" b="0" i="0" u="none" strike="noStrike" dirty="0">
                          <a:solidFill>
                            <a:srgbClr val="000000"/>
                          </a:solidFill>
                          <a:effectLst/>
                          <a:latin typeface="Calibri" panose="020F0502020204030204" pitchFamily="34" charset="0"/>
                        </a:rPr>
                        <a:t>Cluster 0</a:t>
                      </a:r>
                    </a:p>
                  </a:txBody>
                  <a:tcPr marL="9525" marR="9525" marT="9525" marB="0" anchor="ctr">
                    <a:lnL>
                      <a:noFill/>
                    </a:lnL>
                    <a:lnR>
                      <a:noFill/>
                    </a:lnR>
                    <a:lnT>
                      <a:noFill/>
                    </a:lnT>
                    <a:lnB>
                      <a:noFill/>
                    </a:lnB>
                    <a:solidFill>
                      <a:srgbClr val="FFFF00"/>
                    </a:solidFill>
                  </a:tcPr>
                </a:tc>
                <a:extLst>
                  <a:ext uri="{0D108BD9-81ED-4DB2-BD59-A6C34878D82A}">
                    <a16:rowId xmlns:a16="http://schemas.microsoft.com/office/drawing/2014/main" val="636010330"/>
                  </a:ext>
                </a:extLst>
              </a:tr>
              <a:tr h="352808">
                <a:tc>
                  <a:txBody>
                    <a:bodyPr/>
                    <a:lstStyle/>
                    <a:p>
                      <a:pPr algn="l" fontAlgn="b"/>
                      <a:r>
                        <a:rPr lang="en-US" sz="1400" b="0" i="0" u="none" strike="noStrike" dirty="0">
                          <a:solidFill>
                            <a:srgbClr val="000000"/>
                          </a:solidFill>
                          <a:effectLst/>
                          <a:latin typeface="Calibri" panose="020F0502020204030204" pitchFamily="34" charset="0"/>
                        </a:rPr>
                        <a:t>humidity &lt;= 61.5 &amp; humidity &lt;= 59.5</a:t>
                      </a:r>
                    </a:p>
                  </a:txBody>
                  <a:tcPr marL="9525" marR="9525" marT="9525" marB="0" anchor="ctr">
                    <a:lnL>
                      <a:noFill/>
                    </a:lnL>
                    <a:lnR>
                      <a:noFill/>
                    </a:lnR>
                    <a:lnT>
                      <a:noFill/>
                    </a:lnT>
                    <a:lnB>
                      <a:noFill/>
                    </a:lnB>
                    <a:solidFill>
                      <a:srgbClr val="00B050"/>
                    </a:solidFill>
                  </a:tcPr>
                </a:tc>
                <a:tc>
                  <a:txBody>
                    <a:bodyPr/>
                    <a:lstStyle/>
                    <a:p>
                      <a:pPr algn="r" fontAlgn="b"/>
                      <a:r>
                        <a:rPr lang="en-US" sz="1400" b="0" i="0" u="none" strike="noStrike" dirty="0">
                          <a:solidFill>
                            <a:srgbClr val="000000"/>
                          </a:solidFill>
                          <a:effectLst/>
                          <a:latin typeface="Calibri" panose="020F0502020204030204" pitchFamily="34" charset="0"/>
                        </a:rPr>
                        <a:t>0</a:t>
                      </a:r>
                    </a:p>
                  </a:txBody>
                  <a:tcPr marL="9525" marR="9525" marT="9525" marB="0" anchor="ctr">
                    <a:lnL>
                      <a:noFill/>
                    </a:lnL>
                    <a:lnR>
                      <a:noFill/>
                    </a:lnR>
                    <a:lnT>
                      <a:noFill/>
                    </a:lnT>
                    <a:lnB>
                      <a:noFill/>
                    </a:lnB>
                    <a:solidFill>
                      <a:srgbClr val="00B050"/>
                    </a:solidFill>
                  </a:tcPr>
                </a:tc>
                <a:tc>
                  <a:txBody>
                    <a:bodyPr/>
                    <a:lstStyle/>
                    <a:p>
                      <a:pPr algn="r" fontAlgn="b"/>
                      <a:r>
                        <a:rPr lang="en-US" sz="1400" b="0" i="0" u="none" strike="noStrike" dirty="0">
                          <a:solidFill>
                            <a:srgbClr val="000000"/>
                          </a:solidFill>
                          <a:effectLst/>
                          <a:latin typeface="Calibri" panose="020F0502020204030204" pitchFamily="34" charset="0"/>
                        </a:rPr>
                        <a:t>0</a:t>
                      </a:r>
                    </a:p>
                  </a:txBody>
                  <a:tcPr marL="9525" marR="9525" marT="9525" marB="0" anchor="ctr">
                    <a:lnL>
                      <a:noFill/>
                    </a:lnL>
                    <a:lnR>
                      <a:noFill/>
                    </a:lnR>
                    <a:lnT>
                      <a:noFill/>
                    </a:lnT>
                    <a:lnB>
                      <a:noFill/>
                    </a:lnB>
                    <a:solidFill>
                      <a:srgbClr val="00B050"/>
                    </a:solidFill>
                  </a:tcPr>
                </a:tc>
                <a:tc>
                  <a:txBody>
                    <a:bodyPr/>
                    <a:lstStyle/>
                    <a:p>
                      <a:pPr algn="r" fontAlgn="b"/>
                      <a:r>
                        <a:rPr lang="en-US" sz="1400" b="0" i="0" u="none" strike="noStrike">
                          <a:solidFill>
                            <a:srgbClr val="000000"/>
                          </a:solidFill>
                          <a:effectLst/>
                          <a:latin typeface="Calibri" panose="020F0502020204030204" pitchFamily="34" charset="0"/>
                        </a:rPr>
                        <a:t>5040</a:t>
                      </a:r>
                    </a:p>
                  </a:txBody>
                  <a:tcPr marL="9525" marR="9525" marT="9525" marB="0" anchor="ctr">
                    <a:lnL>
                      <a:noFill/>
                    </a:lnL>
                    <a:lnR>
                      <a:noFill/>
                    </a:lnR>
                    <a:lnT>
                      <a:noFill/>
                    </a:lnT>
                    <a:lnB>
                      <a:noFill/>
                    </a:lnB>
                    <a:solidFill>
                      <a:srgbClr val="00B050"/>
                    </a:solidFill>
                  </a:tcPr>
                </a:tc>
                <a:tc>
                  <a:txBody>
                    <a:bodyPr/>
                    <a:lstStyle/>
                    <a:p>
                      <a:pPr algn="ctr" fontAlgn="b"/>
                      <a:r>
                        <a:rPr lang="en-US" sz="1400" b="0" i="0" u="none" strike="noStrike">
                          <a:solidFill>
                            <a:srgbClr val="000000"/>
                          </a:solidFill>
                          <a:effectLst/>
                          <a:latin typeface="Calibri" panose="020F0502020204030204" pitchFamily="34" charset="0"/>
                        </a:rPr>
                        <a:t>Cluster 1</a:t>
                      </a:r>
                    </a:p>
                  </a:txBody>
                  <a:tcPr marL="9525" marR="9525" marT="9525" marB="0" anchor="ctr">
                    <a:lnL>
                      <a:noFill/>
                    </a:lnL>
                    <a:lnR>
                      <a:noFill/>
                    </a:lnR>
                    <a:lnT>
                      <a:noFill/>
                    </a:lnT>
                    <a:lnB>
                      <a:noFill/>
                    </a:lnB>
                    <a:solidFill>
                      <a:srgbClr val="00B050"/>
                    </a:solidFill>
                  </a:tcPr>
                </a:tc>
                <a:extLst>
                  <a:ext uri="{0D108BD9-81ED-4DB2-BD59-A6C34878D82A}">
                    <a16:rowId xmlns:a16="http://schemas.microsoft.com/office/drawing/2014/main" val="3494579184"/>
                  </a:ext>
                </a:extLst>
              </a:tr>
              <a:tr h="352808">
                <a:tc>
                  <a:txBody>
                    <a:bodyPr/>
                    <a:lstStyle/>
                    <a:p>
                      <a:pPr algn="l" fontAlgn="b"/>
                      <a:r>
                        <a:rPr lang="en-US" sz="1400" b="0" i="0" u="none" strike="noStrike" dirty="0">
                          <a:solidFill>
                            <a:srgbClr val="000000"/>
                          </a:solidFill>
                          <a:effectLst/>
                          <a:latin typeface="Calibri" panose="020F0502020204030204" pitchFamily="34" charset="0"/>
                        </a:rPr>
                        <a:t>humidity &lt;= 61.5 &amp; humidity &gt; 59.5 &amp; windspeed &gt; 8</a:t>
                      </a:r>
                    </a:p>
                  </a:txBody>
                  <a:tcPr marL="9525" marR="9525" marT="9525" marB="0" anchor="ctr">
                    <a:lnL>
                      <a:noFill/>
                    </a:lnL>
                    <a:lnR>
                      <a:noFill/>
                    </a:lnR>
                    <a:lnT>
                      <a:noFill/>
                    </a:lnT>
                    <a:lnB>
                      <a:noFill/>
                    </a:lnB>
                    <a:solidFill>
                      <a:srgbClr val="00B050"/>
                    </a:solidFill>
                  </a:tcPr>
                </a:tc>
                <a:tc>
                  <a:txBody>
                    <a:bodyPr/>
                    <a:lstStyle/>
                    <a:p>
                      <a:pPr algn="r" fontAlgn="b"/>
                      <a:r>
                        <a:rPr lang="en-US" sz="1400" b="0" i="0" u="none" strike="noStrike">
                          <a:solidFill>
                            <a:srgbClr val="000000"/>
                          </a:solidFill>
                          <a:effectLst/>
                          <a:latin typeface="Calibri" panose="020F0502020204030204" pitchFamily="34" charset="0"/>
                        </a:rPr>
                        <a:t>0</a:t>
                      </a:r>
                    </a:p>
                  </a:txBody>
                  <a:tcPr marL="9525" marR="9525" marT="9525" marB="0" anchor="ctr">
                    <a:lnL>
                      <a:noFill/>
                    </a:lnL>
                    <a:lnR>
                      <a:noFill/>
                    </a:lnR>
                    <a:lnT>
                      <a:noFill/>
                    </a:lnT>
                    <a:lnB>
                      <a:noFill/>
                    </a:lnB>
                    <a:solidFill>
                      <a:srgbClr val="00B050"/>
                    </a:solidFill>
                  </a:tcPr>
                </a:tc>
                <a:tc>
                  <a:txBody>
                    <a:bodyPr/>
                    <a:lstStyle/>
                    <a:p>
                      <a:pPr algn="r" fontAlgn="b"/>
                      <a:r>
                        <a:rPr lang="en-US" sz="1400" b="0" i="0" u="none" strike="noStrike" dirty="0">
                          <a:solidFill>
                            <a:srgbClr val="000000"/>
                          </a:solidFill>
                          <a:effectLst/>
                          <a:latin typeface="Calibri" panose="020F0502020204030204" pitchFamily="34" charset="0"/>
                        </a:rPr>
                        <a:t>0</a:t>
                      </a:r>
                    </a:p>
                  </a:txBody>
                  <a:tcPr marL="9525" marR="9525" marT="9525" marB="0" anchor="ctr">
                    <a:lnL>
                      <a:noFill/>
                    </a:lnL>
                    <a:lnR>
                      <a:noFill/>
                    </a:lnR>
                    <a:lnT>
                      <a:noFill/>
                    </a:lnT>
                    <a:lnB>
                      <a:noFill/>
                    </a:lnB>
                    <a:solidFill>
                      <a:srgbClr val="00B050"/>
                    </a:solidFill>
                  </a:tcPr>
                </a:tc>
                <a:tc>
                  <a:txBody>
                    <a:bodyPr/>
                    <a:lstStyle/>
                    <a:p>
                      <a:pPr algn="r" fontAlgn="b"/>
                      <a:r>
                        <a:rPr lang="en-US" sz="1400" b="0" i="0" u="none" strike="noStrike">
                          <a:solidFill>
                            <a:srgbClr val="000000"/>
                          </a:solidFill>
                          <a:effectLst/>
                          <a:latin typeface="Calibri" panose="020F0502020204030204" pitchFamily="34" charset="0"/>
                        </a:rPr>
                        <a:t>255</a:t>
                      </a:r>
                    </a:p>
                  </a:txBody>
                  <a:tcPr marL="9525" marR="9525" marT="9525" marB="0" anchor="ctr">
                    <a:lnL>
                      <a:noFill/>
                    </a:lnL>
                    <a:lnR>
                      <a:noFill/>
                    </a:lnR>
                    <a:lnT>
                      <a:noFill/>
                    </a:lnT>
                    <a:lnB>
                      <a:noFill/>
                    </a:lnB>
                    <a:solidFill>
                      <a:srgbClr val="00B050"/>
                    </a:solidFill>
                  </a:tcPr>
                </a:tc>
                <a:tc>
                  <a:txBody>
                    <a:bodyPr/>
                    <a:lstStyle/>
                    <a:p>
                      <a:pPr algn="ctr" fontAlgn="b"/>
                      <a:r>
                        <a:rPr lang="en-US" sz="1400" b="0" i="0" u="none" strike="noStrike">
                          <a:solidFill>
                            <a:srgbClr val="000000"/>
                          </a:solidFill>
                          <a:effectLst/>
                          <a:latin typeface="Calibri" panose="020F0502020204030204" pitchFamily="34" charset="0"/>
                        </a:rPr>
                        <a:t>Cluster 1</a:t>
                      </a:r>
                    </a:p>
                  </a:txBody>
                  <a:tcPr marL="9525" marR="9525" marT="9525" marB="0" anchor="ctr">
                    <a:lnL>
                      <a:noFill/>
                    </a:lnL>
                    <a:lnR>
                      <a:noFill/>
                    </a:lnR>
                    <a:lnT>
                      <a:noFill/>
                    </a:lnT>
                    <a:lnB>
                      <a:noFill/>
                    </a:lnB>
                    <a:solidFill>
                      <a:srgbClr val="00B050"/>
                    </a:solidFill>
                  </a:tcPr>
                </a:tc>
                <a:extLst>
                  <a:ext uri="{0D108BD9-81ED-4DB2-BD59-A6C34878D82A}">
                    <a16:rowId xmlns:a16="http://schemas.microsoft.com/office/drawing/2014/main" val="2061083680"/>
                  </a:ext>
                </a:extLst>
              </a:tr>
              <a:tr h="352808">
                <a:tc>
                  <a:txBody>
                    <a:bodyPr/>
                    <a:lstStyle/>
                    <a:p>
                      <a:pPr algn="l" fontAlgn="b"/>
                      <a:r>
                        <a:rPr lang="en-US" sz="1400" b="0" i="0" u="none" strike="noStrike" dirty="0">
                          <a:solidFill>
                            <a:srgbClr val="000000"/>
                          </a:solidFill>
                          <a:effectLst/>
                          <a:latin typeface="Calibri" panose="020F0502020204030204" pitchFamily="34" charset="0"/>
                        </a:rPr>
                        <a:t>humidity &gt; 61.5 &amp; humidity &lt;= 63.5 &amp; windspeed &gt; 14 &amp; humidity &lt;= 62.5</a:t>
                      </a:r>
                    </a:p>
                  </a:txBody>
                  <a:tcPr marL="9525" marR="9525" marT="9525" marB="0" anchor="ctr">
                    <a:lnL>
                      <a:noFill/>
                    </a:lnL>
                    <a:lnR>
                      <a:noFill/>
                    </a:lnR>
                    <a:lnT>
                      <a:noFill/>
                    </a:lnT>
                    <a:lnB>
                      <a:noFill/>
                    </a:lnB>
                    <a:solidFill>
                      <a:srgbClr val="00B050"/>
                    </a:solidFill>
                  </a:tcPr>
                </a:tc>
                <a:tc>
                  <a:txBody>
                    <a:bodyPr/>
                    <a:lstStyle/>
                    <a:p>
                      <a:pPr algn="r" fontAlgn="b"/>
                      <a:r>
                        <a:rPr lang="en-US" sz="1400" b="0" i="0" u="none" strike="noStrike" dirty="0">
                          <a:solidFill>
                            <a:srgbClr val="000000"/>
                          </a:solidFill>
                          <a:effectLst/>
                          <a:latin typeface="Calibri" panose="020F0502020204030204" pitchFamily="34" charset="0"/>
                        </a:rPr>
                        <a:t>0</a:t>
                      </a:r>
                    </a:p>
                  </a:txBody>
                  <a:tcPr marL="9525" marR="9525" marT="9525" marB="0" anchor="ctr">
                    <a:lnL>
                      <a:noFill/>
                    </a:lnL>
                    <a:lnR>
                      <a:noFill/>
                    </a:lnR>
                    <a:lnT>
                      <a:noFill/>
                    </a:lnT>
                    <a:lnB>
                      <a:noFill/>
                    </a:lnB>
                    <a:solidFill>
                      <a:srgbClr val="00B050"/>
                    </a:solidFill>
                  </a:tcPr>
                </a:tc>
                <a:tc>
                  <a:txBody>
                    <a:bodyPr/>
                    <a:lstStyle/>
                    <a:p>
                      <a:pPr algn="r" fontAlgn="b"/>
                      <a:r>
                        <a:rPr lang="en-US" sz="1400" b="0" i="0" u="none" strike="noStrike" dirty="0">
                          <a:solidFill>
                            <a:srgbClr val="000000"/>
                          </a:solidFill>
                          <a:effectLst/>
                          <a:latin typeface="Calibri" panose="020F0502020204030204" pitchFamily="34" charset="0"/>
                        </a:rPr>
                        <a:t>0</a:t>
                      </a:r>
                    </a:p>
                  </a:txBody>
                  <a:tcPr marL="9525" marR="9525" marT="9525" marB="0" anchor="ctr">
                    <a:lnL>
                      <a:noFill/>
                    </a:lnL>
                    <a:lnR>
                      <a:noFill/>
                    </a:lnR>
                    <a:lnT>
                      <a:noFill/>
                    </a:lnT>
                    <a:lnB>
                      <a:noFill/>
                    </a:lnB>
                    <a:solidFill>
                      <a:srgbClr val="00B050"/>
                    </a:solidFill>
                  </a:tcPr>
                </a:tc>
                <a:tc>
                  <a:txBody>
                    <a:bodyPr/>
                    <a:lstStyle/>
                    <a:p>
                      <a:pPr algn="r" fontAlgn="b"/>
                      <a:r>
                        <a:rPr lang="en-US" sz="1400" b="0" i="0" u="none" strike="noStrike" dirty="0">
                          <a:solidFill>
                            <a:srgbClr val="000000"/>
                          </a:solidFill>
                          <a:effectLst/>
                          <a:latin typeface="Calibri" panose="020F0502020204030204" pitchFamily="34" charset="0"/>
                        </a:rPr>
                        <a:t>70</a:t>
                      </a:r>
                    </a:p>
                  </a:txBody>
                  <a:tcPr marL="9525" marR="9525" marT="9525" marB="0" anchor="ctr">
                    <a:lnL>
                      <a:noFill/>
                    </a:lnL>
                    <a:lnR>
                      <a:noFill/>
                    </a:lnR>
                    <a:lnT>
                      <a:noFill/>
                    </a:lnT>
                    <a:lnB>
                      <a:noFill/>
                    </a:lnB>
                    <a:solidFill>
                      <a:srgbClr val="00B050"/>
                    </a:solidFill>
                  </a:tcPr>
                </a:tc>
                <a:tc>
                  <a:txBody>
                    <a:bodyPr/>
                    <a:lstStyle/>
                    <a:p>
                      <a:pPr algn="ctr" fontAlgn="b"/>
                      <a:r>
                        <a:rPr lang="en-US" sz="1400" b="0" i="0" u="none" strike="noStrike" dirty="0">
                          <a:solidFill>
                            <a:srgbClr val="000000"/>
                          </a:solidFill>
                          <a:effectLst/>
                          <a:latin typeface="Calibri" panose="020F0502020204030204" pitchFamily="34" charset="0"/>
                        </a:rPr>
                        <a:t>Cluster 1</a:t>
                      </a:r>
                    </a:p>
                  </a:txBody>
                  <a:tcPr marL="9525" marR="9525" marT="9525" marB="0" anchor="ctr">
                    <a:lnL>
                      <a:noFill/>
                    </a:lnL>
                    <a:lnR>
                      <a:noFill/>
                    </a:lnR>
                    <a:lnT>
                      <a:noFill/>
                    </a:lnT>
                    <a:lnB>
                      <a:noFill/>
                    </a:lnB>
                    <a:solidFill>
                      <a:srgbClr val="00B050"/>
                    </a:solidFill>
                  </a:tcPr>
                </a:tc>
                <a:extLst>
                  <a:ext uri="{0D108BD9-81ED-4DB2-BD59-A6C34878D82A}">
                    <a16:rowId xmlns:a16="http://schemas.microsoft.com/office/drawing/2014/main" val="276208572"/>
                  </a:ext>
                </a:extLst>
              </a:tr>
              <a:tr h="352808">
                <a:tc>
                  <a:txBody>
                    <a:bodyPr/>
                    <a:lstStyle/>
                    <a:p>
                      <a:pPr algn="l" fontAlgn="b"/>
                      <a:r>
                        <a:rPr lang="en-US" sz="1400" b="0" i="0" u="none" strike="noStrike" dirty="0">
                          <a:solidFill>
                            <a:srgbClr val="000000"/>
                          </a:solidFill>
                          <a:effectLst/>
                          <a:latin typeface="Calibri" panose="020F0502020204030204" pitchFamily="34" charset="0"/>
                        </a:rPr>
                        <a:t>humidity &lt;= 61.5 &amp; humidity &gt; 59.5 &amp; windspeed &lt;= 8 &amp; humidity &lt;= 60.5</a:t>
                      </a:r>
                    </a:p>
                  </a:txBody>
                  <a:tcPr marL="9525" marR="9525" marT="9525" marB="0" anchor="ctr">
                    <a:lnL>
                      <a:noFill/>
                    </a:lnL>
                    <a:lnR>
                      <a:noFill/>
                    </a:lnR>
                    <a:lnT>
                      <a:noFill/>
                    </a:lnT>
                    <a:lnB>
                      <a:noFill/>
                    </a:lnB>
                  </a:tcPr>
                </a:tc>
                <a:tc>
                  <a:txBody>
                    <a:bodyPr/>
                    <a:lstStyle/>
                    <a:p>
                      <a:pPr algn="r" fontAlgn="b"/>
                      <a:r>
                        <a:rPr lang="en-US" sz="1400" b="0" i="0" u="none" strike="noStrike">
                          <a:solidFill>
                            <a:srgbClr val="000000"/>
                          </a:solidFill>
                          <a:effectLst/>
                          <a:latin typeface="Calibri" panose="020F0502020204030204" pitchFamily="34" charset="0"/>
                        </a:rPr>
                        <a:t>0.91</a:t>
                      </a:r>
                    </a:p>
                  </a:txBody>
                  <a:tcPr marL="9525" marR="9525" marT="9525" marB="0" anchor="ctr">
                    <a:lnL>
                      <a:noFill/>
                    </a:lnL>
                    <a:lnR>
                      <a:noFill/>
                    </a:lnR>
                    <a:lnT>
                      <a:noFill/>
                    </a:lnT>
                    <a:lnB>
                      <a:noFill/>
                    </a:lnB>
                  </a:tcPr>
                </a:tc>
                <a:tc>
                  <a:txBody>
                    <a:bodyPr/>
                    <a:lstStyle/>
                    <a:p>
                      <a:pPr algn="r" fontAlgn="b"/>
                      <a:r>
                        <a:rPr lang="en-US" sz="1400" b="0" i="0" u="none" strike="noStrike">
                          <a:solidFill>
                            <a:srgbClr val="000000"/>
                          </a:solidFill>
                          <a:effectLst/>
                          <a:latin typeface="Calibri" panose="020F0502020204030204" pitchFamily="34" charset="0"/>
                        </a:rPr>
                        <a:t>14</a:t>
                      </a:r>
                    </a:p>
                  </a:txBody>
                  <a:tcPr marL="9525" marR="9525" marT="9525" marB="0" anchor="ctr">
                    <a:lnL>
                      <a:noFill/>
                    </a:lnL>
                    <a:lnR>
                      <a:noFill/>
                    </a:lnR>
                    <a:lnT>
                      <a:noFill/>
                    </a:lnT>
                    <a:lnB>
                      <a:noFill/>
                    </a:lnB>
                  </a:tcPr>
                </a:tc>
                <a:tc>
                  <a:txBody>
                    <a:bodyPr/>
                    <a:lstStyle/>
                    <a:p>
                      <a:pPr algn="r" fontAlgn="b"/>
                      <a:r>
                        <a:rPr lang="en-US" sz="1400" b="0" i="0" u="none" strike="noStrike" dirty="0">
                          <a:solidFill>
                            <a:srgbClr val="000000"/>
                          </a:solidFill>
                          <a:effectLst/>
                          <a:latin typeface="Calibri" panose="020F0502020204030204" pitchFamily="34" charset="0"/>
                        </a:rPr>
                        <a:t>29</a:t>
                      </a:r>
                    </a:p>
                  </a:txBody>
                  <a:tcPr marL="9525" marR="9525" marT="9525" marB="0" anchor="ctr">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Cluster 1</a:t>
                      </a:r>
                    </a:p>
                  </a:txBody>
                  <a:tcPr marL="9525" marR="9525" marT="9525" marB="0" anchor="ctr">
                    <a:lnL>
                      <a:noFill/>
                    </a:lnL>
                    <a:lnR>
                      <a:noFill/>
                    </a:lnR>
                    <a:lnT>
                      <a:noFill/>
                    </a:lnT>
                    <a:lnB>
                      <a:noFill/>
                    </a:lnB>
                  </a:tcPr>
                </a:tc>
                <a:extLst>
                  <a:ext uri="{0D108BD9-81ED-4DB2-BD59-A6C34878D82A}">
                    <a16:rowId xmlns:a16="http://schemas.microsoft.com/office/drawing/2014/main" val="449003079"/>
                  </a:ext>
                </a:extLst>
              </a:tr>
              <a:tr h="352808">
                <a:tc>
                  <a:txBody>
                    <a:bodyPr/>
                    <a:lstStyle/>
                    <a:p>
                      <a:pPr algn="l" fontAlgn="b"/>
                      <a:r>
                        <a:rPr lang="en-US" sz="1400" b="0" i="0" u="none" strike="noStrike" dirty="0">
                          <a:solidFill>
                            <a:srgbClr val="000000"/>
                          </a:solidFill>
                          <a:effectLst/>
                          <a:latin typeface="Calibri" panose="020F0502020204030204" pitchFamily="34" charset="0"/>
                        </a:rPr>
                        <a:t>humidity &gt; 61.5 &amp; humidity &gt; 63.5 &amp; windspeed &gt; 27.001 &amp; humidity &lt;= 66.5</a:t>
                      </a:r>
                    </a:p>
                  </a:txBody>
                  <a:tcPr marL="9525" marR="9525" marT="9525" marB="0" anchor="ctr">
                    <a:lnL>
                      <a:noFill/>
                    </a:lnL>
                    <a:lnR>
                      <a:noFill/>
                    </a:lnR>
                    <a:lnT>
                      <a:noFill/>
                    </a:lnT>
                    <a:lnB>
                      <a:noFill/>
                    </a:lnB>
                  </a:tcPr>
                </a:tc>
                <a:tc>
                  <a:txBody>
                    <a:bodyPr/>
                    <a:lstStyle/>
                    <a:p>
                      <a:pPr algn="r" fontAlgn="b"/>
                      <a:r>
                        <a:rPr lang="en-US" sz="1400" b="0" i="0" u="none" strike="noStrike">
                          <a:solidFill>
                            <a:srgbClr val="000000"/>
                          </a:solidFill>
                          <a:effectLst/>
                          <a:latin typeface="Calibri" panose="020F0502020204030204" pitchFamily="34" charset="0"/>
                        </a:rPr>
                        <a:t>0.94</a:t>
                      </a:r>
                    </a:p>
                  </a:txBody>
                  <a:tcPr marL="9525" marR="9525" marT="9525" marB="0" anchor="ctr">
                    <a:lnL>
                      <a:noFill/>
                    </a:lnL>
                    <a:lnR>
                      <a:noFill/>
                    </a:lnR>
                    <a:lnT>
                      <a:noFill/>
                    </a:lnT>
                    <a:lnB>
                      <a:noFill/>
                    </a:lnB>
                  </a:tcPr>
                </a:tc>
                <a:tc>
                  <a:txBody>
                    <a:bodyPr/>
                    <a:lstStyle/>
                    <a:p>
                      <a:pPr algn="r" fontAlgn="b"/>
                      <a:r>
                        <a:rPr lang="en-US" sz="1400" b="0" i="0" u="none" strike="noStrike">
                          <a:solidFill>
                            <a:srgbClr val="000000"/>
                          </a:solidFill>
                          <a:effectLst/>
                          <a:latin typeface="Calibri" panose="020F0502020204030204" pitchFamily="34" charset="0"/>
                        </a:rPr>
                        <a:t>9</a:t>
                      </a:r>
                    </a:p>
                  </a:txBody>
                  <a:tcPr marL="9525" marR="9525" marT="9525" marB="0" anchor="ctr">
                    <a:lnL>
                      <a:noFill/>
                    </a:lnL>
                    <a:lnR>
                      <a:noFill/>
                    </a:lnR>
                    <a:lnT>
                      <a:noFill/>
                    </a:lnT>
                    <a:lnB>
                      <a:noFill/>
                    </a:lnB>
                  </a:tcPr>
                </a:tc>
                <a:tc>
                  <a:txBody>
                    <a:bodyPr/>
                    <a:lstStyle/>
                    <a:p>
                      <a:pPr algn="r" fontAlgn="b"/>
                      <a:r>
                        <a:rPr lang="en-US" sz="1400" b="0" i="0" u="none" strike="noStrike" dirty="0">
                          <a:solidFill>
                            <a:srgbClr val="000000"/>
                          </a:solidFill>
                          <a:effectLst/>
                          <a:latin typeface="Calibri" panose="020F0502020204030204" pitchFamily="34" charset="0"/>
                        </a:rPr>
                        <a:t>5</a:t>
                      </a:r>
                    </a:p>
                  </a:txBody>
                  <a:tcPr marL="9525" marR="9525" marT="9525" marB="0" anchor="ctr">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Cluster 0</a:t>
                      </a:r>
                    </a:p>
                  </a:txBody>
                  <a:tcPr marL="9525" marR="9525" marT="9525" marB="0" anchor="ctr">
                    <a:lnL>
                      <a:noFill/>
                    </a:lnL>
                    <a:lnR>
                      <a:noFill/>
                    </a:lnR>
                    <a:lnT>
                      <a:noFill/>
                    </a:lnT>
                    <a:lnB>
                      <a:noFill/>
                    </a:lnB>
                  </a:tcPr>
                </a:tc>
                <a:extLst>
                  <a:ext uri="{0D108BD9-81ED-4DB2-BD59-A6C34878D82A}">
                    <a16:rowId xmlns:a16="http://schemas.microsoft.com/office/drawing/2014/main" val="3010038411"/>
                  </a:ext>
                </a:extLst>
              </a:tr>
              <a:tr h="352808">
                <a:tc>
                  <a:txBody>
                    <a:bodyPr/>
                    <a:lstStyle/>
                    <a:p>
                      <a:pPr algn="l" fontAlgn="b"/>
                      <a:r>
                        <a:rPr lang="en-US" sz="1400" b="0" i="0" u="none" strike="noStrike" dirty="0">
                          <a:solidFill>
                            <a:srgbClr val="000000"/>
                          </a:solidFill>
                          <a:effectLst/>
                          <a:latin typeface="Calibri" panose="020F0502020204030204" pitchFamily="34" charset="0"/>
                        </a:rPr>
                        <a:t>humidity &gt; 61.5 &amp; humidity &lt;= 63.5 &amp; windspeed &gt; 14 &amp; humidity &gt; 62.5</a:t>
                      </a:r>
                    </a:p>
                  </a:txBody>
                  <a:tcPr marL="9525" marR="9525" marT="9525" marB="0" anchor="ctr">
                    <a:lnL>
                      <a:noFill/>
                    </a:lnL>
                    <a:lnR>
                      <a:noFill/>
                    </a:lnR>
                    <a:lnT>
                      <a:noFill/>
                    </a:lnT>
                    <a:lnB>
                      <a:noFill/>
                    </a:lnB>
                  </a:tcPr>
                </a:tc>
                <a:tc>
                  <a:txBody>
                    <a:bodyPr/>
                    <a:lstStyle/>
                    <a:p>
                      <a:pPr algn="r" fontAlgn="b"/>
                      <a:r>
                        <a:rPr lang="en-US" sz="1400" b="0" i="0" u="none" strike="noStrike" dirty="0">
                          <a:solidFill>
                            <a:srgbClr val="000000"/>
                          </a:solidFill>
                          <a:effectLst/>
                          <a:latin typeface="Calibri" panose="020F0502020204030204" pitchFamily="34" charset="0"/>
                        </a:rPr>
                        <a:t>0.995</a:t>
                      </a:r>
                    </a:p>
                  </a:txBody>
                  <a:tcPr marL="9525" marR="9525" marT="9525" marB="0" anchor="ctr">
                    <a:lnL>
                      <a:noFill/>
                    </a:lnL>
                    <a:lnR>
                      <a:noFill/>
                    </a:lnR>
                    <a:lnT>
                      <a:noFill/>
                    </a:lnT>
                    <a:lnB>
                      <a:noFill/>
                    </a:lnB>
                  </a:tcPr>
                </a:tc>
                <a:tc>
                  <a:txBody>
                    <a:bodyPr/>
                    <a:lstStyle/>
                    <a:p>
                      <a:pPr algn="r" fontAlgn="b"/>
                      <a:r>
                        <a:rPr lang="en-US" sz="1400" b="0" i="0" u="none" strike="noStrike" dirty="0">
                          <a:solidFill>
                            <a:srgbClr val="000000"/>
                          </a:solidFill>
                          <a:effectLst/>
                          <a:latin typeface="Calibri" panose="020F0502020204030204" pitchFamily="34" charset="0"/>
                        </a:rPr>
                        <a:t>25</a:t>
                      </a:r>
                    </a:p>
                  </a:txBody>
                  <a:tcPr marL="9525" marR="9525" marT="9525" marB="0" anchor="ctr">
                    <a:lnL>
                      <a:noFill/>
                    </a:lnL>
                    <a:lnR>
                      <a:noFill/>
                    </a:lnR>
                    <a:lnT>
                      <a:noFill/>
                    </a:lnT>
                    <a:lnB>
                      <a:noFill/>
                    </a:lnB>
                  </a:tcPr>
                </a:tc>
                <a:tc>
                  <a:txBody>
                    <a:bodyPr/>
                    <a:lstStyle/>
                    <a:p>
                      <a:pPr algn="r" fontAlgn="b"/>
                      <a:r>
                        <a:rPr lang="en-US" sz="1400" b="0" i="0" u="none" strike="noStrike" dirty="0">
                          <a:solidFill>
                            <a:srgbClr val="000000"/>
                          </a:solidFill>
                          <a:effectLst/>
                          <a:latin typeface="Calibri" panose="020F0502020204030204" pitchFamily="34" charset="0"/>
                        </a:rPr>
                        <a:t>21</a:t>
                      </a:r>
                    </a:p>
                  </a:txBody>
                  <a:tcPr marL="9525" marR="9525" marT="9525" marB="0" anchor="ctr">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Cluster 0</a:t>
                      </a:r>
                    </a:p>
                  </a:txBody>
                  <a:tcPr marL="9525" marR="9525" marT="9525" marB="0" anchor="ctr">
                    <a:lnL>
                      <a:noFill/>
                    </a:lnL>
                    <a:lnR>
                      <a:noFill/>
                    </a:lnR>
                    <a:lnT>
                      <a:noFill/>
                    </a:lnT>
                    <a:lnB>
                      <a:noFill/>
                    </a:lnB>
                  </a:tcPr>
                </a:tc>
                <a:extLst>
                  <a:ext uri="{0D108BD9-81ED-4DB2-BD59-A6C34878D82A}">
                    <a16:rowId xmlns:a16="http://schemas.microsoft.com/office/drawing/2014/main" val="2494823902"/>
                  </a:ext>
                </a:extLst>
              </a:tr>
            </a:tbl>
          </a:graphicData>
        </a:graphic>
      </p:graphicFrame>
      <p:pic>
        <p:nvPicPr>
          <p:cNvPr id="9" name="Picture 8">
            <a:extLst>
              <a:ext uri="{FF2B5EF4-FFF2-40B4-BE49-F238E27FC236}">
                <a16:creationId xmlns:a16="http://schemas.microsoft.com/office/drawing/2014/main" id="{22B71753-71D1-4B36-ADE5-1273140ECCD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0978832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Bike Share – Node Description</a:t>
            </a:r>
          </a:p>
        </p:txBody>
      </p:sp>
      <p:sp>
        <p:nvSpPr>
          <p:cNvPr id="7" name="Slide Number Placeholder 6"/>
          <p:cNvSpPr>
            <a:spLocks noGrp="1"/>
          </p:cNvSpPr>
          <p:nvPr>
            <p:ph type="sldNum" sz="quarter" idx="12"/>
          </p:nvPr>
        </p:nvSpPr>
        <p:spPr/>
        <p:txBody>
          <a:bodyPr/>
          <a:lstStyle/>
          <a:p>
            <a:fld id="{1C20BA80-1909-427C-B3BD-3DD8AEAFD5BE}" type="slidenum">
              <a:rPr lang="en-US" smtClean="0"/>
              <a:t>68</a:t>
            </a:fld>
            <a:endParaRPr lang="en-US" dirty="0"/>
          </a:p>
        </p:txBody>
      </p:sp>
      <p:graphicFrame>
        <p:nvGraphicFramePr>
          <p:cNvPr id="6" name="Content Placeholder 5">
            <a:extLst>
              <a:ext uri="{FF2B5EF4-FFF2-40B4-BE49-F238E27FC236}">
                <a16:creationId xmlns:a16="http://schemas.microsoft.com/office/drawing/2014/main" id="{8D034C4B-375E-48C1-9A1D-BF5A7B34DA10}"/>
              </a:ext>
            </a:extLst>
          </p:cNvPr>
          <p:cNvGraphicFramePr>
            <a:graphicFrameLocks noGrp="1"/>
          </p:cNvGraphicFramePr>
          <p:nvPr>
            <p:ph idx="1"/>
            <p:extLst>
              <p:ext uri="{D42A27DB-BD31-4B8C-83A1-F6EECF244321}">
                <p14:modId xmlns:p14="http://schemas.microsoft.com/office/powerpoint/2010/main" val="1671586256"/>
              </p:ext>
            </p:extLst>
          </p:nvPr>
        </p:nvGraphicFramePr>
        <p:xfrm>
          <a:off x="907723" y="1714499"/>
          <a:ext cx="10215906" cy="3433725"/>
        </p:xfrm>
        <a:graphic>
          <a:graphicData uri="http://schemas.openxmlformats.org/drawingml/2006/table">
            <a:tbl>
              <a:tblPr/>
              <a:tblGrid>
                <a:gridCol w="5983602">
                  <a:extLst>
                    <a:ext uri="{9D8B030D-6E8A-4147-A177-3AD203B41FA5}">
                      <a16:colId xmlns:a16="http://schemas.microsoft.com/office/drawing/2014/main" val="2650801576"/>
                    </a:ext>
                  </a:extLst>
                </a:gridCol>
                <a:gridCol w="1410768">
                  <a:extLst>
                    <a:ext uri="{9D8B030D-6E8A-4147-A177-3AD203B41FA5}">
                      <a16:colId xmlns:a16="http://schemas.microsoft.com/office/drawing/2014/main" val="2519805515"/>
                    </a:ext>
                  </a:extLst>
                </a:gridCol>
                <a:gridCol w="1410768">
                  <a:extLst>
                    <a:ext uri="{9D8B030D-6E8A-4147-A177-3AD203B41FA5}">
                      <a16:colId xmlns:a16="http://schemas.microsoft.com/office/drawing/2014/main" val="4142674554"/>
                    </a:ext>
                  </a:extLst>
                </a:gridCol>
                <a:gridCol w="1410768">
                  <a:extLst>
                    <a:ext uri="{9D8B030D-6E8A-4147-A177-3AD203B41FA5}">
                      <a16:colId xmlns:a16="http://schemas.microsoft.com/office/drawing/2014/main" val="2389167553"/>
                    </a:ext>
                  </a:extLst>
                </a:gridCol>
              </a:tblGrid>
              <a:tr h="367065">
                <a:tc>
                  <a:txBody>
                    <a:bodyPr/>
                    <a:lstStyle/>
                    <a:p>
                      <a:pPr algn="l" fontAlgn="b"/>
                      <a:r>
                        <a:rPr lang="en-US" sz="1600" b="1" i="0" u="none" strike="noStrike" dirty="0">
                          <a:solidFill>
                            <a:srgbClr val="000000"/>
                          </a:solidFill>
                          <a:effectLst/>
                          <a:latin typeface="Calibri" panose="020F0502020204030204" pitchFamily="34" charset="0"/>
                        </a:rPr>
                        <a:t>Rule</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a:solidFill>
                            <a:srgbClr val="000000"/>
                          </a:solidFill>
                          <a:effectLst/>
                          <a:latin typeface="Calibri" panose="020F0502020204030204" pitchFamily="34" charset="0"/>
                        </a:rPr>
                        <a:t>Classification</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600" b="1" i="0" u="none" strike="noStrike">
                          <a:solidFill>
                            <a:srgbClr val="000000"/>
                          </a:solidFill>
                          <a:effectLst/>
                          <a:latin typeface="Calibri" panose="020F0502020204030204" pitchFamily="34" charset="0"/>
                        </a:rPr>
                        <a:t>N Obs.</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600" b="1" i="0" u="none" strike="noStrike">
                          <a:solidFill>
                            <a:srgbClr val="000000"/>
                          </a:solidFill>
                          <a:effectLst/>
                          <a:latin typeface="Calibri" panose="020F0502020204030204" pitchFamily="34" charset="0"/>
                        </a:rPr>
                        <a:t>% Within Cluster</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05231574"/>
                  </a:ext>
                </a:extLst>
              </a:tr>
              <a:tr h="367065">
                <a:tc>
                  <a:txBody>
                    <a:bodyPr/>
                    <a:lstStyle/>
                    <a:p>
                      <a:pPr algn="l" fontAlgn="b"/>
                      <a:r>
                        <a:rPr lang="en-US" sz="1600" b="0" i="0" u="none" strike="noStrike" dirty="0">
                          <a:solidFill>
                            <a:srgbClr val="000000"/>
                          </a:solidFill>
                          <a:effectLst/>
                          <a:latin typeface="Calibri" panose="020F0502020204030204" pitchFamily="34" charset="0"/>
                        </a:rPr>
                        <a:t>humidity &gt; 63.5 &amp; windspeed &lt;= 27.001</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600" b="0" i="0" u="none" strike="noStrike">
                          <a:solidFill>
                            <a:srgbClr val="000000"/>
                          </a:solidFill>
                          <a:effectLst/>
                          <a:latin typeface="Calibri" panose="020F0502020204030204" pitchFamily="34" charset="0"/>
                        </a:rPr>
                        <a:t>Cluster 0</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600" b="0" i="0" u="none" strike="noStrike">
                          <a:solidFill>
                            <a:srgbClr val="000000"/>
                          </a:solidFill>
                          <a:effectLst/>
                          <a:latin typeface="Calibri" panose="020F0502020204030204" pitchFamily="34" charset="0"/>
                        </a:rPr>
                        <a:t>5095</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600" b="0" i="0" u="none" strike="noStrike">
                          <a:solidFill>
                            <a:srgbClr val="000000"/>
                          </a:solidFill>
                          <a:effectLst/>
                          <a:latin typeface="Calibri" panose="020F0502020204030204" pitchFamily="34" charset="0"/>
                        </a:rPr>
                        <a:t>93%</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911664790"/>
                  </a:ext>
                </a:extLst>
              </a:tr>
              <a:tr h="367065">
                <a:tc>
                  <a:txBody>
                    <a:bodyPr/>
                    <a:lstStyle/>
                    <a:p>
                      <a:pPr algn="l" fontAlgn="b"/>
                      <a:r>
                        <a:rPr lang="en-US" sz="1600" b="0" i="0" u="none" strike="noStrike" dirty="0">
                          <a:solidFill>
                            <a:srgbClr val="000000"/>
                          </a:solidFill>
                          <a:effectLst/>
                          <a:latin typeface="Calibri" panose="020F0502020204030204" pitchFamily="34" charset="0"/>
                        </a:rPr>
                        <a:t>61.5 &lt; humidity &lt;= 63.5 &amp; windspeed &lt;= 14</a:t>
                      </a:r>
                    </a:p>
                  </a:txBody>
                  <a:tcPr marL="9525" marR="9525" marT="9525" marB="0" anchor="ctr">
                    <a:lnL>
                      <a:noFill/>
                    </a:lnL>
                    <a:lnR>
                      <a:noFill/>
                    </a:lnR>
                    <a:lnT>
                      <a:noFill/>
                    </a:lnT>
                    <a:lnB>
                      <a:noFill/>
                    </a:lnB>
                  </a:tcPr>
                </a:tc>
                <a:tc>
                  <a:txBody>
                    <a:bodyPr/>
                    <a:lstStyle/>
                    <a:p>
                      <a:pPr algn="ctr" fontAlgn="b"/>
                      <a:r>
                        <a:rPr lang="en-US" sz="1600" b="0" i="0" u="none" strike="noStrike">
                          <a:solidFill>
                            <a:srgbClr val="000000"/>
                          </a:solidFill>
                          <a:effectLst/>
                          <a:latin typeface="Calibri" panose="020F0502020204030204" pitchFamily="34" charset="0"/>
                        </a:rPr>
                        <a:t>Cluster 0</a:t>
                      </a:r>
                    </a:p>
                  </a:txBody>
                  <a:tcPr marL="9525" marR="9525" marT="9525" marB="0" anchor="ctr">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190</a:t>
                      </a:r>
                    </a:p>
                  </a:txBody>
                  <a:tcPr marL="9525" marR="9525" marT="9525" marB="0" anchor="ctr">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3%</a:t>
                      </a:r>
                    </a:p>
                  </a:txBody>
                  <a:tcPr marL="9525" marR="9525" marT="9525" marB="0" anchor="ctr">
                    <a:lnL>
                      <a:noFill/>
                    </a:lnL>
                    <a:lnR>
                      <a:noFill/>
                    </a:lnR>
                    <a:lnT>
                      <a:noFill/>
                    </a:lnT>
                    <a:lnB>
                      <a:noFill/>
                    </a:lnB>
                  </a:tcPr>
                </a:tc>
                <a:extLst>
                  <a:ext uri="{0D108BD9-81ED-4DB2-BD59-A6C34878D82A}">
                    <a16:rowId xmlns:a16="http://schemas.microsoft.com/office/drawing/2014/main" val="2037499319"/>
                  </a:ext>
                </a:extLst>
              </a:tr>
              <a:tr h="367065">
                <a:tc>
                  <a:txBody>
                    <a:bodyPr/>
                    <a:lstStyle/>
                    <a:p>
                      <a:pPr algn="l" fontAlgn="b"/>
                      <a:r>
                        <a:rPr lang="en-US" sz="1600" b="0" i="0" u="none" strike="noStrike" dirty="0">
                          <a:solidFill>
                            <a:srgbClr val="000000"/>
                          </a:solidFill>
                          <a:effectLst/>
                          <a:latin typeface="Calibri" panose="020F0502020204030204" pitchFamily="34" charset="0"/>
                        </a:rPr>
                        <a:t>humidity &gt; 66.5 &amp; windspeed &gt; 27.001</a:t>
                      </a:r>
                    </a:p>
                  </a:txBody>
                  <a:tcPr marL="9525" marR="9525" marT="9525" marB="0" anchor="ctr">
                    <a:lnL>
                      <a:noFill/>
                    </a:lnL>
                    <a:lnR>
                      <a:noFill/>
                    </a:lnR>
                    <a:lnT>
                      <a:noFill/>
                    </a:lnT>
                    <a:lnB>
                      <a:noFill/>
                    </a:lnB>
                  </a:tcPr>
                </a:tc>
                <a:tc>
                  <a:txBody>
                    <a:bodyPr/>
                    <a:lstStyle/>
                    <a:p>
                      <a:pPr algn="ctr" fontAlgn="b"/>
                      <a:r>
                        <a:rPr lang="en-US" sz="1600" b="0" i="0" u="none" strike="noStrike">
                          <a:solidFill>
                            <a:srgbClr val="000000"/>
                          </a:solidFill>
                          <a:effectLst/>
                          <a:latin typeface="Calibri" panose="020F0502020204030204" pitchFamily="34" charset="0"/>
                        </a:rPr>
                        <a:t>Cluster 0</a:t>
                      </a:r>
                    </a:p>
                  </a:txBody>
                  <a:tcPr marL="9525" marR="9525" marT="9525" marB="0" anchor="ctr">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100</a:t>
                      </a:r>
                    </a:p>
                  </a:txBody>
                  <a:tcPr marL="9525" marR="9525" marT="9525" marB="0" anchor="ctr">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2%</a:t>
                      </a:r>
                    </a:p>
                  </a:txBody>
                  <a:tcPr marL="9525" marR="9525" marT="9525" marB="0" anchor="ctr">
                    <a:lnL>
                      <a:noFill/>
                    </a:lnL>
                    <a:lnR>
                      <a:noFill/>
                    </a:lnR>
                    <a:lnT>
                      <a:noFill/>
                    </a:lnT>
                    <a:lnB>
                      <a:noFill/>
                    </a:lnB>
                  </a:tcPr>
                </a:tc>
                <a:extLst>
                  <a:ext uri="{0D108BD9-81ED-4DB2-BD59-A6C34878D82A}">
                    <a16:rowId xmlns:a16="http://schemas.microsoft.com/office/drawing/2014/main" val="1927263879"/>
                  </a:ext>
                </a:extLst>
              </a:tr>
              <a:tr h="367065">
                <a:tc>
                  <a:txBody>
                    <a:bodyPr/>
                    <a:lstStyle/>
                    <a:p>
                      <a:pPr algn="l" fontAlgn="b"/>
                      <a:r>
                        <a:rPr lang="en-US" sz="1600" b="0" i="0" u="none" strike="noStrike" dirty="0">
                          <a:solidFill>
                            <a:srgbClr val="000000"/>
                          </a:solidFill>
                          <a:effectLst/>
                          <a:latin typeface="Calibri" panose="020F0502020204030204" pitchFamily="34" charset="0"/>
                        </a:rPr>
                        <a:t>humidity &lt;= 61.5 &amp; windspeed &lt;= 8</a:t>
                      </a:r>
                    </a:p>
                  </a:txBody>
                  <a:tcPr marL="9525" marR="9525" marT="9525" marB="0" anchor="ctr">
                    <a:lnL>
                      <a:noFill/>
                    </a:lnL>
                    <a:lnR>
                      <a:noFill/>
                    </a:lnR>
                    <a:lnT>
                      <a:noFill/>
                    </a:lnT>
                    <a:lnB>
                      <a:noFill/>
                    </a:lnB>
                  </a:tcPr>
                </a:tc>
                <a:tc>
                  <a:txBody>
                    <a:bodyPr/>
                    <a:lstStyle/>
                    <a:p>
                      <a:pPr algn="ctr" fontAlgn="b"/>
                      <a:r>
                        <a:rPr lang="en-US" sz="1600" b="0" i="0" u="none" strike="noStrike">
                          <a:solidFill>
                            <a:srgbClr val="000000"/>
                          </a:solidFill>
                          <a:effectLst/>
                          <a:latin typeface="Calibri" panose="020F0502020204030204" pitchFamily="34" charset="0"/>
                        </a:rPr>
                        <a:t>Cluster 0</a:t>
                      </a:r>
                    </a:p>
                  </a:txBody>
                  <a:tcPr marL="9525" marR="9525" marT="9525" marB="0" anchor="ctr">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69</a:t>
                      </a:r>
                    </a:p>
                  </a:txBody>
                  <a:tcPr marL="9525" marR="9525" marT="9525" marB="0" anchor="ctr">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1%</a:t>
                      </a:r>
                    </a:p>
                  </a:txBody>
                  <a:tcPr marL="9525" marR="9525" marT="9525" marB="0" anchor="ctr">
                    <a:lnL>
                      <a:noFill/>
                    </a:lnL>
                    <a:lnR>
                      <a:noFill/>
                    </a:lnR>
                    <a:lnT>
                      <a:noFill/>
                    </a:lnT>
                    <a:lnB>
                      <a:noFill/>
                    </a:lnB>
                  </a:tcPr>
                </a:tc>
                <a:extLst>
                  <a:ext uri="{0D108BD9-81ED-4DB2-BD59-A6C34878D82A}">
                    <a16:rowId xmlns:a16="http://schemas.microsoft.com/office/drawing/2014/main" val="2831898192"/>
                  </a:ext>
                </a:extLst>
              </a:tr>
              <a:tr h="367065">
                <a:tc>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ctr" fontAlgn="b"/>
                      <a:endParaRPr lang="en-US" sz="1600" b="0"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r" fontAlgn="b"/>
                      <a:endParaRPr lang="en-US" sz="1600" b="0"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r" fontAlgn="b"/>
                      <a:endParaRPr lang="en-US" sz="1600" b="0"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1457038599"/>
                  </a:ext>
                </a:extLst>
              </a:tr>
              <a:tr h="367065">
                <a:tc>
                  <a:txBody>
                    <a:bodyPr/>
                    <a:lstStyle/>
                    <a:p>
                      <a:pPr algn="l" fontAlgn="b"/>
                      <a:r>
                        <a:rPr lang="en-US" sz="1600" b="0" i="0" u="none" strike="noStrike" dirty="0">
                          <a:solidFill>
                            <a:srgbClr val="000000"/>
                          </a:solidFill>
                          <a:effectLst/>
                          <a:latin typeface="Calibri" panose="020F0502020204030204" pitchFamily="34" charset="0"/>
                        </a:rPr>
                        <a:t>humidity &lt;= 59.5</a:t>
                      </a:r>
                    </a:p>
                  </a:txBody>
                  <a:tcPr marL="9525" marR="9525" marT="9525" marB="0" anchor="ctr">
                    <a:lnL>
                      <a:noFill/>
                    </a:lnL>
                    <a:lnR>
                      <a:noFill/>
                    </a:lnR>
                    <a:lnT>
                      <a:noFill/>
                    </a:lnT>
                    <a:lnB>
                      <a:noFill/>
                    </a:lnB>
                  </a:tcPr>
                </a:tc>
                <a:tc>
                  <a:txBody>
                    <a:bodyPr/>
                    <a:lstStyle/>
                    <a:p>
                      <a:pPr algn="ctr" fontAlgn="b"/>
                      <a:r>
                        <a:rPr lang="en-US" sz="1600" b="0" i="0" u="none" strike="noStrike" dirty="0">
                          <a:solidFill>
                            <a:srgbClr val="000000"/>
                          </a:solidFill>
                          <a:effectLst/>
                          <a:latin typeface="Calibri" panose="020F0502020204030204" pitchFamily="34" charset="0"/>
                        </a:rPr>
                        <a:t>Cluster 1</a:t>
                      </a:r>
                    </a:p>
                  </a:txBody>
                  <a:tcPr marL="9525" marR="9525" marT="9525" marB="0" anchor="ctr">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5040</a:t>
                      </a:r>
                    </a:p>
                  </a:txBody>
                  <a:tcPr marL="9525" marR="9525" marT="9525" marB="0" anchor="ctr">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93%</a:t>
                      </a:r>
                    </a:p>
                  </a:txBody>
                  <a:tcPr marL="9525" marR="9525" marT="9525" marB="0" anchor="ctr">
                    <a:lnL>
                      <a:noFill/>
                    </a:lnL>
                    <a:lnR>
                      <a:noFill/>
                    </a:lnR>
                    <a:lnT>
                      <a:noFill/>
                    </a:lnT>
                    <a:lnB>
                      <a:noFill/>
                    </a:lnB>
                  </a:tcPr>
                </a:tc>
                <a:extLst>
                  <a:ext uri="{0D108BD9-81ED-4DB2-BD59-A6C34878D82A}">
                    <a16:rowId xmlns:a16="http://schemas.microsoft.com/office/drawing/2014/main" val="258808885"/>
                  </a:ext>
                </a:extLst>
              </a:tr>
              <a:tr h="367065">
                <a:tc>
                  <a:txBody>
                    <a:bodyPr/>
                    <a:lstStyle/>
                    <a:p>
                      <a:pPr algn="l" fontAlgn="b"/>
                      <a:r>
                        <a:rPr lang="en-US" sz="1600" b="0" i="0" u="none" strike="noStrike">
                          <a:solidFill>
                            <a:srgbClr val="000000"/>
                          </a:solidFill>
                          <a:effectLst/>
                          <a:latin typeface="Calibri" panose="020F0502020204030204" pitchFamily="34" charset="0"/>
                        </a:rPr>
                        <a:t>59.5 &lt; humidity &lt;= 61.5 &amp; windspeed &gt; 8</a:t>
                      </a:r>
                    </a:p>
                  </a:txBody>
                  <a:tcPr marL="9525" marR="9525" marT="9525" marB="0" anchor="ctr">
                    <a:lnL>
                      <a:noFill/>
                    </a:lnL>
                    <a:lnR>
                      <a:noFill/>
                    </a:lnR>
                    <a:lnT>
                      <a:noFill/>
                    </a:lnT>
                    <a:lnB>
                      <a:noFill/>
                    </a:lnB>
                  </a:tcPr>
                </a:tc>
                <a:tc>
                  <a:txBody>
                    <a:bodyPr/>
                    <a:lstStyle/>
                    <a:p>
                      <a:pPr algn="ctr" fontAlgn="b"/>
                      <a:r>
                        <a:rPr lang="en-US" sz="1600" b="0" i="0" u="none" strike="noStrike" dirty="0">
                          <a:solidFill>
                            <a:srgbClr val="000000"/>
                          </a:solidFill>
                          <a:effectLst/>
                          <a:latin typeface="Calibri" panose="020F0502020204030204" pitchFamily="34" charset="0"/>
                        </a:rPr>
                        <a:t>Cluster 1</a:t>
                      </a:r>
                    </a:p>
                  </a:txBody>
                  <a:tcPr marL="9525" marR="9525" marT="9525" marB="0" anchor="ctr">
                    <a:lnL>
                      <a:noFill/>
                    </a:lnL>
                    <a:lnR>
                      <a:noFill/>
                    </a:lnR>
                    <a:lnT>
                      <a:noFill/>
                    </a:lnT>
                    <a:lnB>
                      <a:noFill/>
                    </a:lnB>
                  </a:tcPr>
                </a:tc>
                <a:tc>
                  <a:txBody>
                    <a:bodyPr/>
                    <a:lstStyle/>
                    <a:p>
                      <a:pPr algn="r" fontAlgn="b"/>
                      <a:r>
                        <a:rPr lang="en-US" sz="1600" b="0" i="0" u="none" strike="noStrike" dirty="0">
                          <a:solidFill>
                            <a:srgbClr val="000000"/>
                          </a:solidFill>
                          <a:effectLst/>
                          <a:latin typeface="Calibri" panose="020F0502020204030204" pitchFamily="34" charset="0"/>
                        </a:rPr>
                        <a:t>255</a:t>
                      </a:r>
                    </a:p>
                  </a:txBody>
                  <a:tcPr marL="9525" marR="9525" marT="9525" marB="0" anchor="ctr">
                    <a:lnL>
                      <a:noFill/>
                    </a:lnL>
                    <a:lnR>
                      <a:noFill/>
                    </a:lnR>
                    <a:lnT>
                      <a:noFill/>
                    </a:lnT>
                    <a:lnB>
                      <a:noFill/>
                    </a:lnB>
                  </a:tcPr>
                </a:tc>
                <a:tc>
                  <a:txBody>
                    <a:bodyPr/>
                    <a:lstStyle/>
                    <a:p>
                      <a:pPr algn="r" fontAlgn="b"/>
                      <a:r>
                        <a:rPr lang="en-US" sz="1600" b="0" i="0" u="none" strike="noStrike" dirty="0">
                          <a:solidFill>
                            <a:srgbClr val="000000"/>
                          </a:solidFill>
                          <a:effectLst/>
                          <a:latin typeface="Calibri" panose="020F0502020204030204" pitchFamily="34" charset="0"/>
                        </a:rPr>
                        <a:t>5%</a:t>
                      </a:r>
                    </a:p>
                  </a:txBody>
                  <a:tcPr marL="9525" marR="9525" marT="9525" marB="0" anchor="ctr">
                    <a:lnL>
                      <a:noFill/>
                    </a:lnL>
                    <a:lnR>
                      <a:noFill/>
                    </a:lnR>
                    <a:lnT>
                      <a:noFill/>
                    </a:lnT>
                    <a:lnB>
                      <a:noFill/>
                    </a:lnB>
                  </a:tcPr>
                </a:tc>
                <a:extLst>
                  <a:ext uri="{0D108BD9-81ED-4DB2-BD59-A6C34878D82A}">
                    <a16:rowId xmlns:a16="http://schemas.microsoft.com/office/drawing/2014/main" val="2758283005"/>
                  </a:ext>
                </a:extLst>
              </a:tr>
              <a:tr h="367065">
                <a:tc>
                  <a:txBody>
                    <a:bodyPr/>
                    <a:lstStyle/>
                    <a:p>
                      <a:pPr algn="l" fontAlgn="b"/>
                      <a:r>
                        <a:rPr lang="en-US" sz="1600" b="0" i="0" u="none" strike="noStrike" dirty="0">
                          <a:solidFill>
                            <a:srgbClr val="000000"/>
                          </a:solidFill>
                          <a:effectLst/>
                          <a:latin typeface="Calibri" panose="020F0502020204030204" pitchFamily="34" charset="0"/>
                        </a:rPr>
                        <a:t>61.5 &lt; humidity &lt;= 62.5 &amp; windspeed &gt; 14</a:t>
                      </a:r>
                    </a:p>
                  </a:txBody>
                  <a:tcPr marL="9525" marR="9525" marT="9525" marB="0" anchor="ctr">
                    <a:lnL>
                      <a:noFill/>
                    </a:lnL>
                    <a:lnR>
                      <a:noFill/>
                    </a:lnR>
                    <a:lnT>
                      <a:noFill/>
                    </a:lnT>
                    <a:lnB>
                      <a:noFill/>
                    </a:lnB>
                  </a:tcPr>
                </a:tc>
                <a:tc>
                  <a:txBody>
                    <a:bodyPr/>
                    <a:lstStyle/>
                    <a:p>
                      <a:pPr algn="ctr" fontAlgn="b"/>
                      <a:r>
                        <a:rPr lang="en-US" sz="1600" b="0" i="0" u="none" strike="noStrike">
                          <a:solidFill>
                            <a:srgbClr val="000000"/>
                          </a:solidFill>
                          <a:effectLst/>
                          <a:latin typeface="Calibri" panose="020F0502020204030204" pitchFamily="34" charset="0"/>
                        </a:rPr>
                        <a:t>Cluster 1</a:t>
                      </a:r>
                    </a:p>
                  </a:txBody>
                  <a:tcPr marL="9525" marR="9525" marT="9525" marB="0" anchor="ctr">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70</a:t>
                      </a:r>
                    </a:p>
                  </a:txBody>
                  <a:tcPr marL="9525" marR="9525" marT="9525" marB="0" anchor="ctr">
                    <a:lnL>
                      <a:noFill/>
                    </a:lnL>
                    <a:lnR>
                      <a:noFill/>
                    </a:lnR>
                    <a:lnT>
                      <a:noFill/>
                    </a:lnT>
                    <a:lnB>
                      <a:noFill/>
                    </a:lnB>
                  </a:tcPr>
                </a:tc>
                <a:tc>
                  <a:txBody>
                    <a:bodyPr/>
                    <a:lstStyle/>
                    <a:p>
                      <a:pPr algn="r" fontAlgn="b"/>
                      <a:r>
                        <a:rPr lang="en-US" sz="1600" b="0" i="0" u="none" strike="noStrike" dirty="0">
                          <a:solidFill>
                            <a:srgbClr val="000000"/>
                          </a:solidFill>
                          <a:effectLst/>
                          <a:latin typeface="Calibri" panose="020F0502020204030204" pitchFamily="34" charset="0"/>
                        </a:rPr>
                        <a:t>1%</a:t>
                      </a:r>
                    </a:p>
                  </a:txBody>
                  <a:tcPr marL="9525" marR="9525" marT="9525" marB="0" anchor="ctr">
                    <a:lnL>
                      <a:noFill/>
                    </a:lnL>
                    <a:lnR>
                      <a:noFill/>
                    </a:lnR>
                    <a:lnT>
                      <a:noFill/>
                    </a:lnT>
                    <a:lnB>
                      <a:noFill/>
                    </a:lnB>
                  </a:tcPr>
                </a:tc>
                <a:extLst>
                  <a:ext uri="{0D108BD9-81ED-4DB2-BD59-A6C34878D82A}">
                    <a16:rowId xmlns:a16="http://schemas.microsoft.com/office/drawing/2014/main" val="11079260"/>
                  </a:ext>
                </a:extLst>
              </a:tr>
            </a:tbl>
          </a:graphicData>
        </a:graphic>
      </p:graphicFrame>
      <p:pic>
        <p:nvPicPr>
          <p:cNvPr id="9" name="Picture 8">
            <a:extLst>
              <a:ext uri="{FF2B5EF4-FFF2-40B4-BE49-F238E27FC236}">
                <a16:creationId xmlns:a16="http://schemas.microsoft.com/office/drawing/2014/main" id="{D61C161D-5483-4C02-8143-FF07AF1E610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55877777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Bike Share – Node Description</a:t>
            </a:r>
          </a:p>
        </p:txBody>
      </p:sp>
      <p:sp>
        <p:nvSpPr>
          <p:cNvPr id="7" name="Slide Number Placeholder 6"/>
          <p:cNvSpPr>
            <a:spLocks noGrp="1"/>
          </p:cNvSpPr>
          <p:nvPr>
            <p:ph type="sldNum" sz="quarter" idx="12"/>
          </p:nvPr>
        </p:nvSpPr>
        <p:spPr/>
        <p:txBody>
          <a:bodyPr/>
          <a:lstStyle/>
          <a:p>
            <a:fld id="{1C20BA80-1909-427C-B3BD-3DD8AEAFD5BE}" type="slidenum">
              <a:rPr lang="en-US" smtClean="0"/>
              <a:t>69</a:t>
            </a:fld>
            <a:endParaRPr lang="en-US" dirty="0"/>
          </a:p>
        </p:txBody>
      </p:sp>
      <p:pic>
        <p:nvPicPr>
          <p:cNvPr id="9" name="Picture 8">
            <a:extLst>
              <a:ext uri="{FF2B5EF4-FFF2-40B4-BE49-F238E27FC236}">
                <a16:creationId xmlns:a16="http://schemas.microsoft.com/office/drawing/2014/main" id="{D61C161D-5483-4C02-8143-FF07AF1E610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
        <p:nvSpPr>
          <p:cNvPr id="4" name="Content Placeholder 3">
            <a:extLst>
              <a:ext uri="{FF2B5EF4-FFF2-40B4-BE49-F238E27FC236}">
                <a16:creationId xmlns:a16="http://schemas.microsoft.com/office/drawing/2014/main" id="{11267438-D99A-4AC6-9A12-185ECD0F3C3E}"/>
              </a:ext>
            </a:extLst>
          </p:cNvPr>
          <p:cNvSpPr>
            <a:spLocks noGrp="1"/>
          </p:cNvSpPr>
          <p:nvPr>
            <p:ph idx="1"/>
          </p:nvPr>
        </p:nvSpPr>
        <p:spPr/>
        <p:txBody>
          <a:bodyPr>
            <a:normAutofit/>
          </a:bodyPr>
          <a:lstStyle/>
          <a:p>
            <a:r>
              <a:rPr lang="en-US" dirty="0"/>
              <a:t>We found two clusters, identified as 0 and 1.</a:t>
            </a:r>
          </a:p>
          <a:p>
            <a:r>
              <a:rPr lang="en-US" dirty="0"/>
              <a:t>Cluster 0 has 5,466 observations.</a:t>
            </a:r>
          </a:p>
          <a:p>
            <a:pPr lvl="1"/>
            <a:r>
              <a:rPr lang="en-US" dirty="0"/>
              <a:t>Among 93% of these observations, we observed that humidity &gt; 63.5 and windspeed &lt;= 27.001.</a:t>
            </a:r>
          </a:p>
          <a:p>
            <a:pPr lvl="1"/>
            <a:r>
              <a:rPr lang="en-US" dirty="0"/>
              <a:t>We, therefore, can conclude that Cluster 0 is characterized by a relatively more humid (or basically comfortable) day with light to calm breeze.</a:t>
            </a:r>
          </a:p>
          <a:p>
            <a:r>
              <a:rPr lang="en-US" dirty="0"/>
              <a:t>Cluster 1 has 5,420 observations.</a:t>
            </a:r>
          </a:p>
          <a:p>
            <a:pPr lvl="1"/>
            <a:r>
              <a:rPr lang="en-US" dirty="0"/>
              <a:t>Among 93% of these observations, we observed that humidity &lt;= 59.5.</a:t>
            </a:r>
          </a:p>
          <a:p>
            <a:pPr lvl="1"/>
            <a:r>
              <a:rPr lang="en-US" dirty="0"/>
              <a:t>We, therefore, can conclude that Cluster 01 is characterized by a relatively less humid (or practically dry) day.</a:t>
            </a:r>
          </a:p>
          <a:p>
            <a:endParaRPr lang="en-US" dirty="0"/>
          </a:p>
          <a:p>
            <a:endParaRPr lang="en-US" dirty="0"/>
          </a:p>
        </p:txBody>
      </p:sp>
    </p:spTree>
    <p:extLst>
      <p:ext uri="{BB962C8B-B14F-4D97-AF65-F5344CB8AC3E}">
        <p14:creationId xmlns:p14="http://schemas.microsoft.com/office/powerpoint/2010/main" val="2632176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Does the Loan Default Rate Vary?</a:t>
            </a:r>
          </a:p>
        </p:txBody>
      </p:sp>
      <p:sp>
        <p:nvSpPr>
          <p:cNvPr id="7" name="Slide Number Placeholder 6"/>
          <p:cNvSpPr>
            <a:spLocks noGrp="1"/>
          </p:cNvSpPr>
          <p:nvPr>
            <p:ph type="sldNum" sz="quarter" idx="12"/>
          </p:nvPr>
        </p:nvSpPr>
        <p:spPr/>
        <p:txBody>
          <a:bodyPr/>
          <a:lstStyle/>
          <a:p>
            <a:fld id="{1C20BA80-1909-427C-B3BD-3DD8AEAFD5BE}" type="slidenum">
              <a:rPr lang="en-US" smtClean="0"/>
              <a:t>7</a:t>
            </a:fld>
            <a:endParaRPr lang="en-US" dirty="0"/>
          </a:p>
        </p:txBody>
      </p:sp>
      <p:pic>
        <p:nvPicPr>
          <p:cNvPr id="3" name="Picture 2">
            <a:extLst>
              <a:ext uri="{FF2B5EF4-FFF2-40B4-BE49-F238E27FC236}">
                <a16:creationId xmlns:a16="http://schemas.microsoft.com/office/drawing/2014/main" id="{BEA71F42-25AF-4243-8C3E-8A983E34FEF4}"/>
              </a:ext>
            </a:extLst>
          </p:cNvPr>
          <p:cNvPicPr>
            <a:picLocks noChangeAspect="1"/>
          </p:cNvPicPr>
          <p:nvPr/>
        </p:nvPicPr>
        <p:blipFill>
          <a:blip r:embed="rId3"/>
          <a:stretch>
            <a:fillRect/>
          </a:stretch>
        </p:blipFill>
        <p:spPr>
          <a:xfrm>
            <a:off x="1014979" y="1857375"/>
            <a:ext cx="4985886" cy="3383280"/>
          </a:xfrm>
          <a:prstGeom prst="rect">
            <a:avLst/>
          </a:prstGeom>
        </p:spPr>
      </p:pic>
      <p:sp>
        <p:nvSpPr>
          <p:cNvPr id="10" name="Content Placeholder 2">
            <a:extLst>
              <a:ext uri="{FF2B5EF4-FFF2-40B4-BE49-F238E27FC236}">
                <a16:creationId xmlns:a16="http://schemas.microsoft.com/office/drawing/2014/main" id="{B90EDC11-24AB-4FE2-BF19-3184CE21C972}"/>
              </a:ext>
            </a:extLst>
          </p:cNvPr>
          <p:cNvSpPr>
            <a:spLocks noGrp="1"/>
          </p:cNvSpPr>
          <p:nvPr>
            <p:ph idx="1"/>
          </p:nvPr>
        </p:nvSpPr>
        <p:spPr>
          <a:xfrm>
            <a:off x="6191136" y="1825625"/>
            <a:ext cx="5162663" cy="4351338"/>
          </a:xfrm>
        </p:spPr>
        <p:txBody>
          <a:bodyPr>
            <a:normAutofit/>
          </a:bodyPr>
          <a:lstStyle/>
          <a:p>
            <a:r>
              <a:rPr lang="en-US" dirty="0"/>
              <a:t>When DEBTINC is missing, the default rate is about 60%.</a:t>
            </a:r>
          </a:p>
          <a:p>
            <a:r>
              <a:rPr lang="en-US" dirty="0"/>
              <a:t>When DEBTINC &gt; 50, the default rates are 100%.</a:t>
            </a:r>
          </a:p>
          <a:p>
            <a:r>
              <a:rPr lang="en-US" dirty="0"/>
              <a:t>If we divide the data using DEBTINC &gt; 50, then we may get two segments.</a:t>
            </a:r>
          </a:p>
        </p:txBody>
      </p:sp>
      <p:pic>
        <p:nvPicPr>
          <p:cNvPr id="8" name="Picture 7">
            <a:extLst>
              <a:ext uri="{FF2B5EF4-FFF2-40B4-BE49-F238E27FC236}">
                <a16:creationId xmlns:a16="http://schemas.microsoft.com/office/drawing/2014/main" id="{0AD29ABB-69A8-465B-A20A-566D814690B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
        <p:nvSpPr>
          <p:cNvPr id="6" name="Rectangle 5">
            <a:extLst>
              <a:ext uri="{FF2B5EF4-FFF2-40B4-BE49-F238E27FC236}">
                <a16:creationId xmlns:a16="http://schemas.microsoft.com/office/drawing/2014/main" id="{7D2792C6-BB69-49B6-91C8-4CD95195A0C5}"/>
              </a:ext>
            </a:extLst>
          </p:cNvPr>
          <p:cNvSpPr/>
          <p:nvPr/>
        </p:nvSpPr>
        <p:spPr>
          <a:xfrm>
            <a:off x="7871738" y="5992297"/>
            <a:ext cx="2393925" cy="369332"/>
          </a:xfrm>
          <a:prstGeom prst="rect">
            <a:avLst/>
          </a:prstGeom>
        </p:spPr>
        <p:txBody>
          <a:bodyPr wrap="none">
            <a:spAutoFit/>
          </a:bodyPr>
          <a:lstStyle/>
          <a:p>
            <a:r>
              <a:rPr lang="en-US" b="1" dirty="0"/>
              <a:t>Week 6 HMEQ CART.py</a:t>
            </a:r>
          </a:p>
        </p:txBody>
      </p:sp>
    </p:spTree>
    <p:extLst>
      <p:ext uri="{BB962C8B-B14F-4D97-AF65-F5344CB8AC3E}">
        <p14:creationId xmlns:p14="http://schemas.microsoft.com/office/powerpoint/2010/main" val="408736538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Wrap Up</a:t>
            </a:r>
          </a:p>
        </p:txBody>
      </p:sp>
      <p:sp>
        <p:nvSpPr>
          <p:cNvPr id="7" name="Slide Number Placeholder 6"/>
          <p:cNvSpPr>
            <a:spLocks noGrp="1"/>
          </p:cNvSpPr>
          <p:nvPr>
            <p:ph type="sldNum" sz="quarter" idx="12"/>
          </p:nvPr>
        </p:nvSpPr>
        <p:spPr/>
        <p:txBody>
          <a:bodyPr/>
          <a:lstStyle/>
          <a:p>
            <a:fld id="{1C20BA80-1909-427C-B3BD-3DD8AEAFD5BE}" type="slidenum">
              <a:rPr lang="en-US" smtClean="0"/>
              <a:t>70</a:t>
            </a:fld>
            <a:endParaRPr lang="en-US" dirty="0"/>
          </a:p>
        </p:txBody>
      </p:sp>
      <p:pic>
        <p:nvPicPr>
          <p:cNvPr id="9" name="Picture 8">
            <a:extLst>
              <a:ext uri="{FF2B5EF4-FFF2-40B4-BE49-F238E27FC236}">
                <a16:creationId xmlns:a16="http://schemas.microsoft.com/office/drawing/2014/main" id="{D61C161D-5483-4C02-8143-FF07AF1E610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
        <p:nvSpPr>
          <p:cNvPr id="4" name="Content Placeholder 3">
            <a:extLst>
              <a:ext uri="{FF2B5EF4-FFF2-40B4-BE49-F238E27FC236}">
                <a16:creationId xmlns:a16="http://schemas.microsoft.com/office/drawing/2014/main" id="{11267438-D99A-4AC6-9A12-185ECD0F3C3E}"/>
              </a:ext>
            </a:extLst>
          </p:cNvPr>
          <p:cNvSpPr>
            <a:spLocks noGrp="1"/>
          </p:cNvSpPr>
          <p:nvPr>
            <p:ph idx="1"/>
          </p:nvPr>
        </p:nvSpPr>
        <p:spPr/>
        <p:txBody>
          <a:bodyPr>
            <a:normAutofit/>
          </a:bodyPr>
          <a:lstStyle/>
          <a:p>
            <a:r>
              <a:rPr lang="en-US" dirty="0"/>
              <a:t>We covered an overview of the decision tree modeling.</a:t>
            </a:r>
          </a:p>
          <a:p>
            <a:r>
              <a:rPr lang="en-US" dirty="0"/>
              <a:t>We went through the steps of the CART algorithm.</a:t>
            </a:r>
          </a:p>
          <a:p>
            <a:r>
              <a:rPr lang="en-US" dirty="0"/>
              <a:t>We learned to use the </a:t>
            </a:r>
            <a:r>
              <a:rPr lang="en-US" dirty="0" err="1"/>
              <a:t>sklearn.tree</a:t>
            </a:r>
            <a:r>
              <a:rPr lang="en-US" dirty="0"/>
              <a:t> to build a decision tree model.  </a:t>
            </a:r>
          </a:p>
          <a:p>
            <a:r>
              <a:rPr lang="en-US" dirty="0"/>
              <a:t>We applied the CART algorithm </a:t>
            </a:r>
            <a:r>
              <a:rPr lang="en-US"/>
              <a:t>to describe </a:t>
            </a:r>
            <a:r>
              <a:rPr lang="en-US" dirty="0"/>
              <a:t>the clustering results.</a:t>
            </a:r>
          </a:p>
          <a:p>
            <a:endParaRPr lang="en-US" dirty="0"/>
          </a:p>
          <a:p>
            <a:endParaRPr lang="en-US" dirty="0"/>
          </a:p>
        </p:txBody>
      </p:sp>
    </p:spTree>
    <p:extLst>
      <p:ext uri="{BB962C8B-B14F-4D97-AF65-F5344CB8AC3E}">
        <p14:creationId xmlns:p14="http://schemas.microsoft.com/office/powerpoint/2010/main" val="1938494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Does the Loan Default Rate Vary?</a:t>
            </a:r>
          </a:p>
        </p:txBody>
      </p:sp>
      <p:sp>
        <p:nvSpPr>
          <p:cNvPr id="7" name="Slide Number Placeholder 6"/>
          <p:cNvSpPr>
            <a:spLocks noGrp="1"/>
          </p:cNvSpPr>
          <p:nvPr>
            <p:ph type="sldNum" sz="quarter" idx="12"/>
          </p:nvPr>
        </p:nvSpPr>
        <p:spPr/>
        <p:txBody>
          <a:bodyPr/>
          <a:lstStyle/>
          <a:p>
            <a:fld id="{1C20BA80-1909-427C-B3BD-3DD8AEAFD5BE}" type="slidenum">
              <a:rPr lang="en-US" smtClean="0"/>
              <a:t>8</a:t>
            </a:fld>
            <a:endParaRPr lang="en-US" dirty="0"/>
          </a:p>
        </p:txBody>
      </p:sp>
      <p:sp>
        <p:nvSpPr>
          <p:cNvPr id="9" name="TextBox 8"/>
          <p:cNvSpPr txBox="1"/>
          <p:nvPr/>
        </p:nvSpPr>
        <p:spPr>
          <a:xfrm>
            <a:off x="838200" y="5260196"/>
            <a:ext cx="2305050" cy="381000"/>
          </a:xfrm>
          <a:prstGeom prst="rect">
            <a:avLst/>
          </a:prstGeom>
          <a:noFill/>
        </p:spPr>
        <p:txBody>
          <a:bodyPr wrap="square" rtlCol="0">
            <a:spAutoFit/>
          </a:bodyPr>
          <a:lstStyle/>
          <a:p>
            <a:r>
              <a:rPr lang="en-US" dirty="0"/>
              <a:t>No Visible Segments</a:t>
            </a:r>
          </a:p>
        </p:txBody>
      </p:sp>
      <p:sp>
        <p:nvSpPr>
          <p:cNvPr id="10" name="TextBox 9"/>
          <p:cNvSpPr txBox="1"/>
          <p:nvPr/>
        </p:nvSpPr>
        <p:spPr>
          <a:xfrm>
            <a:off x="6091237" y="5283294"/>
            <a:ext cx="5486400" cy="369332"/>
          </a:xfrm>
          <a:prstGeom prst="rect">
            <a:avLst/>
          </a:prstGeom>
          <a:noFill/>
        </p:spPr>
        <p:txBody>
          <a:bodyPr wrap="square" rtlCol="0">
            <a:spAutoFit/>
          </a:bodyPr>
          <a:lstStyle/>
          <a:p>
            <a:r>
              <a:rPr lang="en-US" dirty="0"/>
              <a:t>No Visible Segments but a downward trend is plausible</a:t>
            </a:r>
          </a:p>
        </p:txBody>
      </p:sp>
      <p:pic>
        <p:nvPicPr>
          <p:cNvPr id="3" name="Picture 2">
            <a:extLst>
              <a:ext uri="{FF2B5EF4-FFF2-40B4-BE49-F238E27FC236}">
                <a16:creationId xmlns:a16="http://schemas.microsoft.com/office/drawing/2014/main" id="{6CEE4061-EFD2-44D7-8693-6A15FEC2269C}"/>
              </a:ext>
            </a:extLst>
          </p:cNvPr>
          <p:cNvPicPr>
            <a:picLocks noChangeAspect="1"/>
          </p:cNvPicPr>
          <p:nvPr/>
        </p:nvPicPr>
        <p:blipFill>
          <a:blip r:embed="rId3"/>
          <a:stretch>
            <a:fillRect/>
          </a:stretch>
        </p:blipFill>
        <p:spPr>
          <a:xfrm>
            <a:off x="838200" y="1871271"/>
            <a:ext cx="5004940" cy="3378970"/>
          </a:xfrm>
          <a:prstGeom prst="rect">
            <a:avLst/>
          </a:prstGeom>
        </p:spPr>
      </p:pic>
      <p:pic>
        <p:nvPicPr>
          <p:cNvPr id="5" name="Picture 4">
            <a:extLst>
              <a:ext uri="{FF2B5EF4-FFF2-40B4-BE49-F238E27FC236}">
                <a16:creationId xmlns:a16="http://schemas.microsoft.com/office/drawing/2014/main" id="{A976499F-6070-4B0D-B5DB-587B90731B77}"/>
              </a:ext>
            </a:extLst>
          </p:cNvPr>
          <p:cNvPicPr>
            <a:picLocks noChangeAspect="1"/>
          </p:cNvPicPr>
          <p:nvPr/>
        </p:nvPicPr>
        <p:blipFill>
          <a:blip r:embed="rId4"/>
          <a:stretch>
            <a:fillRect/>
          </a:stretch>
        </p:blipFill>
        <p:spPr>
          <a:xfrm>
            <a:off x="6091237" y="1881226"/>
            <a:ext cx="4979534" cy="3378970"/>
          </a:xfrm>
          <a:prstGeom prst="rect">
            <a:avLst/>
          </a:prstGeom>
        </p:spPr>
      </p:pic>
      <p:pic>
        <p:nvPicPr>
          <p:cNvPr id="11" name="Picture 10">
            <a:extLst>
              <a:ext uri="{FF2B5EF4-FFF2-40B4-BE49-F238E27FC236}">
                <a16:creationId xmlns:a16="http://schemas.microsoft.com/office/drawing/2014/main" id="{BC87EA02-FDE8-4325-AE2D-4D83A3E31E8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002585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Does the Loan Default Rate Vary?</a:t>
            </a:r>
          </a:p>
        </p:txBody>
      </p:sp>
      <p:sp>
        <p:nvSpPr>
          <p:cNvPr id="7" name="Slide Number Placeholder 6"/>
          <p:cNvSpPr>
            <a:spLocks noGrp="1"/>
          </p:cNvSpPr>
          <p:nvPr>
            <p:ph type="sldNum" sz="quarter" idx="12"/>
          </p:nvPr>
        </p:nvSpPr>
        <p:spPr/>
        <p:txBody>
          <a:bodyPr/>
          <a:lstStyle/>
          <a:p>
            <a:fld id="{1C20BA80-1909-427C-B3BD-3DD8AEAFD5BE}" type="slidenum">
              <a:rPr lang="en-US" smtClean="0"/>
              <a:t>9</a:t>
            </a:fld>
            <a:endParaRPr lang="en-US" dirty="0"/>
          </a:p>
        </p:txBody>
      </p:sp>
      <p:sp>
        <p:nvSpPr>
          <p:cNvPr id="9" name="TextBox 8"/>
          <p:cNvSpPr txBox="1"/>
          <p:nvPr/>
        </p:nvSpPr>
        <p:spPr>
          <a:xfrm>
            <a:off x="973591" y="5392354"/>
            <a:ext cx="5486400" cy="381000"/>
          </a:xfrm>
          <a:prstGeom prst="rect">
            <a:avLst/>
          </a:prstGeom>
          <a:noFill/>
        </p:spPr>
        <p:txBody>
          <a:bodyPr wrap="square" rtlCol="0">
            <a:spAutoFit/>
          </a:bodyPr>
          <a:lstStyle/>
          <a:p>
            <a:r>
              <a:rPr lang="en-US" dirty="0"/>
              <a:t>No Visible Segments but a curve is plausible</a:t>
            </a:r>
          </a:p>
        </p:txBody>
      </p:sp>
      <p:sp>
        <p:nvSpPr>
          <p:cNvPr id="10" name="TextBox 9"/>
          <p:cNvSpPr txBox="1"/>
          <p:nvPr/>
        </p:nvSpPr>
        <p:spPr>
          <a:xfrm>
            <a:off x="6238875" y="5372737"/>
            <a:ext cx="2305050" cy="381000"/>
          </a:xfrm>
          <a:prstGeom prst="rect">
            <a:avLst/>
          </a:prstGeom>
          <a:noFill/>
        </p:spPr>
        <p:txBody>
          <a:bodyPr wrap="square" rtlCol="0">
            <a:spAutoFit/>
          </a:bodyPr>
          <a:lstStyle/>
          <a:p>
            <a:r>
              <a:rPr lang="en-US" dirty="0"/>
              <a:t>No Visible Segments</a:t>
            </a:r>
          </a:p>
        </p:txBody>
      </p:sp>
      <p:pic>
        <p:nvPicPr>
          <p:cNvPr id="6" name="Picture 5">
            <a:extLst>
              <a:ext uri="{FF2B5EF4-FFF2-40B4-BE49-F238E27FC236}">
                <a16:creationId xmlns:a16="http://schemas.microsoft.com/office/drawing/2014/main" id="{888B6916-C1B4-4E16-BC8B-4B74FEAD7D9F}"/>
              </a:ext>
            </a:extLst>
          </p:cNvPr>
          <p:cNvPicPr>
            <a:picLocks noChangeAspect="1"/>
          </p:cNvPicPr>
          <p:nvPr/>
        </p:nvPicPr>
        <p:blipFill>
          <a:blip r:embed="rId3"/>
          <a:stretch>
            <a:fillRect/>
          </a:stretch>
        </p:blipFill>
        <p:spPr>
          <a:xfrm>
            <a:off x="973591" y="1975185"/>
            <a:ext cx="4979534" cy="3378970"/>
          </a:xfrm>
          <a:prstGeom prst="rect">
            <a:avLst/>
          </a:prstGeom>
        </p:spPr>
      </p:pic>
      <p:pic>
        <p:nvPicPr>
          <p:cNvPr id="8" name="Picture 7">
            <a:extLst>
              <a:ext uri="{FF2B5EF4-FFF2-40B4-BE49-F238E27FC236}">
                <a16:creationId xmlns:a16="http://schemas.microsoft.com/office/drawing/2014/main" id="{CE4ADBB4-B09B-40B8-B8EB-1B523FBD6187}"/>
              </a:ext>
            </a:extLst>
          </p:cNvPr>
          <p:cNvPicPr>
            <a:picLocks noChangeAspect="1"/>
          </p:cNvPicPr>
          <p:nvPr/>
        </p:nvPicPr>
        <p:blipFill>
          <a:blip r:embed="rId4"/>
          <a:stretch>
            <a:fillRect/>
          </a:stretch>
        </p:blipFill>
        <p:spPr>
          <a:xfrm>
            <a:off x="6238875" y="1975185"/>
            <a:ext cx="4979534" cy="3378970"/>
          </a:xfrm>
          <a:prstGeom prst="rect">
            <a:avLst/>
          </a:prstGeom>
        </p:spPr>
      </p:pic>
      <p:pic>
        <p:nvPicPr>
          <p:cNvPr id="11" name="Picture 10">
            <a:extLst>
              <a:ext uri="{FF2B5EF4-FFF2-40B4-BE49-F238E27FC236}">
                <a16:creationId xmlns:a16="http://schemas.microsoft.com/office/drawing/2014/main" id="{D3664E57-96F9-438B-876C-D4F400A2CA2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3083929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8721</TotalTime>
  <Words>5229</Words>
  <Application>Microsoft Office PowerPoint</Application>
  <PresentationFormat>Widescreen</PresentationFormat>
  <Paragraphs>1145</Paragraphs>
  <Slides>70</Slides>
  <Notes>70</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70</vt:i4>
      </vt:variant>
    </vt:vector>
  </HeadingPairs>
  <TitlesOfParts>
    <vt:vector size="82" baseType="lpstr">
      <vt:lpstr>Arial</vt:lpstr>
      <vt:lpstr>Calibri</vt:lpstr>
      <vt:lpstr>Calibri Light</vt:lpstr>
      <vt:lpstr>Cambria Math</vt:lpstr>
      <vt:lpstr>Courier New</vt:lpstr>
      <vt:lpstr>SAS Monospace</vt:lpstr>
      <vt:lpstr>Symbol</vt:lpstr>
      <vt:lpstr>Symbol MT</vt:lpstr>
      <vt:lpstr>Times New Roman</vt:lpstr>
      <vt:lpstr>Wingdings</vt:lpstr>
      <vt:lpstr>Office Theme</vt:lpstr>
      <vt:lpstr>Worksheet</vt:lpstr>
      <vt:lpstr>   CS 584 Machine Learning</vt:lpstr>
      <vt:lpstr>Week 6 Agenda: Decision Trees</vt:lpstr>
      <vt:lpstr>Getting Started: Predict Mortgage Default</vt:lpstr>
      <vt:lpstr>Variables in the Home Equity Dataset</vt:lpstr>
      <vt:lpstr>Overall Default Rate</vt:lpstr>
      <vt:lpstr>Does the Loan Default Rate Vary?</vt:lpstr>
      <vt:lpstr>Does the Loan Default Rate Vary?</vt:lpstr>
      <vt:lpstr>Does the Loan Default Rate Vary?</vt:lpstr>
      <vt:lpstr>Does the Loan Default Rate Vary?</vt:lpstr>
      <vt:lpstr>Does the Loan Default Rate Vary?</vt:lpstr>
      <vt:lpstr>Does the Loan Default Rate Vary?</vt:lpstr>
      <vt:lpstr>Does the Loan Default Rate Vary?</vt:lpstr>
      <vt:lpstr>Decision Tree Model</vt:lpstr>
      <vt:lpstr>Decision Tree Diagram</vt:lpstr>
      <vt:lpstr>Terminology</vt:lpstr>
      <vt:lpstr>Terminology</vt:lpstr>
      <vt:lpstr>Tree Diagram</vt:lpstr>
      <vt:lpstr>Describe Terminal Nodes</vt:lpstr>
      <vt:lpstr>Four Terminal Nodes</vt:lpstr>
      <vt:lpstr>Four Decision Rules</vt:lpstr>
      <vt:lpstr>Splitting Criteria </vt:lpstr>
      <vt:lpstr>Splitting Criteria </vt:lpstr>
      <vt:lpstr>Popular Algorithms </vt:lpstr>
      <vt:lpstr>CART Algorithm: History </vt:lpstr>
      <vt:lpstr>CART Algorithm: Overview </vt:lpstr>
      <vt:lpstr>CART Algorithm: Overview </vt:lpstr>
      <vt:lpstr>CART Algorithm: Technical Details </vt:lpstr>
      <vt:lpstr>CART Algorithm: Technical Details </vt:lpstr>
      <vt:lpstr>CART Algorithm: Number of Possible Splits </vt:lpstr>
      <vt:lpstr>CART Algorithm: Pre-Bin Interval Predictors </vt:lpstr>
      <vt:lpstr>CART Algorithm: Impurity Metric</vt:lpstr>
      <vt:lpstr>CART Algorithm: Entropy</vt:lpstr>
      <vt:lpstr>CART Algorithm: Gini Index</vt:lpstr>
      <vt:lpstr>Entropy and Gini Index for a Split</vt:lpstr>
      <vt:lpstr>CART Algorithm: Entropy vs. Gini Index</vt:lpstr>
      <vt:lpstr>Entropy in a Nut-Shell </vt:lpstr>
      <vt:lpstr>ToyTree: Step-by-Step Calculation</vt:lpstr>
      <vt:lpstr>ToyTree: Step-by-Step Calculation</vt:lpstr>
      <vt:lpstr>ToyTree: Step-by-Step Calculation</vt:lpstr>
      <vt:lpstr>ToyTree: Step-by-Step Calculation</vt:lpstr>
      <vt:lpstr>ToyTree: Step-by-Step Calculation</vt:lpstr>
      <vt:lpstr>ToyTree: Select a Split</vt:lpstr>
      <vt:lpstr>Cars: Step-by-Step Calculation</vt:lpstr>
      <vt:lpstr>Cars: Step-by-Step Calculation</vt:lpstr>
      <vt:lpstr>Cars: Entropy of the Root Node</vt:lpstr>
      <vt:lpstr>Cars: Possible Splits</vt:lpstr>
      <vt:lpstr>Cars: Optimal Split on Cylinders</vt:lpstr>
      <vt:lpstr>Cars: Possible Splits</vt:lpstr>
      <vt:lpstr>Cars: Optimal Split on Cylinders</vt:lpstr>
      <vt:lpstr>Cars: Optimal Split on Cylinders</vt:lpstr>
      <vt:lpstr>CART Algorithm: Stopping Rules</vt:lpstr>
      <vt:lpstr>Decision Tree: Missing Values</vt:lpstr>
      <vt:lpstr>Decision Tree: Missing Values</vt:lpstr>
      <vt:lpstr>The Pitfall of Over-fitting the Data</vt:lpstr>
      <vt:lpstr>Pruning Criteria </vt:lpstr>
      <vt:lpstr>Pruning Criteria </vt:lpstr>
      <vt:lpstr>Pruning Criteria </vt:lpstr>
      <vt:lpstr>Which Pruning Method to use? </vt:lpstr>
      <vt:lpstr>Python Modules</vt:lpstr>
      <vt:lpstr>The Caveat of sklearn.tree: Decision Trees</vt:lpstr>
      <vt:lpstr>Use Decision Tree to Describe Clusters</vt:lpstr>
      <vt:lpstr>Capital Bike Share Data</vt:lpstr>
      <vt:lpstr>Bike Share - Clustering</vt:lpstr>
      <vt:lpstr>Bike Share – Cluster Description</vt:lpstr>
      <vt:lpstr>Bike Share – Decision Tree</vt:lpstr>
      <vt:lpstr>Bike Share – Node Description</vt:lpstr>
      <vt:lpstr>Bike Share – Node Description</vt:lpstr>
      <vt:lpstr>Bike Share – Node Description</vt:lpstr>
      <vt:lpstr>Bike Share – Node Description</vt:lpstr>
      <vt:lpstr>Wrap Up</vt:lpstr>
    </vt:vector>
  </TitlesOfParts>
  <Company>SAS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SAS Workshop for MSc Analytics</dc:title>
  <dc:creator>Ming-Long Lam</dc:creator>
  <cp:lastModifiedBy>Ming-Long Lam</cp:lastModifiedBy>
  <cp:revision>1590</cp:revision>
  <cp:lastPrinted>2014-06-20T14:10:14Z</cp:lastPrinted>
  <dcterms:created xsi:type="dcterms:W3CDTF">2014-05-31T22:30:28Z</dcterms:created>
  <dcterms:modified xsi:type="dcterms:W3CDTF">2019-02-20T21:20:00Z</dcterms:modified>
</cp:coreProperties>
</file>