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461" r:id="rId3"/>
    <p:sldId id="545" r:id="rId4"/>
    <p:sldId id="608" r:id="rId5"/>
    <p:sldId id="610" r:id="rId6"/>
    <p:sldId id="611" r:id="rId7"/>
    <p:sldId id="609" r:id="rId8"/>
    <p:sldId id="613" r:id="rId9"/>
    <p:sldId id="614" r:id="rId10"/>
    <p:sldId id="612" r:id="rId11"/>
    <p:sldId id="607" r:id="rId12"/>
    <p:sldId id="523" r:id="rId13"/>
    <p:sldId id="546"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7" r:id="rId27"/>
    <p:sldId id="538" r:id="rId28"/>
    <p:sldId id="539" r:id="rId29"/>
    <p:sldId id="540" r:id="rId30"/>
    <p:sldId id="541" r:id="rId31"/>
    <p:sldId id="542" r:id="rId32"/>
    <p:sldId id="598" r:id="rId33"/>
    <p:sldId id="599" r:id="rId34"/>
    <p:sldId id="600" r:id="rId35"/>
    <p:sldId id="597" r:id="rId36"/>
    <p:sldId id="601" r:id="rId37"/>
    <p:sldId id="543" r:id="rId38"/>
    <p:sldId id="615" r:id="rId39"/>
    <p:sldId id="544" r:id="rId40"/>
    <p:sldId id="602" r:id="rId41"/>
    <p:sldId id="547" r:id="rId42"/>
    <p:sldId id="548" r:id="rId43"/>
    <p:sldId id="549" r:id="rId44"/>
    <p:sldId id="550" r:id="rId45"/>
    <p:sldId id="603" r:id="rId46"/>
    <p:sldId id="551" r:id="rId47"/>
    <p:sldId id="604" r:id="rId48"/>
    <p:sldId id="552" r:id="rId49"/>
    <p:sldId id="553" r:id="rId50"/>
    <p:sldId id="554" r:id="rId51"/>
    <p:sldId id="605" r:id="rId52"/>
    <p:sldId id="555" r:id="rId53"/>
    <p:sldId id="556" r:id="rId54"/>
    <p:sldId id="500" r:id="rId55"/>
    <p:sldId id="557" r:id="rId56"/>
    <p:sldId id="558" r:id="rId57"/>
    <p:sldId id="559" r:id="rId58"/>
    <p:sldId id="560" r:id="rId59"/>
    <p:sldId id="501" r:id="rId60"/>
    <p:sldId id="561" r:id="rId61"/>
    <p:sldId id="562" r:id="rId62"/>
    <p:sldId id="563" r:id="rId63"/>
    <p:sldId id="570" r:id="rId64"/>
    <p:sldId id="571" r:id="rId65"/>
    <p:sldId id="572" r:id="rId66"/>
    <p:sldId id="502" r:id="rId67"/>
    <p:sldId id="573" r:id="rId68"/>
    <p:sldId id="503" r:id="rId69"/>
    <p:sldId id="504" r:id="rId70"/>
    <p:sldId id="564" r:id="rId71"/>
    <p:sldId id="505" r:id="rId72"/>
    <p:sldId id="566" r:id="rId73"/>
    <p:sldId id="506" r:id="rId74"/>
    <p:sldId id="568" r:id="rId75"/>
    <p:sldId id="596" r:id="rId76"/>
    <p:sldId id="606" r:id="rId77"/>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4" autoAdjust="0"/>
    <p:restoredTop sz="94660"/>
  </p:normalViewPr>
  <p:slideViewPr>
    <p:cSldViewPr snapToGrid="0">
      <p:cViewPr varScale="1">
        <p:scale>
          <a:sx n="87" d="100"/>
          <a:sy n="87" d="100"/>
        </p:scale>
        <p:origin x="5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2/27/2019</a:t>
            </a:fld>
            <a:endParaRPr lang="en-US" dirty="0"/>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dirty="0"/>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a:t>
            </a:fld>
            <a:endParaRPr lang="en-US" dirty="0"/>
          </a:p>
        </p:txBody>
      </p:sp>
    </p:spTree>
    <p:extLst>
      <p:ext uri="{BB962C8B-B14F-4D97-AF65-F5344CB8AC3E}">
        <p14:creationId xmlns:p14="http://schemas.microsoft.com/office/powerpoint/2010/main" val="344634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4024956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1017625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977945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4273913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2124126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2072609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3855368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1835242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3976450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192231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dirty="0"/>
          </a:p>
        </p:txBody>
      </p:sp>
    </p:spTree>
    <p:extLst>
      <p:ext uri="{BB962C8B-B14F-4D97-AF65-F5344CB8AC3E}">
        <p14:creationId xmlns:p14="http://schemas.microsoft.com/office/powerpoint/2010/main" val="2893348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2076241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3178391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4108939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1324382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1425913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187392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1604556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3936435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3569896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4294320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4160687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2751107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3581828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426778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12977095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2515281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461312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14024867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9736090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7017801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274092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32504603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920719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38745780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3326974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740792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23704191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33528067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24131489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3223529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32436490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77530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26798502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9350736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12629815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28289398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31768876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dirty="0"/>
          </a:p>
        </p:txBody>
      </p:sp>
    </p:spTree>
    <p:extLst>
      <p:ext uri="{BB962C8B-B14F-4D97-AF65-F5344CB8AC3E}">
        <p14:creationId xmlns:p14="http://schemas.microsoft.com/office/powerpoint/2010/main" val="35983361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12054231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21621010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1090907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58</a:t>
            </a:fld>
            <a:endParaRPr lang="en-US" dirty="0"/>
          </a:p>
        </p:txBody>
      </p:sp>
    </p:spTree>
    <p:extLst>
      <p:ext uri="{BB962C8B-B14F-4D97-AF65-F5344CB8AC3E}">
        <p14:creationId xmlns:p14="http://schemas.microsoft.com/office/powerpoint/2010/main" val="21351401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138332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38607360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11460732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34839584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11809131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21681329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64</a:t>
            </a:fld>
            <a:endParaRPr lang="en-US" dirty="0"/>
          </a:p>
        </p:txBody>
      </p:sp>
    </p:spTree>
    <p:extLst>
      <p:ext uri="{BB962C8B-B14F-4D97-AF65-F5344CB8AC3E}">
        <p14:creationId xmlns:p14="http://schemas.microsoft.com/office/powerpoint/2010/main" val="42002350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65</a:t>
            </a:fld>
            <a:endParaRPr lang="en-US" dirty="0"/>
          </a:p>
        </p:txBody>
      </p:sp>
    </p:spTree>
    <p:extLst>
      <p:ext uri="{BB962C8B-B14F-4D97-AF65-F5344CB8AC3E}">
        <p14:creationId xmlns:p14="http://schemas.microsoft.com/office/powerpoint/2010/main" val="2544218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66</a:t>
            </a:fld>
            <a:endParaRPr lang="en-US" dirty="0"/>
          </a:p>
        </p:txBody>
      </p:sp>
    </p:spTree>
    <p:extLst>
      <p:ext uri="{BB962C8B-B14F-4D97-AF65-F5344CB8AC3E}">
        <p14:creationId xmlns:p14="http://schemas.microsoft.com/office/powerpoint/2010/main" val="374153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67</a:t>
            </a:fld>
            <a:endParaRPr lang="en-US" dirty="0"/>
          </a:p>
        </p:txBody>
      </p:sp>
    </p:spTree>
    <p:extLst>
      <p:ext uri="{BB962C8B-B14F-4D97-AF65-F5344CB8AC3E}">
        <p14:creationId xmlns:p14="http://schemas.microsoft.com/office/powerpoint/2010/main" val="41137115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68</a:t>
            </a:fld>
            <a:endParaRPr lang="en-US" dirty="0"/>
          </a:p>
        </p:txBody>
      </p:sp>
    </p:spTree>
    <p:extLst>
      <p:ext uri="{BB962C8B-B14F-4D97-AF65-F5344CB8AC3E}">
        <p14:creationId xmlns:p14="http://schemas.microsoft.com/office/powerpoint/2010/main" val="35357410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69</a:t>
            </a:fld>
            <a:endParaRPr lang="en-US" dirty="0"/>
          </a:p>
        </p:txBody>
      </p:sp>
    </p:spTree>
    <p:extLst>
      <p:ext uri="{BB962C8B-B14F-4D97-AF65-F5344CB8AC3E}">
        <p14:creationId xmlns:p14="http://schemas.microsoft.com/office/powerpoint/2010/main" val="3981086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23029434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70</a:t>
            </a:fld>
            <a:endParaRPr lang="en-US" dirty="0"/>
          </a:p>
        </p:txBody>
      </p:sp>
    </p:spTree>
    <p:extLst>
      <p:ext uri="{BB962C8B-B14F-4D97-AF65-F5344CB8AC3E}">
        <p14:creationId xmlns:p14="http://schemas.microsoft.com/office/powerpoint/2010/main" val="21094088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71</a:t>
            </a:fld>
            <a:endParaRPr lang="en-US" dirty="0"/>
          </a:p>
        </p:txBody>
      </p:sp>
    </p:spTree>
    <p:extLst>
      <p:ext uri="{BB962C8B-B14F-4D97-AF65-F5344CB8AC3E}">
        <p14:creationId xmlns:p14="http://schemas.microsoft.com/office/powerpoint/2010/main" val="40116995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72</a:t>
            </a:fld>
            <a:endParaRPr lang="en-US" dirty="0"/>
          </a:p>
        </p:txBody>
      </p:sp>
    </p:spTree>
    <p:extLst>
      <p:ext uri="{BB962C8B-B14F-4D97-AF65-F5344CB8AC3E}">
        <p14:creationId xmlns:p14="http://schemas.microsoft.com/office/powerpoint/2010/main" val="37651323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73</a:t>
            </a:fld>
            <a:endParaRPr lang="en-US" dirty="0"/>
          </a:p>
        </p:txBody>
      </p:sp>
    </p:spTree>
    <p:extLst>
      <p:ext uri="{BB962C8B-B14F-4D97-AF65-F5344CB8AC3E}">
        <p14:creationId xmlns:p14="http://schemas.microsoft.com/office/powerpoint/2010/main" val="18065772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74</a:t>
            </a:fld>
            <a:endParaRPr lang="en-US" dirty="0"/>
          </a:p>
        </p:txBody>
      </p:sp>
    </p:spTree>
    <p:extLst>
      <p:ext uri="{BB962C8B-B14F-4D97-AF65-F5344CB8AC3E}">
        <p14:creationId xmlns:p14="http://schemas.microsoft.com/office/powerpoint/2010/main" val="40520844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75</a:t>
            </a:fld>
            <a:endParaRPr lang="en-US" dirty="0"/>
          </a:p>
        </p:txBody>
      </p:sp>
    </p:spTree>
    <p:extLst>
      <p:ext uri="{BB962C8B-B14F-4D97-AF65-F5344CB8AC3E}">
        <p14:creationId xmlns:p14="http://schemas.microsoft.com/office/powerpoint/2010/main" val="19671077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76</a:t>
            </a:fld>
            <a:endParaRPr lang="en-US" dirty="0"/>
          </a:p>
        </p:txBody>
      </p:sp>
    </p:spTree>
    <p:extLst>
      <p:ext uri="{BB962C8B-B14F-4D97-AF65-F5344CB8AC3E}">
        <p14:creationId xmlns:p14="http://schemas.microsoft.com/office/powerpoint/2010/main" val="447664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1458706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1179357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F0C25F-65ED-4B73-85C5-202F4C738597}" type="datetime1">
              <a:rPr lang="en-US" smtClean="0"/>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31023-42B8-48D6-8759-38078A4B79CC}" type="datetime1">
              <a:rPr lang="en-US" smtClean="0"/>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EC69A-F500-4A9D-B61C-F5091DD2C727}" type="datetime1">
              <a:rPr lang="en-US" smtClean="0"/>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738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AF077-5ADA-4D53-9C31-27E136949202}" type="datetime1">
              <a:rPr lang="en-US" smtClean="0"/>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dirty="0"/>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7D5EF-D3AA-4DDB-99C8-497F8A27F6F0}" type="datetime1">
              <a:rPr lang="en-US" smtClean="0"/>
              <a:t>2/27/2019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569DA-F0BE-48C2-9E54-DD6F731B072E}" type="datetime1">
              <a:rPr lang="en-US" smtClean="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FD457-FAAA-480B-BC00-0D6A59C1AA3D}" type="datetime1">
              <a:rPr lang="en-US" smtClean="0"/>
              <a:t>2/27/2019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234F5-3FB1-4F32-836D-B57BA95CBC29}" type="datetime1">
              <a:rPr lang="en-US" smtClean="0"/>
              <a:t>2/27/2019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F2E3-AE90-488D-8146-868293815B65}" type="datetime1">
              <a:rPr lang="en-US" smtClean="0"/>
              <a:t>2/27/2019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740AA-A86E-4197-8C83-723554E81E00}" type="datetime1">
              <a:rPr lang="en-US" smtClean="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B2A70-A184-4158-8A37-ADCD1DFAD00B}" type="datetime1">
              <a:rPr lang="en-US" smtClean="0"/>
              <a:t>2/27/2019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EF0BB-8B56-4A48-9893-D90F7549EB85}" type="datetime1">
              <a:rPr lang="en-US" smtClean="0"/>
              <a:t>2/27/2019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dirty="0"/>
          </a:p>
        </p:txBody>
      </p:sp>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0.png"/></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6514" y="2117627"/>
            <a:ext cx="8098971" cy="1885206"/>
          </a:xfrm>
          <a:noFill/>
        </p:spPr>
        <p:txBody>
          <a:bodyPr>
            <a:noAutofit/>
          </a:bodyPr>
          <a:lstStyle/>
          <a:p>
            <a:br>
              <a:rPr lang="en-US" sz="7000" b="1" dirty="0">
                <a:solidFill>
                  <a:schemeClr val="bg1"/>
                </a:solidFill>
              </a:rPr>
            </a:br>
            <a:br>
              <a:rPr lang="en-US" sz="7000" b="1" dirty="0">
                <a:solidFill>
                  <a:schemeClr val="bg1"/>
                </a:solidFill>
              </a:rPr>
            </a:br>
            <a:br>
              <a:rPr lang="en-US" sz="7000" b="1" dirty="0">
                <a:solidFill>
                  <a:schemeClr val="bg1"/>
                </a:solidFill>
              </a:rPr>
            </a:br>
            <a:r>
              <a:rPr lang="en-US" sz="7000" b="1" dirty="0">
                <a:solidFill>
                  <a:schemeClr val="accent5">
                    <a:lumMod val="50000"/>
                  </a:schemeClr>
                </a:solidFill>
              </a:rPr>
              <a:t>CS 584</a:t>
            </a:r>
            <a:br>
              <a:rPr lang="en-US" sz="7000" b="1" dirty="0">
                <a:solidFill>
                  <a:schemeClr val="accent5">
                    <a:lumMod val="50000"/>
                  </a:schemeClr>
                </a:solidFill>
              </a:rPr>
            </a:br>
            <a:r>
              <a:rPr lang="en-US" sz="7000" b="1" dirty="0">
                <a:solidFill>
                  <a:schemeClr val="accent5">
                    <a:lumMod val="50000"/>
                  </a:schemeClr>
                </a:solidFill>
              </a:rPr>
              <a:t>Machine Learning</a:t>
            </a:r>
          </a:p>
        </p:txBody>
      </p:sp>
      <p:sp>
        <p:nvSpPr>
          <p:cNvPr id="3" name="Subtitle 2"/>
          <p:cNvSpPr>
            <a:spLocks noGrp="1"/>
          </p:cNvSpPr>
          <p:nvPr>
            <p:ph type="subTitle" idx="1"/>
          </p:nvPr>
        </p:nvSpPr>
        <p:spPr>
          <a:xfrm>
            <a:off x="1524000" y="4740373"/>
            <a:ext cx="9144000" cy="1655762"/>
          </a:xfrm>
        </p:spPr>
        <p:txBody>
          <a:bodyPr anchor="ctr">
            <a:normAutofit/>
          </a:bodyPr>
          <a:lstStyle/>
          <a:p>
            <a:r>
              <a:rPr lang="en-US" sz="4000" dirty="0"/>
              <a:t>Week 7</a:t>
            </a:r>
          </a:p>
          <a:p>
            <a:r>
              <a:rPr lang="en-US" sz="4000" dirty="0"/>
              <a:t>February 27, 2019</a:t>
            </a:r>
          </a:p>
        </p:txBody>
      </p:sp>
      <p:sp>
        <p:nvSpPr>
          <p:cNvPr id="9" name="Slide Number Placeholder 8"/>
          <p:cNvSpPr>
            <a:spLocks noGrp="1"/>
          </p:cNvSpPr>
          <p:nvPr>
            <p:ph type="sldNum" sz="quarter" idx="12"/>
          </p:nvPr>
        </p:nvSpPr>
        <p:spPr>
          <a:xfrm>
            <a:off x="9448800" y="0"/>
            <a:ext cx="2743200" cy="365125"/>
          </a:xfrm>
        </p:spPr>
        <p:txBody>
          <a:bodyPr/>
          <a:lstStyle/>
          <a:p>
            <a:fld id="{1C20BA80-1909-427C-B3BD-3DD8AEAFD5BE}" type="slidenum">
              <a:rPr lang="en-US" smtClean="0">
                <a:solidFill>
                  <a:srgbClr val="FFFF00"/>
                </a:solidFill>
              </a:rPr>
              <a:t>1</a:t>
            </a:fld>
            <a:endParaRPr lang="en-US" dirty="0">
              <a:solidFill>
                <a:srgbClr val="FFFF00"/>
              </a:solidFill>
            </a:endParaRPr>
          </a:p>
        </p:txBody>
      </p:sp>
      <p:pic>
        <p:nvPicPr>
          <p:cNvPr id="13" name="Picture 12">
            <a:extLst>
              <a:ext uri="{FF2B5EF4-FFF2-40B4-BE49-F238E27FC236}">
                <a16:creationId xmlns:a16="http://schemas.microsoft.com/office/drawing/2014/main" id="{A41E5C9E-5B35-47BB-8A82-326EB9820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562"/>
            <a:ext cx="12192000" cy="13166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3139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Few Picky Comments</a:t>
            </a:r>
          </a:p>
        </p:txBody>
      </p:sp>
      <p:sp>
        <p:nvSpPr>
          <p:cNvPr id="3" name="Content Placeholder 2"/>
          <p:cNvSpPr>
            <a:spLocks noGrp="1"/>
          </p:cNvSpPr>
          <p:nvPr>
            <p:ph idx="1"/>
          </p:nvPr>
        </p:nvSpPr>
        <p:spPr>
          <a:xfrm>
            <a:off x="838200" y="1825625"/>
            <a:ext cx="6510051" cy="4351338"/>
          </a:xfrm>
        </p:spPr>
        <p:txBody>
          <a:bodyPr>
            <a:normAutofit/>
          </a:bodyPr>
          <a:lstStyle/>
          <a:p>
            <a:r>
              <a:rPr lang="en-US" dirty="0"/>
              <a:t>The predicted probabilities are so discrete.  In particular, 6318 (or 61%) of</a:t>
            </a:r>
            <a:br>
              <a:rPr lang="en-US" dirty="0"/>
            </a:br>
            <a:r>
              <a:rPr lang="en-US" dirty="0"/>
              <a:t>data are assigned a 23% probability of commercial car use.  Another 17% have a 90% probability.</a:t>
            </a:r>
          </a:p>
          <a:p>
            <a:r>
              <a:rPr lang="en-US" dirty="0"/>
              <a:t>We cannot evaluate the leverage of a particular occupation (e.g., Lawyer or Unknown) on the predicted probabilities.</a:t>
            </a:r>
          </a:p>
          <a:p>
            <a:endParaRPr lang="en-US" dirty="0"/>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dirty="0"/>
          </a:p>
        </p:txBody>
      </p:sp>
      <p:pic>
        <p:nvPicPr>
          <p:cNvPr id="6" name="Picture 5">
            <a:extLst>
              <a:ext uri="{FF2B5EF4-FFF2-40B4-BE49-F238E27FC236}">
                <a16:creationId xmlns:a16="http://schemas.microsoft.com/office/drawing/2014/main" id="{82C70A1B-73AA-4411-BE9F-396AE2E88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E0B1A235-637E-4A17-A464-C1BAAF7D5AE4}"/>
              </a:ext>
            </a:extLst>
          </p:cNvPr>
          <p:cNvPicPr>
            <a:picLocks noChangeAspect="1"/>
          </p:cNvPicPr>
          <p:nvPr/>
        </p:nvPicPr>
        <p:blipFill>
          <a:blip r:embed="rId4"/>
          <a:stretch>
            <a:fillRect/>
          </a:stretch>
        </p:blipFill>
        <p:spPr>
          <a:xfrm>
            <a:off x="7453337" y="1795912"/>
            <a:ext cx="4578493" cy="2755631"/>
          </a:xfrm>
          <a:prstGeom prst="rect">
            <a:avLst/>
          </a:prstGeom>
        </p:spPr>
      </p:pic>
    </p:spTree>
    <p:extLst>
      <p:ext uri="{BB962C8B-B14F-4D97-AF65-F5344CB8AC3E}">
        <p14:creationId xmlns:p14="http://schemas.microsoft.com/office/powerpoint/2010/main" val="331176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Rule-Based Model vs Parametric Model</a:t>
            </a:r>
          </a:p>
        </p:txBody>
      </p:sp>
      <p:sp>
        <p:nvSpPr>
          <p:cNvPr id="3" name="Content Placeholder 2"/>
          <p:cNvSpPr>
            <a:spLocks noGrp="1"/>
          </p:cNvSpPr>
          <p:nvPr>
            <p:ph idx="1"/>
          </p:nvPr>
        </p:nvSpPr>
        <p:spPr/>
        <p:txBody>
          <a:bodyPr>
            <a:normAutofit/>
          </a:bodyPr>
          <a:lstStyle/>
          <a:p>
            <a:r>
              <a:rPr lang="en-US" dirty="0"/>
              <a:t>Decision Tree is an example of a Rule-Based Model</a:t>
            </a:r>
          </a:p>
          <a:p>
            <a:pPr lvl="1"/>
            <a:r>
              <a:rPr lang="en-US" dirty="0"/>
              <a:t>Predicted probabilities are computed based on ranges of predictors</a:t>
            </a:r>
          </a:p>
          <a:p>
            <a:pPr lvl="2"/>
            <a:r>
              <a:rPr lang="en-US" dirty="0"/>
              <a:t>For example, 21 </a:t>
            </a:r>
            <a:r>
              <a:rPr lang="en-US" dirty="0">
                <a:sym typeface="Symbol" panose="05050102010706020507" pitchFamily="18" charset="2"/>
              </a:rPr>
              <a:t> AGE &lt; 25 or CAR_TYPE in ('SUV', 'Sedan', 'Truck')</a:t>
            </a:r>
            <a:endParaRPr lang="en-US" dirty="0"/>
          </a:p>
          <a:p>
            <a:pPr lvl="1"/>
            <a:r>
              <a:rPr lang="en-US" dirty="0"/>
              <a:t>Predicted probabilities change in steps whose sizes may have no relationship to values of the predictors</a:t>
            </a:r>
          </a:p>
          <a:p>
            <a:endParaRPr lang="en-US" dirty="0"/>
          </a:p>
          <a:p>
            <a:r>
              <a:rPr lang="en-US" dirty="0"/>
              <a:t>Logistic Model is an example of a Parametric Model</a:t>
            </a:r>
          </a:p>
          <a:p>
            <a:pPr lvl="1"/>
            <a:r>
              <a:rPr lang="en-US" dirty="0"/>
              <a:t>Predicted probabilities are computed based on mathematical formulas</a:t>
            </a:r>
          </a:p>
          <a:p>
            <a:pPr lvl="1"/>
            <a:r>
              <a:rPr lang="en-US" dirty="0"/>
              <a:t>Can know how these probabilities change as predictors’ values change</a:t>
            </a:r>
          </a:p>
        </p:txBody>
      </p:sp>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dirty="0"/>
          </a:p>
        </p:txBody>
      </p:sp>
      <p:pic>
        <p:nvPicPr>
          <p:cNvPr id="6" name="Picture 5">
            <a:extLst>
              <a:ext uri="{FF2B5EF4-FFF2-40B4-BE49-F238E27FC236}">
                <a16:creationId xmlns:a16="http://schemas.microsoft.com/office/drawing/2014/main" id="{82C70A1B-73AA-4411-BE9F-396AE2E88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742071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35150"/>
                <a:ext cx="10515600" cy="4351338"/>
              </a:xfrm>
            </p:spPr>
            <p:txBody>
              <a:bodyPr>
                <a:normAutofit/>
              </a:bodyPr>
              <a:lstStyle/>
              <a:p>
                <a:r>
                  <a:rPr lang="en-US" dirty="0"/>
                  <a:t>In a nutshell, logistic model relates the probabilities that a target category will occur as a linear function of the predictors</a:t>
                </a:r>
              </a:p>
              <a:p>
                <a:pPr lvl="1"/>
                <a:r>
                  <a:rPr lang="en-US" dirty="0" err="1"/>
                  <a:t>Prob</a:t>
                </a:r>
                <a:r>
                  <a:rPr lang="en-US" dirty="0"/>
                  <a:t>(</a:t>
                </a:r>
                <a:r>
                  <a:rPr lang="en-US" b="1" dirty="0"/>
                  <a:t>Y</a:t>
                </a:r>
                <a:r>
                  <a:rPr lang="en-US" dirty="0"/>
                  <a:t> = y</a:t>
                </a:r>
                <a:r>
                  <a:rPr lang="en-US" baseline="-25000" dirty="0"/>
                  <a:t>1</a:t>
                </a:r>
                <a:r>
                  <a:rPr lang="en-US" dirty="0"/>
                  <a:t>) = </a:t>
                </a:r>
                <a:r>
                  <a:rPr lang="en-US" i="1" dirty="0"/>
                  <a:t>f</a:t>
                </a:r>
                <a:r>
                  <a:rPr lang="en-US" dirty="0"/>
                  <a:t>(</a:t>
                </a:r>
                <a:r>
                  <a:rPr lang="en-US" i="1" dirty="0"/>
                  <a:t>u</a:t>
                </a:r>
                <a:r>
                  <a:rPr lang="en-US" dirty="0"/>
                  <a:t>) and </a:t>
                </a:r>
                <a:r>
                  <a:rPr lang="en-US" i="1" dirty="0"/>
                  <a:t>u</a:t>
                </a:r>
                <a:r>
                  <a:rPr lang="en-US" dirty="0"/>
                  <a:t> = b</a:t>
                </a:r>
                <a:r>
                  <a:rPr lang="en-US" baseline="-25000" dirty="0"/>
                  <a:t>0</a:t>
                </a:r>
                <a:r>
                  <a:rPr lang="en-US" dirty="0"/>
                  <a:t> + b</a:t>
                </a:r>
                <a:r>
                  <a:rPr lang="en-US" baseline="-25000" dirty="0"/>
                  <a:t>1</a:t>
                </a:r>
                <a:r>
                  <a:rPr lang="en-US" i="1" dirty="0"/>
                  <a:t>x</a:t>
                </a:r>
                <a:r>
                  <a:rPr lang="en-US" baseline="-25000" dirty="0"/>
                  <a:t>1</a:t>
                </a:r>
                <a:r>
                  <a:rPr lang="en-US" dirty="0"/>
                  <a:t> + …+ </a:t>
                </a:r>
                <a:r>
                  <a:rPr lang="en-US" dirty="0" err="1"/>
                  <a:t>b</a:t>
                </a:r>
                <a:r>
                  <a:rPr lang="en-US" baseline="-25000" dirty="0" err="1"/>
                  <a:t>k</a:t>
                </a:r>
                <a:r>
                  <a:rPr lang="en-US" i="1" dirty="0" err="1"/>
                  <a:t>x</a:t>
                </a:r>
                <a:r>
                  <a:rPr lang="en-US" baseline="-25000" dirty="0" err="1"/>
                  <a:t>k</a:t>
                </a:r>
                <a:endParaRPr lang="en-US" dirty="0"/>
              </a:p>
              <a:p>
                <a:r>
                  <a:rPr lang="en-US" dirty="0"/>
                  <a:t>The function </a:t>
                </a:r>
                <a:r>
                  <a:rPr lang="en-US" i="1" dirty="0"/>
                  <a:t>f</a:t>
                </a:r>
                <a:r>
                  <a:rPr lang="en-US" dirty="0"/>
                  <a:t> should take any numbers as the argument</a:t>
                </a:r>
              </a:p>
              <a:p>
                <a:pPr lvl="1"/>
                <a:r>
                  <a:rPr lang="en-US" dirty="0"/>
                  <a:t>The domain is the entire real number line,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endParaRPr lang="en-US" dirty="0"/>
              </a:p>
              <a:p>
                <a:r>
                  <a:rPr lang="en-US" dirty="0"/>
                  <a:t>Values of the function </a:t>
                </a:r>
                <a:r>
                  <a:rPr lang="en-US" i="1" dirty="0"/>
                  <a:t>f</a:t>
                </a:r>
                <a:r>
                  <a:rPr lang="en-US" dirty="0"/>
                  <a:t> must be between 0 and 1 inclusively</a:t>
                </a:r>
              </a:p>
              <a:p>
                <a:pPr lvl="1"/>
                <a:r>
                  <a:rPr lang="en-US" dirty="0"/>
                  <a:t>The range is the closed interval [0, 1]</a:t>
                </a:r>
              </a:p>
              <a:p>
                <a:r>
                  <a:rPr lang="en-US" dirty="0"/>
                  <a:t>The function should be non-decreasing</a:t>
                </a:r>
              </a:p>
              <a:p>
                <a:pPr lvl="1"/>
                <a:r>
                  <a:rPr lang="en-US" dirty="0"/>
                  <a:t>When argument go up, the function value also goes up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35150"/>
                <a:ext cx="10515600" cy="4351338"/>
              </a:xfrm>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dirty="0"/>
          </a:p>
        </p:txBody>
      </p:sp>
      <p:pic>
        <p:nvPicPr>
          <p:cNvPr id="6" name="Picture 5">
            <a:extLst>
              <a:ext uri="{FF2B5EF4-FFF2-40B4-BE49-F238E27FC236}">
                <a16:creationId xmlns:a16="http://schemas.microsoft.com/office/drawing/2014/main" id="{604554E5-FFE0-456A-9752-135FDF57B9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56240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Three Types of Logistic Model</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85129631"/>
              </p:ext>
            </p:extLst>
          </p:nvPr>
        </p:nvGraphicFramePr>
        <p:xfrm>
          <a:off x="838200" y="1501775"/>
          <a:ext cx="10515600" cy="448564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284593465"/>
                    </a:ext>
                  </a:extLst>
                </a:gridCol>
                <a:gridCol w="3811836">
                  <a:extLst>
                    <a:ext uri="{9D8B030D-6E8A-4147-A177-3AD203B41FA5}">
                      <a16:colId xmlns:a16="http://schemas.microsoft.com/office/drawing/2014/main" val="1273879049"/>
                    </a:ext>
                  </a:extLst>
                </a:gridCol>
                <a:gridCol w="3884364">
                  <a:extLst>
                    <a:ext uri="{9D8B030D-6E8A-4147-A177-3AD203B41FA5}">
                      <a16:colId xmlns:a16="http://schemas.microsoft.com/office/drawing/2014/main" val="1716329652"/>
                    </a:ext>
                  </a:extLst>
                </a:gridCol>
              </a:tblGrid>
              <a:tr h="370840">
                <a:tc>
                  <a:txBody>
                    <a:bodyPr/>
                    <a:lstStyle/>
                    <a:p>
                      <a:r>
                        <a:rPr lang="en-US" dirty="0"/>
                        <a:t>Type of Logistic Model</a:t>
                      </a:r>
                    </a:p>
                  </a:txBody>
                  <a:tcPr/>
                </a:tc>
                <a:tc>
                  <a:txBody>
                    <a:bodyPr/>
                    <a:lstStyle/>
                    <a:p>
                      <a:r>
                        <a:rPr lang="en-US" dirty="0"/>
                        <a:t>Type of Target Variable</a:t>
                      </a:r>
                    </a:p>
                  </a:txBody>
                  <a:tcPr/>
                </a:tc>
                <a:tc>
                  <a:txBody>
                    <a:bodyPr/>
                    <a:lstStyle/>
                    <a:p>
                      <a:r>
                        <a:rPr lang="en-US" dirty="0"/>
                        <a:t>Example of Target Variable</a:t>
                      </a:r>
                    </a:p>
                  </a:txBody>
                  <a:tcPr/>
                </a:tc>
                <a:extLst>
                  <a:ext uri="{0D108BD9-81ED-4DB2-BD59-A6C34878D82A}">
                    <a16:rowId xmlns:a16="http://schemas.microsoft.com/office/drawing/2014/main" val="1497525161"/>
                  </a:ext>
                </a:extLst>
              </a:tr>
              <a:tr h="370840">
                <a:tc>
                  <a:txBody>
                    <a:bodyPr/>
                    <a:lstStyle/>
                    <a:p>
                      <a:r>
                        <a:rPr lang="en-US" dirty="0"/>
                        <a:t>Binary logistic model </a:t>
                      </a:r>
                    </a:p>
                  </a:txBody>
                  <a:tcPr/>
                </a:tc>
                <a:tc>
                  <a:txBody>
                    <a:bodyPr/>
                    <a:lstStyle/>
                    <a:p>
                      <a:r>
                        <a:rPr lang="en-US" b="1" dirty="0"/>
                        <a:t>Binary</a:t>
                      </a:r>
                    </a:p>
                    <a:p>
                      <a:pPr marL="285750" indent="-285750">
                        <a:buFont typeface="Arial" panose="020B0604020202020204" pitchFamily="34" charset="0"/>
                        <a:buChar char="•"/>
                      </a:pPr>
                      <a:r>
                        <a:rPr lang="en-US" baseline="0" dirty="0"/>
                        <a:t>Categorical</a:t>
                      </a:r>
                    </a:p>
                    <a:p>
                      <a:pPr marL="285750" indent="-285750">
                        <a:buFont typeface="Arial" panose="020B0604020202020204" pitchFamily="34" charset="0"/>
                        <a:buChar char="•"/>
                      </a:pPr>
                      <a:r>
                        <a:rPr lang="en-US" baseline="0" dirty="0"/>
                        <a:t>Two unique values</a:t>
                      </a:r>
                      <a:endParaRPr lang="en-US" dirty="0"/>
                    </a:p>
                  </a:txBody>
                  <a:tcPr/>
                </a:tc>
                <a:tc>
                  <a:txBody>
                    <a:bodyPr/>
                    <a:lstStyle/>
                    <a:p>
                      <a:r>
                        <a:rPr lang="en-US" i="1" dirty="0"/>
                        <a:t>Loan Default</a:t>
                      </a:r>
                      <a:r>
                        <a:rPr lang="en-US" dirty="0"/>
                        <a:t>:</a:t>
                      </a:r>
                    </a:p>
                    <a:p>
                      <a:pPr marL="285750" indent="-285750">
                        <a:buFont typeface="Arial" panose="020B0604020202020204" pitchFamily="34" charset="0"/>
                        <a:buChar char="•"/>
                      </a:pPr>
                      <a:r>
                        <a:rPr lang="en-US" dirty="0"/>
                        <a:t>No</a:t>
                      </a:r>
                    </a:p>
                    <a:p>
                      <a:pPr marL="285750" indent="-285750">
                        <a:buFont typeface="Arial" panose="020B0604020202020204" pitchFamily="34" charset="0"/>
                        <a:buChar char="•"/>
                      </a:pPr>
                      <a:r>
                        <a:rPr lang="en-US" dirty="0"/>
                        <a:t>Yes</a:t>
                      </a:r>
                    </a:p>
                  </a:txBody>
                  <a:tcPr/>
                </a:tc>
                <a:extLst>
                  <a:ext uri="{0D108BD9-81ED-4DB2-BD59-A6C34878D82A}">
                    <a16:rowId xmlns:a16="http://schemas.microsoft.com/office/drawing/2014/main" val="3881406858"/>
                  </a:ext>
                </a:extLst>
              </a:tr>
              <a:tr h="370840">
                <a:tc>
                  <a:txBody>
                    <a:bodyPr/>
                    <a:lstStyle/>
                    <a:p>
                      <a:r>
                        <a:rPr lang="en-US" dirty="0"/>
                        <a:t>Multinomial logistic model</a:t>
                      </a:r>
                    </a:p>
                  </a:txBody>
                  <a:tcPr/>
                </a:tc>
                <a:tc>
                  <a:txBody>
                    <a:bodyPr/>
                    <a:lstStyle/>
                    <a:p>
                      <a:r>
                        <a:rPr lang="en-US" b="1" dirty="0"/>
                        <a:t>Nominal</a:t>
                      </a:r>
                    </a:p>
                    <a:p>
                      <a:pPr marL="285750" indent="-285750">
                        <a:buFont typeface="Arial" panose="020B0604020202020204" pitchFamily="34" charset="0"/>
                        <a:buChar char="•"/>
                      </a:pPr>
                      <a:r>
                        <a:rPr lang="en-US" dirty="0"/>
                        <a:t>Categorical</a:t>
                      </a:r>
                    </a:p>
                    <a:p>
                      <a:pPr marL="285750" indent="-285750">
                        <a:buFont typeface="Arial" panose="020B0604020202020204" pitchFamily="34" charset="0"/>
                        <a:buChar char="•"/>
                      </a:pPr>
                      <a:r>
                        <a:rPr lang="en-US" dirty="0"/>
                        <a:t>Any number of unique values</a:t>
                      </a:r>
                    </a:p>
                  </a:txBody>
                  <a:tcPr/>
                </a:tc>
                <a:tc>
                  <a:txBody>
                    <a:bodyPr/>
                    <a:lstStyle/>
                    <a:p>
                      <a:pPr marL="0" indent="0">
                        <a:buFont typeface="Arial" panose="020B0604020202020204" pitchFamily="34" charset="0"/>
                        <a:buNone/>
                      </a:pPr>
                      <a:r>
                        <a:rPr lang="en-US" i="1" dirty="0"/>
                        <a:t>US credit card network</a:t>
                      </a:r>
                      <a:r>
                        <a:rPr lang="en-US" dirty="0"/>
                        <a:t>:</a:t>
                      </a:r>
                    </a:p>
                    <a:p>
                      <a:pPr marL="285750" indent="-285750">
                        <a:buFont typeface="Arial" panose="020B0604020202020204" pitchFamily="34" charset="0"/>
                        <a:buChar char="•"/>
                      </a:pPr>
                      <a:r>
                        <a:rPr lang="en-US" dirty="0"/>
                        <a:t>American Express</a:t>
                      </a:r>
                    </a:p>
                    <a:p>
                      <a:pPr marL="285750" indent="-285750">
                        <a:buFont typeface="Arial" panose="020B0604020202020204" pitchFamily="34" charset="0"/>
                        <a:buChar char="•"/>
                      </a:pPr>
                      <a:r>
                        <a:rPr lang="en-US" dirty="0"/>
                        <a:t>Discover</a:t>
                      </a:r>
                    </a:p>
                    <a:p>
                      <a:pPr marL="285750" indent="-285750">
                        <a:buFont typeface="Arial" panose="020B0604020202020204" pitchFamily="34" charset="0"/>
                        <a:buChar char="•"/>
                      </a:pPr>
                      <a:r>
                        <a:rPr lang="en-US" dirty="0"/>
                        <a:t>MasterCard</a:t>
                      </a:r>
                    </a:p>
                    <a:p>
                      <a:pPr marL="285750" indent="-285750">
                        <a:buFont typeface="Arial" panose="020B0604020202020204" pitchFamily="34" charset="0"/>
                        <a:buChar char="•"/>
                      </a:pPr>
                      <a:r>
                        <a:rPr lang="en-US" dirty="0"/>
                        <a:t>Visa</a:t>
                      </a:r>
                    </a:p>
                  </a:txBody>
                  <a:tcPr/>
                </a:tc>
                <a:extLst>
                  <a:ext uri="{0D108BD9-81ED-4DB2-BD59-A6C34878D82A}">
                    <a16:rowId xmlns:a16="http://schemas.microsoft.com/office/drawing/2014/main" val="2641882715"/>
                  </a:ext>
                </a:extLst>
              </a:tr>
              <a:tr h="370840">
                <a:tc>
                  <a:txBody>
                    <a:bodyPr/>
                    <a:lstStyle/>
                    <a:p>
                      <a:r>
                        <a:rPr lang="en-US" dirty="0"/>
                        <a:t>Ordinal logistic model</a:t>
                      </a:r>
                    </a:p>
                  </a:txBody>
                  <a:tcPr/>
                </a:tc>
                <a:tc>
                  <a:txBody>
                    <a:bodyPr/>
                    <a:lstStyle/>
                    <a:p>
                      <a:r>
                        <a:rPr lang="en-US" b="1" dirty="0"/>
                        <a:t>Ordinal</a:t>
                      </a:r>
                    </a:p>
                    <a:p>
                      <a:pPr marL="285750" indent="-285750">
                        <a:buFont typeface="Arial" panose="020B0604020202020204" pitchFamily="34" charset="0"/>
                        <a:buChar char="•"/>
                      </a:pPr>
                      <a:r>
                        <a:rPr lang="en-US" dirty="0"/>
                        <a:t>Categorical</a:t>
                      </a:r>
                    </a:p>
                    <a:p>
                      <a:pPr marL="285750" indent="-285750">
                        <a:buFont typeface="Arial" panose="020B0604020202020204" pitchFamily="34" charset="0"/>
                        <a:buChar char="•"/>
                      </a:pPr>
                      <a:r>
                        <a:rPr lang="en-US" dirty="0"/>
                        <a:t>Any</a:t>
                      </a:r>
                      <a:r>
                        <a:rPr lang="en-US" baseline="0" dirty="0"/>
                        <a:t> number of unique values</a:t>
                      </a:r>
                    </a:p>
                    <a:p>
                      <a:pPr marL="285750" indent="-285750">
                        <a:buFont typeface="Arial" panose="020B0604020202020204" pitchFamily="34" charset="0"/>
                        <a:buChar char="•"/>
                      </a:pPr>
                      <a:r>
                        <a:rPr lang="en-US" baseline="0" dirty="0"/>
                        <a:t>Explicit numerical, lexical, or contextual order among values</a:t>
                      </a:r>
                      <a:endParaRPr lang="en-US" dirty="0"/>
                    </a:p>
                  </a:txBody>
                  <a:tcPr/>
                </a:tc>
                <a:tc>
                  <a:txBody>
                    <a:bodyPr/>
                    <a:lstStyle/>
                    <a:p>
                      <a:r>
                        <a:rPr lang="it-IT" i="1" dirty="0"/>
                        <a:t>FICO score range</a:t>
                      </a:r>
                      <a:r>
                        <a:rPr lang="it-IT" dirty="0"/>
                        <a:t>:</a:t>
                      </a:r>
                    </a:p>
                    <a:p>
                      <a:pPr marL="342900" indent="-342900">
                        <a:buFont typeface="+mj-lt"/>
                        <a:buAutoNum type="arabicPeriod"/>
                      </a:pPr>
                      <a:r>
                        <a:rPr lang="it-IT" dirty="0"/>
                        <a:t>No Score</a:t>
                      </a:r>
                    </a:p>
                    <a:p>
                      <a:pPr marL="342900" indent="-342900">
                        <a:buFont typeface="+mj-lt"/>
                        <a:buAutoNum type="arabicPeriod"/>
                      </a:pPr>
                      <a:r>
                        <a:rPr lang="it-IT" dirty="0"/>
                        <a:t>Deep Subprime (&lt; 620)</a:t>
                      </a:r>
                    </a:p>
                    <a:p>
                      <a:pPr marL="342900" indent="-342900">
                        <a:buFont typeface="+mj-lt"/>
                        <a:buAutoNum type="arabicPeriod"/>
                      </a:pPr>
                      <a:r>
                        <a:rPr lang="it-IT" dirty="0"/>
                        <a:t>Core Subprime (620 – 659)</a:t>
                      </a:r>
                    </a:p>
                    <a:p>
                      <a:pPr marL="342900" indent="-342900">
                        <a:buFont typeface="+mj-lt"/>
                        <a:buAutoNum type="arabicPeriod"/>
                      </a:pPr>
                      <a:r>
                        <a:rPr lang="it-IT" dirty="0"/>
                        <a:t>Prime (660-719)</a:t>
                      </a:r>
                    </a:p>
                    <a:p>
                      <a:pPr marL="342900" indent="-342900">
                        <a:buFont typeface="+mj-lt"/>
                        <a:buAutoNum type="arabicPeriod"/>
                      </a:pPr>
                      <a:r>
                        <a:rPr lang="it-IT" dirty="0"/>
                        <a:t>Superprime (</a:t>
                      </a:r>
                      <a:r>
                        <a:rPr lang="it-IT" dirty="0">
                          <a:sym typeface="Symbol" panose="05050102010706020507" pitchFamily="18" charset="2"/>
                        </a:rPr>
                        <a:t> </a:t>
                      </a:r>
                      <a:r>
                        <a:rPr lang="it-IT" dirty="0"/>
                        <a:t> 720)</a:t>
                      </a:r>
                    </a:p>
                  </a:txBody>
                  <a:tcPr/>
                </a:tc>
                <a:extLst>
                  <a:ext uri="{0D108BD9-81ED-4DB2-BD59-A6C34878D82A}">
                    <a16:rowId xmlns:a16="http://schemas.microsoft.com/office/drawing/2014/main" val="2611749679"/>
                  </a:ext>
                </a:extLst>
              </a:tr>
            </a:tbl>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dirty="0"/>
          </a:p>
        </p:txBody>
      </p:sp>
      <p:pic>
        <p:nvPicPr>
          <p:cNvPr id="6" name="Picture 5">
            <a:extLst>
              <a:ext uri="{FF2B5EF4-FFF2-40B4-BE49-F238E27FC236}">
                <a16:creationId xmlns:a16="http://schemas.microsoft.com/office/drawing/2014/main" id="{240C554B-5A47-4822-932F-67F51EA48F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2909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Multinomial Logistic (MNL): Data</a:t>
            </a:r>
          </a:p>
        </p:txBody>
      </p:sp>
      <p:sp>
        <p:nvSpPr>
          <p:cNvPr id="3" name="Content Placeholder 2"/>
          <p:cNvSpPr>
            <a:spLocks noGrp="1"/>
          </p:cNvSpPr>
          <p:nvPr>
            <p:ph idx="1"/>
          </p:nvPr>
        </p:nvSpPr>
        <p:spPr>
          <a:xfrm>
            <a:off x="838199" y="1825625"/>
            <a:ext cx="3689733" cy="4351338"/>
          </a:xfrm>
        </p:spPr>
        <p:txBody>
          <a:bodyPr>
            <a:normAutofit lnSpcReduction="10000"/>
          </a:bodyPr>
          <a:lstStyle/>
          <a:p>
            <a:r>
              <a:rPr lang="en-US" dirty="0"/>
              <a:t>How can we observe the occurrence likelihood of a BAD loan?</a:t>
            </a:r>
          </a:p>
          <a:p>
            <a:pPr lvl="1"/>
            <a:r>
              <a:rPr lang="en-US" dirty="0"/>
              <a:t>If we look at each observation, the likelihood is either 0% or 100%</a:t>
            </a:r>
          </a:p>
          <a:p>
            <a:r>
              <a:rPr lang="en-US" dirty="0"/>
              <a:t>What about if we look at groups of observations with identical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dirty="0"/>
          </a:p>
        </p:txBody>
      </p:sp>
      <p:pic>
        <p:nvPicPr>
          <p:cNvPr id="8" name="Picture 7">
            <a:extLst>
              <a:ext uri="{FF2B5EF4-FFF2-40B4-BE49-F238E27FC236}">
                <a16:creationId xmlns:a16="http://schemas.microsoft.com/office/drawing/2014/main" id="{3935B4F9-205C-4F1E-AF4F-C81040D0DD30}"/>
              </a:ext>
            </a:extLst>
          </p:cNvPr>
          <p:cNvPicPr>
            <a:picLocks noChangeAspect="1"/>
          </p:cNvPicPr>
          <p:nvPr/>
        </p:nvPicPr>
        <p:blipFill>
          <a:blip r:embed="rId3"/>
          <a:stretch>
            <a:fillRect/>
          </a:stretch>
        </p:blipFill>
        <p:spPr>
          <a:xfrm>
            <a:off x="4690603" y="1825625"/>
            <a:ext cx="7305675" cy="4152900"/>
          </a:xfrm>
          <a:prstGeom prst="rect">
            <a:avLst/>
          </a:prstGeom>
        </p:spPr>
      </p:pic>
      <p:pic>
        <p:nvPicPr>
          <p:cNvPr id="9" name="Picture 8">
            <a:extLst>
              <a:ext uri="{FF2B5EF4-FFF2-40B4-BE49-F238E27FC236}">
                <a16:creationId xmlns:a16="http://schemas.microsoft.com/office/drawing/2014/main" id="{C3369597-177A-4403-9A3C-243A9FA21E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453266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Subpopulation</a:t>
            </a:r>
          </a:p>
        </p:txBody>
      </p:sp>
      <p:sp>
        <p:nvSpPr>
          <p:cNvPr id="3" name="Content Placeholder 2"/>
          <p:cNvSpPr>
            <a:spLocks noGrp="1"/>
          </p:cNvSpPr>
          <p:nvPr>
            <p:ph idx="1"/>
          </p:nvPr>
        </p:nvSpPr>
        <p:spPr/>
        <p:txBody>
          <a:bodyPr>
            <a:normAutofit/>
          </a:bodyPr>
          <a:lstStyle/>
          <a:p>
            <a:r>
              <a:rPr lang="en-US" dirty="0"/>
              <a:t>We observed the occurrence likelihood by aggregating the data by the predictors that </a:t>
            </a:r>
            <a:r>
              <a:rPr lang="en-US" i="1" dirty="0"/>
              <a:t>might</a:t>
            </a:r>
            <a:r>
              <a:rPr lang="en-US" dirty="0"/>
              <a:t> be in the model.</a:t>
            </a:r>
          </a:p>
          <a:p>
            <a:r>
              <a:rPr lang="en-US" dirty="0"/>
              <a:t>Target:</a:t>
            </a:r>
          </a:p>
          <a:p>
            <a:pPr lvl="1"/>
            <a:r>
              <a:rPr lang="en-US" dirty="0"/>
              <a:t>BAD: Loan in default (0=No, 1=Yes), </a:t>
            </a:r>
            <a:r>
              <a:rPr lang="en-US" u="sng" dirty="0"/>
              <a:t>binary</a:t>
            </a:r>
          </a:p>
          <a:p>
            <a:r>
              <a:rPr lang="en-US" dirty="0"/>
              <a:t>Predictors:</a:t>
            </a:r>
          </a:p>
          <a:p>
            <a:pPr lvl="1"/>
            <a:r>
              <a:rPr lang="en-US" dirty="0"/>
              <a:t>REASON: Reason for getting the loan, (DebtCon=debt consolidation, HomeImp=home improvement), </a:t>
            </a:r>
            <a:r>
              <a:rPr lang="en-US" u="sng" dirty="0"/>
              <a:t>categorical</a:t>
            </a:r>
          </a:p>
          <a:p>
            <a:pPr lvl="1"/>
            <a:r>
              <a:rPr lang="en-US" dirty="0"/>
              <a:t>JOB: Job type (Mgr=manager, Office=office worker, Other, </a:t>
            </a:r>
            <a:r>
              <a:rPr lang="en-US" dirty="0" err="1"/>
              <a:t>ProfExe</a:t>
            </a:r>
            <a:r>
              <a:rPr lang="en-US" dirty="0"/>
              <a:t>=professional or executive, Sales, Self=self employed), </a:t>
            </a:r>
            <a:r>
              <a:rPr lang="en-US" u="sng" dirty="0"/>
              <a:t>categorical</a:t>
            </a:r>
          </a:p>
          <a:p>
            <a:pPr lvl="1"/>
            <a:r>
              <a:rPr lang="en-US" dirty="0"/>
              <a:t>DEROG: The number of derogatory inquiries (0+), </a:t>
            </a:r>
            <a:r>
              <a:rPr lang="en-US" u="sng" dirty="0"/>
              <a:t>interval</a:t>
            </a:r>
          </a:p>
        </p:txBody>
      </p:sp>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dirty="0"/>
          </a:p>
        </p:txBody>
      </p:sp>
      <p:pic>
        <p:nvPicPr>
          <p:cNvPr id="6" name="Picture 5">
            <a:extLst>
              <a:ext uri="{FF2B5EF4-FFF2-40B4-BE49-F238E27FC236}">
                <a16:creationId xmlns:a16="http://schemas.microsoft.com/office/drawing/2014/main" id="{2D2FC7A3-3B55-4AC6-B06F-D63E1B313D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23563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Subpopulation</a:t>
            </a:r>
          </a:p>
        </p:txBody>
      </p:sp>
      <p:sp>
        <p:nvSpPr>
          <p:cNvPr id="3" name="Content Placeholder 2"/>
          <p:cNvSpPr>
            <a:spLocks noGrp="1"/>
          </p:cNvSpPr>
          <p:nvPr>
            <p:ph idx="1"/>
          </p:nvPr>
        </p:nvSpPr>
        <p:spPr>
          <a:xfrm>
            <a:off x="838200" y="1825625"/>
            <a:ext cx="6289713" cy="4351338"/>
          </a:xfrm>
        </p:spPr>
        <p:txBody>
          <a:bodyPr>
            <a:normAutofit fontScale="85000" lnSpcReduction="10000"/>
          </a:bodyPr>
          <a:lstStyle/>
          <a:p>
            <a:r>
              <a:rPr lang="en-US" dirty="0"/>
              <a:t>Group observations by REASON</a:t>
            </a:r>
          </a:p>
          <a:p>
            <a:pPr lvl="1"/>
            <a:r>
              <a:rPr lang="en-US" dirty="0"/>
              <a:t>REASON = </a:t>
            </a:r>
            <a:r>
              <a:rPr lang="en-US" i="1" dirty="0" err="1"/>
              <a:t>DebtCon</a:t>
            </a:r>
            <a:r>
              <a:rPr lang="en-US" dirty="0"/>
              <a:t>, the likelihood</a:t>
            </a:r>
            <a:br>
              <a:rPr lang="en-US" dirty="0"/>
            </a:br>
            <a:r>
              <a:rPr lang="en-US" dirty="0"/>
              <a:t>of BAD = 1 is 18.966395 / 19.989488 = 0.95 times of the overall</a:t>
            </a:r>
          </a:p>
          <a:p>
            <a:pPr lvl="1"/>
            <a:r>
              <a:rPr lang="en-US" dirty="0"/>
              <a:t>REASON = </a:t>
            </a:r>
            <a:r>
              <a:rPr lang="en-US" i="1" dirty="0" err="1"/>
              <a:t>HomeImp</a:t>
            </a:r>
            <a:r>
              <a:rPr lang="en-US" dirty="0"/>
              <a:t>, the likelihood</a:t>
            </a:r>
            <a:br>
              <a:rPr lang="en-US" dirty="0"/>
            </a:br>
            <a:r>
              <a:rPr lang="en-US" dirty="0"/>
              <a:t>of BAD = 1 is 22.247191 / 19.989488 = 1.11 times of the overall</a:t>
            </a:r>
          </a:p>
          <a:p>
            <a:r>
              <a:rPr lang="en-US" dirty="0"/>
              <a:t>Group observations by JOB</a:t>
            </a:r>
          </a:p>
          <a:p>
            <a:pPr lvl="1"/>
            <a:r>
              <a:rPr lang="en-US" dirty="0"/>
              <a:t>JOB = </a:t>
            </a:r>
            <a:r>
              <a:rPr lang="en-US" i="1" dirty="0"/>
              <a:t>Office</a:t>
            </a:r>
            <a:r>
              <a:rPr lang="en-US" dirty="0"/>
              <a:t>, the likelihood of BAD = 1 is</a:t>
            </a:r>
            <a:br>
              <a:rPr lang="en-US" dirty="0"/>
            </a:br>
            <a:r>
              <a:rPr lang="en-US" dirty="0"/>
              <a:t>13.185654 / 20.524556 = 0.64 times of the overall</a:t>
            </a:r>
          </a:p>
          <a:p>
            <a:pPr lvl="1"/>
            <a:r>
              <a:rPr lang="en-US" dirty="0"/>
              <a:t>JOB = </a:t>
            </a:r>
            <a:r>
              <a:rPr lang="en-US" i="1" dirty="0"/>
              <a:t>Self</a:t>
            </a:r>
            <a:r>
              <a:rPr lang="en-US" dirty="0"/>
              <a:t>, the likelihood of BAD = 1 is</a:t>
            </a:r>
            <a:br>
              <a:rPr lang="en-US" dirty="0"/>
            </a:br>
            <a:r>
              <a:rPr lang="en-US" dirty="0"/>
              <a:t>30.051813 / 20.524556 = 1.46 times of the overall</a:t>
            </a:r>
          </a:p>
          <a:p>
            <a:r>
              <a:rPr lang="en-US" b="1" dirty="0">
                <a:solidFill>
                  <a:srgbClr val="FF0000"/>
                </a:solidFill>
              </a:rPr>
              <a:t>Question</a:t>
            </a:r>
            <a:r>
              <a:rPr lang="en-US" dirty="0"/>
              <a:t>: Why the overall BAD=1 percents are different between REASON and JOB?</a:t>
            </a:r>
          </a:p>
          <a:p>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p:sp>
        <p:nvSpPr>
          <p:cNvPr id="11" name="Rectangle 10">
            <a:extLst>
              <a:ext uri="{FF2B5EF4-FFF2-40B4-BE49-F238E27FC236}">
                <a16:creationId xmlns:a16="http://schemas.microsoft.com/office/drawing/2014/main" id="{2129E359-699A-431A-AFBF-025DF35D4ECD}"/>
              </a:ext>
            </a:extLst>
          </p:cNvPr>
          <p:cNvSpPr/>
          <p:nvPr/>
        </p:nvSpPr>
        <p:spPr>
          <a:xfrm>
            <a:off x="7417795" y="1027906"/>
            <a:ext cx="4642003" cy="1815882"/>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Percent Table: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BAD              0          1    All</a:t>
            </a:r>
          </a:p>
          <a:p>
            <a:r>
              <a:rPr lang="en-US" sz="1600" dirty="0">
                <a:latin typeface="Courier New" panose="02070309020205020404" pitchFamily="49" charset="0"/>
                <a:cs typeface="Courier New" panose="02070309020205020404" pitchFamily="49" charset="0"/>
              </a:rPr>
              <a:t>REASON                              </a:t>
            </a:r>
          </a:p>
          <a:p>
            <a:r>
              <a:rPr lang="en-US" sz="1600" dirty="0" err="1">
                <a:latin typeface="Courier New" panose="02070309020205020404" pitchFamily="49" charset="0"/>
                <a:cs typeface="Courier New" panose="02070309020205020404" pitchFamily="49" charset="0"/>
              </a:rPr>
              <a:t>DebtCon</a:t>
            </a:r>
            <a:r>
              <a:rPr lang="en-US" sz="1600" dirty="0">
                <a:latin typeface="Courier New" panose="02070309020205020404" pitchFamily="49" charset="0"/>
                <a:cs typeface="Courier New" panose="02070309020205020404" pitchFamily="49" charset="0"/>
              </a:rPr>
              <a:t>  81.033605  18.966395  100.0</a:t>
            </a:r>
          </a:p>
          <a:p>
            <a:r>
              <a:rPr lang="en-US" sz="1600" dirty="0" err="1">
                <a:latin typeface="Courier New" panose="02070309020205020404" pitchFamily="49" charset="0"/>
                <a:cs typeface="Courier New" panose="02070309020205020404" pitchFamily="49" charset="0"/>
              </a:rPr>
              <a:t>HomeImp</a:t>
            </a:r>
            <a:r>
              <a:rPr lang="en-US" sz="1600" dirty="0">
                <a:latin typeface="Courier New" panose="02070309020205020404" pitchFamily="49" charset="0"/>
                <a:cs typeface="Courier New" panose="02070309020205020404" pitchFamily="49" charset="0"/>
              </a:rPr>
              <a:t>  77.752809  22.247191  100.0</a:t>
            </a:r>
          </a:p>
          <a:p>
            <a:r>
              <a:rPr lang="en-US" sz="1600" dirty="0">
                <a:latin typeface="Courier New" panose="02070309020205020404" pitchFamily="49" charset="0"/>
                <a:cs typeface="Courier New" panose="02070309020205020404" pitchFamily="49" charset="0"/>
              </a:rPr>
              <a:t>All      80.010512  19.989488  100.0</a:t>
            </a:r>
          </a:p>
        </p:txBody>
      </p:sp>
      <p:sp>
        <p:nvSpPr>
          <p:cNvPr id="12" name="Rectangle 11">
            <a:extLst>
              <a:ext uri="{FF2B5EF4-FFF2-40B4-BE49-F238E27FC236}">
                <a16:creationId xmlns:a16="http://schemas.microsoft.com/office/drawing/2014/main" id="{716FBCE1-847E-4E47-A2A2-6542A5958934}"/>
              </a:ext>
            </a:extLst>
          </p:cNvPr>
          <p:cNvSpPr/>
          <p:nvPr/>
        </p:nvSpPr>
        <p:spPr>
          <a:xfrm>
            <a:off x="7410450" y="3095471"/>
            <a:ext cx="4772025" cy="2800767"/>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Percent Table: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BAD              0          1    All</a:t>
            </a:r>
          </a:p>
          <a:p>
            <a:r>
              <a:rPr lang="en-US" sz="1600" dirty="0">
                <a:latin typeface="Courier New" panose="02070309020205020404" pitchFamily="49" charset="0"/>
                <a:cs typeface="Courier New" panose="02070309020205020404" pitchFamily="49" charset="0"/>
              </a:rPr>
              <a:t>JOB                                 </a:t>
            </a:r>
          </a:p>
          <a:p>
            <a:r>
              <a:rPr lang="en-US" sz="1600" dirty="0" err="1">
                <a:latin typeface="Courier New" panose="02070309020205020404" pitchFamily="49" charset="0"/>
                <a:cs typeface="Courier New" panose="02070309020205020404" pitchFamily="49" charset="0"/>
              </a:rPr>
              <a:t>Mgr</a:t>
            </a:r>
            <a:r>
              <a:rPr lang="en-US" sz="1600" dirty="0">
                <a:latin typeface="Courier New" panose="02070309020205020404" pitchFamily="49" charset="0"/>
                <a:cs typeface="Courier New" panose="02070309020205020404" pitchFamily="49" charset="0"/>
              </a:rPr>
              <a:t>      76.662321  23.337679  100.0</a:t>
            </a:r>
          </a:p>
          <a:p>
            <a:r>
              <a:rPr lang="en-US" sz="1600" dirty="0">
                <a:latin typeface="Courier New" panose="02070309020205020404" pitchFamily="49" charset="0"/>
                <a:cs typeface="Courier New" panose="02070309020205020404" pitchFamily="49" charset="0"/>
              </a:rPr>
              <a:t>Office   86.814346  13.185654  100.0</a:t>
            </a:r>
          </a:p>
          <a:p>
            <a:r>
              <a:rPr lang="en-US" sz="1600" dirty="0">
                <a:latin typeface="Courier New" panose="02070309020205020404" pitchFamily="49" charset="0"/>
                <a:cs typeface="Courier New" panose="02070309020205020404" pitchFamily="49" charset="0"/>
              </a:rPr>
              <a:t>Other    76.800670  23.199330  100.0</a:t>
            </a:r>
          </a:p>
          <a:p>
            <a:r>
              <a:rPr lang="en-US" sz="1600" dirty="0" err="1">
                <a:latin typeface="Courier New" panose="02070309020205020404" pitchFamily="49" charset="0"/>
                <a:cs typeface="Courier New" panose="02070309020205020404" pitchFamily="49" charset="0"/>
              </a:rPr>
              <a:t>ProfExe</a:t>
            </a:r>
            <a:r>
              <a:rPr lang="en-US" sz="1600" dirty="0">
                <a:latin typeface="Courier New" panose="02070309020205020404" pitchFamily="49" charset="0"/>
                <a:cs typeface="Courier New" panose="02070309020205020404" pitchFamily="49" charset="0"/>
              </a:rPr>
              <a:t>  83.385580  16.614420  100.0</a:t>
            </a:r>
          </a:p>
          <a:p>
            <a:r>
              <a:rPr lang="en-US" sz="1600" dirty="0">
                <a:latin typeface="Courier New" panose="02070309020205020404" pitchFamily="49" charset="0"/>
                <a:cs typeface="Courier New" panose="02070309020205020404" pitchFamily="49" charset="0"/>
              </a:rPr>
              <a:t>Sales    65.137615  34.862385  100.0</a:t>
            </a:r>
          </a:p>
          <a:p>
            <a:r>
              <a:rPr lang="en-US" sz="1600" dirty="0">
                <a:latin typeface="Courier New" panose="02070309020205020404" pitchFamily="49" charset="0"/>
                <a:cs typeface="Courier New" panose="02070309020205020404" pitchFamily="49" charset="0"/>
              </a:rPr>
              <a:t>Self     69.948187  30.051813  100.0</a:t>
            </a:r>
          </a:p>
          <a:p>
            <a:r>
              <a:rPr lang="en-US" sz="1600" dirty="0">
                <a:latin typeface="Courier New" panose="02070309020205020404" pitchFamily="49" charset="0"/>
                <a:cs typeface="Courier New" panose="02070309020205020404" pitchFamily="49" charset="0"/>
              </a:rPr>
              <a:t>All      79.475444  20.524556  100.0</a:t>
            </a:r>
          </a:p>
        </p:txBody>
      </p:sp>
      <p:pic>
        <p:nvPicPr>
          <p:cNvPr id="13" name="Picture 12">
            <a:extLst>
              <a:ext uri="{FF2B5EF4-FFF2-40B4-BE49-F238E27FC236}">
                <a16:creationId xmlns:a16="http://schemas.microsoft.com/office/drawing/2014/main" id="{450BC9A1-F8A0-4ED1-AD65-E36F18BB06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77525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Subpopulation</a:t>
            </a:r>
          </a:p>
        </p:txBody>
      </p:sp>
      <p:sp>
        <p:nvSpPr>
          <p:cNvPr id="3" name="Content Placeholder 2"/>
          <p:cNvSpPr>
            <a:spLocks noGrp="1"/>
          </p:cNvSpPr>
          <p:nvPr>
            <p:ph idx="1"/>
          </p:nvPr>
        </p:nvSpPr>
        <p:spPr>
          <a:xfrm>
            <a:off x="838200" y="1825625"/>
            <a:ext cx="6058359" cy="4351338"/>
          </a:xfrm>
        </p:spPr>
        <p:txBody>
          <a:bodyPr>
            <a:normAutofit/>
          </a:bodyPr>
          <a:lstStyle/>
          <a:p>
            <a:r>
              <a:rPr lang="en-US" dirty="0"/>
              <a:t>Group observations by REASON and JOB</a:t>
            </a:r>
          </a:p>
          <a:p>
            <a:pPr lvl="1"/>
            <a:r>
              <a:rPr lang="en-US" dirty="0"/>
              <a:t>REASON = </a:t>
            </a:r>
            <a:r>
              <a:rPr lang="en-US" i="1" dirty="0" err="1"/>
              <a:t>HomeImp</a:t>
            </a:r>
            <a:r>
              <a:rPr lang="en-US" dirty="0"/>
              <a:t> and JOB = </a:t>
            </a:r>
            <a:r>
              <a:rPr lang="en-US" i="1" dirty="0"/>
              <a:t>Office</a:t>
            </a:r>
            <a:r>
              <a:rPr lang="en-US" dirty="0"/>
              <a:t>, the likelihood of BAD = 1 is 10.963455 / 20.375723 = 0.54 of the overall</a:t>
            </a:r>
          </a:p>
          <a:p>
            <a:pPr lvl="1"/>
            <a:r>
              <a:rPr lang="en-US" dirty="0"/>
              <a:t>REASON = </a:t>
            </a:r>
            <a:r>
              <a:rPr lang="en-US" i="1" dirty="0" err="1"/>
              <a:t>DebtCon</a:t>
            </a:r>
            <a:r>
              <a:rPr lang="en-US" dirty="0"/>
              <a:t> and JOB = </a:t>
            </a:r>
            <a:r>
              <a:rPr lang="en-US" i="1" dirty="0" err="1"/>
              <a:t>Mgr</a:t>
            </a:r>
            <a:r>
              <a:rPr lang="en-US" dirty="0"/>
              <a:t> or </a:t>
            </a:r>
            <a:r>
              <a:rPr lang="en-US" i="1" dirty="0"/>
              <a:t>Other</a:t>
            </a:r>
            <a:r>
              <a:rPr lang="en-US" dirty="0"/>
              <a:t>, the likelihood of BAD = 1 is practically the same as the overall</a:t>
            </a:r>
          </a:p>
          <a:p>
            <a:pPr lvl="1"/>
            <a:r>
              <a:rPr lang="en-US" dirty="0"/>
              <a:t>REASON = </a:t>
            </a:r>
            <a:r>
              <a:rPr lang="en-US" i="1" dirty="0" err="1"/>
              <a:t>DebtCon</a:t>
            </a:r>
            <a:r>
              <a:rPr lang="en-US" dirty="0"/>
              <a:t> and JOB = </a:t>
            </a:r>
            <a:r>
              <a:rPr lang="en-US" i="1" dirty="0"/>
              <a:t>Self</a:t>
            </a:r>
            <a:r>
              <a:rPr lang="en-US" dirty="0"/>
              <a:t>, the likelihood of BAD = 1 is 43.835616 / 20.375723 = 2.2 times of the overall</a:t>
            </a:r>
          </a:p>
          <a:p>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sp>
        <p:nvSpPr>
          <p:cNvPr id="6" name="Rectangle 5">
            <a:extLst>
              <a:ext uri="{FF2B5EF4-FFF2-40B4-BE49-F238E27FC236}">
                <a16:creationId xmlns:a16="http://schemas.microsoft.com/office/drawing/2014/main" id="{EB387663-8365-42C7-987A-DB38A7BE4307}"/>
              </a:ext>
            </a:extLst>
          </p:cNvPr>
          <p:cNvSpPr/>
          <p:nvPr/>
        </p:nvSpPr>
        <p:spPr>
          <a:xfrm>
            <a:off x="7069157" y="1825625"/>
            <a:ext cx="4950246" cy="3754874"/>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Percent Table: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BAD                      0          1    All</a:t>
            </a:r>
          </a:p>
          <a:p>
            <a:r>
              <a:rPr lang="en-US" sz="1400" dirty="0">
                <a:latin typeface="Courier New" panose="02070309020205020404" pitchFamily="49" charset="0"/>
                <a:cs typeface="Courier New" panose="02070309020205020404" pitchFamily="49" charset="0"/>
              </a:rPr>
              <a:t>REASON  JOB                                 </a:t>
            </a:r>
          </a:p>
          <a:p>
            <a:r>
              <a:rPr lang="en-US" sz="1400" dirty="0" err="1">
                <a:latin typeface="Courier New" panose="02070309020205020404" pitchFamily="49" charset="0"/>
                <a:cs typeface="Courier New" panose="02070309020205020404" pitchFamily="49" charset="0"/>
              </a:rPr>
              <a:t>DebtCon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Mgr</a:t>
            </a:r>
            <a:r>
              <a:rPr lang="en-US" sz="1400" dirty="0">
                <a:latin typeface="Courier New" panose="02070309020205020404" pitchFamily="49" charset="0"/>
                <a:cs typeface="Courier New" panose="02070309020205020404" pitchFamily="49" charset="0"/>
              </a:rPr>
              <a:t>      79.720280  </a:t>
            </a:r>
            <a:r>
              <a:rPr lang="en-US" sz="1400" b="1" dirty="0">
                <a:latin typeface="Courier New" panose="02070309020205020404" pitchFamily="49" charset="0"/>
                <a:cs typeface="Courier New" panose="02070309020205020404" pitchFamily="49" charset="0"/>
              </a:rPr>
              <a:t>20.279720</a:t>
            </a:r>
            <a:r>
              <a:rPr lang="en-US" sz="1400" dirty="0">
                <a:latin typeface="Courier New" panose="02070309020205020404" pitchFamily="49" charset="0"/>
                <a:cs typeface="Courier New" panose="02070309020205020404" pitchFamily="49" charset="0"/>
              </a:rPr>
              <a:t>  100.0</a:t>
            </a:r>
          </a:p>
          <a:p>
            <a:r>
              <a:rPr lang="en-US" sz="1400" dirty="0">
                <a:latin typeface="Courier New" panose="02070309020205020404" pitchFamily="49" charset="0"/>
                <a:cs typeface="Courier New" panose="02070309020205020404" pitchFamily="49" charset="0"/>
              </a:rPr>
              <a:t>        Office   85.161290  14.838710  100.0</a:t>
            </a:r>
          </a:p>
          <a:p>
            <a:r>
              <a:rPr lang="en-US" sz="1400" dirty="0">
                <a:latin typeface="Courier New" panose="02070309020205020404" pitchFamily="49" charset="0"/>
                <a:cs typeface="Courier New" panose="02070309020205020404" pitchFamily="49" charset="0"/>
              </a:rPr>
              <a:t>        Other    79.239401  20.760599  100.0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ProfExe</a:t>
            </a:r>
            <a:r>
              <a:rPr lang="en-US" sz="1400" dirty="0">
                <a:latin typeface="Courier New" panose="02070309020205020404" pitchFamily="49" charset="0"/>
                <a:cs typeface="Courier New" panose="02070309020205020404" pitchFamily="49" charset="0"/>
              </a:rPr>
              <a:t>  84.769776  15.230224  100.0</a:t>
            </a:r>
          </a:p>
          <a:p>
            <a:r>
              <a:rPr lang="en-US" sz="1400" dirty="0">
                <a:latin typeface="Courier New" panose="02070309020205020404" pitchFamily="49" charset="0"/>
                <a:cs typeface="Courier New" panose="02070309020205020404" pitchFamily="49" charset="0"/>
              </a:rPr>
              <a:t>        Sales    64.948454  35.051546  100.0</a:t>
            </a:r>
          </a:p>
          <a:p>
            <a:r>
              <a:rPr lang="en-US" sz="1400" dirty="0">
                <a:latin typeface="Courier New" panose="02070309020205020404" pitchFamily="49" charset="0"/>
                <a:cs typeface="Courier New" panose="02070309020205020404" pitchFamily="49" charset="0"/>
              </a:rPr>
              <a:t>        Self     56.164384  </a:t>
            </a:r>
            <a:r>
              <a:rPr lang="en-US" sz="1400" dirty="0">
                <a:solidFill>
                  <a:srgbClr val="FF0000"/>
                </a:solidFill>
                <a:latin typeface="Courier New" panose="02070309020205020404" pitchFamily="49" charset="0"/>
                <a:cs typeface="Courier New" panose="02070309020205020404" pitchFamily="49" charset="0"/>
              </a:rPr>
              <a:t>43.835616</a:t>
            </a:r>
            <a:r>
              <a:rPr lang="en-US" sz="1400" dirty="0">
                <a:latin typeface="Courier New" panose="02070309020205020404" pitchFamily="49" charset="0"/>
                <a:cs typeface="Courier New" panose="02070309020205020404" pitchFamily="49" charset="0"/>
              </a:rPr>
              <a:t>  100.0</a:t>
            </a:r>
          </a:p>
          <a:p>
            <a:r>
              <a:rPr lang="en-US" sz="1400" dirty="0" err="1">
                <a:latin typeface="Courier New" panose="02070309020205020404" pitchFamily="49" charset="0"/>
                <a:cs typeface="Courier New" panose="02070309020205020404" pitchFamily="49" charset="0"/>
              </a:rPr>
              <a:t>HomeImp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Mgr</a:t>
            </a:r>
            <a:r>
              <a:rPr lang="en-US" sz="1400" dirty="0">
                <a:latin typeface="Courier New" panose="02070309020205020404" pitchFamily="49" charset="0"/>
                <a:cs typeface="Courier New" panose="02070309020205020404" pitchFamily="49" charset="0"/>
              </a:rPr>
              <a:t>      67.816092  32.183908  100.0</a:t>
            </a:r>
          </a:p>
          <a:p>
            <a:r>
              <a:rPr lang="en-US" sz="1400" dirty="0">
                <a:latin typeface="Courier New" panose="02070309020205020404" pitchFamily="49" charset="0"/>
                <a:cs typeface="Courier New" panose="02070309020205020404" pitchFamily="49" charset="0"/>
              </a:rPr>
              <a:t>        Office   89.036545  </a:t>
            </a:r>
            <a:r>
              <a:rPr lang="en-US" sz="1400" b="1" dirty="0">
                <a:latin typeface="Courier New" panose="02070309020205020404" pitchFamily="49" charset="0"/>
                <a:cs typeface="Courier New" panose="02070309020205020404" pitchFamily="49" charset="0"/>
              </a:rPr>
              <a:t>10.963455</a:t>
            </a:r>
            <a:r>
              <a:rPr lang="en-US" sz="1400" dirty="0">
                <a:latin typeface="Courier New" panose="02070309020205020404" pitchFamily="49" charset="0"/>
                <a:cs typeface="Courier New" panose="02070309020205020404" pitchFamily="49" charset="0"/>
              </a:rPr>
              <a:t>  100.0</a:t>
            </a:r>
          </a:p>
          <a:p>
            <a:r>
              <a:rPr lang="en-US" sz="1400" dirty="0">
                <a:latin typeface="Courier New" panose="02070309020205020404" pitchFamily="49" charset="0"/>
                <a:cs typeface="Courier New" panose="02070309020205020404" pitchFamily="49" charset="0"/>
              </a:rPr>
              <a:t>        Other    71.368715  28.631285  100.0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ProfExe</a:t>
            </a:r>
            <a:r>
              <a:rPr lang="en-US" sz="1400" dirty="0">
                <a:latin typeface="Courier New" panose="02070309020205020404" pitchFamily="49" charset="0"/>
                <a:cs typeface="Courier New" panose="02070309020205020404" pitchFamily="49" charset="0"/>
              </a:rPr>
              <a:t>  81.975309  18.024691  100.0</a:t>
            </a:r>
          </a:p>
          <a:p>
            <a:r>
              <a:rPr lang="en-US" sz="1400" dirty="0">
                <a:latin typeface="Courier New" panose="02070309020205020404" pitchFamily="49" charset="0"/>
                <a:cs typeface="Courier New" panose="02070309020205020404" pitchFamily="49" charset="0"/>
              </a:rPr>
              <a:t>        Sales    66.666667  33.333333  100.0</a:t>
            </a:r>
          </a:p>
          <a:p>
            <a:r>
              <a:rPr lang="en-US" sz="1400" dirty="0">
                <a:latin typeface="Courier New" panose="02070309020205020404" pitchFamily="49" charset="0"/>
                <a:cs typeface="Courier New" panose="02070309020205020404" pitchFamily="49" charset="0"/>
              </a:rPr>
              <a:t>        Self     81.739130  18.260870  100.0</a:t>
            </a:r>
          </a:p>
          <a:p>
            <a:r>
              <a:rPr lang="en-US" sz="1400" dirty="0">
                <a:latin typeface="Courier New" panose="02070309020205020404" pitchFamily="49" charset="0"/>
                <a:cs typeface="Courier New" panose="02070309020205020404" pitchFamily="49" charset="0"/>
              </a:rPr>
              <a:t>All              79.624277  20.375723  100.0</a:t>
            </a:r>
          </a:p>
        </p:txBody>
      </p:sp>
      <p:pic>
        <p:nvPicPr>
          <p:cNvPr id="8" name="Picture 7">
            <a:extLst>
              <a:ext uri="{FF2B5EF4-FFF2-40B4-BE49-F238E27FC236}">
                <a16:creationId xmlns:a16="http://schemas.microsoft.com/office/drawing/2014/main" id="{AB8CB4C1-350B-4BF4-9CFB-07A2898737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7183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Subpopulation</a:t>
            </a:r>
          </a:p>
        </p:txBody>
      </p:sp>
      <p:sp>
        <p:nvSpPr>
          <p:cNvPr id="3" name="Content Placeholder 2"/>
          <p:cNvSpPr>
            <a:spLocks noGrp="1"/>
          </p:cNvSpPr>
          <p:nvPr>
            <p:ph idx="1"/>
          </p:nvPr>
        </p:nvSpPr>
        <p:spPr>
          <a:xfrm>
            <a:off x="838200" y="1825625"/>
            <a:ext cx="6576152" cy="4351338"/>
          </a:xfrm>
        </p:spPr>
        <p:txBody>
          <a:bodyPr>
            <a:normAutofit/>
          </a:bodyPr>
          <a:lstStyle/>
          <a:p>
            <a:r>
              <a:rPr lang="en-US" dirty="0"/>
              <a:t>What about the interval predictors?</a:t>
            </a:r>
          </a:p>
          <a:p>
            <a:r>
              <a:rPr lang="en-US" dirty="0"/>
              <a:t>We will aggregate the data by distinct values of BAD, REASON, JOB, and DEROG.</a:t>
            </a:r>
          </a:p>
          <a:p>
            <a:r>
              <a:rPr lang="en-US" dirty="0"/>
              <a:t>Even though DEROG is an interval variable, we will treat it as a categorical variable only for the purpose of aggregation.</a:t>
            </a:r>
          </a:p>
        </p:txBody>
      </p:sp>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sp>
        <p:nvSpPr>
          <p:cNvPr id="5" name="Rectangle 4">
            <a:extLst>
              <a:ext uri="{FF2B5EF4-FFF2-40B4-BE49-F238E27FC236}">
                <a16:creationId xmlns:a16="http://schemas.microsoft.com/office/drawing/2014/main" id="{BD041AE9-EFE9-4643-A491-20CDC6A650D5}"/>
              </a:ext>
            </a:extLst>
          </p:cNvPr>
          <p:cNvSpPr/>
          <p:nvPr/>
        </p:nvSpPr>
        <p:spPr>
          <a:xfrm>
            <a:off x="7414352" y="612844"/>
            <a:ext cx="4233706" cy="5632311"/>
          </a:xfrm>
          <a:prstGeom prst="rect">
            <a:avLst/>
          </a:prstGeom>
        </p:spPr>
        <p:txBody>
          <a:bodyPr wrap="square" numCol="1">
            <a:spAutoFit/>
          </a:bodyPr>
          <a:lstStyle/>
          <a:p>
            <a:r>
              <a:rPr lang="en-US" sz="1000" dirty="0">
                <a:latin typeface="Courier New" panose="02070309020205020404" pitchFamily="49" charset="0"/>
                <a:cs typeface="Courier New" panose="02070309020205020404" pitchFamily="49" charset="0"/>
              </a:rPr>
              <a:t>Percent Table: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BAD                             0           1    All</a:t>
            </a:r>
          </a:p>
          <a:p>
            <a:r>
              <a:rPr lang="en-US" sz="1000" dirty="0">
                <a:latin typeface="Courier New" panose="02070309020205020404" pitchFamily="49" charset="0"/>
                <a:cs typeface="Courier New" panose="02070309020205020404" pitchFamily="49" charset="0"/>
              </a:rPr>
              <a:t>REASON  JOB     DEROG                               </a:t>
            </a:r>
          </a:p>
          <a:p>
            <a:r>
              <a:rPr lang="en-US" sz="1000" dirty="0" err="1">
                <a:latin typeface="Courier New" panose="02070309020205020404" pitchFamily="49" charset="0"/>
                <a:cs typeface="Courier New" panose="02070309020205020404" pitchFamily="49" charset="0"/>
              </a:rPr>
              <a:t>DebtCon</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Mgr</a:t>
            </a:r>
            <a:r>
              <a:rPr lang="en-US" sz="1000" dirty="0">
                <a:latin typeface="Courier New" panose="02070309020205020404" pitchFamily="49" charset="0"/>
                <a:cs typeface="Courier New" panose="02070309020205020404" pitchFamily="49" charset="0"/>
              </a:rPr>
              <a:t>     0.0     82.425743   17.574257  100.0</a:t>
            </a:r>
          </a:p>
          <a:p>
            <a:r>
              <a:rPr lang="en-US" sz="1000" dirty="0">
                <a:latin typeface="Courier New" panose="02070309020205020404" pitchFamily="49" charset="0"/>
                <a:cs typeface="Courier New" panose="02070309020205020404" pitchFamily="49" charset="0"/>
              </a:rPr>
              <a:t>                1.0     68.965517   31.034483  100.0</a:t>
            </a:r>
          </a:p>
          <a:p>
            <a:r>
              <a:rPr lang="en-US" sz="1000" dirty="0">
                <a:latin typeface="Courier New" panose="02070309020205020404" pitchFamily="49" charset="0"/>
                <a:cs typeface="Courier New" panose="02070309020205020404" pitchFamily="49" charset="0"/>
              </a:rPr>
              <a:t>                2.0     40.909091   59.090909  100.0</a:t>
            </a:r>
          </a:p>
          <a:p>
            <a:r>
              <a:rPr lang="en-US" sz="1000" dirty="0">
                <a:latin typeface="Courier New" panose="02070309020205020404" pitchFamily="49" charset="0"/>
                <a:cs typeface="Courier New" panose="02070309020205020404" pitchFamily="49" charset="0"/>
              </a:rPr>
              <a:t>                3.0      0.000000  100.000000  100.0</a:t>
            </a:r>
          </a:p>
          <a:p>
            <a:r>
              <a:rPr lang="en-US" sz="1000" dirty="0">
                <a:latin typeface="Courier New" panose="02070309020205020404" pitchFamily="49" charset="0"/>
                <a:cs typeface="Courier New" panose="02070309020205020404" pitchFamily="49" charset="0"/>
              </a:rPr>
              <a:t>                4.0      0.000000  100.000000  100.0</a:t>
            </a:r>
          </a:p>
          <a:p>
            <a:r>
              <a:rPr lang="en-US" sz="1000" dirty="0">
                <a:latin typeface="Courier New" panose="02070309020205020404" pitchFamily="49" charset="0"/>
                <a:cs typeface="Courier New" panose="02070309020205020404" pitchFamily="49" charset="0"/>
              </a:rPr>
              <a:t>                7.0      0.000000  100.000000  100.0</a:t>
            </a:r>
          </a:p>
          <a:p>
            <a:r>
              <a:rPr lang="en-US" sz="1000" dirty="0">
                <a:latin typeface="Courier New" panose="02070309020205020404" pitchFamily="49" charset="0"/>
                <a:cs typeface="Courier New" panose="02070309020205020404" pitchFamily="49" charset="0"/>
              </a:rPr>
              <a:t>                8.0      0.000000  100.000000  100.0</a:t>
            </a:r>
          </a:p>
          <a:p>
            <a:r>
              <a:rPr lang="en-US" sz="1000" dirty="0">
                <a:latin typeface="Courier New" panose="02070309020205020404" pitchFamily="49" charset="0"/>
                <a:cs typeface="Courier New" panose="02070309020205020404" pitchFamily="49" charset="0"/>
              </a:rPr>
              <a:t>        Office  0.0     88.376754   11.623246  100.0</a:t>
            </a:r>
          </a:p>
          <a:p>
            <a:r>
              <a:rPr lang="en-US" sz="1000" dirty="0">
                <a:latin typeface="Courier New" panose="02070309020205020404" pitchFamily="49" charset="0"/>
                <a:cs typeface="Courier New" panose="02070309020205020404" pitchFamily="49" charset="0"/>
              </a:rPr>
              <a:t>                1.0     50.000000   50.000000  100.0</a:t>
            </a:r>
          </a:p>
          <a:p>
            <a:r>
              <a:rPr lang="en-US" sz="1000" dirty="0">
                <a:latin typeface="Courier New" panose="02070309020205020404" pitchFamily="49" charset="0"/>
                <a:cs typeface="Courier New" panose="02070309020205020404" pitchFamily="49" charset="0"/>
              </a:rPr>
              <a:t>                2.0     46.666667   53.333333  100.0</a:t>
            </a:r>
          </a:p>
          <a:p>
            <a:r>
              <a:rPr lang="en-US" sz="1000" dirty="0">
                <a:latin typeface="Courier New" panose="02070309020205020404" pitchFamily="49" charset="0"/>
                <a:cs typeface="Courier New" panose="02070309020205020404" pitchFamily="49" charset="0"/>
              </a:rPr>
              <a:t>                3.0      0.000000  100.000000  100.0</a:t>
            </a:r>
          </a:p>
          <a:p>
            <a:r>
              <a:rPr lang="en-US" sz="1000" dirty="0">
                <a:latin typeface="Courier New" panose="02070309020205020404" pitchFamily="49" charset="0"/>
                <a:cs typeface="Courier New" panose="02070309020205020404" pitchFamily="49" charset="0"/>
              </a:rPr>
              <a:t>        Other   0.0     81.712386   18.287614  100.0</a:t>
            </a:r>
          </a:p>
          <a:p>
            <a:r>
              <a:rPr lang="en-US" sz="1000" dirty="0">
                <a:latin typeface="Courier New" panose="02070309020205020404" pitchFamily="49" charset="0"/>
                <a:cs typeface="Courier New" panose="02070309020205020404" pitchFamily="49" charset="0"/>
              </a:rPr>
              <a:t>                1.0     57.692308   42.307692  100.0</a:t>
            </a:r>
          </a:p>
          <a:p>
            <a:r>
              <a:rPr lang="en-US" sz="1000" dirty="0">
                <a:latin typeface="Courier New" panose="02070309020205020404" pitchFamily="49" charset="0"/>
                <a:cs typeface="Courier New" panose="02070309020205020404" pitchFamily="49" charset="0"/>
              </a:rPr>
              <a:t>                2.0     65.957447   34.042553  100.0</a:t>
            </a:r>
          </a:p>
          <a:p>
            <a:r>
              <a:rPr lang="en-US" sz="1000" dirty="0">
                <a:latin typeface="Courier New" panose="02070309020205020404" pitchFamily="49" charset="0"/>
                <a:cs typeface="Courier New" panose="02070309020205020404" pitchFamily="49" charset="0"/>
              </a:rPr>
              <a:t>                3.0     50.000000   50.000000  100.0</a:t>
            </a:r>
          </a:p>
          <a:p>
            <a:r>
              <a:rPr lang="en-US" sz="1000" dirty="0">
                <a:latin typeface="Courier New" panose="02070309020205020404" pitchFamily="49" charset="0"/>
                <a:cs typeface="Courier New" panose="02070309020205020404" pitchFamily="49" charset="0"/>
              </a:rPr>
              <a:t>                4.0     71.428571   28.571429  100.0</a:t>
            </a:r>
          </a:p>
          <a:p>
            <a:r>
              <a:rPr lang="en-US" sz="1000" dirty="0">
                <a:latin typeface="Courier New" panose="02070309020205020404" pitchFamily="49" charset="0"/>
                <a:cs typeface="Courier New" panose="02070309020205020404" pitchFamily="49" charset="0"/>
              </a:rPr>
              <a:t>                5.0    100.000000    0.000000  100.0</a:t>
            </a:r>
          </a:p>
          <a:p>
            <a:r>
              <a:rPr lang="en-US" sz="1000" dirty="0">
                <a:latin typeface="Courier New" panose="02070309020205020404" pitchFamily="49" charset="0"/>
                <a:cs typeface="Courier New" panose="02070309020205020404" pitchFamily="49" charset="0"/>
              </a:rPr>
              <a:t>                6.0     62.500000   37.500000  100.0</a:t>
            </a:r>
          </a:p>
          <a:p>
            <a:r>
              <a:rPr lang="en-US" sz="1000" dirty="0">
                <a:latin typeface="Courier New" panose="02070309020205020404" pitchFamily="49" charset="0"/>
                <a:cs typeface="Courier New" panose="02070309020205020404" pitchFamily="49" charset="0"/>
              </a:rPr>
              <a:t>                7.0      0.000000  100.000000  100.0</a:t>
            </a:r>
          </a:p>
          <a:p>
            <a:r>
              <a:rPr lang="en-US" sz="1000" dirty="0">
                <a:latin typeface="Courier New" panose="02070309020205020404" pitchFamily="49" charset="0"/>
                <a:cs typeface="Courier New" panose="02070309020205020404" pitchFamily="49" charset="0"/>
              </a:rPr>
              <a:t>                8.0      0.000000  100.000000  100.0</a:t>
            </a:r>
          </a:p>
          <a:p>
            <a:r>
              <a:rPr lang="en-US" sz="1000" dirty="0">
                <a:latin typeface="Courier New" panose="02070309020205020404" pitchFamily="49" charset="0"/>
                <a:cs typeface="Courier New" panose="02070309020205020404" pitchFamily="49" charset="0"/>
              </a:rPr>
              <a:t>                9.0      0.000000  100.000000  100.0</a:t>
            </a:r>
          </a:p>
          <a:p>
            <a:r>
              <a:rPr lang="en-US" sz="1000" dirty="0">
                <a:latin typeface="Courier New" panose="02070309020205020404" pitchFamily="49" charset="0"/>
                <a:cs typeface="Courier New" panose="02070309020205020404" pitchFamily="49" charset="0"/>
              </a:rPr>
              <a:t>                10.0     0.000000  100.000000  100.0</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ProfExe</a:t>
            </a:r>
            <a:r>
              <a:rPr lang="en-US" sz="1000" dirty="0">
                <a:latin typeface="Courier New" panose="02070309020205020404" pitchFamily="49" charset="0"/>
                <a:cs typeface="Courier New" panose="02070309020205020404" pitchFamily="49" charset="0"/>
              </a:rPr>
              <a:t> 0.0     87.352941   12.647059  100.0</a:t>
            </a:r>
          </a:p>
          <a:p>
            <a:r>
              <a:rPr lang="en-US" sz="1000" dirty="0">
                <a:latin typeface="Courier New" panose="02070309020205020404" pitchFamily="49" charset="0"/>
                <a:cs typeface="Courier New" panose="02070309020205020404" pitchFamily="49" charset="0"/>
              </a:rPr>
              <a:t>                1.0     76.923077   23.076923  100.0</a:t>
            </a:r>
          </a:p>
          <a:p>
            <a:r>
              <a:rPr lang="en-US" sz="1000" dirty="0">
                <a:latin typeface="Courier New" panose="02070309020205020404" pitchFamily="49" charset="0"/>
                <a:cs typeface="Courier New" panose="02070309020205020404" pitchFamily="49" charset="0"/>
              </a:rPr>
              <a:t>                2.0     37.500000   62.500000  100.0</a:t>
            </a:r>
          </a:p>
          <a:p>
            <a:r>
              <a:rPr lang="en-US" sz="1000" dirty="0">
                <a:latin typeface="Courier New" panose="02070309020205020404" pitchFamily="49" charset="0"/>
                <a:cs typeface="Courier New" panose="02070309020205020404" pitchFamily="49" charset="0"/>
              </a:rPr>
              <a:t>                3.0     22.222222   77.777778  100.0</a:t>
            </a:r>
          </a:p>
          <a:p>
            <a:r>
              <a:rPr lang="en-US" sz="1000" dirty="0">
                <a:latin typeface="Courier New" panose="02070309020205020404" pitchFamily="49" charset="0"/>
                <a:cs typeface="Courier New" panose="02070309020205020404" pitchFamily="49" charset="0"/>
              </a:rPr>
              <a:t>                4.0      0.000000  100.000000  100.0</a:t>
            </a:r>
          </a:p>
          <a:p>
            <a:r>
              <a:rPr lang="en-US" sz="1000" dirty="0">
                <a:latin typeface="Courier New" panose="02070309020205020404" pitchFamily="49" charset="0"/>
                <a:cs typeface="Courier New" panose="02070309020205020404" pitchFamily="49" charset="0"/>
              </a:rPr>
              <a:t>                6.0      0.000000  100.000000  100.0</a:t>
            </a:r>
          </a:p>
          <a:p>
            <a:r>
              <a:rPr lang="en-US" sz="1000" dirty="0">
                <a:latin typeface="Courier New" panose="02070309020205020404" pitchFamily="49" charset="0"/>
                <a:cs typeface="Courier New" panose="02070309020205020404" pitchFamily="49" charset="0"/>
              </a:rPr>
              <a:t>                7.0      0.000000  100.000000  100.0</a:t>
            </a:r>
          </a:p>
          <a:p>
            <a:r>
              <a:rPr lang="en-US" sz="1000" dirty="0">
                <a:latin typeface="Courier New" panose="02070309020205020404" pitchFamily="49" charset="0"/>
                <a:cs typeface="Courier New" panose="02070309020205020404" pitchFamily="49" charset="0"/>
              </a:rPr>
              <a:t>        Sales   0.0     72.000000   28.000000  100.0</a:t>
            </a:r>
          </a:p>
          <a:p>
            <a:r>
              <a:rPr lang="en-US" sz="1000" dirty="0">
                <a:latin typeface="Courier New" panose="02070309020205020404" pitchFamily="49" charset="0"/>
                <a:cs typeface="Courier New" panose="02070309020205020404" pitchFamily="49" charset="0"/>
              </a:rPr>
              <a:t>                          ...         ...    ...</a:t>
            </a:r>
          </a:p>
          <a:p>
            <a:r>
              <a:rPr lang="en-US" sz="1000" dirty="0">
                <a:latin typeface="Courier New" panose="02070309020205020404" pitchFamily="49" charset="0"/>
                <a:cs typeface="Courier New" panose="02070309020205020404" pitchFamily="49" charset="0"/>
              </a:rPr>
              <a:t>All                     78.939972   21.060028  100.0</a:t>
            </a:r>
            <a:endParaRPr lang="en-US" sz="600"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F28CE928-5000-45E9-9F4E-5D1C58A1D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87584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Subpopulation</a:t>
            </a:r>
          </a:p>
        </p:txBody>
      </p:sp>
      <p:sp>
        <p:nvSpPr>
          <p:cNvPr id="3" name="Content Placeholder 2"/>
          <p:cNvSpPr>
            <a:spLocks noGrp="1"/>
          </p:cNvSpPr>
          <p:nvPr>
            <p:ph idx="1"/>
          </p:nvPr>
        </p:nvSpPr>
        <p:spPr/>
        <p:txBody>
          <a:bodyPr>
            <a:normAutofit/>
          </a:bodyPr>
          <a:lstStyle/>
          <a:p>
            <a:r>
              <a:rPr lang="en-US" dirty="0"/>
              <a:t>Subpopulations are defined by the </a:t>
            </a:r>
            <a:r>
              <a:rPr lang="en-US" u="sng" dirty="0"/>
              <a:t>observed</a:t>
            </a:r>
            <a:r>
              <a:rPr lang="en-US" dirty="0"/>
              <a:t> cross-classifications of distinct values of predictors (i.e., input variables).</a:t>
            </a:r>
          </a:p>
          <a:p>
            <a:r>
              <a:rPr lang="en-US" dirty="0"/>
              <a:t>For example, if REASON (categorical), JOB (categorical), DEROG (interval) are predictors, then examples of subpopulations are:</a:t>
            </a:r>
          </a:p>
          <a:p>
            <a:pPr lvl="1"/>
            <a:r>
              <a:rPr lang="en-US" cap="all" dirty="0"/>
              <a:t>Reason</a:t>
            </a:r>
            <a:r>
              <a:rPr lang="en-US" dirty="0"/>
              <a:t> = DebtCon, JOB = Mgr, and DEROG=0</a:t>
            </a:r>
          </a:p>
          <a:p>
            <a:pPr lvl="1"/>
            <a:r>
              <a:rPr lang="en-US" dirty="0"/>
              <a:t>REASON = DebtCon, JOB = ProfExe, and DEROG=6</a:t>
            </a:r>
          </a:p>
          <a:p>
            <a:pPr lvl="1"/>
            <a:r>
              <a:rPr lang="en-US" dirty="0"/>
              <a:t>REASON = HomeImp, JOB = Office, DEROG=2</a:t>
            </a:r>
          </a:p>
          <a:p>
            <a:r>
              <a:rPr lang="en-US" dirty="0"/>
              <a:t>Subpopulations are user-defined disjoint partitions of the data</a:t>
            </a:r>
          </a:p>
        </p:txBody>
      </p:sp>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p:pic>
        <p:nvPicPr>
          <p:cNvPr id="6" name="Picture 5">
            <a:extLst>
              <a:ext uri="{FF2B5EF4-FFF2-40B4-BE49-F238E27FC236}">
                <a16:creationId xmlns:a16="http://schemas.microsoft.com/office/drawing/2014/main" id="{88D14D97-EB6C-4E52-8C57-3639AC42D6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9476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7 Agenda: Logistic Regression</a:t>
            </a:r>
          </a:p>
        </p:txBody>
      </p:sp>
      <p:sp>
        <p:nvSpPr>
          <p:cNvPr id="3" name="Content Placeholder 2"/>
          <p:cNvSpPr>
            <a:spLocks noGrp="1"/>
          </p:cNvSpPr>
          <p:nvPr>
            <p:ph idx="1"/>
          </p:nvPr>
        </p:nvSpPr>
        <p:spPr/>
        <p:txBody>
          <a:bodyPr>
            <a:normAutofit/>
          </a:bodyPr>
          <a:lstStyle/>
          <a:p>
            <a:r>
              <a:rPr lang="en-US" dirty="0"/>
              <a:t>Multinomial Logistic Model</a:t>
            </a:r>
          </a:p>
          <a:p>
            <a:pPr lvl="1"/>
            <a:r>
              <a:rPr lang="en-US" dirty="0"/>
              <a:t>Model Structure</a:t>
            </a:r>
          </a:p>
          <a:p>
            <a:pPr lvl="1"/>
            <a:r>
              <a:rPr lang="en-US" dirty="0"/>
              <a:t>Estimation Algorithm</a:t>
            </a:r>
          </a:p>
          <a:p>
            <a:pPr lvl="1"/>
            <a:r>
              <a:rPr lang="en-US" dirty="0"/>
              <a:t>Interpretation of Parameters</a:t>
            </a:r>
          </a:p>
          <a:p>
            <a:endParaRPr lang="en-US" dirty="0"/>
          </a:p>
          <a:p>
            <a:r>
              <a:rPr lang="en-US" dirty="0"/>
              <a:t>Odds and Odds Ratio</a:t>
            </a:r>
          </a:p>
          <a:p>
            <a:pPr lvl="1"/>
            <a:r>
              <a:rPr lang="en-US" dirty="0"/>
              <a:t>Describe the impact on the target when a predictor changes</a:t>
            </a:r>
          </a:p>
          <a:p>
            <a:endParaRPr lang="en-US" dirty="0"/>
          </a:p>
          <a:p>
            <a:r>
              <a:rPr lang="en-US" dirty="0"/>
              <a:t>Section 10.7 of the Machine Learning book</a:t>
            </a:r>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46059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Subpopulation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Observations are aggregated within each subpopulation to obtain the empirical distribution of categories of the target variable.</a:t>
                </a:r>
              </a:p>
              <a:p>
                <a:r>
                  <a:rPr lang="en-US" dirty="0"/>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𝑖𝑗</m:t>
                        </m:r>
                      </m:sub>
                    </m:sSub>
                    <m:r>
                      <a:rPr lang="en-US" i="1">
                        <a:latin typeface="Cambria Math" panose="02040503050406030204" pitchFamily="18" charset="0"/>
                        <a:ea typeface="Cambria Math" panose="02040503050406030204" pitchFamily="18" charset="0"/>
                      </a:rPr>
                      <m:t>≥0</m:t>
                    </m:r>
                  </m:oMath>
                </a14:m>
                <a:r>
                  <a:rPr lang="en-US" dirty="0"/>
                  <a:t> is the number of observations in the </a:t>
                </a:r>
                <a:r>
                  <a:rPr lang="en-US" i="1" dirty="0"/>
                  <a:t>j</a:t>
                </a:r>
                <a:r>
                  <a:rPr lang="en-US" baseline="30000" dirty="0"/>
                  <a:t>th</a:t>
                </a:r>
                <a:r>
                  <a:rPr lang="en-US" dirty="0"/>
                  <a:t> category of the target variable in the </a:t>
                </a:r>
                <a:r>
                  <a:rPr lang="en-US" i="1" dirty="0"/>
                  <a:t>i</a:t>
                </a:r>
                <a:r>
                  <a:rPr lang="en-US" baseline="30000" dirty="0"/>
                  <a:t>th</a:t>
                </a:r>
                <a:r>
                  <a:rPr lang="en-US" dirty="0"/>
                  <a:t> subpopulation.    </a:t>
                </a:r>
              </a:p>
              <a:p>
                <a:r>
                  <a:rPr lang="en-US" dirty="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𝑖𝑗</m:t>
                            </m:r>
                          </m:sub>
                        </m:sSub>
                      </m:e>
                    </m:nary>
                  </m:oMath>
                </a14:m>
                <a:r>
                  <a:rPr lang="en-US" dirty="0"/>
                  <a:t> be the marginal number of observations in the </a:t>
                </a:r>
                <a:r>
                  <a:rPr lang="en-US" i="1" dirty="0"/>
                  <a:t>i</a:t>
                </a:r>
                <a:r>
                  <a:rPr lang="en-US" baseline="30000" dirty="0"/>
                  <a:t>th</a:t>
                </a:r>
                <a:r>
                  <a:rPr lang="en-US" dirty="0"/>
                  <a:t> subpopulation.  It is assumed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b="0" i="1" smtClean="0">
                        <a:latin typeface="Cambria Math" panose="02040503050406030204" pitchFamily="18" charset="0"/>
                      </a:rPr>
                      <m:t>&gt;0</m:t>
                    </m:r>
                  </m:oMath>
                </a14:m>
                <a:r>
                  <a:rPr lang="en-US" dirty="0"/>
                  <a:t>, otherwise, the subpopulation could not be observed.</a:t>
                </a:r>
              </a:p>
              <a:p>
                <a:r>
                  <a:rPr lang="en-US" dirty="0"/>
                  <a:t>Example, this combination: REASON = DebtCon, JOB = Office, DEROG=4 is not a subpopulation because this combination is </a:t>
                </a:r>
                <a:r>
                  <a:rPr lang="en-US" u="sng" dirty="0"/>
                  <a:t>not observed</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081" r="-110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dirty="0"/>
          </a:p>
        </p:txBody>
      </p:sp>
      <p:pic>
        <p:nvPicPr>
          <p:cNvPr id="6" name="Picture 5">
            <a:extLst>
              <a:ext uri="{FF2B5EF4-FFF2-40B4-BE49-F238E27FC236}">
                <a16:creationId xmlns:a16="http://schemas.microsoft.com/office/drawing/2014/main" id="{67F80930-6BC7-4BCC-8A85-49D21DFCF1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97893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Parameter Coding for Categorical Predictor</a:t>
            </a:r>
          </a:p>
        </p:txBody>
      </p:sp>
      <p:sp>
        <p:nvSpPr>
          <p:cNvPr id="3" name="Content Placeholder 2"/>
          <p:cNvSpPr>
            <a:spLocks noGrp="1"/>
          </p:cNvSpPr>
          <p:nvPr>
            <p:ph idx="1"/>
          </p:nvPr>
        </p:nvSpPr>
        <p:spPr/>
        <p:txBody>
          <a:bodyPr>
            <a:normAutofit/>
          </a:bodyPr>
          <a:lstStyle/>
          <a:p>
            <a:r>
              <a:rPr lang="en-US" dirty="0"/>
              <a:t>The dummy coding (a.k.a. GLM or over-parametrized coding) is to create a binary column whose values are: 0 or 1 for each category of a categorical predictor.</a:t>
            </a:r>
          </a:p>
          <a:p>
            <a:pPr lvl="1"/>
            <a:r>
              <a:rPr lang="en-US" dirty="0"/>
              <a:t>The </a:t>
            </a:r>
            <a:r>
              <a:rPr lang="en-US" dirty="0" err="1">
                <a:latin typeface="Courier New" panose="02070309020205020404" pitchFamily="49" charset="0"/>
                <a:cs typeface="Courier New" panose="02070309020205020404" pitchFamily="49" charset="0"/>
              </a:rPr>
              <a:t>pandas.get_dummies</a:t>
            </a:r>
            <a:r>
              <a:rPr lang="en-US" dirty="0">
                <a:latin typeface="Courier New" panose="02070309020205020404" pitchFamily="49" charset="0"/>
                <a:cs typeface="Courier New" panose="02070309020205020404" pitchFamily="49" charset="0"/>
              </a:rPr>
              <a:t>()</a:t>
            </a:r>
            <a:r>
              <a:rPr lang="en-US" dirty="0"/>
              <a:t> function can generate dummy columns</a:t>
            </a:r>
          </a:p>
          <a:p>
            <a:r>
              <a:rPr lang="en-US" dirty="0"/>
              <a:t>MNL does not distinguish between nominal and ordinal predictors, both types are considered as categorical predictors.</a:t>
            </a:r>
          </a:p>
          <a:p>
            <a:r>
              <a:rPr lang="en-US" dirty="0"/>
              <a:t>If the categorical predictor has </a:t>
            </a:r>
            <a:r>
              <a:rPr lang="en-US" i="1" dirty="0"/>
              <a:t>p</a:t>
            </a:r>
            <a:r>
              <a:rPr lang="en-US" dirty="0"/>
              <a:t> categories, then </a:t>
            </a:r>
            <a:r>
              <a:rPr lang="en-US" i="1" dirty="0"/>
              <a:t>p</a:t>
            </a:r>
            <a:r>
              <a:rPr lang="en-US" dirty="0"/>
              <a:t> binary dummy columns are created.</a:t>
            </a:r>
          </a:p>
        </p:txBody>
      </p:sp>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dirty="0"/>
          </a:p>
        </p:txBody>
      </p:sp>
      <p:pic>
        <p:nvPicPr>
          <p:cNvPr id="6" name="Picture 5">
            <a:extLst>
              <a:ext uri="{FF2B5EF4-FFF2-40B4-BE49-F238E27FC236}">
                <a16:creationId xmlns:a16="http://schemas.microsoft.com/office/drawing/2014/main" id="{AD029604-DDEE-45B8-94B2-A765779269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844474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Parameter Coding for Categorical Predictor</a:t>
            </a:r>
          </a:p>
        </p:txBody>
      </p:sp>
      <p:sp>
        <p:nvSpPr>
          <p:cNvPr id="3" name="Content Placeholder 2"/>
          <p:cNvSpPr>
            <a:spLocks noGrp="1"/>
          </p:cNvSpPr>
          <p:nvPr>
            <p:ph idx="1"/>
          </p:nvPr>
        </p:nvSpPr>
        <p:spPr/>
        <p:txBody>
          <a:bodyPr>
            <a:normAutofit/>
          </a:bodyPr>
          <a:lstStyle/>
          <a:p>
            <a:r>
              <a:rPr lang="en-US" dirty="0"/>
              <a:t>REASON has two categories. The two binary columns are:</a:t>
            </a:r>
          </a:p>
          <a:p>
            <a:pPr lvl="1"/>
            <a:r>
              <a:rPr lang="en-US" dirty="0" err="1"/>
              <a:t>REASON_Debtcon</a:t>
            </a:r>
            <a:r>
              <a:rPr lang="en-US" dirty="0"/>
              <a:t> = 1 	if REASON = ‘</a:t>
            </a:r>
            <a:r>
              <a:rPr lang="en-US" dirty="0" err="1"/>
              <a:t>DebtCon</a:t>
            </a:r>
            <a:r>
              <a:rPr lang="en-US" dirty="0"/>
              <a:t>’, 0 otherwise</a:t>
            </a:r>
          </a:p>
          <a:p>
            <a:pPr lvl="1"/>
            <a:r>
              <a:rPr lang="en-US" dirty="0" err="1"/>
              <a:t>REASON_HomeImp</a:t>
            </a:r>
            <a:r>
              <a:rPr lang="en-US" dirty="0"/>
              <a:t> = 1	if REASON = ‘</a:t>
            </a:r>
            <a:r>
              <a:rPr lang="en-US" dirty="0" err="1"/>
              <a:t>HomeImp</a:t>
            </a:r>
            <a:r>
              <a:rPr lang="en-US" dirty="0"/>
              <a:t>’, 0 otherwise.</a:t>
            </a:r>
          </a:p>
          <a:p>
            <a:r>
              <a:rPr lang="en-US" dirty="0"/>
              <a:t>JOB has six categories. The six binary columns are:</a:t>
            </a:r>
          </a:p>
          <a:p>
            <a:pPr lvl="1"/>
            <a:r>
              <a:rPr lang="en-US" dirty="0" err="1"/>
              <a:t>JOB_Mgr</a:t>
            </a:r>
            <a:r>
              <a:rPr lang="en-US" dirty="0"/>
              <a:t> = 1 		if JOB = ‘</a:t>
            </a:r>
            <a:r>
              <a:rPr lang="en-US" dirty="0" err="1"/>
              <a:t>Mgr</a:t>
            </a:r>
            <a:r>
              <a:rPr lang="en-US" dirty="0"/>
              <a:t>’, 0 otherwise</a:t>
            </a:r>
          </a:p>
          <a:p>
            <a:pPr lvl="1"/>
            <a:r>
              <a:rPr lang="en-US" dirty="0" err="1"/>
              <a:t>JOB_Office</a:t>
            </a:r>
            <a:r>
              <a:rPr lang="en-US" dirty="0"/>
              <a:t> = 1		if JOB = ‘Office’, 0 otherwise</a:t>
            </a:r>
          </a:p>
          <a:p>
            <a:pPr lvl="1"/>
            <a:r>
              <a:rPr lang="en-US" dirty="0" err="1"/>
              <a:t>JOB_Other</a:t>
            </a:r>
            <a:r>
              <a:rPr lang="en-US" dirty="0"/>
              <a:t> = 1		if JOB = ‘Other’, 0 otherwise</a:t>
            </a:r>
          </a:p>
          <a:p>
            <a:pPr lvl="1"/>
            <a:r>
              <a:rPr lang="en-US" dirty="0" err="1"/>
              <a:t>JOB_ProfExe</a:t>
            </a:r>
            <a:r>
              <a:rPr lang="en-US" dirty="0"/>
              <a:t> = 1		if JOB = ‘</a:t>
            </a:r>
            <a:r>
              <a:rPr lang="en-US" dirty="0" err="1"/>
              <a:t>ProfExe</a:t>
            </a:r>
            <a:r>
              <a:rPr lang="en-US" dirty="0"/>
              <a:t>’, 0 otherwise</a:t>
            </a:r>
          </a:p>
          <a:p>
            <a:pPr lvl="1"/>
            <a:r>
              <a:rPr lang="en-US" dirty="0" err="1"/>
              <a:t>JOB_Sales</a:t>
            </a:r>
            <a:r>
              <a:rPr lang="en-US" dirty="0"/>
              <a:t> = 1		if JOB = ‘Sales’, 0 otherwise</a:t>
            </a:r>
          </a:p>
          <a:p>
            <a:pPr lvl="1"/>
            <a:r>
              <a:rPr lang="en-US" dirty="0" err="1"/>
              <a:t>JOB_Self</a:t>
            </a:r>
            <a:r>
              <a:rPr lang="en-US" dirty="0"/>
              <a:t> = 1		if JOB = ‘Self’, 0 otherwise</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p:pic>
        <p:nvPicPr>
          <p:cNvPr id="6" name="Picture 5">
            <a:extLst>
              <a:ext uri="{FF2B5EF4-FFF2-40B4-BE49-F238E27FC236}">
                <a16:creationId xmlns:a16="http://schemas.microsoft.com/office/drawing/2014/main" id="{198E73FE-C938-44FC-8DA7-B7E27BB91D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70471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Covariate Pattern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 covariate pattern is the set of variable values that correspond to a subpopulation.</a:t>
                </a:r>
              </a:p>
              <a:p>
                <a:r>
                  <a:rPr lang="en-US" dirty="0"/>
                  <a:t>Let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a:t> be the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m:t>
                    </m:r>
                  </m:oMath>
                </a14:m>
                <a:r>
                  <a:rPr lang="en-US" dirty="0"/>
                  <a:t> column vector that contains values of a covariate pattern</a:t>
                </a:r>
              </a:p>
              <a:p>
                <a:pPr lvl="1"/>
                <a:r>
                  <a:rPr lang="en-US" dirty="0"/>
                  <a:t>Categorical predictor: use the Dummy Coding</a:t>
                </a:r>
              </a:p>
              <a:p>
                <a:pPr lvl="2"/>
                <a:r>
                  <a:rPr lang="en-US" dirty="0"/>
                  <a:t>1 to indicate presence of a categorical value in current observation</a:t>
                </a:r>
              </a:p>
              <a:p>
                <a:pPr lvl="2"/>
                <a:r>
                  <a:rPr lang="en-US" dirty="0"/>
                  <a:t>0 otherwise</a:t>
                </a:r>
              </a:p>
              <a:p>
                <a:pPr lvl="1"/>
                <a:r>
                  <a:rPr lang="en-US" dirty="0"/>
                  <a:t>Continuous predictor: use the observed value as-is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p:pic>
        <p:nvPicPr>
          <p:cNvPr id="6" name="Picture 5">
            <a:extLst>
              <a:ext uri="{FF2B5EF4-FFF2-40B4-BE49-F238E27FC236}">
                <a16:creationId xmlns:a16="http://schemas.microsoft.com/office/drawing/2014/main" id="{90E6D43F-5115-4475-90CB-9ED6CE6101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52846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Covariate Pattern</a:t>
            </a:r>
          </a:p>
        </p:txBody>
      </p:sp>
      <p:sp>
        <p:nvSpPr>
          <p:cNvPr id="3" name="Content Placeholder 2"/>
          <p:cNvSpPr>
            <a:spLocks noGrp="1"/>
          </p:cNvSpPr>
          <p:nvPr>
            <p:ph idx="1"/>
          </p:nvPr>
        </p:nvSpPr>
        <p:spPr/>
        <p:txBody>
          <a:bodyPr>
            <a:normAutofit/>
          </a:bodyPr>
          <a:lstStyle/>
          <a:p>
            <a:pPr marL="228600" lvl="1">
              <a:spcBef>
                <a:spcPts val="1000"/>
              </a:spcBef>
            </a:pPr>
            <a:r>
              <a:rPr lang="en-US" sz="2800" dirty="0"/>
              <a:t>The subpopulation: REASON = DebtCon, JOB = Mgr, and DEROG = 0 will produce this covariate pattern:</a:t>
            </a:r>
          </a:p>
          <a:p>
            <a:pPr marL="685800" lvl="2">
              <a:spcBef>
                <a:spcPts val="1000"/>
              </a:spcBef>
            </a:pPr>
            <a:r>
              <a:rPr lang="en-US" sz="2400" dirty="0" err="1"/>
              <a:t>REASON_DebtCon</a:t>
            </a:r>
            <a:r>
              <a:rPr lang="en-US" sz="2400" dirty="0"/>
              <a:t> = 1, </a:t>
            </a:r>
            <a:r>
              <a:rPr lang="en-US" sz="2400" dirty="0" err="1"/>
              <a:t>REASON_HomeImp</a:t>
            </a:r>
            <a:r>
              <a:rPr lang="en-US" sz="2400" dirty="0"/>
              <a:t> = 0,</a:t>
            </a:r>
            <a:br>
              <a:rPr lang="en-US" sz="2400" dirty="0"/>
            </a:br>
            <a:r>
              <a:rPr lang="en-US" sz="2400" dirty="0" err="1"/>
              <a:t>JOB_Mgr</a:t>
            </a:r>
            <a:r>
              <a:rPr lang="en-US" sz="2400" dirty="0"/>
              <a:t> = 1, </a:t>
            </a:r>
            <a:r>
              <a:rPr lang="en-US" sz="2400" dirty="0" err="1"/>
              <a:t>JOB_Office</a:t>
            </a:r>
            <a:r>
              <a:rPr lang="en-US" sz="2400" dirty="0"/>
              <a:t> = 0, </a:t>
            </a:r>
            <a:r>
              <a:rPr lang="en-US" sz="2400" dirty="0" err="1"/>
              <a:t>JOB_Other</a:t>
            </a:r>
            <a:r>
              <a:rPr lang="en-US" sz="2400" dirty="0"/>
              <a:t> = 0, </a:t>
            </a:r>
            <a:r>
              <a:rPr lang="en-US" sz="2400" dirty="0" err="1"/>
              <a:t>JOB_ProfExe</a:t>
            </a:r>
            <a:r>
              <a:rPr lang="en-US" sz="2400" dirty="0"/>
              <a:t> = 0, </a:t>
            </a:r>
            <a:r>
              <a:rPr lang="en-US" sz="2400" dirty="0" err="1"/>
              <a:t>JOB_Sales</a:t>
            </a:r>
            <a:r>
              <a:rPr lang="en-US" sz="2400" dirty="0"/>
              <a:t> = 0, </a:t>
            </a:r>
            <a:r>
              <a:rPr lang="en-US" sz="2400" dirty="0" err="1"/>
              <a:t>JOB_Self</a:t>
            </a:r>
            <a:r>
              <a:rPr lang="en-US" sz="2400" dirty="0"/>
              <a:t> = 0, DEROG = 0 </a:t>
            </a:r>
          </a:p>
          <a:p>
            <a:pPr marL="228600" lvl="1">
              <a:spcBef>
                <a:spcPts val="1000"/>
              </a:spcBef>
            </a:pPr>
            <a:r>
              <a:rPr lang="en-US" sz="2800" dirty="0"/>
              <a:t>The subpopulation: REASON = HomeImp, JOB = ProfExe, and DEROG = 6 will produce this covariate pattern:</a:t>
            </a:r>
          </a:p>
          <a:p>
            <a:pPr marL="685800" lvl="2">
              <a:spcBef>
                <a:spcPts val="1000"/>
              </a:spcBef>
            </a:pPr>
            <a:r>
              <a:rPr lang="en-US" sz="2400" dirty="0" err="1"/>
              <a:t>REASON_DebtCon</a:t>
            </a:r>
            <a:r>
              <a:rPr lang="en-US" sz="2400" dirty="0"/>
              <a:t> = 0, </a:t>
            </a:r>
            <a:r>
              <a:rPr lang="en-US" sz="2400" dirty="0" err="1"/>
              <a:t>REASON_HomeImp</a:t>
            </a:r>
            <a:r>
              <a:rPr lang="en-US" sz="2400" dirty="0"/>
              <a:t> = 1,</a:t>
            </a:r>
            <a:br>
              <a:rPr lang="en-US" sz="2400" dirty="0"/>
            </a:br>
            <a:r>
              <a:rPr lang="en-US" sz="2400" dirty="0" err="1"/>
              <a:t>JOB_Mgr</a:t>
            </a:r>
            <a:r>
              <a:rPr lang="en-US" sz="2400" dirty="0"/>
              <a:t> = 0, </a:t>
            </a:r>
            <a:r>
              <a:rPr lang="en-US" sz="2400" dirty="0" err="1"/>
              <a:t>JOB_Office</a:t>
            </a:r>
            <a:r>
              <a:rPr lang="en-US" sz="2400" dirty="0"/>
              <a:t> = 0, </a:t>
            </a:r>
            <a:r>
              <a:rPr lang="en-US" sz="2400" dirty="0" err="1"/>
              <a:t>JOB_Other</a:t>
            </a:r>
            <a:r>
              <a:rPr lang="en-US" sz="2400" dirty="0"/>
              <a:t> = 0, </a:t>
            </a:r>
            <a:r>
              <a:rPr lang="en-US" sz="2400" dirty="0" err="1"/>
              <a:t>JOB_ProfExe</a:t>
            </a:r>
            <a:r>
              <a:rPr lang="en-US" sz="2400" dirty="0"/>
              <a:t> = 1, </a:t>
            </a:r>
            <a:r>
              <a:rPr lang="en-US" sz="2400" dirty="0" err="1"/>
              <a:t>JOB_Sales</a:t>
            </a:r>
            <a:r>
              <a:rPr lang="en-US" sz="2400" dirty="0"/>
              <a:t> = 0, </a:t>
            </a:r>
            <a:r>
              <a:rPr lang="en-US" sz="2400" dirty="0" err="1"/>
              <a:t>JOB_Self</a:t>
            </a:r>
            <a:r>
              <a:rPr lang="en-US" sz="2400" dirty="0"/>
              <a:t> = 0, DEROG = 6</a:t>
            </a: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pic>
        <p:nvPicPr>
          <p:cNvPr id="6" name="Picture 5">
            <a:extLst>
              <a:ext uri="{FF2B5EF4-FFF2-40B4-BE49-F238E27FC236}">
                <a16:creationId xmlns:a16="http://schemas.microsoft.com/office/drawing/2014/main" id="{AAB1606B-C7D2-4B25-93DA-CE12230F1C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650639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Target Variable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The target variable must have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≥2</m:t>
                    </m:r>
                  </m:oMath>
                </a14:m>
                <a:r>
                  <a:rPr lang="en-US" dirty="0"/>
                  <a:t> categories.</a:t>
                </a:r>
              </a:p>
              <a:p>
                <a:r>
                  <a:rPr lang="en-US" dirty="0"/>
                  <a:t>Assume the occurrences of the categories in each subpopulation follow a multinomial distribution, and the distributions across subpopulations are statistically independent</a:t>
                </a:r>
              </a:p>
              <a:p>
                <a:r>
                  <a:rPr lang="en-US" dirty="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Sub>
                    <m:r>
                      <a:rPr lang="en-US" b="0" i="1" smtClean="0">
                        <a:latin typeface="Cambria Math" panose="02040503050406030204" pitchFamily="18" charset="0"/>
                        <a:ea typeface="Cambria Math" panose="02040503050406030204" pitchFamily="18" charset="0"/>
                      </a:rPr>
                      <m:t>≤1</m:t>
                    </m:r>
                  </m:oMath>
                </a14:m>
                <a:r>
                  <a:rPr lang="en-US" dirty="0"/>
                  <a:t> be the probability that the </a:t>
                </a:r>
                <a:r>
                  <a:rPr lang="en-US" i="1" dirty="0"/>
                  <a:t>j</a:t>
                </a:r>
                <a:r>
                  <a:rPr lang="en-US" baseline="30000" dirty="0"/>
                  <a:t>th</a:t>
                </a:r>
                <a:r>
                  <a:rPr lang="en-US" dirty="0"/>
                  <a:t> category of the target variable will be observed in the </a:t>
                </a:r>
                <a:r>
                  <a:rPr lang="en-US" i="1" dirty="0"/>
                  <a:t>i</a:t>
                </a:r>
                <a:r>
                  <a:rPr lang="en-US" baseline="30000" dirty="0"/>
                  <a:t>th</a:t>
                </a:r>
                <a:r>
                  <a:rPr lang="en-US" dirty="0"/>
                  <a:t> subpopulation.</a:t>
                </a:r>
              </a:p>
              <a:p>
                <a:r>
                  <a:rPr lang="en-US" dirty="0"/>
                  <a:t>If the </a:t>
                </a:r>
                <a:r>
                  <a:rPr lang="en-US" i="1" dirty="0"/>
                  <a:t>i</a:t>
                </a:r>
                <a:r>
                  <a:rPr lang="en-US" baseline="30000" dirty="0"/>
                  <a:t>th</a:t>
                </a:r>
                <a:r>
                  <a:rPr lang="en-US" dirty="0"/>
                  <a:t> subpopulation is actually observed, then some category of the target variable must also be observed.  It follows:</a:t>
                </a:r>
              </a:p>
              <a:p>
                <a:pPr lvl="1"/>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e>
                    </m:nary>
                    <m:r>
                      <a:rPr lang="en-US" b="0" i="1" smtClean="0">
                        <a:latin typeface="Cambria Math" panose="02040503050406030204" pitchFamily="18" charset="0"/>
                      </a:rPr>
                      <m:t>=1</m:t>
                    </m:r>
                  </m:oMath>
                </a14:m>
                <a:r>
                  <a:rPr lang="en-US" dirty="0"/>
                  <a:t>.</a:t>
                </a:r>
              </a:p>
              <a:p>
                <a:pPr lvl="1"/>
                <a:r>
                  <a:rPr lang="en-US" dirty="0"/>
                  <a:t>At least one probability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r>
                      <a:rPr lang="en-US" b="0" i="1" smtClean="0">
                        <a:latin typeface="Cambria Math" panose="02040503050406030204" pitchFamily="18" charset="0"/>
                      </a:rPr>
                      <m:t>&gt;</m:t>
                    </m:r>
                    <m:r>
                      <a:rPr lang="en-US" i="1">
                        <a:latin typeface="Cambria Math" panose="02040503050406030204" pitchFamily="18" charset="0"/>
                        <a:ea typeface="Cambria Math" panose="02040503050406030204" pitchFamily="18" charset="0"/>
                      </a:rPr>
                      <m:t>0</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0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pic>
        <p:nvPicPr>
          <p:cNvPr id="6" name="Picture 5">
            <a:extLst>
              <a:ext uri="{FF2B5EF4-FFF2-40B4-BE49-F238E27FC236}">
                <a16:creationId xmlns:a16="http://schemas.microsoft.com/office/drawing/2014/main" id="{DF151545-E1D1-4B9F-8AB0-440683CCC8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87020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Parameter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Let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𝜷</m:t>
                        </m:r>
                      </m:e>
                      <m:sub>
                        <m:r>
                          <a:rPr lang="en-US" b="0" i="1" smtClean="0">
                            <a:latin typeface="Cambria Math" panose="02040503050406030204" pitchFamily="18" charset="0"/>
                          </a:rPr>
                          <m:t>𝑗</m:t>
                        </m:r>
                      </m:sub>
                    </m:sSub>
                  </m:oMath>
                </a14:m>
                <a:r>
                  <a:rPr lang="en-US" dirty="0"/>
                  <a:t> be the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×1</m:t>
                    </m:r>
                  </m:oMath>
                </a14:m>
                <a:r>
                  <a:rPr lang="en-US" dirty="0"/>
                  <a:t> column vector of parameters that correspond to the predictors used in defining a covariate pattern.</a:t>
                </a:r>
              </a:p>
              <a:p>
                <a:r>
                  <a:rPr lang="en-US" dirty="0"/>
                  <a:t>There is one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oMath>
                </a14:m>
                <a:r>
                  <a:rPr lang="en-US" dirty="0"/>
                  <a:t> for each category of the target variable</a:t>
                </a:r>
              </a:p>
              <a:p>
                <a:pPr marL="228600" lvl="1">
                  <a:spcBef>
                    <a:spcPts val="1000"/>
                  </a:spcBef>
                </a:pPr>
                <a:r>
                  <a:rPr lang="en-US" sz="2800" dirty="0"/>
                  <a:t>Since </a:t>
                </a:r>
                <a14:m>
                  <m:oMath xmlns:m="http://schemas.openxmlformats.org/officeDocument/2006/math">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𝐾</m:t>
                        </m:r>
                      </m:sup>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𝜋</m:t>
                            </m:r>
                          </m:e>
                          <m:sub>
                            <m:r>
                              <a:rPr lang="en-US" sz="2800" i="1">
                                <a:latin typeface="Cambria Math" panose="02040503050406030204" pitchFamily="18" charset="0"/>
                              </a:rPr>
                              <m:t>𝑖𝑗</m:t>
                            </m:r>
                          </m:sub>
                        </m:sSub>
                      </m:e>
                    </m:nary>
                    <m:r>
                      <a:rPr lang="en-US" sz="2800" i="1">
                        <a:latin typeface="Cambria Math" panose="02040503050406030204" pitchFamily="18" charset="0"/>
                      </a:rPr>
                      <m:t>=1</m:t>
                    </m:r>
                  </m:oMath>
                </a14:m>
                <a:r>
                  <a:rPr lang="en-US" sz="2800" dirty="0"/>
                  <a:t>, we only need </a:t>
                </a:r>
                <a14:m>
                  <m:oMath xmlns:m="http://schemas.openxmlformats.org/officeDocument/2006/math">
                    <m:r>
                      <a:rPr lang="en-US" sz="2800" b="0" i="1" smtClean="0">
                        <a:latin typeface="Cambria Math" panose="02040503050406030204" pitchFamily="18" charset="0"/>
                      </a:rPr>
                      <m:t>𝐾</m:t>
                    </m:r>
                    <m:r>
                      <a:rPr lang="en-US" sz="2800" b="0" i="1" smtClean="0">
                        <a:latin typeface="Cambria Math" panose="02040503050406030204" pitchFamily="18" charset="0"/>
                      </a:rPr>
                      <m:t>−1</m:t>
                    </m:r>
                  </m:oMath>
                </a14:m>
                <a:r>
                  <a:rPr lang="en-US" sz="2800" dirty="0"/>
                  <a:t> parameter vectors.  Therefore, we arbitrarily set </a:t>
                </a:r>
                <a14:m>
                  <m:oMath xmlns:m="http://schemas.openxmlformats.org/officeDocument/2006/math">
                    <m:sSub>
                      <m:sSubPr>
                        <m:ctrlPr>
                          <a:rPr lang="en-US" sz="2800" i="1">
                            <a:latin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𝜷</m:t>
                        </m:r>
                      </m:e>
                      <m:sub>
                        <m:r>
                          <a:rPr lang="en-US" sz="2800" b="0" i="1" smtClean="0">
                            <a:latin typeface="Cambria Math" panose="02040503050406030204" pitchFamily="18" charset="0"/>
                            <a:ea typeface="Cambria Math" panose="02040503050406030204" pitchFamily="18" charset="0"/>
                          </a:rPr>
                          <m:t>𝐽</m:t>
                        </m:r>
                      </m:sub>
                    </m:sSub>
                    <m:r>
                      <a:rPr lang="en-US" sz="2800" b="0" i="1" smtClean="0">
                        <a:latin typeface="Cambria Math" panose="02040503050406030204" pitchFamily="18" charset="0"/>
                      </a:rPr>
                      <m:t>=0</m:t>
                    </m:r>
                  </m:oMath>
                </a14:m>
                <a:r>
                  <a:rPr lang="en-US" sz="2800" dirty="0"/>
                  <a:t> for the </a:t>
                </a:r>
                <a:r>
                  <a:rPr lang="en-US" sz="2800" i="1" dirty="0"/>
                  <a:t>J</a:t>
                </a:r>
                <a:r>
                  <a:rPr lang="en-US" sz="2800" baseline="30000" dirty="0"/>
                  <a:t>th</a:t>
                </a:r>
                <a:r>
                  <a:rPr lang="en-US" sz="2800" dirty="0"/>
                  <a:t> category (a.k.a. the reference category) of the target variable.</a:t>
                </a:r>
              </a:p>
              <a:p>
                <a:pPr marL="228600" lvl="1">
                  <a:spcBef>
                    <a:spcPts val="1000"/>
                  </a:spcBef>
                </a:pPr>
                <a:r>
                  <a:rPr lang="en-US" sz="2800" dirty="0"/>
                  <a:t>Choice of reference category of the target variable:</a:t>
                </a:r>
              </a:p>
              <a:p>
                <a:pPr marL="685800" lvl="2">
                  <a:spcBef>
                    <a:spcPts val="1000"/>
                  </a:spcBef>
                </a:pPr>
                <a:r>
                  <a:rPr lang="en-US" dirty="0"/>
                  <a:t>A common choice is the LAST category (highest lexical order)</a:t>
                </a:r>
              </a:p>
              <a:p>
                <a:pPr marL="685800" lvl="2">
                  <a:spcBef>
                    <a:spcPts val="1000"/>
                  </a:spcBef>
                </a:pPr>
                <a:r>
                  <a:rPr lang="en-US" dirty="0"/>
                  <a:t>The preferred choice is the MODE category (largest number of observations, in case of ties, choose the lowest lexical order category)</a:t>
                </a:r>
              </a:p>
              <a:p>
                <a:pPr marL="457200" lvl="2" indent="0">
                  <a:spcBef>
                    <a:spcPts val="1000"/>
                  </a:spcBef>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80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p:pic>
        <p:nvPicPr>
          <p:cNvPr id="6" name="Picture 5">
            <a:extLst>
              <a:ext uri="{FF2B5EF4-FFF2-40B4-BE49-F238E27FC236}">
                <a16:creationId xmlns:a16="http://schemas.microsoft.com/office/drawing/2014/main" id="{01A19933-69ED-48D5-9705-D25BFD468F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72109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Theory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Suppose the reference category of the target variable is the </a:t>
                </a:r>
                <a:r>
                  <a:rPr lang="en-US" i="1" dirty="0"/>
                  <a:t>J</a:t>
                </a:r>
                <a:r>
                  <a:rPr lang="en-US" baseline="30000" dirty="0"/>
                  <a:t>th</a:t>
                </a:r>
                <a:r>
                  <a:rPr lang="en-US" dirty="0"/>
                  <a:t> category where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r>
                      <a:rPr lang="en-US" b="0" i="0" smtClean="0">
                        <a:latin typeface="Cambria Math" panose="02040503050406030204" pitchFamily="18" charset="0"/>
                        <a:ea typeface="Cambria Math" panose="02040503050406030204" pitchFamily="18" charset="0"/>
                      </a:rPr>
                      <m:t>, </m:t>
                    </m:r>
                  </m:oMath>
                </a14:m>
                <a:r>
                  <a:rPr lang="en-US" dirty="0"/>
                  <a:t>then theory says: </a:t>
                </a:r>
                <a14:m>
                  <m:oMath xmlns:m="http://schemas.openxmlformats.org/officeDocument/2006/math">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𝑒</m:t>
                            </m:r>
                          </m:sub>
                        </m:sSub>
                      </m:fName>
                      <m:e>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𝑖𝐽</m:t>
                                    </m:r>
                                  </m:sub>
                                </m:sSub>
                              </m:den>
                            </m:f>
                          </m:e>
                        </m:d>
                        <m:r>
                          <a:rPr lang="en-US" b="0" i="1" smtClean="0">
                            <a:latin typeface="Cambria Math" panose="02040503050406030204" pitchFamily="18" charset="0"/>
                          </a:rPr>
                          <m:t>=</m:t>
                        </m:r>
                        <m:sSub>
                          <m:sSubPr>
                            <m:ctrlPr>
                              <a:rPr lang="en-US" i="1">
                                <a:latin typeface="Cambria Math" panose="02040503050406030204" pitchFamily="18" charset="0"/>
                              </a:rPr>
                            </m:ctrlPr>
                          </m:sSubPr>
                          <m:e>
                            <m:sSubSup>
                              <m:sSubSupPr>
                                <m:ctrlPr>
                                  <a:rPr lang="en-US"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1" i="1" smtClean="0">
                                <a:latin typeface="Cambria Math" panose="02040503050406030204" pitchFamily="18" charset="0"/>
                                <a:ea typeface="Cambria Math" panose="02040503050406030204" pitchFamily="18" charset="0"/>
                              </a:rPr>
                              <m:t>𝜷</m:t>
                            </m:r>
                          </m:e>
                          <m:sub>
                            <m:r>
                              <a:rPr lang="en-US" b="0" i="1" smtClean="0">
                                <a:latin typeface="Cambria Math" panose="02040503050406030204" pitchFamily="18" charset="0"/>
                              </a:rPr>
                              <m:t>𝑗</m:t>
                            </m:r>
                          </m:sub>
                        </m:sSub>
                      </m:e>
                    </m:func>
                  </m:oMath>
                </a14:m>
                <a:r>
                  <a:rPr lang="en-US" dirty="0"/>
                  <a:t> for </a:t>
                </a:r>
                <a14:m>
                  <m:oMath xmlns:m="http://schemas.openxmlformats.org/officeDocument/2006/math">
                    <m:r>
                      <m:rPr>
                        <m:sty m:val="p"/>
                      </m:rPr>
                      <a:rPr lang="en-US" b="0" i="0" smtClean="0">
                        <a:latin typeface="Cambria Math" panose="02040503050406030204" pitchFamily="18" charset="0"/>
                      </a:rPr>
                      <m:t>j</m:t>
                    </m:r>
                    <m:r>
                      <a:rPr lang="en-US" b="0" i="0" smtClean="0">
                        <a:latin typeface="Cambria Math" panose="02040503050406030204" pitchFamily="18" charset="0"/>
                      </a:rPr>
                      <m:t>=</m:t>
                    </m:r>
                    <m:r>
                      <a:rPr lang="en-US" b="0" i="1" smtClean="0">
                        <a:latin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𝐾</m:t>
                    </m:r>
                  </m:oMath>
                </a14:m>
                <a:r>
                  <a:rPr lang="en-US" dirty="0"/>
                  <a:t>.</a:t>
                </a:r>
              </a:p>
              <a:p>
                <a:r>
                  <a:rPr lang="en-US" dirty="0"/>
                  <a:t>The above formula also works for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𝐽</m:t>
                    </m:r>
                  </m:oMath>
                </a14:m>
                <a:r>
                  <a:rPr lang="en-US" dirty="0"/>
                  <a:t> because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ea typeface="Cambria Math" panose="02040503050406030204" pitchFamily="18" charset="0"/>
                          </a:rPr>
                          <m:t>𝐽</m:t>
                        </m:r>
                      </m:sub>
                    </m:sSub>
                    <m:r>
                      <a:rPr lang="en-US" i="1">
                        <a:latin typeface="Cambria Math" panose="02040503050406030204" pitchFamily="18" charset="0"/>
                      </a:rPr>
                      <m:t>=0</m:t>
                    </m:r>
                  </m:oMath>
                </a14:m>
                <a:r>
                  <a:rPr lang="en-US" dirty="0"/>
                  <a:t> by definition.</a:t>
                </a:r>
              </a:p>
              <a:p>
                <a:pPr lvl="1"/>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m:t>
                                    </m:r>
                                    <m:r>
                                      <a:rPr lang="en-US" b="0" i="1" smtClean="0">
                                        <a:latin typeface="Cambria Math" panose="02040503050406030204" pitchFamily="18" charset="0"/>
                                      </a:rPr>
                                      <m:t>𝐽</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den>
                            </m:f>
                          </m:e>
                        </m:d>
                        <m:r>
                          <a:rPr lang="en-US" i="1">
                            <a:latin typeface="Cambria Math" panose="02040503050406030204" pitchFamily="18" charset="0"/>
                          </a:rPr>
                          <m:t>=</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𝑒</m:t>
                                </m:r>
                              </m:sub>
                            </m:sSub>
                          </m:fName>
                          <m:e>
                            <m:r>
                              <a:rPr lang="en-US" b="0" i="1" smtClean="0">
                                <a:latin typeface="Cambria Math" panose="02040503050406030204" pitchFamily="18" charset="0"/>
                              </a:rPr>
                              <m:t>1</m:t>
                            </m:r>
                          </m:e>
                        </m:func>
                        <m:r>
                          <a:rPr lang="en-US" b="0" i="1" smtClean="0">
                            <a:latin typeface="Cambria Math" panose="02040503050406030204" pitchFamily="18" charset="0"/>
                          </a:rPr>
                          <m:t>=0=</m:t>
                        </m:r>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b="0" i="1" smtClean="0">
                                <a:latin typeface="Cambria Math" panose="02040503050406030204" pitchFamily="18" charset="0"/>
                                <a:ea typeface="Cambria Math" panose="02040503050406030204" pitchFamily="18" charset="0"/>
                              </a:rPr>
                              <m:t>𝐽</m:t>
                            </m:r>
                          </m:sub>
                        </m:sSub>
                      </m:e>
                    </m:func>
                  </m:oMath>
                </a14:m>
                <a:endParaRPr lang="en-US" dirty="0"/>
              </a:p>
              <a:p>
                <a:r>
                  <a:rPr lang="en-US" dirty="0"/>
                  <a:t>In plain English, it means the natural logarithm of the odds (or logit) of the </a:t>
                </a:r>
                <a:r>
                  <a:rPr lang="en-US" i="1" dirty="0"/>
                  <a:t>j</a:t>
                </a:r>
                <a:r>
                  <a:rPr lang="en-US" baseline="30000" dirty="0"/>
                  <a:t>th</a:t>
                </a:r>
                <a:r>
                  <a:rPr lang="en-US" dirty="0"/>
                  <a:t> category over the reference category is a linear combination of the parameters (the intercept, if specified, is also a parameter).</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696"/>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p:pic>
        <p:nvPicPr>
          <p:cNvPr id="6" name="Picture 5">
            <a:extLst>
              <a:ext uri="{FF2B5EF4-FFF2-40B4-BE49-F238E27FC236}">
                <a16:creationId xmlns:a16="http://schemas.microsoft.com/office/drawing/2014/main" id="{DA12DDDA-4CBA-4EF1-9650-C0B5934A2B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66622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Theory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Equation: </a:t>
                </a:r>
                <a14:m>
                  <m:oMath xmlns:m="http://schemas.openxmlformats.org/officeDocument/2006/math">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𝑒</m:t>
                            </m:r>
                          </m:sub>
                        </m:sSub>
                      </m:fName>
                      <m:e>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𝑖𝐽</m:t>
                                    </m:r>
                                  </m:sub>
                                </m:sSub>
                              </m:den>
                            </m:f>
                          </m:e>
                        </m:d>
                        <m:r>
                          <a:rPr lang="en-US" b="0" i="1" smtClean="0">
                            <a:latin typeface="Cambria Math" panose="02040503050406030204" pitchFamily="18" charset="0"/>
                          </a:rPr>
                          <m:t>=</m:t>
                        </m:r>
                        <m:sSub>
                          <m:sSubPr>
                            <m:ctrlPr>
                              <a:rPr lang="en-US" i="1">
                                <a:latin typeface="Cambria Math" panose="02040503050406030204" pitchFamily="18" charset="0"/>
                              </a:rPr>
                            </m:ctrlPr>
                          </m:sSubPr>
                          <m:e>
                            <m:sSubSup>
                              <m:sSubSupPr>
                                <m:ctrlPr>
                                  <a:rPr lang="en-US"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1" i="1" smtClean="0">
                                <a:latin typeface="Cambria Math" panose="02040503050406030204" pitchFamily="18" charset="0"/>
                                <a:ea typeface="Cambria Math" panose="02040503050406030204" pitchFamily="18" charset="0"/>
                              </a:rPr>
                              <m:t>𝜷</m:t>
                            </m:r>
                          </m:e>
                          <m:sub>
                            <m:r>
                              <a:rPr lang="en-US" b="0" i="1" smtClean="0">
                                <a:latin typeface="Cambria Math" panose="02040503050406030204" pitchFamily="18" charset="0"/>
                              </a:rPr>
                              <m:t>𝑗</m:t>
                            </m:r>
                          </m:sub>
                        </m:sSub>
                      </m:e>
                    </m:func>
                  </m:oMath>
                </a14:m>
                <a:r>
                  <a:rPr lang="en-US" dirty="0"/>
                  <a:t> is equivalent to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𝑖𝐽</m:t>
                        </m:r>
                      </m:sub>
                    </m:sSub>
                    <m:r>
                      <m:rPr>
                        <m:sty m:val="p"/>
                      </m:rPr>
                      <a:rPr lang="en-US" b="0" i="0" smtClean="0">
                        <a:latin typeface="Cambria Math" panose="02040503050406030204" pitchFamily="18" charset="0"/>
                      </a:rPr>
                      <m:t>exp</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d>
                  </m:oMath>
                </a14:m>
                <a:endParaRPr lang="en-US" dirty="0"/>
              </a:p>
              <a:p>
                <a:r>
                  <a:rPr lang="en-US" dirty="0"/>
                  <a:t>The sum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oMath>
                </a14:m>
                <a:r>
                  <a:rPr lang="en-US" dirty="0"/>
                  <a:t> over all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𝐾</m:t>
                    </m:r>
                  </m:oMath>
                </a14:m>
                <a:r>
                  <a:rPr lang="en-US" dirty="0"/>
                  <a:t> gives </a:t>
                </a:r>
                <a14:m>
                  <m:oMath xmlns:m="http://schemas.openxmlformats.org/officeDocument/2006/math">
                    <m:r>
                      <a:rPr lang="en-US" b="0" i="0" smtClean="0">
                        <a:latin typeface="Cambria Math" panose="02040503050406030204" pitchFamily="18" charset="0"/>
                      </a:rPr>
                      <m:t>1=</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𝑖𝐽</m:t>
                        </m:r>
                      </m:sub>
                    </m:sSub>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d>
                      </m:e>
                    </m:nary>
                  </m:oMath>
                </a14:m>
                <a:endParaRPr lang="en-US" dirty="0"/>
              </a:p>
              <a:p>
                <a:r>
                  <a:rPr lang="en-US" dirty="0"/>
                  <a:t>Therefore,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𝐾</m:t>
                            </m:r>
                          </m:sup>
                          <m:e>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d>
                          </m:e>
                        </m:nary>
                      </m:den>
                    </m:f>
                  </m:oMath>
                </a14:m>
                <a:endParaRPr lang="en-US" dirty="0"/>
              </a:p>
              <a:p>
                <a:r>
                  <a:rPr lang="en-US" dirty="0"/>
                  <a:t>Finally,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r>
                      <a:rPr lang="en-US" i="1">
                        <a:latin typeface="Cambria Math" panose="02040503050406030204" pitchFamily="18" charset="0"/>
                      </a:rPr>
                      <m:t>=</m:t>
                    </m:r>
                    <m:f>
                      <m:fPr>
                        <m:type m:val="lin"/>
                        <m:ctrlPr>
                          <a:rPr lang="en-US" i="1" smtClean="0">
                            <a:latin typeface="Cambria Math" panose="02040503050406030204" pitchFamily="18" charset="0"/>
                          </a:rPr>
                        </m:ctrlPr>
                      </m:fPr>
                      <m:num>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d>
                      </m:num>
                      <m:den>
                        <m:nary>
                          <m:naryPr>
                            <m:chr m:val="∑"/>
                            <m:ctrlPr>
                              <a:rPr lang="en-US" i="1">
                                <a:latin typeface="Cambria Math" panose="02040503050406030204" pitchFamily="18" charset="0"/>
                              </a:rPr>
                            </m:ctrlPr>
                          </m:naryPr>
                          <m:sub>
                            <m:r>
                              <a:rPr lang="en-US" b="0" i="1" smtClean="0">
                                <a:latin typeface="Cambria Math" panose="02040503050406030204" pitchFamily="18" charset="0"/>
                              </a:rPr>
                              <m:t>𝑙</m:t>
                            </m:r>
                            <m:r>
                              <a:rPr lang="en-US" i="1">
                                <a:latin typeface="Cambria Math" panose="02040503050406030204" pitchFamily="18" charset="0"/>
                              </a:rPr>
                              <m:t>=1</m:t>
                            </m:r>
                          </m:sub>
                          <m:sup>
                            <m:r>
                              <a:rPr lang="en-US" i="1">
                                <a:latin typeface="Cambria Math" panose="02040503050406030204" pitchFamily="18" charset="0"/>
                              </a:rPr>
                              <m:t>𝐾</m:t>
                            </m:r>
                          </m:sup>
                          <m:e>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b="0" i="1" smtClean="0">
                                        <a:latin typeface="Cambria Math" panose="02040503050406030204" pitchFamily="18" charset="0"/>
                                        <a:ea typeface="Cambria Math" panose="02040503050406030204" pitchFamily="18" charset="0"/>
                                      </a:rPr>
                                      <m:t>𝑙</m:t>
                                    </m:r>
                                  </m:sub>
                                </m:sSub>
                              </m:e>
                            </m:d>
                          </m:e>
                        </m:nary>
                      </m:den>
                    </m:f>
                  </m:oMath>
                </a14:m>
                <a:r>
                  <a:rPr lang="en-US" dirty="0"/>
                  <a:t> for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rPr>
                      <m:t>=1,…,</m:t>
                    </m:r>
                    <m:r>
                      <a:rPr lang="en-US" i="1">
                        <a:latin typeface="Cambria Math" panose="02040503050406030204" pitchFamily="18" charset="0"/>
                      </a:rPr>
                      <m:t>𝐾</m:t>
                    </m:r>
                  </m:oMath>
                </a14:m>
                <a:r>
                  <a:rPr lang="en-US" dirty="0"/>
                  <a:t> </a:t>
                </a:r>
              </a:p>
              <a:p>
                <a:r>
                  <a:rPr lang="en-US" dirty="0"/>
                  <a:t>The above formula also works for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𝐽</m:t>
                    </m:r>
                  </m:oMath>
                </a14:m>
                <a:r>
                  <a:rPr lang="en-US" dirty="0"/>
                  <a:t> because of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b="0" i="1" smtClean="0">
                                    <a:latin typeface="Cambria Math" panose="02040503050406030204" pitchFamily="18" charset="0"/>
                                  </a:rPr>
                                  <m:t>𝐽</m:t>
                                </m:r>
                              </m:sub>
                            </m:sSub>
                          </m:e>
                        </m:d>
                      </m:e>
                    </m:func>
                    <m:r>
                      <a:rPr lang="en-US" b="0" i="1" smtClean="0">
                        <a:latin typeface="Cambria Math" panose="02040503050406030204" pitchFamily="18" charset="0"/>
                      </a:rPr>
                      <m:t>=</m:t>
                    </m:r>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r>
                          <a:rPr lang="en-US" i="1" smtClean="0">
                            <a:latin typeface="Cambria Math" panose="02040503050406030204" pitchFamily="18" charset="0"/>
                          </a:rPr>
                          <m:t>0</m:t>
                        </m:r>
                      </m:e>
                    </m:d>
                    <m:r>
                      <a:rPr lang="en-US" i="1">
                        <a:latin typeface="Cambria Math" panose="02040503050406030204" pitchFamily="18" charset="0"/>
                      </a:rPr>
                      <m:t>=</m:t>
                    </m:r>
                    <m:r>
                      <a:rPr lang="en-US" b="0" i="1" smtClean="0">
                        <a:latin typeface="Cambria Math" panose="02040503050406030204" pitchFamily="18" charset="0"/>
                      </a:rPr>
                      <m:t>1</m:t>
                    </m:r>
                  </m:oMath>
                </a14:m>
                <a:r>
                  <a:rPr lang="en-US" dirty="0"/>
                  <a:t>.</a:t>
                </a:r>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p:pic>
        <p:nvPicPr>
          <p:cNvPr id="6" name="Picture 5">
            <a:extLst>
              <a:ext uri="{FF2B5EF4-FFF2-40B4-BE49-F238E27FC236}">
                <a16:creationId xmlns:a16="http://schemas.microsoft.com/office/drawing/2014/main" id="{9C05335E-B435-4131-8E6A-3CA1C9393C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369944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Why Logistic?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logistic curve has the formula: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𝑥</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𝑥</m:t>
                            </m:r>
                          </m:sup>
                        </m:sSup>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𝑥</m:t>
                            </m:r>
                          </m:sup>
                        </m:sSup>
                      </m:den>
                    </m:f>
                  </m:oMath>
                </a14:m>
                <a:r>
                  <a:rPr lang="en-US" dirty="0"/>
                  <a:t> for any real </a:t>
                </a:r>
                <a:r>
                  <a:rPr lang="en-US" i="1" dirty="0">
                    <a:latin typeface="Times New Roman" panose="02020603050405020304" pitchFamily="18" charset="0"/>
                    <a:cs typeface="Times New Roman" panose="02020603050405020304" pitchFamily="18" charset="0"/>
                  </a:rPr>
                  <a:t>x</a:t>
                </a:r>
                <a:r>
                  <a:rPr lang="en-US" dirty="0"/>
                  <a:t>.  </a:t>
                </a:r>
              </a:p>
              <a:p>
                <a:r>
                  <a:rPr lang="en-US" dirty="0"/>
                  <a:t>The range: </a:t>
                </a:r>
                <a14:m>
                  <m:oMath xmlns:m="http://schemas.openxmlformats.org/officeDocument/2006/math">
                    <m:r>
                      <a:rPr lang="en-US" i="1">
                        <a:latin typeface="Cambria Math" panose="02040503050406030204" pitchFamily="18" charset="0"/>
                      </a:rPr>
                      <m:t>0</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𝑦</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1</m:t>
                    </m:r>
                  </m:oMath>
                </a14:m>
                <a:r>
                  <a:rPr lang="en-US" dirty="0"/>
                  <a:t> for all values of </a:t>
                </a:r>
                <a14:m>
                  <m:oMath xmlns:m="http://schemas.openxmlformats.org/officeDocument/2006/math">
                    <m:r>
                      <a:rPr lang="en-US" b="0" i="1" smtClean="0">
                        <a:latin typeface="Cambria Math" panose="02040503050406030204" pitchFamily="18" charset="0"/>
                      </a:rPr>
                      <m:t>𝑥</m:t>
                    </m:r>
                  </m:oMath>
                </a14:m>
                <a:endParaRPr lang="en-US" dirty="0"/>
              </a:p>
              <a:p>
                <a:r>
                  <a:rPr lang="en-US" dirty="0"/>
                  <a:t>It has two horizontal asymptotes:</a:t>
                </a:r>
              </a:p>
              <a:p>
                <a:pPr lvl="1"/>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 as </a:t>
                </a:r>
                <a14:m>
                  <m:oMath xmlns:m="http://schemas.openxmlformats.org/officeDocument/2006/math">
                    <m:r>
                      <a:rPr lang="en-US" b="0" i="1" smtClean="0">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t> and</a:t>
                </a:r>
              </a:p>
              <a:p>
                <a:pPr lvl="1"/>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=1</m:t>
                    </m:r>
                  </m:oMath>
                </a14:m>
                <a:r>
                  <a:rPr lang="en-US" dirty="0"/>
                  <a:t> as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oMath>
                </a14:m>
                <a:endParaRPr lang="en-US" dirty="0"/>
              </a:p>
              <a:p>
                <a:r>
                  <a:rPr lang="en-US" dirty="0"/>
                  <a:t>In the middle portion of the domain, the</a:t>
                </a:r>
                <a:br>
                  <a:rPr lang="en-US" dirty="0"/>
                </a:br>
                <a:r>
                  <a:rPr lang="en-US" dirty="0"/>
                  <a:t>curve appears fairly linear in x</a:t>
                </a:r>
              </a:p>
              <a:p>
                <a:r>
                  <a:rPr lang="en-US" dirty="0"/>
                  <a:t>Therefore, the curve is suitable for</a:t>
                </a:r>
                <a:br>
                  <a:rPr lang="en-US" dirty="0"/>
                </a:br>
                <a:r>
                  <a:rPr lang="en-US" dirty="0"/>
                  <a:t>representing probability.</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b="-210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9040" y="2868930"/>
            <a:ext cx="4632960" cy="3474720"/>
          </a:xfrm>
          <a:prstGeom prst="rect">
            <a:avLst/>
          </a:prstGeom>
        </p:spPr>
      </p:pic>
      <p:sp>
        <p:nvSpPr>
          <p:cNvPr id="6" name="Oval 5"/>
          <p:cNvSpPr/>
          <p:nvPr/>
        </p:nvSpPr>
        <p:spPr>
          <a:xfrm rot="1064405">
            <a:off x="9685172" y="3350368"/>
            <a:ext cx="701617" cy="2353220"/>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6DFD5D5-7C23-4F3D-B5BF-CC245DE306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74715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Using Categorical Variables in CART</a:t>
            </a:r>
          </a:p>
        </p:txBody>
      </p:sp>
      <p:sp>
        <p:nvSpPr>
          <p:cNvPr id="3" name="Content Placeholder 2"/>
          <p:cNvSpPr>
            <a:spLocks noGrp="1"/>
          </p:cNvSpPr>
          <p:nvPr>
            <p:ph idx="1"/>
          </p:nvPr>
        </p:nvSpPr>
        <p:spPr/>
        <p:txBody>
          <a:bodyPr>
            <a:normAutofit/>
          </a:bodyPr>
          <a:lstStyle/>
          <a:p>
            <a:r>
              <a:rPr lang="en-US" dirty="0"/>
              <a:t>Build a classification tree using the data claim_history.csv</a:t>
            </a:r>
          </a:p>
          <a:p>
            <a:r>
              <a:rPr lang="en-US" dirty="0"/>
              <a:t>Target Variable is CAR_USE (Car Usage)</a:t>
            </a:r>
          </a:p>
          <a:p>
            <a:pPr lvl="1"/>
            <a:r>
              <a:rPr lang="en-US" dirty="0"/>
              <a:t>Categories are: Commercial and Private</a:t>
            </a:r>
          </a:p>
          <a:p>
            <a:r>
              <a:rPr lang="en-US" dirty="0"/>
              <a:t>Two predictors are considered, they are</a:t>
            </a:r>
          </a:p>
          <a:p>
            <a:pPr lvl="1"/>
            <a:r>
              <a:rPr lang="en-US" dirty="0"/>
              <a:t>OCCUPATION: a nominal variable and the categories are: Blue Collar, Clerical, Doctor, Home Maker, Lawyer, Manager, Professional, Student, and Unknown</a:t>
            </a:r>
          </a:p>
          <a:p>
            <a:pPr lvl="1"/>
            <a:r>
              <a:rPr lang="en-US" dirty="0"/>
              <a:t>EDUCATION: an ordinal variable and the categories are: Below High School (1), High School (2), Bachelors (3), Masters (4), and PhD (5)</a:t>
            </a:r>
          </a:p>
          <a:p>
            <a:endParaRPr lang="en-US" dirty="0"/>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pic>
        <p:nvPicPr>
          <p:cNvPr id="6" name="Picture 5">
            <a:extLst>
              <a:ext uri="{FF2B5EF4-FFF2-40B4-BE49-F238E27FC236}">
                <a16:creationId xmlns:a16="http://schemas.microsoft.com/office/drawing/2014/main" id="{82C70A1B-73AA-4411-BE9F-396AE2E88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294825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Maximum Likelihood Estimation (MLE)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a:t>Since the target categories in subpopulation </a:t>
                </a:r>
                <a:r>
                  <a:rPr lang="en-US" i="1" dirty="0">
                    <a:latin typeface="Times New Roman" panose="02020603050405020304" pitchFamily="18" charset="0"/>
                    <a:cs typeface="Times New Roman" panose="02020603050405020304" pitchFamily="18" charset="0"/>
                  </a:rPr>
                  <a:t>i</a:t>
                </a:r>
                <a:r>
                  <a:rPr lang="en-US" dirty="0"/>
                  <a:t> is assumed to follow a multinomial distribution, the likelihood function is:</a:t>
                </a:r>
                <a:br>
                  <a:rPr lang="en-US" dirty="0"/>
                </a:br>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e>
                                  </m:nary>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𝐾</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𝑖𝑗</m:t>
                                          </m:r>
                                        </m:sub>
                                      </m:sSub>
                                    </m:sup>
                                  </m:sSubSup>
                                </m:e>
                              </m:nary>
                            </m:e>
                          </m:d>
                        </m:e>
                      </m:nary>
                    </m:oMath>
                  </m:oMathPara>
                </a14:m>
                <a:br>
                  <a:rPr lang="en-US" dirty="0"/>
                </a:br>
                <a:br>
                  <a:rPr lang="en-US" dirty="0"/>
                </a:br>
                <a:r>
                  <a:rPr lang="en-US" dirty="0"/>
                  <a:t>where </a:t>
                </a:r>
                <a:r>
                  <a:rPr lang="en-US" i="1" dirty="0">
                    <a:latin typeface="Times New Roman" panose="02020603050405020304" pitchFamily="18" charset="0"/>
                    <a:cs typeface="Times New Roman" panose="02020603050405020304" pitchFamily="18" charset="0"/>
                  </a:rPr>
                  <a:t>m</a:t>
                </a:r>
                <a:r>
                  <a:rPr lang="en-US" dirty="0"/>
                  <a:t> is the number of subpopulations.</a:t>
                </a:r>
              </a:p>
              <a:p>
                <a:pPr marL="0" indent="0">
                  <a:buNone/>
                </a:pPr>
                <a:r>
                  <a:rPr lang="en-US" dirty="0"/>
                  <a:t>After ignoring this additive constant </a:t>
                </a:r>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𝑒</m:t>
                        </m:r>
                      </m:sub>
                    </m:sSub>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rPr>
                          <m:t>!</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r>
                                  <a:rPr lang="en-US" b="0" i="1" smtClean="0">
                                    <a:latin typeface="Cambria Math" panose="02040503050406030204" pitchFamily="18" charset="0"/>
                                  </a:rPr>
                                  <m:t>𝑗</m:t>
                                </m:r>
                              </m:sub>
                            </m:sSub>
                            <m:r>
                              <a:rPr lang="en-US" i="1">
                                <a:latin typeface="Cambria Math" panose="02040503050406030204" pitchFamily="18" charset="0"/>
                              </a:rPr>
                              <m:t>!</m:t>
                            </m:r>
                          </m:e>
                        </m:d>
                      </m:e>
                    </m:nary>
                  </m:oMath>
                </a14:m>
                <a:r>
                  <a:rPr lang="en-US" dirty="0"/>
                  <a:t>, the log-likelihood function is </a:t>
                </a:r>
                <a:br>
                  <a:rPr lang="en-US" dirty="0"/>
                </a:b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𝑖𝑗</m:t>
                                  </m:r>
                                </m:sub>
                              </m:sSub>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𝑒</m:t>
                                      </m:r>
                                    </m:sub>
                                  </m:sSub>
                                </m:fName>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𝑖𝑗</m:t>
                                          </m:r>
                                        </m:sub>
                                      </m:sSub>
                                    </m:e>
                                  </m:d>
                                </m:e>
                              </m:func>
                            </m:e>
                          </m:nary>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782"/>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p:pic>
        <p:nvPicPr>
          <p:cNvPr id="6" name="Picture 5">
            <a:extLst>
              <a:ext uri="{FF2B5EF4-FFF2-40B4-BE49-F238E27FC236}">
                <a16:creationId xmlns:a16="http://schemas.microsoft.com/office/drawing/2014/main" id="{E39BC912-0740-4D40-A63B-CB330DD411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345457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The Log-Likelihood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a:t>The log-likelihood function is actually a function of the betas:</a:t>
                </a:r>
              </a:p>
              <a:p>
                <a:pPr marL="0" inden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𝑖𝑗</m:t>
                                  </m:r>
                                </m:sub>
                              </m:sSub>
                              <m:func>
                                <m:funcPr>
                                  <m:ctrlPr>
                                    <a:rPr lang="en-US" b="0" i="1" smtClean="0">
                                      <a:latin typeface="Cambria Math" panose="02040503050406030204" pitchFamily="18" charset="0"/>
                                      <a:ea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𝑒</m:t>
                                      </m:r>
                                    </m:sub>
                                  </m:sSub>
                                </m:fName>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𝑖𝑗</m:t>
                                          </m:r>
                                        </m:sub>
                                      </m:sSub>
                                    </m:e>
                                  </m:d>
                                </m:e>
                              </m:func>
                            </m:e>
                          </m:nary>
                        </m:e>
                      </m:nary>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𝐾</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𝑖𝑗</m:t>
                                  </m:r>
                                </m:sub>
                              </m:sSub>
                              <m:func>
                                <m:funcPr>
                                  <m:ctrlPr>
                                    <a:rPr lang="en-US" i="1">
                                      <a:latin typeface="Cambria Math" panose="02040503050406030204" pitchFamily="18" charset="0"/>
                                      <a:ea typeface="Cambria Math" panose="02040503050406030204" pitchFamily="18" charset="0"/>
                                    </a:rPr>
                                  </m:ctrlPr>
                                </m:funcPr>
                                <m:fName>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log</m:t>
                                      </m:r>
                                    </m:e>
                                    <m:sub>
                                      <m:r>
                                        <a:rPr lang="en-US" i="1">
                                          <a:latin typeface="Cambria Math" panose="02040503050406030204" pitchFamily="18" charset="0"/>
                                          <a:ea typeface="Cambria Math" panose="02040503050406030204" pitchFamily="18" charset="0"/>
                                        </a:rPr>
                                        <m:t>𝑒</m:t>
                                      </m:r>
                                    </m:sub>
                                  </m:sSub>
                                </m:fName>
                                <m:e>
                                  <m:d>
                                    <m:dPr>
                                      <m:ctrlPr>
                                        <a:rPr lang="en-US" i="1">
                                          <a:latin typeface="Cambria Math" panose="02040503050406030204" pitchFamily="18" charset="0"/>
                                          <a:ea typeface="Cambria Math" panose="02040503050406030204" pitchFamily="18" charset="0"/>
                                        </a:rPr>
                                      </m:ctrlPr>
                                    </m:dPr>
                                    <m:e>
                                      <m:f>
                                        <m:fPr>
                                          <m:type m:val="lin"/>
                                          <m:ctrlPr>
                                            <a:rPr lang="en-US" i="1">
                                              <a:latin typeface="Cambria Math" panose="02040503050406030204" pitchFamily="18" charset="0"/>
                                            </a:rPr>
                                          </m:ctrlPr>
                                        </m:fPr>
                                        <m:num>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d>
                                        </m:num>
                                        <m:den>
                                          <m:nary>
                                            <m:naryPr>
                                              <m:chr m:val="∑"/>
                                              <m:ctrlPr>
                                                <a:rPr lang="en-US" i="1">
                                                  <a:latin typeface="Cambria Math" panose="02040503050406030204" pitchFamily="18" charset="0"/>
                                                </a:rPr>
                                              </m:ctrlPr>
                                            </m:naryPr>
                                            <m:sub>
                                              <m:r>
                                                <a:rPr lang="en-US" i="1">
                                                  <a:latin typeface="Cambria Math" panose="02040503050406030204" pitchFamily="18" charset="0"/>
                                                </a:rPr>
                                                <m:t>𝑙</m:t>
                                              </m:r>
                                              <m:r>
                                                <a:rPr lang="en-US" i="1">
                                                  <a:latin typeface="Cambria Math" panose="02040503050406030204" pitchFamily="18" charset="0"/>
                                                </a:rPr>
                                                <m:t>=1</m:t>
                                              </m:r>
                                            </m:sub>
                                            <m:sup>
                                              <m:r>
                                                <a:rPr lang="en-US" i="1">
                                                  <a:latin typeface="Cambria Math" panose="02040503050406030204" pitchFamily="18" charset="0"/>
                                                </a:rPr>
                                                <m:t>𝐾</m:t>
                                              </m:r>
                                            </m:sup>
                                            <m:e>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ea typeface="Cambria Math" panose="02040503050406030204" pitchFamily="18" charset="0"/>
                                                        </a:rPr>
                                                        <m:t>𝑙</m:t>
                                                      </m:r>
                                                    </m:sub>
                                                  </m:sSub>
                                                </m:e>
                                              </m:d>
                                            </m:e>
                                          </m:nary>
                                        </m:den>
                                      </m:f>
                                    </m:e>
                                  </m:d>
                                </m:e>
                              </m:func>
                            </m:e>
                          </m:nary>
                        </m:e>
                      </m:nary>
                    </m:oMath>
                  </m:oMathPara>
                </a14:m>
                <a:endParaRPr lang="en-US" dirty="0"/>
              </a:p>
              <a:p>
                <a:r>
                  <a:rPr lang="en-US" dirty="0"/>
                  <a:t>For the sake of discussion, let us make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𝐾</m:t>
                    </m:r>
                  </m:oMath>
                </a14:m>
                <a:r>
                  <a:rPr lang="en-US" dirty="0"/>
                  <a:t>.</a:t>
                </a:r>
              </a:p>
              <a:p>
                <a:pPr lvl="1"/>
                <a:r>
                  <a:rPr lang="en-US" dirty="0"/>
                  <a:t>In other words, the reference target category if the last one.</a:t>
                </a:r>
              </a:p>
              <a:p>
                <a:pPr lvl="1"/>
                <a:r>
                  <a:rPr lang="en-US" dirty="0"/>
                  <a:t>If it is not the last one, we can conveniently re-arrange the target categories such that the reference category is the last one.</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10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p:pic>
        <p:nvPicPr>
          <p:cNvPr id="6" name="Picture 5">
            <a:extLst>
              <a:ext uri="{FF2B5EF4-FFF2-40B4-BE49-F238E27FC236}">
                <a16:creationId xmlns:a16="http://schemas.microsoft.com/office/drawing/2014/main" id="{EBDF5B3C-9A50-48A0-9371-3E0206D692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90473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The Log-Likelihood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log-likelihood function is actually a function of the betas:</a:t>
                </a:r>
              </a:p>
              <a:p>
                <a:pPr marL="0" indent="0">
                  <a:buNone/>
                </a:pPr>
                <a:br>
                  <a:rPr lang="en-US" dirty="0"/>
                </a:b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𝑙</m:t>
                      </m:r>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𝑚</m:t>
                          </m:r>
                        </m:sup>
                        <m:e>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𝐾</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𝑛</m:t>
                                  </m:r>
                                </m:e>
                                <m:sub>
                                  <m:r>
                                    <a:rPr lang="en-US" sz="2400" b="0" i="1" smtClean="0">
                                      <a:latin typeface="Cambria Math" panose="02040503050406030204" pitchFamily="18" charset="0"/>
                                      <a:ea typeface="Cambria Math" panose="02040503050406030204" pitchFamily="18" charset="0"/>
                                    </a:rPr>
                                    <m:t>𝑖𝑗</m:t>
                                  </m:r>
                                </m:sub>
                              </m:sSub>
                              <m:func>
                                <m:funcPr>
                                  <m:ctrlPr>
                                    <a:rPr lang="en-US" sz="2400" b="0" i="1" smtClean="0">
                                      <a:latin typeface="Cambria Math" panose="02040503050406030204" pitchFamily="18" charset="0"/>
                                      <a:ea typeface="Cambria Math" panose="02040503050406030204" pitchFamily="18" charset="0"/>
                                    </a:rPr>
                                  </m:ctrlPr>
                                </m:funcPr>
                                <m:fName>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log</m:t>
                                      </m:r>
                                    </m:e>
                                    <m:sub>
                                      <m:r>
                                        <a:rPr lang="en-US" sz="2400" b="0" i="1" smtClean="0">
                                          <a:latin typeface="Cambria Math" panose="02040503050406030204" pitchFamily="18" charset="0"/>
                                          <a:ea typeface="Cambria Math" panose="02040503050406030204" pitchFamily="18" charset="0"/>
                                        </a:rPr>
                                        <m:t>𝑒</m:t>
                                      </m:r>
                                    </m:sub>
                                  </m:sSub>
                                </m:fName>
                                <m:e>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𝜋</m:t>
                                          </m:r>
                                        </m:e>
                                        <m:sub>
                                          <m:r>
                                            <a:rPr lang="en-US" sz="2400" b="0" i="1" smtClean="0">
                                              <a:latin typeface="Cambria Math" panose="02040503050406030204" pitchFamily="18" charset="0"/>
                                              <a:ea typeface="Cambria Math" panose="02040503050406030204" pitchFamily="18" charset="0"/>
                                            </a:rPr>
                                            <m:t>𝑖𝑗</m:t>
                                          </m:r>
                                        </m:sub>
                                      </m:sSub>
                                    </m:e>
                                  </m:d>
                                </m:e>
                              </m:func>
                            </m:e>
                          </m:nary>
                        </m:e>
                      </m:nary>
                      <m:r>
                        <a:rPr lang="en-US" sz="2400" b="0" i="1" smtClean="0">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𝑚</m:t>
                          </m:r>
                        </m:sup>
                        <m:e>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𝐾</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𝑛</m:t>
                                  </m:r>
                                </m:e>
                                <m:sub>
                                  <m:r>
                                    <a:rPr lang="en-US" sz="2400" i="1">
                                      <a:latin typeface="Cambria Math" panose="02040503050406030204" pitchFamily="18" charset="0"/>
                                      <a:ea typeface="Cambria Math" panose="02040503050406030204" pitchFamily="18" charset="0"/>
                                    </a:rPr>
                                    <m:t>𝑖𝑗</m:t>
                                  </m:r>
                                </m:sub>
                              </m:sSub>
                              <m:func>
                                <m:funcPr>
                                  <m:ctrlPr>
                                    <a:rPr lang="en-US" sz="2400" i="1">
                                      <a:latin typeface="Cambria Math" panose="02040503050406030204" pitchFamily="18" charset="0"/>
                                      <a:ea typeface="Cambria Math" panose="02040503050406030204" pitchFamily="18" charset="0"/>
                                    </a:rPr>
                                  </m:ctrlPr>
                                </m:funcPr>
                                <m:fName>
                                  <m:sSub>
                                    <m:sSubPr>
                                      <m:ctrlPr>
                                        <a:rPr lang="en-US" sz="2400" i="1">
                                          <a:latin typeface="Cambria Math" panose="02040503050406030204" pitchFamily="18" charset="0"/>
                                          <a:ea typeface="Cambria Math" panose="02040503050406030204" pitchFamily="18" charset="0"/>
                                        </a:rPr>
                                      </m:ctrlPr>
                                    </m:sSubPr>
                                    <m:e>
                                      <m:r>
                                        <m:rPr>
                                          <m:sty m:val="p"/>
                                        </m:rPr>
                                        <a:rPr lang="en-US" sz="2400">
                                          <a:latin typeface="Cambria Math" panose="02040503050406030204" pitchFamily="18" charset="0"/>
                                          <a:ea typeface="Cambria Math" panose="02040503050406030204" pitchFamily="18" charset="0"/>
                                        </a:rPr>
                                        <m:t>log</m:t>
                                      </m:r>
                                    </m:e>
                                    <m:sub>
                                      <m:r>
                                        <a:rPr lang="en-US" sz="2400" i="1">
                                          <a:latin typeface="Cambria Math" panose="02040503050406030204" pitchFamily="18" charset="0"/>
                                          <a:ea typeface="Cambria Math" panose="02040503050406030204" pitchFamily="18" charset="0"/>
                                        </a:rPr>
                                        <m:t>𝑒</m:t>
                                      </m:r>
                                    </m:sub>
                                  </m:sSub>
                                </m:fName>
                                <m:e>
                                  <m:d>
                                    <m:dPr>
                                      <m:ctrlPr>
                                        <a:rPr lang="en-US" sz="2400" i="1">
                                          <a:latin typeface="Cambria Math" panose="02040503050406030204" pitchFamily="18" charset="0"/>
                                          <a:ea typeface="Cambria Math" panose="02040503050406030204" pitchFamily="18" charset="0"/>
                                        </a:rPr>
                                      </m:ctrlPr>
                                    </m:dPr>
                                    <m:e>
                                      <m:f>
                                        <m:fPr>
                                          <m:type m:val="lin"/>
                                          <m:ctrlPr>
                                            <a:rPr lang="en-US" sz="2400" i="1">
                                              <a:latin typeface="Cambria Math" panose="02040503050406030204" pitchFamily="18" charset="0"/>
                                            </a:rPr>
                                          </m:ctrlPr>
                                        </m:fPr>
                                        <m:num>
                                          <m:r>
                                            <m:rPr>
                                              <m:sty m:val="p"/>
                                            </m:rPr>
                                            <a:rPr lang="en-US" sz="2400">
                                              <a:latin typeface="Cambria Math" panose="02040503050406030204" pitchFamily="18" charset="0"/>
                                            </a:rPr>
                                            <m:t>exp</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a:latin typeface="Cambria Math" panose="02040503050406030204" pitchFamily="18" charset="0"/>
                                                      <a:ea typeface="Cambria Math" panose="02040503050406030204" pitchFamily="18" charset="0"/>
                                                    </a:rPr>
                                                    <m:t>𝜷</m:t>
                                                  </m:r>
                                                </m:e>
                                                <m:sub>
                                                  <m:r>
                                                    <a:rPr lang="en-US" sz="2400" i="1">
                                                      <a:latin typeface="Cambria Math" panose="02040503050406030204" pitchFamily="18" charset="0"/>
                                                    </a:rPr>
                                                    <m:t>𝑗</m:t>
                                                  </m:r>
                                                </m:sub>
                                              </m:sSub>
                                            </m:e>
                                          </m:d>
                                        </m:num>
                                        <m:den>
                                          <m:d>
                                            <m:dPr>
                                              <m:ctrlPr>
                                                <a:rPr lang="en-US" sz="2400" i="1" smtClean="0">
                                                  <a:latin typeface="Cambria Math" panose="02040503050406030204" pitchFamily="18" charset="0"/>
                                                </a:rPr>
                                              </m:ctrlPr>
                                            </m:dPr>
                                            <m:e>
                                              <m:r>
                                                <a:rPr lang="en-US" sz="2400" b="0" i="1" smtClean="0">
                                                  <a:latin typeface="Cambria Math" panose="02040503050406030204" pitchFamily="18" charset="0"/>
                                                </a:rPr>
                                                <m:t>1+</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𝑙</m:t>
                                                  </m:r>
                                                  <m:r>
                                                    <a:rPr lang="en-US" sz="2400" i="1">
                                                      <a:latin typeface="Cambria Math" panose="02040503050406030204" pitchFamily="18" charset="0"/>
                                                    </a:rPr>
                                                    <m:t>=1</m:t>
                                                  </m:r>
                                                </m:sub>
                                                <m:sup>
                                                  <m:r>
                                                    <a:rPr lang="en-US" sz="2400" i="1">
                                                      <a:latin typeface="Cambria Math" panose="02040503050406030204" pitchFamily="18" charset="0"/>
                                                    </a:rPr>
                                                    <m:t>𝐾</m:t>
                                                  </m:r>
                                                  <m:r>
                                                    <a:rPr lang="en-US" sz="2400" b="0" i="1" smtClean="0">
                                                      <a:latin typeface="Cambria Math" panose="02040503050406030204" pitchFamily="18" charset="0"/>
                                                    </a:rPr>
                                                    <m:t>−1</m:t>
                                                  </m:r>
                                                </m:sup>
                                                <m:e>
                                                  <m:r>
                                                    <m:rPr>
                                                      <m:sty m:val="p"/>
                                                    </m:rPr>
                                                    <a:rPr lang="en-US" sz="2400">
                                                      <a:latin typeface="Cambria Math" panose="02040503050406030204" pitchFamily="18" charset="0"/>
                                                    </a:rPr>
                                                    <m:t>exp</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a:latin typeface="Cambria Math" panose="02040503050406030204" pitchFamily="18" charset="0"/>
                                                              <a:ea typeface="Cambria Math" panose="02040503050406030204" pitchFamily="18" charset="0"/>
                                                            </a:rPr>
                                                            <m:t>𝜷</m:t>
                                                          </m:r>
                                                        </m:e>
                                                        <m:sub>
                                                          <m:r>
                                                            <a:rPr lang="en-US" sz="2400" i="1">
                                                              <a:latin typeface="Cambria Math" panose="02040503050406030204" pitchFamily="18" charset="0"/>
                                                              <a:ea typeface="Cambria Math" panose="02040503050406030204" pitchFamily="18" charset="0"/>
                                                            </a:rPr>
                                                            <m:t>𝑙</m:t>
                                                          </m:r>
                                                        </m:sub>
                                                      </m:sSub>
                                                    </m:e>
                                                  </m:d>
                                                </m:e>
                                              </m:nary>
                                            </m:e>
                                          </m:d>
                                        </m:den>
                                      </m:f>
                                    </m:e>
                                  </m:d>
                                </m:e>
                              </m:func>
                            </m:e>
                          </m:nary>
                        </m:e>
                      </m:nary>
                    </m:oMath>
                  </m:oMathPara>
                </a14:m>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𝐾</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𝑖𝑗</m:t>
                                  </m:r>
                                </m:sub>
                              </m:sSub>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r>
                                <a:rPr lang="en-US" b="0" i="1" smtClean="0">
                                  <a:latin typeface="Cambria Math" panose="02040503050406030204" pitchFamily="18" charset="0"/>
                                </a:rPr>
                                <m:t>−</m:t>
                              </m:r>
                            </m:e>
                          </m:nary>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func>
                                    <m:funcPr>
                                      <m:ctrlPr>
                                        <a:rPr lang="en-US" i="1">
                                          <a:latin typeface="Cambria Math" panose="02040503050406030204" pitchFamily="18" charset="0"/>
                                          <a:ea typeface="Cambria Math" panose="02040503050406030204" pitchFamily="18" charset="0"/>
                                        </a:rPr>
                                      </m:ctrlPr>
                                    </m:funcPr>
                                    <m:fName>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log</m:t>
                                          </m:r>
                                        </m:e>
                                        <m:sub>
                                          <m:r>
                                            <a:rPr lang="en-US" i="1">
                                              <a:latin typeface="Cambria Math" panose="02040503050406030204" pitchFamily="18" charset="0"/>
                                              <a:ea typeface="Cambria Math" panose="02040503050406030204" pitchFamily="18" charset="0"/>
                                            </a:rPr>
                                            <m:t>𝑒</m:t>
                                          </m:r>
                                        </m:sub>
                                      </m:sSub>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1+</m:t>
                                          </m:r>
                                          <m:nary>
                                            <m:naryPr>
                                              <m:chr m:val="∑"/>
                                              <m:ctrlPr>
                                                <a:rPr lang="en-US" i="1">
                                                  <a:latin typeface="Cambria Math" panose="02040503050406030204" pitchFamily="18" charset="0"/>
                                                </a:rPr>
                                              </m:ctrlPr>
                                            </m:naryPr>
                                            <m:sub>
                                              <m:r>
                                                <a:rPr lang="en-US" i="1">
                                                  <a:latin typeface="Cambria Math" panose="02040503050406030204" pitchFamily="18" charset="0"/>
                                                </a:rPr>
                                                <m:t>𝑙</m:t>
                                              </m:r>
                                              <m:r>
                                                <a:rPr lang="en-US" i="1">
                                                  <a:latin typeface="Cambria Math" panose="02040503050406030204" pitchFamily="18" charset="0"/>
                                                </a:rPr>
                                                <m:t>=1</m:t>
                                              </m:r>
                                            </m:sub>
                                            <m:sup>
                                              <m:r>
                                                <a:rPr lang="en-US" i="1">
                                                  <a:latin typeface="Cambria Math" panose="02040503050406030204" pitchFamily="18" charset="0"/>
                                                </a:rPr>
                                                <m:t>𝐾</m:t>
                                              </m:r>
                                              <m:r>
                                                <a:rPr lang="en-US" i="1">
                                                  <a:latin typeface="Cambria Math" panose="02040503050406030204" pitchFamily="18" charset="0"/>
                                                </a:rPr>
                                                <m:t>−1</m:t>
                                              </m:r>
                                            </m:sup>
                                            <m:e>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ea typeface="Cambria Math" panose="02040503050406030204" pitchFamily="18" charset="0"/>
                                                        </a:rPr>
                                                        <m:t>𝑙</m:t>
                                                      </m:r>
                                                    </m:sub>
                                                  </m:sSub>
                                                </m:e>
                                              </m:d>
                                            </m:e>
                                          </m:nary>
                                        </m:e>
                                      </m:d>
                                    </m:e>
                                  </m:func>
                                </m:e>
                              </m:nary>
                            </m:e>
                          </m:nary>
                        </m:e>
                      </m:nary>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p:pic>
        <p:nvPicPr>
          <p:cNvPr id="6" name="Picture 5">
            <a:extLst>
              <a:ext uri="{FF2B5EF4-FFF2-40B4-BE49-F238E27FC236}">
                <a16:creationId xmlns:a16="http://schemas.microsoft.com/office/drawing/2014/main" id="{EBDF5B3C-9A50-48A0-9371-3E0206D692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72935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First Derivative of the Log-Likelihood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For any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𝐾</m:t>
                    </m:r>
                    <m:r>
                      <a:rPr lang="en-US" b="0" i="1" smtClean="0">
                        <a:latin typeface="Cambria Math" panose="02040503050406030204" pitchFamily="18" charset="0"/>
                      </a:rPr>
                      <m:t>−1</m:t>
                    </m:r>
                  </m:oMath>
                </a14:m>
                <a:r>
                  <a:rPr lang="en-US" dirty="0"/>
                  <a:t>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=1,…,</m:t>
                    </m:r>
                    <m:r>
                      <a:rPr lang="en-US" b="0" i="1" smtClean="0">
                        <a:latin typeface="Cambria Math" panose="02040503050406030204" pitchFamily="18" charset="0"/>
                      </a:rPr>
                      <m:t>𝑝</m:t>
                    </m:r>
                  </m:oMath>
                </a14:m>
                <a:r>
                  <a:rPr lang="en-US" dirty="0"/>
                  <a:t>, the first derivative of </a:t>
                </a:r>
                <a14:m>
                  <m:oMath xmlns:m="http://schemas.openxmlformats.org/officeDocument/2006/math">
                    <m:r>
                      <a:rPr lang="en-US" i="1">
                        <a:latin typeface="Cambria Math" panose="02040503050406030204" pitchFamily="18" charset="0"/>
                        <a:ea typeface="Cambria Math" panose="02040503050406030204" pitchFamily="18" charset="0"/>
                      </a:rPr>
                      <m:t>𝑙</m:t>
                    </m:r>
                  </m:oMath>
                </a14:m>
                <a:r>
                  <a:rPr lang="en-US" dirty="0"/>
                  <a:t> with respect to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𝑗𝑠</m:t>
                        </m:r>
                      </m:sub>
                    </m:sSub>
                  </m:oMath>
                </a14:m>
                <a:r>
                  <a:rPr lang="en-US" dirty="0"/>
                  <a:t> is </a:t>
                </a:r>
              </a:p>
              <a:p>
                <a:pPr marL="0" indent="0">
                  <a:buNone/>
                </a:pPr>
                <a:br>
                  <a:rPr lang="en-US" dirty="0"/>
                </a:b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𝑗𝑠</m:t>
                              </m:r>
                            </m:sub>
                          </m:sSub>
                        </m:den>
                      </m:f>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𝑖𝑠</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𝑖𝑗</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𝑖𝑗</m:t>
                                  </m:r>
                                </m:sub>
                              </m:sSub>
                            </m:e>
                          </m:d>
                        </m:e>
                      </m:nary>
                    </m:oMath>
                  </m:oMathPara>
                </a14:m>
                <a:endParaRPr lang="en-US" dirty="0"/>
              </a:p>
              <a:p>
                <a:r>
                  <a:rPr lang="en-US" dirty="0"/>
                  <a:t>The maxima of the log-likelihood will make the first derivatives zeros.</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pic>
        <p:nvPicPr>
          <p:cNvPr id="6" name="Picture 5">
            <a:extLst>
              <a:ext uri="{FF2B5EF4-FFF2-40B4-BE49-F238E27FC236}">
                <a16:creationId xmlns:a16="http://schemas.microsoft.com/office/drawing/2014/main" id="{EBDF5B3C-9A50-48A0-9371-3E0206D692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252357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Second Derivative of the Log-Likelihood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For any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r>
                      <a:rPr lang="en-US" b="0" i="1" smtClean="0">
                        <a:latin typeface="Cambria Math" panose="02040503050406030204" pitchFamily="18" charset="0"/>
                      </a:rPr>
                      <m:t>𝐾</m:t>
                    </m:r>
                    <m:r>
                      <a:rPr lang="en-US" b="0" i="1" smtClean="0">
                        <a:latin typeface="Cambria Math" panose="02040503050406030204" pitchFamily="18" charset="0"/>
                      </a:rPr>
                      <m:t>−1</m:t>
                    </m:r>
                  </m:oMath>
                </a14:m>
                <a:r>
                  <a:rPr lang="en-US" dirty="0"/>
                  <a:t>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𝑝</m:t>
                    </m:r>
                  </m:oMath>
                </a14:m>
                <a:r>
                  <a:rPr lang="en-US" dirty="0"/>
                  <a:t>, the first derivative of </a:t>
                </a:r>
                <a14:m>
                  <m:oMath xmlns:m="http://schemas.openxmlformats.org/officeDocument/2006/math">
                    <m:r>
                      <a:rPr lang="en-US" i="1">
                        <a:latin typeface="Cambria Math" panose="02040503050406030204" pitchFamily="18" charset="0"/>
                        <a:ea typeface="Cambria Math" panose="02040503050406030204" pitchFamily="18" charset="0"/>
                      </a:rPr>
                      <m:t>𝑙</m:t>
                    </m:r>
                  </m:oMath>
                </a14:m>
                <a:r>
                  <a:rPr lang="en-US" dirty="0"/>
                  <a:t> with respect to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𝑗𝑠</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𝑙𝑡</m:t>
                        </m:r>
                      </m:sub>
                    </m:sSub>
                  </m:oMath>
                </a14:m>
                <a:r>
                  <a:rPr lang="en-US" dirty="0"/>
                  <a:t> is </a:t>
                </a:r>
              </a:p>
              <a:p>
                <a:pPr marL="0" indent="0">
                  <a:buNone/>
                </a:pPr>
                <a:br>
                  <a:rPr lang="en-US" dirty="0"/>
                </a:b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𝑙</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𝑗𝑠</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𝑙𝑡</m:t>
                              </m:r>
                            </m:sub>
                          </m:sSub>
                        </m:den>
                      </m:f>
                      <m:r>
                        <a:rPr lang="en-US"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sSub>
                            <m:sSubPr>
                              <m:ctrlPr>
                                <a:rPr lang="en-US" i="1" smtClean="0">
                                  <a:latin typeface="Cambria Math" panose="02040503050406030204" pitchFamily="18" charset="0"/>
                                  <a:ea typeface="Cambria Math" panose="02040503050406030204" pitchFamily="18" charset="0"/>
                                </a:rPr>
                              </m:ctrlPr>
                            </m:sSub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𝑖𝑠</m:t>
                              </m:r>
                            </m:sub>
                          </m:sSub>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𝑖𝑡</m:t>
                              </m:r>
                            </m:sub>
                          </m:sSub>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𝑖𝑗</m:t>
                              </m:r>
                            </m:sub>
                          </m:sSub>
                          <m:d>
                            <m:dPr>
                              <m:ctrlPr>
                                <a:rPr lang="en-US"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𝑗𝑙</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𝑖𝑙</m:t>
                                  </m:r>
                                </m:sub>
                              </m:sSub>
                            </m:e>
                          </m:d>
                        </m:e>
                      </m:nary>
                    </m:oMath>
                  </m:oMathPara>
                </a14:m>
                <a:endParaRPr lang="en-US" dirty="0"/>
              </a:p>
              <a:p>
                <a:pPr marL="0" indent="0">
                  <a:buNone/>
                </a:pPr>
                <a:r>
                  <a:rPr lang="en-US" dirty="0"/>
                  <a:t>where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𝑗𝑙</m:t>
                        </m:r>
                      </m:sub>
                    </m:sSub>
                    <m:r>
                      <a:rPr lang="en-US" b="0" i="1" smtClean="0">
                        <a:latin typeface="Cambria Math" panose="02040503050406030204" pitchFamily="18" charset="0"/>
                        <a:ea typeface="Cambria Math" panose="02040503050406030204" pitchFamily="18" charset="0"/>
                      </a:rPr>
                      <m:t>=1</m:t>
                    </m:r>
                  </m:oMath>
                </a14:m>
                <a:r>
                  <a:rPr lang="en-US" dirty="0"/>
                  <a:t> if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𝑙</m:t>
                    </m:r>
                  </m:oMath>
                </a14:m>
                <a:r>
                  <a:rPr lang="en-US" dirty="0"/>
                  <a:t>, and 0 otherwise.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pic>
        <p:nvPicPr>
          <p:cNvPr id="6" name="Picture 5">
            <a:extLst>
              <a:ext uri="{FF2B5EF4-FFF2-40B4-BE49-F238E27FC236}">
                <a16:creationId xmlns:a16="http://schemas.microsoft.com/office/drawing/2014/main" id="{EBDF5B3C-9A50-48A0-9371-3E0206D692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87560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Newton-Raphson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Since the maxima of the log-likelihood function cannot be found explicitly, a Newton-Raphson iterative estimation method is used.</a:t>
                </a:r>
              </a:p>
              <a:p>
                <a:r>
                  <a:rPr lang="en-US" dirty="0"/>
                  <a:t>Let </a:t>
                </a:r>
                <a14:m>
                  <m:oMath xmlns:m="http://schemas.openxmlformats.org/officeDocument/2006/math">
                    <m:r>
                      <a:rPr lang="en-US" b="1" i="0" smtClean="0">
                        <a:latin typeface="Cambria Math" panose="02040503050406030204" pitchFamily="18" charset="0"/>
                      </a:rPr>
                      <m:t>𝐁</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1</m:t>
                                  </m:r>
                                </m:sub>
                              </m:sSub>
                            </m:e>
                          </m:mr>
                          <m:mr>
                            <m:e>
                              <m:r>
                                <a:rPr lang="en-US" b="0" i="1" smtClean="0">
                                  <a:latin typeface="Cambria Math" panose="02040503050406030204" pitchFamily="18" charset="0"/>
                                </a:rPr>
                                <m:t>⋮</m:t>
                              </m:r>
                            </m:e>
                          </m:mr>
                          <m:mr>
                            <m:e>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𝜷</m:t>
                                  </m:r>
                                </m:e>
                                <m:sub>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−1</m:t>
                                  </m:r>
                                </m:sub>
                              </m:sSub>
                            </m:e>
                          </m:mr>
                        </m:m>
                      </m:e>
                    </m:d>
                  </m:oMath>
                </a14:m>
                <a:r>
                  <a:rPr lang="en-US" dirty="0"/>
                  <a:t> be the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−1</m:t>
                        </m:r>
                      </m:e>
                    </m:d>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×1</m:t>
                    </m:r>
                  </m:oMath>
                </a14:m>
                <a:r>
                  <a:rPr lang="en-US" dirty="0"/>
                  <a:t> vector of parameters</a:t>
                </a:r>
              </a:p>
              <a:p>
                <a:r>
                  <a:rPr lang="en-US" dirty="0"/>
                  <a:t>Let </a:t>
                </a:r>
                <a14:m>
                  <m:oMath xmlns:m="http://schemas.openxmlformats.org/officeDocument/2006/math">
                    <m:f>
                      <m:fPr>
                        <m:type m:val="lin"/>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num>
                      <m:den>
                        <m:r>
                          <a:rPr lang="en-US"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𝐁</m:t>
                        </m:r>
                      </m:den>
                    </m:f>
                  </m:oMath>
                </a14:m>
                <a:r>
                  <a:rPr lang="en-US" dirty="0"/>
                  <a:t> be the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−1</m:t>
                        </m:r>
                      </m:e>
                    </m:d>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m:t>
                    </m:r>
                  </m:oMath>
                </a14:m>
                <a:r>
                  <a:rPr lang="en-US" dirty="0"/>
                  <a:t> vector of the first derivative of </a:t>
                </a:r>
                <a14:m>
                  <m:oMath xmlns:m="http://schemas.openxmlformats.org/officeDocument/2006/math">
                    <m:r>
                      <a:rPr lang="en-US" i="1">
                        <a:latin typeface="Cambria Math" panose="02040503050406030204" pitchFamily="18" charset="0"/>
                        <a:ea typeface="Cambria Math" panose="02040503050406030204" pitchFamily="18" charset="0"/>
                      </a:rPr>
                      <m:t>𝑙</m:t>
                    </m:r>
                    <m:d>
                      <m:dPr>
                        <m:ctrlPr>
                          <a:rPr lang="en-US" i="1" smtClean="0">
                            <a:latin typeface="Cambria Math" panose="02040503050406030204" pitchFamily="18" charset="0"/>
                            <a:ea typeface="Cambria Math" panose="02040503050406030204" pitchFamily="18" charset="0"/>
                          </a:rPr>
                        </m:ctrlPr>
                      </m:dPr>
                      <m:e>
                        <m:r>
                          <a:rPr lang="en-US" b="1" i="0" smtClean="0">
                            <a:latin typeface="Cambria Math" panose="02040503050406030204" pitchFamily="18" charset="0"/>
                            <a:ea typeface="Cambria Math" panose="02040503050406030204" pitchFamily="18" charset="0"/>
                          </a:rPr>
                          <m:t>𝐁</m:t>
                        </m:r>
                      </m:e>
                    </m:d>
                  </m:oMath>
                </a14:m>
                <a:r>
                  <a:rPr lang="en-US" dirty="0"/>
                  <a:t> with respect to </a:t>
                </a:r>
                <a:r>
                  <a:rPr lang="en-US" b="1" dirty="0"/>
                  <a:t>B</a:t>
                </a:r>
                <a:r>
                  <a:rPr lang="en-US" dirty="0"/>
                  <a:t>.</a:t>
                </a:r>
              </a:p>
              <a:p>
                <a:r>
                  <a:rPr lang="en-US" dirty="0"/>
                  <a:t>Let </a:t>
                </a:r>
                <a14:m>
                  <m:oMath xmlns:m="http://schemas.openxmlformats.org/officeDocument/2006/math">
                    <m:f>
                      <m:fPr>
                        <m:type m:val="lin"/>
                        <m:ctrlPr>
                          <a:rPr lang="en-US" i="1">
                            <a:latin typeface="Cambria Math" panose="02040503050406030204" pitchFamily="18" charset="0"/>
                          </a:rPr>
                        </m:ctrlPr>
                      </m:fPr>
                      <m:num>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𝐁</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𝐁</m:t>
                        </m:r>
                      </m:den>
                    </m:f>
                  </m:oMath>
                </a14:m>
                <a:r>
                  <a:rPr lang="en-US" dirty="0"/>
                  <a:t> be the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−1</m:t>
                        </m:r>
                      </m:e>
                    </m:d>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−1</m:t>
                        </m:r>
                      </m:e>
                    </m:d>
                    <m:r>
                      <a:rPr lang="en-US" i="1">
                        <a:latin typeface="Cambria Math" panose="02040503050406030204" pitchFamily="18" charset="0"/>
                      </a:rPr>
                      <m:t>𝑝</m:t>
                    </m:r>
                  </m:oMath>
                </a14:m>
                <a:r>
                  <a:rPr lang="en-US" dirty="0"/>
                  <a:t> matrix of the second  derivative of </a:t>
                </a:r>
                <a14:m>
                  <m:oMath xmlns:m="http://schemas.openxmlformats.org/officeDocument/2006/math">
                    <m:r>
                      <a:rPr lang="en-US" i="1">
                        <a:latin typeface="Cambria Math" panose="02040503050406030204" pitchFamily="18" charset="0"/>
                        <a:ea typeface="Cambria Math" panose="02040503050406030204" pitchFamily="18" charset="0"/>
                      </a:rPr>
                      <m:t>𝑙</m:t>
                    </m:r>
                    <m:d>
                      <m:dPr>
                        <m:ctrlPr>
                          <a:rPr lang="en-US" i="1">
                            <a:latin typeface="Cambria Math" panose="02040503050406030204" pitchFamily="18" charset="0"/>
                            <a:ea typeface="Cambria Math" panose="02040503050406030204" pitchFamily="18" charset="0"/>
                          </a:rPr>
                        </m:ctrlPr>
                      </m:dPr>
                      <m:e>
                        <m:r>
                          <a:rPr lang="en-US" b="1">
                            <a:latin typeface="Cambria Math" panose="02040503050406030204" pitchFamily="18" charset="0"/>
                            <a:ea typeface="Cambria Math" panose="02040503050406030204" pitchFamily="18" charset="0"/>
                          </a:rPr>
                          <m:t>𝐁</m:t>
                        </m:r>
                      </m:e>
                    </m:d>
                  </m:oMath>
                </a14:m>
                <a:r>
                  <a:rPr lang="en-US" dirty="0"/>
                  <a:t>with respect to </a:t>
                </a:r>
                <a:r>
                  <a:rPr lang="en-US" b="1" dirty="0"/>
                  <a:t>B</a:t>
                </a:r>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p:pic>
        <p:nvPicPr>
          <p:cNvPr id="6" name="Picture 5">
            <a:extLst>
              <a:ext uri="{FF2B5EF4-FFF2-40B4-BE49-F238E27FC236}">
                <a16:creationId xmlns:a16="http://schemas.microsoft.com/office/drawing/2014/main" id="{EBDF5B3C-9A50-48A0-9371-3E0206D692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64979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Newton-Raphson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4345" y="1825625"/>
                <a:ext cx="10515600" cy="4351338"/>
              </a:xfrm>
            </p:spPr>
            <p:txBody>
              <a:bodyPr>
                <a:normAutofit/>
              </a:bodyPr>
              <a:lstStyle/>
              <a:p>
                <a:r>
                  <a:rPr lang="en-US" dirty="0"/>
                  <a:t>Let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𝐁</m:t>
                        </m:r>
                      </m:e>
                      <m:sup>
                        <m:d>
                          <m:dPr>
                            <m:ctrlPr>
                              <a:rPr lang="en-US"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𝜈</m:t>
                            </m:r>
                          </m:e>
                        </m:d>
                      </m:sup>
                    </m:sSup>
                  </m:oMath>
                </a14:m>
                <a:r>
                  <a:rPr lang="en-US" dirty="0"/>
                  <a:t> be the estimates at iteration </a:t>
                </a:r>
                <a:r>
                  <a:rPr lang="en-US" dirty="0">
                    <a:sym typeface="Symbol" panose="05050102010706020507" pitchFamily="18" charset="2"/>
                  </a:rPr>
                  <a:t></a:t>
                </a:r>
                <a:r>
                  <a:rPr lang="en-US" dirty="0"/>
                  <a:t>, the estimates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r>
                              <a:rPr lang="en-US" b="0" i="1" smtClean="0">
                                <a:latin typeface="Cambria Math" panose="02040503050406030204" pitchFamily="18" charset="0"/>
                                <a:ea typeface="Cambria Math" panose="02040503050406030204" pitchFamily="18" charset="0"/>
                              </a:rPr>
                              <m:t>+1</m:t>
                            </m:r>
                          </m:e>
                        </m:d>
                      </m:sup>
                    </m:sSup>
                  </m:oMath>
                </a14:m>
                <a:r>
                  <a:rPr lang="en-US" dirty="0"/>
                  <a:t> at iteration </a:t>
                </a:r>
                <a:r>
                  <a:rPr lang="en-US" dirty="0">
                    <a:sym typeface="Symbol" panose="05050102010706020507" pitchFamily="18" charset="2"/>
                  </a:rPr>
                  <a:t>+1</a:t>
                </a:r>
                <a:r>
                  <a:rPr lang="en-US" dirty="0"/>
                  <a:t> is updated as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r>
                              <a:rPr lang="en-US" i="1">
                                <a:latin typeface="Cambria Math" panose="02040503050406030204" pitchFamily="18" charset="0"/>
                                <a:ea typeface="Cambria Math" panose="02040503050406030204" pitchFamily="18" charset="0"/>
                              </a:rPr>
                              <m:t>+1</m:t>
                            </m:r>
                          </m:e>
                        </m:d>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e>
                        </m:d>
                      </m:sup>
                    </m:sSup>
                    <m:r>
                      <a:rPr lang="en-US"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𝜉</m:t>
                    </m:r>
                    <m:sSup>
                      <m:sSupPr>
                        <m:ctrlPr>
                          <a:rPr lang="en-US" i="1" smtClean="0">
                            <a:latin typeface="Cambria Math" panose="02040503050406030204" pitchFamily="18" charset="0"/>
                            <a:ea typeface="Cambria Math" panose="02040503050406030204" pitchFamily="18" charset="0"/>
                          </a:rPr>
                        </m:ctrlPr>
                      </m:sSupPr>
                      <m:e>
                        <m:d>
                          <m:dPr>
                            <m:ctrlPr>
                              <a:rPr lang="en-US" i="1" smtClean="0">
                                <a:latin typeface="Cambria Math" panose="02040503050406030204" pitchFamily="18" charset="0"/>
                                <a:ea typeface="Cambria Math" panose="02040503050406030204" pitchFamily="18" charset="0"/>
                              </a:rPr>
                            </m:ctrlPr>
                          </m:dPr>
                          <m:e>
                            <m:f>
                              <m:fPr>
                                <m:type m:val="lin"/>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𝐁</m:t>
                                </m:r>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𝐁</m:t>
                                </m:r>
                              </m:den>
                            </m:f>
                          </m:e>
                        </m:d>
                      </m:e>
                      <m:sup>
                        <m:r>
                          <a:rPr lang="en-US" b="0" i="1" smtClean="0">
                            <a:latin typeface="Cambria Math" panose="02040503050406030204" pitchFamily="18" charset="0"/>
                            <a:ea typeface="Cambria Math" panose="02040503050406030204" pitchFamily="18" charset="0"/>
                          </a:rPr>
                          <m:t>−1</m:t>
                        </m:r>
                      </m:sup>
                    </m:sSup>
                    <m:d>
                      <m:dPr>
                        <m:ctrlPr>
                          <a:rPr lang="en-US" i="1" smtClean="0">
                            <a:latin typeface="Cambria Math" panose="02040503050406030204" pitchFamily="18" charset="0"/>
                            <a:ea typeface="Cambria Math" panose="02040503050406030204" pitchFamily="18" charset="0"/>
                          </a:rPr>
                        </m:ctrlPr>
                      </m:dPr>
                      <m:e>
                        <m:f>
                          <m:fPr>
                            <m:type m:val="lin"/>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𝐁</m:t>
                            </m:r>
                          </m:den>
                        </m:f>
                      </m:e>
                    </m:d>
                  </m:oMath>
                </a14:m>
                <a:r>
                  <a:rPr lang="en-US" dirty="0"/>
                  <a:t> where </a:t>
                </a:r>
                <a14:m>
                  <m:oMath xmlns:m="http://schemas.openxmlformats.org/officeDocument/2006/math">
                    <m:r>
                      <a:rPr lang="en-US" i="1" smtClean="0">
                        <a:latin typeface="Cambria Math" panose="02040503050406030204" pitchFamily="18" charset="0"/>
                        <a:ea typeface="Cambria Math" panose="02040503050406030204" pitchFamily="18" charset="0"/>
                      </a:rPr>
                      <m:t>𝜉</m:t>
                    </m:r>
                    <m:r>
                      <a:rPr lang="en-US" b="0" i="1" smtClean="0">
                        <a:latin typeface="Cambria Math" panose="02040503050406030204" pitchFamily="18" charset="0"/>
                        <a:ea typeface="Cambria Math" panose="02040503050406030204" pitchFamily="18" charset="0"/>
                      </a:rPr>
                      <m:t>&gt;0</m:t>
                    </m:r>
                  </m:oMath>
                </a14:m>
                <a:r>
                  <a:rPr lang="en-US" dirty="0">
                    <a:sym typeface="Symbol" panose="05050102010706020507" pitchFamily="18" charset="2"/>
                  </a:rPr>
                  <a:t> is a stepping scalar to ensure that </a:t>
                </a:r>
                <a14:m>
                  <m:oMath xmlns:m="http://schemas.openxmlformats.org/officeDocument/2006/math">
                    <m:r>
                      <a:rPr lang="en-US" b="0" i="1" smtClean="0">
                        <a:latin typeface="Cambria Math" panose="02040503050406030204" pitchFamily="18" charset="0"/>
                        <a:sym typeface="Symbol" panose="05050102010706020507" pitchFamily="18" charset="2"/>
                      </a:rPr>
                      <m:t>𝑙</m:t>
                    </m:r>
                    <m:d>
                      <m:dPr>
                        <m:ctrlPr>
                          <a:rPr lang="en-US" b="0" i="1" smtClean="0">
                            <a:latin typeface="Cambria Math" panose="02040503050406030204" pitchFamily="18" charset="0"/>
                            <a:sym typeface="Symbol" panose="05050102010706020507" pitchFamily="18" charset="2"/>
                          </a:rPr>
                        </m:ctrlPr>
                      </m:dPr>
                      <m:e>
                        <m:sSup>
                          <m:sSupPr>
                            <m:ctrlPr>
                              <a:rPr lang="en-US" i="1">
                                <a:latin typeface="Cambria Math" panose="02040503050406030204" pitchFamily="18" charset="0"/>
                              </a:rPr>
                            </m:ctrlPr>
                          </m:sSupPr>
                          <m:e>
                            <m:r>
                              <a:rPr lang="en-US" b="1">
                                <a:latin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r>
                                  <a:rPr lang="en-US" i="1">
                                    <a:latin typeface="Cambria Math" panose="02040503050406030204" pitchFamily="18" charset="0"/>
                                    <a:ea typeface="Cambria Math" panose="02040503050406030204" pitchFamily="18" charset="0"/>
                                  </a:rPr>
                                  <m:t>+1</m:t>
                                </m:r>
                              </m:e>
                            </m:d>
                          </m:sup>
                        </m:sSup>
                      </m:e>
                    </m:d>
                    <m:r>
                      <a:rPr lang="en-US" b="0" i="1" smtClean="0">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sym typeface="Symbol" panose="05050102010706020507" pitchFamily="18" charset="2"/>
                      </a:rPr>
                      <m:t>𝑙</m:t>
                    </m:r>
                    <m:d>
                      <m:dPr>
                        <m:ctrlPr>
                          <a:rPr lang="en-US" i="1">
                            <a:latin typeface="Cambria Math" panose="02040503050406030204" pitchFamily="18" charset="0"/>
                            <a:sym typeface="Symbol" panose="05050102010706020507" pitchFamily="18" charset="2"/>
                          </a:rPr>
                        </m:ctrlPr>
                      </m:dPr>
                      <m:e>
                        <m:sSup>
                          <m:sSupPr>
                            <m:ctrlPr>
                              <a:rPr lang="en-US" i="1">
                                <a:latin typeface="Cambria Math" panose="02040503050406030204" pitchFamily="18" charset="0"/>
                              </a:rPr>
                            </m:ctrlPr>
                          </m:sSupPr>
                          <m:e>
                            <m:r>
                              <a:rPr lang="en-US" b="1">
                                <a:latin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e>
                            </m:d>
                          </m:sup>
                        </m:sSup>
                      </m:e>
                    </m:d>
                  </m:oMath>
                </a14:m>
                <a:r>
                  <a:rPr lang="en-US" dirty="0"/>
                  <a:t>. In plain English, we try to make sure that the log-likelihood value will keep going up, or at least not going down.</a:t>
                </a:r>
              </a:p>
              <a:p>
                <a:r>
                  <a:rPr lang="en-US" dirty="0"/>
                  <a:t>Use the Step-Halving method if </a:t>
                </a:r>
                <a14:m>
                  <m:oMath xmlns:m="http://schemas.openxmlformats.org/officeDocument/2006/math">
                    <m:r>
                      <a:rPr lang="en-US" i="1">
                        <a:latin typeface="Cambria Math" panose="02040503050406030204" pitchFamily="18" charset="0"/>
                        <a:sym typeface="Symbol" panose="05050102010706020507" pitchFamily="18" charset="2"/>
                      </a:rPr>
                      <m:t>𝑙</m:t>
                    </m:r>
                    <m:d>
                      <m:dPr>
                        <m:ctrlPr>
                          <a:rPr lang="en-US" i="1">
                            <a:latin typeface="Cambria Math" panose="02040503050406030204" pitchFamily="18" charset="0"/>
                            <a:sym typeface="Symbol" panose="05050102010706020507" pitchFamily="18" charset="2"/>
                          </a:rPr>
                        </m:ctrlPr>
                      </m:dPr>
                      <m:e>
                        <m:sSup>
                          <m:sSupPr>
                            <m:ctrlPr>
                              <a:rPr lang="en-US" i="1">
                                <a:latin typeface="Cambria Math" panose="02040503050406030204" pitchFamily="18" charset="0"/>
                              </a:rPr>
                            </m:ctrlPr>
                          </m:sSupPr>
                          <m:e>
                            <m:r>
                              <a:rPr lang="en-US" b="1">
                                <a:latin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r>
                                  <a:rPr lang="en-US" i="1">
                                    <a:latin typeface="Cambria Math" panose="02040503050406030204" pitchFamily="18" charset="0"/>
                                    <a:ea typeface="Cambria Math" panose="02040503050406030204" pitchFamily="18" charset="0"/>
                                  </a:rPr>
                                  <m:t>+1</m:t>
                                </m:r>
                              </m:e>
                            </m:d>
                          </m:sup>
                        </m:sSup>
                      </m:e>
                    </m:d>
                    <m:r>
                      <a:rPr lang="en-US" b="0" i="1" smtClean="0">
                        <a:latin typeface="Cambria Math" panose="02040503050406030204" pitchFamily="18" charset="0"/>
                        <a:ea typeface="Cambria Math" panose="02040503050406030204" pitchFamily="18" charset="0"/>
                        <a:sym typeface="Symbol" panose="05050102010706020507" pitchFamily="18" charset="2"/>
                      </a:rPr>
                      <m:t>&lt;</m:t>
                    </m:r>
                    <m:r>
                      <a:rPr lang="en-US" i="1">
                        <a:latin typeface="Cambria Math" panose="02040503050406030204" pitchFamily="18" charset="0"/>
                        <a:sym typeface="Symbol" panose="05050102010706020507" pitchFamily="18" charset="2"/>
                      </a:rPr>
                      <m:t>𝑙</m:t>
                    </m:r>
                    <m:d>
                      <m:dPr>
                        <m:ctrlPr>
                          <a:rPr lang="en-US" i="1">
                            <a:latin typeface="Cambria Math" panose="02040503050406030204" pitchFamily="18" charset="0"/>
                            <a:sym typeface="Symbol" panose="05050102010706020507" pitchFamily="18" charset="2"/>
                          </a:rPr>
                        </m:ctrlPr>
                      </m:dPr>
                      <m:e>
                        <m:sSup>
                          <m:sSupPr>
                            <m:ctrlPr>
                              <a:rPr lang="en-US" i="1">
                                <a:latin typeface="Cambria Math" panose="02040503050406030204" pitchFamily="18" charset="0"/>
                              </a:rPr>
                            </m:ctrlPr>
                          </m:sSupPr>
                          <m:e>
                            <m:r>
                              <a:rPr lang="en-US" b="1">
                                <a:latin typeface="Cambria Math" panose="02040503050406030204" pitchFamily="18" charset="0"/>
                              </a:rPr>
                              <m:t>𝐁</m:t>
                            </m:r>
                          </m:e>
                          <m:sup>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𝜈</m:t>
                                </m:r>
                              </m:e>
                            </m:d>
                          </m:sup>
                        </m:sSup>
                      </m:e>
                    </m:d>
                  </m:oMath>
                </a14:m>
                <a:r>
                  <a:rPr lang="en-US" dirty="0"/>
                  <a:t>. Let </a:t>
                </a:r>
                <a14:m>
                  <m:oMath xmlns:m="http://schemas.openxmlformats.org/officeDocument/2006/math">
                    <m:r>
                      <a:rPr lang="en-US" b="0" i="1" smtClean="0">
                        <a:latin typeface="Cambria Math" panose="02040503050406030204" pitchFamily="18" charset="0"/>
                      </a:rPr>
                      <m:t>𝑉</m:t>
                    </m:r>
                  </m:oMath>
                </a14:m>
                <a:r>
                  <a:rPr lang="en-US" dirty="0"/>
                  <a:t> be the maximum number of trials in the method, the set of values of </a:t>
                </a:r>
                <a:r>
                  <a:rPr lang="en-US" dirty="0">
                    <a:sym typeface="Symbol" panose="05050102010706020507" pitchFamily="18" charset="2"/>
                  </a:rPr>
                  <a:t> </a:t>
                </a:r>
                <a:r>
                  <a:rPr lang="en-US" dirty="0"/>
                  <a:t>to try is </a:t>
                </a:r>
                <a14:m>
                  <m:oMath xmlns:m="http://schemas.openxmlformats.org/officeDocument/2006/math">
                    <m:d>
                      <m:dPr>
                        <m:begChr m:val="{"/>
                        <m:endChr m:val="}"/>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f>
                                  <m:fPr>
                                    <m:type m:val="lin"/>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d>
                          </m:e>
                          <m:sup>
                            <m:r>
                              <a:rPr lang="en-US" b="0" i="1" smtClean="0">
                                <a:latin typeface="Cambria Math" panose="02040503050406030204" pitchFamily="18" charset="0"/>
                              </a:rPr>
                              <m:t>h</m:t>
                            </m:r>
                          </m:sup>
                        </m:sSup>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=0,…,</m:t>
                        </m:r>
                        <m:r>
                          <a:rPr lang="en-US" b="0" i="1" smtClean="0">
                            <a:latin typeface="Cambria Math" panose="02040503050406030204" pitchFamily="18" charset="0"/>
                          </a:rPr>
                          <m:t>𝑉</m:t>
                        </m:r>
                        <m:r>
                          <a:rPr lang="en-US" b="0" i="1" smtClean="0">
                            <a:latin typeface="Cambria Math" panose="02040503050406030204" pitchFamily="18" charset="0"/>
                          </a:rPr>
                          <m:t>−1</m:t>
                        </m:r>
                      </m:e>
                    </m:d>
                  </m:oMath>
                </a14:m>
                <a:r>
                  <a:rPr lang="en-US" dirty="0"/>
                  <a:t> .  If the log-likelihood value still goes down after </a:t>
                </a:r>
                <a:r>
                  <a:rPr lang="en-US" i="1" dirty="0"/>
                  <a:t>V</a:t>
                </a:r>
                <a:r>
                  <a:rPr lang="en-US" dirty="0"/>
                  <a:t> number of trials, the iteration should stop with a proper return code.  The caller will then decide the next step.</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4345" y="1825625"/>
                <a:ext cx="10515600" cy="4351338"/>
              </a:xfrm>
              <a:blipFill>
                <a:blip r:embed="rId3"/>
                <a:stretch>
                  <a:fillRect l="-1043" t="-2101" r="-1275" b="-126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p:pic>
        <p:nvPicPr>
          <p:cNvPr id="6" name="Picture 5">
            <a:extLst>
              <a:ext uri="{FF2B5EF4-FFF2-40B4-BE49-F238E27FC236}">
                <a16:creationId xmlns:a16="http://schemas.microsoft.com/office/drawing/2014/main" id="{EBDF5B3C-9A50-48A0-9371-3E0206D692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73650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Separation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There are two data scenarios where the MLE of the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oMath>
                </a14:m>
                <a:r>
                  <a:rPr lang="en-US" dirty="0"/>
                  <a:t> do not exist in theory even though the likelihood function does exist.</a:t>
                </a:r>
              </a:p>
              <a:p>
                <a:pPr lvl="1"/>
                <a:r>
                  <a:rPr lang="en-US" b="1" dirty="0"/>
                  <a:t>Complete Separation</a:t>
                </a:r>
                <a:r>
                  <a:rPr lang="en-US" dirty="0"/>
                  <a:t>: It implies that only one value of the target variable is observed in each and every subpopulation.</a:t>
                </a:r>
              </a:p>
              <a:p>
                <a:pPr lvl="1"/>
                <a:r>
                  <a:rPr lang="en-US" b="1" dirty="0"/>
                  <a:t>Quasi-Complete Separation</a:t>
                </a:r>
                <a:r>
                  <a:rPr lang="en-US" dirty="0"/>
                  <a:t>: It implies that only one value of the target variable is observed in the majority but not all subpopulations.</a:t>
                </a:r>
              </a:p>
              <a:p>
                <a:r>
                  <a:rPr lang="en-US" dirty="0"/>
                  <a:t>In plain English, the target category can be determined given the values of the predictors.</a:t>
                </a:r>
              </a:p>
              <a:p>
                <a:r>
                  <a:rPr lang="en-US" dirty="0"/>
                  <a:t>Log-likelihood value is practically zero in complete separation</a:t>
                </a:r>
              </a:p>
              <a:p>
                <a:r>
                  <a:rPr lang="en-US" dirty="0"/>
                  <a:t>Common symptoms are huge parameter estimates, either positive or negative values, and even bigger standard errors.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801" r="-696" b="-42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p:pic>
        <p:nvPicPr>
          <p:cNvPr id="6" name="Picture 5">
            <a:extLst>
              <a:ext uri="{FF2B5EF4-FFF2-40B4-BE49-F238E27FC236}">
                <a16:creationId xmlns:a16="http://schemas.microsoft.com/office/drawing/2014/main" id="{695F116E-B947-486D-8D3E-9260A24CFF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15065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Mathematics on Separation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a:t>Remember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r>
                      <a:rPr lang="en-US" i="1">
                        <a:latin typeface="Cambria Math" panose="02040503050406030204" pitchFamily="18" charset="0"/>
                      </a:rPr>
                      <m:t>=</m:t>
                    </m:r>
                    <m:f>
                      <m:fPr>
                        <m:type m:val="lin"/>
                        <m:ctrlPr>
                          <a:rPr lang="en-US" i="1" smtClean="0">
                            <a:latin typeface="Cambria Math" panose="02040503050406030204" pitchFamily="18" charset="0"/>
                          </a:rPr>
                        </m:ctrlPr>
                      </m:fPr>
                      <m:num>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d>
                      </m:num>
                      <m:den>
                        <m:nary>
                          <m:naryPr>
                            <m:chr m:val="∑"/>
                            <m:ctrlPr>
                              <a:rPr lang="en-US" i="1">
                                <a:latin typeface="Cambria Math" panose="02040503050406030204" pitchFamily="18" charset="0"/>
                              </a:rPr>
                            </m:ctrlPr>
                          </m:naryPr>
                          <m:sub>
                            <m:r>
                              <a:rPr lang="en-US" b="0" i="1" smtClean="0">
                                <a:latin typeface="Cambria Math" panose="02040503050406030204" pitchFamily="18" charset="0"/>
                              </a:rPr>
                              <m:t>𝑙</m:t>
                            </m:r>
                            <m:r>
                              <a:rPr lang="en-US" i="1">
                                <a:latin typeface="Cambria Math" panose="02040503050406030204" pitchFamily="18" charset="0"/>
                              </a:rPr>
                              <m:t>=1</m:t>
                            </m:r>
                          </m:sub>
                          <m:sup>
                            <m:r>
                              <a:rPr lang="en-US" i="1">
                                <a:latin typeface="Cambria Math" panose="02040503050406030204" pitchFamily="18" charset="0"/>
                              </a:rPr>
                              <m:t>𝐾</m:t>
                            </m:r>
                          </m:sup>
                          <m:e>
                            <m:r>
                              <m:rPr>
                                <m:sty m:val="p"/>
                              </m:rPr>
                              <a:rPr lang="en-US">
                                <a:latin typeface="Cambria Math" panose="02040503050406030204" pitchFamily="18" charset="0"/>
                              </a:rPr>
                              <m:t>exp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b="0" i="1" smtClean="0">
                                        <a:latin typeface="Cambria Math" panose="02040503050406030204" pitchFamily="18" charset="0"/>
                                        <a:ea typeface="Cambria Math" panose="02040503050406030204" pitchFamily="18" charset="0"/>
                                      </a:rPr>
                                      <m:t>𝑙</m:t>
                                    </m:r>
                                  </m:sub>
                                </m:sSub>
                              </m:e>
                            </m:d>
                          </m:e>
                        </m:nary>
                      </m:den>
                    </m:f>
                  </m:oMath>
                </a14:m>
                <a:r>
                  <a:rPr lang="en-US" dirty="0"/>
                  <a:t> for </a:t>
                </a:r>
                <a14:m>
                  <m:oMath xmlns:m="http://schemas.openxmlformats.org/officeDocument/2006/math">
                    <m:r>
                      <a:rPr lang="en-US" i="1">
                        <a:latin typeface="Cambria Math" panose="02040503050406030204" pitchFamily="18" charset="0"/>
                      </a:rPr>
                      <m:t>𝑗</m:t>
                    </m:r>
                    <m:r>
                      <a:rPr lang="en-US" i="1">
                        <a:latin typeface="Cambria Math" panose="02040503050406030204" pitchFamily="18" charset="0"/>
                      </a:rPr>
                      <m:t>=1,…,</m:t>
                    </m:r>
                    <m:r>
                      <a:rPr lang="en-US" i="1">
                        <a:latin typeface="Cambria Math" panose="02040503050406030204" pitchFamily="18" charset="0"/>
                      </a:rPr>
                      <m:t>𝐾</m:t>
                    </m:r>
                  </m:oMath>
                </a14:m>
                <a:r>
                  <a:rPr lang="en-US" dirty="0"/>
                  <a:t> </a:t>
                </a:r>
              </a:p>
              <a:p>
                <a:r>
                  <a:rPr lang="en-US" dirty="0"/>
                  <a:t>Suppose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Since the logistic model aims to reflect this fact, it will try very hard to make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We know that this is mathematically impossible because the exponential function is always positive.  Therefore, it will set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oMath>
                </a14:m>
                <a:r>
                  <a:rPr lang="en-US" dirty="0"/>
                  <a:t> such that </a:t>
                </a:r>
                <a14:m>
                  <m:oMath xmlns:m="http://schemas.openxmlformats.org/officeDocument/2006/math">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oMath>
                </a14:m>
                <a:r>
                  <a:rPr lang="en-US" dirty="0"/>
                  <a:t> is extremely negative (e.g., negative infinity). As a result, </a:t>
                </a:r>
                <a14:m>
                  <m:oMath xmlns:m="http://schemas.openxmlformats.org/officeDocument/2006/math">
                    <m:r>
                      <m:rPr>
                        <m:sty m:val="p"/>
                      </m:rPr>
                      <a:rPr lang="en-US">
                        <a:latin typeface="Cambria Math" panose="02040503050406030204" pitchFamily="18" charset="0"/>
                      </a:rPr>
                      <m:t>e</m:t>
                    </m:r>
                    <m:r>
                      <m:rPr>
                        <m:sty m:val="p"/>
                      </m:rPr>
                      <a:rPr lang="en-US">
                        <a:latin typeface="Cambria Math" panose="02040503050406030204" pitchFamily="18" charset="0"/>
                      </a:rPr>
                      <m:t>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d>
                  </m:oMath>
                </a14:m>
                <a:r>
                  <a:rPr lang="en-US" dirty="0"/>
                  <a:t> will be very close to zero.</a:t>
                </a:r>
              </a:p>
              <a:p>
                <a:r>
                  <a:rPr lang="en-US" dirty="0"/>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𝑖𝑗</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Since the logistic model aims to reflect this fact, it will try very hard to make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a:t>.  We know that this is mathematically impossible because the ratio of a part in a sum to the sum is always less than one.  Therefore, it will set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oMath>
                </a14:m>
                <a:r>
                  <a:rPr lang="en-US" dirty="0"/>
                  <a:t> such that </a:t>
                </a:r>
                <a14:m>
                  <m:oMath xmlns:m="http://schemas.openxmlformats.org/officeDocument/2006/math">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oMath>
                </a14:m>
                <a:r>
                  <a:rPr lang="en-US" dirty="0"/>
                  <a:t> is extremely positive (e.g., positive infinity).  As a result, </a:t>
                </a:r>
                <a14:m>
                  <m:oMath xmlns:m="http://schemas.openxmlformats.org/officeDocument/2006/math">
                    <m:r>
                      <m:rPr>
                        <m:sty m:val="p"/>
                      </m:rPr>
                      <a:rPr lang="en-US" b="0" i="0" smtClean="0">
                        <a:latin typeface="Cambria Math" panose="02040503050406030204" pitchFamily="18" charset="0"/>
                      </a:rPr>
                      <m:t>e</m:t>
                    </m:r>
                    <m:r>
                      <m:rPr>
                        <m:sty m:val="p"/>
                      </m:rPr>
                      <a:rPr lang="en-US">
                        <a:latin typeface="Cambria Math" panose="02040503050406030204" pitchFamily="18" charset="0"/>
                      </a:rPr>
                      <m:t>xp</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d>
                  </m:oMath>
                </a14:m>
                <a:r>
                  <a:rPr lang="en-US" dirty="0"/>
                  <a:t> will dominate the sum.</a:t>
                </a:r>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1961" r="-16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pic>
        <p:nvPicPr>
          <p:cNvPr id="6" name="Picture 5">
            <a:extLst>
              <a:ext uri="{FF2B5EF4-FFF2-40B4-BE49-F238E27FC236}">
                <a16:creationId xmlns:a16="http://schemas.microsoft.com/office/drawing/2014/main" id="{9C05335E-B435-4131-8E6A-3CA1C9393C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260731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Why Separation Occurs?</a:t>
            </a:r>
          </a:p>
        </p:txBody>
      </p:sp>
      <p:sp>
        <p:nvSpPr>
          <p:cNvPr id="3" name="Content Placeholder 2"/>
          <p:cNvSpPr>
            <a:spLocks noGrp="1"/>
          </p:cNvSpPr>
          <p:nvPr>
            <p:ph idx="1"/>
          </p:nvPr>
        </p:nvSpPr>
        <p:spPr/>
        <p:txBody>
          <a:bodyPr>
            <a:normAutofit/>
          </a:bodyPr>
          <a:lstStyle/>
          <a:p>
            <a:r>
              <a:rPr lang="en-US" sz="3000" dirty="0"/>
              <a:t>Used nominal predictors which have too many unique values</a:t>
            </a:r>
          </a:p>
          <a:p>
            <a:pPr lvl="1"/>
            <a:r>
              <a:rPr lang="en-US" sz="2600" dirty="0"/>
              <a:t>e.g., the Case ID, the SSN, the Employee ID</a:t>
            </a:r>
          </a:p>
          <a:p>
            <a:r>
              <a:rPr lang="en-US" sz="3000" dirty="0"/>
              <a:t>Inappropriately specified interval predictors as categorical</a:t>
            </a:r>
          </a:p>
          <a:p>
            <a:r>
              <a:rPr lang="en-US" sz="3000" dirty="0"/>
              <a:t>Included too many predictors, but not enough observations</a:t>
            </a:r>
          </a:p>
          <a:p>
            <a:pPr lvl="1"/>
            <a:r>
              <a:rPr lang="en-US" sz="2600" dirty="0"/>
              <a:t>Too many predictors</a:t>
            </a:r>
            <a:br>
              <a:rPr lang="en-US" sz="2600" dirty="0"/>
            </a:br>
            <a:r>
              <a:rPr lang="en-US" sz="2600" dirty="0"/>
              <a:t>→ every observation produces a unique covariate pattern</a:t>
            </a:r>
            <a:br>
              <a:rPr lang="en-US" sz="2600" dirty="0"/>
            </a:br>
            <a:r>
              <a:rPr lang="en-US" sz="2600" dirty="0"/>
              <a:t>→ only one target value is observed in the covariate pattern</a:t>
            </a:r>
          </a:p>
        </p:txBody>
      </p:sp>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dirty="0"/>
          </a:p>
        </p:txBody>
      </p:sp>
      <p:pic>
        <p:nvPicPr>
          <p:cNvPr id="6" name="Picture 5">
            <a:extLst>
              <a:ext uri="{FF2B5EF4-FFF2-40B4-BE49-F238E27FC236}">
                <a16:creationId xmlns:a16="http://schemas.microsoft.com/office/drawing/2014/main" id="{0AB857D1-088E-481A-9F50-651E6A462B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1751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Using Categorical Variables in CART</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urier New" panose="02070309020205020404" pitchFamily="49" charset="0"/>
                <a:cs typeface="Courier New" panose="02070309020205020404" pitchFamily="49" charset="0"/>
              </a:rPr>
              <a:t># Convert the EDUCATION ordinal variable into numeric variable</a:t>
            </a:r>
          </a:p>
          <a:p>
            <a:pPr marL="0" indent="0">
              <a:buNone/>
            </a:pPr>
            <a:r>
              <a:rPr lang="en-US" dirty="0">
                <a:latin typeface="Courier New" panose="02070309020205020404" pitchFamily="49" charset="0"/>
                <a:cs typeface="Courier New" panose="02070309020205020404" pitchFamily="49" charset="0"/>
              </a:rPr>
              <a:t>ord_EDU1 = </a:t>
            </a:r>
            <a:r>
              <a:rPr lang="en-US" dirty="0" err="1">
                <a:latin typeface="Courier New" panose="02070309020205020404" pitchFamily="49" charset="0"/>
                <a:cs typeface="Courier New" panose="02070309020205020404" pitchFamily="49" charset="0"/>
              </a:rPr>
              <a:t>numpy.where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trainData</a:t>
            </a:r>
            <a:r>
              <a:rPr lang="en-US" dirty="0">
                <a:latin typeface="Courier New" panose="02070309020205020404" pitchFamily="49" charset="0"/>
                <a:cs typeface="Courier New" panose="02070309020205020404" pitchFamily="49" charset="0"/>
              </a:rPr>
              <a:t>['EDUCATION'].</a:t>
            </a:r>
            <a:r>
              <a:rPr lang="en-US" dirty="0" err="1">
                <a:latin typeface="Courier New" panose="02070309020205020404" pitchFamily="49" charset="0"/>
                <a:cs typeface="Courier New" panose="02070309020205020404" pitchFamily="49" charset="0"/>
              </a:rPr>
              <a:t>str.strip</a:t>
            </a:r>
            <a:r>
              <a:rPr lang="en-US" dirty="0">
                <a:latin typeface="Courier New" panose="02070309020205020404" pitchFamily="49" charset="0"/>
                <a:cs typeface="Courier New" panose="02070309020205020404" pitchFamily="49" charset="0"/>
              </a:rPr>
              <a:t>() == "Below High School", 1, 0)</a:t>
            </a:r>
          </a:p>
          <a:p>
            <a:pPr marL="0" indent="0">
              <a:buNone/>
            </a:pPr>
            <a:r>
              <a:rPr lang="en-US" dirty="0">
                <a:latin typeface="Courier New" panose="02070309020205020404" pitchFamily="49" charset="0"/>
                <a:cs typeface="Courier New" panose="02070309020205020404" pitchFamily="49" charset="0"/>
              </a:rPr>
              <a:t>ord_EDU2 = </a:t>
            </a:r>
            <a:r>
              <a:rPr lang="en-US" dirty="0" err="1">
                <a:latin typeface="Courier New" panose="02070309020205020404" pitchFamily="49" charset="0"/>
                <a:cs typeface="Courier New" panose="02070309020205020404" pitchFamily="49" charset="0"/>
              </a:rPr>
              <a:t>numpy.where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trainData</a:t>
            </a:r>
            <a:r>
              <a:rPr lang="en-US" dirty="0">
                <a:latin typeface="Courier New" panose="02070309020205020404" pitchFamily="49" charset="0"/>
                <a:cs typeface="Courier New" panose="02070309020205020404" pitchFamily="49" charset="0"/>
              </a:rPr>
              <a:t>['EDUCATION'].</a:t>
            </a:r>
            <a:r>
              <a:rPr lang="en-US" dirty="0" err="1">
                <a:latin typeface="Courier New" panose="02070309020205020404" pitchFamily="49" charset="0"/>
                <a:cs typeface="Courier New" panose="02070309020205020404" pitchFamily="49" charset="0"/>
              </a:rPr>
              <a:t>str.strip</a:t>
            </a:r>
            <a:r>
              <a:rPr lang="en-US" dirty="0">
                <a:latin typeface="Courier New" panose="02070309020205020404" pitchFamily="49" charset="0"/>
                <a:cs typeface="Courier New" panose="02070309020205020404" pitchFamily="49" charset="0"/>
              </a:rPr>
              <a:t>() == "High School", 2, 0)</a:t>
            </a:r>
          </a:p>
          <a:p>
            <a:pPr marL="0" indent="0">
              <a:buNone/>
            </a:pPr>
            <a:r>
              <a:rPr lang="en-US" dirty="0">
                <a:latin typeface="Courier New" panose="02070309020205020404" pitchFamily="49" charset="0"/>
                <a:cs typeface="Courier New" panose="02070309020205020404" pitchFamily="49" charset="0"/>
              </a:rPr>
              <a:t>ord_EDU3 = </a:t>
            </a:r>
            <a:r>
              <a:rPr lang="en-US" dirty="0" err="1">
                <a:latin typeface="Courier New" panose="02070309020205020404" pitchFamily="49" charset="0"/>
                <a:cs typeface="Courier New" panose="02070309020205020404" pitchFamily="49" charset="0"/>
              </a:rPr>
              <a:t>numpy.where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trainData</a:t>
            </a:r>
            <a:r>
              <a:rPr lang="en-US" dirty="0">
                <a:latin typeface="Courier New" panose="02070309020205020404" pitchFamily="49" charset="0"/>
                <a:cs typeface="Courier New" panose="02070309020205020404" pitchFamily="49" charset="0"/>
              </a:rPr>
              <a:t>['EDUCATION'].</a:t>
            </a:r>
            <a:r>
              <a:rPr lang="en-US" dirty="0" err="1">
                <a:latin typeface="Courier New" panose="02070309020205020404" pitchFamily="49" charset="0"/>
                <a:cs typeface="Courier New" panose="02070309020205020404" pitchFamily="49" charset="0"/>
              </a:rPr>
              <a:t>str.strip</a:t>
            </a:r>
            <a:r>
              <a:rPr lang="en-US" dirty="0">
                <a:latin typeface="Courier New" panose="02070309020205020404" pitchFamily="49" charset="0"/>
                <a:cs typeface="Courier New" panose="02070309020205020404" pitchFamily="49" charset="0"/>
              </a:rPr>
              <a:t>() == "Bachelors", 3, 0)</a:t>
            </a:r>
          </a:p>
          <a:p>
            <a:pPr marL="0" indent="0">
              <a:buNone/>
            </a:pPr>
            <a:r>
              <a:rPr lang="en-US" dirty="0">
                <a:latin typeface="Courier New" panose="02070309020205020404" pitchFamily="49" charset="0"/>
                <a:cs typeface="Courier New" panose="02070309020205020404" pitchFamily="49" charset="0"/>
              </a:rPr>
              <a:t>ord_EDU4 = </a:t>
            </a:r>
            <a:r>
              <a:rPr lang="en-US" dirty="0" err="1">
                <a:latin typeface="Courier New" panose="02070309020205020404" pitchFamily="49" charset="0"/>
                <a:cs typeface="Courier New" panose="02070309020205020404" pitchFamily="49" charset="0"/>
              </a:rPr>
              <a:t>numpy.where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trainData</a:t>
            </a:r>
            <a:r>
              <a:rPr lang="en-US" dirty="0">
                <a:latin typeface="Courier New" panose="02070309020205020404" pitchFamily="49" charset="0"/>
                <a:cs typeface="Courier New" panose="02070309020205020404" pitchFamily="49" charset="0"/>
              </a:rPr>
              <a:t>['EDUCATION'].</a:t>
            </a:r>
            <a:r>
              <a:rPr lang="en-US" dirty="0" err="1">
                <a:latin typeface="Courier New" panose="02070309020205020404" pitchFamily="49" charset="0"/>
                <a:cs typeface="Courier New" panose="02070309020205020404" pitchFamily="49" charset="0"/>
              </a:rPr>
              <a:t>str.strip</a:t>
            </a:r>
            <a:r>
              <a:rPr lang="en-US" dirty="0">
                <a:latin typeface="Courier New" panose="02070309020205020404" pitchFamily="49" charset="0"/>
                <a:cs typeface="Courier New" panose="02070309020205020404" pitchFamily="49" charset="0"/>
              </a:rPr>
              <a:t>() == "Masters", 4, 0)</a:t>
            </a:r>
          </a:p>
          <a:p>
            <a:pPr marL="0" indent="0">
              <a:buNone/>
            </a:pPr>
            <a:r>
              <a:rPr lang="en-US" dirty="0">
                <a:latin typeface="Courier New" panose="02070309020205020404" pitchFamily="49" charset="0"/>
                <a:cs typeface="Courier New" panose="02070309020205020404" pitchFamily="49" charset="0"/>
              </a:rPr>
              <a:t>ord_EDU5 = </a:t>
            </a:r>
            <a:r>
              <a:rPr lang="en-US" dirty="0" err="1">
                <a:latin typeface="Courier New" panose="02070309020205020404" pitchFamily="49" charset="0"/>
                <a:cs typeface="Courier New" panose="02070309020205020404" pitchFamily="49" charset="0"/>
              </a:rPr>
              <a:t>numpy.where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trainData</a:t>
            </a:r>
            <a:r>
              <a:rPr lang="en-US" dirty="0">
                <a:latin typeface="Courier New" panose="02070309020205020404" pitchFamily="49" charset="0"/>
                <a:cs typeface="Courier New" panose="02070309020205020404" pitchFamily="49" charset="0"/>
              </a:rPr>
              <a:t>['EDUCATION'].</a:t>
            </a:r>
            <a:r>
              <a:rPr lang="en-US" dirty="0" err="1">
                <a:latin typeface="Courier New" panose="02070309020205020404" pitchFamily="49" charset="0"/>
                <a:cs typeface="Courier New" panose="02070309020205020404" pitchFamily="49" charset="0"/>
              </a:rPr>
              <a:t>str.strip</a:t>
            </a:r>
            <a:r>
              <a:rPr lang="en-US" dirty="0">
                <a:latin typeface="Courier New" panose="02070309020205020404" pitchFamily="49" charset="0"/>
                <a:cs typeface="Courier New" panose="02070309020205020404" pitchFamily="49" charset="0"/>
              </a:rPr>
              <a:t>() == "PhD", 5, 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ord_EDUCATION</a:t>
            </a:r>
            <a:r>
              <a:rPr lang="en-US" dirty="0">
                <a:latin typeface="Courier New" panose="02070309020205020404" pitchFamily="49" charset="0"/>
                <a:cs typeface="Courier New" panose="02070309020205020404" pitchFamily="49" charset="0"/>
              </a:rPr>
              <a:t> = ord_EDU1 + ord_EDU2 + ord_EDU3 + ord_EDU4 + ord_EDU5</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Convert the OCCUPATION nominal variable into dummy variables</a:t>
            </a:r>
          </a:p>
          <a:p>
            <a:pPr marL="0" indent="0">
              <a:buNone/>
            </a:pPr>
            <a:r>
              <a:rPr lang="en-US" dirty="0" err="1">
                <a:latin typeface="Courier New" panose="02070309020205020404" pitchFamily="49" charset="0"/>
                <a:cs typeface="Courier New" panose="02070309020205020404" pitchFamily="49" charset="0"/>
              </a:rPr>
              <a:t>cat_occupation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trainData</a:t>
            </a:r>
            <a:r>
              <a:rPr lang="en-US" dirty="0">
                <a:latin typeface="Courier New" panose="02070309020205020404" pitchFamily="49" charset="0"/>
                <a:cs typeface="Courier New" panose="02070309020205020404" pitchFamily="49" charset="0"/>
              </a:rPr>
              <a:t>[['OCCUPATION']].</a:t>
            </a:r>
            <a:r>
              <a:rPr lang="en-US" dirty="0" err="1">
                <a:latin typeface="Courier New" panose="02070309020205020404" pitchFamily="49" charset="0"/>
                <a:cs typeface="Courier New" panose="02070309020205020404" pitchFamily="49" charset="0"/>
              </a:rPr>
              <a:t>astype</a:t>
            </a:r>
            <a:r>
              <a:rPr lang="en-US" dirty="0">
                <a:latin typeface="Courier New" panose="02070309020205020404" pitchFamily="49" charset="0"/>
                <a:cs typeface="Courier New" panose="02070309020205020404" pitchFamily="49" charset="0"/>
              </a:rPr>
              <a:t>('category')</a:t>
            </a:r>
          </a:p>
          <a:p>
            <a:pPr marL="0" indent="0">
              <a:buNone/>
            </a:pPr>
            <a:r>
              <a:rPr lang="en-US" dirty="0" err="1">
                <a:latin typeface="Courier New" panose="02070309020205020404" pitchFamily="49" charset="0"/>
                <a:cs typeface="Courier New" panose="02070309020205020404" pitchFamily="49" charset="0"/>
              </a:rPr>
              <a:t>occupation_inputs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pandas.get_dummies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cat_occupation</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Join the columns to create the matrix of input predictors</a:t>
            </a:r>
          </a:p>
          <a:p>
            <a:pPr marL="0" indent="0">
              <a:buNone/>
            </a:pPr>
            <a:r>
              <a:rPr lang="en-US" dirty="0" err="1">
                <a:latin typeface="Courier New" panose="02070309020205020404" pitchFamily="49" charset="0"/>
                <a:cs typeface="Courier New" panose="02070309020205020404" pitchFamily="49" charset="0"/>
              </a:rPr>
              <a:t>X_inputs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pandas.DataFrame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ord_EDUCATION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ord_EDUCATION</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X_inputs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X_inputs.join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occupation_inputs</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X_inputs_name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X_inputs.columns.values.tolist</a:t>
            </a:r>
            <a:r>
              <a:rPr lang="en-US" dirty="0">
                <a:latin typeface="Courier New" panose="02070309020205020404" pitchFamily="49" charset="0"/>
                <a:cs typeface="Courier New" panose="02070309020205020404" pitchFamily="49" charset="0"/>
              </a:rPr>
              <a:t>()</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pic>
        <p:nvPicPr>
          <p:cNvPr id="6" name="Picture 5">
            <a:extLst>
              <a:ext uri="{FF2B5EF4-FFF2-40B4-BE49-F238E27FC236}">
                <a16:creationId xmlns:a16="http://schemas.microsoft.com/office/drawing/2014/main" id="{82C70A1B-73AA-4411-BE9F-396AE2E88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Rectangle 3">
            <a:extLst>
              <a:ext uri="{FF2B5EF4-FFF2-40B4-BE49-F238E27FC236}">
                <a16:creationId xmlns:a16="http://schemas.microsoft.com/office/drawing/2014/main" id="{6A77829F-0D13-46EA-A3E4-5272A6EA02F2}"/>
              </a:ext>
            </a:extLst>
          </p:cNvPr>
          <p:cNvSpPr/>
          <p:nvPr/>
        </p:nvSpPr>
        <p:spPr>
          <a:xfrm>
            <a:off x="7958293" y="5942568"/>
            <a:ext cx="3113866" cy="369332"/>
          </a:xfrm>
          <a:prstGeom prst="rect">
            <a:avLst/>
          </a:prstGeom>
        </p:spPr>
        <p:txBody>
          <a:bodyPr wrap="none">
            <a:spAutoFit/>
          </a:bodyPr>
          <a:lstStyle/>
          <a:p>
            <a:r>
              <a:rPr lang="en-US" b="1" dirty="0"/>
              <a:t>Week 7 </a:t>
            </a:r>
            <a:r>
              <a:rPr lang="en-US" b="1" dirty="0" err="1"/>
              <a:t>Claim_History</a:t>
            </a:r>
            <a:r>
              <a:rPr lang="en-US" b="1" dirty="0"/>
              <a:t> CART.py</a:t>
            </a:r>
          </a:p>
        </p:txBody>
      </p:sp>
    </p:spTree>
    <p:extLst>
      <p:ext uri="{BB962C8B-B14F-4D97-AF65-F5344CB8AC3E}">
        <p14:creationId xmlns:p14="http://schemas.microsoft.com/office/powerpoint/2010/main" val="1177894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Workarounds for Separation</a:t>
            </a:r>
          </a:p>
        </p:txBody>
      </p:sp>
      <p:sp>
        <p:nvSpPr>
          <p:cNvPr id="3" name="Content Placeholder 2"/>
          <p:cNvSpPr>
            <a:spLocks noGrp="1"/>
          </p:cNvSpPr>
          <p:nvPr>
            <p:ph idx="1"/>
          </p:nvPr>
        </p:nvSpPr>
        <p:spPr/>
        <p:txBody>
          <a:bodyPr>
            <a:normAutofit/>
          </a:bodyPr>
          <a:lstStyle/>
          <a:p>
            <a:r>
              <a:rPr lang="en-US" sz="3000" dirty="0"/>
              <a:t>Use fewer predictors, avoid interval predictors.</a:t>
            </a:r>
          </a:p>
          <a:p>
            <a:r>
              <a:rPr lang="en-US" sz="3000" dirty="0"/>
              <a:t>Consider pre-binning interval predictors and use the resulting Bin IDs as categorical predictors instead.</a:t>
            </a:r>
          </a:p>
          <a:p>
            <a:r>
              <a:rPr lang="en-US" sz="3000" dirty="0"/>
              <a:t>Use a penalized log-likelihood function with a penalty on the sum of the absolute (or squares of) parameter estimates.</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40</a:t>
            </a:fld>
            <a:endParaRPr lang="en-US" dirty="0"/>
          </a:p>
        </p:txBody>
      </p:sp>
      <p:pic>
        <p:nvPicPr>
          <p:cNvPr id="6" name="Picture 5">
            <a:extLst>
              <a:ext uri="{FF2B5EF4-FFF2-40B4-BE49-F238E27FC236}">
                <a16:creationId xmlns:a16="http://schemas.microsoft.com/office/drawing/2014/main" id="{0AB857D1-088E-481A-9F50-651E6A462B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191142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Remember: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den>
                            </m:f>
                          </m:e>
                        </m:d>
                        <m:r>
                          <a:rPr lang="en-US" i="1">
                            <a:latin typeface="Cambria Math" panose="02040503050406030204" pitchFamily="18" charset="0"/>
                          </a:rPr>
                          <m:t>=</m:t>
                        </m:r>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func>
                  </m:oMath>
                </a14:m>
                <a:r>
                  <a:rPr lang="en-US" dirty="0"/>
                  <a:t>.</a:t>
                </a:r>
              </a:p>
              <a:p>
                <a:r>
                  <a:rPr lang="en-US" dirty="0"/>
                  <a:t>Let us consider a very simple case where there is only one predictor: </a:t>
                </a:r>
                <a:r>
                  <a:rPr lang="en-US" i="1" dirty="0">
                    <a:latin typeface="Times New Roman" panose="02020603050405020304" pitchFamily="18" charset="0"/>
                    <a:cs typeface="Times New Roman" panose="02020603050405020304" pitchFamily="18" charset="0"/>
                  </a:rPr>
                  <a:t>x</a:t>
                </a:r>
                <a:r>
                  <a:rPr lang="en-US" dirty="0"/>
                  <a:t> whose values are either 0 or 1</a:t>
                </a:r>
              </a:p>
              <a:p>
                <a:r>
                  <a:rPr lang="en-US" dirty="0"/>
                  <a:t>When </a:t>
                </a:r>
                <a:r>
                  <a:rPr lang="en-US" i="1" dirty="0">
                    <a:latin typeface="Times New Roman" panose="02020603050405020304" pitchFamily="18" charset="0"/>
                    <a:cs typeface="Times New Roman" panose="02020603050405020304" pitchFamily="18" charset="0"/>
                  </a:rPr>
                  <a:t>x</a:t>
                </a:r>
                <a:r>
                  <a:rPr lang="en-US" dirty="0"/>
                  <a:t> = 0,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b="0" i="1" smtClean="0">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b="0" i="1" smtClean="0">
                                        <a:latin typeface="Cambria Math" panose="02040503050406030204" pitchFamily="18" charset="0"/>
                                      </a:rPr>
                                      <m:t>0</m:t>
                                    </m:r>
                                  </m:sup>
                                </m:sSubSup>
                              </m:den>
                            </m:f>
                          </m:e>
                        </m:d>
                        <m:r>
                          <a:rPr lang="en-US" i="1">
                            <a:latin typeface="Cambria Math" panose="02040503050406030204" pitchFamily="18" charset="0"/>
                          </a:rPr>
                          <m:t>=</m:t>
                        </m:r>
                        <m:r>
                          <a:rPr lang="en-US" i="1" smtClean="0">
                            <a:latin typeface="Cambria Math" panose="02040503050406030204" pitchFamily="18" charset="0"/>
                          </a:rPr>
                          <m:t>0</m:t>
                        </m:r>
                      </m:e>
                    </m:func>
                  </m:oMath>
                </a14:m>
                <a:r>
                  <a:rPr lang="en-US" dirty="0"/>
                  <a:t> which gives</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0</m:t>
                            </m:r>
                          </m:sup>
                        </m:sSubSup>
                      </m:den>
                    </m:f>
                    <m:r>
                      <a:rPr lang="en-US" b="0" i="1" smtClean="0">
                        <a:latin typeface="Cambria Math" panose="02040503050406030204" pitchFamily="18" charset="0"/>
                      </a:rPr>
                      <m:t>=</m:t>
                    </m:r>
                    <m:r>
                      <a:rPr lang="en-US" i="1" smtClean="0">
                        <a:latin typeface="Cambria Math" panose="02040503050406030204" pitchFamily="18" charset="0"/>
                      </a:rPr>
                      <m:t>1</m:t>
                    </m:r>
                  </m:oMath>
                </a14:m>
                <a:r>
                  <a:rPr lang="en-US" dirty="0"/>
                  <a:t> or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b="0" i="1" smtClean="0">
                            <a:latin typeface="Cambria Math" panose="02040503050406030204" pitchFamily="18" charset="0"/>
                          </a:rPr>
                          <m:t>0</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b="0" i="1" smtClean="0">
                            <a:latin typeface="Cambria Math" panose="02040503050406030204" pitchFamily="18" charset="0"/>
                          </a:rPr>
                          <m:t>0</m:t>
                        </m:r>
                      </m:sup>
                    </m:sSubSup>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t> = 1,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up>
                                    <m:r>
                                      <a:rPr lang="en-US" b="0" i="1" smtClean="0">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m:t>
                                    </m:r>
                                    <m:r>
                                      <a:rPr lang="en-US" b="0" i="1" smtClean="0">
                                        <a:latin typeface="Cambria Math" panose="02040503050406030204" pitchFamily="18" charset="0"/>
                                      </a:rPr>
                                      <m:t>𝐽</m:t>
                                    </m:r>
                                  </m:sub>
                                  <m:sup>
                                    <m:r>
                                      <a:rPr lang="en-US" i="1">
                                        <a:latin typeface="Cambria Math" panose="02040503050406030204" pitchFamily="18" charset="0"/>
                                      </a:rPr>
                                      <m:t>1</m:t>
                                    </m:r>
                                  </m:sup>
                                </m:sSubSup>
                              </m:den>
                            </m:f>
                          </m:e>
                        </m:d>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m:t>
                            </m:r>
                          </m:sub>
                        </m:sSub>
                      </m:e>
                    </m:func>
                  </m:oMath>
                </a14:m>
                <a:r>
                  <a:rPr lang="en-US" dirty="0"/>
                  <a:t> which gives</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1</m:t>
                            </m:r>
                          </m:sup>
                        </m:sSubSup>
                      </m:den>
                    </m:f>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m:t>
                            </m:r>
                          </m:sub>
                        </m:sSub>
                      </m:sup>
                    </m:sSup>
                  </m:oMath>
                </a14:m>
                <a:r>
                  <a:rPr lang="en-US" dirty="0"/>
                  <a:t> or </a:t>
                </a:r>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𝑖𝐽</m:t>
                        </m:r>
                      </m:sub>
                      <m:sup>
                        <m:r>
                          <a:rPr lang="en-US" b="0" i="1" smtClean="0">
                            <a:latin typeface="Cambria Math" panose="02040503050406030204" pitchFamily="18" charset="0"/>
                          </a:rPr>
                          <m:t>1</m:t>
                        </m:r>
                      </m:sup>
                    </m:sSubSup>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cs typeface="Times New Roman" panose="02020603050405020304" pitchFamily="18" charset="0"/>
                  </a:rPr>
                  <a:t> changes from 0 to 1, the predicted odds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den>
                    </m:f>
                  </m:oMath>
                </a14:m>
                <a:r>
                  <a:rPr lang="en-US" dirty="0">
                    <a:cs typeface="Times New Roman" panose="02020603050405020304" pitchFamily="18" charset="0"/>
                  </a:rPr>
                  <a:t> (i.e., prefer category </a:t>
                </a:r>
                <a:r>
                  <a:rPr lang="en-US" i="1" dirty="0">
                    <a:cs typeface="Times New Roman" panose="02020603050405020304" pitchFamily="18" charset="0"/>
                  </a:rPr>
                  <a:t>j</a:t>
                </a:r>
                <a:r>
                  <a:rPr lang="en-US" dirty="0">
                    <a:cs typeface="Times New Roman" panose="02020603050405020304" pitchFamily="18" charset="0"/>
                  </a:rPr>
                  <a:t> over category </a:t>
                </a:r>
                <a:r>
                  <a:rPr lang="en-US" i="1" dirty="0">
                    <a:cs typeface="Times New Roman" panose="02020603050405020304" pitchFamily="18" charset="0"/>
                  </a:rPr>
                  <a:t>J</a:t>
                </a:r>
                <a:r>
                  <a:rPr lang="en-US" dirty="0">
                    <a:cs typeface="Times New Roman" panose="02020603050405020304" pitchFamily="18" charset="0"/>
                  </a:rPr>
                  <a:t>) changes by a factor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8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41</a:t>
            </a:fld>
            <a:endParaRPr lang="en-US" dirty="0"/>
          </a:p>
        </p:txBody>
      </p:sp>
      <p:pic>
        <p:nvPicPr>
          <p:cNvPr id="6" name="Picture 5">
            <a:extLst>
              <a:ext uri="{FF2B5EF4-FFF2-40B4-BE49-F238E27FC236}">
                <a16:creationId xmlns:a16="http://schemas.microsoft.com/office/drawing/2014/main" id="{E9DF37A1-B5EB-4CBC-833E-D83ECFBF6E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91558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Suppose values of the predictor: </a:t>
                </a:r>
                <a:r>
                  <a:rPr lang="en-US" i="1" dirty="0">
                    <a:latin typeface="Times New Roman" panose="02020603050405020304" pitchFamily="18" charset="0"/>
                    <a:cs typeface="Times New Roman" panose="02020603050405020304" pitchFamily="18" charset="0"/>
                  </a:rPr>
                  <a:t>x</a:t>
                </a:r>
                <a:r>
                  <a:rPr lang="en-US" dirty="0"/>
                  <a:t> changes from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oMath>
                </a14:m>
                <a:r>
                  <a:rPr lang="en-US" dirty="0"/>
                  <a:t>,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0</m:t>
                                    </m:r>
                                  </m:sup>
                                </m:sSubSup>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m:t>
                            </m:r>
                          </m:sub>
                        </m:sSub>
                      </m:e>
                    </m:func>
                  </m:oMath>
                </a14:m>
                <a:r>
                  <a:rPr lang="en-US" dirty="0"/>
                  <a:t> which gives</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0</m:t>
                            </m:r>
                          </m:sup>
                        </m:sSubSup>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oMath>
                </a14:m>
                <a:r>
                  <a:rPr lang="en-US" dirty="0"/>
                  <a:t>,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1</m:t>
                                    </m:r>
                                  </m:sup>
                                </m:sSubSup>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e>
                    </m:func>
                  </m:oMath>
                </a14:m>
                <a:r>
                  <a:rPr lang="en-US" dirty="0"/>
                  <a:t> which gives</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1</m:t>
                            </m:r>
                          </m:sup>
                        </m:sSubSup>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cs typeface="Times New Roman" panose="02020603050405020304" pitchFamily="18" charset="0"/>
                  </a:rPr>
                  <a:t> changes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oMath>
                </a14:m>
                <a:r>
                  <a:rPr lang="en-US" dirty="0">
                    <a:cs typeface="Times New Roman" panose="02020603050405020304" pitchFamily="18" charset="0"/>
                  </a:rPr>
                  <a:t>, the predicted odds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den>
                    </m:f>
                  </m:oMath>
                </a14:m>
                <a:r>
                  <a:rPr lang="en-US" dirty="0">
                    <a:cs typeface="Times New Roman" panose="02020603050405020304" pitchFamily="18" charset="0"/>
                  </a:rPr>
                  <a:t> (i.e., prefer category </a:t>
                </a:r>
                <a:r>
                  <a:rPr lang="en-US" i="1" dirty="0">
                    <a:cs typeface="Times New Roman" panose="02020603050405020304" pitchFamily="18" charset="0"/>
                  </a:rPr>
                  <a:t>j</a:t>
                </a:r>
                <a:r>
                  <a:rPr lang="en-US" dirty="0">
                    <a:cs typeface="Times New Roman" panose="02020603050405020304" pitchFamily="18" charset="0"/>
                  </a:rPr>
                  <a:t> over category </a:t>
                </a:r>
                <a:r>
                  <a:rPr lang="en-US" i="1" dirty="0">
                    <a:cs typeface="Times New Roman" panose="02020603050405020304" pitchFamily="18" charset="0"/>
                  </a:rPr>
                  <a:t>J</a:t>
                </a:r>
                <a:r>
                  <a:rPr lang="en-US" dirty="0">
                    <a:cs typeface="Times New Roman" panose="02020603050405020304" pitchFamily="18" charset="0"/>
                  </a:rPr>
                  <a:t>) changes by a factor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r>
                  <a:rPr lang="en-US" dirty="0"/>
                  <a:t>.</a:t>
                </a:r>
              </a:p>
              <a:p>
                <a:r>
                  <a:rPr lang="en-US" dirty="0"/>
                  <a:t>That is, </a:t>
                </a:r>
                <a14:m>
                  <m:oMath xmlns:m="http://schemas.openxmlformats.org/officeDocument/2006/math">
                    <m:f>
                      <m:fPr>
                        <m:type m:val="lin"/>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1</m:t>
                                    </m:r>
                                  </m:sup>
                                </m:sSubSup>
                              </m:den>
                            </m:f>
                          </m:e>
                        </m:d>
                      </m:num>
                      <m:den>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0</m:t>
                                    </m:r>
                                  </m:sup>
                                </m:sSubSup>
                              </m:den>
                            </m:f>
                          </m:e>
                        </m:d>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36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dirty="0"/>
          </a:p>
        </p:txBody>
      </p:sp>
      <p:pic>
        <p:nvPicPr>
          <p:cNvPr id="6" name="Picture 5">
            <a:extLst>
              <a:ext uri="{FF2B5EF4-FFF2-40B4-BE49-F238E27FC236}">
                <a16:creationId xmlns:a16="http://schemas.microsoft.com/office/drawing/2014/main" id="{082B569D-7C0B-4316-8858-B8772BCF39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65085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fontScale="92500" lnSpcReduction="10000"/>
          </a:bodyPr>
          <a:lstStyle/>
          <a:p>
            <a:r>
              <a:rPr lang="en-US" dirty="0"/>
              <a:t>Use the CARS.CSV dataset</a:t>
            </a:r>
          </a:p>
          <a:p>
            <a:r>
              <a:rPr lang="en-US" dirty="0"/>
              <a:t>Predict Origin (Asia, Europe, USA) by </a:t>
            </a:r>
            <a:r>
              <a:rPr lang="en-US" dirty="0" err="1"/>
              <a:t>DriveTrain</a:t>
            </a:r>
            <a:r>
              <a:rPr lang="en-US" dirty="0"/>
              <a:t> (AWD, FWD, RWD)</a:t>
            </a:r>
          </a:p>
          <a:p>
            <a:r>
              <a:rPr lang="en-US" dirty="0"/>
              <a:t>The </a:t>
            </a:r>
            <a:r>
              <a:rPr lang="en-US" b="1" dirty="0"/>
              <a:t>observed</a:t>
            </a:r>
            <a:r>
              <a:rPr lang="en-US" dirty="0"/>
              <a:t> counts and row percents are below:</a:t>
            </a:r>
          </a:p>
          <a:p>
            <a:endParaRPr lang="en-US" dirty="0"/>
          </a:p>
          <a:p>
            <a:endParaRPr lang="en-US" dirty="0"/>
          </a:p>
          <a:p>
            <a:endParaRPr lang="en-US" dirty="0"/>
          </a:p>
          <a:p>
            <a:endParaRPr lang="en-US" dirty="0"/>
          </a:p>
          <a:p>
            <a:endParaRPr lang="en-US" dirty="0"/>
          </a:p>
          <a:p>
            <a:r>
              <a:rPr lang="en-US" dirty="0"/>
              <a:t>Finding: Front-wheel drive (FWD) cars are made mostly in Asia, while Rear- wheel drive (RWD) cars are made mostly in Europe. </a:t>
            </a:r>
          </a:p>
        </p:txBody>
      </p:sp>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dirty="0"/>
          </a:p>
        </p:txBody>
      </p:sp>
      <p:pic>
        <p:nvPicPr>
          <p:cNvPr id="8" name="Picture 7">
            <a:extLst>
              <a:ext uri="{FF2B5EF4-FFF2-40B4-BE49-F238E27FC236}">
                <a16:creationId xmlns:a16="http://schemas.microsoft.com/office/drawing/2014/main" id="{EA261557-DB3A-4D3B-9C0F-9A3FC7B592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Rectangle 3">
            <a:extLst>
              <a:ext uri="{FF2B5EF4-FFF2-40B4-BE49-F238E27FC236}">
                <a16:creationId xmlns:a16="http://schemas.microsoft.com/office/drawing/2014/main" id="{50CB4A50-2176-4472-8961-1E08D79C5A9E}"/>
              </a:ext>
            </a:extLst>
          </p:cNvPr>
          <p:cNvSpPr/>
          <p:nvPr/>
        </p:nvSpPr>
        <p:spPr>
          <a:xfrm>
            <a:off x="1086997" y="3294867"/>
            <a:ext cx="6096000" cy="1815882"/>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Frequency Table: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Origin      Asia  Europe  USA  All</a:t>
            </a:r>
          </a:p>
          <a:p>
            <a:r>
              <a:rPr lang="en-US" sz="1400" dirty="0" err="1">
                <a:latin typeface="Courier New" panose="02070309020205020404" pitchFamily="49" charset="0"/>
                <a:cs typeface="Courier New" panose="02070309020205020404" pitchFamily="49" charset="0"/>
              </a:rPr>
              <a:t>DriveTrain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AWD           34      36   22   92</a:t>
            </a:r>
          </a:p>
          <a:p>
            <a:r>
              <a:rPr lang="en-US" sz="1400" dirty="0">
                <a:latin typeface="Courier New" panose="02070309020205020404" pitchFamily="49" charset="0"/>
                <a:cs typeface="Courier New" panose="02070309020205020404" pitchFamily="49" charset="0"/>
              </a:rPr>
              <a:t>FWD           99      37   90  226</a:t>
            </a:r>
          </a:p>
          <a:p>
            <a:r>
              <a:rPr lang="en-US" sz="1400" dirty="0">
                <a:latin typeface="Courier New" panose="02070309020205020404" pitchFamily="49" charset="0"/>
                <a:cs typeface="Courier New" panose="02070309020205020404" pitchFamily="49" charset="0"/>
              </a:rPr>
              <a:t>RWD           25      50   35  110</a:t>
            </a:r>
          </a:p>
          <a:p>
            <a:r>
              <a:rPr lang="en-US" sz="1400" dirty="0">
                <a:latin typeface="Courier New" panose="02070309020205020404" pitchFamily="49" charset="0"/>
                <a:cs typeface="Courier New" panose="02070309020205020404" pitchFamily="49" charset="0"/>
              </a:rPr>
              <a:t>All          158     123  147  428</a:t>
            </a:r>
          </a:p>
        </p:txBody>
      </p:sp>
      <p:sp>
        <p:nvSpPr>
          <p:cNvPr id="5" name="Rectangle 4">
            <a:extLst>
              <a:ext uri="{FF2B5EF4-FFF2-40B4-BE49-F238E27FC236}">
                <a16:creationId xmlns:a16="http://schemas.microsoft.com/office/drawing/2014/main" id="{B54669B3-C9E0-46F4-B952-FDC720D74499}"/>
              </a:ext>
            </a:extLst>
          </p:cNvPr>
          <p:cNvSpPr/>
          <p:nvPr/>
        </p:nvSpPr>
        <p:spPr>
          <a:xfrm>
            <a:off x="5592897" y="3294867"/>
            <a:ext cx="6096000" cy="1815882"/>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Percent Table: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Origin           Asia     Europe        USA    All</a:t>
            </a:r>
          </a:p>
          <a:p>
            <a:r>
              <a:rPr lang="en-US" sz="1400" dirty="0" err="1">
                <a:latin typeface="Courier New" panose="02070309020205020404" pitchFamily="49" charset="0"/>
                <a:cs typeface="Courier New" panose="02070309020205020404" pitchFamily="49" charset="0"/>
              </a:rPr>
              <a:t>DriveTrain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AWD         36.956522  39.130435  23.913043  100.0</a:t>
            </a:r>
          </a:p>
          <a:p>
            <a:r>
              <a:rPr lang="en-US" sz="1400" dirty="0">
                <a:latin typeface="Courier New" panose="02070309020205020404" pitchFamily="49" charset="0"/>
                <a:cs typeface="Courier New" panose="02070309020205020404" pitchFamily="49" charset="0"/>
              </a:rPr>
              <a:t>FWD         43.805310  16.371681  39.823009  100.0</a:t>
            </a:r>
          </a:p>
          <a:p>
            <a:r>
              <a:rPr lang="en-US" sz="1400" dirty="0">
                <a:latin typeface="Courier New" panose="02070309020205020404" pitchFamily="49" charset="0"/>
                <a:cs typeface="Courier New" panose="02070309020205020404" pitchFamily="49" charset="0"/>
              </a:rPr>
              <a:t>RWD         22.727273  45.454545  31.818182  100.0</a:t>
            </a:r>
          </a:p>
          <a:p>
            <a:r>
              <a:rPr lang="en-US" sz="1400" dirty="0">
                <a:latin typeface="Courier New" panose="02070309020205020404" pitchFamily="49" charset="0"/>
                <a:cs typeface="Courier New" panose="02070309020205020404" pitchFamily="49" charset="0"/>
              </a:rPr>
              <a:t>All         36.915888  28.738318  34.345794  100.0</a:t>
            </a:r>
          </a:p>
        </p:txBody>
      </p:sp>
      <p:sp>
        <p:nvSpPr>
          <p:cNvPr id="6" name="Rectangle 5">
            <a:extLst>
              <a:ext uri="{FF2B5EF4-FFF2-40B4-BE49-F238E27FC236}">
                <a16:creationId xmlns:a16="http://schemas.microsoft.com/office/drawing/2014/main" id="{FFAB8E6F-47E4-4946-ADA3-2E328FB9A2D9}"/>
              </a:ext>
            </a:extLst>
          </p:cNvPr>
          <p:cNvSpPr/>
          <p:nvPr/>
        </p:nvSpPr>
        <p:spPr>
          <a:xfrm>
            <a:off x="7839039" y="6031468"/>
            <a:ext cx="2088457" cy="369332"/>
          </a:xfrm>
          <a:prstGeom prst="rect">
            <a:avLst/>
          </a:prstGeom>
        </p:spPr>
        <p:txBody>
          <a:bodyPr wrap="none">
            <a:spAutoFit/>
          </a:bodyPr>
          <a:lstStyle/>
          <a:p>
            <a:r>
              <a:rPr lang="en-US" dirty="0"/>
              <a:t>Week 7 Cars Logistic</a:t>
            </a:r>
          </a:p>
        </p:txBody>
      </p:sp>
    </p:spTree>
    <p:extLst>
      <p:ext uri="{BB962C8B-B14F-4D97-AF65-F5344CB8AC3E}">
        <p14:creationId xmlns:p14="http://schemas.microsoft.com/office/powerpoint/2010/main" val="4021540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a:bodyPr>
          <a:lstStyle/>
          <a:p>
            <a:r>
              <a:rPr lang="en-US" dirty="0"/>
              <a:t>A set of parameters:</a:t>
            </a:r>
          </a:p>
          <a:p>
            <a:pPr lvl="1"/>
            <a:r>
              <a:rPr lang="en-US" dirty="0"/>
              <a:t>Intercept</a:t>
            </a:r>
          </a:p>
          <a:p>
            <a:pPr lvl="1"/>
            <a:r>
              <a:rPr lang="en-US" dirty="0"/>
              <a:t>[DriveTrain=AWD]</a:t>
            </a:r>
          </a:p>
          <a:p>
            <a:pPr lvl="1"/>
            <a:r>
              <a:rPr lang="en-US" dirty="0"/>
              <a:t>[DriveTrain=FWD]</a:t>
            </a:r>
          </a:p>
          <a:p>
            <a:pPr lvl="1"/>
            <a:r>
              <a:rPr lang="en-US" dirty="0"/>
              <a:t>[DriveTrain=RWD]</a:t>
            </a:r>
          </a:p>
          <a:p>
            <a:r>
              <a:rPr lang="en-US" dirty="0"/>
              <a:t>One set of parameters for</a:t>
            </a:r>
          </a:p>
          <a:p>
            <a:pPr lvl="1"/>
            <a:r>
              <a:rPr lang="en-US" dirty="0"/>
              <a:t>Origin=Asia</a:t>
            </a:r>
          </a:p>
          <a:p>
            <a:pPr lvl="1"/>
            <a:r>
              <a:rPr lang="en-US" dirty="0"/>
              <a:t>Origin=Europe</a:t>
            </a:r>
          </a:p>
          <a:p>
            <a:pPr lvl="1"/>
            <a:r>
              <a:rPr lang="en-US" dirty="0"/>
              <a:t>Origin=USA</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dirty="0"/>
          </a:p>
        </p:txBody>
      </p:sp>
      <p:pic>
        <p:nvPicPr>
          <p:cNvPr id="8" name="Picture 7">
            <a:extLst>
              <a:ext uri="{FF2B5EF4-FFF2-40B4-BE49-F238E27FC236}">
                <a16:creationId xmlns:a16="http://schemas.microsoft.com/office/drawing/2014/main" id="{ADD94C0A-8242-49D2-A301-9A3FC52338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9" name="Rectangle 8">
            <a:extLst>
              <a:ext uri="{FF2B5EF4-FFF2-40B4-BE49-F238E27FC236}">
                <a16:creationId xmlns:a16="http://schemas.microsoft.com/office/drawing/2014/main" id="{488EE9F8-A725-41B8-9506-04CB57CB6EB4}"/>
              </a:ext>
            </a:extLst>
          </p:cNvPr>
          <p:cNvSpPr/>
          <p:nvPr/>
        </p:nvSpPr>
        <p:spPr>
          <a:xfrm>
            <a:off x="5858144" y="1825625"/>
            <a:ext cx="5158648" cy="1754326"/>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Model Parameter Estimates:</a:t>
            </a:r>
          </a:p>
          <a:p>
            <a:r>
              <a:rPr lang="en-US" dirty="0">
                <a:latin typeface="Courier New" panose="02070309020205020404" pitchFamily="49" charset="0"/>
                <a:cs typeface="Courier New" panose="02070309020205020404" pitchFamily="49" charset="0"/>
              </a:rPr>
              <a:t>                       0         1</a:t>
            </a:r>
          </a:p>
          <a:p>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-0.058474 -0.048541</a:t>
            </a:r>
          </a:p>
          <a:p>
            <a:r>
              <a:rPr lang="en-US" dirty="0" err="1">
                <a:latin typeface="Courier New" panose="02070309020205020404" pitchFamily="49" charset="0"/>
                <a:cs typeface="Courier New" panose="02070309020205020404" pitchFamily="49" charset="0"/>
              </a:rPr>
              <a:t>DriveTrain_AWD</a:t>
            </a:r>
            <a:r>
              <a:rPr lang="en-US" dirty="0">
                <a:latin typeface="Courier New" panose="02070309020205020404" pitchFamily="49" charset="0"/>
                <a:cs typeface="Courier New" panose="02070309020205020404" pitchFamily="49" charset="0"/>
              </a:rPr>
              <a:t>  0.115633 -0.386777</a:t>
            </a:r>
          </a:p>
          <a:p>
            <a:r>
              <a:rPr lang="en-US" dirty="0" err="1">
                <a:latin typeface="Courier New" panose="02070309020205020404" pitchFamily="49" charset="0"/>
                <a:cs typeface="Courier New" panose="02070309020205020404" pitchFamily="49" charset="0"/>
              </a:rPr>
              <a:t>DriveTrain_FWD</a:t>
            </a:r>
            <a:r>
              <a:rPr lang="en-US" dirty="0">
                <a:latin typeface="Courier New" panose="02070309020205020404" pitchFamily="49" charset="0"/>
                <a:cs typeface="Courier New" panose="02070309020205020404" pitchFamily="49" charset="0"/>
              </a:rPr>
              <a:t> -0.925728 -0.046769</a:t>
            </a:r>
          </a:p>
          <a:p>
            <a:r>
              <a:rPr lang="en-US" dirty="0" err="1">
                <a:latin typeface="Courier New" panose="02070309020205020404" pitchFamily="49" charset="0"/>
                <a:cs typeface="Courier New" panose="02070309020205020404" pitchFamily="49" charset="0"/>
              </a:rPr>
              <a:t>DriveTrain_RWD</a:t>
            </a:r>
            <a:r>
              <a:rPr lang="en-US" dirty="0">
                <a:latin typeface="Courier New" panose="02070309020205020404" pitchFamily="49" charset="0"/>
                <a:cs typeface="Courier New" panose="02070309020205020404" pitchFamily="49" charset="0"/>
              </a:rPr>
              <a:t>  0.751621  0.385013</a:t>
            </a:r>
          </a:p>
        </p:txBody>
      </p:sp>
    </p:spTree>
    <p:extLst>
      <p:ext uri="{BB962C8B-B14F-4D97-AF65-F5344CB8AC3E}">
        <p14:creationId xmlns:p14="http://schemas.microsoft.com/office/powerpoint/2010/main" val="1850411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a:bodyPr>
          <a:lstStyle/>
          <a:p>
            <a:r>
              <a:rPr lang="en-US" dirty="0"/>
              <a:t>The parameter [</a:t>
            </a:r>
            <a:r>
              <a:rPr lang="en-US" dirty="0" err="1"/>
              <a:t>DriveTrain</a:t>
            </a:r>
            <a:r>
              <a:rPr lang="en-US" dirty="0"/>
              <a:t>=RWD] is linearly dependent on the previous three parameters</a:t>
            </a:r>
          </a:p>
          <a:p>
            <a:pPr lvl="1"/>
            <a:r>
              <a:rPr lang="en-US" dirty="0"/>
              <a:t>[</a:t>
            </a:r>
            <a:r>
              <a:rPr lang="en-US" dirty="0" err="1"/>
              <a:t>DriveTrain</a:t>
            </a:r>
            <a:r>
              <a:rPr lang="en-US" dirty="0"/>
              <a:t>=AWD] + [</a:t>
            </a:r>
            <a:r>
              <a:rPr lang="en-US" dirty="0" err="1"/>
              <a:t>DriveTrain</a:t>
            </a:r>
            <a:r>
              <a:rPr lang="en-US" dirty="0"/>
              <a:t>=FWD] + [</a:t>
            </a:r>
            <a:r>
              <a:rPr lang="en-US" dirty="0" err="1"/>
              <a:t>DriveTrain</a:t>
            </a:r>
            <a:r>
              <a:rPr lang="en-US" dirty="0"/>
              <a:t>=RWD] = Intercept</a:t>
            </a:r>
          </a:p>
          <a:p>
            <a:r>
              <a:rPr lang="en-US" dirty="0"/>
              <a:t>Instead of setting [</a:t>
            </a:r>
            <a:r>
              <a:rPr lang="en-US" dirty="0" err="1"/>
              <a:t>DriveTrain</a:t>
            </a:r>
            <a:r>
              <a:rPr lang="en-US" dirty="0"/>
              <a:t>=RWD] = 0, Python’s </a:t>
            </a:r>
            <a:r>
              <a:rPr lang="en-US" sz="2400" dirty="0" err="1">
                <a:latin typeface="Courier New" panose="02070309020205020404" pitchFamily="49" charset="0"/>
                <a:cs typeface="Courier New" panose="02070309020205020404" pitchFamily="49" charset="0"/>
              </a:rPr>
              <a:t>statsmodels.api.MNLogit</a:t>
            </a:r>
            <a:r>
              <a:rPr lang="en-US" dirty="0"/>
              <a:t> function enforces the above constraint</a:t>
            </a:r>
          </a:p>
          <a:p>
            <a:pPr lvl="1"/>
            <a:r>
              <a:rPr lang="en-US" dirty="0"/>
              <a:t>[0]: -0.058474 = 0.115633 – 0.925728 + 0.751621</a:t>
            </a:r>
          </a:p>
          <a:p>
            <a:pPr lvl="1"/>
            <a:r>
              <a:rPr lang="en-US" dirty="0"/>
              <a:t>[1]: -0.048541 = -0.386777 – 0.046769 + 0.385013</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p:pic>
        <p:nvPicPr>
          <p:cNvPr id="8" name="Picture 7">
            <a:extLst>
              <a:ext uri="{FF2B5EF4-FFF2-40B4-BE49-F238E27FC236}">
                <a16:creationId xmlns:a16="http://schemas.microsoft.com/office/drawing/2014/main" id="{ADD94C0A-8242-49D2-A301-9A3FC52338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Rectangle 3">
            <a:extLst>
              <a:ext uri="{FF2B5EF4-FFF2-40B4-BE49-F238E27FC236}">
                <a16:creationId xmlns:a16="http://schemas.microsoft.com/office/drawing/2014/main" id="{2584690F-8A75-4BEE-8085-F947507D0741}"/>
              </a:ext>
            </a:extLst>
          </p:cNvPr>
          <p:cNvSpPr/>
          <p:nvPr/>
        </p:nvSpPr>
        <p:spPr>
          <a:xfrm>
            <a:off x="937352" y="4875074"/>
            <a:ext cx="5158648" cy="1754326"/>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Model Parameter Estimates:</a:t>
            </a:r>
          </a:p>
          <a:p>
            <a:r>
              <a:rPr lang="en-US" dirty="0">
                <a:latin typeface="Courier New" panose="02070309020205020404" pitchFamily="49" charset="0"/>
                <a:cs typeface="Courier New" panose="02070309020205020404" pitchFamily="49" charset="0"/>
              </a:rPr>
              <a:t>                       0         1</a:t>
            </a:r>
          </a:p>
          <a:p>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-0.058474 -0.048541</a:t>
            </a:r>
          </a:p>
          <a:p>
            <a:r>
              <a:rPr lang="en-US" dirty="0" err="1">
                <a:latin typeface="Courier New" panose="02070309020205020404" pitchFamily="49" charset="0"/>
                <a:cs typeface="Courier New" panose="02070309020205020404" pitchFamily="49" charset="0"/>
              </a:rPr>
              <a:t>DriveTrain_AWD</a:t>
            </a:r>
            <a:r>
              <a:rPr lang="en-US" dirty="0">
                <a:latin typeface="Courier New" panose="02070309020205020404" pitchFamily="49" charset="0"/>
                <a:cs typeface="Courier New" panose="02070309020205020404" pitchFamily="49" charset="0"/>
              </a:rPr>
              <a:t>  0.115633 -0.386777</a:t>
            </a:r>
          </a:p>
          <a:p>
            <a:r>
              <a:rPr lang="en-US" dirty="0" err="1">
                <a:latin typeface="Courier New" panose="02070309020205020404" pitchFamily="49" charset="0"/>
                <a:cs typeface="Courier New" panose="02070309020205020404" pitchFamily="49" charset="0"/>
              </a:rPr>
              <a:t>DriveTrain_FWD</a:t>
            </a:r>
            <a:r>
              <a:rPr lang="en-US" dirty="0">
                <a:latin typeface="Courier New" panose="02070309020205020404" pitchFamily="49" charset="0"/>
                <a:cs typeface="Courier New" panose="02070309020205020404" pitchFamily="49" charset="0"/>
              </a:rPr>
              <a:t> -0.925728 -0.046769</a:t>
            </a:r>
          </a:p>
          <a:p>
            <a:r>
              <a:rPr lang="en-US" dirty="0" err="1">
                <a:latin typeface="Courier New" panose="02070309020205020404" pitchFamily="49" charset="0"/>
                <a:cs typeface="Courier New" panose="02070309020205020404" pitchFamily="49" charset="0"/>
              </a:rPr>
              <a:t>DriveTrain_RWD</a:t>
            </a:r>
            <a:r>
              <a:rPr lang="en-US" dirty="0">
                <a:latin typeface="Courier New" panose="02070309020205020404" pitchFamily="49" charset="0"/>
                <a:cs typeface="Courier New" panose="02070309020205020404" pitchFamily="49" charset="0"/>
              </a:rPr>
              <a:t>  0.751621  0.385013</a:t>
            </a:r>
          </a:p>
        </p:txBody>
      </p:sp>
    </p:spTree>
    <p:extLst>
      <p:ext uri="{BB962C8B-B14F-4D97-AF65-F5344CB8AC3E}">
        <p14:creationId xmlns:p14="http://schemas.microsoft.com/office/powerpoint/2010/main" val="7219879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a:bodyPr>
          <a:lstStyle/>
          <a:p>
            <a:r>
              <a:rPr lang="en-US" dirty="0"/>
              <a:t>The </a:t>
            </a:r>
            <a:r>
              <a:rPr lang="en-US" dirty="0" err="1">
                <a:latin typeface="Courier New" panose="02070309020205020404" pitchFamily="49" charset="0"/>
                <a:cs typeface="Courier New" panose="02070309020205020404" pitchFamily="49" charset="0"/>
              </a:rPr>
              <a:t>statsmodels.api.MNLogit</a:t>
            </a:r>
            <a:r>
              <a:rPr lang="en-US" dirty="0"/>
              <a:t> function conventionally takes the lexically first target category as the reference.  In this case, Origin = ‘Asia’ is the reference category.</a:t>
            </a:r>
          </a:p>
          <a:p>
            <a:r>
              <a:rPr lang="en-US" dirty="0"/>
              <a:t>The [0] column in the Parameter Estimates actually refers to the lexically second target category, which is Origin = ‘Europe’. </a:t>
            </a:r>
          </a:p>
          <a:p>
            <a:r>
              <a:rPr lang="en-US" dirty="0"/>
              <a:t>The [1] column in the Parameter Estimates actually refers to the lexically third (or last) target category, which is Origin = ‘USA’.</a:t>
            </a:r>
          </a:p>
          <a:p>
            <a:r>
              <a:rPr lang="en-US" dirty="0"/>
              <a:t>Regardless of the convention, the meanings of the parameter estimates are expressed in terms of the logits.</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p:pic>
        <p:nvPicPr>
          <p:cNvPr id="6" name="Picture 5">
            <a:extLst>
              <a:ext uri="{FF2B5EF4-FFF2-40B4-BE49-F238E27FC236}">
                <a16:creationId xmlns:a16="http://schemas.microsoft.com/office/drawing/2014/main" id="{03804F6E-CC2E-4B2D-94DE-93A4C3922C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94459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First Logit: log</a:t>
            </a:r>
            <a:r>
              <a:rPr lang="en-US" baseline="-25000" dirty="0"/>
              <a:t>e</a:t>
            </a:r>
            <a:r>
              <a:rPr lang="en-US" dirty="0"/>
              <a:t>(Pr(Origin=Europe)/Pr(Origin=Asia)) = Intercept(Europe) + [DriveTrain=AWD](Europe) + [DriveTrain=FWD](Europe) + [DriveTrain=RWD](Europe) </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(Pr(Europe)/Pr(Asia)) = Intercept(Europe) + [DriveTrain=AWD](Europe)</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(Pr(Europe)/Pr(Asia)) = Intercept(Europe) + [DriveTrain=FWD](Europe)</a:t>
            </a:r>
            <a:endParaRPr lang="en-US" sz="1900" dirty="0"/>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(Pr(Europe)/Pr(Asia)) = Intercept(Europe) + [DriveTrain=RWD](Europe)</a:t>
            </a:r>
            <a:endParaRPr lang="en-US" sz="1900" dirty="0"/>
          </a:p>
          <a:p>
            <a:pPr lvl="1"/>
            <a:endParaRPr lang="en-US" dirty="0"/>
          </a:p>
          <a:p>
            <a:pPr marL="514350" indent="-514350">
              <a:buFont typeface="+mj-lt"/>
              <a:buAutoNum type="arabicPeriod"/>
            </a:pPr>
            <a:r>
              <a:rPr lang="en-US" dirty="0"/>
              <a:t>Second Logit: log</a:t>
            </a:r>
            <a:r>
              <a:rPr lang="en-US" baseline="-25000" dirty="0"/>
              <a:t>e</a:t>
            </a:r>
            <a:r>
              <a:rPr lang="en-US" dirty="0"/>
              <a:t>(Pr(Origin=USA)/Pr(Origin=Asia)) = Intercept(USA) + [DriveTrain=AWD](USA) + [DriveTrain=FWD](USA) + [DriveTrain=RWD](USA) </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(Pr(USA)/Pr(Asia)) = Intercept(USA) + [DriveTrain=AWD](USA)</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(Pr(USA)/Pr(Asia)) = Intercept(USA) + [DriveTrain=FWD](USA)</a:t>
            </a:r>
            <a:endParaRPr lang="en-US" sz="1900" dirty="0"/>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(Pr(USA)/Pr(Asia)) = Intercept(USA) + [DriveTrain=RWD](USA)</a:t>
            </a: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dirty="0"/>
          </a:p>
        </p:txBody>
      </p:sp>
      <p:pic>
        <p:nvPicPr>
          <p:cNvPr id="6" name="Picture 5">
            <a:extLst>
              <a:ext uri="{FF2B5EF4-FFF2-40B4-BE49-F238E27FC236}">
                <a16:creationId xmlns:a16="http://schemas.microsoft.com/office/drawing/2014/main" id="{03804F6E-CC2E-4B2D-94DE-93A4C3922C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28802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First Logit for Europe vs Asia:</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(Pr(Europe)/Pr(Asia)) = -0.058474 + (0.115633)</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(Pr(Europe)/Pr(Asia)) = -0.058474 + (-0.925728) </a:t>
            </a:r>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(Pr(Europe)/Pr(Asia)) = -0.058474 + (0.751621)</a:t>
            </a:r>
            <a:endParaRPr lang="en-US" sz="1900" dirty="0"/>
          </a:p>
          <a:p>
            <a:pPr lvl="1"/>
            <a:endParaRPr lang="en-US" dirty="0"/>
          </a:p>
          <a:p>
            <a:pPr marL="514350" indent="-514350">
              <a:buFont typeface="+mj-lt"/>
              <a:buAutoNum type="arabicPeriod"/>
            </a:pPr>
            <a:r>
              <a:rPr lang="en-US" dirty="0"/>
              <a:t>Second Logit for USA vs Asia:</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(Pr(USA)/Pr(Asia)) = -0.048541 + (-0.386777)</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(Pr(USA)/Pr(Asia)) = -0.048541 + (-0.046769)</a:t>
            </a:r>
            <a:endParaRPr lang="en-US" sz="1900" dirty="0"/>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(Pr(USA)/Pr(Asia)) = -0.048541 + (0.385013)</a:t>
            </a: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dirty="0"/>
          </a:p>
        </p:txBody>
      </p:sp>
      <p:pic>
        <p:nvPicPr>
          <p:cNvPr id="8" name="Picture 7">
            <a:extLst>
              <a:ext uri="{FF2B5EF4-FFF2-40B4-BE49-F238E27FC236}">
                <a16:creationId xmlns:a16="http://schemas.microsoft.com/office/drawing/2014/main" id="{B9600C0B-7FAD-4016-BC00-524C5BC97D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9" name="Rectangle 8">
            <a:extLst>
              <a:ext uri="{FF2B5EF4-FFF2-40B4-BE49-F238E27FC236}">
                <a16:creationId xmlns:a16="http://schemas.microsoft.com/office/drawing/2014/main" id="{3AC55397-F3B6-4C87-BF4F-0ECC5E896694}"/>
              </a:ext>
            </a:extLst>
          </p:cNvPr>
          <p:cNvSpPr/>
          <p:nvPr/>
        </p:nvSpPr>
        <p:spPr>
          <a:xfrm>
            <a:off x="8362278" y="4926905"/>
            <a:ext cx="3932104" cy="1384995"/>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Model Parameter Estimates:</a:t>
            </a:r>
          </a:p>
          <a:p>
            <a:r>
              <a:rPr lang="en-US" sz="1400" dirty="0">
                <a:latin typeface="Courier New" panose="02070309020205020404" pitchFamily="49" charset="0"/>
                <a:cs typeface="Courier New" panose="02070309020205020404" pitchFamily="49" charset="0"/>
              </a:rPr>
              <a:t>                       0         1</a:t>
            </a:r>
          </a:p>
          <a:p>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-0.058474 -0.048541</a:t>
            </a:r>
          </a:p>
          <a:p>
            <a:r>
              <a:rPr lang="en-US" sz="1400" dirty="0" err="1">
                <a:latin typeface="Courier New" panose="02070309020205020404" pitchFamily="49" charset="0"/>
                <a:cs typeface="Courier New" panose="02070309020205020404" pitchFamily="49" charset="0"/>
              </a:rPr>
              <a:t>DriveTrain_AWD</a:t>
            </a:r>
            <a:r>
              <a:rPr lang="en-US" sz="1400" dirty="0">
                <a:latin typeface="Courier New" panose="02070309020205020404" pitchFamily="49" charset="0"/>
                <a:cs typeface="Courier New" panose="02070309020205020404" pitchFamily="49" charset="0"/>
              </a:rPr>
              <a:t>  0.115633 -0.386777</a:t>
            </a:r>
          </a:p>
          <a:p>
            <a:r>
              <a:rPr lang="en-US" sz="1400" dirty="0" err="1">
                <a:latin typeface="Courier New" panose="02070309020205020404" pitchFamily="49" charset="0"/>
                <a:cs typeface="Courier New" panose="02070309020205020404" pitchFamily="49" charset="0"/>
              </a:rPr>
              <a:t>DriveTrain_FWD</a:t>
            </a:r>
            <a:r>
              <a:rPr lang="en-US" sz="1400" dirty="0">
                <a:latin typeface="Courier New" panose="02070309020205020404" pitchFamily="49" charset="0"/>
                <a:cs typeface="Courier New" panose="02070309020205020404" pitchFamily="49" charset="0"/>
              </a:rPr>
              <a:t> -0.925728 -0.046769</a:t>
            </a:r>
          </a:p>
          <a:p>
            <a:r>
              <a:rPr lang="en-US" sz="1400" dirty="0" err="1">
                <a:latin typeface="Courier New" panose="02070309020205020404" pitchFamily="49" charset="0"/>
                <a:cs typeface="Courier New" panose="02070309020205020404" pitchFamily="49" charset="0"/>
              </a:rPr>
              <a:t>DriveTrain_RWD</a:t>
            </a:r>
            <a:r>
              <a:rPr lang="en-US" sz="1400" dirty="0">
                <a:latin typeface="Courier New" panose="02070309020205020404" pitchFamily="49" charset="0"/>
                <a:cs typeface="Courier New" panose="02070309020205020404" pitchFamily="49" charset="0"/>
              </a:rPr>
              <a:t>  0.751621  0.385013</a:t>
            </a:r>
          </a:p>
        </p:txBody>
      </p:sp>
    </p:spTree>
    <p:extLst>
      <p:ext uri="{BB962C8B-B14F-4D97-AF65-F5344CB8AC3E}">
        <p14:creationId xmlns:p14="http://schemas.microsoft.com/office/powerpoint/2010/main" val="1345641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First Logit for Europe vs Asia:</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(Pr(Europe)/Pr(Asia)) = -0.058474 + (0.115633)</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(Pr(Europe)/Pr(Asia)) = -0.058474 + (-0.925728) </a:t>
            </a:r>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(Pr(Europe)/Pr(Asia)) = -0.058474 + (0.751621)</a:t>
            </a:r>
            <a:endParaRPr lang="en-US" sz="1900" dirty="0"/>
          </a:p>
          <a:p>
            <a:pPr lvl="1"/>
            <a:endParaRPr lang="en-US" dirty="0"/>
          </a:p>
          <a:p>
            <a:pPr marL="514350" indent="-514350">
              <a:buFont typeface="+mj-lt"/>
              <a:buAutoNum type="arabicPeriod"/>
            </a:pPr>
            <a:r>
              <a:rPr lang="en-US" dirty="0"/>
              <a:t>Interpretation:</a:t>
            </a:r>
          </a:p>
          <a:p>
            <a:pPr lvl="1">
              <a:buFont typeface="Wingdings" panose="05000000000000000000" pitchFamily="2" charset="2"/>
              <a:buChar char="Ø"/>
            </a:pPr>
            <a:r>
              <a:rPr lang="en-US" sz="1900" dirty="0"/>
              <a:t>When </a:t>
            </a:r>
            <a:r>
              <a:rPr lang="en-US" sz="1900" dirty="0" err="1"/>
              <a:t>DriveTrain</a:t>
            </a:r>
            <a:r>
              <a:rPr lang="en-US" sz="1900" dirty="0"/>
              <a:t> = AWD, the logit log</a:t>
            </a:r>
            <a:r>
              <a:rPr lang="en-US" sz="1900" baseline="-25000" dirty="0"/>
              <a:t>e</a:t>
            </a:r>
            <a:r>
              <a:rPr lang="en-US" sz="1900" dirty="0"/>
              <a:t>(Pr(Europe)/Pr(Asia)) is 0.115633 – 0.751621 =  -0.635988 (i.e., less) than the same logit when </a:t>
            </a:r>
            <a:r>
              <a:rPr lang="en-US" sz="1900" dirty="0" err="1"/>
              <a:t>DriveTrain</a:t>
            </a:r>
            <a:r>
              <a:rPr lang="en-US" sz="1900" dirty="0"/>
              <a:t> = RWD</a:t>
            </a:r>
          </a:p>
          <a:p>
            <a:pPr lvl="1">
              <a:buFont typeface="Wingdings" panose="05000000000000000000" pitchFamily="2" charset="2"/>
              <a:buChar char="Ø"/>
            </a:pPr>
            <a:r>
              <a:rPr lang="en-US" sz="1900" dirty="0"/>
              <a:t>When </a:t>
            </a:r>
            <a:r>
              <a:rPr lang="en-US" sz="1900" dirty="0" err="1"/>
              <a:t>DriveTrain</a:t>
            </a:r>
            <a:r>
              <a:rPr lang="en-US" sz="1900" dirty="0"/>
              <a:t> = FWD, the logit: log</a:t>
            </a:r>
            <a:r>
              <a:rPr lang="en-US" sz="1900" baseline="-25000" dirty="0"/>
              <a:t>e</a:t>
            </a:r>
            <a:r>
              <a:rPr lang="en-US" sz="1900" dirty="0"/>
              <a:t>(Pr(Europe)/Pr(Asia)) is -0.925728 – 0.751621 =  -1.677349 (i.e., less) than the same logit when </a:t>
            </a:r>
            <a:r>
              <a:rPr lang="en-US" sz="1900" dirty="0" err="1"/>
              <a:t>DriveTrain</a:t>
            </a:r>
            <a:r>
              <a:rPr lang="en-US" sz="1900" dirty="0"/>
              <a:t> = RWD</a:t>
            </a:r>
          </a:p>
          <a:p>
            <a:pPr marL="457200" lvl="1" indent="0">
              <a:buNone/>
            </a:pPr>
            <a:endParaRPr lang="en-US" sz="1900" dirty="0"/>
          </a:p>
          <a:p>
            <a:pPr lvl="1">
              <a:buFont typeface="Wingdings" panose="05000000000000000000" pitchFamily="2" charset="2"/>
              <a:buChar char="Ø"/>
            </a:pPr>
            <a:endParaRPr lang="fr-FR" sz="1900" dirty="0"/>
          </a:p>
        </p:txBody>
      </p:sp>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dirty="0"/>
          </a:p>
        </p:txBody>
      </p:sp>
      <p:pic>
        <p:nvPicPr>
          <p:cNvPr id="6" name="Picture 5">
            <a:extLst>
              <a:ext uri="{FF2B5EF4-FFF2-40B4-BE49-F238E27FC236}">
                <a16:creationId xmlns:a16="http://schemas.microsoft.com/office/drawing/2014/main" id="{BF166204-3EFD-4986-8611-59FB366EDD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1385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a:t>
            </a:r>
            <a:r>
              <a:rPr lang="en-US" b="1" dirty="0" err="1">
                <a:solidFill>
                  <a:schemeClr val="bg1"/>
                </a:solidFill>
              </a:rPr>
              <a:t>X_inputs</a:t>
            </a:r>
            <a:r>
              <a:rPr lang="en-US" b="1" dirty="0">
                <a:solidFill>
                  <a:schemeClr val="bg1"/>
                </a:solidFill>
              </a:rPr>
              <a:t> Data Frame</a:t>
            </a:r>
          </a:p>
        </p:txBody>
      </p:sp>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pic>
        <p:nvPicPr>
          <p:cNvPr id="6" name="Picture 5">
            <a:extLst>
              <a:ext uri="{FF2B5EF4-FFF2-40B4-BE49-F238E27FC236}">
                <a16:creationId xmlns:a16="http://schemas.microsoft.com/office/drawing/2014/main" id="{82C70A1B-73AA-4411-BE9F-396AE2E88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5" name="Content Placeholder 4">
            <a:extLst>
              <a:ext uri="{FF2B5EF4-FFF2-40B4-BE49-F238E27FC236}">
                <a16:creationId xmlns:a16="http://schemas.microsoft.com/office/drawing/2014/main" id="{E7FD8F26-DA2F-4B4F-BF16-3BFB32CF6304}"/>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52F76F6E-A7EE-46F8-BC7B-7FC45E056A4D}"/>
              </a:ext>
            </a:extLst>
          </p:cNvPr>
          <p:cNvPicPr>
            <a:picLocks noChangeAspect="1"/>
          </p:cNvPicPr>
          <p:nvPr/>
        </p:nvPicPr>
        <p:blipFill>
          <a:blip r:embed="rId4"/>
          <a:stretch>
            <a:fillRect/>
          </a:stretch>
        </p:blipFill>
        <p:spPr>
          <a:xfrm>
            <a:off x="838200" y="1330643"/>
            <a:ext cx="9016409" cy="4846320"/>
          </a:xfrm>
          <a:prstGeom prst="rect">
            <a:avLst/>
          </a:prstGeom>
        </p:spPr>
      </p:pic>
    </p:spTree>
    <p:extLst>
      <p:ext uri="{BB962C8B-B14F-4D97-AF65-F5344CB8AC3E}">
        <p14:creationId xmlns:p14="http://schemas.microsoft.com/office/powerpoint/2010/main" val="24524058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First Logit for Europe vs Asia:</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(Pr(Europe)/Pr(Asia)) = -0.058474 + (0.115633) = 0.057159</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(Pr(Europe)/Pr(Asia)) = -0.058474 + (-0.925728) = -0.984202 </a:t>
            </a:r>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(Pr(Europe)/Pr(Asia)) = -0.058474 + (0.751621) = 0.693147</a:t>
            </a:r>
            <a:endParaRPr lang="en-US" sz="1900" dirty="0"/>
          </a:p>
          <a:p>
            <a:pPr marL="457200" lvl="1" indent="0">
              <a:buNone/>
            </a:pPr>
            <a:endParaRPr lang="en-US" dirty="0"/>
          </a:p>
          <a:p>
            <a:pPr marL="514350" indent="-514350">
              <a:buFont typeface="+mj-lt"/>
              <a:buAutoNum type="arabicPeriod"/>
            </a:pPr>
            <a:r>
              <a:rPr lang="en-US" dirty="0"/>
              <a:t>Odds for Europe vs Asia:</a:t>
            </a:r>
          </a:p>
          <a:p>
            <a:pPr lvl="1">
              <a:buFont typeface="Wingdings" panose="05000000000000000000" pitchFamily="2" charset="2"/>
              <a:buChar char="Ø"/>
            </a:pPr>
            <a:r>
              <a:rPr lang="fr-FR" sz="1900" dirty="0" err="1"/>
              <a:t>DriveTrain</a:t>
            </a:r>
            <a:r>
              <a:rPr lang="fr-FR" sz="1900" dirty="0"/>
              <a:t>=AWD:	Pr(Europe)/Pr(Asia) = exp(0.057159)  = 1.0588</a:t>
            </a:r>
          </a:p>
          <a:p>
            <a:pPr lvl="1">
              <a:buFont typeface="Wingdings" panose="05000000000000000000" pitchFamily="2" charset="2"/>
              <a:buChar char="Ø"/>
            </a:pPr>
            <a:r>
              <a:rPr lang="fr-FR" sz="1900" dirty="0" err="1"/>
              <a:t>DriveTrain</a:t>
            </a:r>
            <a:r>
              <a:rPr lang="fr-FR" sz="1900" dirty="0"/>
              <a:t>=FWD:	Pr(Europe)/Pr(Asia) = exp(-0.984202) = 0.3737</a:t>
            </a:r>
            <a:endParaRPr lang="en-US" sz="1900" dirty="0"/>
          </a:p>
          <a:p>
            <a:pPr lvl="1">
              <a:buFont typeface="Wingdings" panose="05000000000000000000" pitchFamily="2" charset="2"/>
              <a:buChar char="Ø"/>
            </a:pPr>
            <a:r>
              <a:rPr lang="fr-FR" sz="1900" dirty="0" err="1"/>
              <a:t>DriveTrain</a:t>
            </a:r>
            <a:r>
              <a:rPr lang="fr-FR" sz="1900" dirty="0"/>
              <a:t>=RWD:	Pr(Europe)/Pr(Asia) = exp(0.693147)  = 1.9999</a:t>
            </a:r>
          </a:p>
          <a:p>
            <a:pPr marL="514350" indent="-514350">
              <a:buFont typeface="+mj-lt"/>
              <a:buAutoNum type="arabicPeriod"/>
            </a:pPr>
            <a:r>
              <a:rPr lang="en-US" dirty="0"/>
              <a:t>Interpretation:</a:t>
            </a:r>
          </a:p>
          <a:p>
            <a:pPr lvl="1">
              <a:buFont typeface="Wingdings" panose="05000000000000000000" pitchFamily="2" charset="2"/>
              <a:buChar char="Ø"/>
            </a:pPr>
            <a:r>
              <a:rPr lang="en-US" sz="1800" dirty="0"/>
              <a:t>When </a:t>
            </a:r>
            <a:r>
              <a:rPr lang="en-US" sz="1800" dirty="0" err="1"/>
              <a:t>DriveTrain</a:t>
            </a:r>
            <a:r>
              <a:rPr lang="en-US" sz="1800" dirty="0"/>
              <a:t>=AWD, </a:t>
            </a:r>
            <a:r>
              <a:rPr lang="fr-FR" sz="1800" dirty="0"/>
              <a:t>Pr(Europe) = 1.0588 * Pr(Asia) </a:t>
            </a:r>
          </a:p>
          <a:p>
            <a:pPr lvl="1">
              <a:buFont typeface="Wingdings" panose="05000000000000000000" pitchFamily="2" charset="2"/>
              <a:buChar char="Ø"/>
            </a:pPr>
            <a:r>
              <a:rPr lang="en-US" sz="1800" dirty="0"/>
              <a:t>When DriveTrain=RWD, </a:t>
            </a:r>
            <a:r>
              <a:rPr lang="fr-FR" sz="1800" dirty="0"/>
              <a:t>Pr(Europe) = 1.9999 * Pr(Asia)</a:t>
            </a:r>
            <a:endParaRPr lang="en-US" sz="1800" dirty="0"/>
          </a:p>
          <a:p>
            <a:pPr lvl="1">
              <a:buFont typeface="Wingdings" panose="05000000000000000000" pitchFamily="2" charset="2"/>
              <a:buChar char="Ø"/>
            </a:pPr>
            <a:r>
              <a:rPr lang="en-US" sz="1800" dirty="0"/>
              <a:t>When DriveTrain=FWD, </a:t>
            </a:r>
            <a:r>
              <a:rPr lang="fr-FR" sz="1800" dirty="0"/>
              <a:t>Pr(Europe) = 0.3737 * Pr(Asia)</a:t>
            </a:r>
            <a:endParaRPr lang="en-US" sz="1800" dirty="0"/>
          </a:p>
          <a:p>
            <a:pPr lvl="1">
              <a:buFont typeface="Wingdings" panose="05000000000000000000" pitchFamily="2" charset="2"/>
              <a:buChar char="Ø"/>
            </a:pPr>
            <a:endParaRPr lang="en-US" sz="1900" dirty="0"/>
          </a:p>
          <a:p>
            <a:pPr marL="457200" lvl="1" indent="0">
              <a:buNone/>
            </a:pPr>
            <a:endParaRPr lang="en-US" sz="1900" dirty="0"/>
          </a:p>
          <a:p>
            <a:pPr lvl="1">
              <a:buFont typeface="Wingdings" panose="05000000000000000000" pitchFamily="2" charset="2"/>
              <a:buChar char="Ø"/>
            </a:pPr>
            <a:endParaRPr lang="fr-FR" sz="1900" dirty="0"/>
          </a:p>
        </p:txBody>
      </p:sp>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dirty="0"/>
          </a:p>
        </p:txBody>
      </p:sp>
      <p:pic>
        <p:nvPicPr>
          <p:cNvPr id="6" name="Picture 5">
            <a:extLst>
              <a:ext uri="{FF2B5EF4-FFF2-40B4-BE49-F238E27FC236}">
                <a16:creationId xmlns:a16="http://schemas.microsoft.com/office/drawing/2014/main" id="{41B1A03A-4AFC-48B3-8C59-61AE510EFA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650696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Interpretation of Parameters </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Second Logit for USA vs Asia:</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(Pr(USA)/Pr(Asia)) = -0.048541 + (-0.386777) = -0.435318</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(Pr(USA)/Pr(Asia)) = -0.048541 + (-0.046769) = -0.09531</a:t>
            </a:r>
            <a:endParaRPr lang="en-US" sz="1900" dirty="0"/>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(Pr(USA)/Pr(Asia)) = -0.048541 + (0.385013) = 0.336472</a:t>
            </a:r>
            <a:endParaRPr lang="en-US" sz="1900" dirty="0"/>
          </a:p>
          <a:p>
            <a:pPr marL="457200" lvl="1" indent="0">
              <a:buNone/>
            </a:pPr>
            <a:endParaRPr lang="en-US" dirty="0"/>
          </a:p>
          <a:p>
            <a:pPr marL="514350" indent="-514350">
              <a:buFont typeface="+mj-lt"/>
              <a:buAutoNum type="arabicPeriod"/>
            </a:pPr>
            <a:r>
              <a:rPr lang="en-US" dirty="0"/>
              <a:t>Odds for USA vs Asia:</a:t>
            </a:r>
          </a:p>
          <a:p>
            <a:pPr lvl="1">
              <a:buFont typeface="Wingdings" panose="05000000000000000000" pitchFamily="2" charset="2"/>
              <a:buChar char="Ø"/>
            </a:pPr>
            <a:r>
              <a:rPr lang="fr-FR" sz="1900" dirty="0" err="1"/>
              <a:t>DriveTrain</a:t>
            </a:r>
            <a:r>
              <a:rPr lang="fr-FR" sz="1900" dirty="0"/>
              <a:t>=AWD:	Pr(USA)/Pr(Asia) = </a:t>
            </a:r>
            <a:r>
              <a:rPr lang="fr-FR" sz="1900" dirty="0" err="1"/>
              <a:t>exp</a:t>
            </a:r>
            <a:r>
              <a:rPr lang="fr-FR" sz="1900" dirty="0"/>
              <a:t>(-0.435318)  = 0.6471</a:t>
            </a:r>
          </a:p>
          <a:p>
            <a:pPr lvl="1">
              <a:buFont typeface="Wingdings" panose="05000000000000000000" pitchFamily="2" charset="2"/>
              <a:buChar char="Ø"/>
            </a:pPr>
            <a:r>
              <a:rPr lang="fr-FR" sz="1900" dirty="0" err="1"/>
              <a:t>DriveTrain</a:t>
            </a:r>
            <a:r>
              <a:rPr lang="fr-FR" sz="1900" dirty="0"/>
              <a:t>=FWD:	Pr(USA)/Pr(Asia) = </a:t>
            </a:r>
            <a:r>
              <a:rPr lang="fr-FR" sz="1900" dirty="0" err="1"/>
              <a:t>exp</a:t>
            </a:r>
            <a:r>
              <a:rPr lang="fr-FR" sz="1900" dirty="0"/>
              <a:t>(-0.09531) = 0.9091</a:t>
            </a:r>
            <a:endParaRPr lang="en-US" sz="1900" dirty="0"/>
          </a:p>
          <a:p>
            <a:pPr lvl="1">
              <a:buFont typeface="Wingdings" panose="05000000000000000000" pitchFamily="2" charset="2"/>
              <a:buChar char="Ø"/>
            </a:pPr>
            <a:r>
              <a:rPr lang="fr-FR" sz="1900" dirty="0" err="1"/>
              <a:t>DriveTrain</a:t>
            </a:r>
            <a:r>
              <a:rPr lang="fr-FR" sz="1900" dirty="0"/>
              <a:t>=RWD:	Pr(USA)/Pr(Asia) = </a:t>
            </a:r>
            <a:r>
              <a:rPr lang="fr-FR" sz="1900" dirty="0" err="1"/>
              <a:t>exp</a:t>
            </a:r>
            <a:r>
              <a:rPr lang="fr-FR" sz="1900" dirty="0"/>
              <a:t>(0.336472)  = 1.4000</a:t>
            </a:r>
          </a:p>
          <a:p>
            <a:pPr marL="514350" indent="-514350">
              <a:buFont typeface="+mj-lt"/>
              <a:buAutoNum type="arabicPeriod"/>
            </a:pPr>
            <a:r>
              <a:rPr lang="en-US" dirty="0"/>
              <a:t>Interpretation:</a:t>
            </a:r>
          </a:p>
          <a:p>
            <a:pPr lvl="1">
              <a:buFont typeface="Wingdings" panose="05000000000000000000" pitchFamily="2" charset="2"/>
              <a:buChar char="Ø"/>
            </a:pPr>
            <a:r>
              <a:rPr lang="en-US" sz="1800" dirty="0"/>
              <a:t>When </a:t>
            </a:r>
            <a:r>
              <a:rPr lang="en-US" sz="1800" dirty="0" err="1"/>
              <a:t>DriveTrain</a:t>
            </a:r>
            <a:r>
              <a:rPr lang="en-US" sz="1800" dirty="0"/>
              <a:t>=AWD, </a:t>
            </a:r>
            <a:r>
              <a:rPr lang="fr-FR" sz="1800" dirty="0"/>
              <a:t>Pr(USA) = 0.6471 * Pr(Asia) </a:t>
            </a:r>
          </a:p>
          <a:p>
            <a:pPr lvl="1">
              <a:buFont typeface="Wingdings" panose="05000000000000000000" pitchFamily="2" charset="2"/>
              <a:buChar char="Ø"/>
            </a:pPr>
            <a:r>
              <a:rPr lang="en-US" sz="1800" dirty="0"/>
              <a:t>When DriveTrain=RWD, </a:t>
            </a:r>
            <a:r>
              <a:rPr lang="fr-FR" sz="1800" dirty="0"/>
              <a:t>Pr(USA) = 0.9091 * Pr(Asia)</a:t>
            </a:r>
            <a:endParaRPr lang="en-US" sz="1800" dirty="0"/>
          </a:p>
          <a:p>
            <a:pPr lvl="1">
              <a:buFont typeface="Wingdings" panose="05000000000000000000" pitchFamily="2" charset="2"/>
              <a:buChar char="Ø"/>
            </a:pPr>
            <a:r>
              <a:rPr lang="en-US" sz="1800" dirty="0"/>
              <a:t>When DriveTrain=FWD, </a:t>
            </a:r>
            <a:r>
              <a:rPr lang="fr-FR" sz="1800"/>
              <a:t>Pr(USA) </a:t>
            </a:r>
            <a:r>
              <a:rPr lang="fr-FR" sz="1800" dirty="0"/>
              <a:t>= 1.4000 * Pr(Asia)</a:t>
            </a:r>
            <a:endParaRPr lang="en-US" sz="1800" dirty="0"/>
          </a:p>
          <a:p>
            <a:pPr lvl="1">
              <a:buFont typeface="Wingdings" panose="05000000000000000000" pitchFamily="2" charset="2"/>
              <a:buChar char="Ø"/>
            </a:pPr>
            <a:endParaRPr lang="en-US" sz="1900" dirty="0"/>
          </a:p>
          <a:p>
            <a:pPr marL="457200" lvl="1" indent="0">
              <a:buNone/>
            </a:pPr>
            <a:endParaRPr lang="en-US" sz="1900" dirty="0"/>
          </a:p>
          <a:p>
            <a:pPr lvl="1">
              <a:buFont typeface="Wingdings" panose="05000000000000000000" pitchFamily="2" charset="2"/>
              <a:buChar char="Ø"/>
            </a:pPr>
            <a:endParaRPr lang="fr-FR" sz="1900" dirty="0"/>
          </a:p>
        </p:txBody>
      </p:sp>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dirty="0"/>
          </a:p>
        </p:txBody>
      </p:sp>
      <p:pic>
        <p:nvPicPr>
          <p:cNvPr id="6" name="Picture 5">
            <a:extLst>
              <a:ext uri="{FF2B5EF4-FFF2-40B4-BE49-F238E27FC236}">
                <a16:creationId xmlns:a16="http://schemas.microsoft.com/office/drawing/2014/main" id="{41B1A03A-4AFC-48B3-8C59-61AE510EFA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337026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Predicted Probabilities</a:t>
            </a:r>
          </a:p>
        </p:txBody>
      </p:sp>
      <p:sp>
        <p:nvSpPr>
          <p:cNvPr id="3" name="Content Placeholder 2"/>
          <p:cNvSpPr>
            <a:spLocks noGrp="1"/>
          </p:cNvSpPr>
          <p:nvPr>
            <p:ph idx="1"/>
          </p:nvPr>
        </p:nvSpPr>
        <p:spPr>
          <a:xfrm>
            <a:off x="838200" y="1825625"/>
            <a:ext cx="4539343" cy="4351338"/>
          </a:xfrm>
        </p:spPr>
        <p:txBody>
          <a:bodyPr>
            <a:normAutofit fontScale="92500" lnSpcReduction="20000"/>
          </a:bodyPr>
          <a:lstStyle/>
          <a:p>
            <a:pPr marL="514350" indent="-514350">
              <a:buFont typeface="+mj-lt"/>
              <a:buAutoNum type="arabicPeriod"/>
            </a:pPr>
            <a:r>
              <a:rPr lang="en-US" dirty="0"/>
              <a:t>For </a:t>
            </a:r>
            <a:r>
              <a:rPr lang="en-US" dirty="0" err="1"/>
              <a:t>DriveTrain</a:t>
            </a:r>
            <a:r>
              <a:rPr lang="en-US" dirty="0"/>
              <a:t> = AWD</a:t>
            </a:r>
          </a:p>
          <a:p>
            <a:pPr lvl="1">
              <a:buFont typeface="Wingdings" panose="05000000000000000000" pitchFamily="2" charset="2"/>
              <a:buChar char="Ø"/>
            </a:pPr>
            <a:r>
              <a:rPr lang="fr-FR" sz="1900" dirty="0"/>
              <a:t>Pr(Asia) = 1 * Pr(Asia) </a:t>
            </a:r>
          </a:p>
          <a:p>
            <a:pPr lvl="1">
              <a:buFont typeface="Wingdings" panose="05000000000000000000" pitchFamily="2" charset="2"/>
              <a:buChar char="Ø"/>
            </a:pPr>
            <a:r>
              <a:rPr lang="fr-FR" sz="1900" dirty="0"/>
              <a:t>Pr(Europe) = 1.0588 * Pr(Asia)</a:t>
            </a:r>
          </a:p>
          <a:p>
            <a:pPr lvl="1">
              <a:buFont typeface="Wingdings" panose="05000000000000000000" pitchFamily="2" charset="2"/>
              <a:buChar char="Ø"/>
            </a:pPr>
            <a:r>
              <a:rPr lang="fr-FR" sz="1900" dirty="0"/>
              <a:t>Pr(USA) = 0.6471 * Pr(Asia)</a:t>
            </a:r>
          </a:p>
          <a:p>
            <a:pPr lvl="1">
              <a:buFont typeface="Wingdings" panose="05000000000000000000" pitchFamily="2" charset="2"/>
              <a:buChar char="Ø"/>
            </a:pPr>
            <a:endParaRPr lang="fr-FR" sz="1900" dirty="0"/>
          </a:p>
          <a:p>
            <a:pPr marL="514350" indent="-514350">
              <a:buFont typeface="+mj-lt"/>
              <a:buAutoNum type="arabicPeriod"/>
            </a:pPr>
            <a:r>
              <a:rPr lang="en-US" dirty="0"/>
              <a:t>For </a:t>
            </a:r>
            <a:r>
              <a:rPr lang="en-US" dirty="0" err="1"/>
              <a:t>DriveTrain</a:t>
            </a:r>
            <a:r>
              <a:rPr lang="en-US" dirty="0"/>
              <a:t> = FWD</a:t>
            </a:r>
          </a:p>
          <a:p>
            <a:pPr lvl="1">
              <a:buFont typeface="Wingdings" panose="05000000000000000000" pitchFamily="2" charset="2"/>
              <a:buChar char="Ø"/>
            </a:pPr>
            <a:r>
              <a:rPr lang="fr-FR" sz="1900" dirty="0"/>
              <a:t>Pr(Asia) = 1 * Pr(Asia) </a:t>
            </a:r>
          </a:p>
          <a:p>
            <a:pPr lvl="1">
              <a:buFont typeface="Wingdings" panose="05000000000000000000" pitchFamily="2" charset="2"/>
              <a:buChar char="Ø"/>
            </a:pPr>
            <a:r>
              <a:rPr lang="fr-FR" sz="1900" dirty="0"/>
              <a:t>Pr(Europe) = 0.3737 * Pr(Asia)</a:t>
            </a:r>
            <a:endParaRPr lang="en-US" sz="1900" dirty="0"/>
          </a:p>
          <a:p>
            <a:pPr lvl="1">
              <a:buFont typeface="Wingdings" panose="05000000000000000000" pitchFamily="2" charset="2"/>
              <a:buChar char="Ø"/>
            </a:pPr>
            <a:r>
              <a:rPr lang="fr-FR" sz="1900" dirty="0"/>
              <a:t>Pr(USA) = 0.9091 * Pr(Asia)</a:t>
            </a:r>
            <a:endParaRPr lang="en-US" dirty="0"/>
          </a:p>
          <a:p>
            <a:pPr marL="514350" indent="-514350">
              <a:buFont typeface="+mj-lt"/>
              <a:buAutoNum type="arabicPeriod"/>
            </a:pPr>
            <a:endParaRPr lang="en-US" dirty="0"/>
          </a:p>
          <a:p>
            <a:pPr marL="514350" indent="-514350">
              <a:buFont typeface="+mj-lt"/>
              <a:buAutoNum type="arabicPeriod"/>
            </a:pPr>
            <a:r>
              <a:rPr lang="en-US" dirty="0"/>
              <a:t>For </a:t>
            </a:r>
            <a:r>
              <a:rPr lang="en-US" dirty="0" err="1"/>
              <a:t>DriveTrain</a:t>
            </a:r>
            <a:r>
              <a:rPr lang="en-US" dirty="0"/>
              <a:t> = RWD</a:t>
            </a:r>
          </a:p>
          <a:p>
            <a:pPr lvl="1">
              <a:buFont typeface="Wingdings" panose="05000000000000000000" pitchFamily="2" charset="2"/>
              <a:buChar char="Ø"/>
            </a:pPr>
            <a:r>
              <a:rPr lang="fr-FR" sz="1900" dirty="0"/>
              <a:t>Pr(Asia) = 1 * Pr(Asia)</a:t>
            </a:r>
            <a:endParaRPr lang="en-US" sz="2000" dirty="0"/>
          </a:p>
          <a:p>
            <a:pPr lvl="1">
              <a:buFont typeface="Wingdings" panose="05000000000000000000" pitchFamily="2" charset="2"/>
              <a:buChar char="Ø"/>
            </a:pPr>
            <a:r>
              <a:rPr lang="fr-FR" sz="1900" dirty="0"/>
              <a:t>Pr(Europe) = 1.9999 * Pr(Asia)</a:t>
            </a:r>
          </a:p>
          <a:p>
            <a:pPr lvl="1">
              <a:buFont typeface="Wingdings" panose="05000000000000000000" pitchFamily="2" charset="2"/>
              <a:buChar char="Ø"/>
            </a:pPr>
            <a:r>
              <a:rPr lang="fr-FR" sz="1900" dirty="0"/>
              <a:t>Pr(USA) = 1.4000 * Pr(Asia)</a:t>
            </a:r>
            <a:endParaRPr lang="en-US" sz="1900" dirty="0"/>
          </a:p>
          <a:p>
            <a:pPr marL="457200" lvl="1" indent="0">
              <a:buNone/>
            </a:pPr>
            <a:endParaRPr lang="en-US" sz="1900" dirty="0"/>
          </a:p>
          <a:p>
            <a:pPr lvl="1">
              <a:buFont typeface="Wingdings" panose="05000000000000000000" pitchFamily="2" charset="2"/>
              <a:buChar char="Ø"/>
            </a:pPr>
            <a:endParaRPr lang="fr-FR" sz="1900" dirty="0"/>
          </a:p>
        </p:txBody>
      </p:sp>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dirty="0"/>
          </a:p>
        </p:txBody>
      </p:sp>
      <p:sp>
        <p:nvSpPr>
          <p:cNvPr id="6" name="Content Placeholder 2"/>
          <p:cNvSpPr txBox="1">
            <a:spLocks/>
          </p:cNvSpPr>
          <p:nvPr/>
        </p:nvSpPr>
        <p:spPr>
          <a:xfrm>
            <a:off x="6738257" y="1825625"/>
            <a:ext cx="453934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err="1"/>
              <a:t>DriveTrain</a:t>
            </a:r>
            <a:r>
              <a:rPr lang="en-US" dirty="0"/>
              <a:t> = AWD</a:t>
            </a:r>
          </a:p>
          <a:p>
            <a:pPr lvl="1">
              <a:buFont typeface="Wingdings" panose="05000000000000000000" pitchFamily="2" charset="2"/>
              <a:buChar char="Ø"/>
            </a:pPr>
            <a:r>
              <a:rPr lang="fr-FR" sz="1900" dirty="0"/>
              <a:t>1 = (1.0588 + 0.6471 + 1) * Pr(Asia)</a:t>
            </a:r>
          </a:p>
          <a:p>
            <a:pPr lvl="1">
              <a:buFont typeface="Wingdings" panose="05000000000000000000" pitchFamily="2" charset="2"/>
              <a:buChar char="Ø"/>
            </a:pPr>
            <a:r>
              <a:rPr lang="fr-FR" sz="1900" dirty="0"/>
              <a:t>Pr(Asia) = 1 / 2.7059 = 0.3696</a:t>
            </a:r>
          </a:p>
          <a:p>
            <a:pPr lvl="1">
              <a:buFont typeface="Wingdings" panose="05000000000000000000" pitchFamily="2" charset="2"/>
              <a:buChar char="Ø"/>
            </a:pPr>
            <a:r>
              <a:rPr lang="fr-FR" sz="1900" dirty="0"/>
              <a:t>Pr(Europe) = 1.0588 * 0.3696 = </a:t>
            </a:r>
            <a:r>
              <a:rPr lang="fr-FR" sz="1900" b="1" dirty="0"/>
              <a:t>0.3913</a:t>
            </a:r>
          </a:p>
          <a:p>
            <a:pPr lvl="1">
              <a:buFont typeface="Wingdings" panose="05000000000000000000" pitchFamily="2" charset="2"/>
              <a:buChar char="Ø"/>
            </a:pPr>
            <a:r>
              <a:rPr lang="fr-FR" sz="1900" dirty="0"/>
              <a:t>Pr(USA) = 0.6471 * 0.3696 = 0.2392</a:t>
            </a:r>
          </a:p>
          <a:p>
            <a:pPr lvl="1">
              <a:buFont typeface="Wingdings" panose="05000000000000000000" pitchFamily="2" charset="2"/>
              <a:buChar char="Ø"/>
            </a:pPr>
            <a:endParaRPr lang="fr-FR" sz="1900" dirty="0"/>
          </a:p>
          <a:p>
            <a:pPr marL="514350" indent="-514350">
              <a:buFont typeface="+mj-lt"/>
              <a:buAutoNum type="arabicPeriod"/>
            </a:pPr>
            <a:r>
              <a:rPr lang="en-US" dirty="0" err="1"/>
              <a:t>DriveTrain</a:t>
            </a:r>
            <a:r>
              <a:rPr lang="en-US" dirty="0"/>
              <a:t> = FWD</a:t>
            </a:r>
          </a:p>
          <a:p>
            <a:pPr lvl="1">
              <a:buFont typeface="Wingdings" panose="05000000000000000000" pitchFamily="2" charset="2"/>
              <a:buChar char="Ø"/>
            </a:pPr>
            <a:r>
              <a:rPr lang="fr-FR" sz="1900" dirty="0"/>
              <a:t>Pr(Asia) </a:t>
            </a:r>
            <a:r>
              <a:rPr lang="fr-FR" sz="1900" b="1" dirty="0"/>
              <a:t>= 0.4381</a:t>
            </a:r>
            <a:endParaRPr lang="en-US" sz="2000" b="1" dirty="0"/>
          </a:p>
          <a:p>
            <a:pPr lvl="1">
              <a:buFont typeface="Wingdings" panose="05000000000000000000" pitchFamily="2" charset="2"/>
              <a:buChar char="Ø"/>
            </a:pPr>
            <a:r>
              <a:rPr lang="fr-FR" sz="1900" dirty="0"/>
              <a:t>Pr(Europe) = 0.1637</a:t>
            </a:r>
            <a:endParaRPr lang="en-US" sz="1900" dirty="0"/>
          </a:p>
          <a:p>
            <a:pPr lvl="1">
              <a:buFont typeface="Wingdings" panose="05000000000000000000" pitchFamily="2" charset="2"/>
              <a:buChar char="Ø"/>
            </a:pPr>
            <a:r>
              <a:rPr lang="fr-FR" sz="1900" dirty="0"/>
              <a:t>Pr(USA) = 0.3983</a:t>
            </a:r>
            <a:endParaRPr lang="en-US" sz="1900" dirty="0"/>
          </a:p>
          <a:p>
            <a:pPr marL="514350" indent="-514350">
              <a:buFont typeface="+mj-lt"/>
              <a:buAutoNum type="arabicPeriod"/>
            </a:pPr>
            <a:endParaRPr lang="en-US" dirty="0"/>
          </a:p>
          <a:p>
            <a:pPr marL="514350" indent="-514350">
              <a:buFont typeface="+mj-lt"/>
              <a:buAutoNum type="arabicPeriod"/>
            </a:pPr>
            <a:r>
              <a:rPr lang="en-US" dirty="0" err="1"/>
              <a:t>DriveTrain</a:t>
            </a:r>
            <a:r>
              <a:rPr lang="en-US" dirty="0"/>
              <a:t> = RWD</a:t>
            </a:r>
          </a:p>
          <a:p>
            <a:pPr lvl="1">
              <a:buFont typeface="Wingdings" panose="05000000000000000000" pitchFamily="2" charset="2"/>
              <a:buChar char="Ø"/>
            </a:pPr>
            <a:r>
              <a:rPr lang="fr-FR" sz="1900" dirty="0"/>
              <a:t>Pr(Asia) = 0.2273 </a:t>
            </a:r>
          </a:p>
          <a:p>
            <a:pPr lvl="1">
              <a:buFont typeface="Wingdings" panose="05000000000000000000" pitchFamily="2" charset="2"/>
              <a:buChar char="Ø"/>
            </a:pPr>
            <a:r>
              <a:rPr lang="fr-FR" sz="1900" dirty="0"/>
              <a:t>Pr(Europe) = </a:t>
            </a:r>
            <a:r>
              <a:rPr lang="fr-FR" sz="1900" b="1" dirty="0"/>
              <a:t>0.4546</a:t>
            </a:r>
          </a:p>
          <a:p>
            <a:pPr lvl="1">
              <a:buFont typeface="Wingdings" panose="05000000000000000000" pitchFamily="2" charset="2"/>
              <a:buChar char="Ø"/>
            </a:pPr>
            <a:r>
              <a:rPr lang="fr-FR" sz="1900" dirty="0"/>
              <a:t>Pr(USA) = 0.3182</a:t>
            </a:r>
          </a:p>
          <a:p>
            <a:pPr lvl="1">
              <a:buFont typeface="Wingdings" panose="05000000000000000000" pitchFamily="2" charset="2"/>
              <a:buChar char="Ø"/>
            </a:pPr>
            <a:endParaRPr lang="en-US" dirty="0"/>
          </a:p>
          <a:p>
            <a:pPr lvl="1">
              <a:buFont typeface="Wingdings" panose="05000000000000000000" pitchFamily="2" charset="2"/>
              <a:buChar char="Ø"/>
            </a:pPr>
            <a:endParaRPr lang="en-US" sz="1900" dirty="0"/>
          </a:p>
          <a:p>
            <a:pPr marL="457200" lvl="1" indent="0">
              <a:buFont typeface="Arial" panose="020B0604020202020204" pitchFamily="34" charset="0"/>
              <a:buNone/>
            </a:pPr>
            <a:endParaRPr lang="en-US" sz="1900" dirty="0"/>
          </a:p>
          <a:p>
            <a:pPr lvl="1">
              <a:buFont typeface="Wingdings" panose="05000000000000000000" pitchFamily="2" charset="2"/>
              <a:buChar char="Ø"/>
            </a:pPr>
            <a:endParaRPr lang="fr-FR" sz="1900" dirty="0"/>
          </a:p>
        </p:txBody>
      </p:sp>
      <p:sp>
        <p:nvSpPr>
          <p:cNvPr id="8" name="Rounded Rectangular Callout 7"/>
          <p:cNvSpPr/>
          <p:nvPr/>
        </p:nvSpPr>
        <p:spPr>
          <a:xfrm>
            <a:off x="7603671" y="90488"/>
            <a:ext cx="3069771" cy="1460500"/>
          </a:xfrm>
          <a:prstGeom prst="wedgeRoundRectCallout">
            <a:avLst>
              <a:gd name="adj1" fmla="val -22606"/>
              <a:gd name="adj2" fmla="val 669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fr-FR" sz="1600" dirty="0" err="1"/>
              <a:t>When</a:t>
            </a:r>
            <a:r>
              <a:rPr lang="fr-FR" sz="1600" dirty="0"/>
              <a:t> </a:t>
            </a:r>
            <a:r>
              <a:rPr lang="fr-FR" sz="1600" dirty="0" err="1"/>
              <a:t>DriveTrain</a:t>
            </a:r>
            <a:r>
              <a:rPr lang="fr-FR" sz="1600" dirty="0"/>
              <a:t>=All, it must come from Europe, USA, or Asia, therefore Pr(Europe) + Pr(USA) + Pr(Asia) = 1</a:t>
            </a:r>
          </a:p>
        </p:txBody>
      </p:sp>
      <p:sp>
        <p:nvSpPr>
          <p:cNvPr id="5" name="Arrow: Right 4"/>
          <p:cNvSpPr/>
          <p:nvPr/>
        </p:nvSpPr>
        <p:spPr>
          <a:xfrm>
            <a:off x="5681662" y="2171700"/>
            <a:ext cx="8191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5689699" y="3611630"/>
            <a:ext cx="835224" cy="688908"/>
          </a:xfrm>
          <a:prstGeom prst="rect">
            <a:avLst/>
          </a:prstGeom>
        </p:spPr>
      </p:pic>
      <p:sp>
        <p:nvSpPr>
          <p:cNvPr id="10" name="Arrow: Right 9"/>
          <p:cNvSpPr/>
          <p:nvPr/>
        </p:nvSpPr>
        <p:spPr>
          <a:xfrm>
            <a:off x="5689699" y="4981575"/>
            <a:ext cx="8191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247E938-45C1-45EF-84B2-A7EB968B82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395280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MNL: Predicted Probabilities</a:t>
            </a:r>
          </a:p>
        </p:txBody>
      </p:sp>
      <p:sp>
        <p:nvSpPr>
          <p:cNvPr id="3" name="Content Placeholder 2"/>
          <p:cNvSpPr>
            <a:spLocks noGrp="1"/>
          </p:cNvSpPr>
          <p:nvPr>
            <p:ph idx="1"/>
          </p:nvPr>
        </p:nvSpPr>
        <p:spPr/>
        <p:txBody>
          <a:bodyPr>
            <a:normAutofit/>
          </a:bodyPr>
          <a:lstStyle/>
          <a:p>
            <a:r>
              <a:rPr lang="en-US" dirty="0"/>
              <a:t>The observed row percents and the predicted probabilities are below:</a:t>
            </a:r>
          </a:p>
          <a:p>
            <a:endParaRPr lang="en-US" dirty="0"/>
          </a:p>
          <a:p>
            <a:endParaRPr lang="en-US" dirty="0"/>
          </a:p>
          <a:p>
            <a:endParaRPr lang="en-US" dirty="0"/>
          </a:p>
          <a:p>
            <a:endParaRPr lang="en-US" dirty="0"/>
          </a:p>
          <a:p>
            <a:r>
              <a:rPr lang="en-US" dirty="0"/>
              <a:t>FACT: </a:t>
            </a:r>
            <a:r>
              <a:rPr lang="en-US" b="1" dirty="0"/>
              <a:t>Only if</a:t>
            </a:r>
            <a:r>
              <a:rPr lang="en-US" dirty="0"/>
              <a:t> a logistic model includes only one predictor, then the predicted probabilities are essentially the marginal row percents of that predictor.  </a:t>
            </a:r>
            <a:r>
              <a:rPr lang="en-US" b="1" dirty="0">
                <a:solidFill>
                  <a:srgbClr val="FF0000"/>
                </a:solidFill>
              </a:rPr>
              <a:t>This fact may not true for more than one predictors.</a:t>
            </a:r>
          </a:p>
        </p:txBody>
      </p:sp>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32057689"/>
              </p:ext>
            </p:extLst>
          </p:nvPr>
        </p:nvGraphicFramePr>
        <p:xfrm>
          <a:off x="5900058" y="2362313"/>
          <a:ext cx="6033407" cy="1514475"/>
        </p:xfrm>
        <a:graphic>
          <a:graphicData uri="http://schemas.openxmlformats.org/drawingml/2006/table">
            <a:tbl>
              <a:tblPr/>
              <a:tblGrid>
                <a:gridCol w="2374263">
                  <a:extLst>
                    <a:ext uri="{9D8B030D-6E8A-4147-A177-3AD203B41FA5}">
                      <a16:colId xmlns:a16="http://schemas.microsoft.com/office/drawing/2014/main" val="20000"/>
                    </a:ext>
                  </a:extLst>
                </a:gridCol>
                <a:gridCol w="914786">
                  <a:extLst>
                    <a:ext uri="{9D8B030D-6E8A-4147-A177-3AD203B41FA5}">
                      <a16:colId xmlns:a16="http://schemas.microsoft.com/office/drawing/2014/main" val="20001"/>
                    </a:ext>
                  </a:extLst>
                </a:gridCol>
                <a:gridCol w="914786">
                  <a:extLst>
                    <a:ext uri="{9D8B030D-6E8A-4147-A177-3AD203B41FA5}">
                      <a16:colId xmlns:a16="http://schemas.microsoft.com/office/drawing/2014/main" val="20002"/>
                    </a:ext>
                  </a:extLst>
                </a:gridCol>
                <a:gridCol w="914786">
                  <a:extLst>
                    <a:ext uri="{9D8B030D-6E8A-4147-A177-3AD203B41FA5}">
                      <a16:colId xmlns:a16="http://schemas.microsoft.com/office/drawing/2014/main" val="20003"/>
                    </a:ext>
                  </a:extLst>
                </a:gridCol>
                <a:gridCol w="914786">
                  <a:extLst>
                    <a:ext uri="{9D8B030D-6E8A-4147-A177-3AD203B41FA5}">
                      <a16:colId xmlns:a16="http://schemas.microsoft.com/office/drawing/2014/main" val="20004"/>
                    </a:ext>
                  </a:extLst>
                </a:gridCol>
              </a:tblGrid>
              <a:tr h="295275">
                <a:tc>
                  <a:txBody>
                    <a:bodyPr/>
                    <a:lstStyle/>
                    <a:p>
                      <a:pPr algn="l" rtl="0" fontAlgn="b"/>
                      <a:r>
                        <a:rPr lang="en-US" sz="1800" b="0" i="0" u="none" strike="noStrike" dirty="0">
                          <a:solidFill>
                            <a:srgbClr val="000000"/>
                          </a:solidFill>
                          <a:effectLst/>
                          <a:latin typeface="Calibri" panose="020F0502020204030204" pitchFamily="34" charset="0"/>
                        </a:rPr>
                        <a:t>Predicted Probability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4">
                  <a:txBody>
                    <a:bodyPr/>
                    <a:lstStyle/>
                    <a:p>
                      <a:pPr algn="ctr" rtl="0" fontAlgn="b"/>
                      <a:r>
                        <a:rPr lang="en-US" sz="1800" b="0" i="0" u="none" strike="noStrike" dirty="0">
                          <a:solidFill>
                            <a:srgbClr val="000000"/>
                          </a:solidFill>
                          <a:effectLst/>
                          <a:latin typeface="Calibri" panose="020F0502020204030204" pitchFamily="34" charset="0"/>
                        </a:rPr>
                        <a:t>Origin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5750">
                <a:tc>
                  <a:txBody>
                    <a:bodyPr/>
                    <a:lstStyle/>
                    <a:p>
                      <a:pPr algn="l" rtl="0" fontAlgn="b"/>
                      <a:r>
                        <a:rPr lang="en-US" sz="1800" b="0" i="0" u="none" strike="noStrike" dirty="0">
                          <a:solidFill>
                            <a:srgbClr val="000000"/>
                          </a:solidFill>
                          <a:effectLst/>
                          <a:latin typeface="Calibri" panose="020F0502020204030204" pitchFamily="34" charset="0"/>
                        </a:rPr>
                        <a:t>DriveTrain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Asia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USA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314325">
                <a:tc>
                  <a:txBody>
                    <a:bodyPr/>
                    <a:lstStyle/>
                    <a:p>
                      <a:pPr algn="l" rtl="0" fontAlgn="b"/>
                      <a:r>
                        <a:rPr lang="en-US" sz="1800" b="0" i="0" u="none" strike="noStrike" dirty="0">
                          <a:solidFill>
                            <a:srgbClr val="000000"/>
                          </a:solidFill>
                          <a:effectLst/>
                          <a:latin typeface="Calibri" panose="020F0502020204030204" pitchFamily="34" charset="0"/>
                        </a:rPr>
                        <a:t>AWD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0.3696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0.3913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0.2392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1.0001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314325">
                <a:tc>
                  <a:txBody>
                    <a:bodyPr/>
                    <a:lstStyle/>
                    <a:p>
                      <a:pPr algn="l" rtl="0" fontAlgn="b"/>
                      <a:r>
                        <a:rPr lang="en-US" sz="1800" b="0" i="0" u="none" strike="noStrike" dirty="0">
                          <a:solidFill>
                            <a:srgbClr val="000000"/>
                          </a:solidFill>
                          <a:effectLst/>
                          <a:latin typeface="Calibri" panose="020F0502020204030204" pitchFamily="34" charset="0"/>
                        </a:rPr>
                        <a:t>FWD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0.4381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0.1637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0.3983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1.0001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3"/>
                  </a:ext>
                </a:extLst>
              </a:tr>
              <a:tr h="304800">
                <a:tc>
                  <a:txBody>
                    <a:bodyPr/>
                    <a:lstStyle/>
                    <a:p>
                      <a:pPr algn="l" rtl="0" fontAlgn="b"/>
                      <a:r>
                        <a:rPr lang="en-US" sz="1800" b="0" i="0" u="none" strike="noStrike" dirty="0">
                          <a:solidFill>
                            <a:srgbClr val="000000"/>
                          </a:solidFill>
                          <a:effectLst/>
                          <a:latin typeface="Calibri" panose="020F0502020204030204" pitchFamily="34" charset="0"/>
                        </a:rPr>
                        <a:t>RWD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0.2273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0.4546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0.3182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800" b="0" i="0" u="none" strike="noStrike" dirty="0">
                          <a:solidFill>
                            <a:srgbClr val="000000"/>
                          </a:solidFill>
                          <a:effectLst/>
                          <a:latin typeface="Calibri" panose="020F0502020204030204" pitchFamily="34" charset="0"/>
                        </a:rPr>
                        <a:t>1.0001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bl>
          </a:graphicData>
        </a:graphic>
      </p:graphicFrame>
      <p:pic>
        <p:nvPicPr>
          <p:cNvPr id="8" name="Picture 7">
            <a:extLst>
              <a:ext uri="{FF2B5EF4-FFF2-40B4-BE49-F238E27FC236}">
                <a16:creationId xmlns:a16="http://schemas.microsoft.com/office/drawing/2014/main" id="{2DC8F537-B132-4868-8C75-376165FD61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9" name="Rectangle 8">
            <a:extLst>
              <a:ext uri="{FF2B5EF4-FFF2-40B4-BE49-F238E27FC236}">
                <a16:creationId xmlns:a16="http://schemas.microsoft.com/office/drawing/2014/main" id="{784EE7C0-6113-45B4-9CFD-27B3AA1B4FC1}"/>
              </a:ext>
            </a:extLst>
          </p:cNvPr>
          <p:cNvSpPr/>
          <p:nvPr/>
        </p:nvSpPr>
        <p:spPr>
          <a:xfrm>
            <a:off x="84464" y="2185412"/>
            <a:ext cx="6096000" cy="1815882"/>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Percent Table: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Origin           Asia     Europe        USA    All</a:t>
            </a:r>
          </a:p>
          <a:p>
            <a:r>
              <a:rPr lang="en-US" sz="1400" dirty="0" err="1">
                <a:latin typeface="Courier New" panose="02070309020205020404" pitchFamily="49" charset="0"/>
                <a:cs typeface="Courier New" panose="02070309020205020404" pitchFamily="49" charset="0"/>
              </a:rPr>
              <a:t>DriveTrain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AWD         36.956522  39.130435  23.913043  100.0</a:t>
            </a:r>
          </a:p>
          <a:p>
            <a:r>
              <a:rPr lang="en-US" sz="1400" dirty="0">
                <a:latin typeface="Courier New" panose="02070309020205020404" pitchFamily="49" charset="0"/>
                <a:cs typeface="Courier New" panose="02070309020205020404" pitchFamily="49" charset="0"/>
              </a:rPr>
              <a:t>FWD         43.805310  16.371681  39.823009  100.0</a:t>
            </a:r>
          </a:p>
          <a:p>
            <a:r>
              <a:rPr lang="en-US" sz="1400" dirty="0">
                <a:latin typeface="Courier New" panose="02070309020205020404" pitchFamily="49" charset="0"/>
                <a:cs typeface="Courier New" panose="02070309020205020404" pitchFamily="49" charset="0"/>
              </a:rPr>
              <a:t>RWD         22.727273  45.454545  31.818182  100.0</a:t>
            </a:r>
          </a:p>
          <a:p>
            <a:r>
              <a:rPr lang="en-US" sz="1400" dirty="0">
                <a:latin typeface="Courier New" panose="02070309020205020404" pitchFamily="49" charset="0"/>
                <a:cs typeface="Courier New" panose="02070309020205020404" pitchFamily="49" charset="0"/>
              </a:rPr>
              <a:t>All         36.915888  28.738318  34.345794  100.0</a:t>
            </a:r>
          </a:p>
        </p:txBody>
      </p:sp>
    </p:spTree>
    <p:extLst>
      <p:ext uri="{BB962C8B-B14F-4D97-AF65-F5344CB8AC3E}">
        <p14:creationId xmlns:p14="http://schemas.microsoft.com/office/powerpoint/2010/main" val="2211613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a:t>
            </a:r>
          </a:p>
        </p:txBody>
      </p:sp>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00000"/>
                  </a:lnSpc>
                </a:pPr>
                <a:r>
                  <a:rPr lang="en-US" dirty="0"/>
                  <a:t>The Odds of an event is the ratio:</a:t>
                </a:r>
              </a:p>
              <a:p>
                <a:pPr marL="457200" lvl="1" indent="0">
                  <a:lnSpc>
                    <a:spcPct val="100000"/>
                  </a:lnSpc>
                  <a:buNone/>
                </a:pPr>
                <a:r>
                  <a:rPr lang="en-US" dirty="0"/>
                  <a:t>Odds = </a:t>
                </a:r>
                <a14:m>
                  <m:oMath xmlns:m="http://schemas.openxmlformats.org/officeDocument/2006/math">
                    <m:f>
                      <m:fPr>
                        <m:ctrlPr>
                          <a:rPr lang="en-US" i="1" smtClean="0">
                            <a:latin typeface="Cambria Math" panose="02040503050406030204" pitchFamily="18" charset="0"/>
                          </a:rPr>
                        </m:ctrlPr>
                      </m:fPr>
                      <m:num>
                        <m:r>
                          <m:rPr>
                            <m:nor/>
                          </m:rPr>
                          <a:rPr lang="en-US" dirty="0"/>
                          <m:t>The</m:t>
                        </m:r>
                        <m:r>
                          <m:rPr>
                            <m:nor/>
                          </m:rPr>
                          <a:rPr lang="en-US" dirty="0"/>
                          <m:t> </m:t>
                        </m:r>
                        <m:r>
                          <m:rPr>
                            <m:nor/>
                          </m:rPr>
                          <a:rPr lang="en-US" dirty="0"/>
                          <m:t>probability</m:t>
                        </m:r>
                        <m:r>
                          <m:rPr>
                            <m:nor/>
                          </m:rPr>
                          <a:rPr lang="en-US" dirty="0"/>
                          <m:t> </m:t>
                        </m:r>
                        <m:r>
                          <m:rPr>
                            <m:nor/>
                          </m:rPr>
                          <a:rPr lang="en-US" dirty="0"/>
                          <m:t>of</m:t>
                        </m:r>
                        <m:r>
                          <m:rPr>
                            <m:nor/>
                          </m:rPr>
                          <a:rPr lang="en-US" dirty="0"/>
                          <m:t> </m:t>
                        </m:r>
                        <m:r>
                          <m:rPr>
                            <m:nor/>
                          </m:rPr>
                          <a:rPr lang="en-US" dirty="0"/>
                          <m:t>the</m:t>
                        </m:r>
                        <m:r>
                          <m:rPr>
                            <m:nor/>
                          </m:rPr>
                          <a:rPr lang="en-US" dirty="0"/>
                          <m:t> </m:t>
                        </m:r>
                        <m:r>
                          <m:rPr>
                            <m:nor/>
                          </m:rPr>
                          <a:rPr lang="en-US" dirty="0"/>
                          <m:t>occurrence</m:t>
                        </m:r>
                        <m:r>
                          <m:rPr>
                            <m:nor/>
                          </m:rPr>
                          <a:rPr lang="en-US" dirty="0"/>
                          <m:t> </m:t>
                        </m:r>
                        <m:r>
                          <m:rPr>
                            <m:nor/>
                          </m:rPr>
                          <a:rPr lang="en-US" dirty="0"/>
                          <m:t>of</m:t>
                        </m:r>
                        <m:r>
                          <m:rPr>
                            <m:nor/>
                          </m:rPr>
                          <a:rPr lang="en-US" dirty="0"/>
                          <m:t> </m:t>
                        </m:r>
                        <m:r>
                          <m:rPr>
                            <m:nor/>
                          </m:rPr>
                          <a:rPr lang="en-US" dirty="0"/>
                          <m:t>the</m:t>
                        </m:r>
                        <m:r>
                          <m:rPr>
                            <m:nor/>
                          </m:rPr>
                          <a:rPr lang="en-US" dirty="0"/>
                          <m:t> </m:t>
                        </m:r>
                        <m:r>
                          <m:rPr>
                            <m:nor/>
                          </m:rPr>
                          <a:rPr lang="en-US" dirty="0"/>
                          <m:t>event</m:t>
                        </m:r>
                      </m:num>
                      <m:den>
                        <m:r>
                          <m:rPr>
                            <m:nor/>
                          </m:rPr>
                          <a:rPr lang="en-US" b="0" i="0" smtClean="0"/>
                          <m:t>T</m:t>
                        </m:r>
                        <m:r>
                          <m:rPr>
                            <m:nor/>
                          </m:rPr>
                          <a:rPr lang="en-US" dirty="0"/>
                          <m:t>he</m:t>
                        </m:r>
                        <m:r>
                          <m:rPr>
                            <m:nor/>
                          </m:rPr>
                          <a:rPr lang="en-US" dirty="0"/>
                          <m:t> </m:t>
                        </m:r>
                        <m:r>
                          <m:rPr>
                            <m:nor/>
                          </m:rPr>
                          <a:rPr lang="en-US" dirty="0"/>
                          <m:t>probability</m:t>
                        </m:r>
                        <m:r>
                          <m:rPr>
                            <m:nor/>
                          </m:rPr>
                          <a:rPr lang="en-US" dirty="0"/>
                          <m:t> </m:t>
                        </m:r>
                        <m:r>
                          <m:rPr>
                            <m:nor/>
                          </m:rPr>
                          <a:rPr lang="en-US" dirty="0"/>
                          <m:t>of</m:t>
                        </m:r>
                        <m:r>
                          <m:rPr>
                            <m:nor/>
                          </m:rPr>
                          <a:rPr lang="en-US" dirty="0"/>
                          <m:t> </m:t>
                        </m:r>
                        <m:r>
                          <m:rPr>
                            <m:nor/>
                          </m:rPr>
                          <a:rPr lang="en-US" dirty="0"/>
                          <m:t>the</m:t>
                        </m:r>
                        <m:r>
                          <m:rPr>
                            <m:nor/>
                          </m:rPr>
                          <a:rPr lang="en-US" dirty="0"/>
                          <m:t> </m:t>
                        </m:r>
                        <m:r>
                          <m:rPr>
                            <m:nor/>
                          </m:rPr>
                          <a:rPr lang="en-US" dirty="0"/>
                          <m:t>occurrence</m:t>
                        </m:r>
                        <m:r>
                          <m:rPr>
                            <m:nor/>
                          </m:rPr>
                          <a:rPr lang="en-US" dirty="0"/>
                          <m:t> </m:t>
                        </m:r>
                        <m:r>
                          <m:rPr>
                            <m:nor/>
                          </m:rPr>
                          <a:rPr lang="en-US" dirty="0"/>
                          <m:t>of</m:t>
                        </m:r>
                        <m:r>
                          <m:rPr>
                            <m:nor/>
                          </m:rPr>
                          <a:rPr lang="en-US" dirty="0"/>
                          <m:t> </m:t>
                        </m:r>
                        <m:r>
                          <m:rPr>
                            <m:nor/>
                          </m:rPr>
                          <a:rPr lang="en-US" dirty="0"/>
                          <m:t>another</m:t>
                        </m:r>
                        <m:r>
                          <m:rPr>
                            <m:nor/>
                          </m:rPr>
                          <a:rPr lang="en-US" dirty="0"/>
                          <m:t> </m:t>
                        </m:r>
                        <m:r>
                          <m:rPr>
                            <m:nor/>
                          </m:rPr>
                          <a:rPr lang="en-US" dirty="0"/>
                          <m:t>event</m:t>
                        </m:r>
                      </m:den>
                    </m:f>
                  </m:oMath>
                </a14:m>
                <a:endParaRPr lang="en-US" dirty="0"/>
              </a:p>
              <a:p>
                <a:pPr>
                  <a:lnSpc>
                    <a:spcPct val="100000"/>
                  </a:lnSpc>
                </a:pPr>
                <a:r>
                  <a:rPr lang="en-US" dirty="0"/>
                  <a:t>The Odds value is between 0 and positive infinity (</a:t>
                </a:r>
                <a:r>
                  <a:rPr lang="en-US" dirty="0">
                    <a:latin typeface="Matura MT Script Capitals" panose="03020802060602070202" pitchFamily="66" charset="0"/>
                  </a:rPr>
                  <a:t>+∞</a:t>
                </a:r>
                <a:r>
                  <a:rPr lang="en-US" dirty="0"/>
                  <a:t>).</a:t>
                </a:r>
              </a:p>
              <a:p>
                <a:pPr lvl="1">
                  <a:lnSpc>
                    <a:spcPct val="100000"/>
                  </a:lnSpc>
                </a:pPr>
                <a:r>
                  <a:rPr lang="en-US" dirty="0"/>
                  <a:t>Odds = 0 → The event will never occur</a:t>
                </a:r>
              </a:p>
              <a:p>
                <a:pPr lvl="1">
                  <a:lnSpc>
                    <a:spcPct val="100000"/>
                  </a:lnSpc>
                </a:pPr>
                <a:r>
                  <a:rPr lang="en-US" dirty="0"/>
                  <a:t>Odds = </a:t>
                </a:r>
                <a:r>
                  <a:rPr lang="en-US" dirty="0">
                    <a:latin typeface="Matura MT Script Capitals" panose="03020802060602070202" pitchFamily="66" charset="0"/>
                  </a:rPr>
                  <a:t>∞ </a:t>
                </a:r>
                <a:r>
                  <a:rPr lang="en-US" dirty="0"/>
                  <a:t>→ Another event will never occur</a:t>
                </a:r>
              </a:p>
              <a:p>
                <a:pPr lvl="1">
                  <a:lnSpc>
                    <a:spcPct val="100000"/>
                  </a:lnSpc>
                </a:pPr>
                <a:r>
                  <a:rPr lang="en-US" dirty="0"/>
                  <a:t>Odds = 1 → Both events will occur with same likelihoods (i.e., a 50-50 chance)</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1261" r="-34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C68AF9C-6C0D-4ADE-8A0B-18CD243D84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310710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Examples of Odds</a:t>
            </a:r>
          </a:p>
        </p:txBody>
      </p:sp>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dirty="0"/>
          </a:p>
        </p:txBody>
      </p:sp>
      <p:sp>
        <p:nvSpPr>
          <p:cNvPr id="3" name="Content Placeholder 2"/>
          <p:cNvSpPr>
            <a:spLocks noGrp="1"/>
          </p:cNvSpPr>
          <p:nvPr>
            <p:ph idx="1"/>
          </p:nvPr>
        </p:nvSpPr>
        <p:spPr/>
        <p:txBody>
          <a:bodyPr>
            <a:normAutofit/>
          </a:bodyPr>
          <a:lstStyle/>
          <a:p>
            <a:pPr>
              <a:lnSpc>
                <a:spcPct val="100000"/>
              </a:lnSpc>
            </a:pPr>
            <a:r>
              <a:rPr lang="en-US" dirty="0" err="1"/>
              <a:t>Prob</a:t>
            </a:r>
            <a:r>
              <a:rPr lang="en-US" dirty="0"/>
              <a:t>(Origin = USA) / </a:t>
            </a:r>
            <a:r>
              <a:rPr lang="en-US" dirty="0" err="1"/>
              <a:t>Prob</a:t>
            </a:r>
            <a:r>
              <a:rPr lang="en-US" dirty="0"/>
              <a:t>(Origin = Asia) is the Odds of </a:t>
            </a:r>
            <a:r>
              <a:rPr lang="en-US" u="sng" dirty="0"/>
              <a:t>having a car made in USA</a:t>
            </a:r>
            <a:r>
              <a:rPr lang="en-US" dirty="0"/>
              <a:t> versus </a:t>
            </a:r>
            <a:r>
              <a:rPr lang="en-US" u="sng" dirty="0"/>
              <a:t>having a car made in Asia</a:t>
            </a:r>
            <a:r>
              <a:rPr lang="en-US" dirty="0"/>
              <a:t>.</a:t>
            </a:r>
          </a:p>
          <a:p>
            <a:pPr>
              <a:lnSpc>
                <a:spcPct val="100000"/>
              </a:lnSpc>
            </a:pPr>
            <a:r>
              <a:rPr lang="en-US" dirty="0" err="1"/>
              <a:t>Prob</a:t>
            </a:r>
            <a:r>
              <a:rPr lang="en-US" dirty="0"/>
              <a:t>(Origin = USA) / </a:t>
            </a:r>
            <a:r>
              <a:rPr lang="en-US" dirty="0" err="1"/>
              <a:t>Prob</a:t>
            </a:r>
            <a:r>
              <a:rPr lang="en-US" dirty="0"/>
              <a:t>(Origin ≠ USA) is the Odds in favor of </a:t>
            </a:r>
            <a:r>
              <a:rPr lang="en-US" u="sng" dirty="0"/>
              <a:t>having a car made in USA</a:t>
            </a:r>
            <a:r>
              <a:rPr lang="en-US" dirty="0"/>
              <a:t> versus </a:t>
            </a:r>
            <a:r>
              <a:rPr lang="en-US" u="sng" dirty="0"/>
              <a:t>having a car made elsewhere</a:t>
            </a:r>
            <a:r>
              <a:rPr lang="en-US" dirty="0"/>
              <a:t>.</a:t>
            </a:r>
          </a:p>
          <a:p>
            <a:pPr>
              <a:lnSpc>
                <a:spcPct val="100000"/>
              </a:lnSpc>
            </a:pPr>
            <a:r>
              <a:rPr lang="en-US" dirty="0" err="1"/>
              <a:t>Prob</a:t>
            </a:r>
            <a:r>
              <a:rPr lang="en-US" dirty="0"/>
              <a:t>(Origin ≠ USA) / </a:t>
            </a:r>
            <a:r>
              <a:rPr lang="en-US" dirty="0" err="1"/>
              <a:t>Prob</a:t>
            </a:r>
            <a:r>
              <a:rPr lang="en-US" dirty="0"/>
              <a:t>(Origin = USA) is the Odds against </a:t>
            </a:r>
            <a:r>
              <a:rPr lang="en-US" u="sng" dirty="0"/>
              <a:t>having a car made in USA</a:t>
            </a:r>
            <a:r>
              <a:rPr lang="en-US" dirty="0"/>
              <a:t> versus </a:t>
            </a:r>
            <a:r>
              <a:rPr lang="en-US" u="sng" dirty="0"/>
              <a:t>having a car made elsewhere</a:t>
            </a:r>
            <a:r>
              <a:rPr lang="en-US" dirty="0"/>
              <a:t>.</a:t>
            </a:r>
          </a:p>
          <a:p>
            <a:pPr marL="0" indent="0">
              <a:buNone/>
            </a:pPr>
            <a:endParaRPr lang="en-US" dirty="0"/>
          </a:p>
        </p:txBody>
      </p:sp>
      <p:pic>
        <p:nvPicPr>
          <p:cNvPr id="6" name="Picture 5">
            <a:extLst>
              <a:ext uri="{FF2B5EF4-FFF2-40B4-BE49-F238E27FC236}">
                <a16:creationId xmlns:a16="http://schemas.microsoft.com/office/drawing/2014/main" id="{A7B771D2-2177-469E-8DD0-0C577F1627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81613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as a Ratio of Two Numbers</a:t>
            </a:r>
          </a:p>
        </p:txBody>
      </p:sp>
      <p:sp>
        <p:nvSpPr>
          <p:cNvPr id="7" name="Slide Number Placeholder 6"/>
          <p:cNvSpPr>
            <a:spLocks noGrp="1"/>
          </p:cNvSpPr>
          <p:nvPr>
            <p:ph type="sldNum" sz="quarter" idx="12"/>
          </p:nvPr>
        </p:nvSpPr>
        <p:spPr/>
        <p:txBody>
          <a:bodyPr/>
          <a:lstStyle/>
          <a:p>
            <a:fld id="{1C20BA80-1909-427C-B3BD-3DD8AEAFD5BE}" type="slidenum">
              <a:rPr lang="en-US" smtClean="0"/>
              <a:t>56</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lnSpc>
                    <a:spcPct val="100000"/>
                  </a:lnSpc>
                </a:pPr>
                <a:r>
                  <a:rPr lang="en-US" dirty="0"/>
                  <a:t>The Odds of an event is the ratio:</a:t>
                </a:r>
              </a:p>
              <a:p>
                <a:pPr marL="457200" lvl="1" indent="0">
                  <a:lnSpc>
                    <a:spcPct val="100000"/>
                  </a:lnSpc>
                  <a:buNone/>
                </a:pPr>
                <a:r>
                  <a:rPr lang="en-US" dirty="0"/>
                  <a:t>Odds = </a:t>
                </a:r>
                <a14:m>
                  <m:oMath xmlns:m="http://schemas.openxmlformats.org/officeDocument/2006/math">
                    <m:f>
                      <m:fPr>
                        <m:ctrlPr>
                          <a:rPr lang="en-US" i="1" smtClean="0">
                            <a:latin typeface="Cambria Math" panose="02040503050406030204" pitchFamily="18" charset="0"/>
                          </a:rPr>
                        </m:ctrlPr>
                      </m:fPr>
                      <m:num>
                        <m:r>
                          <m:rPr>
                            <m:nor/>
                          </m:rPr>
                          <a:rPr lang="en-US" dirty="0"/>
                          <m:t>The</m:t>
                        </m:r>
                        <m:r>
                          <m:rPr>
                            <m:nor/>
                          </m:rPr>
                          <a:rPr lang="en-US" dirty="0"/>
                          <m:t> </m:t>
                        </m:r>
                        <m:r>
                          <m:rPr>
                            <m:nor/>
                          </m:rPr>
                          <a:rPr lang="en-US" dirty="0"/>
                          <m:t>probability</m:t>
                        </m:r>
                        <m:r>
                          <m:rPr>
                            <m:nor/>
                          </m:rPr>
                          <a:rPr lang="en-US" dirty="0"/>
                          <m:t> </m:t>
                        </m:r>
                        <m:r>
                          <m:rPr>
                            <m:nor/>
                          </m:rPr>
                          <a:rPr lang="en-US" dirty="0"/>
                          <m:t>of</m:t>
                        </m:r>
                        <m:r>
                          <m:rPr>
                            <m:nor/>
                          </m:rPr>
                          <a:rPr lang="en-US" dirty="0"/>
                          <m:t> </m:t>
                        </m:r>
                        <m:r>
                          <m:rPr>
                            <m:nor/>
                          </m:rPr>
                          <a:rPr lang="en-US" dirty="0"/>
                          <m:t>the</m:t>
                        </m:r>
                        <m:r>
                          <m:rPr>
                            <m:nor/>
                          </m:rPr>
                          <a:rPr lang="en-US" dirty="0"/>
                          <m:t> </m:t>
                        </m:r>
                        <m:r>
                          <m:rPr>
                            <m:nor/>
                          </m:rPr>
                          <a:rPr lang="en-US" dirty="0"/>
                          <m:t>occurrence</m:t>
                        </m:r>
                        <m:r>
                          <m:rPr>
                            <m:nor/>
                          </m:rPr>
                          <a:rPr lang="en-US" dirty="0"/>
                          <m:t> </m:t>
                        </m:r>
                        <m:r>
                          <m:rPr>
                            <m:nor/>
                          </m:rPr>
                          <a:rPr lang="en-US" dirty="0"/>
                          <m:t>of</m:t>
                        </m:r>
                        <m:r>
                          <m:rPr>
                            <m:nor/>
                          </m:rPr>
                          <a:rPr lang="en-US" dirty="0"/>
                          <m:t> </m:t>
                        </m:r>
                        <m:r>
                          <m:rPr>
                            <m:nor/>
                          </m:rPr>
                          <a:rPr lang="en-US" dirty="0"/>
                          <m:t>the</m:t>
                        </m:r>
                        <m:r>
                          <m:rPr>
                            <m:nor/>
                          </m:rPr>
                          <a:rPr lang="en-US" dirty="0"/>
                          <m:t> </m:t>
                        </m:r>
                        <m:r>
                          <m:rPr>
                            <m:nor/>
                          </m:rPr>
                          <a:rPr lang="en-US" dirty="0"/>
                          <m:t>event</m:t>
                        </m:r>
                      </m:num>
                      <m:den>
                        <m:r>
                          <m:rPr>
                            <m:nor/>
                          </m:rPr>
                          <a:rPr lang="en-US" b="0" i="0" smtClean="0"/>
                          <m:t>T</m:t>
                        </m:r>
                        <m:r>
                          <m:rPr>
                            <m:nor/>
                          </m:rPr>
                          <a:rPr lang="en-US" dirty="0"/>
                          <m:t>he</m:t>
                        </m:r>
                        <m:r>
                          <m:rPr>
                            <m:nor/>
                          </m:rPr>
                          <a:rPr lang="en-US" dirty="0"/>
                          <m:t> </m:t>
                        </m:r>
                        <m:r>
                          <m:rPr>
                            <m:nor/>
                          </m:rPr>
                          <a:rPr lang="en-US" dirty="0"/>
                          <m:t>probability</m:t>
                        </m:r>
                        <m:r>
                          <m:rPr>
                            <m:nor/>
                          </m:rPr>
                          <a:rPr lang="en-US" dirty="0"/>
                          <m:t> </m:t>
                        </m:r>
                        <m:r>
                          <m:rPr>
                            <m:nor/>
                          </m:rPr>
                          <a:rPr lang="en-US" dirty="0"/>
                          <m:t>of</m:t>
                        </m:r>
                        <m:r>
                          <m:rPr>
                            <m:nor/>
                          </m:rPr>
                          <a:rPr lang="en-US" dirty="0"/>
                          <m:t> </m:t>
                        </m:r>
                        <m:r>
                          <m:rPr>
                            <m:nor/>
                          </m:rPr>
                          <a:rPr lang="en-US" dirty="0"/>
                          <m:t>the</m:t>
                        </m:r>
                        <m:r>
                          <m:rPr>
                            <m:nor/>
                          </m:rPr>
                          <a:rPr lang="en-US" dirty="0"/>
                          <m:t> </m:t>
                        </m:r>
                        <m:r>
                          <m:rPr>
                            <m:nor/>
                          </m:rPr>
                          <a:rPr lang="en-US" dirty="0"/>
                          <m:t>occurrence</m:t>
                        </m:r>
                        <m:r>
                          <m:rPr>
                            <m:nor/>
                          </m:rPr>
                          <a:rPr lang="en-US" dirty="0"/>
                          <m:t> </m:t>
                        </m:r>
                        <m:r>
                          <m:rPr>
                            <m:nor/>
                          </m:rPr>
                          <a:rPr lang="en-US" dirty="0"/>
                          <m:t>of</m:t>
                        </m:r>
                        <m:r>
                          <m:rPr>
                            <m:nor/>
                          </m:rPr>
                          <a:rPr lang="en-US" dirty="0"/>
                          <m:t> </m:t>
                        </m:r>
                        <m:r>
                          <m:rPr>
                            <m:nor/>
                          </m:rPr>
                          <a:rPr lang="en-US" dirty="0"/>
                          <m:t>another</m:t>
                        </m:r>
                        <m:r>
                          <m:rPr>
                            <m:nor/>
                          </m:rPr>
                          <a:rPr lang="en-US" dirty="0"/>
                          <m:t> </m:t>
                        </m:r>
                        <m:r>
                          <m:rPr>
                            <m:nor/>
                          </m:rPr>
                          <a:rPr lang="en-US" dirty="0"/>
                          <m:t>event</m:t>
                        </m:r>
                      </m:den>
                    </m:f>
                  </m:oMath>
                </a14:m>
                <a:endParaRPr lang="en-US" dirty="0"/>
              </a:p>
              <a:p>
                <a:pPr>
                  <a:lnSpc>
                    <a:spcPct val="100000"/>
                  </a:lnSpc>
                </a:pPr>
                <a:r>
                  <a:rPr lang="en-US" dirty="0"/>
                  <a:t>We commonly express the Odds as a ratio of two numbers</a:t>
                </a:r>
              </a:p>
              <a:p>
                <a:pPr lvl="1">
                  <a:lnSpc>
                    <a:spcPct val="100000"/>
                  </a:lnSpc>
                </a:pPr>
                <a:r>
                  <a:rPr lang="en-US" dirty="0"/>
                  <a:t>Ideally, both numbers are positive integers or percents</a:t>
                </a:r>
              </a:p>
              <a:p>
                <a:pPr>
                  <a:lnSpc>
                    <a:spcPct val="100000"/>
                  </a:lnSpc>
                </a:pPr>
                <a:r>
                  <a:rPr lang="en-US" dirty="0"/>
                  <a:t>Example: Odds = 4.5 is expressed as 90 : 20 (if another event will occur 20% of the time, then the event will occur 90% of the time)</a:t>
                </a:r>
              </a:p>
              <a:p>
                <a:pPr>
                  <a:lnSpc>
                    <a:spcPct val="100000"/>
                  </a:lnSpc>
                </a:pPr>
                <a:r>
                  <a:rPr lang="en-US" dirty="0"/>
                  <a:t>Example: Odds = 1 is expressed as 50 : 50</a:t>
                </a:r>
              </a:p>
              <a:p>
                <a:pPr>
                  <a:lnSpc>
                    <a:spcPct val="100000"/>
                  </a:lnSpc>
                </a:pPr>
                <a:r>
                  <a:rPr lang="en-US" dirty="0"/>
                  <a:t>Example: Odds = 0.3333 is expressed approximately as 1 : 3 (another event will occur almost 3 times more likely than the event)</a:t>
                </a:r>
              </a:p>
              <a:p>
                <a:pPr marL="457200" lvl="1" indent="0">
                  <a:lnSpc>
                    <a:spcPct val="100000"/>
                  </a:lnSpc>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28" t="-2101" r="-156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EDA8C55-E9D4-454D-A41C-D163DDE35A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108063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as a Ratio of Two Numbers</a:t>
            </a:r>
          </a:p>
        </p:txBody>
      </p:sp>
      <p:sp>
        <p:nvSpPr>
          <p:cNvPr id="7" name="Slide Number Placeholder 6"/>
          <p:cNvSpPr>
            <a:spLocks noGrp="1"/>
          </p:cNvSpPr>
          <p:nvPr>
            <p:ph type="sldNum" sz="quarter" idx="12"/>
          </p:nvPr>
        </p:nvSpPr>
        <p:spPr/>
        <p:txBody>
          <a:bodyPr/>
          <a:lstStyle/>
          <a:p>
            <a:fld id="{1C20BA80-1909-427C-B3BD-3DD8AEAFD5BE}" type="slidenum">
              <a:rPr lang="en-US" smtClean="0"/>
              <a:t>57</a:t>
            </a:fld>
            <a:endParaRPr lang="en-US" dirty="0"/>
          </a:p>
        </p:txBody>
      </p:sp>
      <p:sp>
        <p:nvSpPr>
          <p:cNvPr id="3" name="Content Placeholder 2"/>
          <p:cNvSpPr>
            <a:spLocks noGrp="1"/>
          </p:cNvSpPr>
          <p:nvPr>
            <p:ph idx="1"/>
          </p:nvPr>
        </p:nvSpPr>
        <p:spPr/>
        <p:txBody>
          <a:bodyPr>
            <a:normAutofit/>
          </a:bodyPr>
          <a:lstStyle/>
          <a:p>
            <a:pPr>
              <a:lnSpc>
                <a:spcPct val="100000"/>
              </a:lnSpc>
            </a:pPr>
            <a:r>
              <a:rPr lang="en-US" dirty="0"/>
              <a:t>The Odds of winning the $700 million Powerball drawing in August 2017 is 1 in 292 million.</a:t>
            </a:r>
          </a:p>
          <a:p>
            <a:pPr>
              <a:lnSpc>
                <a:spcPct val="100000"/>
              </a:lnSpc>
            </a:pPr>
            <a:r>
              <a:rPr lang="en-US" dirty="0"/>
              <a:t>We interpret as the probability of not winning the Powerball is 292 million times of the probability of winning the Powerball.</a:t>
            </a:r>
          </a:p>
          <a:p>
            <a:pPr>
              <a:lnSpc>
                <a:spcPct val="100000"/>
              </a:lnSpc>
            </a:pPr>
            <a:r>
              <a:rPr lang="en-US" dirty="0"/>
              <a:t>Suppose the probability of not winning the Powerball is 0.999999, then the probability of winning the Powerball is 0.999999 / 292E6 = 3.81679E-9 = 0.000 000 003 816 79.</a:t>
            </a:r>
          </a:p>
          <a:p>
            <a:pPr marL="457200" lvl="1" indent="0">
              <a:lnSpc>
                <a:spcPct val="100000"/>
              </a:lnSpc>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EAA0F37D-5B27-4330-A0AE-AC2D9DCE98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36697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58</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An Odds Ratio is a ratio of two odds.</a:t>
                </a:r>
              </a:p>
              <a:p>
                <a:pPr lvl="1"/>
                <a:r>
                  <a:rPr lang="en-US" dirty="0"/>
                  <a:t>Example: </a:t>
                </a:r>
                <a14:m>
                  <m:oMath xmlns:m="http://schemas.openxmlformats.org/officeDocument/2006/math">
                    <m:f>
                      <m:fPr>
                        <m:ctrlPr>
                          <a:rPr lang="en-US" i="1" smtClean="0">
                            <a:latin typeface="Cambria Math" panose="02040503050406030204" pitchFamily="18" charset="0"/>
                          </a:rPr>
                        </m:ctrlPr>
                      </m:fPr>
                      <m:num>
                        <m:r>
                          <m:rPr>
                            <m:nor/>
                          </m:rPr>
                          <a:rPr lang="en-US" dirty="0"/>
                          <m:t>Prob</m:t>
                        </m:r>
                        <m:r>
                          <m:rPr>
                            <m:nor/>
                          </m:rPr>
                          <a:rPr lang="en-US" dirty="0"/>
                          <m:t>(</m:t>
                        </m:r>
                        <m:r>
                          <m:rPr>
                            <m:nor/>
                          </m:rPr>
                          <a:rPr lang="en-US" dirty="0"/>
                          <m:t>Origin</m:t>
                        </m:r>
                        <m:r>
                          <m:rPr>
                            <m:nor/>
                          </m:rPr>
                          <a:rPr lang="en-US" dirty="0"/>
                          <m:t>=</m:t>
                        </m:r>
                        <m:r>
                          <m:rPr>
                            <m:nor/>
                          </m:rPr>
                          <a:rPr lang="en-US" dirty="0"/>
                          <m:t>USA</m:t>
                        </m:r>
                        <m:r>
                          <m:rPr>
                            <m:nor/>
                          </m:rPr>
                          <a:rPr lang="en-US" dirty="0"/>
                          <m:t>)/</m:t>
                        </m:r>
                        <m:r>
                          <m:rPr>
                            <m:nor/>
                          </m:rPr>
                          <a:rPr lang="en-US" dirty="0"/>
                          <m:t>Prob</m:t>
                        </m:r>
                        <m:r>
                          <m:rPr>
                            <m:nor/>
                          </m:rPr>
                          <a:rPr lang="en-US" dirty="0"/>
                          <m:t>(</m:t>
                        </m:r>
                        <m:r>
                          <m:rPr>
                            <m:nor/>
                          </m:rPr>
                          <a:rPr lang="en-US" dirty="0"/>
                          <m:t>Origin</m:t>
                        </m:r>
                        <m:r>
                          <m:rPr>
                            <m:nor/>
                          </m:rPr>
                          <a:rPr lang="en-US" dirty="0"/>
                          <m:t>=</m:t>
                        </m:r>
                        <m:r>
                          <m:rPr>
                            <m:nor/>
                          </m:rPr>
                          <a:rPr lang="en-US" dirty="0"/>
                          <m:t>Asia</m:t>
                        </m:r>
                        <m:r>
                          <m:rPr>
                            <m:nor/>
                          </m:rPr>
                          <a:rPr lang="en-US" dirty="0"/>
                          <m:t>)</m:t>
                        </m:r>
                      </m:num>
                      <m:den>
                        <m:r>
                          <m:rPr>
                            <m:nor/>
                          </m:rPr>
                          <a:rPr lang="en-US" dirty="0"/>
                          <m:t>Pr</m:t>
                        </m:r>
                        <m:r>
                          <m:rPr>
                            <m:nor/>
                          </m:rPr>
                          <a:rPr lang="en-US" b="0" i="0" dirty="0" smtClean="0"/>
                          <m:t>ob</m:t>
                        </m:r>
                        <m:r>
                          <m:rPr>
                            <m:nor/>
                          </m:rPr>
                          <a:rPr lang="en-US" dirty="0"/>
                          <m:t>(</m:t>
                        </m:r>
                        <m:r>
                          <m:rPr>
                            <m:nor/>
                          </m:rPr>
                          <a:rPr lang="en-US" dirty="0"/>
                          <m:t>Origin</m:t>
                        </m:r>
                        <m:r>
                          <m:rPr>
                            <m:nor/>
                          </m:rPr>
                          <a:rPr lang="en-US" dirty="0"/>
                          <m:t>=</m:t>
                        </m:r>
                        <m:r>
                          <m:rPr>
                            <m:nor/>
                          </m:rPr>
                          <a:rPr lang="en-US" dirty="0"/>
                          <m:t>Europe</m:t>
                        </m:r>
                        <m:r>
                          <m:rPr>
                            <m:nor/>
                          </m:rPr>
                          <a:rPr lang="en-US" dirty="0"/>
                          <m:t>)/</m:t>
                        </m:r>
                        <m:r>
                          <m:rPr>
                            <m:nor/>
                          </m:rPr>
                          <a:rPr lang="en-US" dirty="0"/>
                          <m:t>Prob</m:t>
                        </m:r>
                        <m:r>
                          <m:rPr>
                            <m:nor/>
                          </m:rPr>
                          <a:rPr lang="en-US" dirty="0"/>
                          <m:t>(</m:t>
                        </m:r>
                        <m:r>
                          <m:rPr>
                            <m:nor/>
                          </m:rPr>
                          <a:rPr lang="en-US" dirty="0"/>
                          <m:t>Origin</m:t>
                        </m:r>
                        <m:r>
                          <m:rPr>
                            <m:nor/>
                          </m:rPr>
                          <a:rPr lang="en-US" dirty="0"/>
                          <m:t>=</m:t>
                        </m:r>
                        <m:r>
                          <m:rPr>
                            <m:nor/>
                          </m:rPr>
                          <a:rPr lang="en-US" dirty="0"/>
                          <m:t>Asia</m:t>
                        </m:r>
                        <m:r>
                          <m:rPr>
                            <m:nor/>
                          </m:rPr>
                          <a:rPr lang="en-US" dirty="0"/>
                          <m:t>)</m:t>
                        </m:r>
                      </m:den>
                    </m:f>
                  </m:oMath>
                </a14:m>
                <a:endParaRPr lang="en-US" dirty="0"/>
              </a:p>
              <a:p>
                <a:r>
                  <a:rPr lang="en-US" dirty="0"/>
                  <a:t>An odds ratio (OR) is a measure of association between an exposure and an outcome.</a:t>
                </a:r>
              </a:p>
              <a:p>
                <a:r>
                  <a:rPr lang="en-US" dirty="0"/>
                  <a:t>The OR represents the odds that an outcome will occur given a particular exposure, compared to the odds of the outcome occurring in the absence of that exposure.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2241" r="-5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116542F-3DC7-4E3D-AEB1-6006BE3EC6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72776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59</a:t>
            </a:fld>
            <a:endParaRPr lang="en-US" dirty="0"/>
          </a:p>
        </p:txBody>
      </p:sp>
      <p:sp>
        <p:nvSpPr>
          <p:cNvPr id="3" name="Content Placeholder 2"/>
          <p:cNvSpPr>
            <a:spLocks noGrp="1"/>
          </p:cNvSpPr>
          <p:nvPr>
            <p:ph idx="1"/>
          </p:nvPr>
        </p:nvSpPr>
        <p:spPr/>
        <p:txBody>
          <a:bodyPr>
            <a:normAutofit lnSpcReduction="10000"/>
          </a:bodyPr>
          <a:lstStyle/>
          <a:p>
            <a:r>
              <a:rPr lang="en-US" dirty="0"/>
              <a:t>Odds ratios are used to compare the relative odds of the occurrence of the outcome of interest (e.g. disease, loan approval, retained customer), given exposure to the variable of interest (e.g. medical history, credit characteristics, customer experience).</a:t>
            </a:r>
          </a:p>
          <a:p>
            <a:r>
              <a:rPr lang="en-US" dirty="0"/>
              <a:t>The odds ratio can also be used to determine whether a particular exposure is a risk factor for a particular outcome and to compare the magnitude of various risk factors for that outcome.</a:t>
            </a:r>
          </a:p>
          <a:p>
            <a:r>
              <a:rPr lang="en-US" dirty="0"/>
              <a:t>OR = 1 implies exposure does not affect the odds of the outcome</a:t>
            </a:r>
          </a:p>
          <a:p>
            <a:r>
              <a:rPr lang="en-US" dirty="0"/>
              <a:t>OR &gt; 1 implies exposure associated with higher odds of the outcome</a:t>
            </a:r>
          </a:p>
          <a:p>
            <a:r>
              <a:rPr lang="en-US" dirty="0"/>
              <a:t>OR &lt; 1 implies exposure associated with lower odds of the outcome </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E41B5126-7064-4485-8504-1C4F7C7254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89942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Classification Tree (82% Accuracy)</a:t>
            </a:r>
          </a:p>
        </p:txBody>
      </p:sp>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pic>
        <p:nvPicPr>
          <p:cNvPr id="6" name="Picture 5">
            <a:extLst>
              <a:ext uri="{FF2B5EF4-FFF2-40B4-BE49-F238E27FC236}">
                <a16:creationId xmlns:a16="http://schemas.microsoft.com/office/drawing/2014/main" id="{82C70A1B-73AA-4411-BE9F-396AE2E88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3" name="Content Placeholder 2">
            <a:extLst>
              <a:ext uri="{FF2B5EF4-FFF2-40B4-BE49-F238E27FC236}">
                <a16:creationId xmlns:a16="http://schemas.microsoft.com/office/drawing/2014/main" id="{ABC8065A-CFB1-4A82-9797-1AB82EC706CC}"/>
              </a:ext>
            </a:extLst>
          </p:cNvPr>
          <p:cNvPicPr>
            <a:picLocks noGrp="1" noChangeAspect="1"/>
          </p:cNvPicPr>
          <p:nvPr>
            <p:ph idx="1"/>
          </p:nvPr>
        </p:nvPicPr>
        <p:blipFill>
          <a:blip r:embed="rId4"/>
          <a:stretch>
            <a:fillRect/>
          </a:stretch>
        </p:blipFill>
        <p:spPr>
          <a:xfrm>
            <a:off x="964273" y="1454646"/>
            <a:ext cx="10263454" cy="4846320"/>
          </a:xfrm>
          <a:prstGeom prst="rect">
            <a:avLst/>
          </a:prstGeom>
        </p:spPr>
      </p:pic>
    </p:spTree>
    <p:extLst>
      <p:ext uri="{BB962C8B-B14F-4D97-AF65-F5344CB8AC3E}">
        <p14:creationId xmlns:p14="http://schemas.microsoft.com/office/powerpoint/2010/main" val="9786274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Example of 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60</a:t>
            </a:fld>
            <a:endParaRPr lang="en-US" dirty="0"/>
          </a:p>
        </p:txBody>
      </p:sp>
      <p:sp>
        <p:nvSpPr>
          <p:cNvPr id="3" name="Content Placeholder 2"/>
          <p:cNvSpPr>
            <a:spLocks noGrp="1"/>
          </p:cNvSpPr>
          <p:nvPr>
            <p:ph idx="1"/>
          </p:nvPr>
        </p:nvSpPr>
        <p:spPr/>
        <p:txBody>
          <a:bodyPr>
            <a:normAutofit/>
          </a:bodyPr>
          <a:lstStyle/>
          <a:p>
            <a:r>
              <a:rPr lang="en-US" dirty="0"/>
              <a:t>Suppose the Outcome is Event or Non-Event, and the Exposure is Present or Absent</a:t>
            </a:r>
          </a:p>
          <a:p>
            <a:r>
              <a:rPr lang="en-US" dirty="0"/>
              <a:t>Cross-tabulate the counts: A, B, C, and D</a:t>
            </a:r>
          </a:p>
          <a:p>
            <a:r>
              <a:rPr lang="en-US" dirty="0"/>
              <a:t>(A / (A + B)) / (B / (A + B)) = A / B is the</a:t>
            </a:r>
            <a:br>
              <a:rPr lang="en-US" dirty="0"/>
            </a:br>
            <a:r>
              <a:rPr lang="en-US" dirty="0"/>
              <a:t>Odds in favor of having the Event when</a:t>
            </a:r>
            <a:br>
              <a:rPr lang="en-US" dirty="0"/>
            </a:br>
            <a:r>
              <a:rPr lang="en-US" dirty="0"/>
              <a:t>the Exposure is Present</a:t>
            </a:r>
          </a:p>
          <a:p>
            <a:r>
              <a:rPr lang="en-US" dirty="0"/>
              <a:t>(C / (C + D)) / (D / (C + D)) = C / D is the Odds in favor of having the</a:t>
            </a:r>
            <a:br>
              <a:rPr lang="en-US" dirty="0"/>
            </a:br>
            <a:r>
              <a:rPr lang="en-US" dirty="0"/>
              <a:t>Event when the Exposure is Absent</a:t>
            </a:r>
          </a:p>
          <a:p>
            <a:r>
              <a:rPr lang="en-US" dirty="0"/>
              <a:t>OR = (A / B) / (C / D)</a:t>
            </a:r>
          </a:p>
          <a:p>
            <a:endParaRPr lang="en-US"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942B5A36-E143-4B54-8E82-97ACA1399447}"/>
              </a:ext>
            </a:extLst>
          </p:cNvPr>
          <p:cNvGraphicFramePr>
            <a:graphicFrameLocks noGrp="1"/>
          </p:cNvGraphicFramePr>
          <p:nvPr>
            <p:extLst/>
          </p:nvPr>
        </p:nvGraphicFramePr>
        <p:xfrm>
          <a:off x="7258050" y="2437289"/>
          <a:ext cx="4830760" cy="1483360"/>
        </p:xfrm>
        <a:graphic>
          <a:graphicData uri="http://schemas.openxmlformats.org/drawingml/2006/table">
            <a:tbl>
              <a:tblPr firstRow="1" bandRow="1">
                <a:tableStyleId>{5C22544A-7EE6-4342-B048-85BDC9FD1C3A}</a:tableStyleId>
              </a:tblPr>
              <a:tblGrid>
                <a:gridCol w="1207690">
                  <a:extLst>
                    <a:ext uri="{9D8B030D-6E8A-4147-A177-3AD203B41FA5}">
                      <a16:colId xmlns:a16="http://schemas.microsoft.com/office/drawing/2014/main" val="1941337249"/>
                    </a:ext>
                  </a:extLst>
                </a:gridCol>
                <a:gridCol w="1207690">
                  <a:extLst>
                    <a:ext uri="{9D8B030D-6E8A-4147-A177-3AD203B41FA5}">
                      <a16:colId xmlns:a16="http://schemas.microsoft.com/office/drawing/2014/main" val="492196976"/>
                    </a:ext>
                  </a:extLst>
                </a:gridCol>
                <a:gridCol w="1207690">
                  <a:extLst>
                    <a:ext uri="{9D8B030D-6E8A-4147-A177-3AD203B41FA5}">
                      <a16:colId xmlns:a16="http://schemas.microsoft.com/office/drawing/2014/main" val="2817537118"/>
                    </a:ext>
                  </a:extLst>
                </a:gridCol>
                <a:gridCol w="1207690">
                  <a:extLst>
                    <a:ext uri="{9D8B030D-6E8A-4147-A177-3AD203B41FA5}">
                      <a16:colId xmlns:a16="http://schemas.microsoft.com/office/drawing/2014/main" val="3035055080"/>
                    </a:ext>
                  </a:extLst>
                </a:gridCol>
              </a:tblGrid>
              <a:tr h="370840">
                <a:tc rowSpan="2" gridSpan="2">
                  <a:txBody>
                    <a:bodyPr/>
                    <a:lstStyle/>
                    <a:p>
                      <a:endParaRPr lang="en-US" dirty="0"/>
                    </a:p>
                  </a:txBody>
                  <a:tcPr/>
                </a:tc>
                <a:tc rowSpan="2" hMerge="1">
                  <a:txBody>
                    <a:bodyPr/>
                    <a:lstStyle/>
                    <a:p>
                      <a:endParaRPr lang="en-US" dirty="0"/>
                    </a:p>
                  </a:txBody>
                  <a:tcPr/>
                </a:tc>
                <a:tc gridSpan="2">
                  <a:txBody>
                    <a:bodyPr/>
                    <a:lstStyle/>
                    <a:p>
                      <a:pPr algn="ctr"/>
                      <a:r>
                        <a:rPr lang="en-US" dirty="0"/>
                        <a:t>Outcome</a:t>
                      </a:r>
                    </a:p>
                  </a:txBody>
                  <a:tcPr/>
                </a:tc>
                <a:tc hMerge="1">
                  <a:txBody>
                    <a:bodyPr/>
                    <a:lstStyle/>
                    <a:p>
                      <a:endParaRPr lang="en-US" dirty="0"/>
                    </a:p>
                  </a:txBody>
                  <a:tcPr/>
                </a:tc>
                <a:extLst>
                  <a:ext uri="{0D108BD9-81ED-4DB2-BD59-A6C34878D82A}">
                    <a16:rowId xmlns:a16="http://schemas.microsoft.com/office/drawing/2014/main" val="311638173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dirty="0"/>
                        <a:t>Event</a:t>
                      </a:r>
                    </a:p>
                  </a:txBody>
                  <a:tcPr/>
                </a:tc>
                <a:tc>
                  <a:txBody>
                    <a:bodyPr/>
                    <a:lstStyle/>
                    <a:p>
                      <a:pPr algn="ctr"/>
                      <a:r>
                        <a:rPr lang="en-US" dirty="0"/>
                        <a:t>Non-Event</a:t>
                      </a:r>
                    </a:p>
                  </a:txBody>
                  <a:tcPr/>
                </a:tc>
                <a:extLst>
                  <a:ext uri="{0D108BD9-81ED-4DB2-BD59-A6C34878D82A}">
                    <a16:rowId xmlns:a16="http://schemas.microsoft.com/office/drawing/2014/main" val="1492297587"/>
                  </a:ext>
                </a:extLst>
              </a:tr>
              <a:tr h="370840">
                <a:tc rowSpan="2">
                  <a:txBody>
                    <a:bodyPr/>
                    <a:lstStyle/>
                    <a:p>
                      <a:r>
                        <a:rPr lang="en-US" dirty="0"/>
                        <a:t>Exposure</a:t>
                      </a:r>
                    </a:p>
                  </a:txBody>
                  <a:tcPr anchor="ctr"/>
                </a:tc>
                <a:tc>
                  <a:txBody>
                    <a:bodyPr/>
                    <a:lstStyle/>
                    <a:p>
                      <a:r>
                        <a:rPr lang="en-US" dirty="0"/>
                        <a:t>Present</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583392700"/>
                  </a:ext>
                </a:extLst>
              </a:tr>
              <a:tr h="370840">
                <a:tc vMerge="1">
                  <a:txBody>
                    <a:bodyPr/>
                    <a:lstStyle/>
                    <a:p>
                      <a:endParaRPr lang="en-US" dirty="0"/>
                    </a:p>
                  </a:txBody>
                  <a:tcPr/>
                </a:tc>
                <a:tc>
                  <a:txBody>
                    <a:bodyPr/>
                    <a:lstStyle/>
                    <a:p>
                      <a:r>
                        <a:rPr lang="en-US" dirty="0"/>
                        <a:t>Absent</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3479395677"/>
                  </a:ext>
                </a:extLst>
              </a:tr>
            </a:tbl>
          </a:graphicData>
        </a:graphic>
      </p:graphicFrame>
      <p:pic>
        <p:nvPicPr>
          <p:cNvPr id="8" name="Picture 7">
            <a:extLst>
              <a:ext uri="{FF2B5EF4-FFF2-40B4-BE49-F238E27FC236}">
                <a16:creationId xmlns:a16="http://schemas.microsoft.com/office/drawing/2014/main" id="{6EF96936-DE03-4EDC-BE18-D16A0DAA0D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8183674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Example of 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61</a:t>
            </a:fld>
            <a:endParaRPr lang="en-US" dirty="0"/>
          </a:p>
        </p:txBody>
      </p:sp>
      <p:sp>
        <p:nvSpPr>
          <p:cNvPr id="3" name="Content Placeholder 2"/>
          <p:cNvSpPr>
            <a:spLocks noGrp="1"/>
          </p:cNvSpPr>
          <p:nvPr>
            <p:ph idx="1"/>
          </p:nvPr>
        </p:nvSpPr>
        <p:spPr/>
        <p:txBody>
          <a:bodyPr>
            <a:normAutofit/>
          </a:bodyPr>
          <a:lstStyle/>
          <a:p>
            <a:r>
              <a:rPr lang="en-US" dirty="0"/>
              <a:t>OR = (60 / 40) / (50 / 50) = 1.5</a:t>
            </a:r>
          </a:p>
          <a:p>
            <a:endParaRPr lang="en-US" dirty="0"/>
          </a:p>
          <a:p>
            <a:endParaRPr lang="en-US" dirty="0"/>
          </a:p>
          <a:p>
            <a:r>
              <a:rPr lang="en-US" dirty="0"/>
              <a:t>OR = (50 / 50) / (60 / 40) = 0.6667</a:t>
            </a:r>
          </a:p>
          <a:p>
            <a:endParaRPr lang="en-US" dirty="0"/>
          </a:p>
          <a:p>
            <a:endParaRPr lang="en-US" dirty="0"/>
          </a:p>
          <a:p>
            <a:r>
              <a:rPr lang="en-US" dirty="0"/>
              <a:t>OR = (60 / 40) / (60 / 40) = 1</a:t>
            </a:r>
          </a:p>
          <a:p>
            <a:endParaRPr lang="en-US"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942B5A36-E143-4B54-8E82-97ACA1399447}"/>
              </a:ext>
            </a:extLst>
          </p:cNvPr>
          <p:cNvGraphicFramePr>
            <a:graphicFrameLocks noGrp="1"/>
          </p:cNvGraphicFramePr>
          <p:nvPr>
            <p:extLst/>
          </p:nvPr>
        </p:nvGraphicFramePr>
        <p:xfrm>
          <a:off x="6237290" y="1475264"/>
          <a:ext cx="4830760" cy="1483360"/>
        </p:xfrm>
        <a:graphic>
          <a:graphicData uri="http://schemas.openxmlformats.org/drawingml/2006/table">
            <a:tbl>
              <a:tblPr firstRow="1" bandRow="1">
                <a:tableStyleId>{5C22544A-7EE6-4342-B048-85BDC9FD1C3A}</a:tableStyleId>
              </a:tblPr>
              <a:tblGrid>
                <a:gridCol w="1207690">
                  <a:extLst>
                    <a:ext uri="{9D8B030D-6E8A-4147-A177-3AD203B41FA5}">
                      <a16:colId xmlns:a16="http://schemas.microsoft.com/office/drawing/2014/main" val="1941337249"/>
                    </a:ext>
                  </a:extLst>
                </a:gridCol>
                <a:gridCol w="1207690">
                  <a:extLst>
                    <a:ext uri="{9D8B030D-6E8A-4147-A177-3AD203B41FA5}">
                      <a16:colId xmlns:a16="http://schemas.microsoft.com/office/drawing/2014/main" val="492196976"/>
                    </a:ext>
                  </a:extLst>
                </a:gridCol>
                <a:gridCol w="1207690">
                  <a:extLst>
                    <a:ext uri="{9D8B030D-6E8A-4147-A177-3AD203B41FA5}">
                      <a16:colId xmlns:a16="http://schemas.microsoft.com/office/drawing/2014/main" val="2817537118"/>
                    </a:ext>
                  </a:extLst>
                </a:gridCol>
                <a:gridCol w="1207690">
                  <a:extLst>
                    <a:ext uri="{9D8B030D-6E8A-4147-A177-3AD203B41FA5}">
                      <a16:colId xmlns:a16="http://schemas.microsoft.com/office/drawing/2014/main" val="3035055080"/>
                    </a:ext>
                  </a:extLst>
                </a:gridCol>
              </a:tblGrid>
              <a:tr h="370840">
                <a:tc rowSpan="2" gridSpan="2">
                  <a:txBody>
                    <a:bodyPr/>
                    <a:lstStyle/>
                    <a:p>
                      <a:endParaRPr lang="en-US" dirty="0"/>
                    </a:p>
                  </a:txBody>
                  <a:tcPr/>
                </a:tc>
                <a:tc rowSpan="2" hMerge="1">
                  <a:txBody>
                    <a:bodyPr/>
                    <a:lstStyle/>
                    <a:p>
                      <a:endParaRPr lang="en-US" dirty="0"/>
                    </a:p>
                  </a:txBody>
                  <a:tcPr/>
                </a:tc>
                <a:tc gridSpan="2">
                  <a:txBody>
                    <a:bodyPr/>
                    <a:lstStyle/>
                    <a:p>
                      <a:pPr algn="ctr"/>
                      <a:r>
                        <a:rPr lang="en-US" dirty="0"/>
                        <a:t>Outcome</a:t>
                      </a:r>
                    </a:p>
                  </a:txBody>
                  <a:tcPr/>
                </a:tc>
                <a:tc hMerge="1">
                  <a:txBody>
                    <a:bodyPr/>
                    <a:lstStyle/>
                    <a:p>
                      <a:endParaRPr lang="en-US" dirty="0"/>
                    </a:p>
                  </a:txBody>
                  <a:tcPr/>
                </a:tc>
                <a:extLst>
                  <a:ext uri="{0D108BD9-81ED-4DB2-BD59-A6C34878D82A}">
                    <a16:rowId xmlns:a16="http://schemas.microsoft.com/office/drawing/2014/main" val="311638173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dirty="0"/>
                        <a:t>Event</a:t>
                      </a:r>
                    </a:p>
                  </a:txBody>
                  <a:tcPr/>
                </a:tc>
                <a:tc>
                  <a:txBody>
                    <a:bodyPr/>
                    <a:lstStyle/>
                    <a:p>
                      <a:pPr algn="ctr"/>
                      <a:r>
                        <a:rPr lang="en-US" dirty="0"/>
                        <a:t>Non-Event</a:t>
                      </a:r>
                    </a:p>
                  </a:txBody>
                  <a:tcPr/>
                </a:tc>
                <a:extLst>
                  <a:ext uri="{0D108BD9-81ED-4DB2-BD59-A6C34878D82A}">
                    <a16:rowId xmlns:a16="http://schemas.microsoft.com/office/drawing/2014/main" val="1492297587"/>
                  </a:ext>
                </a:extLst>
              </a:tr>
              <a:tr h="370840">
                <a:tc rowSpan="2">
                  <a:txBody>
                    <a:bodyPr/>
                    <a:lstStyle/>
                    <a:p>
                      <a:r>
                        <a:rPr lang="en-US" dirty="0"/>
                        <a:t>Exposure</a:t>
                      </a:r>
                    </a:p>
                  </a:txBody>
                  <a:tcPr anchor="ctr"/>
                </a:tc>
                <a:tc>
                  <a:txBody>
                    <a:bodyPr/>
                    <a:lstStyle/>
                    <a:p>
                      <a:r>
                        <a:rPr lang="en-US" dirty="0"/>
                        <a:t>Present</a:t>
                      </a:r>
                    </a:p>
                  </a:txBody>
                  <a:tcPr/>
                </a:tc>
                <a:tc>
                  <a:txBody>
                    <a:bodyPr/>
                    <a:lstStyle/>
                    <a:p>
                      <a:pPr algn="ctr"/>
                      <a:r>
                        <a:rPr lang="en-US" dirty="0"/>
                        <a:t>60</a:t>
                      </a:r>
                    </a:p>
                  </a:txBody>
                  <a:tcPr/>
                </a:tc>
                <a:tc>
                  <a:txBody>
                    <a:bodyPr/>
                    <a:lstStyle/>
                    <a:p>
                      <a:pPr algn="ctr"/>
                      <a:r>
                        <a:rPr lang="en-US" dirty="0"/>
                        <a:t>40</a:t>
                      </a:r>
                    </a:p>
                  </a:txBody>
                  <a:tcPr/>
                </a:tc>
                <a:extLst>
                  <a:ext uri="{0D108BD9-81ED-4DB2-BD59-A6C34878D82A}">
                    <a16:rowId xmlns:a16="http://schemas.microsoft.com/office/drawing/2014/main" val="1583392700"/>
                  </a:ext>
                </a:extLst>
              </a:tr>
              <a:tr h="370840">
                <a:tc vMerge="1">
                  <a:txBody>
                    <a:bodyPr/>
                    <a:lstStyle/>
                    <a:p>
                      <a:endParaRPr lang="en-US" dirty="0"/>
                    </a:p>
                  </a:txBody>
                  <a:tcPr/>
                </a:tc>
                <a:tc>
                  <a:txBody>
                    <a:bodyPr/>
                    <a:lstStyle/>
                    <a:p>
                      <a:r>
                        <a:rPr lang="en-US" dirty="0"/>
                        <a:t>Absent</a:t>
                      </a:r>
                    </a:p>
                  </a:txBody>
                  <a:tcPr/>
                </a:tc>
                <a:tc>
                  <a:txBody>
                    <a:bodyPr/>
                    <a:lstStyle/>
                    <a:p>
                      <a:pPr algn="ctr"/>
                      <a:r>
                        <a:rPr lang="en-US" dirty="0"/>
                        <a:t>50</a:t>
                      </a:r>
                    </a:p>
                  </a:txBody>
                  <a:tcPr/>
                </a:tc>
                <a:tc>
                  <a:txBody>
                    <a:bodyPr/>
                    <a:lstStyle/>
                    <a:p>
                      <a:pPr algn="ctr"/>
                      <a:r>
                        <a:rPr lang="en-US" dirty="0"/>
                        <a:t>50</a:t>
                      </a:r>
                    </a:p>
                  </a:txBody>
                  <a:tcPr/>
                </a:tc>
                <a:extLst>
                  <a:ext uri="{0D108BD9-81ED-4DB2-BD59-A6C34878D82A}">
                    <a16:rowId xmlns:a16="http://schemas.microsoft.com/office/drawing/2014/main" val="3479395677"/>
                  </a:ext>
                </a:extLst>
              </a:tr>
            </a:tbl>
          </a:graphicData>
        </a:graphic>
      </p:graphicFrame>
      <p:graphicFrame>
        <p:nvGraphicFramePr>
          <p:cNvPr id="8" name="Table 7">
            <a:extLst>
              <a:ext uri="{FF2B5EF4-FFF2-40B4-BE49-F238E27FC236}">
                <a16:creationId xmlns:a16="http://schemas.microsoft.com/office/drawing/2014/main" id="{11930923-84E3-4F72-A791-40C82D0A62F0}"/>
              </a:ext>
            </a:extLst>
          </p:cNvPr>
          <p:cNvGraphicFramePr>
            <a:graphicFrameLocks noGrp="1"/>
          </p:cNvGraphicFramePr>
          <p:nvPr>
            <p:extLst/>
          </p:nvPr>
        </p:nvGraphicFramePr>
        <p:xfrm>
          <a:off x="6237290" y="3093561"/>
          <a:ext cx="4830760" cy="1483360"/>
        </p:xfrm>
        <a:graphic>
          <a:graphicData uri="http://schemas.openxmlformats.org/drawingml/2006/table">
            <a:tbl>
              <a:tblPr firstRow="1" bandRow="1">
                <a:tableStyleId>{5C22544A-7EE6-4342-B048-85BDC9FD1C3A}</a:tableStyleId>
              </a:tblPr>
              <a:tblGrid>
                <a:gridCol w="1207690">
                  <a:extLst>
                    <a:ext uri="{9D8B030D-6E8A-4147-A177-3AD203B41FA5}">
                      <a16:colId xmlns:a16="http://schemas.microsoft.com/office/drawing/2014/main" val="1941337249"/>
                    </a:ext>
                  </a:extLst>
                </a:gridCol>
                <a:gridCol w="1207690">
                  <a:extLst>
                    <a:ext uri="{9D8B030D-6E8A-4147-A177-3AD203B41FA5}">
                      <a16:colId xmlns:a16="http://schemas.microsoft.com/office/drawing/2014/main" val="492196976"/>
                    </a:ext>
                  </a:extLst>
                </a:gridCol>
                <a:gridCol w="1207690">
                  <a:extLst>
                    <a:ext uri="{9D8B030D-6E8A-4147-A177-3AD203B41FA5}">
                      <a16:colId xmlns:a16="http://schemas.microsoft.com/office/drawing/2014/main" val="2817537118"/>
                    </a:ext>
                  </a:extLst>
                </a:gridCol>
                <a:gridCol w="1207690">
                  <a:extLst>
                    <a:ext uri="{9D8B030D-6E8A-4147-A177-3AD203B41FA5}">
                      <a16:colId xmlns:a16="http://schemas.microsoft.com/office/drawing/2014/main" val="3035055080"/>
                    </a:ext>
                  </a:extLst>
                </a:gridCol>
              </a:tblGrid>
              <a:tr h="370840">
                <a:tc rowSpan="2" gridSpan="2">
                  <a:txBody>
                    <a:bodyPr/>
                    <a:lstStyle/>
                    <a:p>
                      <a:endParaRPr lang="en-US" dirty="0"/>
                    </a:p>
                  </a:txBody>
                  <a:tcPr/>
                </a:tc>
                <a:tc rowSpan="2" hMerge="1">
                  <a:txBody>
                    <a:bodyPr/>
                    <a:lstStyle/>
                    <a:p>
                      <a:endParaRPr lang="en-US" dirty="0"/>
                    </a:p>
                  </a:txBody>
                  <a:tcPr/>
                </a:tc>
                <a:tc gridSpan="2">
                  <a:txBody>
                    <a:bodyPr/>
                    <a:lstStyle/>
                    <a:p>
                      <a:pPr algn="ctr"/>
                      <a:r>
                        <a:rPr lang="en-US" dirty="0"/>
                        <a:t>Outcome</a:t>
                      </a:r>
                    </a:p>
                  </a:txBody>
                  <a:tcPr/>
                </a:tc>
                <a:tc hMerge="1">
                  <a:txBody>
                    <a:bodyPr/>
                    <a:lstStyle/>
                    <a:p>
                      <a:endParaRPr lang="en-US" dirty="0"/>
                    </a:p>
                  </a:txBody>
                  <a:tcPr/>
                </a:tc>
                <a:extLst>
                  <a:ext uri="{0D108BD9-81ED-4DB2-BD59-A6C34878D82A}">
                    <a16:rowId xmlns:a16="http://schemas.microsoft.com/office/drawing/2014/main" val="311638173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dirty="0"/>
                        <a:t>Event</a:t>
                      </a:r>
                    </a:p>
                  </a:txBody>
                  <a:tcPr/>
                </a:tc>
                <a:tc>
                  <a:txBody>
                    <a:bodyPr/>
                    <a:lstStyle/>
                    <a:p>
                      <a:pPr algn="ctr"/>
                      <a:r>
                        <a:rPr lang="en-US" dirty="0"/>
                        <a:t>Non-Event</a:t>
                      </a:r>
                    </a:p>
                  </a:txBody>
                  <a:tcPr/>
                </a:tc>
                <a:extLst>
                  <a:ext uri="{0D108BD9-81ED-4DB2-BD59-A6C34878D82A}">
                    <a16:rowId xmlns:a16="http://schemas.microsoft.com/office/drawing/2014/main" val="1492297587"/>
                  </a:ext>
                </a:extLst>
              </a:tr>
              <a:tr h="370840">
                <a:tc rowSpan="2">
                  <a:txBody>
                    <a:bodyPr/>
                    <a:lstStyle/>
                    <a:p>
                      <a:r>
                        <a:rPr lang="en-US" dirty="0"/>
                        <a:t>Exposure</a:t>
                      </a:r>
                    </a:p>
                  </a:txBody>
                  <a:tcPr anchor="ctr"/>
                </a:tc>
                <a:tc>
                  <a:txBody>
                    <a:bodyPr/>
                    <a:lstStyle/>
                    <a:p>
                      <a:r>
                        <a:rPr lang="en-US" dirty="0"/>
                        <a:t>Present</a:t>
                      </a:r>
                    </a:p>
                  </a:txBody>
                  <a:tcPr/>
                </a:tc>
                <a:tc>
                  <a:txBody>
                    <a:bodyPr/>
                    <a:lstStyle/>
                    <a:p>
                      <a:pPr algn="ctr"/>
                      <a:r>
                        <a:rPr lang="en-US" dirty="0"/>
                        <a:t>50</a:t>
                      </a:r>
                    </a:p>
                  </a:txBody>
                  <a:tcPr/>
                </a:tc>
                <a:tc>
                  <a:txBody>
                    <a:bodyPr/>
                    <a:lstStyle/>
                    <a:p>
                      <a:pPr algn="ctr"/>
                      <a:r>
                        <a:rPr lang="en-US" dirty="0"/>
                        <a:t>50</a:t>
                      </a:r>
                    </a:p>
                  </a:txBody>
                  <a:tcPr/>
                </a:tc>
                <a:extLst>
                  <a:ext uri="{0D108BD9-81ED-4DB2-BD59-A6C34878D82A}">
                    <a16:rowId xmlns:a16="http://schemas.microsoft.com/office/drawing/2014/main" val="1583392700"/>
                  </a:ext>
                </a:extLst>
              </a:tr>
              <a:tr h="370840">
                <a:tc vMerge="1">
                  <a:txBody>
                    <a:bodyPr/>
                    <a:lstStyle/>
                    <a:p>
                      <a:endParaRPr lang="en-US" dirty="0"/>
                    </a:p>
                  </a:txBody>
                  <a:tcPr/>
                </a:tc>
                <a:tc>
                  <a:txBody>
                    <a:bodyPr/>
                    <a:lstStyle/>
                    <a:p>
                      <a:r>
                        <a:rPr lang="en-US" dirty="0"/>
                        <a:t>Absent</a:t>
                      </a:r>
                    </a:p>
                  </a:txBody>
                  <a:tcPr/>
                </a:tc>
                <a:tc>
                  <a:txBody>
                    <a:bodyPr/>
                    <a:lstStyle/>
                    <a:p>
                      <a:pPr algn="ctr"/>
                      <a:r>
                        <a:rPr lang="en-US" dirty="0"/>
                        <a:t>60</a:t>
                      </a:r>
                    </a:p>
                  </a:txBody>
                  <a:tcPr/>
                </a:tc>
                <a:tc>
                  <a:txBody>
                    <a:bodyPr/>
                    <a:lstStyle/>
                    <a:p>
                      <a:pPr algn="ctr"/>
                      <a:r>
                        <a:rPr lang="en-US" dirty="0"/>
                        <a:t>40</a:t>
                      </a:r>
                    </a:p>
                  </a:txBody>
                  <a:tcPr/>
                </a:tc>
                <a:extLst>
                  <a:ext uri="{0D108BD9-81ED-4DB2-BD59-A6C34878D82A}">
                    <a16:rowId xmlns:a16="http://schemas.microsoft.com/office/drawing/2014/main" val="3479395677"/>
                  </a:ext>
                </a:extLst>
              </a:tr>
            </a:tbl>
          </a:graphicData>
        </a:graphic>
      </p:graphicFrame>
      <p:graphicFrame>
        <p:nvGraphicFramePr>
          <p:cNvPr id="5" name="Table 4">
            <a:extLst>
              <a:ext uri="{FF2B5EF4-FFF2-40B4-BE49-F238E27FC236}">
                <a16:creationId xmlns:a16="http://schemas.microsoft.com/office/drawing/2014/main" id="{3480835F-823B-41BD-89EF-5AAF53552372}"/>
              </a:ext>
            </a:extLst>
          </p:cNvPr>
          <p:cNvGraphicFramePr>
            <a:graphicFrameLocks noGrp="1"/>
          </p:cNvGraphicFramePr>
          <p:nvPr>
            <p:extLst/>
          </p:nvPr>
        </p:nvGraphicFramePr>
        <p:xfrm>
          <a:off x="6237290" y="4758294"/>
          <a:ext cx="4830760" cy="1483360"/>
        </p:xfrm>
        <a:graphic>
          <a:graphicData uri="http://schemas.openxmlformats.org/drawingml/2006/table">
            <a:tbl>
              <a:tblPr firstRow="1" bandRow="1">
                <a:tableStyleId>{5C22544A-7EE6-4342-B048-85BDC9FD1C3A}</a:tableStyleId>
              </a:tblPr>
              <a:tblGrid>
                <a:gridCol w="1207690">
                  <a:extLst>
                    <a:ext uri="{9D8B030D-6E8A-4147-A177-3AD203B41FA5}">
                      <a16:colId xmlns:a16="http://schemas.microsoft.com/office/drawing/2014/main" val="2236640712"/>
                    </a:ext>
                  </a:extLst>
                </a:gridCol>
                <a:gridCol w="1207690">
                  <a:extLst>
                    <a:ext uri="{9D8B030D-6E8A-4147-A177-3AD203B41FA5}">
                      <a16:colId xmlns:a16="http://schemas.microsoft.com/office/drawing/2014/main" val="2170214206"/>
                    </a:ext>
                  </a:extLst>
                </a:gridCol>
                <a:gridCol w="1207690">
                  <a:extLst>
                    <a:ext uri="{9D8B030D-6E8A-4147-A177-3AD203B41FA5}">
                      <a16:colId xmlns:a16="http://schemas.microsoft.com/office/drawing/2014/main" val="3502500795"/>
                    </a:ext>
                  </a:extLst>
                </a:gridCol>
                <a:gridCol w="1207690">
                  <a:extLst>
                    <a:ext uri="{9D8B030D-6E8A-4147-A177-3AD203B41FA5}">
                      <a16:colId xmlns:a16="http://schemas.microsoft.com/office/drawing/2014/main" val="616733640"/>
                    </a:ext>
                  </a:extLst>
                </a:gridCol>
              </a:tblGrid>
              <a:tr h="370840">
                <a:tc rowSpan="2" gridSpan="2">
                  <a:txBody>
                    <a:bodyPr/>
                    <a:lstStyle/>
                    <a:p>
                      <a:endParaRPr lang="en-US" dirty="0"/>
                    </a:p>
                  </a:txBody>
                  <a:tcPr/>
                </a:tc>
                <a:tc rowSpan="2" hMerge="1">
                  <a:txBody>
                    <a:bodyPr/>
                    <a:lstStyle/>
                    <a:p>
                      <a:endParaRPr lang="en-US" dirty="0"/>
                    </a:p>
                  </a:txBody>
                  <a:tcPr/>
                </a:tc>
                <a:tc gridSpan="2">
                  <a:txBody>
                    <a:bodyPr/>
                    <a:lstStyle/>
                    <a:p>
                      <a:pPr algn="ctr"/>
                      <a:r>
                        <a:rPr lang="en-US" dirty="0"/>
                        <a:t>Outcome</a:t>
                      </a:r>
                    </a:p>
                  </a:txBody>
                  <a:tcPr/>
                </a:tc>
                <a:tc hMerge="1">
                  <a:txBody>
                    <a:bodyPr/>
                    <a:lstStyle/>
                    <a:p>
                      <a:endParaRPr lang="en-US" dirty="0"/>
                    </a:p>
                  </a:txBody>
                  <a:tcPr/>
                </a:tc>
                <a:extLst>
                  <a:ext uri="{0D108BD9-81ED-4DB2-BD59-A6C34878D82A}">
                    <a16:rowId xmlns:a16="http://schemas.microsoft.com/office/drawing/2014/main" val="301879907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dirty="0"/>
                        <a:t>Event</a:t>
                      </a:r>
                    </a:p>
                  </a:txBody>
                  <a:tcPr/>
                </a:tc>
                <a:tc>
                  <a:txBody>
                    <a:bodyPr/>
                    <a:lstStyle/>
                    <a:p>
                      <a:pPr algn="ctr"/>
                      <a:r>
                        <a:rPr lang="en-US" dirty="0"/>
                        <a:t>Non-Event</a:t>
                      </a:r>
                    </a:p>
                  </a:txBody>
                  <a:tcPr/>
                </a:tc>
                <a:extLst>
                  <a:ext uri="{0D108BD9-81ED-4DB2-BD59-A6C34878D82A}">
                    <a16:rowId xmlns:a16="http://schemas.microsoft.com/office/drawing/2014/main" val="2778141371"/>
                  </a:ext>
                </a:extLst>
              </a:tr>
              <a:tr h="370840">
                <a:tc rowSpan="2">
                  <a:txBody>
                    <a:bodyPr/>
                    <a:lstStyle/>
                    <a:p>
                      <a:r>
                        <a:rPr lang="en-US" dirty="0"/>
                        <a:t>Exposure</a:t>
                      </a:r>
                    </a:p>
                  </a:txBody>
                  <a:tcPr anchor="ctr"/>
                </a:tc>
                <a:tc>
                  <a:txBody>
                    <a:bodyPr/>
                    <a:lstStyle/>
                    <a:p>
                      <a:r>
                        <a:rPr lang="en-US" dirty="0"/>
                        <a:t>Present</a:t>
                      </a:r>
                    </a:p>
                  </a:txBody>
                  <a:tcPr/>
                </a:tc>
                <a:tc>
                  <a:txBody>
                    <a:bodyPr/>
                    <a:lstStyle/>
                    <a:p>
                      <a:pPr algn="ctr"/>
                      <a:r>
                        <a:rPr lang="en-US" dirty="0"/>
                        <a:t>60</a:t>
                      </a:r>
                    </a:p>
                  </a:txBody>
                  <a:tcPr/>
                </a:tc>
                <a:tc>
                  <a:txBody>
                    <a:bodyPr/>
                    <a:lstStyle/>
                    <a:p>
                      <a:pPr algn="ctr"/>
                      <a:r>
                        <a:rPr lang="en-US" dirty="0"/>
                        <a:t>40</a:t>
                      </a:r>
                    </a:p>
                  </a:txBody>
                  <a:tcPr/>
                </a:tc>
                <a:extLst>
                  <a:ext uri="{0D108BD9-81ED-4DB2-BD59-A6C34878D82A}">
                    <a16:rowId xmlns:a16="http://schemas.microsoft.com/office/drawing/2014/main" val="2129301906"/>
                  </a:ext>
                </a:extLst>
              </a:tr>
              <a:tr h="370840">
                <a:tc vMerge="1">
                  <a:txBody>
                    <a:bodyPr/>
                    <a:lstStyle/>
                    <a:p>
                      <a:endParaRPr lang="en-US" dirty="0"/>
                    </a:p>
                  </a:txBody>
                  <a:tcPr/>
                </a:tc>
                <a:tc>
                  <a:txBody>
                    <a:bodyPr/>
                    <a:lstStyle/>
                    <a:p>
                      <a:r>
                        <a:rPr lang="en-US" dirty="0"/>
                        <a:t>Absent</a:t>
                      </a:r>
                    </a:p>
                  </a:txBody>
                  <a:tcPr/>
                </a:tc>
                <a:tc>
                  <a:txBody>
                    <a:bodyPr/>
                    <a:lstStyle/>
                    <a:p>
                      <a:pPr algn="ctr"/>
                      <a:r>
                        <a:rPr lang="en-US" dirty="0"/>
                        <a:t>60</a:t>
                      </a:r>
                    </a:p>
                  </a:txBody>
                  <a:tcPr/>
                </a:tc>
                <a:tc>
                  <a:txBody>
                    <a:bodyPr/>
                    <a:lstStyle/>
                    <a:p>
                      <a:pPr algn="ctr"/>
                      <a:r>
                        <a:rPr lang="en-US" dirty="0"/>
                        <a:t>40</a:t>
                      </a:r>
                    </a:p>
                  </a:txBody>
                  <a:tcPr/>
                </a:tc>
                <a:extLst>
                  <a:ext uri="{0D108BD9-81ED-4DB2-BD59-A6C34878D82A}">
                    <a16:rowId xmlns:a16="http://schemas.microsoft.com/office/drawing/2014/main" val="319330337"/>
                  </a:ext>
                </a:extLst>
              </a:tr>
            </a:tbl>
          </a:graphicData>
        </a:graphic>
      </p:graphicFrame>
      <p:pic>
        <p:nvPicPr>
          <p:cNvPr id="9" name="Picture 8">
            <a:extLst>
              <a:ext uri="{FF2B5EF4-FFF2-40B4-BE49-F238E27FC236}">
                <a16:creationId xmlns:a16="http://schemas.microsoft.com/office/drawing/2014/main" id="{BA96CF05-69FD-42D5-8E66-30EA91B285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024903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 in Logistic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62</a:t>
            </a:fld>
            <a:endParaRPr lang="en-US" dirty="0"/>
          </a:p>
        </p:txBody>
      </p:sp>
      <p:sp>
        <p:nvSpPr>
          <p:cNvPr id="3" name="Content Placeholder 2"/>
          <p:cNvSpPr>
            <a:spLocks noGrp="1"/>
          </p:cNvSpPr>
          <p:nvPr>
            <p:ph idx="1"/>
          </p:nvPr>
        </p:nvSpPr>
        <p:spPr/>
        <p:txBody>
          <a:bodyPr>
            <a:normAutofit fontScale="92500" lnSpcReduction="10000"/>
          </a:bodyPr>
          <a:lstStyle/>
          <a:p>
            <a:r>
              <a:rPr lang="en-US" dirty="0"/>
              <a:t>A common question for the multinomial logistic model is: how can I know the impact on the predicted probabilities when a predictor changes its value, provided all other predictors remain fixed?</a:t>
            </a:r>
          </a:p>
          <a:p>
            <a:r>
              <a:rPr lang="en-US" dirty="0"/>
              <a:t>The short answer is we cannot.</a:t>
            </a:r>
          </a:p>
          <a:p>
            <a:r>
              <a:rPr lang="en-US" dirty="0"/>
              <a:t>Well, we can only tell the impact on </a:t>
            </a:r>
            <a:r>
              <a:rPr lang="en-US" u="sng" dirty="0"/>
              <a:t>the odds</a:t>
            </a:r>
            <a:r>
              <a:rPr lang="en-US" dirty="0"/>
              <a:t> when a predictor changes its value, provided all other predictors remain the same.</a:t>
            </a:r>
          </a:p>
          <a:p>
            <a:r>
              <a:rPr lang="en-US" dirty="0"/>
              <a:t>The estimated coefficient of a predictor, say b1, is the estimated increase in the log-odds of the outcome for each unit increase in the value of the predictor.</a:t>
            </a:r>
          </a:p>
          <a:p>
            <a:r>
              <a:rPr lang="en-US" dirty="0"/>
              <a:t>In other words, the exponentiated regression coefficient (e</a:t>
            </a:r>
            <a:r>
              <a:rPr lang="en-US" baseline="30000" dirty="0"/>
              <a:t>b1</a:t>
            </a:r>
            <a:r>
              <a:rPr lang="en-US" dirty="0"/>
              <a:t>) is the odds ratio associated with a one-unit increase in the predictor.</a:t>
            </a:r>
          </a:p>
          <a:p>
            <a:pPr marL="0" indent="0">
              <a:buNone/>
            </a:pPr>
            <a:endParaRPr lang="en-US" dirty="0"/>
          </a:p>
        </p:txBody>
      </p:sp>
      <p:pic>
        <p:nvPicPr>
          <p:cNvPr id="6" name="Picture 5">
            <a:extLst>
              <a:ext uri="{FF2B5EF4-FFF2-40B4-BE49-F238E27FC236}">
                <a16:creationId xmlns:a16="http://schemas.microsoft.com/office/drawing/2014/main" id="{37FB7F76-637B-4209-917B-257F2CA60E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914860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 in Logistic Model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Remember: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den>
                            </m:f>
                          </m:e>
                        </m:d>
                        <m:r>
                          <a:rPr lang="en-US" i="1">
                            <a:latin typeface="Cambria Math" panose="02040503050406030204" pitchFamily="18" charset="0"/>
                          </a:rPr>
                          <m:t>=</m:t>
                        </m:r>
                        <m:sSub>
                          <m:sSubPr>
                            <m:ctrlPr>
                              <a:rPr lang="en-US" i="1">
                                <a:latin typeface="Cambria Math" panose="02040503050406030204" pitchFamily="18" charset="0"/>
                              </a:rPr>
                            </m:ctrlPr>
                          </m:sSubPr>
                          <m:e>
                            <m:sSubSup>
                              <m:sSubSupPr>
                                <m:ctrlPr>
                                  <a:rPr lang="en-US" i="1">
                                    <a:latin typeface="Cambria Math" panose="02040503050406030204" pitchFamily="18" charset="0"/>
                                  </a:rPr>
                                </m:ctrlPr>
                              </m:sSubSupPr>
                              <m:e>
                                <m:r>
                                  <a:rPr lang="en-US" b="1" i="1">
                                    <a:latin typeface="Cambria Math" panose="02040503050406030204" pitchFamily="18" charset="0"/>
                                  </a:rPr>
                                  <m:t>𝒙</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i="1">
                                <a:latin typeface="Cambria Math" panose="02040503050406030204" pitchFamily="18" charset="0"/>
                                <a:ea typeface="Cambria Math" panose="02040503050406030204" pitchFamily="18" charset="0"/>
                              </a:rPr>
                              <m:t>𝜷</m:t>
                            </m:r>
                          </m:e>
                          <m:sub>
                            <m:r>
                              <a:rPr lang="en-US" i="1">
                                <a:latin typeface="Cambria Math" panose="02040503050406030204" pitchFamily="18" charset="0"/>
                              </a:rPr>
                              <m:t>𝑗</m:t>
                            </m:r>
                          </m:sub>
                        </m:sSub>
                      </m:e>
                    </m:func>
                  </m:oMath>
                </a14:m>
                <a:r>
                  <a:rPr lang="en-US" dirty="0"/>
                  <a:t>.</a:t>
                </a:r>
              </a:p>
              <a:p>
                <a:r>
                  <a:rPr lang="en-US" dirty="0"/>
                  <a:t>Let us consider a very simple case where there is only one predictor: </a:t>
                </a:r>
                <a:r>
                  <a:rPr lang="en-US" i="1" dirty="0">
                    <a:latin typeface="Times New Roman" panose="02020603050405020304" pitchFamily="18" charset="0"/>
                    <a:cs typeface="Times New Roman" panose="02020603050405020304" pitchFamily="18" charset="0"/>
                  </a:rPr>
                  <a:t>x</a:t>
                </a:r>
                <a:r>
                  <a:rPr lang="en-US" dirty="0"/>
                  <a:t> whose values are either 0 or 1</a:t>
                </a:r>
              </a:p>
              <a:p>
                <a:r>
                  <a:rPr lang="en-US" dirty="0"/>
                  <a:t>When </a:t>
                </a:r>
                <a:r>
                  <a:rPr lang="en-US" i="1" dirty="0">
                    <a:latin typeface="Times New Roman" panose="02020603050405020304" pitchFamily="18" charset="0"/>
                    <a:cs typeface="Times New Roman" panose="02020603050405020304" pitchFamily="18" charset="0"/>
                  </a:rPr>
                  <a:t>x</a:t>
                </a:r>
                <a:r>
                  <a:rPr lang="en-US" dirty="0"/>
                  <a:t> = 0,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b="0" i="1" smtClean="0">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b="0" i="1" smtClean="0">
                                        <a:latin typeface="Cambria Math" panose="02040503050406030204" pitchFamily="18" charset="0"/>
                                      </a:rPr>
                                      <m:t>0</m:t>
                                    </m:r>
                                  </m:sup>
                                </m:sSubSup>
                              </m:den>
                            </m:f>
                          </m:e>
                        </m:d>
                        <m:r>
                          <a:rPr lang="en-US" i="1">
                            <a:latin typeface="Cambria Math" panose="02040503050406030204" pitchFamily="18" charset="0"/>
                          </a:rPr>
                          <m:t>=</m:t>
                        </m:r>
                        <m:r>
                          <a:rPr lang="en-US" i="1" smtClean="0">
                            <a:latin typeface="Cambria Math" panose="02040503050406030204" pitchFamily="18" charset="0"/>
                          </a:rPr>
                          <m:t>0</m:t>
                        </m:r>
                      </m:e>
                    </m:func>
                  </m:oMath>
                </a14:m>
                <a:r>
                  <a:rPr lang="en-US" dirty="0"/>
                  <a:t> which gives</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0</m:t>
                            </m:r>
                          </m:sup>
                        </m:sSubSup>
                      </m:den>
                    </m:f>
                    <m:r>
                      <a:rPr lang="en-US" b="0" i="1" smtClean="0">
                        <a:latin typeface="Cambria Math" panose="02040503050406030204" pitchFamily="18" charset="0"/>
                      </a:rPr>
                      <m:t>=</m:t>
                    </m:r>
                    <m:r>
                      <a:rPr lang="en-US" i="1" smtClean="0">
                        <a:latin typeface="Cambria Math" panose="02040503050406030204" pitchFamily="18" charset="0"/>
                      </a:rPr>
                      <m:t>1</m:t>
                    </m:r>
                  </m:oMath>
                </a14:m>
                <a:r>
                  <a:rPr lang="en-US" dirty="0"/>
                  <a:t> or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b="0" i="1" smtClean="0">
                            <a:latin typeface="Cambria Math" panose="02040503050406030204" pitchFamily="18" charset="0"/>
                          </a:rPr>
                          <m:t>0</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b="0" i="1" smtClean="0">
                            <a:latin typeface="Cambria Math" panose="02040503050406030204" pitchFamily="18" charset="0"/>
                          </a:rPr>
                          <m:t>0</m:t>
                        </m:r>
                      </m:sup>
                    </m:sSubSup>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t> = 1,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up>
                                    <m:r>
                                      <a:rPr lang="en-US" b="0" i="1" smtClean="0">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m:t>
                                    </m:r>
                                    <m:r>
                                      <a:rPr lang="en-US" b="0" i="1" smtClean="0">
                                        <a:latin typeface="Cambria Math" panose="02040503050406030204" pitchFamily="18" charset="0"/>
                                      </a:rPr>
                                      <m:t>𝐽</m:t>
                                    </m:r>
                                  </m:sub>
                                  <m:sup>
                                    <m:r>
                                      <a:rPr lang="en-US" i="1">
                                        <a:latin typeface="Cambria Math" panose="02040503050406030204" pitchFamily="18" charset="0"/>
                                      </a:rPr>
                                      <m:t>1</m:t>
                                    </m:r>
                                  </m:sup>
                                </m:sSubSup>
                              </m:den>
                            </m:f>
                          </m:e>
                        </m:d>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m:t>
                            </m:r>
                          </m:sub>
                        </m:sSub>
                      </m:e>
                    </m:func>
                  </m:oMath>
                </a14:m>
                <a:r>
                  <a:rPr lang="en-US" dirty="0"/>
                  <a:t> which gives</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1</m:t>
                            </m:r>
                          </m:sup>
                        </m:sSubSup>
                      </m:den>
                    </m:f>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m:t>
                            </m:r>
                          </m:sub>
                        </m:sSub>
                      </m:sup>
                    </m:sSup>
                  </m:oMath>
                </a14:m>
                <a:r>
                  <a:rPr lang="en-US" dirty="0"/>
                  <a:t> or </a:t>
                </a:r>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𝑖𝑗</m:t>
                        </m:r>
                      </m:sub>
                      <m:sup>
                        <m:r>
                          <a:rPr lang="en-US" b="0" i="1" smtClean="0">
                            <a:latin typeface="Cambria Math" panose="02040503050406030204" pitchFamily="18" charset="0"/>
                          </a:rPr>
                          <m:t>1</m:t>
                        </m:r>
                      </m:sup>
                    </m:sSub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𝑖𝐽</m:t>
                        </m:r>
                      </m:sub>
                      <m:sup>
                        <m:r>
                          <a:rPr lang="en-US" b="0" i="1" smtClean="0">
                            <a:latin typeface="Cambria Math" panose="02040503050406030204" pitchFamily="18" charset="0"/>
                          </a:rPr>
                          <m:t>1</m:t>
                        </m:r>
                      </m:sup>
                    </m:sSubSup>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cs typeface="Times New Roman" panose="02020603050405020304" pitchFamily="18" charset="0"/>
                  </a:rPr>
                  <a:t> changes from 0 to 1, the predicted odds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den>
                    </m:f>
                  </m:oMath>
                </a14:m>
                <a:r>
                  <a:rPr lang="en-US" dirty="0">
                    <a:cs typeface="Times New Roman" panose="02020603050405020304" pitchFamily="18" charset="0"/>
                  </a:rPr>
                  <a:t> (i.e., prefer category </a:t>
                </a:r>
                <a:r>
                  <a:rPr lang="en-US" i="1" dirty="0">
                    <a:cs typeface="Times New Roman" panose="02020603050405020304" pitchFamily="18" charset="0"/>
                  </a:rPr>
                  <a:t>j</a:t>
                </a:r>
                <a:r>
                  <a:rPr lang="en-US" dirty="0">
                    <a:cs typeface="Times New Roman" panose="02020603050405020304" pitchFamily="18" charset="0"/>
                  </a:rPr>
                  <a:t> over category </a:t>
                </a:r>
                <a:r>
                  <a:rPr lang="en-US" i="1" dirty="0">
                    <a:cs typeface="Times New Roman" panose="02020603050405020304" pitchFamily="18" charset="0"/>
                  </a:rPr>
                  <a:t>J</a:t>
                </a:r>
                <a:r>
                  <a:rPr lang="en-US" dirty="0">
                    <a:cs typeface="Times New Roman" panose="02020603050405020304" pitchFamily="18" charset="0"/>
                  </a:rPr>
                  <a:t>) changes by a factor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8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63</a:t>
            </a:fld>
            <a:endParaRPr lang="en-US" dirty="0"/>
          </a:p>
        </p:txBody>
      </p:sp>
      <p:pic>
        <p:nvPicPr>
          <p:cNvPr id="6" name="Picture 5">
            <a:extLst>
              <a:ext uri="{FF2B5EF4-FFF2-40B4-BE49-F238E27FC236}">
                <a16:creationId xmlns:a16="http://schemas.microsoft.com/office/drawing/2014/main" id="{FE6593EF-F5E2-4DED-9B14-0451BE388E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8130320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 in Logistic Model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Suppose values of the predictor: </a:t>
                </a:r>
                <a:r>
                  <a:rPr lang="en-US" i="1" dirty="0">
                    <a:latin typeface="Times New Roman" panose="02020603050405020304" pitchFamily="18" charset="0"/>
                    <a:cs typeface="Times New Roman" panose="02020603050405020304" pitchFamily="18" charset="0"/>
                  </a:rPr>
                  <a:t>x</a:t>
                </a:r>
                <a:r>
                  <a:rPr lang="en-US" dirty="0"/>
                  <a:t> changes from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oMath>
                </a14:m>
                <a:r>
                  <a:rPr lang="en-US" dirty="0"/>
                  <a:t>,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0</m:t>
                                    </m:r>
                                  </m:sup>
                                </m:sSubSup>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m:t>
                            </m:r>
                          </m:sub>
                        </m:sSub>
                      </m:e>
                    </m:func>
                  </m:oMath>
                </a14:m>
                <a:r>
                  <a:rPr lang="en-US" dirty="0"/>
                  <a:t> which gives</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0</m:t>
                            </m:r>
                          </m:sup>
                        </m:sSubSup>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oMath>
                </a14:m>
                <a:r>
                  <a:rPr lang="en-US" dirty="0"/>
                  <a:t>,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𝑒</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1</m:t>
                                    </m:r>
                                  </m:sup>
                                </m:sSubSup>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e>
                    </m:func>
                  </m:oMath>
                </a14:m>
                <a:r>
                  <a:rPr lang="en-US" dirty="0"/>
                  <a:t> which gives</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1</m:t>
                            </m:r>
                          </m:sup>
                        </m:sSubSup>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endParaRPr lang="en-US" dirty="0"/>
              </a:p>
              <a:p>
                <a:r>
                  <a:rPr lang="en-US" dirty="0"/>
                  <a:t>When </a:t>
                </a:r>
                <a:r>
                  <a:rPr lang="en-US" i="1" dirty="0">
                    <a:latin typeface="Times New Roman" panose="02020603050405020304" pitchFamily="18" charset="0"/>
                    <a:cs typeface="Times New Roman" panose="02020603050405020304" pitchFamily="18" charset="0"/>
                  </a:rPr>
                  <a:t>x</a:t>
                </a:r>
                <a:r>
                  <a:rPr lang="en-US" dirty="0">
                    <a:cs typeface="Times New Roman" panose="02020603050405020304" pitchFamily="18" charset="0"/>
                  </a:rPr>
                  <a:t> changes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oMath>
                </a14:m>
                <a:r>
                  <a:rPr lang="en-US" dirty="0">
                    <a:cs typeface="Times New Roman" panose="02020603050405020304" pitchFamily="18" charset="0"/>
                  </a:rPr>
                  <a:t>, the predicted odds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Sub>
                      </m:den>
                    </m:f>
                  </m:oMath>
                </a14:m>
                <a:r>
                  <a:rPr lang="en-US" dirty="0">
                    <a:cs typeface="Times New Roman" panose="02020603050405020304" pitchFamily="18" charset="0"/>
                  </a:rPr>
                  <a:t> (i.e., prefer category </a:t>
                </a:r>
                <a:r>
                  <a:rPr lang="en-US" i="1" dirty="0">
                    <a:cs typeface="Times New Roman" panose="02020603050405020304" pitchFamily="18" charset="0"/>
                  </a:rPr>
                  <a:t>j</a:t>
                </a:r>
                <a:r>
                  <a:rPr lang="en-US" dirty="0">
                    <a:cs typeface="Times New Roman" panose="02020603050405020304" pitchFamily="18" charset="0"/>
                  </a:rPr>
                  <a:t> over category </a:t>
                </a:r>
                <a:r>
                  <a:rPr lang="en-US" i="1" dirty="0">
                    <a:cs typeface="Times New Roman" panose="02020603050405020304" pitchFamily="18" charset="0"/>
                  </a:rPr>
                  <a:t>J</a:t>
                </a:r>
                <a:r>
                  <a:rPr lang="en-US" dirty="0">
                    <a:cs typeface="Times New Roman" panose="02020603050405020304" pitchFamily="18" charset="0"/>
                  </a:rPr>
                  <a:t>) changes by a factor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r>
                  <a:rPr lang="en-US" dirty="0"/>
                  <a:t>.</a:t>
                </a:r>
              </a:p>
              <a:p>
                <a:r>
                  <a:rPr lang="en-US" dirty="0"/>
                  <a:t>That is, </a:t>
                </a:r>
                <a14:m>
                  <m:oMath xmlns:m="http://schemas.openxmlformats.org/officeDocument/2006/math">
                    <m:f>
                      <m:fPr>
                        <m:type m:val="lin"/>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1</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1</m:t>
                                    </m:r>
                                  </m:sup>
                                </m:sSubSup>
                              </m:den>
                            </m:f>
                          </m:e>
                        </m:d>
                      </m:num>
                      <m:den>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𝑖𝑗</m:t>
                                    </m:r>
                                  </m:sub>
                                  <m:sup>
                                    <m:r>
                                      <a:rPr lang="en-US" i="1">
                                        <a:latin typeface="Cambria Math" panose="02040503050406030204" pitchFamily="18" charset="0"/>
                                      </a:rPr>
                                      <m:t>0</m:t>
                                    </m:r>
                                  </m:sup>
                                </m:sSubSup>
                              </m:num>
                              <m:den>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𝑖𝐽</m:t>
                                    </m:r>
                                  </m:sub>
                                  <m:sup>
                                    <m:r>
                                      <a:rPr lang="en-US" i="1">
                                        <a:latin typeface="Cambria Math" panose="02040503050406030204" pitchFamily="18" charset="0"/>
                                      </a:rPr>
                                      <m:t>0</m:t>
                                    </m:r>
                                  </m:sup>
                                </m:sSubSup>
                              </m:den>
                            </m:f>
                          </m:e>
                        </m:d>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336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64</a:t>
            </a:fld>
            <a:endParaRPr lang="en-US" dirty="0"/>
          </a:p>
        </p:txBody>
      </p:sp>
      <p:pic>
        <p:nvPicPr>
          <p:cNvPr id="6" name="Picture 5">
            <a:extLst>
              <a:ext uri="{FF2B5EF4-FFF2-40B4-BE49-F238E27FC236}">
                <a16:creationId xmlns:a16="http://schemas.microsoft.com/office/drawing/2014/main" id="{D5132556-7B71-4C8D-962E-80993D242D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63081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65</a:t>
            </a:fld>
            <a:endParaRPr lang="en-US" dirty="0"/>
          </a:p>
        </p:txBody>
      </p:sp>
      <p:sp>
        <p:nvSpPr>
          <p:cNvPr id="3" name="Content Placeholder 2"/>
          <p:cNvSpPr>
            <a:spLocks noGrp="1"/>
          </p:cNvSpPr>
          <p:nvPr>
            <p:ph idx="1"/>
          </p:nvPr>
        </p:nvSpPr>
        <p:spPr/>
        <p:txBody>
          <a:bodyPr>
            <a:normAutofit/>
          </a:bodyPr>
          <a:lstStyle/>
          <a:p>
            <a:r>
              <a:rPr lang="en-US" dirty="0"/>
              <a:t>For interval predictors, the odds ratio estimates are for unit change in these predictors.</a:t>
            </a:r>
          </a:p>
          <a:p>
            <a:pPr lvl="1"/>
            <a:r>
              <a:rPr lang="en-US" dirty="0"/>
              <a:t>For </a:t>
            </a:r>
            <a:r>
              <a:rPr lang="en-US" dirty="0" err="1"/>
              <a:t>EngineSize</a:t>
            </a:r>
            <a:r>
              <a:rPr lang="en-US" dirty="0"/>
              <a:t>, the unit change is 1 liter.</a:t>
            </a:r>
          </a:p>
          <a:p>
            <a:pPr lvl="1"/>
            <a:r>
              <a:rPr lang="en-US" dirty="0"/>
              <a:t>For </a:t>
            </a:r>
            <a:r>
              <a:rPr lang="en-US" dirty="0" err="1"/>
              <a:t>HorsePower</a:t>
            </a:r>
            <a:r>
              <a:rPr lang="en-US" dirty="0"/>
              <a:t>, the unit change is 1 hp.</a:t>
            </a:r>
          </a:p>
          <a:p>
            <a:pPr lvl="1"/>
            <a:r>
              <a:rPr lang="en-US" dirty="0"/>
              <a:t>For Length, the unit change is 1 inch.</a:t>
            </a:r>
          </a:p>
          <a:p>
            <a:pPr lvl="1"/>
            <a:r>
              <a:rPr lang="en-US" dirty="0"/>
              <a:t>For Weight, the unit change is 1 pound.</a:t>
            </a:r>
          </a:p>
          <a:p>
            <a:r>
              <a:rPr lang="en-US" dirty="0"/>
              <a:t>For categorical predictors, the change is from one category to another category</a:t>
            </a:r>
          </a:p>
          <a:p>
            <a:pPr lvl="1"/>
            <a:r>
              <a:rPr lang="en-US" dirty="0"/>
              <a:t>For </a:t>
            </a:r>
            <a:r>
              <a:rPr lang="en-US" dirty="0" err="1"/>
              <a:t>DriveTrain</a:t>
            </a:r>
            <a:r>
              <a:rPr lang="en-US" dirty="0"/>
              <a:t>, it is the change from FWD to RWD</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1D0FFF19-110B-4EA1-B464-18BBCB28AE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1928003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66</a:t>
            </a:fld>
            <a:endParaRPr lang="en-US" dirty="0"/>
          </a:p>
        </p:txBody>
      </p:sp>
      <p:sp>
        <p:nvSpPr>
          <p:cNvPr id="3" name="Content Placeholder 2"/>
          <p:cNvSpPr>
            <a:spLocks noGrp="1"/>
          </p:cNvSpPr>
          <p:nvPr>
            <p:ph idx="1"/>
          </p:nvPr>
        </p:nvSpPr>
        <p:spPr/>
        <p:txBody>
          <a:bodyPr>
            <a:normAutofit/>
          </a:bodyPr>
          <a:lstStyle/>
          <a:p>
            <a:r>
              <a:rPr lang="en-US" dirty="0"/>
              <a:t>Suppose a car has RWD drive train, E liters engine size, H horsepower, L inches long, and weighs W pounds.</a:t>
            </a:r>
          </a:p>
          <a:p>
            <a:r>
              <a:rPr lang="en-US" dirty="0"/>
              <a:t>If the drive train is AWD instead while all other predictors remain the same, then how does this change affect the logits?</a:t>
            </a:r>
          </a:p>
          <a:p>
            <a:pPr marL="0" indent="0">
              <a:buNone/>
            </a:pPr>
            <a:endParaRPr lang="en-US" dirty="0"/>
          </a:p>
        </p:txBody>
      </p:sp>
      <p:pic>
        <p:nvPicPr>
          <p:cNvPr id="6" name="Picture 5">
            <a:extLst>
              <a:ext uri="{FF2B5EF4-FFF2-40B4-BE49-F238E27FC236}">
                <a16:creationId xmlns:a16="http://schemas.microsoft.com/office/drawing/2014/main" id="{A7234453-EF9B-41C4-B837-830068FD54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2813714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67</a:t>
            </a:fld>
            <a:endParaRPr lang="en-US" dirty="0"/>
          </a:p>
        </p:txBody>
      </p:sp>
      <p:sp>
        <p:nvSpPr>
          <p:cNvPr id="3" name="Content Placeholder 2"/>
          <p:cNvSpPr>
            <a:spLocks noGrp="1"/>
          </p:cNvSpPr>
          <p:nvPr>
            <p:ph idx="1"/>
          </p:nvPr>
        </p:nvSpPr>
        <p:spPr/>
        <p:txBody>
          <a:bodyPr>
            <a:normAutofit fontScale="55000" lnSpcReduction="20000"/>
          </a:bodyPr>
          <a:lstStyle/>
          <a:p>
            <a:pPr marL="0" indent="0">
              <a:lnSpc>
                <a:spcPct val="120000"/>
              </a:lnSpc>
              <a:spcBef>
                <a:spcPts val="0"/>
              </a:spcBef>
              <a:buNone/>
            </a:pPr>
            <a:r>
              <a:rPr lang="en-US" dirty="0">
                <a:latin typeface="Courier New" panose="02070309020205020404" pitchFamily="49" charset="0"/>
                <a:cs typeface="Courier New" panose="02070309020205020404" pitchFamily="49" charset="0"/>
              </a:rPr>
              <a:t>Origin = cars['Origin'].</a:t>
            </a:r>
            <a:r>
              <a:rPr lang="en-US" dirty="0" err="1">
                <a:latin typeface="Courier New" panose="02070309020205020404" pitchFamily="49" charset="0"/>
                <a:cs typeface="Courier New" panose="02070309020205020404" pitchFamily="49" charset="0"/>
              </a:rPr>
              <a:t>astype</a:t>
            </a:r>
            <a:r>
              <a:rPr lang="en-US" dirty="0">
                <a:latin typeface="Courier New" panose="02070309020205020404" pitchFamily="49" charset="0"/>
                <a:cs typeface="Courier New" panose="02070309020205020404" pitchFamily="49" charset="0"/>
              </a:rPr>
              <a:t>('category')</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y = Origin</a:t>
            </a: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y_category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y.cat.categories</a:t>
            </a: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DriveTrain</a:t>
            </a:r>
            <a:r>
              <a:rPr lang="en-US" dirty="0">
                <a:latin typeface="Courier New" panose="02070309020205020404" pitchFamily="49" charset="0"/>
                <a:cs typeface="Courier New" panose="02070309020205020404" pitchFamily="49" charset="0"/>
              </a:rPr>
              <a:t> = cars[['</a:t>
            </a:r>
            <a:r>
              <a:rPr lang="en-US" dirty="0" err="1">
                <a:latin typeface="Courier New" panose="02070309020205020404" pitchFamily="49" charset="0"/>
                <a:cs typeface="Courier New" panose="02070309020205020404" pitchFamily="49" charset="0"/>
              </a:rPr>
              <a:t>DriveTrain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astype</a:t>
            </a:r>
            <a:r>
              <a:rPr lang="en-US" dirty="0">
                <a:latin typeface="Courier New" panose="02070309020205020404" pitchFamily="49" charset="0"/>
                <a:cs typeface="Courier New" panose="02070309020205020404" pitchFamily="49" charset="0"/>
              </a:rPr>
              <a:t>('category')</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pandas.get_dummies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DriveTrain</a:t>
            </a: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X.join</a:t>
            </a:r>
            <a:r>
              <a:rPr lang="en-US" dirty="0">
                <a:latin typeface="Courier New" panose="02070309020205020404" pitchFamily="49" charset="0"/>
                <a:cs typeface="Courier New" panose="02070309020205020404" pitchFamily="49" charset="0"/>
              </a:rPr>
              <a:t>(cars[['</a:t>
            </a:r>
            <a:r>
              <a:rPr lang="en-US" dirty="0" err="1">
                <a:latin typeface="Courier New" panose="02070309020205020404" pitchFamily="49" charset="0"/>
                <a:cs typeface="Courier New" panose="02070309020205020404" pitchFamily="49" charset="0"/>
              </a:rPr>
              <a:t>EngineSize</a:t>
            </a:r>
            <a:r>
              <a:rPr lang="en-US" dirty="0">
                <a:latin typeface="Courier New" panose="02070309020205020404" pitchFamily="49" charset="0"/>
                <a:cs typeface="Courier New" panose="02070309020205020404" pitchFamily="49" charset="0"/>
              </a:rPr>
              <a:t>', 'Horsepower', 'Length', 'Weight']])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api.add_constant</a:t>
            </a:r>
            <a:r>
              <a:rPr lang="en-US" dirty="0">
                <a:latin typeface="Courier New" panose="02070309020205020404" pitchFamily="49" charset="0"/>
                <a:cs typeface="Courier New" panose="02070309020205020404" pitchFamily="49" charset="0"/>
              </a:rPr>
              <a:t>(X, prepend=True)</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logit = </a:t>
            </a:r>
            <a:r>
              <a:rPr lang="en-US" dirty="0" err="1">
                <a:latin typeface="Courier New" panose="02070309020205020404" pitchFamily="49" charset="0"/>
                <a:cs typeface="Courier New" panose="02070309020205020404" pitchFamily="49" charset="0"/>
              </a:rPr>
              <a:t>api.MNLogit</a:t>
            </a:r>
            <a:r>
              <a:rPr lang="en-US" dirty="0">
                <a:latin typeface="Courier New" panose="02070309020205020404" pitchFamily="49" charset="0"/>
                <a:cs typeface="Courier New" panose="02070309020205020404" pitchFamily="49" charset="0"/>
              </a:rPr>
              <a:t>(y, X)</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print("Name of Target Variable:", </a:t>
            </a:r>
            <a:r>
              <a:rPr lang="en-US" dirty="0" err="1">
                <a:latin typeface="Courier New" panose="02070309020205020404" pitchFamily="49" charset="0"/>
                <a:cs typeface="Courier New" panose="02070309020205020404" pitchFamily="49" charset="0"/>
              </a:rPr>
              <a:t>logit.endog_names</a:t>
            </a: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print("Name(s) of Predictors:", </a:t>
            </a:r>
            <a:r>
              <a:rPr lang="en-US" dirty="0" err="1">
                <a:latin typeface="Courier New" panose="02070309020205020404" pitchFamily="49" charset="0"/>
                <a:cs typeface="Courier New" panose="02070309020205020404" pitchFamily="49" charset="0"/>
              </a:rPr>
              <a:t>logit.exog_names</a:t>
            </a:r>
            <a:r>
              <a:rPr lang="en-US"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thisFit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logit.fit</a:t>
            </a:r>
            <a:r>
              <a:rPr lang="en-US" dirty="0">
                <a:latin typeface="Courier New" panose="02070309020205020404" pitchFamily="49" charset="0"/>
                <a:cs typeface="Courier New" panose="02070309020205020404" pitchFamily="49" charset="0"/>
              </a:rPr>
              <a:t>(method='newton', </a:t>
            </a:r>
            <a:r>
              <a:rPr lang="en-US" dirty="0" err="1">
                <a:latin typeface="Courier New" panose="02070309020205020404" pitchFamily="49" charset="0"/>
                <a:cs typeface="Courier New" panose="02070309020205020404" pitchFamily="49" charset="0"/>
              </a:rPr>
              <a:t>full_output</a:t>
            </a:r>
            <a:r>
              <a:rPr lang="en-US" dirty="0">
                <a:latin typeface="Courier New" panose="02070309020205020404" pitchFamily="49" charset="0"/>
                <a:cs typeface="Courier New" panose="02070309020205020404" pitchFamily="49" charset="0"/>
              </a:rPr>
              <a:t> = True, </a:t>
            </a:r>
            <a:r>
              <a:rPr lang="en-US" dirty="0" err="1">
                <a:latin typeface="Courier New" panose="02070309020205020404" pitchFamily="49" charset="0"/>
                <a:cs typeface="Courier New" panose="02070309020205020404" pitchFamily="49" charset="0"/>
              </a:rPr>
              <a:t>maxiter</a:t>
            </a:r>
            <a:r>
              <a:rPr lang="en-US" dirty="0">
                <a:latin typeface="Courier New" panose="02070309020205020404" pitchFamily="49" charset="0"/>
                <a:cs typeface="Courier New" panose="02070309020205020404" pitchFamily="49" charset="0"/>
              </a:rPr>
              <a:t> = 100, </a:t>
            </a:r>
            <a:r>
              <a:rPr lang="en-US" dirty="0" err="1">
                <a:latin typeface="Courier New" panose="02070309020205020404" pitchFamily="49" charset="0"/>
                <a:cs typeface="Courier New" panose="02070309020205020404" pitchFamily="49" charset="0"/>
              </a:rPr>
              <a:t>tol</a:t>
            </a:r>
            <a:r>
              <a:rPr lang="en-US" dirty="0">
                <a:latin typeface="Courier New" panose="02070309020205020404" pitchFamily="49" charset="0"/>
                <a:cs typeface="Courier New" panose="02070309020205020404" pitchFamily="49" charset="0"/>
              </a:rPr>
              <a:t> = 1e-8)</a:t>
            </a:r>
          </a:p>
          <a:p>
            <a:pPr marL="0" indent="0">
              <a:lnSpc>
                <a:spcPct val="120000"/>
              </a:lnSpc>
              <a:spcBef>
                <a:spcPts val="0"/>
              </a:spcBef>
              <a:buNone/>
            </a:pPr>
            <a:r>
              <a:rPr lang="en-US" dirty="0" err="1">
                <a:latin typeface="Courier New" panose="02070309020205020404" pitchFamily="49" charset="0"/>
                <a:cs typeface="Courier New" panose="02070309020205020404" pitchFamily="49" charset="0"/>
              </a:rPr>
              <a:t>thisParameter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thisFit.params</a:t>
            </a: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dirty="0">
                <a:latin typeface="Courier New" panose="02070309020205020404" pitchFamily="49" charset="0"/>
                <a:cs typeface="Courier New" panose="02070309020205020404" pitchFamily="49" charset="0"/>
              </a:rPr>
              <a:t>print("Model Parameter Estimates:\n", </a:t>
            </a:r>
            <a:r>
              <a:rPr lang="en-US" dirty="0" err="1">
                <a:latin typeface="Courier New" panose="02070309020205020404" pitchFamily="49" charset="0"/>
                <a:cs typeface="Courier New" panose="02070309020205020404" pitchFamily="49" charset="0"/>
              </a:rPr>
              <a:t>thisFit.params</a:t>
            </a:r>
            <a:r>
              <a:rPr lang="en-US" dirty="0">
                <a:latin typeface="Courier New" panose="02070309020205020404" pitchFamily="49" charset="0"/>
                <a:cs typeface="Courier New" panose="02070309020205020404" pitchFamily="49" charset="0"/>
              </a:rPr>
              <a:t>)</a:t>
            </a:r>
          </a:p>
        </p:txBody>
      </p:sp>
      <p:pic>
        <p:nvPicPr>
          <p:cNvPr id="8" name="Picture 7">
            <a:extLst>
              <a:ext uri="{FF2B5EF4-FFF2-40B4-BE49-F238E27FC236}">
                <a16:creationId xmlns:a16="http://schemas.microsoft.com/office/drawing/2014/main" id="{AB12D7D8-7C38-47B1-B706-4FC3073E80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Rectangle 3">
            <a:extLst>
              <a:ext uri="{FF2B5EF4-FFF2-40B4-BE49-F238E27FC236}">
                <a16:creationId xmlns:a16="http://schemas.microsoft.com/office/drawing/2014/main" id="{63487F53-F514-4C4F-90CE-D5394E1229E4}"/>
              </a:ext>
            </a:extLst>
          </p:cNvPr>
          <p:cNvSpPr/>
          <p:nvPr/>
        </p:nvSpPr>
        <p:spPr>
          <a:xfrm>
            <a:off x="7025089" y="656074"/>
            <a:ext cx="4847421" cy="2554545"/>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Model Parameter Estimates:</a:t>
            </a:r>
          </a:p>
          <a:p>
            <a:r>
              <a:rPr lang="en-US" sz="1600" b="1" dirty="0">
                <a:latin typeface="Courier New" panose="02070309020205020404" pitchFamily="49" charset="0"/>
                <a:cs typeface="Courier New" panose="02070309020205020404" pitchFamily="49" charset="0"/>
              </a:rPr>
              <a:t>                        0         1</a:t>
            </a:r>
          </a:p>
          <a:p>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-11.420162 -5.229709</a:t>
            </a:r>
          </a:p>
          <a:p>
            <a:r>
              <a:rPr lang="en-US" sz="1600" b="1" dirty="0" err="1">
                <a:latin typeface="Courier New" panose="02070309020205020404" pitchFamily="49" charset="0"/>
                <a:cs typeface="Courier New" panose="02070309020205020404" pitchFamily="49" charset="0"/>
              </a:rPr>
              <a:t>DriveTrain_AWD</a:t>
            </a:r>
            <a:r>
              <a:rPr lang="en-US" sz="1600" b="1" dirty="0">
                <a:latin typeface="Courier New" panose="02070309020205020404" pitchFamily="49" charset="0"/>
                <a:cs typeface="Courier New" panose="02070309020205020404" pitchFamily="49" charset="0"/>
              </a:rPr>
              <a:t>  15.777436 -2.634106</a:t>
            </a:r>
          </a:p>
          <a:p>
            <a:r>
              <a:rPr lang="en-US" sz="1600" b="1" dirty="0" err="1">
                <a:latin typeface="Courier New" panose="02070309020205020404" pitchFamily="49" charset="0"/>
                <a:cs typeface="Courier New" panose="02070309020205020404" pitchFamily="49" charset="0"/>
              </a:rPr>
              <a:t>DriveTrain_FWD</a:t>
            </a:r>
            <a:r>
              <a:rPr lang="en-US" sz="1600" b="1" dirty="0">
                <a:latin typeface="Courier New" panose="02070309020205020404" pitchFamily="49" charset="0"/>
                <a:cs typeface="Courier New" panose="02070309020205020404" pitchFamily="49" charset="0"/>
              </a:rPr>
              <a:t>  15.651582 -1.290062</a:t>
            </a:r>
          </a:p>
          <a:p>
            <a:r>
              <a:rPr lang="en-US" sz="1600" b="1" dirty="0" err="1">
                <a:latin typeface="Courier New" panose="02070309020205020404" pitchFamily="49" charset="0"/>
                <a:cs typeface="Courier New" panose="02070309020205020404" pitchFamily="49" charset="0"/>
              </a:rPr>
              <a:t>DriveTrain_RWD</a:t>
            </a:r>
            <a:r>
              <a:rPr lang="en-US" sz="1600" b="1" dirty="0">
                <a:latin typeface="Courier New" panose="02070309020205020404" pitchFamily="49" charset="0"/>
                <a:cs typeface="Courier New" panose="02070309020205020404" pitchFamily="49" charset="0"/>
              </a:rPr>
              <a:t>  16.650842 -1.305550</a:t>
            </a:r>
          </a:p>
          <a:p>
            <a:r>
              <a:rPr lang="en-US" sz="1600" b="1" dirty="0" err="1">
                <a:latin typeface="Courier New" panose="02070309020205020404" pitchFamily="49" charset="0"/>
                <a:cs typeface="Courier New" panose="02070309020205020404" pitchFamily="49" charset="0"/>
              </a:rPr>
              <a:t>EngineSize</a:t>
            </a:r>
            <a:r>
              <a:rPr lang="en-US" sz="1600" b="1" dirty="0">
                <a:latin typeface="Courier New" panose="02070309020205020404" pitchFamily="49" charset="0"/>
                <a:cs typeface="Courier New" panose="02070309020205020404" pitchFamily="49" charset="0"/>
              </a:rPr>
              <a:t>      -1.397881  2.400626</a:t>
            </a:r>
          </a:p>
          <a:p>
            <a:r>
              <a:rPr lang="en-US" sz="1600" b="1" dirty="0">
                <a:latin typeface="Courier New" panose="02070309020205020404" pitchFamily="49" charset="0"/>
                <a:cs typeface="Courier New" panose="02070309020205020404" pitchFamily="49" charset="0"/>
              </a:rPr>
              <a:t>Horsepower       0.021045 -0.031438</a:t>
            </a:r>
          </a:p>
          <a:p>
            <a:r>
              <a:rPr lang="en-US" sz="1600" b="1" dirty="0">
                <a:latin typeface="Courier New" panose="02070309020205020404" pitchFamily="49" charset="0"/>
                <a:cs typeface="Courier New" panose="02070309020205020404" pitchFamily="49" charset="0"/>
              </a:rPr>
              <a:t>Length          -0.063234  0.033081</a:t>
            </a:r>
          </a:p>
          <a:p>
            <a:r>
              <a:rPr lang="en-US" sz="1600" b="1" dirty="0">
                <a:latin typeface="Courier New" panose="02070309020205020404" pitchFamily="49" charset="0"/>
                <a:cs typeface="Courier New" panose="02070309020205020404" pitchFamily="49" charset="0"/>
              </a:rPr>
              <a:t>Weight           0.001804 -0.000241</a:t>
            </a:r>
          </a:p>
        </p:txBody>
      </p:sp>
      <p:sp>
        <p:nvSpPr>
          <p:cNvPr id="5" name="Rectangle 4">
            <a:extLst>
              <a:ext uri="{FF2B5EF4-FFF2-40B4-BE49-F238E27FC236}">
                <a16:creationId xmlns:a16="http://schemas.microsoft.com/office/drawing/2014/main" id="{0259C8A8-3950-4DEF-BC2B-05993B4B55A1}"/>
              </a:ext>
            </a:extLst>
          </p:cNvPr>
          <p:cNvSpPr/>
          <p:nvPr/>
        </p:nvSpPr>
        <p:spPr>
          <a:xfrm>
            <a:off x="7958293" y="5942568"/>
            <a:ext cx="2371034" cy="369332"/>
          </a:xfrm>
          <a:prstGeom prst="rect">
            <a:avLst/>
          </a:prstGeom>
        </p:spPr>
        <p:txBody>
          <a:bodyPr wrap="none">
            <a:spAutoFit/>
          </a:bodyPr>
          <a:lstStyle/>
          <a:p>
            <a:r>
              <a:rPr lang="en-US" dirty="0"/>
              <a:t>Week 7 Cars Logistic.py</a:t>
            </a:r>
          </a:p>
        </p:txBody>
      </p:sp>
    </p:spTree>
    <p:extLst>
      <p:ext uri="{BB962C8B-B14F-4D97-AF65-F5344CB8AC3E}">
        <p14:creationId xmlns:p14="http://schemas.microsoft.com/office/powerpoint/2010/main" val="26445596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68</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log</a:t>
                </a:r>
                <a:r>
                  <a:rPr lang="en-US" baseline="-25000" dirty="0"/>
                  <a:t>e</a:t>
                </a:r>
                <a:r>
                  <a:rPr lang="en-US" dirty="0"/>
                  <a:t>(Pr(Origin=USA)/Pr(Origin=Asia)) – the [1] column in the table</a:t>
                </a:r>
              </a:p>
              <a:p>
                <a:pPr lvl="1">
                  <a:buFont typeface="Wingdings" panose="05000000000000000000" pitchFamily="2" charset="2"/>
                  <a:buChar char="§"/>
                </a:pPr>
                <a:r>
                  <a:rPr lang="en-US" dirty="0"/>
                  <a:t>A car has </a:t>
                </a:r>
                <a:r>
                  <a:rPr lang="en-US" b="1" dirty="0">
                    <a:solidFill>
                      <a:srgbClr val="FF0000"/>
                    </a:solidFill>
                  </a:rPr>
                  <a:t>AWD</a:t>
                </a:r>
                <a:r>
                  <a:rPr lang="en-US" dirty="0"/>
                  <a:t> drive train, E liters engine size, H horsepower, L inches long, and weighs W pounds.</a:t>
                </a:r>
              </a:p>
              <a:p>
                <a:pPr lvl="2">
                  <a:buFont typeface="Wingdings" panose="05000000000000000000" pitchFamily="2" charset="2"/>
                  <a:buChar char="ü"/>
                </a:pPr>
                <a:r>
                  <a:rPr lang="en-US" sz="2100" dirty="0"/>
                  <a:t>= -5.229709 + </a:t>
                </a:r>
                <a:r>
                  <a:rPr lang="en-US" sz="2100" dirty="0">
                    <a:solidFill>
                      <a:srgbClr val="FF0000"/>
                    </a:solidFill>
                  </a:rPr>
                  <a:t>(-2.634106)</a:t>
                </a:r>
                <a:r>
                  <a:rPr lang="en-US" sz="2100" dirty="0"/>
                  <a:t> + (2.400626)*E + (-0.031438)*H + (0.033081)*L + (-0.000241)*W</a:t>
                </a:r>
              </a:p>
              <a:p>
                <a:pPr lvl="1">
                  <a:buFont typeface="Wingdings" panose="05000000000000000000" pitchFamily="2" charset="2"/>
                  <a:buChar char="§"/>
                </a:pPr>
                <a:r>
                  <a:rPr lang="en-US" dirty="0"/>
                  <a:t>A car has </a:t>
                </a:r>
                <a:r>
                  <a:rPr lang="en-US" b="1" dirty="0">
                    <a:solidFill>
                      <a:srgbClr val="FF0000"/>
                    </a:solidFill>
                  </a:rPr>
                  <a:t>RWD</a:t>
                </a:r>
                <a:r>
                  <a:rPr lang="en-US" dirty="0"/>
                  <a:t> drive train, E liters engine size, H horsepower, L inches long, and weighs W pounds.</a:t>
                </a:r>
              </a:p>
              <a:p>
                <a:pPr lvl="2">
                  <a:buFont typeface="Wingdings" panose="05000000000000000000" pitchFamily="2" charset="2"/>
                  <a:buChar char="ü"/>
                </a:pPr>
                <a:r>
                  <a:rPr lang="en-US" sz="2100" dirty="0"/>
                  <a:t>= = -5.229709 + </a:t>
                </a:r>
                <a:r>
                  <a:rPr lang="en-US" sz="2100" dirty="0">
                    <a:solidFill>
                      <a:srgbClr val="FF0000"/>
                    </a:solidFill>
                  </a:rPr>
                  <a:t>(-1.305550)</a:t>
                </a:r>
                <a:r>
                  <a:rPr lang="en-US" sz="2100" dirty="0"/>
                  <a:t> + (2.400626)*E + (-0.031438)*H + (0.033081)*L + (-0.000241)*W</a:t>
                </a:r>
                <a:endParaRPr lang="en-US" dirty="0"/>
              </a:p>
              <a:p>
                <a:pPr lvl="1">
                  <a:buFont typeface="Wingdings" panose="05000000000000000000" pitchFamily="2" charset="2"/>
                  <a:buChar char="§"/>
                </a:pPr>
                <a:r>
                  <a:rPr lang="en-US" sz="2500" dirty="0"/>
                  <a:t>Difference (AWD – RWD) = (-2.634106) – (-1.305550) = -1.328556</a:t>
                </a:r>
              </a:p>
              <a:p>
                <a:pPr marL="514350" lvl="1" indent="-514350">
                  <a:spcBef>
                    <a:spcPts val="1000"/>
                  </a:spcBef>
                  <a:buFont typeface="+mj-lt"/>
                  <a:buAutoNum type="arabicPeriod" startAt="2"/>
                </a:pPr>
                <a:r>
                  <a:rPr lang="en-US" sz="2600" dirty="0"/>
                  <a:t>log</a:t>
                </a:r>
                <a:r>
                  <a:rPr lang="en-US" sz="2600" baseline="-25000" dirty="0"/>
                  <a:t>e</a:t>
                </a:r>
                <a:r>
                  <a:rPr lang="en-US" sz="2600" dirty="0"/>
                  <a:t>(Pr(Origin=USA)/Pr(Origin=Asia) | </a:t>
                </a:r>
                <a:r>
                  <a:rPr lang="en-US" sz="2600" dirty="0" err="1"/>
                  <a:t>DriveTrain</a:t>
                </a:r>
                <a:r>
                  <a:rPr lang="en-US" sz="2600" dirty="0"/>
                  <a:t>=AWD) - log</a:t>
                </a:r>
                <a:r>
                  <a:rPr lang="en-US" sz="2600" baseline="-25000" dirty="0"/>
                  <a:t>e</a:t>
                </a:r>
                <a:r>
                  <a:rPr lang="en-US" sz="2600" dirty="0"/>
                  <a:t>(Pr(Origin=USA)/Pr(Origin=Asia) | </a:t>
                </a:r>
                <a:r>
                  <a:rPr lang="en-US" sz="2600" dirty="0" err="1"/>
                  <a:t>DriveTrain</a:t>
                </a:r>
                <a:r>
                  <a:rPr lang="en-US" sz="2600" dirty="0"/>
                  <a:t>=RWD) = -1.328556</a:t>
                </a:r>
              </a:p>
              <a:p>
                <a:pPr marL="514350" lvl="1" indent="-514350">
                  <a:spcBef>
                    <a:spcPts val="1000"/>
                  </a:spcBef>
                  <a:buFont typeface="+mj-lt"/>
                  <a:buAutoNum type="arabicPeriod" startAt="2"/>
                </a:pPr>
                <a:endParaRPr lang="en-US" sz="2600" dirty="0"/>
              </a:p>
              <a:p>
                <a:pPr marL="514350" lvl="1" indent="-514350">
                  <a:spcBef>
                    <a:spcPts val="1000"/>
                  </a:spcBef>
                  <a:buFont typeface="+mj-lt"/>
                  <a:buAutoNum type="arabicPeriod" startAt="2"/>
                </a:pPr>
                <a14:m>
                  <m:oMath xmlns:m="http://schemas.openxmlformats.org/officeDocument/2006/math">
                    <m:func>
                      <m:funcPr>
                        <m:ctrlPr>
                          <a:rPr lang="en-US" sz="2600" i="1" smtClean="0">
                            <a:latin typeface="Cambria Math" panose="02040503050406030204" pitchFamily="18" charset="0"/>
                          </a:rPr>
                        </m:ctrlPr>
                      </m:funcPr>
                      <m:fName>
                        <m:sSub>
                          <m:sSubPr>
                            <m:ctrlPr>
                              <a:rPr lang="en-US" sz="2600" i="1" smtClean="0">
                                <a:latin typeface="Cambria Math" panose="02040503050406030204" pitchFamily="18" charset="0"/>
                              </a:rPr>
                            </m:ctrlPr>
                          </m:sSubPr>
                          <m:e>
                            <m:r>
                              <m:rPr>
                                <m:sty m:val="p"/>
                              </m:rPr>
                              <a:rPr lang="en-US" sz="2600" i="0" smtClean="0">
                                <a:latin typeface="Cambria Math" panose="02040503050406030204" pitchFamily="18" charset="0"/>
                              </a:rPr>
                              <m:t>log</m:t>
                            </m:r>
                          </m:e>
                          <m:sub>
                            <m:r>
                              <m:rPr>
                                <m:sty m:val="p"/>
                              </m:rPr>
                              <a:rPr lang="en-US" sz="2600" b="0" i="0" smtClean="0">
                                <a:latin typeface="Cambria Math" panose="02040503050406030204" pitchFamily="18" charset="0"/>
                              </a:rPr>
                              <m:t>e</m:t>
                            </m:r>
                          </m:sub>
                        </m:sSub>
                      </m:fName>
                      <m:e>
                        <m:d>
                          <m:dPr>
                            <m:ctrlPr>
                              <a:rPr lang="en-US" sz="2600" i="1" smtClean="0">
                                <a:latin typeface="Cambria Math" panose="02040503050406030204" pitchFamily="18" charset="0"/>
                              </a:rPr>
                            </m:ctrlPr>
                          </m:dPr>
                          <m:e>
                            <m:f>
                              <m:fPr>
                                <m:ctrlPr>
                                  <a:rPr lang="en-US" sz="2600" i="1">
                                    <a:latin typeface="Cambria Math" panose="02040503050406030204" pitchFamily="18" charset="0"/>
                                  </a:rPr>
                                </m:ctrlPr>
                              </m:fPr>
                              <m:num>
                                <m:r>
                                  <m:rPr>
                                    <m:nor/>
                                  </m:rPr>
                                  <a:rPr lang="en-US" sz="2600" dirty="0"/>
                                  <m:t>Pr</m:t>
                                </m:r>
                                <m:r>
                                  <m:rPr>
                                    <m:nor/>
                                  </m:rPr>
                                  <a:rPr lang="en-US" sz="2600" dirty="0"/>
                                  <m:t>(</m:t>
                                </m:r>
                                <m:r>
                                  <m:rPr>
                                    <m:nor/>
                                  </m:rPr>
                                  <a:rPr lang="en-US" sz="2600" dirty="0"/>
                                  <m:t>Origin</m:t>
                                </m:r>
                                <m:r>
                                  <m:rPr>
                                    <m:nor/>
                                  </m:rPr>
                                  <a:rPr lang="en-US" sz="2600" dirty="0"/>
                                  <m:t>=</m:t>
                                </m:r>
                                <m:r>
                                  <m:rPr>
                                    <m:nor/>
                                  </m:rPr>
                                  <a:rPr lang="en-US" sz="2600" dirty="0"/>
                                  <m:t>USA</m:t>
                                </m:r>
                                <m:r>
                                  <m:rPr>
                                    <m:nor/>
                                  </m:rPr>
                                  <a:rPr lang="en-US" sz="2600" dirty="0"/>
                                  <m:t>)/</m:t>
                                </m:r>
                                <m:r>
                                  <m:rPr>
                                    <m:nor/>
                                  </m:rPr>
                                  <a:rPr lang="en-US" sz="2600" dirty="0"/>
                                  <m:t>Pr</m:t>
                                </m:r>
                                <m:r>
                                  <m:rPr>
                                    <m:nor/>
                                  </m:rPr>
                                  <a:rPr lang="en-US" sz="2600" dirty="0"/>
                                  <m:t>(</m:t>
                                </m:r>
                                <m:r>
                                  <m:rPr>
                                    <m:nor/>
                                  </m:rPr>
                                  <a:rPr lang="en-US" sz="2600" dirty="0"/>
                                  <m:t>Origin</m:t>
                                </m:r>
                                <m:r>
                                  <m:rPr>
                                    <m:nor/>
                                  </m:rPr>
                                  <a:rPr lang="en-US" sz="2600" dirty="0"/>
                                  <m:t>=</m:t>
                                </m:r>
                                <m:r>
                                  <m:rPr>
                                    <m:nor/>
                                  </m:rPr>
                                  <a:rPr lang="en-US" sz="2600" dirty="0"/>
                                  <m:t>Asia</m:t>
                                </m:r>
                                <m:r>
                                  <m:rPr>
                                    <m:nor/>
                                  </m:rPr>
                                  <a:rPr lang="en-US" sz="2600" dirty="0"/>
                                  <m:t>) | </m:t>
                                </m:r>
                                <m:r>
                                  <m:rPr>
                                    <m:nor/>
                                  </m:rPr>
                                  <a:rPr lang="en-US" sz="2600" dirty="0"/>
                                  <m:t>DriveTrain</m:t>
                                </m:r>
                                <m:r>
                                  <m:rPr>
                                    <m:nor/>
                                  </m:rPr>
                                  <a:rPr lang="en-US" sz="2600" dirty="0"/>
                                  <m:t>=</m:t>
                                </m:r>
                                <m:r>
                                  <m:rPr>
                                    <m:nor/>
                                  </m:rPr>
                                  <a:rPr lang="en-US" sz="2600" dirty="0"/>
                                  <m:t>AWD</m:t>
                                </m:r>
                              </m:num>
                              <m:den>
                                <m:r>
                                  <m:rPr>
                                    <m:nor/>
                                  </m:rPr>
                                  <a:rPr lang="en-US" sz="2600" dirty="0"/>
                                  <m:t>Pr</m:t>
                                </m:r>
                                <m:r>
                                  <m:rPr>
                                    <m:nor/>
                                  </m:rPr>
                                  <a:rPr lang="en-US" sz="2600" dirty="0"/>
                                  <m:t>(</m:t>
                                </m:r>
                                <m:r>
                                  <m:rPr>
                                    <m:nor/>
                                  </m:rPr>
                                  <a:rPr lang="en-US" sz="2600" dirty="0"/>
                                  <m:t>Origin</m:t>
                                </m:r>
                                <m:r>
                                  <m:rPr>
                                    <m:nor/>
                                  </m:rPr>
                                  <a:rPr lang="en-US" sz="2600" dirty="0"/>
                                  <m:t>=</m:t>
                                </m:r>
                                <m:r>
                                  <m:rPr>
                                    <m:nor/>
                                  </m:rPr>
                                  <a:rPr lang="en-US" sz="2600" dirty="0"/>
                                  <m:t>USA</m:t>
                                </m:r>
                                <m:r>
                                  <m:rPr>
                                    <m:nor/>
                                  </m:rPr>
                                  <a:rPr lang="en-US" sz="2600" dirty="0"/>
                                  <m:t>)/</m:t>
                                </m:r>
                                <m:r>
                                  <m:rPr>
                                    <m:nor/>
                                  </m:rPr>
                                  <a:rPr lang="en-US" sz="2600" dirty="0"/>
                                  <m:t>Pr</m:t>
                                </m:r>
                                <m:r>
                                  <m:rPr>
                                    <m:nor/>
                                  </m:rPr>
                                  <a:rPr lang="en-US" sz="2600" dirty="0"/>
                                  <m:t>(</m:t>
                                </m:r>
                                <m:r>
                                  <m:rPr>
                                    <m:nor/>
                                  </m:rPr>
                                  <a:rPr lang="en-US" sz="2600" dirty="0"/>
                                  <m:t>Origin</m:t>
                                </m:r>
                                <m:r>
                                  <m:rPr>
                                    <m:nor/>
                                  </m:rPr>
                                  <a:rPr lang="en-US" sz="2600" dirty="0"/>
                                  <m:t>=</m:t>
                                </m:r>
                                <m:r>
                                  <m:rPr>
                                    <m:nor/>
                                  </m:rPr>
                                  <a:rPr lang="en-US" sz="2600" dirty="0"/>
                                  <m:t>Asia</m:t>
                                </m:r>
                                <m:r>
                                  <m:rPr>
                                    <m:nor/>
                                  </m:rPr>
                                  <a:rPr lang="en-US" sz="2600" dirty="0"/>
                                  <m:t>) | </m:t>
                                </m:r>
                                <m:r>
                                  <m:rPr>
                                    <m:nor/>
                                  </m:rPr>
                                  <a:rPr lang="en-US" sz="2600" dirty="0"/>
                                  <m:t>DriveTrain</m:t>
                                </m:r>
                                <m:r>
                                  <m:rPr>
                                    <m:nor/>
                                  </m:rPr>
                                  <a:rPr lang="en-US" sz="2600" dirty="0"/>
                                  <m:t>=</m:t>
                                </m:r>
                                <m:r>
                                  <m:rPr>
                                    <m:nor/>
                                  </m:rPr>
                                  <a:rPr lang="en-US" sz="2600" dirty="0"/>
                                  <m:t>RWD</m:t>
                                </m:r>
                              </m:den>
                            </m:f>
                          </m:e>
                        </m:d>
                      </m:e>
                    </m:func>
                  </m:oMath>
                </a14:m>
                <a:r>
                  <a:rPr lang="en-US" sz="2600" dirty="0"/>
                  <a:t> = -1.328556</a:t>
                </a:r>
              </a:p>
              <a:p>
                <a:endParaRPr lang="en-US" sz="3200" dirty="0"/>
              </a:p>
              <a:p>
                <a:endParaRPr lang="en-US" sz="3200" dirty="0"/>
              </a:p>
              <a:p>
                <a:endParaRPr lang="en-US" sz="29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01" t="-2941" b="-280"/>
                </a:stretch>
              </a:blipFill>
            </p:spPr>
            <p:txBody>
              <a:bodyPr/>
              <a:lstStyle/>
              <a:p>
                <a:r>
                  <a:rPr lang="en-US">
                    <a:noFill/>
                  </a:rPr>
                  <a:t> </a:t>
                </a:r>
              </a:p>
            </p:txBody>
          </p:sp>
        </mc:Fallback>
      </mc:AlternateContent>
      <p:sp>
        <p:nvSpPr>
          <p:cNvPr id="5" name="Rounded Rectangle 4"/>
          <p:cNvSpPr/>
          <p:nvPr/>
        </p:nvSpPr>
        <p:spPr>
          <a:xfrm>
            <a:off x="9024257" y="598374"/>
            <a:ext cx="1796143" cy="783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Spot the differences?</a:t>
            </a:r>
          </a:p>
        </p:txBody>
      </p:sp>
      <p:pic>
        <p:nvPicPr>
          <p:cNvPr id="8" name="Picture 7">
            <a:extLst>
              <a:ext uri="{FF2B5EF4-FFF2-40B4-BE49-F238E27FC236}">
                <a16:creationId xmlns:a16="http://schemas.microsoft.com/office/drawing/2014/main" id="{2CD5A537-0B3E-4545-9BE6-45B198EE32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8194179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69</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lvl="1" indent="-514350">
                  <a:lnSpc>
                    <a:spcPct val="100000"/>
                  </a:lnSpc>
                  <a:spcBef>
                    <a:spcPts val="1200"/>
                  </a:spcBef>
                  <a:buFont typeface="+mj-lt"/>
                  <a:buAutoNum type="arabicPeriod" startAt="3"/>
                </a:pPr>
                <a14:m>
                  <m:oMath xmlns:m="http://schemas.openxmlformats.org/officeDocument/2006/math">
                    <m:func>
                      <m:funcPr>
                        <m:ctrlPr>
                          <a:rPr lang="en-US" sz="2000" i="1" smtClean="0">
                            <a:latin typeface="Cambria Math" panose="02040503050406030204" pitchFamily="18" charset="0"/>
                          </a:rPr>
                        </m:ctrlPr>
                      </m:funcPr>
                      <m:fName>
                        <m:sSub>
                          <m:sSubPr>
                            <m:ctrlPr>
                              <a:rPr lang="en-US" sz="2000" i="1" smtClean="0">
                                <a:latin typeface="Cambria Math" panose="02040503050406030204" pitchFamily="18" charset="0"/>
                              </a:rPr>
                            </m:ctrlPr>
                          </m:sSubPr>
                          <m:e>
                            <m:r>
                              <m:rPr>
                                <m:sty m:val="p"/>
                              </m:rPr>
                              <a:rPr lang="en-US" sz="2000" i="0" smtClean="0">
                                <a:latin typeface="Cambria Math" panose="02040503050406030204" pitchFamily="18" charset="0"/>
                              </a:rPr>
                              <m:t>log</m:t>
                            </m:r>
                          </m:e>
                          <m:sub>
                            <m:r>
                              <m:rPr>
                                <m:sty m:val="p"/>
                              </m:rPr>
                              <a:rPr lang="en-US" sz="2000" b="0" i="0" smtClean="0">
                                <a:latin typeface="Cambria Math" panose="02040503050406030204" pitchFamily="18" charset="0"/>
                              </a:rPr>
                              <m:t>e</m:t>
                            </m:r>
                          </m:sub>
                        </m:sSub>
                      </m:fName>
                      <m:e>
                        <m:d>
                          <m:dPr>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r>
                                  <m:rPr>
                                    <m:nor/>
                                  </m:rPr>
                                  <a:rPr lang="en-US" sz="2000" dirty="0"/>
                                  <m:t>Pr</m:t>
                                </m:r>
                                <m:r>
                                  <m:rPr>
                                    <m:nor/>
                                  </m:rPr>
                                  <a:rPr lang="en-US" sz="2000" dirty="0"/>
                                  <m:t>(</m:t>
                                </m:r>
                                <m:r>
                                  <m:rPr>
                                    <m:nor/>
                                  </m:rPr>
                                  <a:rPr lang="en-US" sz="2000" dirty="0"/>
                                  <m:t>Origin</m:t>
                                </m:r>
                                <m:r>
                                  <m:rPr>
                                    <m:nor/>
                                  </m:rPr>
                                  <a:rPr lang="en-US" sz="2000" dirty="0"/>
                                  <m:t>=</m:t>
                                </m:r>
                                <m:r>
                                  <m:rPr>
                                    <m:nor/>
                                  </m:rPr>
                                  <a:rPr lang="en-US" sz="2000" dirty="0"/>
                                  <m:t>USA</m:t>
                                </m:r>
                                <m:r>
                                  <m:rPr>
                                    <m:nor/>
                                  </m:rPr>
                                  <a:rPr lang="en-US" sz="2000" dirty="0"/>
                                  <m:t>)/</m:t>
                                </m:r>
                                <m:r>
                                  <m:rPr>
                                    <m:nor/>
                                  </m:rPr>
                                  <a:rPr lang="en-US" sz="2000" dirty="0"/>
                                  <m:t>Pr</m:t>
                                </m:r>
                                <m:r>
                                  <m:rPr>
                                    <m:nor/>
                                  </m:rPr>
                                  <a:rPr lang="en-US" sz="2000" dirty="0"/>
                                  <m:t>(</m:t>
                                </m:r>
                                <m:r>
                                  <m:rPr>
                                    <m:nor/>
                                  </m:rPr>
                                  <a:rPr lang="en-US" sz="2000" dirty="0"/>
                                  <m:t>Origin</m:t>
                                </m:r>
                                <m:r>
                                  <m:rPr>
                                    <m:nor/>
                                  </m:rPr>
                                  <a:rPr lang="en-US" sz="2000" dirty="0"/>
                                  <m:t>=</m:t>
                                </m:r>
                                <m:r>
                                  <m:rPr>
                                    <m:nor/>
                                  </m:rPr>
                                  <a:rPr lang="en-US" sz="2000" dirty="0"/>
                                  <m:t>Asia</m:t>
                                </m:r>
                                <m:r>
                                  <m:rPr>
                                    <m:nor/>
                                  </m:rPr>
                                  <a:rPr lang="en-US" sz="2000" dirty="0"/>
                                  <m:t>) | </m:t>
                                </m:r>
                                <m:r>
                                  <m:rPr>
                                    <m:nor/>
                                  </m:rPr>
                                  <a:rPr lang="en-US" sz="2000" dirty="0"/>
                                  <m:t>DriveTrain</m:t>
                                </m:r>
                                <m:r>
                                  <m:rPr>
                                    <m:nor/>
                                  </m:rPr>
                                  <a:rPr lang="en-US" sz="2000" dirty="0"/>
                                  <m:t>=</m:t>
                                </m:r>
                                <m:r>
                                  <m:rPr>
                                    <m:nor/>
                                  </m:rPr>
                                  <a:rPr lang="en-US" sz="2000" dirty="0"/>
                                  <m:t>AWD</m:t>
                                </m:r>
                              </m:num>
                              <m:den>
                                <m:r>
                                  <m:rPr>
                                    <m:nor/>
                                  </m:rPr>
                                  <a:rPr lang="en-US" sz="2000" dirty="0"/>
                                  <m:t>Pr</m:t>
                                </m:r>
                                <m:r>
                                  <m:rPr>
                                    <m:nor/>
                                  </m:rPr>
                                  <a:rPr lang="en-US" sz="2000" dirty="0"/>
                                  <m:t>(</m:t>
                                </m:r>
                                <m:r>
                                  <m:rPr>
                                    <m:nor/>
                                  </m:rPr>
                                  <a:rPr lang="en-US" sz="2000" dirty="0"/>
                                  <m:t>Origin</m:t>
                                </m:r>
                                <m:r>
                                  <m:rPr>
                                    <m:nor/>
                                  </m:rPr>
                                  <a:rPr lang="en-US" sz="2000" dirty="0"/>
                                  <m:t>=</m:t>
                                </m:r>
                                <m:r>
                                  <m:rPr>
                                    <m:nor/>
                                  </m:rPr>
                                  <a:rPr lang="en-US" sz="2000" dirty="0"/>
                                  <m:t>USA</m:t>
                                </m:r>
                                <m:r>
                                  <m:rPr>
                                    <m:nor/>
                                  </m:rPr>
                                  <a:rPr lang="en-US" sz="2000" dirty="0"/>
                                  <m:t>)/</m:t>
                                </m:r>
                                <m:r>
                                  <m:rPr>
                                    <m:nor/>
                                  </m:rPr>
                                  <a:rPr lang="en-US" sz="2000" dirty="0"/>
                                  <m:t>Pr</m:t>
                                </m:r>
                                <m:r>
                                  <m:rPr>
                                    <m:nor/>
                                  </m:rPr>
                                  <a:rPr lang="en-US" sz="2000" dirty="0"/>
                                  <m:t>(</m:t>
                                </m:r>
                                <m:r>
                                  <m:rPr>
                                    <m:nor/>
                                  </m:rPr>
                                  <a:rPr lang="en-US" sz="2000" dirty="0"/>
                                  <m:t>Origin</m:t>
                                </m:r>
                                <m:r>
                                  <m:rPr>
                                    <m:nor/>
                                  </m:rPr>
                                  <a:rPr lang="en-US" sz="2000" dirty="0"/>
                                  <m:t>=</m:t>
                                </m:r>
                                <m:r>
                                  <m:rPr>
                                    <m:nor/>
                                  </m:rPr>
                                  <a:rPr lang="en-US" sz="2000" dirty="0"/>
                                  <m:t>Asia</m:t>
                                </m:r>
                                <m:r>
                                  <m:rPr>
                                    <m:nor/>
                                  </m:rPr>
                                  <a:rPr lang="en-US" sz="2000" dirty="0"/>
                                  <m:t>) | </m:t>
                                </m:r>
                                <m:r>
                                  <m:rPr>
                                    <m:nor/>
                                  </m:rPr>
                                  <a:rPr lang="en-US" sz="2000" dirty="0"/>
                                  <m:t>DriveTrain</m:t>
                                </m:r>
                                <m:r>
                                  <m:rPr>
                                    <m:nor/>
                                  </m:rPr>
                                  <a:rPr lang="en-US" sz="2000" dirty="0"/>
                                  <m:t>=</m:t>
                                </m:r>
                                <m:r>
                                  <m:rPr>
                                    <m:nor/>
                                  </m:rPr>
                                  <a:rPr lang="en-US" sz="2000" dirty="0"/>
                                  <m:t>RWD</m:t>
                                </m:r>
                              </m:den>
                            </m:f>
                          </m:e>
                        </m:d>
                      </m:e>
                    </m:func>
                  </m:oMath>
                </a14:m>
                <a:r>
                  <a:rPr lang="en-US" sz="2000" dirty="0"/>
                  <a:t> = -1.328556</a:t>
                </a:r>
              </a:p>
              <a:p>
                <a:pPr marL="514350" lvl="1" indent="-514350">
                  <a:lnSpc>
                    <a:spcPct val="100000"/>
                  </a:lnSpc>
                  <a:spcBef>
                    <a:spcPts val="1200"/>
                  </a:spcBef>
                  <a:buFont typeface="+mj-lt"/>
                  <a:buAutoNum type="arabicPeriod" startAt="3"/>
                </a:pPr>
                <a14:m>
                  <m:oMath xmlns:m="http://schemas.openxmlformats.org/officeDocument/2006/math">
                    <m:f>
                      <m:fPr>
                        <m:ctrlPr>
                          <a:rPr lang="en-US" sz="2000" i="1">
                            <a:latin typeface="Cambria Math" panose="02040503050406030204" pitchFamily="18" charset="0"/>
                          </a:rPr>
                        </m:ctrlPr>
                      </m:fPr>
                      <m:num>
                        <m:r>
                          <m:rPr>
                            <m:nor/>
                          </m:rPr>
                          <a:rPr lang="en-US" sz="2000" dirty="0"/>
                          <m:t>Pr</m:t>
                        </m:r>
                        <m:r>
                          <m:rPr>
                            <m:nor/>
                          </m:rPr>
                          <a:rPr lang="en-US" sz="2000" dirty="0"/>
                          <m:t>(</m:t>
                        </m:r>
                        <m:r>
                          <m:rPr>
                            <m:nor/>
                          </m:rPr>
                          <a:rPr lang="en-US" sz="2000" dirty="0"/>
                          <m:t>Origin</m:t>
                        </m:r>
                        <m:r>
                          <m:rPr>
                            <m:nor/>
                          </m:rPr>
                          <a:rPr lang="en-US" sz="2000" dirty="0"/>
                          <m:t>=</m:t>
                        </m:r>
                        <m:r>
                          <m:rPr>
                            <m:nor/>
                          </m:rPr>
                          <a:rPr lang="en-US" sz="2000" dirty="0"/>
                          <m:t>USA</m:t>
                        </m:r>
                        <m:r>
                          <m:rPr>
                            <m:nor/>
                          </m:rPr>
                          <a:rPr lang="en-US" sz="2000" dirty="0"/>
                          <m:t>)/</m:t>
                        </m:r>
                        <m:r>
                          <m:rPr>
                            <m:nor/>
                          </m:rPr>
                          <a:rPr lang="en-US" sz="2000" dirty="0"/>
                          <m:t>Pr</m:t>
                        </m:r>
                        <m:r>
                          <m:rPr>
                            <m:nor/>
                          </m:rPr>
                          <a:rPr lang="en-US" sz="2000" dirty="0"/>
                          <m:t>(</m:t>
                        </m:r>
                        <m:r>
                          <m:rPr>
                            <m:nor/>
                          </m:rPr>
                          <a:rPr lang="en-US" sz="2000" dirty="0"/>
                          <m:t>Origin</m:t>
                        </m:r>
                        <m:r>
                          <m:rPr>
                            <m:nor/>
                          </m:rPr>
                          <a:rPr lang="en-US" sz="2000" dirty="0"/>
                          <m:t>=</m:t>
                        </m:r>
                        <m:r>
                          <m:rPr>
                            <m:nor/>
                          </m:rPr>
                          <a:rPr lang="en-US" sz="2000" dirty="0"/>
                          <m:t>Asia</m:t>
                        </m:r>
                        <m:r>
                          <m:rPr>
                            <m:nor/>
                          </m:rPr>
                          <a:rPr lang="en-US" sz="2000" dirty="0"/>
                          <m:t>) | </m:t>
                        </m:r>
                        <m:r>
                          <m:rPr>
                            <m:nor/>
                          </m:rPr>
                          <a:rPr lang="en-US" sz="2000" dirty="0"/>
                          <m:t>DriveTrain</m:t>
                        </m:r>
                        <m:r>
                          <m:rPr>
                            <m:nor/>
                          </m:rPr>
                          <a:rPr lang="en-US" sz="2000" dirty="0"/>
                          <m:t>=</m:t>
                        </m:r>
                        <m:r>
                          <m:rPr>
                            <m:nor/>
                          </m:rPr>
                          <a:rPr lang="en-US" sz="2000" dirty="0"/>
                          <m:t>AWD</m:t>
                        </m:r>
                      </m:num>
                      <m:den>
                        <m:r>
                          <m:rPr>
                            <m:nor/>
                          </m:rPr>
                          <a:rPr lang="en-US" sz="2000" dirty="0"/>
                          <m:t>Pr</m:t>
                        </m:r>
                        <m:r>
                          <m:rPr>
                            <m:nor/>
                          </m:rPr>
                          <a:rPr lang="en-US" sz="2000" dirty="0"/>
                          <m:t>(</m:t>
                        </m:r>
                        <m:r>
                          <m:rPr>
                            <m:nor/>
                          </m:rPr>
                          <a:rPr lang="en-US" sz="2000" dirty="0"/>
                          <m:t>Origin</m:t>
                        </m:r>
                        <m:r>
                          <m:rPr>
                            <m:nor/>
                          </m:rPr>
                          <a:rPr lang="en-US" sz="2000" dirty="0"/>
                          <m:t>=</m:t>
                        </m:r>
                        <m:r>
                          <m:rPr>
                            <m:nor/>
                          </m:rPr>
                          <a:rPr lang="en-US" sz="2000" dirty="0"/>
                          <m:t>USA</m:t>
                        </m:r>
                        <m:r>
                          <m:rPr>
                            <m:nor/>
                          </m:rPr>
                          <a:rPr lang="en-US" sz="2000" dirty="0"/>
                          <m:t>)/</m:t>
                        </m:r>
                        <m:r>
                          <m:rPr>
                            <m:nor/>
                          </m:rPr>
                          <a:rPr lang="en-US" sz="2000" dirty="0"/>
                          <m:t>Pr</m:t>
                        </m:r>
                        <m:r>
                          <m:rPr>
                            <m:nor/>
                          </m:rPr>
                          <a:rPr lang="en-US" sz="2000" dirty="0"/>
                          <m:t>(</m:t>
                        </m:r>
                        <m:r>
                          <m:rPr>
                            <m:nor/>
                          </m:rPr>
                          <a:rPr lang="en-US" sz="2000" dirty="0"/>
                          <m:t>Origin</m:t>
                        </m:r>
                        <m:r>
                          <m:rPr>
                            <m:nor/>
                          </m:rPr>
                          <a:rPr lang="en-US" sz="2000" dirty="0"/>
                          <m:t>=</m:t>
                        </m:r>
                        <m:r>
                          <m:rPr>
                            <m:nor/>
                          </m:rPr>
                          <a:rPr lang="en-US" sz="2000" dirty="0"/>
                          <m:t>Asia</m:t>
                        </m:r>
                        <m:r>
                          <m:rPr>
                            <m:nor/>
                          </m:rPr>
                          <a:rPr lang="en-US" sz="2000" dirty="0"/>
                          <m:t>) | </m:t>
                        </m:r>
                        <m:r>
                          <m:rPr>
                            <m:nor/>
                          </m:rPr>
                          <a:rPr lang="en-US" sz="2000" dirty="0"/>
                          <m:t>DriveTrain</m:t>
                        </m:r>
                        <m:r>
                          <m:rPr>
                            <m:nor/>
                          </m:rPr>
                          <a:rPr lang="en-US" sz="2000" dirty="0"/>
                          <m:t>=</m:t>
                        </m:r>
                        <m:r>
                          <m:rPr>
                            <m:nor/>
                          </m:rPr>
                          <a:rPr lang="en-US" sz="2000" dirty="0"/>
                          <m:t>RWD</m:t>
                        </m:r>
                      </m:den>
                    </m:f>
                  </m:oMath>
                </a14:m>
                <a:r>
                  <a:rPr lang="en-US" sz="2000" dirty="0"/>
                  <a:t> = </a:t>
                </a:r>
                <a:r>
                  <a:rPr lang="en-US" sz="2000" dirty="0" err="1"/>
                  <a:t>exp</a:t>
                </a:r>
                <a:r>
                  <a:rPr lang="en-US" sz="2000" dirty="0"/>
                  <a:t>(-1.328556) = 0.264860 </a:t>
                </a:r>
              </a:p>
              <a:p>
                <a:pPr marL="514350" lvl="1" indent="-514350">
                  <a:lnSpc>
                    <a:spcPct val="100000"/>
                  </a:lnSpc>
                  <a:spcBef>
                    <a:spcPts val="1200"/>
                  </a:spcBef>
                  <a:buFont typeface="+mj-lt"/>
                  <a:buAutoNum type="arabicPeriod" startAt="3"/>
                </a:pPr>
                <a:r>
                  <a:rPr lang="en-US" sz="2000" dirty="0"/>
                  <a:t>Interpretation: if only the </a:t>
                </a:r>
                <a:r>
                  <a:rPr lang="en-US" sz="2000" dirty="0" err="1"/>
                  <a:t>DriveTrain</a:t>
                </a:r>
                <a:r>
                  <a:rPr lang="en-US" sz="2000" dirty="0"/>
                  <a:t> of a car is changed from RWD to AWD while keeping all other predictors the same, the odds of Made in USA versus Made in Asia will shrink by a factor of 0.264860.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38" r="-23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323FA4BC-3401-420E-982C-A7C9FD4E24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180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Description of Tree Nodes</a:t>
            </a:r>
          </a:p>
        </p:txBody>
      </p:sp>
      <p:sp>
        <p:nvSpPr>
          <p:cNvPr id="3" name="Content Placeholder 2"/>
          <p:cNvSpPr>
            <a:spLocks noGrp="1"/>
          </p:cNvSpPr>
          <p:nvPr>
            <p:ph idx="1"/>
          </p:nvPr>
        </p:nvSpPr>
        <p:spPr/>
        <p:txBody>
          <a:bodyPr>
            <a:normAutofit/>
          </a:bodyPr>
          <a:lstStyle/>
          <a:p>
            <a:endParaRPr lang="en-US" dirty="0"/>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p:pic>
        <p:nvPicPr>
          <p:cNvPr id="6" name="Picture 5">
            <a:extLst>
              <a:ext uri="{FF2B5EF4-FFF2-40B4-BE49-F238E27FC236}">
                <a16:creationId xmlns:a16="http://schemas.microsoft.com/office/drawing/2014/main" id="{82C70A1B-73AA-4411-BE9F-396AE2E88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4" name="Table 3">
            <a:extLst>
              <a:ext uri="{FF2B5EF4-FFF2-40B4-BE49-F238E27FC236}">
                <a16:creationId xmlns:a16="http://schemas.microsoft.com/office/drawing/2014/main" id="{372ED9BB-E515-4275-9CED-311C32BE05AC}"/>
              </a:ext>
            </a:extLst>
          </p:cNvPr>
          <p:cNvGraphicFramePr>
            <a:graphicFrameLocks noGrp="1"/>
          </p:cNvGraphicFramePr>
          <p:nvPr>
            <p:extLst>
              <p:ext uri="{D42A27DB-BD31-4B8C-83A1-F6EECF244321}">
                <p14:modId xmlns:p14="http://schemas.microsoft.com/office/powerpoint/2010/main" val="161138477"/>
              </p:ext>
            </p:extLst>
          </p:nvPr>
        </p:nvGraphicFramePr>
        <p:xfrm>
          <a:off x="838200" y="1639626"/>
          <a:ext cx="10515600" cy="3737808"/>
        </p:xfrm>
        <a:graphic>
          <a:graphicData uri="http://schemas.openxmlformats.org/drawingml/2006/table">
            <a:tbl>
              <a:tblPr/>
              <a:tblGrid>
                <a:gridCol w="3204990">
                  <a:extLst>
                    <a:ext uri="{9D8B030D-6E8A-4147-A177-3AD203B41FA5}">
                      <a16:colId xmlns:a16="http://schemas.microsoft.com/office/drawing/2014/main" val="3873912988"/>
                    </a:ext>
                  </a:extLst>
                </a:gridCol>
                <a:gridCol w="3668617">
                  <a:extLst>
                    <a:ext uri="{9D8B030D-6E8A-4147-A177-3AD203B41FA5}">
                      <a16:colId xmlns:a16="http://schemas.microsoft.com/office/drawing/2014/main" val="952018092"/>
                    </a:ext>
                  </a:extLst>
                </a:gridCol>
                <a:gridCol w="1487277">
                  <a:extLst>
                    <a:ext uri="{9D8B030D-6E8A-4147-A177-3AD203B41FA5}">
                      <a16:colId xmlns:a16="http://schemas.microsoft.com/office/drawing/2014/main" val="792783269"/>
                    </a:ext>
                  </a:extLst>
                </a:gridCol>
                <a:gridCol w="1211856">
                  <a:extLst>
                    <a:ext uri="{9D8B030D-6E8A-4147-A177-3AD203B41FA5}">
                      <a16:colId xmlns:a16="http://schemas.microsoft.com/office/drawing/2014/main" val="1071080369"/>
                    </a:ext>
                  </a:extLst>
                </a:gridCol>
                <a:gridCol w="942860">
                  <a:extLst>
                    <a:ext uri="{9D8B030D-6E8A-4147-A177-3AD203B41FA5}">
                      <a16:colId xmlns:a16="http://schemas.microsoft.com/office/drawing/2014/main" val="748806537"/>
                    </a:ext>
                  </a:extLst>
                </a:gridCol>
              </a:tblGrid>
              <a:tr h="178231">
                <a:tc rowSpan="2">
                  <a:txBody>
                    <a:bodyPr/>
                    <a:lstStyle/>
                    <a:p>
                      <a:pPr algn="ctr" fontAlgn="b"/>
                      <a:r>
                        <a:rPr lang="en-US" sz="2000" b="1" i="0" u="none" strike="noStrike" dirty="0">
                          <a:solidFill>
                            <a:srgbClr val="000000"/>
                          </a:solidFill>
                          <a:effectLst/>
                          <a:latin typeface="Calibri" panose="020F0502020204030204" pitchFamily="34" charset="0"/>
                        </a:rPr>
                        <a:t>OCCUPATION</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2000" b="1" i="0" u="none" strike="noStrike">
                          <a:solidFill>
                            <a:srgbClr val="000000"/>
                          </a:solidFill>
                          <a:effectLst/>
                          <a:latin typeface="Calibri" panose="020F0502020204030204" pitchFamily="34" charset="0"/>
                        </a:rPr>
                        <a:t>EDUCATION</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2000" b="1" i="0" u="none" strike="noStrike">
                          <a:solidFill>
                            <a:srgbClr val="000000"/>
                          </a:solidFill>
                          <a:effectLst/>
                          <a:latin typeface="Calibri" panose="020F0502020204030204" pitchFamily="34" charset="0"/>
                        </a:rPr>
                        <a:t>N</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72079185"/>
                  </a:ext>
                </a:extLst>
              </a:tr>
              <a:tr h="178231">
                <a:tc vMerge="1">
                  <a:txBody>
                    <a:bodyPr/>
                    <a:lstStyle/>
                    <a:p>
                      <a:endParaRPr lang="en-US"/>
                    </a:p>
                  </a:txBody>
                  <a:tcPr/>
                </a:tc>
                <a:tc vMerge="1">
                  <a:txBody>
                    <a:bodyPr/>
                    <a:lstStyle/>
                    <a:p>
                      <a:endParaRPr lang="en-US"/>
                    </a:p>
                  </a:txBody>
                  <a:tcPr/>
                </a:tc>
                <a:tc>
                  <a:txBody>
                    <a:bodyPr/>
                    <a:lstStyle/>
                    <a:p>
                      <a:pPr algn="r" fontAlgn="b"/>
                      <a:r>
                        <a:rPr lang="en-US" sz="2000" b="1" i="0" u="none" strike="noStrike">
                          <a:solidFill>
                            <a:srgbClr val="000000"/>
                          </a:solidFill>
                          <a:effectLst/>
                          <a:latin typeface="Calibri" panose="020F0502020204030204" pitchFamily="34" charset="0"/>
                        </a:rPr>
                        <a:t>Commercial</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a:solidFill>
                            <a:srgbClr val="000000"/>
                          </a:solidFill>
                          <a:effectLst/>
                          <a:latin typeface="Calibri" panose="020F0502020204030204" pitchFamily="34" charset="0"/>
                        </a:rPr>
                        <a:t>Private</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a:solidFill>
                            <a:srgbClr val="000000"/>
                          </a:solidFill>
                          <a:effectLst/>
                          <a:latin typeface="Calibri" panose="020F0502020204030204" pitchFamily="34" charset="0"/>
                        </a:rPr>
                        <a:t>Total</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2280157"/>
                  </a:ext>
                </a:extLst>
              </a:tr>
              <a:tr h="178231">
                <a:tc>
                  <a:txBody>
                    <a:bodyPr/>
                    <a:lstStyle/>
                    <a:p>
                      <a:pPr algn="l" fontAlgn="b"/>
                      <a:r>
                        <a:rPr lang="en-US" sz="2000" b="0" i="0" u="none" strike="noStrike" dirty="0">
                          <a:solidFill>
                            <a:srgbClr val="000000"/>
                          </a:solidFill>
                          <a:effectLst/>
                          <a:latin typeface="Calibri" panose="020F0502020204030204" pitchFamily="34" charset="0"/>
                        </a:rPr>
                        <a:t>Clerical, Doctor, Home Maker, Manager, Professional, Student</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2000" b="0" i="0" u="none" strike="noStrike" dirty="0">
                          <a:solidFill>
                            <a:srgbClr val="000000"/>
                          </a:solidFill>
                          <a:effectLst/>
                          <a:latin typeface="Calibri" panose="020F0502020204030204" pitchFamily="34" charset="0"/>
                        </a:rPr>
                        <a:t>1461</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4857</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6318</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2075388"/>
                  </a:ext>
                </a:extLst>
              </a:tr>
              <a:tr h="178231">
                <a:tc>
                  <a:txBody>
                    <a:bodyPr/>
                    <a:lstStyle/>
                    <a:p>
                      <a:pPr algn="l" fontAlgn="b"/>
                      <a:r>
                        <a:rPr lang="en-US" sz="2000" b="0" i="0" u="none" strike="noStrike">
                          <a:solidFill>
                            <a:srgbClr val="000000"/>
                          </a:solidFill>
                          <a:effectLst/>
                          <a:latin typeface="Calibri" panose="020F0502020204030204" pitchFamily="34" charset="0"/>
                        </a:rPr>
                        <a:t>Lawyer</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2000" b="0" i="0" u="none" strike="noStrike">
                          <a:solidFill>
                            <a:srgbClr val="000000"/>
                          </a:solidFill>
                          <a:effectLst/>
                          <a:latin typeface="Calibri" panose="020F0502020204030204" pitchFamily="34" charset="0"/>
                        </a:rPr>
                        <a:t>0</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1031</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1031</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4073982"/>
                  </a:ext>
                </a:extLst>
              </a:tr>
              <a:tr h="178231">
                <a:tc>
                  <a:txBody>
                    <a:bodyPr/>
                    <a:lstStyle/>
                    <a:p>
                      <a:pPr algn="l" fontAlgn="b"/>
                      <a:r>
                        <a:rPr lang="en-US" sz="2000" b="0" i="0" u="none" strike="noStrike">
                          <a:solidFill>
                            <a:srgbClr val="000000"/>
                          </a:solidFill>
                          <a:effectLst/>
                          <a:latin typeface="Calibri" panose="020F0502020204030204" pitchFamily="34" charset="0"/>
                        </a:rPr>
                        <a:t>Unknown</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Below High School (1), High School (2), Bachelors (3), Masters (4)</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369</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55</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424</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7059824"/>
                  </a:ext>
                </a:extLst>
              </a:tr>
              <a:tr h="178231">
                <a:tc>
                  <a:txBody>
                    <a:bodyPr/>
                    <a:lstStyle/>
                    <a:p>
                      <a:pPr algn="l" fontAlgn="b"/>
                      <a:r>
                        <a:rPr lang="en-US" sz="2000" b="0" i="0" u="none" strike="noStrike">
                          <a:solidFill>
                            <a:srgbClr val="000000"/>
                          </a:solidFill>
                          <a:effectLst/>
                          <a:latin typeface="Calibri" panose="020F0502020204030204" pitchFamily="34" charset="0"/>
                        </a:rPr>
                        <a:t>Unknown</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PhD (5)</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224</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17</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241</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8490015"/>
                  </a:ext>
                </a:extLst>
              </a:tr>
              <a:tr h="178231">
                <a:tc>
                  <a:txBody>
                    <a:bodyPr/>
                    <a:lstStyle/>
                    <a:p>
                      <a:pPr algn="l" fontAlgn="b"/>
                      <a:r>
                        <a:rPr lang="en-US" sz="2000" b="0" i="0" u="none" strike="noStrike">
                          <a:solidFill>
                            <a:srgbClr val="000000"/>
                          </a:solidFill>
                          <a:effectLst/>
                          <a:latin typeface="Calibri" panose="020F0502020204030204" pitchFamily="34" charset="0"/>
                        </a:rPr>
                        <a:t>Blue Collar</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Below High School (1)</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167</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374</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541</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095476"/>
                  </a:ext>
                </a:extLst>
              </a:tr>
              <a:tr h="178231">
                <a:tc>
                  <a:txBody>
                    <a:bodyPr/>
                    <a:lstStyle/>
                    <a:p>
                      <a:pPr algn="l" fontAlgn="b"/>
                      <a:r>
                        <a:rPr lang="en-US" sz="2000" b="0" i="0" u="none" strike="noStrike">
                          <a:solidFill>
                            <a:srgbClr val="000000"/>
                          </a:solidFill>
                          <a:effectLst/>
                          <a:latin typeface="Calibri" panose="020F0502020204030204" pitchFamily="34" charset="0"/>
                        </a:rPr>
                        <a:t>Blue Collar</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High School (2), Bachelors (3)</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1566</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178</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1744</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6104140"/>
                  </a:ext>
                </a:extLst>
              </a:tr>
              <a:tr h="178231">
                <a:tc>
                  <a:txBody>
                    <a:bodyPr/>
                    <a:lstStyle/>
                    <a:p>
                      <a:pPr algn="l" fontAlgn="b"/>
                      <a:r>
                        <a:rPr lang="en-US" sz="2000" b="0" i="0" u="none" strike="noStrike">
                          <a:solidFill>
                            <a:srgbClr val="000000"/>
                          </a:solidFill>
                          <a:effectLst/>
                          <a:latin typeface="Calibri" panose="020F0502020204030204" pitchFamily="34" charset="0"/>
                        </a:rPr>
                        <a:t>Blue Collar</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Masters (4), PhD (5)</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2</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3</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8442921"/>
                  </a:ext>
                </a:extLst>
              </a:tr>
            </a:tbl>
          </a:graphicData>
        </a:graphic>
      </p:graphicFrame>
    </p:spTree>
    <p:extLst>
      <p:ext uri="{BB962C8B-B14F-4D97-AF65-F5344CB8AC3E}">
        <p14:creationId xmlns:p14="http://schemas.microsoft.com/office/powerpoint/2010/main" val="41113126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70</a:t>
            </a:fld>
            <a:endParaRPr lang="en-US" dirty="0"/>
          </a:p>
        </p:txBody>
      </p:sp>
      <p:sp>
        <p:nvSpPr>
          <p:cNvPr id="3" name="Content Placeholder 2"/>
          <p:cNvSpPr>
            <a:spLocks noGrp="1"/>
          </p:cNvSpPr>
          <p:nvPr>
            <p:ph idx="1"/>
          </p:nvPr>
        </p:nvSpPr>
        <p:spPr/>
        <p:txBody>
          <a:bodyPr>
            <a:normAutofit/>
          </a:bodyPr>
          <a:lstStyle/>
          <a:p>
            <a:pPr marL="514350" lvl="1" indent="-514350">
              <a:lnSpc>
                <a:spcPct val="100000"/>
              </a:lnSpc>
              <a:spcBef>
                <a:spcPts val="1200"/>
              </a:spcBef>
            </a:pPr>
            <a:r>
              <a:rPr lang="en-US" sz="2000" dirty="0"/>
              <a:t>If the odds of Made in USA versus Made in Asia for </a:t>
            </a:r>
            <a:r>
              <a:rPr lang="en-US" sz="2000" b="1" dirty="0"/>
              <a:t>RWD</a:t>
            </a:r>
            <a:r>
              <a:rPr lang="en-US" sz="2000" dirty="0"/>
              <a:t> drive train is 31.82 : 22.73 (i.e. 1.3999120), then the same odds for </a:t>
            </a:r>
            <a:r>
              <a:rPr lang="en-US" sz="2000" b="1" dirty="0"/>
              <a:t>AWD</a:t>
            </a:r>
            <a:r>
              <a:rPr lang="en-US" sz="2000" dirty="0"/>
              <a:t> drive train is shrunk to (31.82/22.73) * 0.264860  = 0.370780. </a:t>
            </a:r>
          </a:p>
          <a:p>
            <a:pPr marL="514350" lvl="1" indent="-514350">
              <a:lnSpc>
                <a:spcPct val="100000"/>
              </a:lnSpc>
              <a:spcBef>
                <a:spcPts val="1200"/>
              </a:spcBef>
            </a:pPr>
            <a:r>
              <a:rPr lang="en-US" sz="2000" dirty="0"/>
              <a:t>The observed odds of Made in USA versus Made in Asia for AWD drive train is 23.91 : 36.96 = 0.64691558.  The Logistic model suggests that the actual odds should be 36.96 * 0.370780 : 36.96 = </a:t>
            </a:r>
            <a:r>
              <a:rPr lang="en-US" sz="2000" b="1" dirty="0"/>
              <a:t>13.70 : 36.96 (USA : Asia)</a:t>
            </a:r>
            <a:r>
              <a:rPr lang="en-US" sz="2000" dirty="0"/>
              <a:t>.</a:t>
            </a:r>
          </a:p>
          <a:p>
            <a:pPr marL="514350" lvl="1" indent="-514350">
              <a:lnSpc>
                <a:spcPct val="100000"/>
              </a:lnSpc>
              <a:spcBef>
                <a:spcPts val="1200"/>
              </a:spcBef>
            </a:pPr>
            <a:r>
              <a:rPr lang="en-US" sz="2000" dirty="0"/>
              <a:t>The Logistic model suggests that having AWD drive train makes the car even more likely to be made in Asia than USA compared to a car with RWD drive.</a:t>
            </a:r>
            <a:endParaRPr lang="en-US" sz="3200" dirty="0"/>
          </a:p>
          <a:p>
            <a:endParaRPr lang="en-US" sz="3200" dirty="0"/>
          </a:p>
          <a:p>
            <a:endParaRPr lang="en-US" sz="2900" dirty="0"/>
          </a:p>
        </p:txBody>
      </p:sp>
      <p:graphicFrame>
        <p:nvGraphicFramePr>
          <p:cNvPr id="6" name="Table 5">
            <a:extLst>
              <a:ext uri="{FF2B5EF4-FFF2-40B4-BE49-F238E27FC236}">
                <a16:creationId xmlns:a16="http://schemas.microsoft.com/office/drawing/2014/main" id="{A3D01844-FA01-4694-BB34-3187ECCC2D6A}"/>
              </a:ext>
            </a:extLst>
          </p:cNvPr>
          <p:cNvGraphicFramePr>
            <a:graphicFrameLocks noGrp="1"/>
          </p:cNvGraphicFramePr>
          <p:nvPr>
            <p:extLst>
              <p:ext uri="{D42A27DB-BD31-4B8C-83A1-F6EECF244321}">
                <p14:modId xmlns:p14="http://schemas.microsoft.com/office/powerpoint/2010/main" val="1376060553"/>
              </p:ext>
            </p:extLst>
          </p:nvPr>
        </p:nvGraphicFramePr>
        <p:xfrm>
          <a:off x="7181850" y="220663"/>
          <a:ext cx="4248148" cy="1361280"/>
        </p:xfrm>
        <a:graphic>
          <a:graphicData uri="http://schemas.openxmlformats.org/drawingml/2006/table">
            <a:tbl>
              <a:tblPr/>
              <a:tblGrid>
                <a:gridCol w="1114068">
                  <a:extLst>
                    <a:ext uri="{9D8B030D-6E8A-4147-A177-3AD203B41FA5}">
                      <a16:colId xmlns:a16="http://schemas.microsoft.com/office/drawing/2014/main" val="631524242"/>
                    </a:ext>
                  </a:extLst>
                </a:gridCol>
                <a:gridCol w="783520">
                  <a:extLst>
                    <a:ext uri="{9D8B030D-6E8A-4147-A177-3AD203B41FA5}">
                      <a16:colId xmlns:a16="http://schemas.microsoft.com/office/drawing/2014/main" val="3090427804"/>
                    </a:ext>
                  </a:extLst>
                </a:gridCol>
                <a:gridCol w="783520">
                  <a:extLst>
                    <a:ext uri="{9D8B030D-6E8A-4147-A177-3AD203B41FA5}">
                      <a16:colId xmlns:a16="http://schemas.microsoft.com/office/drawing/2014/main" val="2818917898"/>
                    </a:ext>
                  </a:extLst>
                </a:gridCol>
                <a:gridCol w="783520">
                  <a:extLst>
                    <a:ext uri="{9D8B030D-6E8A-4147-A177-3AD203B41FA5}">
                      <a16:colId xmlns:a16="http://schemas.microsoft.com/office/drawing/2014/main" val="3020758607"/>
                    </a:ext>
                  </a:extLst>
                </a:gridCol>
                <a:gridCol w="783520">
                  <a:extLst>
                    <a:ext uri="{9D8B030D-6E8A-4147-A177-3AD203B41FA5}">
                      <a16:colId xmlns:a16="http://schemas.microsoft.com/office/drawing/2014/main" val="1383447413"/>
                    </a:ext>
                  </a:extLst>
                </a:gridCol>
              </a:tblGrid>
              <a:tr h="272256">
                <a:tc>
                  <a:txBody>
                    <a:bodyPr/>
                    <a:lstStyle/>
                    <a:p>
                      <a:pPr algn="l" fontAlgn="b"/>
                      <a:r>
                        <a:rPr lang="en-US" sz="1400" b="0" i="0" u="none" strike="noStrike" dirty="0">
                          <a:solidFill>
                            <a:srgbClr val="000000"/>
                          </a:solidFill>
                          <a:effectLst/>
                          <a:latin typeface="Calibri" panose="020F0502020204030204" pitchFamily="34" charset="0"/>
                        </a:rPr>
                        <a:t> Obs. Percents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US" sz="1400" b="1" i="0" u="none" strike="noStrike" dirty="0">
                          <a:solidFill>
                            <a:srgbClr val="000000"/>
                          </a:solidFill>
                          <a:effectLst/>
                          <a:latin typeface="Calibri" panose="020F0502020204030204" pitchFamily="34" charset="0"/>
                        </a:rPr>
                        <a:t>Origin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5495283"/>
                  </a:ext>
                </a:extLst>
              </a:tr>
              <a:tr h="272256">
                <a:tc>
                  <a:txBody>
                    <a:bodyPr/>
                    <a:lstStyle/>
                    <a:p>
                      <a:pPr algn="l" fontAlgn="b"/>
                      <a:r>
                        <a:rPr lang="en-US" sz="1400" b="1" i="0" u="none" strike="noStrike">
                          <a:solidFill>
                            <a:srgbClr val="000000"/>
                          </a:solidFill>
                          <a:effectLst/>
                          <a:latin typeface="Calibri" panose="020F0502020204030204" pitchFamily="34" charset="0"/>
                        </a:rPr>
                        <a:t>DriveTrain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Asia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Europe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37357"/>
                  </a:ext>
                </a:extLst>
              </a:tr>
              <a:tr h="272256">
                <a:tc>
                  <a:txBody>
                    <a:bodyPr/>
                    <a:lstStyle/>
                    <a:p>
                      <a:pPr algn="l" fontAlgn="b"/>
                      <a:r>
                        <a:rPr lang="en-US" sz="1400" b="0" i="0" u="none" strike="noStrike" dirty="0">
                          <a:solidFill>
                            <a:srgbClr val="000000"/>
                          </a:solidFill>
                          <a:effectLst/>
                          <a:latin typeface="Calibri" panose="020F0502020204030204" pitchFamily="34" charset="0"/>
                        </a:rPr>
                        <a:t>AWD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36.96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39.13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991121"/>
                  </a:ext>
                </a:extLst>
              </a:tr>
              <a:tr h="272256">
                <a:tc>
                  <a:txBody>
                    <a:bodyPr/>
                    <a:lstStyle/>
                    <a:p>
                      <a:pPr algn="l" fontAlgn="b"/>
                      <a:r>
                        <a:rPr lang="en-US" sz="1400" b="0" i="0" u="none" strike="noStrike" dirty="0">
                          <a:solidFill>
                            <a:srgbClr val="000000"/>
                          </a:solidFill>
                          <a:effectLst/>
                          <a:latin typeface="Calibri" panose="020F0502020204030204" pitchFamily="34" charset="0"/>
                        </a:rPr>
                        <a:t>FWD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43.81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39.82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151147"/>
                  </a:ext>
                </a:extLst>
              </a:tr>
              <a:tr h="272256">
                <a:tc>
                  <a:txBody>
                    <a:bodyPr/>
                    <a:lstStyle/>
                    <a:p>
                      <a:pPr algn="l" fontAlgn="b"/>
                      <a:r>
                        <a:rPr lang="en-US" sz="1400" b="0" i="0" u="none" strike="noStrike" dirty="0">
                          <a:solidFill>
                            <a:srgbClr val="000000"/>
                          </a:solidFill>
                          <a:effectLst/>
                          <a:latin typeface="Calibri" panose="020F0502020204030204" pitchFamily="34" charset="0"/>
                        </a:rPr>
                        <a:t>RWD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22.73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31.82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347027"/>
                  </a:ext>
                </a:extLst>
              </a:tr>
            </a:tbl>
          </a:graphicData>
        </a:graphic>
      </p:graphicFrame>
      <p:pic>
        <p:nvPicPr>
          <p:cNvPr id="8" name="Picture 7">
            <a:extLst>
              <a:ext uri="{FF2B5EF4-FFF2-40B4-BE49-F238E27FC236}">
                <a16:creationId xmlns:a16="http://schemas.microsoft.com/office/drawing/2014/main" id="{4A6EC2D9-3460-42D1-B518-04824FCE6E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737283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71</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1" indent="0">
                  <a:spcBef>
                    <a:spcPts val="1000"/>
                  </a:spcBef>
                  <a:buNone/>
                </a:pPr>
                <a:r>
                  <a:rPr lang="en-US" sz="2000" dirty="0">
                    <a:latin typeface="Cambria Math" panose="02040503050406030204" pitchFamily="18" charset="0"/>
                  </a:rPr>
                  <a:t>Similarly,</a:t>
                </a:r>
              </a:p>
              <a:p>
                <a:pPr marL="514350" lvl="1" indent="-514350">
                  <a:spcBef>
                    <a:spcPts val="1000"/>
                  </a:spcBef>
                </a:pPr>
                <a14:m>
                  <m:oMath xmlns:m="http://schemas.openxmlformats.org/officeDocument/2006/math">
                    <m:func>
                      <m:funcPr>
                        <m:ctrlPr>
                          <a:rPr lang="en-US" sz="2000" i="1" smtClean="0">
                            <a:latin typeface="Cambria Math" panose="02040503050406030204" pitchFamily="18" charset="0"/>
                          </a:rPr>
                        </m:ctrlPr>
                      </m:funcPr>
                      <m:fName>
                        <m:sSub>
                          <m:sSubPr>
                            <m:ctrlPr>
                              <a:rPr lang="en-US" sz="2000" i="1" smtClean="0">
                                <a:latin typeface="Cambria Math" panose="02040503050406030204" pitchFamily="18" charset="0"/>
                              </a:rPr>
                            </m:ctrlPr>
                          </m:sSubPr>
                          <m:e>
                            <m:r>
                              <m:rPr>
                                <m:sty m:val="p"/>
                              </m:rPr>
                              <a:rPr lang="en-US" sz="2000" i="0" smtClean="0">
                                <a:latin typeface="Cambria Math" panose="02040503050406030204" pitchFamily="18" charset="0"/>
                              </a:rPr>
                              <m:t>log</m:t>
                            </m:r>
                          </m:e>
                          <m:sub>
                            <m:r>
                              <m:rPr>
                                <m:sty m:val="p"/>
                              </m:rPr>
                              <a:rPr lang="en-US" sz="2000" b="0" i="0" smtClean="0">
                                <a:latin typeface="Cambria Math" panose="02040503050406030204" pitchFamily="18" charset="0"/>
                              </a:rPr>
                              <m:t>e</m:t>
                            </m:r>
                          </m:sub>
                        </m:sSub>
                      </m:fName>
                      <m:e>
                        <m:d>
                          <m:dPr>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r>
                                  <m:rPr>
                                    <m:nor/>
                                  </m:rPr>
                                  <a:rPr lang="en-US" sz="2000" dirty="0"/>
                                  <m:t>Pr</m:t>
                                </m:r>
                                <m:r>
                                  <m:rPr>
                                    <m:nor/>
                                  </m:rPr>
                                  <a:rPr lang="en-US" sz="2000" dirty="0"/>
                                  <m:t>(</m:t>
                                </m:r>
                                <m:r>
                                  <m:rPr>
                                    <m:nor/>
                                  </m:rPr>
                                  <a:rPr lang="en-US" sz="2000" dirty="0"/>
                                  <m:t>Origin</m:t>
                                </m:r>
                                <m:r>
                                  <m:rPr>
                                    <m:nor/>
                                  </m:rPr>
                                  <a:rPr lang="en-US" sz="2000" dirty="0"/>
                                  <m:t>=</m:t>
                                </m:r>
                                <m:r>
                                  <m:rPr>
                                    <m:nor/>
                                  </m:rPr>
                                  <a:rPr lang="en-US" sz="2000" b="0" i="0" dirty="0" smtClean="0"/>
                                  <m:t>Europe</m:t>
                                </m:r>
                                <m:r>
                                  <m:rPr>
                                    <m:nor/>
                                  </m:rPr>
                                  <a:rPr lang="en-US" sz="2000" dirty="0"/>
                                  <m:t>)/</m:t>
                                </m:r>
                                <m:r>
                                  <m:rPr>
                                    <m:nor/>
                                  </m:rPr>
                                  <a:rPr lang="en-US" sz="2000" dirty="0"/>
                                  <m:t>Pr</m:t>
                                </m:r>
                                <m:r>
                                  <m:rPr>
                                    <m:nor/>
                                  </m:rPr>
                                  <a:rPr lang="en-US" sz="2000" dirty="0"/>
                                  <m:t>(</m:t>
                                </m:r>
                                <m:r>
                                  <m:rPr>
                                    <m:nor/>
                                  </m:rPr>
                                  <a:rPr lang="en-US" sz="2000" dirty="0"/>
                                  <m:t>Origin</m:t>
                                </m:r>
                                <m:r>
                                  <m:rPr>
                                    <m:nor/>
                                  </m:rPr>
                                  <a:rPr lang="en-US" sz="2000" dirty="0"/>
                                  <m:t>=</m:t>
                                </m:r>
                                <m:r>
                                  <m:rPr>
                                    <m:nor/>
                                  </m:rPr>
                                  <a:rPr lang="en-US" sz="2000" dirty="0"/>
                                  <m:t>Asia</m:t>
                                </m:r>
                                <m:r>
                                  <m:rPr>
                                    <m:nor/>
                                  </m:rPr>
                                  <a:rPr lang="en-US" sz="2000" dirty="0"/>
                                  <m:t>) | </m:t>
                                </m:r>
                                <m:r>
                                  <m:rPr>
                                    <m:nor/>
                                  </m:rPr>
                                  <a:rPr lang="en-US" sz="2000" dirty="0"/>
                                  <m:t>DriveTrain</m:t>
                                </m:r>
                                <m:r>
                                  <m:rPr>
                                    <m:nor/>
                                  </m:rPr>
                                  <a:rPr lang="en-US" sz="2000" dirty="0"/>
                                  <m:t>=</m:t>
                                </m:r>
                                <m:r>
                                  <m:rPr>
                                    <m:nor/>
                                  </m:rPr>
                                  <a:rPr lang="en-US" sz="2000" dirty="0"/>
                                  <m:t>AWD</m:t>
                                </m:r>
                              </m:num>
                              <m:den>
                                <m:r>
                                  <m:rPr>
                                    <m:nor/>
                                  </m:rPr>
                                  <a:rPr lang="en-US" sz="2000" dirty="0"/>
                                  <m:t>Pr</m:t>
                                </m:r>
                                <m:r>
                                  <m:rPr>
                                    <m:nor/>
                                  </m:rPr>
                                  <a:rPr lang="en-US" sz="2000" dirty="0"/>
                                  <m:t>(</m:t>
                                </m:r>
                                <m:r>
                                  <m:rPr>
                                    <m:nor/>
                                  </m:rPr>
                                  <a:rPr lang="en-US" sz="2000" dirty="0"/>
                                  <m:t>Origin</m:t>
                                </m:r>
                                <m:r>
                                  <m:rPr>
                                    <m:nor/>
                                  </m:rPr>
                                  <a:rPr lang="en-US" sz="2000" dirty="0"/>
                                  <m:t>=</m:t>
                                </m:r>
                                <m:r>
                                  <m:rPr>
                                    <m:nor/>
                                  </m:rPr>
                                  <a:rPr lang="en-US" sz="2000" b="0" i="0" dirty="0" smtClean="0"/>
                                  <m:t>Europe</m:t>
                                </m:r>
                                <m:r>
                                  <m:rPr>
                                    <m:nor/>
                                  </m:rPr>
                                  <a:rPr lang="en-US" sz="2000" dirty="0"/>
                                  <m:t>)/</m:t>
                                </m:r>
                                <m:r>
                                  <m:rPr>
                                    <m:nor/>
                                  </m:rPr>
                                  <a:rPr lang="en-US" sz="2000" dirty="0"/>
                                  <m:t>Pr</m:t>
                                </m:r>
                                <m:r>
                                  <m:rPr>
                                    <m:nor/>
                                  </m:rPr>
                                  <a:rPr lang="en-US" sz="2000" dirty="0"/>
                                  <m:t>(</m:t>
                                </m:r>
                                <m:r>
                                  <m:rPr>
                                    <m:nor/>
                                  </m:rPr>
                                  <a:rPr lang="en-US" sz="2000" dirty="0"/>
                                  <m:t>Origin</m:t>
                                </m:r>
                                <m:r>
                                  <m:rPr>
                                    <m:nor/>
                                  </m:rPr>
                                  <a:rPr lang="en-US" sz="2000" dirty="0"/>
                                  <m:t>=</m:t>
                                </m:r>
                                <m:r>
                                  <m:rPr>
                                    <m:nor/>
                                  </m:rPr>
                                  <a:rPr lang="en-US" sz="2000" dirty="0"/>
                                  <m:t>Asia</m:t>
                                </m:r>
                                <m:r>
                                  <m:rPr>
                                    <m:nor/>
                                  </m:rPr>
                                  <a:rPr lang="en-US" sz="2000" dirty="0"/>
                                  <m:t>) | </m:t>
                                </m:r>
                                <m:r>
                                  <m:rPr>
                                    <m:nor/>
                                  </m:rPr>
                                  <a:rPr lang="en-US" sz="2000" dirty="0"/>
                                  <m:t>DriveTrain</m:t>
                                </m:r>
                                <m:r>
                                  <m:rPr>
                                    <m:nor/>
                                  </m:rPr>
                                  <a:rPr lang="en-US" sz="2000" dirty="0"/>
                                  <m:t>=</m:t>
                                </m:r>
                                <m:r>
                                  <m:rPr>
                                    <m:nor/>
                                  </m:rPr>
                                  <a:rPr lang="en-US" sz="2000" dirty="0"/>
                                  <m:t>RWD</m:t>
                                </m:r>
                              </m:den>
                            </m:f>
                          </m:e>
                        </m:d>
                      </m:e>
                    </m:func>
                  </m:oMath>
                </a14:m>
                <a:r>
                  <a:rPr lang="en-US" sz="2000" dirty="0"/>
                  <a:t> = -0.873406</a:t>
                </a:r>
              </a:p>
              <a:p>
                <a:pPr marL="514350" lvl="1" indent="-514350">
                  <a:spcBef>
                    <a:spcPts val="1000"/>
                  </a:spcBef>
                </a:pPr>
                <a14:m>
                  <m:oMath xmlns:m="http://schemas.openxmlformats.org/officeDocument/2006/math">
                    <m:f>
                      <m:fPr>
                        <m:ctrlPr>
                          <a:rPr lang="en-US" sz="2000" i="1">
                            <a:latin typeface="Cambria Math" panose="02040503050406030204" pitchFamily="18" charset="0"/>
                          </a:rPr>
                        </m:ctrlPr>
                      </m:fPr>
                      <m:num>
                        <m:r>
                          <m:rPr>
                            <m:nor/>
                          </m:rPr>
                          <a:rPr lang="en-US" sz="2000" dirty="0"/>
                          <m:t>Pr</m:t>
                        </m:r>
                        <m:r>
                          <m:rPr>
                            <m:nor/>
                          </m:rPr>
                          <a:rPr lang="en-US" sz="2000" dirty="0"/>
                          <m:t>(</m:t>
                        </m:r>
                        <m:r>
                          <m:rPr>
                            <m:nor/>
                          </m:rPr>
                          <a:rPr lang="en-US" sz="2000" dirty="0"/>
                          <m:t>Origin</m:t>
                        </m:r>
                        <m:r>
                          <m:rPr>
                            <m:nor/>
                          </m:rPr>
                          <a:rPr lang="en-US" sz="2000" dirty="0"/>
                          <m:t>=</m:t>
                        </m:r>
                        <m:r>
                          <m:rPr>
                            <m:nor/>
                          </m:rPr>
                          <a:rPr lang="en-US" sz="2000" b="0" i="0" dirty="0" smtClean="0"/>
                          <m:t>Europe</m:t>
                        </m:r>
                        <m:r>
                          <m:rPr>
                            <m:nor/>
                          </m:rPr>
                          <a:rPr lang="en-US" sz="2000" dirty="0"/>
                          <m:t>)/</m:t>
                        </m:r>
                        <m:r>
                          <m:rPr>
                            <m:nor/>
                          </m:rPr>
                          <a:rPr lang="en-US" sz="2000" dirty="0"/>
                          <m:t>Pr</m:t>
                        </m:r>
                        <m:r>
                          <m:rPr>
                            <m:nor/>
                          </m:rPr>
                          <a:rPr lang="en-US" sz="2000" dirty="0"/>
                          <m:t>(</m:t>
                        </m:r>
                        <m:r>
                          <m:rPr>
                            <m:nor/>
                          </m:rPr>
                          <a:rPr lang="en-US" sz="2000" dirty="0"/>
                          <m:t>Origin</m:t>
                        </m:r>
                        <m:r>
                          <m:rPr>
                            <m:nor/>
                          </m:rPr>
                          <a:rPr lang="en-US" sz="2000" dirty="0"/>
                          <m:t>=</m:t>
                        </m:r>
                        <m:r>
                          <m:rPr>
                            <m:nor/>
                          </m:rPr>
                          <a:rPr lang="en-US" sz="2000" dirty="0"/>
                          <m:t>Asia</m:t>
                        </m:r>
                        <m:r>
                          <m:rPr>
                            <m:nor/>
                          </m:rPr>
                          <a:rPr lang="en-US" sz="2000" dirty="0"/>
                          <m:t>) | </m:t>
                        </m:r>
                        <m:r>
                          <m:rPr>
                            <m:nor/>
                          </m:rPr>
                          <a:rPr lang="en-US" sz="2000" dirty="0"/>
                          <m:t>DriveTrain</m:t>
                        </m:r>
                        <m:r>
                          <m:rPr>
                            <m:nor/>
                          </m:rPr>
                          <a:rPr lang="en-US" sz="2000" dirty="0"/>
                          <m:t>=</m:t>
                        </m:r>
                        <m:r>
                          <m:rPr>
                            <m:nor/>
                          </m:rPr>
                          <a:rPr lang="en-US" sz="2000" dirty="0"/>
                          <m:t>AWD</m:t>
                        </m:r>
                      </m:num>
                      <m:den>
                        <m:r>
                          <m:rPr>
                            <m:nor/>
                          </m:rPr>
                          <a:rPr lang="en-US" sz="2000" dirty="0"/>
                          <m:t>Pr</m:t>
                        </m:r>
                        <m:r>
                          <m:rPr>
                            <m:nor/>
                          </m:rPr>
                          <a:rPr lang="en-US" sz="2000" dirty="0"/>
                          <m:t>(</m:t>
                        </m:r>
                        <m:r>
                          <m:rPr>
                            <m:nor/>
                          </m:rPr>
                          <a:rPr lang="en-US" sz="2000" dirty="0"/>
                          <m:t>Origin</m:t>
                        </m:r>
                        <m:r>
                          <m:rPr>
                            <m:nor/>
                          </m:rPr>
                          <a:rPr lang="en-US" sz="2000" dirty="0"/>
                          <m:t>=</m:t>
                        </m:r>
                        <m:r>
                          <m:rPr>
                            <m:nor/>
                          </m:rPr>
                          <a:rPr lang="en-US" sz="2000" b="0" i="0" dirty="0" smtClean="0"/>
                          <m:t>Europe</m:t>
                        </m:r>
                        <m:r>
                          <m:rPr>
                            <m:nor/>
                          </m:rPr>
                          <a:rPr lang="en-US" sz="2000" dirty="0"/>
                          <m:t>)/</m:t>
                        </m:r>
                        <m:r>
                          <m:rPr>
                            <m:nor/>
                          </m:rPr>
                          <a:rPr lang="en-US" sz="2000" dirty="0"/>
                          <m:t>Pr</m:t>
                        </m:r>
                        <m:r>
                          <m:rPr>
                            <m:nor/>
                          </m:rPr>
                          <a:rPr lang="en-US" sz="2000" dirty="0"/>
                          <m:t>(</m:t>
                        </m:r>
                        <m:r>
                          <m:rPr>
                            <m:nor/>
                          </m:rPr>
                          <a:rPr lang="en-US" sz="2000" dirty="0"/>
                          <m:t>Origin</m:t>
                        </m:r>
                        <m:r>
                          <m:rPr>
                            <m:nor/>
                          </m:rPr>
                          <a:rPr lang="en-US" sz="2000" dirty="0"/>
                          <m:t>=</m:t>
                        </m:r>
                        <m:r>
                          <m:rPr>
                            <m:nor/>
                          </m:rPr>
                          <a:rPr lang="en-US" sz="2000" dirty="0"/>
                          <m:t>Asia</m:t>
                        </m:r>
                        <m:r>
                          <m:rPr>
                            <m:nor/>
                          </m:rPr>
                          <a:rPr lang="en-US" sz="2000" dirty="0"/>
                          <m:t>) | </m:t>
                        </m:r>
                        <m:r>
                          <m:rPr>
                            <m:nor/>
                          </m:rPr>
                          <a:rPr lang="en-US" sz="2000" dirty="0"/>
                          <m:t>DriveTrain</m:t>
                        </m:r>
                        <m:r>
                          <m:rPr>
                            <m:nor/>
                          </m:rPr>
                          <a:rPr lang="en-US" sz="2000" dirty="0"/>
                          <m:t>=</m:t>
                        </m:r>
                        <m:r>
                          <m:rPr>
                            <m:nor/>
                          </m:rPr>
                          <a:rPr lang="en-US" sz="2000" dirty="0"/>
                          <m:t>RWD</m:t>
                        </m:r>
                      </m:den>
                    </m:f>
                  </m:oMath>
                </a14:m>
                <a:r>
                  <a:rPr lang="en-US" sz="2000" dirty="0"/>
                  <a:t> = exp(-0.873406) = 0.417527 </a:t>
                </a:r>
              </a:p>
              <a:p>
                <a:pPr marL="514350" lvl="1" indent="-514350">
                  <a:spcBef>
                    <a:spcPts val="1000"/>
                  </a:spcBef>
                </a:pPr>
                <a:r>
                  <a:rPr lang="en-US" sz="2000" dirty="0"/>
                  <a:t>Interpretation: if only the </a:t>
                </a:r>
                <a:r>
                  <a:rPr lang="en-US" sz="2000" dirty="0" err="1"/>
                  <a:t>DriveTrain</a:t>
                </a:r>
                <a:r>
                  <a:rPr lang="en-US" sz="2000" dirty="0"/>
                  <a:t> of a car is changed from RWD to AWD while keeping all other predictors the same, the odds of Made in Europe versus Made in Asia will shrink by a factor of 0.417527.</a:t>
                </a:r>
              </a:p>
              <a:p>
                <a:endParaRPr lang="en-US" sz="3200" dirty="0"/>
              </a:p>
              <a:p>
                <a:endParaRPr lang="en-US" sz="29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38" t="-140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3C77B72-C97E-45D1-903D-A6646A3EF5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2990461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72</a:t>
            </a:fld>
            <a:endParaRPr lang="en-US" dirty="0"/>
          </a:p>
        </p:txBody>
      </p:sp>
      <p:sp>
        <p:nvSpPr>
          <p:cNvPr id="3" name="Content Placeholder 2"/>
          <p:cNvSpPr>
            <a:spLocks noGrp="1"/>
          </p:cNvSpPr>
          <p:nvPr>
            <p:ph idx="1"/>
          </p:nvPr>
        </p:nvSpPr>
        <p:spPr/>
        <p:txBody>
          <a:bodyPr>
            <a:normAutofit/>
          </a:bodyPr>
          <a:lstStyle/>
          <a:p>
            <a:pPr marL="514350" lvl="1" indent="-514350">
              <a:lnSpc>
                <a:spcPct val="100000"/>
              </a:lnSpc>
              <a:spcBef>
                <a:spcPts val="1200"/>
              </a:spcBef>
            </a:pPr>
            <a:r>
              <a:rPr lang="en-US" sz="2000" dirty="0"/>
              <a:t>If the odds of Made in Europe versus Made in Asia for </a:t>
            </a:r>
            <a:r>
              <a:rPr lang="en-US" sz="2000" b="1" dirty="0"/>
              <a:t>RWD</a:t>
            </a:r>
            <a:r>
              <a:rPr lang="en-US" sz="2000" dirty="0"/>
              <a:t> drive train is 45.45 : 22.73 (i.e. 1.9995600), then the same odds for </a:t>
            </a:r>
            <a:r>
              <a:rPr lang="en-US" sz="2000" b="1" dirty="0"/>
              <a:t>ALL</a:t>
            </a:r>
            <a:r>
              <a:rPr lang="en-US" sz="2000" dirty="0"/>
              <a:t> drive train is shrunk to (45.45/22.73) * 0.417527  = 0.834870. </a:t>
            </a:r>
          </a:p>
          <a:p>
            <a:pPr marL="514350" lvl="1" indent="-514350">
              <a:lnSpc>
                <a:spcPct val="100000"/>
              </a:lnSpc>
              <a:spcBef>
                <a:spcPts val="1200"/>
              </a:spcBef>
            </a:pPr>
            <a:r>
              <a:rPr lang="en-US" sz="2000" dirty="0"/>
              <a:t>The observed odds of Made in Europe versus Made in Asia for ALL drive train is 39.13 : 36.96 = 1.05871212.  The Logistic model suggests that the actual odds should be 36.96 * 0.834870 : 36.96 = </a:t>
            </a:r>
            <a:r>
              <a:rPr lang="en-US" sz="2000" b="1" dirty="0"/>
              <a:t>30.86 : 36.96 (Europe : Asia)</a:t>
            </a:r>
            <a:r>
              <a:rPr lang="en-US" sz="2000" dirty="0"/>
              <a:t>.</a:t>
            </a:r>
          </a:p>
          <a:p>
            <a:pPr marL="514350" lvl="1" indent="-514350">
              <a:lnSpc>
                <a:spcPct val="100000"/>
              </a:lnSpc>
              <a:spcBef>
                <a:spcPts val="1200"/>
              </a:spcBef>
            </a:pPr>
            <a:r>
              <a:rPr lang="en-US" sz="2000" dirty="0"/>
              <a:t>The Logistic model suggests that having AWD drive train makes the car even more likely to be made in Asia than Europe compared to a car with RWD drive.</a:t>
            </a:r>
            <a:endParaRPr lang="en-US" sz="3200" dirty="0"/>
          </a:p>
          <a:p>
            <a:endParaRPr lang="en-US" sz="3200" dirty="0"/>
          </a:p>
          <a:p>
            <a:endParaRPr lang="en-US" sz="2900" dirty="0"/>
          </a:p>
        </p:txBody>
      </p:sp>
      <p:graphicFrame>
        <p:nvGraphicFramePr>
          <p:cNvPr id="6" name="Table 5">
            <a:extLst>
              <a:ext uri="{FF2B5EF4-FFF2-40B4-BE49-F238E27FC236}">
                <a16:creationId xmlns:a16="http://schemas.microsoft.com/office/drawing/2014/main" id="{A3D01844-FA01-4694-BB34-3187ECCC2D6A}"/>
              </a:ext>
            </a:extLst>
          </p:cNvPr>
          <p:cNvGraphicFramePr>
            <a:graphicFrameLocks noGrp="1"/>
          </p:cNvGraphicFramePr>
          <p:nvPr>
            <p:extLst>
              <p:ext uri="{D42A27DB-BD31-4B8C-83A1-F6EECF244321}">
                <p14:modId xmlns:p14="http://schemas.microsoft.com/office/powerpoint/2010/main" val="2280047085"/>
              </p:ext>
            </p:extLst>
          </p:nvPr>
        </p:nvGraphicFramePr>
        <p:xfrm>
          <a:off x="7181850" y="220663"/>
          <a:ext cx="4248148" cy="1361280"/>
        </p:xfrm>
        <a:graphic>
          <a:graphicData uri="http://schemas.openxmlformats.org/drawingml/2006/table">
            <a:tbl>
              <a:tblPr/>
              <a:tblGrid>
                <a:gridCol w="1114068">
                  <a:extLst>
                    <a:ext uri="{9D8B030D-6E8A-4147-A177-3AD203B41FA5}">
                      <a16:colId xmlns:a16="http://schemas.microsoft.com/office/drawing/2014/main" val="631524242"/>
                    </a:ext>
                  </a:extLst>
                </a:gridCol>
                <a:gridCol w="783520">
                  <a:extLst>
                    <a:ext uri="{9D8B030D-6E8A-4147-A177-3AD203B41FA5}">
                      <a16:colId xmlns:a16="http://schemas.microsoft.com/office/drawing/2014/main" val="3090427804"/>
                    </a:ext>
                  </a:extLst>
                </a:gridCol>
                <a:gridCol w="783520">
                  <a:extLst>
                    <a:ext uri="{9D8B030D-6E8A-4147-A177-3AD203B41FA5}">
                      <a16:colId xmlns:a16="http://schemas.microsoft.com/office/drawing/2014/main" val="2818917898"/>
                    </a:ext>
                  </a:extLst>
                </a:gridCol>
                <a:gridCol w="783520">
                  <a:extLst>
                    <a:ext uri="{9D8B030D-6E8A-4147-A177-3AD203B41FA5}">
                      <a16:colId xmlns:a16="http://schemas.microsoft.com/office/drawing/2014/main" val="3020758607"/>
                    </a:ext>
                  </a:extLst>
                </a:gridCol>
                <a:gridCol w="783520">
                  <a:extLst>
                    <a:ext uri="{9D8B030D-6E8A-4147-A177-3AD203B41FA5}">
                      <a16:colId xmlns:a16="http://schemas.microsoft.com/office/drawing/2014/main" val="1383447413"/>
                    </a:ext>
                  </a:extLst>
                </a:gridCol>
              </a:tblGrid>
              <a:tr h="272256">
                <a:tc>
                  <a:txBody>
                    <a:bodyPr/>
                    <a:lstStyle/>
                    <a:p>
                      <a:pPr algn="l" fontAlgn="b"/>
                      <a:r>
                        <a:rPr lang="en-US" sz="1400" b="0" i="0" u="none" strike="noStrike" dirty="0">
                          <a:solidFill>
                            <a:srgbClr val="000000"/>
                          </a:solidFill>
                          <a:effectLst/>
                          <a:latin typeface="Calibri" panose="020F0502020204030204" pitchFamily="34" charset="0"/>
                        </a:rPr>
                        <a:t> Obs. Percents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US" sz="1400" b="1" i="0" u="none" strike="noStrike" dirty="0">
                          <a:solidFill>
                            <a:srgbClr val="000000"/>
                          </a:solidFill>
                          <a:effectLst/>
                          <a:latin typeface="Calibri" panose="020F0502020204030204" pitchFamily="34" charset="0"/>
                        </a:rPr>
                        <a:t>Origin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5495283"/>
                  </a:ext>
                </a:extLst>
              </a:tr>
              <a:tr h="272256">
                <a:tc>
                  <a:txBody>
                    <a:bodyPr/>
                    <a:lstStyle/>
                    <a:p>
                      <a:pPr algn="l" fontAlgn="b"/>
                      <a:r>
                        <a:rPr lang="en-US" sz="1400" b="1" i="0" u="none" strike="noStrike">
                          <a:solidFill>
                            <a:srgbClr val="000000"/>
                          </a:solidFill>
                          <a:effectLst/>
                          <a:latin typeface="Calibri" panose="020F0502020204030204" pitchFamily="34" charset="0"/>
                        </a:rPr>
                        <a:t>DriveTrain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Asia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Europe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37357"/>
                  </a:ext>
                </a:extLst>
              </a:tr>
              <a:tr h="272256">
                <a:tc>
                  <a:txBody>
                    <a:bodyPr/>
                    <a:lstStyle/>
                    <a:p>
                      <a:pPr algn="l" fontAlgn="b"/>
                      <a:r>
                        <a:rPr lang="en-US" sz="1400" b="0" i="0" u="none" strike="noStrike" dirty="0">
                          <a:solidFill>
                            <a:srgbClr val="000000"/>
                          </a:solidFill>
                          <a:effectLst/>
                          <a:latin typeface="Calibri" panose="020F0502020204030204" pitchFamily="34" charset="0"/>
                        </a:rPr>
                        <a:t>AWD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36.96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39.13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991121"/>
                  </a:ext>
                </a:extLst>
              </a:tr>
              <a:tr h="272256">
                <a:tc>
                  <a:txBody>
                    <a:bodyPr/>
                    <a:lstStyle/>
                    <a:p>
                      <a:pPr algn="l" fontAlgn="b"/>
                      <a:r>
                        <a:rPr lang="en-US" sz="1400" b="0" i="0" u="none" strike="noStrike" dirty="0">
                          <a:solidFill>
                            <a:srgbClr val="000000"/>
                          </a:solidFill>
                          <a:effectLst/>
                          <a:latin typeface="Calibri" panose="020F0502020204030204" pitchFamily="34" charset="0"/>
                        </a:rPr>
                        <a:t>FWD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43.81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39.82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151147"/>
                  </a:ext>
                </a:extLst>
              </a:tr>
              <a:tr h="272256">
                <a:tc>
                  <a:txBody>
                    <a:bodyPr/>
                    <a:lstStyle/>
                    <a:p>
                      <a:pPr algn="l" fontAlgn="b"/>
                      <a:r>
                        <a:rPr lang="en-US" sz="1400" b="0" i="0" u="none" strike="noStrike" dirty="0">
                          <a:solidFill>
                            <a:srgbClr val="000000"/>
                          </a:solidFill>
                          <a:effectLst/>
                          <a:latin typeface="Calibri" panose="020F0502020204030204" pitchFamily="34" charset="0"/>
                        </a:rPr>
                        <a:t>RWD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22.73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31.82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347027"/>
                  </a:ext>
                </a:extLst>
              </a:tr>
            </a:tbl>
          </a:graphicData>
        </a:graphic>
      </p:graphicFrame>
      <p:pic>
        <p:nvPicPr>
          <p:cNvPr id="8" name="Picture 7">
            <a:extLst>
              <a:ext uri="{FF2B5EF4-FFF2-40B4-BE49-F238E27FC236}">
                <a16:creationId xmlns:a16="http://schemas.microsoft.com/office/drawing/2014/main" id="{EAF9EC40-3686-4D30-A7D8-3CE1FBC817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7168996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73</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1" indent="0">
                  <a:spcBef>
                    <a:spcPts val="1000"/>
                  </a:spcBef>
                  <a:buNone/>
                </a:pPr>
                <a:r>
                  <a:rPr lang="en-US" sz="2000" dirty="0">
                    <a:latin typeface="Cambria Math" panose="02040503050406030204" pitchFamily="18" charset="0"/>
                  </a:rPr>
                  <a:t>Comparing USA to Europe,</a:t>
                </a:r>
              </a:p>
              <a:p>
                <a:pPr marL="514350" lvl="1" indent="-514350">
                  <a:spcBef>
                    <a:spcPts val="1000"/>
                  </a:spcBef>
                </a:pPr>
                <a14:m>
                  <m:oMath xmlns:m="http://schemas.openxmlformats.org/officeDocument/2006/math">
                    <m:f>
                      <m:fPr>
                        <m:ctrlPr>
                          <a:rPr lang="en-US" sz="1600" i="1">
                            <a:latin typeface="Cambria Math" panose="02040503050406030204" pitchFamily="18" charset="0"/>
                          </a:rPr>
                        </m:ctrlPr>
                      </m:fPr>
                      <m:num>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Europe</m:t>
                        </m:r>
                        <m:r>
                          <m:rPr>
                            <m:nor/>
                          </m:rPr>
                          <a:rPr lang="en-US" sz="1600" dirty="0"/>
                          <m:t>)/</m:t>
                        </m:r>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USA</m:t>
                        </m:r>
                        <m:r>
                          <m:rPr>
                            <m:nor/>
                          </m:rPr>
                          <a:rPr lang="en-US" sz="1600" dirty="0"/>
                          <m:t>) | </m:t>
                        </m:r>
                        <m:r>
                          <m:rPr>
                            <m:nor/>
                          </m:rPr>
                          <a:rPr lang="en-US" sz="1600" dirty="0"/>
                          <m:t>DriveTrain</m:t>
                        </m:r>
                        <m:r>
                          <m:rPr>
                            <m:nor/>
                          </m:rPr>
                          <a:rPr lang="en-US" sz="1600" dirty="0"/>
                          <m:t>=</m:t>
                        </m:r>
                        <m:r>
                          <m:rPr>
                            <m:nor/>
                          </m:rPr>
                          <a:rPr lang="en-US" sz="1600" dirty="0"/>
                          <m:t>AWD</m:t>
                        </m:r>
                      </m:num>
                      <m:den>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Europe</m:t>
                        </m:r>
                        <m:r>
                          <m:rPr>
                            <m:nor/>
                          </m:rPr>
                          <a:rPr lang="en-US" sz="1600" dirty="0"/>
                          <m:t>)/</m:t>
                        </m:r>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USA</m:t>
                        </m:r>
                        <m:r>
                          <m:rPr>
                            <m:nor/>
                          </m:rPr>
                          <a:rPr lang="en-US" sz="1600" dirty="0"/>
                          <m:t>) | </m:t>
                        </m:r>
                        <m:r>
                          <m:rPr>
                            <m:nor/>
                          </m:rPr>
                          <a:rPr lang="en-US" sz="1600" dirty="0"/>
                          <m:t>DriveTrain</m:t>
                        </m:r>
                        <m:r>
                          <m:rPr>
                            <m:nor/>
                          </m:rPr>
                          <a:rPr lang="en-US" sz="1600" dirty="0"/>
                          <m:t>=</m:t>
                        </m:r>
                        <m:r>
                          <m:rPr>
                            <m:nor/>
                          </m:rPr>
                          <a:rPr lang="en-US" sz="1600" dirty="0"/>
                          <m:t>RWD</m:t>
                        </m:r>
                      </m:den>
                    </m:f>
                  </m:oMath>
                </a14:m>
                <a:r>
                  <a:rPr lang="en-US" sz="1600" dirty="0"/>
                  <a:t> =</a:t>
                </a:r>
                <a:br>
                  <a:rPr lang="en-US" sz="1600" dirty="0"/>
                </a:br>
                <a:br>
                  <a:rPr lang="en-US" sz="1600" dirty="0"/>
                </a:br>
                <a:r>
                  <a:rPr lang="en-US" sz="1600" dirty="0"/>
                  <a:t> </a:t>
                </a:r>
                <a14:m>
                  <m:oMath xmlns:m="http://schemas.openxmlformats.org/officeDocument/2006/math">
                    <m:f>
                      <m:fPr>
                        <m:ctrlPr>
                          <a:rPr lang="en-US" sz="1600" i="1">
                            <a:latin typeface="Cambria Math" panose="02040503050406030204" pitchFamily="18" charset="0"/>
                          </a:rPr>
                        </m:ctrlPr>
                      </m:fPr>
                      <m:num>
                        <m:r>
                          <m:rPr>
                            <m:nor/>
                          </m:rPr>
                          <a:rPr lang="en-US" sz="1600" dirty="0"/>
                          <m:t>Pr</m:t>
                        </m:r>
                        <m:r>
                          <m:rPr>
                            <m:nor/>
                          </m:rPr>
                          <a:rPr lang="en-US" sz="1600" dirty="0"/>
                          <m:t>(</m:t>
                        </m:r>
                        <m:r>
                          <m:rPr>
                            <m:nor/>
                          </m:rPr>
                          <a:rPr lang="en-US" sz="1600" dirty="0"/>
                          <m:t>Origin</m:t>
                        </m:r>
                        <m:r>
                          <m:rPr>
                            <m:nor/>
                          </m:rPr>
                          <a:rPr lang="en-US" sz="1600" dirty="0"/>
                          <m:t>=</m:t>
                        </m:r>
                        <m:r>
                          <m:rPr>
                            <m:nor/>
                          </m:rPr>
                          <a:rPr lang="en-US" sz="1600" dirty="0"/>
                          <m:t>Europe</m:t>
                        </m:r>
                        <m:r>
                          <m:rPr>
                            <m:nor/>
                          </m:rPr>
                          <a:rPr lang="en-US" sz="1600" dirty="0"/>
                          <m:t>)/</m:t>
                        </m:r>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Asia</m:t>
                        </m:r>
                        <m:r>
                          <m:rPr>
                            <m:nor/>
                          </m:rPr>
                          <a:rPr lang="en-US" sz="1600" dirty="0"/>
                          <m:t>) | </m:t>
                        </m:r>
                        <m:r>
                          <m:rPr>
                            <m:nor/>
                          </m:rPr>
                          <a:rPr lang="en-US" sz="1600" dirty="0"/>
                          <m:t>DriveTrain</m:t>
                        </m:r>
                        <m:r>
                          <m:rPr>
                            <m:nor/>
                          </m:rPr>
                          <a:rPr lang="en-US" sz="1600" dirty="0"/>
                          <m:t>=</m:t>
                        </m:r>
                        <m:r>
                          <m:rPr>
                            <m:nor/>
                          </m:rPr>
                          <a:rPr lang="en-US" sz="1600" dirty="0"/>
                          <m:t>AWD</m:t>
                        </m:r>
                      </m:num>
                      <m:den>
                        <m:r>
                          <m:rPr>
                            <m:nor/>
                          </m:rPr>
                          <a:rPr lang="en-US" sz="1600" dirty="0"/>
                          <m:t>Pr</m:t>
                        </m:r>
                        <m:r>
                          <m:rPr>
                            <m:nor/>
                          </m:rPr>
                          <a:rPr lang="en-US" sz="1600" dirty="0"/>
                          <m:t>(</m:t>
                        </m:r>
                        <m:r>
                          <m:rPr>
                            <m:nor/>
                          </m:rPr>
                          <a:rPr lang="en-US" sz="1600" dirty="0"/>
                          <m:t>Origin</m:t>
                        </m:r>
                        <m:r>
                          <m:rPr>
                            <m:nor/>
                          </m:rPr>
                          <a:rPr lang="en-US" sz="1600" dirty="0"/>
                          <m:t>=</m:t>
                        </m:r>
                        <m:r>
                          <m:rPr>
                            <m:nor/>
                          </m:rPr>
                          <a:rPr lang="en-US" sz="1600" dirty="0"/>
                          <m:t>Europe</m:t>
                        </m:r>
                        <m:r>
                          <m:rPr>
                            <m:nor/>
                          </m:rPr>
                          <a:rPr lang="en-US" sz="1600" dirty="0"/>
                          <m:t>)/</m:t>
                        </m:r>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Asia</m:t>
                        </m:r>
                        <m:r>
                          <m:rPr>
                            <m:nor/>
                          </m:rPr>
                          <a:rPr lang="en-US" sz="1600" dirty="0"/>
                          <m:t>) | </m:t>
                        </m:r>
                        <m:r>
                          <m:rPr>
                            <m:nor/>
                          </m:rPr>
                          <a:rPr lang="en-US" sz="1600" dirty="0"/>
                          <m:t>DriveTrain</m:t>
                        </m:r>
                        <m:r>
                          <m:rPr>
                            <m:nor/>
                          </m:rPr>
                          <a:rPr lang="en-US" sz="1600" dirty="0"/>
                          <m:t>=</m:t>
                        </m:r>
                        <m:r>
                          <m:rPr>
                            <m:nor/>
                          </m:rPr>
                          <a:rPr lang="en-US" sz="1600" dirty="0"/>
                          <m:t>RWD</m:t>
                        </m:r>
                      </m:den>
                    </m:f>
                  </m:oMath>
                </a14:m>
                <a:r>
                  <a:rPr lang="en-US" sz="1600" dirty="0"/>
                  <a:t> </a:t>
                </a:r>
                <a:r>
                  <a:rPr lang="en-US" sz="1600" dirty="0">
                    <a:sym typeface="Symbol MT" panose="05050102010706020507" pitchFamily="18" charset="2"/>
                  </a:rPr>
                  <a:t> </a:t>
                </a:r>
                <a14:m>
                  <m:oMath xmlns:m="http://schemas.openxmlformats.org/officeDocument/2006/math">
                    <m:f>
                      <m:fPr>
                        <m:ctrlPr>
                          <a:rPr lang="en-US" sz="1600" i="1">
                            <a:latin typeface="Cambria Math" panose="02040503050406030204" pitchFamily="18" charset="0"/>
                          </a:rPr>
                        </m:ctrlPr>
                      </m:fPr>
                      <m:num>
                        <m:r>
                          <m:rPr>
                            <m:nor/>
                          </m:rPr>
                          <a:rPr lang="en-US" sz="1600" dirty="0"/>
                          <m:t>Pr</m:t>
                        </m:r>
                        <m:r>
                          <m:rPr>
                            <m:nor/>
                          </m:rPr>
                          <a:rPr lang="en-US" sz="1600" dirty="0"/>
                          <m:t>(</m:t>
                        </m:r>
                        <m:r>
                          <m:rPr>
                            <m:nor/>
                          </m:rPr>
                          <a:rPr lang="en-US" sz="1600" dirty="0"/>
                          <m:t>Origin</m:t>
                        </m:r>
                        <m:r>
                          <m:rPr>
                            <m:nor/>
                          </m:rPr>
                          <a:rPr lang="en-US" sz="1600" b="0" i="0" dirty="0" smtClean="0"/>
                          <m:t>=</m:t>
                        </m:r>
                        <m:r>
                          <m:rPr>
                            <m:nor/>
                          </m:rPr>
                          <a:rPr lang="en-US" sz="1600" b="0" i="0" dirty="0" smtClean="0"/>
                          <m:t>USA</m:t>
                        </m:r>
                        <m:r>
                          <m:rPr>
                            <m:nor/>
                          </m:rPr>
                          <a:rPr lang="en-US" sz="1600" dirty="0"/>
                          <m:t>)/</m:t>
                        </m:r>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Asia</m:t>
                        </m:r>
                        <m:r>
                          <m:rPr>
                            <m:nor/>
                          </m:rPr>
                          <a:rPr lang="en-US" sz="1600" dirty="0"/>
                          <m:t>) | </m:t>
                        </m:r>
                        <m:r>
                          <m:rPr>
                            <m:nor/>
                          </m:rPr>
                          <a:rPr lang="en-US" sz="1600" dirty="0"/>
                          <m:t>DriveTrain</m:t>
                        </m:r>
                        <m:r>
                          <m:rPr>
                            <m:nor/>
                          </m:rPr>
                          <a:rPr lang="en-US" sz="1600" dirty="0"/>
                          <m:t>=</m:t>
                        </m:r>
                        <m:r>
                          <m:rPr>
                            <m:nor/>
                          </m:rPr>
                          <a:rPr lang="en-US" sz="1600" dirty="0"/>
                          <m:t>AWD</m:t>
                        </m:r>
                      </m:num>
                      <m:den>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USA</m:t>
                        </m:r>
                        <m:r>
                          <m:rPr>
                            <m:nor/>
                          </m:rPr>
                          <a:rPr lang="en-US" sz="1600" dirty="0"/>
                          <m:t>)/</m:t>
                        </m:r>
                        <m:r>
                          <m:rPr>
                            <m:nor/>
                          </m:rPr>
                          <a:rPr lang="en-US" sz="1600" dirty="0"/>
                          <m:t>Pr</m:t>
                        </m:r>
                        <m:r>
                          <m:rPr>
                            <m:nor/>
                          </m:rPr>
                          <a:rPr lang="en-US" sz="1600" dirty="0"/>
                          <m:t>(</m:t>
                        </m:r>
                        <m:r>
                          <m:rPr>
                            <m:nor/>
                          </m:rPr>
                          <a:rPr lang="en-US" sz="1600" dirty="0"/>
                          <m:t>Origin</m:t>
                        </m:r>
                        <m:r>
                          <m:rPr>
                            <m:nor/>
                          </m:rPr>
                          <a:rPr lang="en-US" sz="1600" dirty="0"/>
                          <m:t>=</m:t>
                        </m:r>
                        <m:r>
                          <m:rPr>
                            <m:nor/>
                          </m:rPr>
                          <a:rPr lang="en-US" sz="1600" b="0" i="0" dirty="0" smtClean="0"/>
                          <m:t>Asia</m:t>
                        </m:r>
                        <m:r>
                          <m:rPr>
                            <m:nor/>
                          </m:rPr>
                          <a:rPr lang="en-US" sz="1600" dirty="0"/>
                          <m:t>) | </m:t>
                        </m:r>
                        <m:r>
                          <m:rPr>
                            <m:nor/>
                          </m:rPr>
                          <a:rPr lang="en-US" sz="1600" dirty="0"/>
                          <m:t>DriveTrain</m:t>
                        </m:r>
                        <m:r>
                          <m:rPr>
                            <m:nor/>
                          </m:rPr>
                          <a:rPr lang="en-US" sz="1600" dirty="0"/>
                          <m:t>=</m:t>
                        </m:r>
                        <m:r>
                          <m:rPr>
                            <m:nor/>
                          </m:rPr>
                          <a:rPr lang="en-US" sz="1600" dirty="0"/>
                          <m:t>RWD</m:t>
                        </m:r>
                      </m:den>
                    </m:f>
                  </m:oMath>
                </a14:m>
                <a:endParaRPr lang="en-US" sz="2000" dirty="0"/>
              </a:p>
              <a:p>
                <a:pPr marL="514350" lvl="1" indent="-514350">
                  <a:spcBef>
                    <a:spcPts val="1000"/>
                  </a:spcBef>
                </a:pPr>
                <a:r>
                  <a:rPr lang="en-US" sz="2000" dirty="0"/>
                  <a:t>exp(-0.873406) </a:t>
                </a:r>
                <a:r>
                  <a:rPr lang="en-US" sz="2000" dirty="0">
                    <a:sym typeface="Symbol MT" panose="05050102010706020507" pitchFamily="18" charset="2"/>
                  </a:rPr>
                  <a:t> </a:t>
                </a:r>
                <a:r>
                  <a:rPr lang="en-US" sz="2000" dirty="0"/>
                  <a:t>exp(-1.328555)</a:t>
                </a:r>
                <a:br>
                  <a:rPr lang="en-US" sz="2000" dirty="0"/>
                </a:br>
                <a:r>
                  <a:rPr lang="en-US" sz="2000" dirty="0"/>
                  <a:t>= exp(-0.873406 – (-1.328555))</a:t>
                </a:r>
                <a:br>
                  <a:rPr lang="en-US" sz="2000" dirty="0"/>
                </a:br>
                <a:r>
                  <a:rPr lang="en-US" sz="2000" dirty="0"/>
                  <a:t>= exp(0.455149) = 1.576408</a:t>
                </a:r>
              </a:p>
              <a:p>
                <a:pPr marL="514350" lvl="1" indent="-514350">
                  <a:spcBef>
                    <a:spcPts val="1000"/>
                  </a:spcBef>
                </a:pPr>
                <a:r>
                  <a:rPr lang="en-US" sz="2000" dirty="0"/>
                  <a:t>Interpretation: if only the </a:t>
                </a:r>
                <a:r>
                  <a:rPr lang="en-US" sz="2000" dirty="0" err="1"/>
                  <a:t>DriveTrain</a:t>
                </a:r>
                <a:r>
                  <a:rPr lang="en-US" sz="2000" dirty="0"/>
                  <a:t> of a car is changed from RWD to AWD while keeping all other predictors the same, the odds of Made in Europe versus Made in USA will magnify by a factor of 1.576408.</a:t>
                </a:r>
                <a:endParaRPr lang="en-US" sz="3200" dirty="0"/>
              </a:p>
              <a:p>
                <a:endParaRPr lang="en-US" sz="29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38" t="-140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EC015E9-268F-4CDA-ABDE-B4C8329E71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086538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Odds Ratio</a:t>
            </a:r>
          </a:p>
        </p:txBody>
      </p:sp>
      <p:sp>
        <p:nvSpPr>
          <p:cNvPr id="7" name="Slide Number Placeholder 6"/>
          <p:cNvSpPr>
            <a:spLocks noGrp="1"/>
          </p:cNvSpPr>
          <p:nvPr>
            <p:ph type="sldNum" sz="quarter" idx="12"/>
          </p:nvPr>
        </p:nvSpPr>
        <p:spPr/>
        <p:txBody>
          <a:bodyPr/>
          <a:lstStyle/>
          <a:p>
            <a:fld id="{1C20BA80-1909-427C-B3BD-3DD8AEAFD5BE}" type="slidenum">
              <a:rPr lang="en-US" smtClean="0"/>
              <a:t>74</a:t>
            </a:fld>
            <a:endParaRPr lang="en-US" dirty="0"/>
          </a:p>
        </p:txBody>
      </p:sp>
      <p:sp>
        <p:nvSpPr>
          <p:cNvPr id="3" name="Content Placeholder 2"/>
          <p:cNvSpPr>
            <a:spLocks noGrp="1"/>
          </p:cNvSpPr>
          <p:nvPr>
            <p:ph idx="1"/>
          </p:nvPr>
        </p:nvSpPr>
        <p:spPr/>
        <p:txBody>
          <a:bodyPr>
            <a:normAutofit/>
          </a:bodyPr>
          <a:lstStyle/>
          <a:p>
            <a:pPr marL="514350" lvl="1" indent="-514350">
              <a:lnSpc>
                <a:spcPct val="100000"/>
              </a:lnSpc>
              <a:spcBef>
                <a:spcPts val="1200"/>
              </a:spcBef>
            </a:pPr>
            <a:r>
              <a:rPr lang="en-US" sz="2000" dirty="0"/>
              <a:t>If the odds of Made in Europe versus Made in USA for </a:t>
            </a:r>
            <a:r>
              <a:rPr lang="en-US" sz="2000" b="1" dirty="0"/>
              <a:t>RWD</a:t>
            </a:r>
            <a:r>
              <a:rPr lang="en-US" sz="2000" dirty="0"/>
              <a:t> drive train is 45.45 : 31.82 (i.e. 1.42834695), then the same odds for </a:t>
            </a:r>
            <a:r>
              <a:rPr lang="en-US" sz="2000" b="1" dirty="0"/>
              <a:t>AWD</a:t>
            </a:r>
            <a:r>
              <a:rPr lang="en-US" sz="2000" dirty="0"/>
              <a:t> drive train is magnified to (45.45/31.82) * 1.576408  = 2.251658. </a:t>
            </a:r>
          </a:p>
          <a:p>
            <a:pPr marL="514350" lvl="1" indent="-514350">
              <a:lnSpc>
                <a:spcPct val="100000"/>
              </a:lnSpc>
              <a:spcBef>
                <a:spcPts val="1200"/>
              </a:spcBef>
            </a:pPr>
            <a:r>
              <a:rPr lang="en-US" sz="2000" dirty="0"/>
              <a:t>The observed odds of Made in Europe versus Made in USA for AWD drive train is 39.13 : 23.91 = 1.63655374.  The Logistic model suggests that the actual odds should be 23.91 * 2.251658 : 23.91 = </a:t>
            </a:r>
            <a:r>
              <a:rPr lang="en-US" sz="2000" b="1" dirty="0"/>
              <a:t>53.84 : 23.91 (Europe : USA)</a:t>
            </a:r>
            <a:r>
              <a:rPr lang="en-US" sz="2000" dirty="0"/>
              <a:t>.</a:t>
            </a:r>
          </a:p>
          <a:p>
            <a:pPr marL="514350" lvl="1" indent="-514350">
              <a:lnSpc>
                <a:spcPct val="100000"/>
              </a:lnSpc>
              <a:spcBef>
                <a:spcPts val="1200"/>
              </a:spcBef>
            </a:pPr>
            <a:r>
              <a:rPr lang="en-US" sz="2000" dirty="0"/>
              <a:t>The Logistic model suggests that having AWD drive train makes the car even more likely to be made in Europe than USA compared to a car with RWD drive.</a:t>
            </a:r>
            <a:endParaRPr lang="en-US" sz="3200" dirty="0"/>
          </a:p>
          <a:p>
            <a:endParaRPr lang="en-US" sz="3200" dirty="0"/>
          </a:p>
          <a:p>
            <a:endParaRPr lang="en-US" sz="2900" dirty="0"/>
          </a:p>
        </p:txBody>
      </p:sp>
      <p:graphicFrame>
        <p:nvGraphicFramePr>
          <p:cNvPr id="6" name="Table 5">
            <a:extLst>
              <a:ext uri="{FF2B5EF4-FFF2-40B4-BE49-F238E27FC236}">
                <a16:creationId xmlns:a16="http://schemas.microsoft.com/office/drawing/2014/main" id="{A3D01844-FA01-4694-BB34-3187ECCC2D6A}"/>
              </a:ext>
            </a:extLst>
          </p:cNvPr>
          <p:cNvGraphicFramePr>
            <a:graphicFrameLocks noGrp="1"/>
          </p:cNvGraphicFramePr>
          <p:nvPr>
            <p:extLst>
              <p:ext uri="{D42A27DB-BD31-4B8C-83A1-F6EECF244321}">
                <p14:modId xmlns:p14="http://schemas.microsoft.com/office/powerpoint/2010/main" val="2390386917"/>
              </p:ext>
            </p:extLst>
          </p:nvPr>
        </p:nvGraphicFramePr>
        <p:xfrm>
          <a:off x="7181850" y="220663"/>
          <a:ext cx="4248148" cy="1361280"/>
        </p:xfrm>
        <a:graphic>
          <a:graphicData uri="http://schemas.openxmlformats.org/drawingml/2006/table">
            <a:tbl>
              <a:tblPr/>
              <a:tblGrid>
                <a:gridCol w="1114068">
                  <a:extLst>
                    <a:ext uri="{9D8B030D-6E8A-4147-A177-3AD203B41FA5}">
                      <a16:colId xmlns:a16="http://schemas.microsoft.com/office/drawing/2014/main" val="631524242"/>
                    </a:ext>
                  </a:extLst>
                </a:gridCol>
                <a:gridCol w="783520">
                  <a:extLst>
                    <a:ext uri="{9D8B030D-6E8A-4147-A177-3AD203B41FA5}">
                      <a16:colId xmlns:a16="http://schemas.microsoft.com/office/drawing/2014/main" val="3090427804"/>
                    </a:ext>
                  </a:extLst>
                </a:gridCol>
                <a:gridCol w="783520">
                  <a:extLst>
                    <a:ext uri="{9D8B030D-6E8A-4147-A177-3AD203B41FA5}">
                      <a16:colId xmlns:a16="http://schemas.microsoft.com/office/drawing/2014/main" val="2818917898"/>
                    </a:ext>
                  </a:extLst>
                </a:gridCol>
                <a:gridCol w="783520">
                  <a:extLst>
                    <a:ext uri="{9D8B030D-6E8A-4147-A177-3AD203B41FA5}">
                      <a16:colId xmlns:a16="http://schemas.microsoft.com/office/drawing/2014/main" val="3020758607"/>
                    </a:ext>
                  </a:extLst>
                </a:gridCol>
                <a:gridCol w="783520">
                  <a:extLst>
                    <a:ext uri="{9D8B030D-6E8A-4147-A177-3AD203B41FA5}">
                      <a16:colId xmlns:a16="http://schemas.microsoft.com/office/drawing/2014/main" val="1383447413"/>
                    </a:ext>
                  </a:extLst>
                </a:gridCol>
              </a:tblGrid>
              <a:tr h="272256">
                <a:tc>
                  <a:txBody>
                    <a:bodyPr/>
                    <a:lstStyle/>
                    <a:p>
                      <a:pPr algn="l" fontAlgn="b"/>
                      <a:r>
                        <a:rPr lang="en-US" sz="1400" b="0" i="0" u="none" strike="noStrike" dirty="0">
                          <a:solidFill>
                            <a:srgbClr val="000000"/>
                          </a:solidFill>
                          <a:effectLst/>
                          <a:latin typeface="Calibri" panose="020F0502020204030204" pitchFamily="34" charset="0"/>
                        </a:rPr>
                        <a:t> Obs. Percents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US" sz="1400" b="1" i="0" u="none" strike="noStrike" dirty="0">
                          <a:solidFill>
                            <a:srgbClr val="000000"/>
                          </a:solidFill>
                          <a:effectLst/>
                          <a:latin typeface="Calibri" panose="020F0502020204030204" pitchFamily="34" charset="0"/>
                        </a:rPr>
                        <a:t>Origin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35495283"/>
                  </a:ext>
                </a:extLst>
              </a:tr>
              <a:tr h="272256">
                <a:tc>
                  <a:txBody>
                    <a:bodyPr/>
                    <a:lstStyle/>
                    <a:p>
                      <a:pPr algn="l" fontAlgn="b"/>
                      <a:r>
                        <a:rPr lang="en-US" sz="1400" b="1" i="0" u="none" strike="noStrike">
                          <a:solidFill>
                            <a:srgbClr val="000000"/>
                          </a:solidFill>
                          <a:effectLst/>
                          <a:latin typeface="Calibri" panose="020F0502020204030204" pitchFamily="34" charset="0"/>
                        </a:rPr>
                        <a:t>DriveTrain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Asia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Europe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37357"/>
                  </a:ext>
                </a:extLst>
              </a:tr>
              <a:tr h="272256">
                <a:tc>
                  <a:txBody>
                    <a:bodyPr/>
                    <a:lstStyle/>
                    <a:p>
                      <a:pPr algn="l" fontAlgn="b"/>
                      <a:r>
                        <a:rPr lang="en-US" sz="1400" b="0" i="0" u="none" strike="noStrike" dirty="0">
                          <a:solidFill>
                            <a:srgbClr val="000000"/>
                          </a:solidFill>
                          <a:effectLst/>
                          <a:latin typeface="Calibri" panose="020F0502020204030204" pitchFamily="34" charset="0"/>
                        </a:rPr>
                        <a:t>AWD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36.96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39.13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991121"/>
                  </a:ext>
                </a:extLst>
              </a:tr>
              <a:tr h="272256">
                <a:tc>
                  <a:txBody>
                    <a:bodyPr/>
                    <a:lstStyle/>
                    <a:p>
                      <a:pPr algn="l" fontAlgn="b"/>
                      <a:r>
                        <a:rPr lang="en-US" sz="1400" b="0" i="0" u="none" strike="noStrike" dirty="0">
                          <a:solidFill>
                            <a:srgbClr val="000000"/>
                          </a:solidFill>
                          <a:effectLst/>
                          <a:latin typeface="Calibri" panose="020F0502020204030204" pitchFamily="34" charset="0"/>
                        </a:rPr>
                        <a:t>FWD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43.81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39.82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151147"/>
                  </a:ext>
                </a:extLst>
              </a:tr>
              <a:tr h="272256">
                <a:tc>
                  <a:txBody>
                    <a:bodyPr/>
                    <a:lstStyle/>
                    <a:p>
                      <a:pPr algn="l" fontAlgn="b"/>
                      <a:r>
                        <a:rPr lang="en-US" sz="1400" b="0" i="0" u="none" strike="noStrike" dirty="0">
                          <a:solidFill>
                            <a:srgbClr val="000000"/>
                          </a:solidFill>
                          <a:effectLst/>
                          <a:latin typeface="Calibri" panose="020F0502020204030204" pitchFamily="34" charset="0"/>
                        </a:rPr>
                        <a:t>RWD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22.73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31.82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347027"/>
                  </a:ext>
                </a:extLst>
              </a:tr>
            </a:tbl>
          </a:graphicData>
        </a:graphic>
      </p:graphicFrame>
      <p:pic>
        <p:nvPicPr>
          <p:cNvPr id="8" name="Picture 7">
            <a:extLst>
              <a:ext uri="{FF2B5EF4-FFF2-40B4-BE49-F238E27FC236}">
                <a16:creationId xmlns:a16="http://schemas.microsoft.com/office/drawing/2014/main" id="{EDA09739-612F-4919-A513-B305DE0AB0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6640339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Multinomial Logistic Model: Summary</a:t>
            </a:r>
          </a:p>
        </p:txBody>
      </p:sp>
      <p:sp>
        <p:nvSpPr>
          <p:cNvPr id="3" name="Content Placeholder 2"/>
          <p:cNvSpPr>
            <a:spLocks noGrp="1"/>
          </p:cNvSpPr>
          <p:nvPr>
            <p:ph idx="1"/>
          </p:nvPr>
        </p:nvSpPr>
        <p:spPr/>
        <p:txBody>
          <a:bodyPr>
            <a:normAutofit/>
          </a:bodyPr>
          <a:lstStyle/>
          <a:p>
            <a:r>
              <a:rPr lang="en-US" dirty="0"/>
              <a:t>The logistic model describes the relationship between target probabilities with values of predictors as mathematical formulas</a:t>
            </a:r>
          </a:p>
          <a:p>
            <a:r>
              <a:rPr lang="en-US" dirty="0"/>
              <a:t>You can optimize target probabilities by finding the optimal set of values of predictors</a:t>
            </a:r>
          </a:p>
          <a:p>
            <a:r>
              <a:rPr lang="en-US" dirty="0"/>
              <a:t>The logistic model has better computational performance when predictors are all categorical</a:t>
            </a:r>
          </a:p>
        </p:txBody>
      </p:sp>
      <p:sp>
        <p:nvSpPr>
          <p:cNvPr id="7" name="Slide Number Placeholder 6"/>
          <p:cNvSpPr>
            <a:spLocks noGrp="1"/>
          </p:cNvSpPr>
          <p:nvPr>
            <p:ph type="sldNum" sz="quarter" idx="12"/>
          </p:nvPr>
        </p:nvSpPr>
        <p:spPr/>
        <p:txBody>
          <a:bodyPr/>
          <a:lstStyle/>
          <a:p>
            <a:fld id="{1C20BA80-1909-427C-B3BD-3DD8AEAFD5BE}" type="slidenum">
              <a:rPr lang="en-US" smtClean="0"/>
              <a:t>75</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796485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Assignment 3</a:t>
            </a:r>
          </a:p>
        </p:txBody>
      </p:sp>
      <p:sp>
        <p:nvSpPr>
          <p:cNvPr id="3" name="Content Placeholder 2"/>
          <p:cNvSpPr>
            <a:spLocks noGrp="1"/>
          </p:cNvSpPr>
          <p:nvPr>
            <p:ph idx="1"/>
          </p:nvPr>
        </p:nvSpPr>
        <p:spPr/>
        <p:txBody>
          <a:bodyPr>
            <a:normAutofit/>
          </a:bodyPr>
          <a:lstStyle/>
          <a:p>
            <a:r>
              <a:rPr lang="en-US" dirty="0"/>
              <a:t>Assignment 3 will be posted on Friday, March 1, 2019</a:t>
            </a:r>
          </a:p>
          <a:p>
            <a:r>
              <a:rPr lang="en-US" dirty="0"/>
              <a:t>Due date is 11:59 pm on Monday, March 11, 2019</a:t>
            </a:r>
          </a:p>
        </p:txBody>
      </p:sp>
      <p:sp>
        <p:nvSpPr>
          <p:cNvPr id="7" name="Slide Number Placeholder 6"/>
          <p:cNvSpPr>
            <a:spLocks noGrp="1"/>
          </p:cNvSpPr>
          <p:nvPr>
            <p:ph type="sldNum" sz="quarter" idx="12"/>
          </p:nvPr>
        </p:nvSpPr>
        <p:spPr/>
        <p:txBody>
          <a:bodyPr/>
          <a:lstStyle/>
          <a:p>
            <a:fld id="{1C20BA80-1909-427C-B3BD-3DD8AEAFD5BE}" type="slidenum">
              <a:rPr lang="en-US" smtClean="0"/>
              <a:t>76</a:t>
            </a:fld>
            <a:endParaRPr lang="en-US" dirty="0"/>
          </a:p>
        </p:txBody>
      </p:sp>
      <p:pic>
        <p:nvPicPr>
          <p:cNvPr id="6" name="Picture 5">
            <a:extLst>
              <a:ext uri="{FF2B5EF4-FFF2-40B4-BE49-F238E27FC236}">
                <a16:creationId xmlns:a16="http://schemas.microsoft.com/office/drawing/2014/main" id="{AC344A33-ED67-4699-8A6E-50D90958F9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5235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Predicted Probabilities</a:t>
            </a:r>
          </a:p>
        </p:txBody>
      </p:sp>
      <p:sp>
        <p:nvSpPr>
          <p:cNvPr id="3" name="Content Placeholder 2"/>
          <p:cNvSpPr>
            <a:spLocks noGrp="1"/>
          </p:cNvSpPr>
          <p:nvPr>
            <p:ph idx="1"/>
          </p:nvPr>
        </p:nvSpPr>
        <p:spPr/>
        <p:txBody>
          <a:bodyPr>
            <a:normAutofit/>
          </a:bodyPr>
          <a:lstStyle/>
          <a:p>
            <a:endParaRPr lang="en-US" dirty="0"/>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dirty="0"/>
          </a:p>
        </p:txBody>
      </p:sp>
      <p:pic>
        <p:nvPicPr>
          <p:cNvPr id="6" name="Picture 5">
            <a:extLst>
              <a:ext uri="{FF2B5EF4-FFF2-40B4-BE49-F238E27FC236}">
                <a16:creationId xmlns:a16="http://schemas.microsoft.com/office/drawing/2014/main" id="{82C70A1B-73AA-4411-BE9F-396AE2E88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4" name="Table 3">
            <a:extLst>
              <a:ext uri="{FF2B5EF4-FFF2-40B4-BE49-F238E27FC236}">
                <a16:creationId xmlns:a16="http://schemas.microsoft.com/office/drawing/2014/main" id="{372ED9BB-E515-4275-9CED-311C32BE05AC}"/>
              </a:ext>
            </a:extLst>
          </p:cNvPr>
          <p:cNvGraphicFramePr>
            <a:graphicFrameLocks noGrp="1"/>
          </p:cNvGraphicFramePr>
          <p:nvPr>
            <p:extLst>
              <p:ext uri="{D42A27DB-BD31-4B8C-83A1-F6EECF244321}">
                <p14:modId xmlns:p14="http://schemas.microsoft.com/office/powerpoint/2010/main" val="2034943140"/>
              </p:ext>
            </p:extLst>
          </p:nvPr>
        </p:nvGraphicFramePr>
        <p:xfrm>
          <a:off x="838200" y="1639626"/>
          <a:ext cx="10515600" cy="3740873"/>
        </p:xfrm>
        <a:graphic>
          <a:graphicData uri="http://schemas.openxmlformats.org/drawingml/2006/table">
            <a:tbl>
              <a:tblPr/>
              <a:tblGrid>
                <a:gridCol w="3204990">
                  <a:extLst>
                    <a:ext uri="{9D8B030D-6E8A-4147-A177-3AD203B41FA5}">
                      <a16:colId xmlns:a16="http://schemas.microsoft.com/office/drawing/2014/main" val="3873912988"/>
                    </a:ext>
                  </a:extLst>
                </a:gridCol>
                <a:gridCol w="3668617">
                  <a:extLst>
                    <a:ext uri="{9D8B030D-6E8A-4147-A177-3AD203B41FA5}">
                      <a16:colId xmlns:a16="http://schemas.microsoft.com/office/drawing/2014/main" val="952018092"/>
                    </a:ext>
                  </a:extLst>
                </a:gridCol>
                <a:gridCol w="1487277">
                  <a:extLst>
                    <a:ext uri="{9D8B030D-6E8A-4147-A177-3AD203B41FA5}">
                      <a16:colId xmlns:a16="http://schemas.microsoft.com/office/drawing/2014/main" val="792783269"/>
                    </a:ext>
                  </a:extLst>
                </a:gridCol>
                <a:gridCol w="1211856">
                  <a:extLst>
                    <a:ext uri="{9D8B030D-6E8A-4147-A177-3AD203B41FA5}">
                      <a16:colId xmlns:a16="http://schemas.microsoft.com/office/drawing/2014/main" val="1071080369"/>
                    </a:ext>
                  </a:extLst>
                </a:gridCol>
                <a:gridCol w="942860">
                  <a:extLst>
                    <a:ext uri="{9D8B030D-6E8A-4147-A177-3AD203B41FA5}">
                      <a16:colId xmlns:a16="http://schemas.microsoft.com/office/drawing/2014/main" val="748806537"/>
                    </a:ext>
                  </a:extLst>
                </a:gridCol>
              </a:tblGrid>
              <a:tr h="178231">
                <a:tc rowSpan="2">
                  <a:txBody>
                    <a:bodyPr/>
                    <a:lstStyle/>
                    <a:p>
                      <a:pPr algn="ctr" fontAlgn="b"/>
                      <a:r>
                        <a:rPr lang="en-US" sz="2000" b="1" i="0" u="none" strike="noStrike" dirty="0">
                          <a:solidFill>
                            <a:srgbClr val="000000"/>
                          </a:solidFill>
                          <a:effectLst/>
                          <a:latin typeface="Calibri" panose="020F0502020204030204" pitchFamily="34" charset="0"/>
                        </a:rPr>
                        <a:t>OCCUPATION</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2000" b="1" i="0" u="none" strike="noStrike">
                          <a:solidFill>
                            <a:srgbClr val="000000"/>
                          </a:solidFill>
                          <a:effectLst/>
                          <a:latin typeface="Calibri" panose="020F0502020204030204" pitchFamily="34" charset="0"/>
                        </a:rPr>
                        <a:t>EDUCATION</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2000" b="1" i="0" u="none" strike="noStrike">
                          <a:solidFill>
                            <a:srgbClr val="000000"/>
                          </a:solidFill>
                          <a:effectLst/>
                          <a:latin typeface="Calibri" panose="020F0502020204030204" pitchFamily="34" charset="0"/>
                        </a:rPr>
                        <a:t>N</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72079185"/>
                  </a:ext>
                </a:extLst>
              </a:tr>
              <a:tr h="178231">
                <a:tc vMerge="1">
                  <a:txBody>
                    <a:bodyPr/>
                    <a:lstStyle/>
                    <a:p>
                      <a:endParaRPr lang="en-US"/>
                    </a:p>
                  </a:txBody>
                  <a:tcPr/>
                </a:tc>
                <a:tc vMerge="1">
                  <a:txBody>
                    <a:bodyPr/>
                    <a:lstStyle/>
                    <a:p>
                      <a:endParaRPr lang="en-US"/>
                    </a:p>
                  </a:txBody>
                  <a:tcPr/>
                </a:tc>
                <a:tc>
                  <a:txBody>
                    <a:bodyPr/>
                    <a:lstStyle/>
                    <a:p>
                      <a:pPr algn="r" fontAlgn="b"/>
                      <a:r>
                        <a:rPr lang="en-US" sz="2000" b="1" i="0" u="none" strike="noStrike">
                          <a:solidFill>
                            <a:srgbClr val="000000"/>
                          </a:solidFill>
                          <a:effectLst/>
                          <a:latin typeface="Calibri" panose="020F0502020204030204" pitchFamily="34" charset="0"/>
                        </a:rPr>
                        <a:t>Commercial</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a:solidFill>
                            <a:srgbClr val="000000"/>
                          </a:solidFill>
                          <a:effectLst/>
                          <a:latin typeface="Calibri" panose="020F0502020204030204" pitchFamily="34" charset="0"/>
                        </a:rPr>
                        <a:t>Private</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a:solidFill>
                            <a:srgbClr val="000000"/>
                          </a:solidFill>
                          <a:effectLst/>
                          <a:latin typeface="Calibri" panose="020F0502020204030204" pitchFamily="34" charset="0"/>
                        </a:rPr>
                        <a:t>Total</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2280157"/>
                  </a:ext>
                </a:extLst>
              </a:tr>
              <a:tr h="178231">
                <a:tc>
                  <a:txBody>
                    <a:bodyPr/>
                    <a:lstStyle/>
                    <a:p>
                      <a:pPr algn="l" fontAlgn="b"/>
                      <a:r>
                        <a:rPr lang="en-US" sz="2000" b="0" i="0" u="none" strike="noStrike" dirty="0">
                          <a:solidFill>
                            <a:srgbClr val="000000"/>
                          </a:solidFill>
                          <a:effectLst/>
                          <a:latin typeface="Calibri" panose="020F0502020204030204" pitchFamily="34" charset="0"/>
                        </a:rPr>
                        <a:t>Clerical, Doctor, Home Maker, Manager, Professional, Student</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2000" b="0" i="0" u="none" strike="noStrike" dirty="0">
                          <a:solidFill>
                            <a:srgbClr val="000000"/>
                          </a:solidFill>
                          <a:effectLst/>
                          <a:latin typeface="Calibri" panose="020F0502020204030204" pitchFamily="34" charset="0"/>
                        </a:rPr>
                        <a:t>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0.77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2075388"/>
                  </a:ext>
                </a:extLst>
              </a:tr>
              <a:tr h="178231">
                <a:tc>
                  <a:txBody>
                    <a:bodyPr/>
                    <a:lstStyle/>
                    <a:p>
                      <a:pPr algn="l" fontAlgn="b"/>
                      <a:r>
                        <a:rPr lang="en-US" sz="2000" b="0" i="0" u="none" strike="noStrike">
                          <a:solidFill>
                            <a:srgbClr val="000000"/>
                          </a:solidFill>
                          <a:effectLst/>
                          <a:latin typeface="Calibri" panose="020F0502020204030204" pitchFamily="34" charset="0"/>
                        </a:rPr>
                        <a:t>Lawyer</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2000" b="0" i="0" u="none" strike="noStrike">
                          <a:solidFill>
                            <a:srgbClr val="000000"/>
                          </a:solidFill>
                          <a:effectLst/>
                          <a:latin typeface="Calibri" panose="020F0502020204030204" pitchFamily="34" charset="0"/>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4073982"/>
                  </a:ext>
                </a:extLst>
              </a:tr>
              <a:tr h="178231">
                <a:tc>
                  <a:txBody>
                    <a:bodyPr/>
                    <a:lstStyle/>
                    <a:p>
                      <a:pPr algn="l" fontAlgn="b"/>
                      <a:r>
                        <a:rPr lang="en-US" sz="2000" b="0" i="0" u="none" strike="noStrike">
                          <a:solidFill>
                            <a:srgbClr val="000000"/>
                          </a:solidFill>
                          <a:effectLst/>
                          <a:latin typeface="Calibri" panose="020F0502020204030204" pitchFamily="34" charset="0"/>
                        </a:rPr>
                        <a:t>Unknown</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Below High School (1), High School (2), Bachelors (3), Masters (4)</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7059824"/>
                  </a:ext>
                </a:extLst>
              </a:tr>
              <a:tr h="178231">
                <a:tc>
                  <a:txBody>
                    <a:bodyPr/>
                    <a:lstStyle/>
                    <a:p>
                      <a:pPr algn="l" fontAlgn="b"/>
                      <a:r>
                        <a:rPr lang="en-US" sz="2000" b="0" i="0" u="none" strike="noStrike">
                          <a:solidFill>
                            <a:srgbClr val="000000"/>
                          </a:solidFill>
                          <a:effectLst/>
                          <a:latin typeface="Calibri" panose="020F0502020204030204" pitchFamily="34" charset="0"/>
                        </a:rPr>
                        <a:t>Unknown</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PhD (5)</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8490015"/>
                  </a:ext>
                </a:extLst>
              </a:tr>
              <a:tr h="178231">
                <a:tc>
                  <a:txBody>
                    <a:bodyPr/>
                    <a:lstStyle/>
                    <a:p>
                      <a:pPr algn="l" fontAlgn="b"/>
                      <a:r>
                        <a:rPr lang="en-US" sz="2000" b="0" i="0" u="none" strike="noStrike">
                          <a:solidFill>
                            <a:srgbClr val="000000"/>
                          </a:solidFill>
                          <a:effectLst/>
                          <a:latin typeface="Calibri" panose="020F0502020204030204" pitchFamily="34" charset="0"/>
                        </a:rPr>
                        <a:t>Blue Collar</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Below High School (1)</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095476"/>
                  </a:ext>
                </a:extLst>
              </a:tr>
              <a:tr h="178231">
                <a:tc>
                  <a:txBody>
                    <a:bodyPr/>
                    <a:lstStyle/>
                    <a:p>
                      <a:pPr algn="l" fontAlgn="b"/>
                      <a:r>
                        <a:rPr lang="en-US" sz="2000" b="0" i="0" u="none" strike="noStrike">
                          <a:solidFill>
                            <a:srgbClr val="000000"/>
                          </a:solidFill>
                          <a:effectLst/>
                          <a:latin typeface="Calibri" panose="020F0502020204030204" pitchFamily="34" charset="0"/>
                        </a:rPr>
                        <a:t>Blue Collar</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High School (2), Bachelors (3)</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6104140"/>
                  </a:ext>
                </a:extLst>
              </a:tr>
              <a:tr h="178231">
                <a:tc>
                  <a:txBody>
                    <a:bodyPr/>
                    <a:lstStyle/>
                    <a:p>
                      <a:pPr algn="l" fontAlgn="b"/>
                      <a:r>
                        <a:rPr lang="en-US" sz="2000" b="0" i="0" u="none" strike="noStrike">
                          <a:solidFill>
                            <a:srgbClr val="000000"/>
                          </a:solidFill>
                          <a:effectLst/>
                          <a:latin typeface="Calibri" panose="020F0502020204030204" pitchFamily="34" charset="0"/>
                        </a:rPr>
                        <a:t>Blue Collar</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Masters (4), PhD (5)</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8442921"/>
                  </a:ext>
                </a:extLst>
              </a:tr>
            </a:tbl>
          </a:graphicData>
        </a:graphic>
      </p:graphicFrame>
    </p:spTree>
    <p:extLst>
      <p:ext uri="{BB962C8B-B14F-4D97-AF65-F5344CB8AC3E}">
        <p14:creationId xmlns:p14="http://schemas.microsoft.com/office/powerpoint/2010/main" val="161015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Sorted Probabilities for Commercial Car Use</a:t>
            </a:r>
          </a:p>
        </p:txBody>
      </p:sp>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dirty="0"/>
          </a:p>
        </p:txBody>
      </p:sp>
      <p:pic>
        <p:nvPicPr>
          <p:cNvPr id="6" name="Picture 5">
            <a:extLst>
              <a:ext uri="{FF2B5EF4-FFF2-40B4-BE49-F238E27FC236}">
                <a16:creationId xmlns:a16="http://schemas.microsoft.com/office/drawing/2014/main" id="{82C70A1B-73AA-4411-BE9F-396AE2E88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4" name="Table 3">
            <a:extLst>
              <a:ext uri="{FF2B5EF4-FFF2-40B4-BE49-F238E27FC236}">
                <a16:creationId xmlns:a16="http://schemas.microsoft.com/office/drawing/2014/main" id="{372ED9BB-E515-4275-9CED-311C32BE05AC}"/>
              </a:ext>
            </a:extLst>
          </p:cNvPr>
          <p:cNvGraphicFramePr>
            <a:graphicFrameLocks noGrp="1"/>
          </p:cNvGraphicFramePr>
          <p:nvPr>
            <p:extLst>
              <p:ext uri="{D42A27DB-BD31-4B8C-83A1-F6EECF244321}">
                <p14:modId xmlns:p14="http://schemas.microsoft.com/office/powerpoint/2010/main" val="952802496"/>
              </p:ext>
            </p:extLst>
          </p:nvPr>
        </p:nvGraphicFramePr>
        <p:xfrm>
          <a:off x="838200" y="1639626"/>
          <a:ext cx="10515600" cy="3742099"/>
        </p:xfrm>
        <a:graphic>
          <a:graphicData uri="http://schemas.openxmlformats.org/drawingml/2006/table">
            <a:tbl>
              <a:tblPr/>
              <a:tblGrid>
                <a:gridCol w="3204990">
                  <a:extLst>
                    <a:ext uri="{9D8B030D-6E8A-4147-A177-3AD203B41FA5}">
                      <a16:colId xmlns:a16="http://schemas.microsoft.com/office/drawing/2014/main" val="3873912988"/>
                    </a:ext>
                  </a:extLst>
                </a:gridCol>
                <a:gridCol w="3668617">
                  <a:extLst>
                    <a:ext uri="{9D8B030D-6E8A-4147-A177-3AD203B41FA5}">
                      <a16:colId xmlns:a16="http://schemas.microsoft.com/office/drawing/2014/main" val="952018092"/>
                    </a:ext>
                  </a:extLst>
                </a:gridCol>
                <a:gridCol w="1487277">
                  <a:extLst>
                    <a:ext uri="{9D8B030D-6E8A-4147-A177-3AD203B41FA5}">
                      <a16:colId xmlns:a16="http://schemas.microsoft.com/office/drawing/2014/main" val="792783269"/>
                    </a:ext>
                  </a:extLst>
                </a:gridCol>
                <a:gridCol w="1211856">
                  <a:extLst>
                    <a:ext uri="{9D8B030D-6E8A-4147-A177-3AD203B41FA5}">
                      <a16:colId xmlns:a16="http://schemas.microsoft.com/office/drawing/2014/main" val="1071080369"/>
                    </a:ext>
                  </a:extLst>
                </a:gridCol>
                <a:gridCol w="942860">
                  <a:extLst>
                    <a:ext uri="{9D8B030D-6E8A-4147-A177-3AD203B41FA5}">
                      <a16:colId xmlns:a16="http://schemas.microsoft.com/office/drawing/2014/main" val="748806537"/>
                    </a:ext>
                  </a:extLst>
                </a:gridCol>
              </a:tblGrid>
              <a:tr h="178231">
                <a:tc rowSpan="2">
                  <a:txBody>
                    <a:bodyPr/>
                    <a:lstStyle/>
                    <a:p>
                      <a:pPr algn="ctr" fontAlgn="b"/>
                      <a:r>
                        <a:rPr lang="en-US" sz="2000" b="1" i="0" u="none" strike="noStrike" dirty="0">
                          <a:solidFill>
                            <a:srgbClr val="000000"/>
                          </a:solidFill>
                          <a:effectLst/>
                          <a:latin typeface="Calibri" panose="020F0502020204030204" pitchFamily="34" charset="0"/>
                        </a:rPr>
                        <a:t>OCCUPATION</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2000" b="1" i="0" u="none" strike="noStrike">
                          <a:solidFill>
                            <a:srgbClr val="000000"/>
                          </a:solidFill>
                          <a:effectLst/>
                          <a:latin typeface="Calibri" panose="020F0502020204030204" pitchFamily="34" charset="0"/>
                        </a:rPr>
                        <a:t>EDUCATION</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2000" b="1" i="0" u="none" strike="noStrike">
                          <a:solidFill>
                            <a:srgbClr val="000000"/>
                          </a:solidFill>
                          <a:effectLst/>
                          <a:latin typeface="Calibri" panose="020F0502020204030204" pitchFamily="34" charset="0"/>
                        </a:rPr>
                        <a:t>N</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72079185"/>
                  </a:ext>
                </a:extLst>
              </a:tr>
              <a:tr h="178231">
                <a:tc vMerge="1">
                  <a:txBody>
                    <a:bodyPr/>
                    <a:lstStyle/>
                    <a:p>
                      <a:endParaRPr lang="en-US"/>
                    </a:p>
                  </a:txBody>
                  <a:tcPr/>
                </a:tc>
                <a:tc vMerge="1">
                  <a:txBody>
                    <a:bodyPr/>
                    <a:lstStyle/>
                    <a:p>
                      <a:endParaRPr lang="en-US"/>
                    </a:p>
                  </a:txBody>
                  <a:tcPr/>
                </a:tc>
                <a:tc>
                  <a:txBody>
                    <a:bodyPr/>
                    <a:lstStyle/>
                    <a:p>
                      <a:pPr algn="r" fontAlgn="b"/>
                      <a:r>
                        <a:rPr lang="en-US" sz="2000" b="1" i="0" u="none" strike="noStrike">
                          <a:solidFill>
                            <a:srgbClr val="000000"/>
                          </a:solidFill>
                          <a:effectLst/>
                          <a:latin typeface="Calibri" panose="020F0502020204030204" pitchFamily="34" charset="0"/>
                        </a:rPr>
                        <a:t>Commercial</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a:solidFill>
                            <a:srgbClr val="000000"/>
                          </a:solidFill>
                          <a:effectLst/>
                          <a:latin typeface="Calibri" panose="020F0502020204030204" pitchFamily="34" charset="0"/>
                        </a:rPr>
                        <a:t>Private</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a:solidFill>
                            <a:srgbClr val="000000"/>
                          </a:solidFill>
                          <a:effectLst/>
                          <a:latin typeface="Calibri" panose="020F0502020204030204" pitchFamily="34" charset="0"/>
                        </a:rPr>
                        <a:t>Total</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2280157"/>
                  </a:ext>
                </a:extLst>
              </a:tr>
              <a:tr h="178231">
                <a:tc>
                  <a:txBody>
                    <a:bodyPr/>
                    <a:lstStyle/>
                    <a:p>
                      <a:pPr algn="l" fontAlgn="b"/>
                      <a:r>
                        <a:rPr lang="en-US" sz="2000" b="0" i="0" u="none" strike="noStrike">
                          <a:solidFill>
                            <a:srgbClr val="000000"/>
                          </a:solidFill>
                          <a:effectLst/>
                          <a:latin typeface="Calibri" panose="020F0502020204030204" pitchFamily="34" charset="0"/>
                        </a:rPr>
                        <a:t>Lawyer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2000" b="0" i="0" u="none" strike="noStrike">
                          <a:solidFill>
                            <a:srgbClr val="000000"/>
                          </a:solidFill>
                          <a:effectLst/>
                          <a:latin typeface="Calibri" panose="020F0502020204030204" pitchFamily="34" charset="0"/>
                        </a:rPr>
                        <a:t>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2075388"/>
                  </a:ext>
                </a:extLst>
              </a:tr>
              <a:tr h="178231">
                <a:tc>
                  <a:txBody>
                    <a:bodyPr/>
                    <a:lstStyle/>
                    <a:p>
                      <a:pPr algn="l" fontAlgn="b"/>
                      <a:r>
                        <a:rPr lang="en-US" sz="2000" b="0" i="0" u="none" strike="noStrike">
                          <a:solidFill>
                            <a:srgbClr val="000000"/>
                          </a:solidFill>
                          <a:effectLst/>
                          <a:latin typeface="Calibri" panose="020F0502020204030204" pitchFamily="34" charset="0"/>
                        </a:rPr>
                        <a:t>Clerical, Doctor, Home Maker,Manager, Professional, Student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2000" b="0" i="0" u="none" strike="noStrike">
                          <a:solidFill>
                            <a:srgbClr val="000000"/>
                          </a:solidFill>
                          <a:effectLst/>
                          <a:latin typeface="Calibri" panose="020F0502020204030204" pitchFamily="34" charset="0"/>
                        </a:rPr>
                        <a:t>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4073982"/>
                  </a:ext>
                </a:extLst>
              </a:tr>
              <a:tr h="178231">
                <a:tc>
                  <a:txBody>
                    <a:bodyPr/>
                    <a:lstStyle/>
                    <a:p>
                      <a:pPr algn="l" fontAlgn="b"/>
                      <a:r>
                        <a:rPr lang="en-US" sz="2000" b="0" i="0" u="none" strike="noStrike">
                          <a:solidFill>
                            <a:srgbClr val="000000"/>
                          </a:solidFill>
                          <a:effectLst/>
                          <a:latin typeface="Calibri" panose="020F0502020204030204" pitchFamily="34" charset="0"/>
                        </a:rPr>
                        <a:t>Blue Collar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Below High School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7059824"/>
                  </a:ext>
                </a:extLst>
              </a:tr>
              <a:tr h="178231">
                <a:tc>
                  <a:txBody>
                    <a:bodyPr/>
                    <a:lstStyle/>
                    <a:p>
                      <a:pPr algn="l" fontAlgn="b"/>
                      <a:r>
                        <a:rPr lang="en-US" sz="2000" b="0" i="0" u="none" strike="noStrike">
                          <a:solidFill>
                            <a:srgbClr val="000000"/>
                          </a:solidFill>
                          <a:effectLst/>
                          <a:latin typeface="Calibri" panose="020F0502020204030204" pitchFamily="34" charset="0"/>
                        </a:rPr>
                        <a:t>Blue Collar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Masters (4), PhD (5)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8490015"/>
                  </a:ext>
                </a:extLst>
              </a:tr>
              <a:tr h="178231">
                <a:tc>
                  <a:txBody>
                    <a:bodyPr/>
                    <a:lstStyle/>
                    <a:p>
                      <a:pPr algn="l" fontAlgn="b"/>
                      <a:r>
                        <a:rPr lang="en-US" sz="20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Below High School (1), High School (2), Bachelors (3), Masters (4)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095476"/>
                  </a:ext>
                </a:extLst>
              </a:tr>
              <a:tr h="178231">
                <a:tc>
                  <a:txBody>
                    <a:bodyPr/>
                    <a:lstStyle/>
                    <a:p>
                      <a:pPr algn="l" fontAlgn="b"/>
                      <a:r>
                        <a:rPr lang="en-US" sz="2000" b="0" i="0" u="none" strike="noStrike">
                          <a:solidFill>
                            <a:srgbClr val="000000"/>
                          </a:solidFill>
                          <a:effectLst/>
                          <a:latin typeface="Calibri" panose="020F0502020204030204" pitchFamily="34" charset="0"/>
                        </a:rPr>
                        <a:t>Blue Collar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High School (2), Bachelors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6104140"/>
                  </a:ext>
                </a:extLst>
              </a:tr>
              <a:tr h="178231">
                <a:tc>
                  <a:txBody>
                    <a:bodyPr/>
                    <a:lstStyle/>
                    <a:p>
                      <a:pPr algn="l" fontAlgn="b"/>
                      <a:r>
                        <a:rPr lang="en-US" sz="2000" b="0" i="0" u="none" strike="noStrike">
                          <a:solidFill>
                            <a:srgbClr val="000000"/>
                          </a:solidFill>
                          <a:effectLst/>
                          <a:latin typeface="Calibri" panose="020F0502020204030204" pitchFamily="34" charset="0"/>
                        </a:rPr>
                        <a:t>Unknown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PhD (5)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effectLst/>
                          <a:latin typeface="Calibri" panose="020F0502020204030204" pitchFamily="34" charset="0"/>
                        </a:rPr>
                        <a:t>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8442921"/>
                  </a:ext>
                </a:extLst>
              </a:tr>
            </a:tbl>
          </a:graphicData>
        </a:graphic>
      </p:graphicFrame>
    </p:spTree>
    <p:extLst>
      <p:ext uri="{BB962C8B-B14F-4D97-AF65-F5344CB8AC3E}">
        <p14:creationId xmlns:p14="http://schemas.microsoft.com/office/powerpoint/2010/main" val="1313848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9478</TotalTime>
  <Words>6582</Words>
  <Application>Microsoft Office PowerPoint</Application>
  <PresentationFormat>Widescreen</PresentationFormat>
  <Paragraphs>1066</Paragraphs>
  <Slides>76</Slides>
  <Notes>76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76</vt:i4>
      </vt:variant>
    </vt:vector>
  </HeadingPairs>
  <TitlesOfParts>
    <vt:vector size="87" baseType="lpstr">
      <vt:lpstr>Arial</vt:lpstr>
      <vt:lpstr>Calibri</vt:lpstr>
      <vt:lpstr>Calibri Light</vt:lpstr>
      <vt:lpstr>Cambria Math</vt:lpstr>
      <vt:lpstr>Courier New</vt:lpstr>
      <vt:lpstr>Matura MT Script Capitals</vt:lpstr>
      <vt:lpstr>Symbol</vt:lpstr>
      <vt:lpstr>Symbol MT</vt:lpstr>
      <vt:lpstr>Times New Roman</vt:lpstr>
      <vt:lpstr>Wingdings</vt:lpstr>
      <vt:lpstr>Office Theme</vt:lpstr>
      <vt:lpstr>   CS 584 Machine Learning</vt:lpstr>
      <vt:lpstr>Week 7 Agenda: Logistic Regression</vt:lpstr>
      <vt:lpstr>Using Categorical Variables in CART</vt:lpstr>
      <vt:lpstr>Using Categorical Variables in CART</vt:lpstr>
      <vt:lpstr>The X_inputs Data Frame</vt:lpstr>
      <vt:lpstr>The Classification Tree (82% Accuracy)</vt:lpstr>
      <vt:lpstr>Description of Tree Nodes</vt:lpstr>
      <vt:lpstr>Predicted Probabilities</vt:lpstr>
      <vt:lpstr>Sorted Probabilities for Commercial Car Use</vt:lpstr>
      <vt:lpstr>A Few Picky Comments</vt:lpstr>
      <vt:lpstr>Rule-Based Model vs Parametric Model</vt:lpstr>
      <vt:lpstr>Logistic Model</vt:lpstr>
      <vt:lpstr>Three Types of Logistic Model</vt:lpstr>
      <vt:lpstr>Multinomial Logistic (MNL): Data</vt:lpstr>
      <vt:lpstr>MNL: Subpopulation</vt:lpstr>
      <vt:lpstr>MNL: Subpopulation</vt:lpstr>
      <vt:lpstr>MNL: Subpopulation</vt:lpstr>
      <vt:lpstr>MNL: Subpopulation</vt:lpstr>
      <vt:lpstr>MNL: Subpopulation</vt:lpstr>
      <vt:lpstr>MNL: Subpopulation</vt:lpstr>
      <vt:lpstr>MNL: Parameter Coding for Categorical Predictor</vt:lpstr>
      <vt:lpstr>MNL: Parameter Coding for Categorical Predictor</vt:lpstr>
      <vt:lpstr>MNL: Covariate Pattern</vt:lpstr>
      <vt:lpstr>MNL: Covariate Pattern</vt:lpstr>
      <vt:lpstr>MNL: Target Variable</vt:lpstr>
      <vt:lpstr>MNL: Parameter</vt:lpstr>
      <vt:lpstr>MNL: Theory</vt:lpstr>
      <vt:lpstr>MNL: Theory</vt:lpstr>
      <vt:lpstr>MNL: Why Logistic?</vt:lpstr>
      <vt:lpstr>MNL: Maximum Likelihood Estimation (MLE)</vt:lpstr>
      <vt:lpstr>MNL: The Log-Likelihood Function</vt:lpstr>
      <vt:lpstr>MNL: The Log-Likelihood Function</vt:lpstr>
      <vt:lpstr>MNL: First Derivative of the Log-Likelihood Function</vt:lpstr>
      <vt:lpstr>MNL: Second Derivative of the Log-Likelihood Function</vt:lpstr>
      <vt:lpstr>MNL: Newton-Raphson Algorithm</vt:lpstr>
      <vt:lpstr>MNL: Newton-Raphson Algorithm</vt:lpstr>
      <vt:lpstr>MNL: Separation </vt:lpstr>
      <vt:lpstr>MNL: Mathematics on Separation</vt:lpstr>
      <vt:lpstr>MNL: Why Separation Occurs?</vt:lpstr>
      <vt:lpstr>MNL: Workarounds for Separation</vt:lpstr>
      <vt:lpstr>MNL: Interpretation of Parameters </vt:lpstr>
      <vt:lpstr>MNL: Interpretation of Parameters </vt:lpstr>
      <vt:lpstr>MNL: Interpretation of Parameters </vt:lpstr>
      <vt:lpstr>MNL: Interpretation of Parameters </vt:lpstr>
      <vt:lpstr>MNL: Interpretation of Parameters </vt:lpstr>
      <vt:lpstr>MNL: Interpretation of Parameters </vt:lpstr>
      <vt:lpstr>MNL: Interpretation of Parameters </vt:lpstr>
      <vt:lpstr>MNL: Interpretation of Parameters </vt:lpstr>
      <vt:lpstr>MNL: Interpretation of Parameters </vt:lpstr>
      <vt:lpstr>MNL: Interpretation of Parameters </vt:lpstr>
      <vt:lpstr>MNL: Interpretation of Parameters </vt:lpstr>
      <vt:lpstr>MNL: Predicted Probabilities</vt:lpstr>
      <vt:lpstr>MNL: Predicted Probabilities</vt:lpstr>
      <vt:lpstr>Odds</vt:lpstr>
      <vt:lpstr>Examples of Odds</vt:lpstr>
      <vt:lpstr>Odds as a Ratio of Two Numbers</vt:lpstr>
      <vt:lpstr>Odds as a Ratio of Two Numbers</vt:lpstr>
      <vt:lpstr>Odds Ratio</vt:lpstr>
      <vt:lpstr>Odds Ratio</vt:lpstr>
      <vt:lpstr>Example of Odds Ratio</vt:lpstr>
      <vt:lpstr>Example of Odds Ratio</vt:lpstr>
      <vt:lpstr>Odds Ratio in Logistic Model</vt:lpstr>
      <vt:lpstr>Odds Ratio in Logistic Model </vt:lpstr>
      <vt:lpstr>Odds Ratio in Logistic Model </vt:lpstr>
      <vt:lpstr>Odds Ratio</vt:lpstr>
      <vt:lpstr>Odds Ratio</vt:lpstr>
      <vt:lpstr>Odds Ratio</vt:lpstr>
      <vt:lpstr>Odds Ratio</vt:lpstr>
      <vt:lpstr>Odds Ratio</vt:lpstr>
      <vt:lpstr>Odds Ratio</vt:lpstr>
      <vt:lpstr>Odds Ratio</vt:lpstr>
      <vt:lpstr>Odds Ratio</vt:lpstr>
      <vt:lpstr>Odds Ratio</vt:lpstr>
      <vt:lpstr>Odds Ratio</vt:lpstr>
      <vt:lpstr>Multinomial Logistic Model: Summary</vt:lpstr>
      <vt:lpstr>Assignment 3</vt:lpstr>
    </vt:vector>
  </TitlesOfParts>
  <Company>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Workshop for MSc Analytics</dc:title>
  <dc:creator>Ming-Long Lam</dc:creator>
  <cp:lastModifiedBy>Ming-Long Lam</cp:lastModifiedBy>
  <cp:revision>1691</cp:revision>
  <cp:lastPrinted>2014-06-20T14:10:14Z</cp:lastPrinted>
  <dcterms:created xsi:type="dcterms:W3CDTF">2014-05-31T22:30:28Z</dcterms:created>
  <dcterms:modified xsi:type="dcterms:W3CDTF">2019-02-27T21:41:24Z</dcterms:modified>
</cp:coreProperties>
</file>