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4"/>
  </p:notesMasterIdLst>
  <p:sldIdLst>
    <p:sldId id="256" r:id="rId2"/>
    <p:sldId id="461" r:id="rId3"/>
    <p:sldId id="451" r:id="rId4"/>
    <p:sldId id="486" r:id="rId5"/>
    <p:sldId id="607" r:id="rId6"/>
    <p:sldId id="485" r:id="rId7"/>
    <p:sldId id="608" r:id="rId8"/>
    <p:sldId id="609" r:id="rId9"/>
    <p:sldId id="438" r:id="rId10"/>
    <p:sldId id="492" r:id="rId11"/>
    <p:sldId id="439" r:id="rId12"/>
    <p:sldId id="487" r:id="rId13"/>
    <p:sldId id="633" r:id="rId14"/>
    <p:sldId id="632" r:id="rId15"/>
    <p:sldId id="610" r:id="rId16"/>
    <p:sldId id="445" r:id="rId17"/>
    <p:sldId id="613" r:id="rId18"/>
    <p:sldId id="614" r:id="rId19"/>
    <p:sldId id="448" r:id="rId20"/>
    <p:sldId id="615" r:id="rId21"/>
    <p:sldId id="616" r:id="rId22"/>
    <p:sldId id="617" r:id="rId23"/>
    <p:sldId id="449" r:id="rId24"/>
    <p:sldId id="540" r:id="rId25"/>
    <p:sldId id="611" r:id="rId26"/>
    <p:sldId id="618" r:id="rId27"/>
    <p:sldId id="452" r:id="rId28"/>
    <p:sldId id="421" r:id="rId29"/>
    <p:sldId id="361" r:id="rId30"/>
    <p:sldId id="619" r:id="rId31"/>
    <p:sldId id="470" r:id="rId32"/>
    <p:sldId id="469" r:id="rId33"/>
    <p:sldId id="378" r:id="rId34"/>
    <p:sldId id="363" r:id="rId35"/>
    <p:sldId id="620" r:id="rId36"/>
    <p:sldId id="411" r:id="rId37"/>
    <p:sldId id="412" r:id="rId38"/>
    <p:sldId id="413" r:id="rId39"/>
    <p:sldId id="414" r:id="rId40"/>
    <p:sldId id="364" r:id="rId41"/>
    <p:sldId id="541" r:id="rId42"/>
    <p:sldId id="387" r:id="rId43"/>
    <p:sldId id="365" r:id="rId44"/>
    <p:sldId id="366" r:id="rId45"/>
    <p:sldId id="453" r:id="rId46"/>
    <p:sldId id="415" r:id="rId47"/>
    <p:sldId id="388" r:id="rId48"/>
    <p:sldId id="455" r:id="rId49"/>
    <p:sldId id="456" r:id="rId50"/>
    <p:sldId id="457" r:id="rId51"/>
    <p:sldId id="471" r:id="rId52"/>
    <p:sldId id="542" r:id="rId53"/>
    <p:sldId id="472" r:id="rId54"/>
    <p:sldId id="634" r:id="rId55"/>
    <p:sldId id="635" r:id="rId56"/>
    <p:sldId id="636" r:id="rId57"/>
    <p:sldId id="621" r:id="rId58"/>
    <p:sldId id="622" r:id="rId59"/>
    <p:sldId id="402" r:id="rId60"/>
    <p:sldId id="403" r:id="rId61"/>
    <p:sldId id="404" r:id="rId62"/>
    <p:sldId id="376" r:id="rId63"/>
    <p:sldId id="416" r:id="rId64"/>
    <p:sldId id="417" r:id="rId65"/>
    <p:sldId id="419" r:id="rId66"/>
    <p:sldId id="420" r:id="rId67"/>
    <p:sldId id="473" r:id="rId68"/>
    <p:sldId id="510" r:id="rId69"/>
    <p:sldId id="495" r:id="rId70"/>
    <p:sldId id="496" r:id="rId71"/>
    <p:sldId id="497" r:id="rId72"/>
    <p:sldId id="498" r:id="rId73"/>
    <p:sldId id="499" r:id="rId74"/>
    <p:sldId id="501" r:id="rId75"/>
    <p:sldId id="502" r:id="rId76"/>
    <p:sldId id="503" r:id="rId77"/>
    <p:sldId id="504" r:id="rId78"/>
    <p:sldId id="516" r:id="rId79"/>
    <p:sldId id="514" r:id="rId80"/>
    <p:sldId id="623" r:id="rId81"/>
    <p:sldId id="626" r:id="rId82"/>
    <p:sldId id="518" r:id="rId83"/>
    <p:sldId id="627" r:id="rId84"/>
    <p:sldId id="624" r:id="rId85"/>
    <p:sldId id="625" r:id="rId86"/>
    <p:sldId id="630" r:id="rId87"/>
    <p:sldId id="519" r:id="rId88"/>
    <p:sldId id="628" r:id="rId89"/>
    <p:sldId id="631" r:id="rId90"/>
    <p:sldId id="506" r:id="rId91"/>
    <p:sldId id="629" r:id="rId92"/>
    <p:sldId id="637" r:id="rId93"/>
  </p:sldIdLst>
  <p:sldSz cx="12192000" cy="6858000"/>
  <p:notesSz cx="6997700" cy="92837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FF33"/>
    <a:srgbClr val="6666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204" autoAdjust="0"/>
    <p:restoredTop sz="94660"/>
  </p:normalViewPr>
  <p:slideViewPr>
    <p:cSldViewPr snapToGrid="0">
      <p:cViewPr varScale="1">
        <p:scale>
          <a:sx n="87" d="100"/>
          <a:sy n="87" d="100"/>
        </p:scale>
        <p:origin x="51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97"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6543F50-314A-4EC1-B046-A089783C0D60}" type="doc">
      <dgm:prSet loTypeId="urn:microsoft.com/office/officeart/2005/8/layout/cycle5" loCatId="cycle" qsTypeId="urn:microsoft.com/office/officeart/2005/8/quickstyle/simple1" qsCatId="simple" csTypeId="urn:microsoft.com/office/officeart/2005/8/colors/colorful1" csCatId="colorful" phldr="1"/>
      <dgm:spPr/>
      <dgm:t>
        <a:bodyPr/>
        <a:lstStyle/>
        <a:p>
          <a:endParaRPr lang="en-US"/>
        </a:p>
      </dgm:t>
    </dgm:pt>
    <dgm:pt modelId="{C2EB6301-C2D5-4ACA-A9DF-F7D4B4A2E632}">
      <dgm:prSet phldrT="[Text]"/>
      <dgm:spPr/>
      <dgm:t>
        <a:bodyPr/>
        <a:lstStyle/>
        <a:p>
          <a:r>
            <a:rPr lang="en-US" dirty="0"/>
            <a:t>Ask the Question</a:t>
          </a:r>
        </a:p>
      </dgm:t>
    </dgm:pt>
    <dgm:pt modelId="{C1400687-2D16-48E4-9DAA-0B06CB591E3C}" type="parTrans" cxnId="{F1183358-68CC-4816-8748-401B58058467}">
      <dgm:prSet/>
      <dgm:spPr/>
      <dgm:t>
        <a:bodyPr/>
        <a:lstStyle/>
        <a:p>
          <a:endParaRPr lang="en-US"/>
        </a:p>
      </dgm:t>
    </dgm:pt>
    <dgm:pt modelId="{AE877F60-B4AA-437A-AA79-971B6ED48995}" type="sibTrans" cxnId="{F1183358-68CC-4816-8748-401B58058467}">
      <dgm:prSet/>
      <dgm:spPr/>
      <dgm:t>
        <a:bodyPr/>
        <a:lstStyle/>
        <a:p>
          <a:endParaRPr lang="en-US"/>
        </a:p>
      </dgm:t>
    </dgm:pt>
    <dgm:pt modelId="{A2A9483F-0006-497C-989B-5D7E73E4F9A2}">
      <dgm:prSet phldrT="[Text]"/>
      <dgm:spPr/>
      <dgm:t>
        <a:bodyPr/>
        <a:lstStyle/>
        <a:p>
          <a:r>
            <a:rPr lang="en-US" dirty="0"/>
            <a:t>Specify What to Learn</a:t>
          </a:r>
        </a:p>
      </dgm:t>
    </dgm:pt>
    <dgm:pt modelId="{E727183E-006F-4ADA-B5B6-88431777CF9B}" type="parTrans" cxnId="{95403F5E-26B8-41E8-8ED3-BFE613161246}">
      <dgm:prSet/>
      <dgm:spPr/>
      <dgm:t>
        <a:bodyPr/>
        <a:lstStyle/>
        <a:p>
          <a:endParaRPr lang="en-US"/>
        </a:p>
      </dgm:t>
    </dgm:pt>
    <dgm:pt modelId="{14A12112-73B8-4CF7-AFA0-F1255D09525F}" type="sibTrans" cxnId="{95403F5E-26B8-41E8-8ED3-BFE613161246}">
      <dgm:prSet/>
      <dgm:spPr/>
      <dgm:t>
        <a:bodyPr/>
        <a:lstStyle/>
        <a:p>
          <a:endParaRPr lang="en-US"/>
        </a:p>
      </dgm:t>
    </dgm:pt>
    <dgm:pt modelId="{F77AD03F-F651-4C35-A61B-CE4CF31223F1}">
      <dgm:prSet phldrT="[Text]"/>
      <dgm:spPr/>
      <dgm:t>
        <a:bodyPr/>
        <a:lstStyle/>
        <a:p>
          <a:r>
            <a:rPr lang="en-US" dirty="0"/>
            <a:t>Retrieve Data</a:t>
          </a:r>
        </a:p>
      </dgm:t>
    </dgm:pt>
    <dgm:pt modelId="{91277742-F01A-4987-92D4-DED0346DBDE9}" type="parTrans" cxnId="{AC98DADF-B233-4F2A-A423-D799F2827D6D}">
      <dgm:prSet/>
      <dgm:spPr/>
      <dgm:t>
        <a:bodyPr/>
        <a:lstStyle/>
        <a:p>
          <a:endParaRPr lang="en-US"/>
        </a:p>
      </dgm:t>
    </dgm:pt>
    <dgm:pt modelId="{7E2F0E3C-31E5-47C2-9891-23EE8B155DD6}" type="sibTrans" cxnId="{AC98DADF-B233-4F2A-A423-D799F2827D6D}">
      <dgm:prSet/>
      <dgm:spPr/>
      <dgm:t>
        <a:bodyPr/>
        <a:lstStyle/>
        <a:p>
          <a:endParaRPr lang="en-US"/>
        </a:p>
      </dgm:t>
    </dgm:pt>
    <dgm:pt modelId="{D3235D5D-C05C-49C8-9682-00D8A874C4F7}">
      <dgm:prSet phldrT="[Text]"/>
      <dgm:spPr/>
      <dgm:t>
        <a:bodyPr/>
        <a:lstStyle/>
        <a:p>
          <a:r>
            <a:rPr lang="en-US" dirty="0"/>
            <a:t>Train Algorithms</a:t>
          </a:r>
        </a:p>
      </dgm:t>
    </dgm:pt>
    <dgm:pt modelId="{7729F0E1-371C-4103-86ED-7C6544E0ED18}" type="parTrans" cxnId="{98407C28-5C9D-4F2B-AD21-5080B1450609}">
      <dgm:prSet/>
      <dgm:spPr/>
      <dgm:t>
        <a:bodyPr/>
        <a:lstStyle/>
        <a:p>
          <a:endParaRPr lang="en-US"/>
        </a:p>
      </dgm:t>
    </dgm:pt>
    <dgm:pt modelId="{245D8519-71C0-45B9-A799-1ED8127921AB}" type="sibTrans" cxnId="{98407C28-5C9D-4F2B-AD21-5080B1450609}">
      <dgm:prSet/>
      <dgm:spPr/>
      <dgm:t>
        <a:bodyPr/>
        <a:lstStyle/>
        <a:p>
          <a:endParaRPr lang="en-US"/>
        </a:p>
      </dgm:t>
    </dgm:pt>
    <dgm:pt modelId="{1B39754C-F26C-4543-9F7D-AF6C88B89DD7}">
      <dgm:prSet phldrT="[Text]"/>
      <dgm:spPr/>
      <dgm:t>
        <a:bodyPr/>
        <a:lstStyle/>
        <a:p>
          <a:r>
            <a:rPr lang="en-US" dirty="0"/>
            <a:t>Deploy Algorithm</a:t>
          </a:r>
        </a:p>
      </dgm:t>
    </dgm:pt>
    <dgm:pt modelId="{C05936D9-69B6-4A30-B662-799C703B0390}" type="parTrans" cxnId="{38F1E8DA-98E4-42FD-AE72-2CD1E46FA88F}">
      <dgm:prSet/>
      <dgm:spPr/>
      <dgm:t>
        <a:bodyPr/>
        <a:lstStyle/>
        <a:p>
          <a:endParaRPr lang="en-US"/>
        </a:p>
      </dgm:t>
    </dgm:pt>
    <dgm:pt modelId="{EF042BF8-50A9-4E36-99E4-531D5EDF20DD}" type="sibTrans" cxnId="{38F1E8DA-98E4-42FD-AE72-2CD1E46FA88F}">
      <dgm:prSet/>
      <dgm:spPr/>
      <dgm:t>
        <a:bodyPr/>
        <a:lstStyle/>
        <a:p>
          <a:endParaRPr lang="en-US"/>
        </a:p>
      </dgm:t>
    </dgm:pt>
    <dgm:pt modelId="{3EC885F6-40E5-4A37-ACFC-B35A3C5C2E29}">
      <dgm:prSet/>
      <dgm:spPr/>
      <dgm:t>
        <a:bodyPr/>
        <a:lstStyle/>
        <a:p>
          <a:r>
            <a:rPr lang="en-US" dirty="0"/>
            <a:t>Collect Feedback</a:t>
          </a:r>
        </a:p>
      </dgm:t>
    </dgm:pt>
    <dgm:pt modelId="{F3789009-486C-42BD-8A16-80CF9D3726CA}" type="parTrans" cxnId="{D2F68031-E88E-4697-B990-398FF81A3944}">
      <dgm:prSet/>
      <dgm:spPr/>
      <dgm:t>
        <a:bodyPr/>
        <a:lstStyle/>
        <a:p>
          <a:endParaRPr lang="en-US"/>
        </a:p>
      </dgm:t>
    </dgm:pt>
    <dgm:pt modelId="{86DFFD77-660F-47D4-A769-501EAF6BD667}" type="sibTrans" cxnId="{D2F68031-E88E-4697-B990-398FF81A3944}">
      <dgm:prSet/>
      <dgm:spPr/>
      <dgm:t>
        <a:bodyPr/>
        <a:lstStyle/>
        <a:p>
          <a:endParaRPr lang="en-US"/>
        </a:p>
      </dgm:t>
    </dgm:pt>
    <dgm:pt modelId="{78B516AB-14D7-4DD1-BFB6-4D11395BC7D9}">
      <dgm:prSet/>
      <dgm:spPr/>
      <dgm:t>
        <a:bodyPr/>
        <a:lstStyle/>
        <a:p>
          <a:r>
            <a:rPr lang="en-US" dirty="0"/>
            <a:t>Use  Feedback </a:t>
          </a:r>
        </a:p>
      </dgm:t>
    </dgm:pt>
    <dgm:pt modelId="{AE682B37-4408-41F0-89D0-5F2AA59F0411}" type="parTrans" cxnId="{D4E06F63-158A-4752-8E6A-039267BCFD37}">
      <dgm:prSet/>
      <dgm:spPr/>
      <dgm:t>
        <a:bodyPr/>
        <a:lstStyle/>
        <a:p>
          <a:endParaRPr lang="en-US"/>
        </a:p>
      </dgm:t>
    </dgm:pt>
    <dgm:pt modelId="{021296E2-4E83-4AB6-9314-BFEA27A49FFB}" type="sibTrans" cxnId="{D4E06F63-158A-4752-8E6A-039267BCFD37}">
      <dgm:prSet/>
      <dgm:spPr/>
      <dgm:t>
        <a:bodyPr/>
        <a:lstStyle/>
        <a:p>
          <a:endParaRPr lang="en-US"/>
        </a:p>
      </dgm:t>
    </dgm:pt>
    <dgm:pt modelId="{855E165D-70F7-4D4F-A086-A97E74041C82}" type="pres">
      <dgm:prSet presAssocID="{96543F50-314A-4EC1-B046-A089783C0D60}" presName="cycle" presStyleCnt="0">
        <dgm:presLayoutVars>
          <dgm:dir/>
          <dgm:resizeHandles val="exact"/>
        </dgm:presLayoutVars>
      </dgm:prSet>
      <dgm:spPr/>
    </dgm:pt>
    <dgm:pt modelId="{3A7D762C-5386-4942-A7D7-0095087B019D}" type="pres">
      <dgm:prSet presAssocID="{C2EB6301-C2D5-4ACA-A9DF-F7D4B4A2E632}" presName="node" presStyleLbl="node1" presStyleIdx="0" presStyleCnt="7">
        <dgm:presLayoutVars>
          <dgm:bulletEnabled val="1"/>
        </dgm:presLayoutVars>
      </dgm:prSet>
      <dgm:spPr/>
    </dgm:pt>
    <dgm:pt modelId="{0AFD6907-CEF6-4EA3-8E97-8556A576217D}" type="pres">
      <dgm:prSet presAssocID="{C2EB6301-C2D5-4ACA-A9DF-F7D4B4A2E632}" presName="spNode" presStyleCnt="0"/>
      <dgm:spPr/>
    </dgm:pt>
    <dgm:pt modelId="{66D7E678-BF14-448C-9E8D-878C535B0AEC}" type="pres">
      <dgm:prSet presAssocID="{AE877F60-B4AA-437A-AA79-971B6ED48995}" presName="sibTrans" presStyleLbl="sibTrans1D1" presStyleIdx="0" presStyleCnt="7"/>
      <dgm:spPr/>
    </dgm:pt>
    <dgm:pt modelId="{A9E8B138-FD0F-4226-B9A4-2B44DE23A74B}" type="pres">
      <dgm:prSet presAssocID="{A2A9483F-0006-497C-989B-5D7E73E4F9A2}" presName="node" presStyleLbl="node1" presStyleIdx="1" presStyleCnt="7">
        <dgm:presLayoutVars>
          <dgm:bulletEnabled val="1"/>
        </dgm:presLayoutVars>
      </dgm:prSet>
      <dgm:spPr/>
    </dgm:pt>
    <dgm:pt modelId="{8283B6E3-AAB8-45CB-AC71-E122962A1131}" type="pres">
      <dgm:prSet presAssocID="{A2A9483F-0006-497C-989B-5D7E73E4F9A2}" presName="spNode" presStyleCnt="0"/>
      <dgm:spPr/>
    </dgm:pt>
    <dgm:pt modelId="{58B347F2-1BCA-45C1-8995-1DF4004C7B30}" type="pres">
      <dgm:prSet presAssocID="{14A12112-73B8-4CF7-AFA0-F1255D09525F}" presName="sibTrans" presStyleLbl="sibTrans1D1" presStyleIdx="1" presStyleCnt="7"/>
      <dgm:spPr/>
    </dgm:pt>
    <dgm:pt modelId="{279E69F0-32E1-4761-A6F3-82AC2DD75115}" type="pres">
      <dgm:prSet presAssocID="{F77AD03F-F651-4C35-A61B-CE4CF31223F1}" presName="node" presStyleLbl="node1" presStyleIdx="2" presStyleCnt="7">
        <dgm:presLayoutVars>
          <dgm:bulletEnabled val="1"/>
        </dgm:presLayoutVars>
      </dgm:prSet>
      <dgm:spPr/>
    </dgm:pt>
    <dgm:pt modelId="{B978DB59-51EF-4B05-B53C-8335DDF81E67}" type="pres">
      <dgm:prSet presAssocID="{F77AD03F-F651-4C35-A61B-CE4CF31223F1}" presName="spNode" presStyleCnt="0"/>
      <dgm:spPr/>
    </dgm:pt>
    <dgm:pt modelId="{5609A525-C909-477F-B3BA-794B9D5993A1}" type="pres">
      <dgm:prSet presAssocID="{7E2F0E3C-31E5-47C2-9891-23EE8B155DD6}" presName="sibTrans" presStyleLbl="sibTrans1D1" presStyleIdx="2" presStyleCnt="7"/>
      <dgm:spPr/>
    </dgm:pt>
    <dgm:pt modelId="{FCC724C2-DB2C-4A36-8A90-C652AD21C398}" type="pres">
      <dgm:prSet presAssocID="{D3235D5D-C05C-49C8-9682-00D8A874C4F7}" presName="node" presStyleLbl="node1" presStyleIdx="3" presStyleCnt="7">
        <dgm:presLayoutVars>
          <dgm:bulletEnabled val="1"/>
        </dgm:presLayoutVars>
      </dgm:prSet>
      <dgm:spPr/>
    </dgm:pt>
    <dgm:pt modelId="{60826A24-EA19-48D8-8062-8F7A9F064632}" type="pres">
      <dgm:prSet presAssocID="{D3235D5D-C05C-49C8-9682-00D8A874C4F7}" presName="spNode" presStyleCnt="0"/>
      <dgm:spPr/>
    </dgm:pt>
    <dgm:pt modelId="{BE4C48BC-C02E-4C80-B719-9452A14D8F74}" type="pres">
      <dgm:prSet presAssocID="{245D8519-71C0-45B9-A799-1ED8127921AB}" presName="sibTrans" presStyleLbl="sibTrans1D1" presStyleIdx="3" presStyleCnt="7"/>
      <dgm:spPr/>
    </dgm:pt>
    <dgm:pt modelId="{3801D21F-0232-4336-BE57-145D8075D3CC}" type="pres">
      <dgm:prSet presAssocID="{1B39754C-F26C-4543-9F7D-AF6C88B89DD7}" presName="node" presStyleLbl="node1" presStyleIdx="4" presStyleCnt="7">
        <dgm:presLayoutVars>
          <dgm:bulletEnabled val="1"/>
        </dgm:presLayoutVars>
      </dgm:prSet>
      <dgm:spPr/>
    </dgm:pt>
    <dgm:pt modelId="{6D302705-FEE2-470B-B2CD-F50E073203EE}" type="pres">
      <dgm:prSet presAssocID="{1B39754C-F26C-4543-9F7D-AF6C88B89DD7}" presName="spNode" presStyleCnt="0"/>
      <dgm:spPr/>
    </dgm:pt>
    <dgm:pt modelId="{EB0AABF0-059D-4603-8548-C2F1A73C4D99}" type="pres">
      <dgm:prSet presAssocID="{EF042BF8-50A9-4E36-99E4-531D5EDF20DD}" presName="sibTrans" presStyleLbl="sibTrans1D1" presStyleIdx="4" presStyleCnt="7"/>
      <dgm:spPr/>
    </dgm:pt>
    <dgm:pt modelId="{08CA22F9-3184-4F84-920F-D7FB4787FE0D}" type="pres">
      <dgm:prSet presAssocID="{3EC885F6-40E5-4A37-ACFC-B35A3C5C2E29}" presName="node" presStyleLbl="node1" presStyleIdx="5" presStyleCnt="7">
        <dgm:presLayoutVars>
          <dgm:bulletEnabled val="1"/>
        </dgm:presLayoutVars>
      </dgm:prSet>
      <dgm:spPr/>
    </dgm:pt>
    <dgm:pt modelId="{A49B0332-FC96-48C0-B1BF-0AFFA7794C39}" type="pres">
      <dgm:prSet presAssocID="{3EC885F6-40E5-4A37-ACFC-B35A3C5C2E29}" presName="spNode" presStyleCnt="0"/>
      <dgm:spPr/>
    </dgm:pt>
    <dgm:pt modelId="{4D677883-1CB0-4661-AFCF-61C73A8F2376}" type="pres">
      <dgm:prSet presAssocID="{86DFFD77-660F-47D4-A769-501EAF6BD667}" presName="sibTrans" presStyleLbl="sibTrans1D1" presStyleIdx="5" presStyleCnt="7"/>
      <dgm:spPr/>
    </dgm:pt>
    <dgm:pt modelId="{AF0437CA-C4AE-4B25-86A9-DCD194FDE887}" type="pres">
      <dgm:prSet presAssocID="{78B516AB-14D7-4DD1-BFB6-4D11395BC7D9}" presName="node" presStyleLbl="node1" presStyleIdx="6" presStyleCnt="7">
        <dgm:presLayoutVars>
          <dgm:bulletEnabled val="1"/>
        </dgm:presLayoutVars>
      </dgm:prSet>
      <dgm:spPr/>
    </dgm:pt>
    <dgm:pt modelId="{194254A2-96C4-425D-8573-A2DB5F8B4EB6}" type="pres">
      <dgm:prSet presAssocID="{78B516AB-14D7-4DD1-BFB6-4D11395BC7D9}" presName="spNode" presStyleCnt="0"/>
      <dgm:spPr/>
    </dgm:pt>
    <dgm:pt modelId="{64C1F9E1-BAA7-40FF-B6BF-AD030D73EEFE}" type="pres">
      <dgm:prSet presAssocID="{021296E2-4E83-4AB6-9314-BFEA27A49FFB}" presName="sibTrans" presStyleLbl="sibTrans1D1" presStyleIdx="6" presStyleCnt="7"/>
      <dgm:spPr/>
    </dgm:pt>
  </dgm:ptLst>
  <dgm:cxnLst>
    <dgm:cxn modelId="{A26C1E16-2643-4E21-A88A-1F711204A967}" type="presOf" srcId="{D3235D5D-C05C-49C8-9682-00D8A874C4F7}" destId="{FCC724C2-DB2C-4A36-8A90-C652AD21C398}" srcOrd="0" destOrd="0" presId="urn:microsoft.com/office/officeart/2005/8/layout/cycle5"/>
    <dgm:cxn modelId="{F061B118-4ACA-4BC8-9F3C-8594E2CF0C1A}" type="presOf" srcId="{7E2F0E3C-31E5-47C2-9891-23EE8B155DD6}" destId="{5609A525-C909-477F-B3BA-794B9D5993A1}" srcOrd="0" destOrd="0" presId="urn:microsoft.com/office/officeart/2005/8/layout/cycle5"/>
    <dgm:cxn modelId="{B1833C23-0901-475F-8CA4-771B9C0E6482}" type="presOf" srcId="{021296E2-4E83-4AB6-9314-BFEA27A49FFB}" destId="{64C1F9E1-BAA7-40FF-B6BF-AD030D73EEFE}" srcOrd="0" destOrd="0" presId="urn:microsoft.com/office/officeart/2005/8/layout/cycle5"/>
    <dgm:cxn modelId="{69CB5026-716F-4A2D-8721-6C87F2855FAE}" type="presOf" srcId="{245D8519-71C0-45B9-A799-1ED8127921AB}" destId="{BE4C48BC-C02E-4C80-B719-9452A14D8F74}" srcOrd="0" destOrd="0" presId="urn:microsoft.com/office/officeart/2005/8/layout/cycle5"/>
    <dgm:cxn modelId="{98407C28-5C9D-4F2B-AD21-5080B1450609}" srcId="{96543F50-314A-4EC1-B046-A089783C0D60}" destId="{D3235D5D-C05C-49C8-9682-00D8A874C4F7}" srcOrd="3" destOrd="0" parTransId="{7729F0E1-371C-4103-86ED-7C6544E0ED18}" sibTransId="{245D8519-71C0-45B9-A799-1ED8127921AB}"/>
    <dgm:cxn modelId="{D2F68031-E88E-4697-B990-398FF81A3944}" srcId="{96543F50-314A-4EC1-B046-A089783C0D60}" destId="{3EC885F6-40E5-4A37-ACFC-B35A3C5C2E29}" srcOrd="5" destOrd="0" parTransId="{F3789009-486C-42BD-8A16-80CF9D3726CA}" sibTransId="{86DFFD77-660F-47D4-A769-501EAF6BD667}"/>
    <dgm:cxn modelId="{04A06E5D-4AB9-4055-B196-ED6643B1B9E5}" type="presOf" srcId="{AE877F60-B4AA-437A-AA79-971B6ED48995}" destId="{66D7E678-BF14-448C-9E8D-878C535B0AEC}" srcOrd="0" destOrd="0" presId="urn:microsoft.com/office/officeart/2005/8/layout/cycle5"/>
    <dgm:cxn modelId="{95403F5E-26B8-41E8-8ED3-BFE613161246}" srcId="{96543F50-314A-4EC1-B046-A089783C0D60}" destId="{A2A9483F-0006-497C-989B-5D7E73E4F9A2}" srcOrd="1" destOrd="0" parTransId="{E727183E-006F-4ADA-B5B6-88431777CF9B}" sibTransId="{14A12112-73B8-4CF7-AFA0-F1255D09525F}"/>
    <dgm:cxn modelId="{6D12405E-A382-40F2-A440-4C9F01C6C93F}" type="presOf" srcId="{86DFFD77-660F-47D4-A769-501EAF6BD667}" destId="{4D677883-1CB0-4661-AFCF-61C73A8F2376}" srcOrd="0" destOrd="0" presId="urn:microsoft.com/office/officeart/2005/8/layout/cycle5"/>
    <dgm:cxn modelId="{D4E06F63-158A-4752-8E6A-039267BCFD37}" srcId="{96543F50-314A-4EC1-B046-A089783C0D60}" destId="{78B516AB-14D7-4DD1-BFB6-4D11395BC7D9}" srcOrd="6" destOrd="0" parTransId="{AE682B37-4408-41F0-89D0-5F2AA59F0411}" sibTransId="{021296E2-4E83-4AB6-9314-BFEA27A49FFB}"/>
    <dgm:cxn modelId="{A125F763-B853-48BD-A496-0E6F10CB4A5F}" type="presOf" srcId="{1B39754C-F26C-4543-9F7D-AF6C88B89DD7}" destId="{3801D21F-0232-4336-BE57-145D8075D3CC}" srcOrd="0" destOrd="0" presId="urn:microsoft.com/office/officeart/2005/8/layout/cycle5"/>
    <dgm:cxn modelId="{F1183358-68CC-4816-8748-401B58058467}" srcId="{96543F50-314A-4EC1-B046-A089783C0D60}" destId="{C2EB6301-C2D5-4ACA-A9DF-F7D4B4A2E632}" srcOrd="0" destOrd="0" parTransId="{C1400687-2D16-48E4-9DAA-0B06CB591E3C}" sibTransId="{AE877F60-B4AA-437A-AA79-971B6ED48995}"/>
    <dgm:cxn modelId="{E0A4CF91-AFF7-4547-BE5A-105DF8959E94}" type="presOf" srcId="{78B516AB-14D7-4DD1-BFB6-4D11395BC7D9}" destId="{AF0437CA-C4AE-4B25-86A9-DCD194FDE887}" srcOrd="0" destOrd="0" presId="urn:microsoft.com/office/officeart/2005/8/layout/cycle5"/>
    <dgm:cxn modelId="{EAD13EA4-99D1-47B0-BF69-CACAB177DC0F}" type="presOf" srcId="{A2A9483F-0006-497C-989B-5D7E73E4F9A2}" destId="{A9E8B138-FD0F-4226-B9A4-2B44DE23A74B}" srcOrd="0" destOrd="0" presId="urn:microsoft.com/office/officeart/2005/8/layout/cycle5"/>
    <dgm:cxn modelId="{6AD5DBAD-13CF-465B-88A8-D7C6CDAC34E3}" type="presOf" srcId="{C2EB6301-C2D5-4ACA-A9DF-F7D4B4A2E632}" destId="{3A7D762C-5386-4942-A7D7-0095087B019D}" srcOrd="0" destOrd="0" presId="urn:microsoft.com/office/officeart/2005/8/layout/cycle5"/>
    <dgm:cxn modelId="{0F97C9BE-511B-4628-BD37-BCBE4D12ED5C}" type="presOf" srcId="{3EC885F6-40E5-4A37-ACFC-B35A3C5C2E29}" destId="{08CA22F9-3184-4F84-920F-D7FB4787FE0D}" srcOrd="0" destOrd="0" presId="urn:microsoft.com/office/officeart/2005/8/layout/cycle5"/>
    <dgm:cxn modelId="{98F15ACE-A83E-4ECA-9BB0-64304445744F}" type="presOf" srcId="{F77AD03F-F651-4C35-A61B-CE4CF31223F1}" destId="{279E69F0-32E1-4761-A6F3-82AC2DD75115}" srcOrd="0" destOrd="0" presId="urn:microsoft.com/office/officeart/2005/8/layout/cycle5"/>
    <dgm:cxn modelId="{B70513D1-55E5-4663-BCA8-D344BC60F020}" type="presOf" srcId="{EF042BF8-50A9-4E36-99E4-531D5EDF20DD}" destId="{EB0AABF0-059D-4603-8548-C2F1A73C4D99}" srcOrd="0" destOrd="0" presId="urn:microsoft.com/office/officeart/2005/8/layout/cycle5"/>
    <dgm:cxn modelId="{DF6E84DA-5230-4E9A-94D8-DAC152868F9F}" type="presOf" srcId="{14A12112-73B8-4CF7-AFA0-F1255D09525F}" destId="{58B347F2-1BCA-45C1-8995-1DF4004C7B30}" srcOrd="0" destOrd="0" presId="urn:microsoft.com/office/officeart/2005/8/layout/cycle5"/>
    <dgm:cxn modelId="{38F1E8DA-98E4-42FD-AE72-2CD1E46FA88F}" srcId="{96543F50-314A-4EC1-B046-A089783C0D60}" destId="{1B39754C-F26C-4543-9F7D-AF6C88B89DD7}" srcOrd="4" destOrd="0" parTransId="{C05936D9-69B6-4A30-B662-799C703B0390}" sibTransId="{EF042BF8-50A9-4E36-99E4-531D5EDF20DD}"/>
    <dgm:cxn modelId="{AC98DADF-B233-4F2A-A423-D799F2827D6D}" srcId="{96543F50-314A-4EC1-B046-A089783C0D60}" destId="{F77AD03F-F651-4C35-A61B-CE4CF31223F1}" srcOrd="2" destOrd="0" parTransId="{91277742-F01A-4987-92D4-DED0346DBDE9}" sibTransId="{7E2F0E3C-31E5-47C2-9891-23EE8B155DD6}"/>
    <dgm:cxn modelId="{D523A5E3-22CB-4943-8C9F-F51EEE4FEFFD}" type="presOf" srcId="{96543F50-314A-4EC1-B046-A089783C0D60}" destId="{855E165D-70F7-4D4F-A086-A97E74041C82}" srcOrd="0" destOrd="0" presId="urn:microsoft.com/office/officeart/2005/8/layout/cycle5"/>
    <dgm:cxn modelId="{8E38146C-044F-47E1-ACCA-9FB43D721368}" type="presParOf" srcId="{855E165D-70F7-4D4F-A086-A97E74041C82}" destId="{3A7D762C-5386-4942-A7D7-0095087B019D}" srcOrd="0" destOrd="0" presId="urn:microsoft.com/office/officeart/2005/8/layout/cycle5"/>
    <dgm:cxn modelId="{2235ADF7-F464-46B4-B046-10865A4405E8}" type="presParOf" srcId="{855E165D-70F7-4D4F-A086-A97E74041C82}" destId="{0AFD6907-CEF6-4EA3-8E97-8556A576217D}" srcOrd="1" destOrd="0" presId="urn:microsoft.com/office/officeart/2005/8/layout/cycle5"/>
    <dgm:cxn modelId="{3D7F2C63-7CEA-486E-A24F-4F42735818E2}" type="presParOf" srcId="{855E165D-70F7-4D4F-A086-A97E74041C82}" destId="{66D7E678-BF14-448C-9E8D-878C535B0AEC}" srcOrd="2" destOrd="0" presId="urn:microsoft.com/office/officeart/2005/8/layout/cycle5"/>
    <dgm:cxn modelId="{77947AFD-35F0-4D56-98B1-165FAC7C136D}" type="presParOf" srcId="{855E165D-70F7-4D4F-A086-A97E74041C82}" destId="{A9E8B138-FD0F-4226-B9A4-2B44DE23A74B}" srcOrd="3" destOrd="0" presId="urn:microsoft.com/office/officeart/2005/8/layout/cycle5"/>
    <dgm:cxn modelId="{4BFDFAA0-52F7-444F-A30C-D1B1923F5AE6}" type="presParOf" srcId="{855E165D-70F7-4D4F-A086-A97E74041C82}" destId="{8283B6E3-AAB8-45CB-AC71-E122962A1131}" srcOrd="4" destOrd="0" presId="urn:microsoft.com/office/officeart/2005/8/layout/cycle5"/>
    <dgm:cxn modelId="{BDFD2700-EDCE-49AD-8EB0-4FE897613DEF}" type="presParOf" srcId="{855E165D-70F7-4D4F-A086-A97E74041C82}" destId="{58B347F2-1BCA-45C1-8995-1DF4004C7B30}" srcOrd="5" destOrd="0" presId="urn:microsoft.com/office/officeart/2005/8/layout/cycle5"/>
    <dgm:cxn modelId="{5D30C8F4-0828-4A91-94F9-F2A57734A7AE}" type="presParOf" srcId="{855E165D-70F7-4D4F-A086-A97E74041C82}" destId="{279E69F0-32E1-4761-A6F3-82AC2DD75115}" srcOrd="6" destOrd="0" presId="urn:microsoft.com/office/officeart/2005/8/layout/cycle5"/>
    <dgm:cxn modelId="{0D776831-1B0C-4AD8-84B3-48E86F7DD516}" type="presParOf" srcId="{855E165D-70F7-4D4F-A086-A97E74041C82}" destId="{B978DB59-51EF-4B05-B53C-8335DDF81E67}" srcOrd="7" destOrd="0" presId="urn:microsoft.com/office/officeart/2005/8/layout/cycle5"/>
    <dgm:cxn modelId="{B08AB05D-7950-4B6A-A3D3-5844C9923519}" type="presParOf" srcId="{855E165D-70F7-4D4F-A086-A97E74041C82}" destId="{5609A525-C909-477F-B3BA-794B9D5993A1}" srcOrd="8" destOrd="0" presId="urn:microsoft.com/office/officeart/2005/8/layout/cycle5"/>
    <dgm:cxn modelId="{39BAAC7F-47A5-490D-AB5A-8AD49240B2AB}" type="presParOf" srcId="{855E165D-70F7-4D4F-A086-A97E74041C82}" destId="{FCC724C2-DB2C-4A36-8A90-C652AD21C398}" srcOrd="9" destOrd="0" presId="urn:microsoft.com/office/officeart/2005/8/layout/cycle5"/>
    <dgm:cxn modelId="{D0279681-E72B-458F-96C7-35168890BA60}" type="presParOf" srcId="{855E165D-70F7-4D4F-A086-A97E74041C82}" destId="{60826A24-EA19-48D8-8062-8F7A9F064632}" srcOrd="10" destOrd="0" presId="urn:microsoft.com/office/officeart/2005/8/layout/cycle5"/>
    <dgm:cxn modelId="{269A6FE5-DAEA-40B0-AFD9-133C5221D5A3}" type="presParOf" srcId="{855E165D-70F7-4D4F-A086-A97E74041C82}" destId="{BE4C48BC-C02E-4C80-B719-9452A14D8F74}" srcOrd="11" destOrd="0" presId="urn:microsoft.com/office/officeart/2005/8/layout/cycle5"/>
    <dgm:cxn modelId="{367A54FE-49C2-439B-B31B-6C032408F0B5}" type="presParOf" srcId="{855E165D-70F7-4D4F-A086-A97E74041C82}" destId="{3801D21F-0232-4336-BE57-145D8075D3CC}" srcOrd="12" destOrd="0" presId="urn:microsoft.com/office/officeart/2005/8/layout/cycle5"/>
    <dgm:cxn modelId="{51FDC72B-F36B-4A24-8FC4-F294250F503E}" type="presParOf" srcId="{855E165D-70F7-4D4F-A086-A97E74041C82}" destId="{6D302705-FEE2-470B-B2CD-F50E073203EE}" srcOrd="13" destOrd="0" presId="urn:microsoft.com/office/officeart/2005/8/layout/cycle5"/>
    <dgm:cxn modelId="{DCDA1D3A-127F-4BA7-BCA8-95D9781F0E65}" type="presParOf" srcId="{855E165D-70F7-4D4F-A086-A97E74041C82}" destId="{EB0AABF0-059D-4603-8548-C2F1A73C4D99}" srcOrd="14" destOrd="0" presId="urn:microsoft.com/office/officeart/2005/8/layout/cycle5"/>
    <dgm:cxn modelId="{EECFCC04-B680-41FE-B939-2AF5C3F6A8DE}" type="presParOf" srcId="{855E165D-70F7-4D4F-A086-A97E74041C82}" destId="{08CA22F9-3184-4F84-920F-D7FB4787FE0D}" srcOrd="15" destOrd="0" presId="urn:microsoft.com/office/officeart/2005/8/layout/cycle5"/>
    <dgm:cxn modelId="{63DD4C16-012B-40E0-A68C-AE2172A8E08B}" type="presParOf" srcId="{855E165D-70F7-4D4F-A086-A97E74041C82}" destId="{A49B0332-FC96-48C0-B1BF-0AFFA7794C39}" srcOrd="16" destOrd="0" presId="urn:microsoft.com/office/officeart/2005/8/layout/cycle5"/>
    <dgm:cxn modelId="{84BDD9BC-5440-4B79-AD6B-2481D9199DD7}" type="presParOf" srcId="{855E165D-70F7-4D4F-A086-A97E74041C82}" destId="{4D677883-1CB0-4661-AFCF-61C73A8F2376}" srcOrd="17" destOrd="0" presId="urn:microsoft.com/office/officeart/2005/8/layout/cycle5"/>
    <dgm:cxn modelId="{E2EC45CE-352F-4178-A96D-84952D0951BF}" type="presParOf" srcId="{855E165D-70F7-4D4F-A086-A97E74041C82}" destId="{AF0437CA-C4AE-4B25-86A9-DCD194FDE887}" srcOrd="18" destOrd="0" presId="urn:microsoft.com/office/officeart/2005/8/layout/cycle5"/>
    <dgm:cxn modelId="{06A72FDC-1304-4EA9-BC0B-861B1C6060AA}" type="presParOf" srcId="{855E165D-70F7-4D4F-A086-A97E74041C82}" destId="{194254A2-96C4-425D-8573-A2DB5F8B4EB6}" srcOrd="19" destOrd="0" presId="urn:microsoft.com/office/officeart/2005/8/layout/cycle5"/>
    <dgm:cxn modelId="{3415B40B-7B83-4AF0-9A44-52138F630D5B}" type="presParOf" srcId="{855E165D-70F7-4D4F-A086-A97E74041C82}" destId="{64C1F9E1-BAA7-40FF-B6BF-AD030D73EEFE}" srcOrd="20" destOrd="0" presId="urn:microsoft.com/office/officeart/2005/8/layout/cycle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7D762C-5386-4942-A7D7-0095087B019D}">
      <dsp:nvSpPr>
        <dsp:cNvPr id="0" name=""/>
        <dsp:cNvSpPr/>
      </dsp:nvSpPr>
      <dsp:spPr>
        <a:xfrm>
          <a:off x="1791518" y="220109"/>
          <a:ext cx="988962" cy="642825"/>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Ask the Question</a:t>
          </a:r>
        </a:p>
      </dsp:txBody>
      <dsp:txXfrm>
        <a:off x="1822898" y="251489"/>
        <a:ext cx="926202" cy="580065"/>
      </dsp:txXfrm>
    </dsp:sp>
    <dsp:sp modelId="{66D7E678-BF14-448C-9E8D-878C535B0AEC}">
      <dsp:nvSpPr>
        <dsp:cNvPr id="0" name=""/>
        <dsp:cNvSpPr/>
      </dsp:nvSpPr>
      <dsp:spPr>
        <a:xfrm>
          <a:off x="450643" y="541522"/>
          <a:ext cx="3670712" cy="3670712"/>
        </a:xfrm>
        <a:custGeom>
          <a:avLst/>
          <a:gdLst/>
          <a:ahLst/>
          <a:cxnLst/>
          <a:rect l="0" t="0" r="0" b="0"/>
          <a:pathLst>
            <a:path>
              <a:moveTo>
                <a:pt x="2459456" y="109369"/>
              </a:moveTo>
              <a:arcTo wR="1835356" hR="1835356" stAng="17392770" swAng="772376"/>
            </a:path>
          </a:pathLst>
        </a:custGeom>
        <a:noFill/>
        <a:ln w="6350" cap="flat" cmpd="sng" algn="ctr">
          <a:solidFill>
            <a:schemeClr val="accent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 modelId="{A9E8B138-FD0F-4226-B9A4-2B44DE23A74B}">
      <dsp:nvSpPr>
        <dsp:cNvPr id="0" name=""/>
        <dsp:cNvSpPr/>
      </dsp:nvSpPr>
      <dsp:spPr>
        <a:xfrm>
          <a:off x="3226457" y="911139"/>
          <a:ext cx="988962" cy="642825"/>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Specify What to Learn</a:t>
          </a:r>
        </a:p>
      </dsp:txBody>
      <dsp:txXfrm>
        <a:off x="3257837" y="942519"/>
        <a:ext cx="926202" cy="580065"/>
      </dsp:txXfrm>
    </dsp:sp>
    <dsp:sp modelId="{58B347F2-1BCA-45C1-8995-1DF4004C7B30}">
      <dsp:nvSpPr>
        <dsp:cNvPr id="0" name=""/>
        <dsp:cNvSpPr/>
      </dsp:nvSpPr>
      <dsp:spPr>
        <a:xfrm>
          <a:off x="450643" y="541522"/>
          <a:ext cx="3670712" cy="3670712"/>
        </a:xfrm>
        <a:custGeom>
          <a:avLst/>
          <a:gdLst/>
          <a:ahLst/>
          <a:cxnLst/>
          <a:rect l="0" t="0" r="0" b="0"/>
          <a:pathLst>
            <a:path>
              <a:moveTo>
                <a:pt x="3550732" y="1182655"/>
              </a:moveTo>
              <a:arcTo wR="1835356" hR="1835356" stAng="20350091" swAng="1064485"/>
            </a:path>
          </a:pathLst>
        </a:custGeom>
        <a:noFill/>
        <a:ln w="6350" cap="flat" cmpd="sng" algn="ctr">
          <a:solidFill>
            <a:schemeClr val="accent3">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 modelId="{279E69F0-32E1-4761-A6F3-82AC2DD75115}">
      <dsp:nvSpPr>
        <dsp:cNvPr id="0" name=""/>
        <dsp:cNvSpPr/>
      </dsp:nvSpPr>
      <dsp:spPr>
        <a:xfrm>
          <a:off x="3580858" y="2463870"/>
          <a:ext cx="988962" cy="642825"/>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Retrieve Data</a:t>
          </a:r>
        </a:p>
      </dsp:txBody>
      <dsp:txXfrm>
        <a:off x="3612238" y="2495250"/>
        <a:ext cx="926202" cy="580065"/>
      </dsp:txXfrm>
    </dsp:sp>
    <dsp:sp modelId="{5609A525-C909-477F-B3BA-794B9D5993A1}">
      <dsp:nvSpPr>
        <dsp:cNvPr id="0" name=""/>
        <dsp:cNvSpPr/>
      </dsp:nvSpPr>
      <dsp:spPr>
        <a:xfrm>
          <a:off x="450643" y="541522"/>
          <a:ext cx="3670712" cy="3670712"/>
        </a:xfrm>
        <a:custGeom>
          <a:avLst/>
          <a:gdLst/>
          <a:ahLst/>
          <a:cxnLst/>
          <a:rect l="0" t="0" r="0" b="0"/>
          <a:pathLst>
            <a:path>
              <a:moveTo>
                <a:pt x="3455558" y="2697608"/>
              </a:moveTo>
              <a:arcTo wR="1835356" hR="1835356" stAng="1681282" swAng="835650"/>
            </a:path>
          </a:pathLst>
        </a:custGeom>
        <a:noFill/>
        <a:ln w="6350" cap="flat" cmpd="sng" algn="ctr">
          <a:solidFill>
            <a:schemeClr val="accent4">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 modelId="{FCC724C2-DB2C-4A36-8A90-C652AD21C398}">
      <dsp:nvSpPr>
        <dsp:cNvPr id="0" name=""/>
        <dsp:cNvSpPr/>
      </dsp:nvSpPr>
      <dsp:spPr>
        <a:xfrm>
          <a:off x="2587849" y="3709064"/>
          <a:ext cx="988962" cy="642825"/>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Train Algorithms</a:t>
          </a:r>
        </a:p>
      </dsp:txBody>
      <dsp:txXfrm>
        <a:off x="2619229" y="3740444"/>
        <a:ext cx="926202" cy="580065"/>
      </dsp:txXfrm>
    </dsp:sp>
    <dsp:sp modelId="{BE4C48BC-C02E-4C80-B719-9452A14D8F74}">
      <dsp:nvSpPr>
        <dsp:cNvPr id="0" name=""/>
        <dsp:cNvSpPr/>
      </dsp:nvSpPr>
      <dsp:spPr>
        <a:xfrm>
          <a:off x="450643" y="541522"/>
          <a:ext cx="3670712" cy="3670712"/>
        </a:xfrm>
        <a:custGeom>
          <a:avLst/>
          <a:gdLst/>
          <a:ahLst/>
          <a:cxnLst/>
          <a:rect l="0" t="0" r="0" b="0"/>
          <a:pathLst>
            <a:path>
              <a:moveTo>
                <a:pt x="2017543" y="3661647"/>
              </a:moveTo>
              <a:arcTo wR="1835356" hR="1835356" stAng="5058189" swAng="683623"/>
            </a:path>
          </a:pathLst>
        </a:custGeom>
        <a:noFill/>
        <a:ln w="6350" cap="flat" cmpd="sng" algn="ctr">
          <a:solidFill>
            <a:schemeClr val="accent5">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 modelId="{3801D21F-0232-4336-BE57-145D8075D3CC}">
      <dsp:nvSpPr>
        <dsp:cNvPr id="0" name=""/>
        <dsp:cNvSpPr/>
      </dsp:nvSpPr>
      <dsp:spPr>
        <a:xfrm>
          <a:off x="995187" y="3709064"/>
          <a:ext cx="988962" cy="642825"/>
        </a:xfrm>
        <a:prstGeom prst="round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Deploy Algorithm</a:t>
          </a:r>
        </a:p>
      </dsp:txBody>
      <dsp:txXfrm>
        <a:off x="1026567" y="3740444"/>
        <a:ext cx="926202" cy="580065"/>
      </dsp:txXfrm>
    </dsp:sp>
    <dsp:sp modelId="{EB0AABF0-059D-4603-8548-C2F1A73C4D99}">
      <dsp:nvSpPr>
        <dsp:cNvPr id="0" name=""/>
        <dsp:cNvSpPr/>
      </dsp:nvSpPr>
      <dsp:spPr>
        <a:xfrm>
          <a:off x="450643" y="541522"/>
          <a:ext cx="3670712" cy="3670712"/>
        </a:xfrm>
        <a:custGeom>
          <a:avLst/>
          <a:gdLst/>
          <a:ahLst/>
          <a:cxnLst/>
          <a:rect l="0" t="0" r="0" b="0"/>
          <a:pathLst>
            <a:path>
              <a:moveTo>
                <a:pt x="470325" y="3062231"/>
              </a:moveTo>
              <a:arcTo wR="1835356" hR="1835356" stAng="8283068" swAng="835650"/>
            </a:path>
          </a:pathLst>
        </a:custGeom>
        <a:noFill/>
        <a:ln w="6350" cap="flat" cmpd="sng" algn="ctr">
          <a:solidFill>
            <a:schemeClr val="accent6">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 modelId="{08CA22F9-3184-4F84-920F-D7FB4787FE0D}">
      <dsp:nvSpPr>
        <dsp:cNvPr id="0" name=""/>
        <dsp:cNvSpPr/>
      </dsp:nvSpPr>
      <dsp:spPr>
        <a:xfrm>
          <a:off x="2178" y="2463870"/>
          <a:ext cx="988962" cy="642825"/>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Collect Feedback</a:t>
          </a:r>
        </a:p>
      </dsp:txBody>
      <dsp:txXfrm>
        <a:off x="33558" y="2495250"/>
        <a:ext cx="926202" cy="580065"/>
      </dsp:txXfrm>
    </dsp:sp>
    <dsp:sp modelId="{4D677883-1CB0-4661-AFCF-61C73A8F2376}">
      <dsp:nvSpPr>
        <dsp:cNvPr id="0" name=""/>
        <dsp:cNvSpPr/>
      </dsp:nvSpPr>
      <dsp:spPr>
        <a:xfrm>
          <a:off x="450643" y="541522"/>
          <a:ext cx="3670712" cy="3670712"/>
        </a:xfrm>
        <a:custGeom>
          <a:avLst/>
          <a:gdLst/>
          <a:ahLst/>
          <a:cxnLst/>
          <a:rect l="0" t="0" r="0" b="0"/>
          <a:pathLst>
            <a:path>
              <a:moveTo>
                <a:pt x="2669" y="1736409"/>
              </a:moveTo>
              <a:arcTo wR="1835356" hR="1835356" stAng="10985424" swAng="1064485"/>
            </a:path>
          </a:pathLst>
        </a:custGeom>
        <a:noFill/>
        <a:ln w="6350" cap="flat" cmpd="sng" algn="ctr">
          <a:solidFill>
            <a:schemeClr val="accent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 modelId="{AF0437CA-C4AE-4B25-86A9-DCD194FDE887}">
      <dsp:nvSpPr>
        <dsp:cNvPr id="0" name=""/>
        <dsp:cNvSpPr/>
      </dsp:nvSpPr>
      <dsp:spPr>
        <a:xfrm>
          <a:off x="356579" y="911139"/>
          <a:ext cx="988962" cy="642825"/>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Use  Feedback </a:t>
          </a:r>
        </a:p>
      </dsp:txBody>
      <dsp:txXfrm>
        <a:off x="387959" y="942519"/>
        <a:ext cx="926202" cy="580065"/>
      </dsp:txXfrm>
    </dsp:sp>
    <dsp:sp modelId="{64C1F9E1-BAA7-40FF-B6BF-AD030D73EEFE}">
      <dsp:nvSpPr>
        <dsp:cNvPr id="0" name=""/>
        <dsp:cNvSpPr/>
      </dsp:nvSpPr>
      <dsp:spPr>
        <a:xfrm>
          <a:off x="450643" y="541522"/>
          <a:ext cx="3670712" cy="3670712"/>
        </a:xfrm>
        <a:custGeom>
          <a:avLst/>
          <a:gdLst/>
          <a:ahLst/>
          <a:cxnLst/>
          <a:rect l="0" t="0" r="0" b="0"/>
          <a:pathLst>
            <a:path>
              <a:moveTo>
                <a:pt x="842410" y="291792"/>
              </a:moveTo>
              <a:arcTo wR="1835356" hR="1835356" stAng="14234855" swAng="772376"/>
            </a:path>
          </a:pathLst>
        </a:custGeom>
        <a:noFill/>
        <a:ln w="6350" cap="flat" cmpd="sng" algn="ctr">
          <a:solidFill>
            <a:schemeClr val="accent3">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cycle5">
  <dgm:title val=""/>
  <dgm:desc val=""/>
  <dgm:catLst>
    <dgm:cat type="cycle" pri="3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fact="-1"/>
          <dgm:constr type="diam" for="ch"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connDist"/>
                <dgm:constr type="begPad" refType="connDist" fact="0.2"/>
                <dgm:constr type="endPad" refType="connDist" fact="0.2"/>
              </dgm:constrLst>
              <dgm:ruleLst/>
            </dgm:layoutNode>
          </dgm:forEach>
        </dgm:if>
        <dgm:else name="Name1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2337" cy="465797"/>
          </a:xfrm>
          <a:prstGeom prst="rect">
            <a:avLst/>
          </a:prstGeom>
        </p:spPr>
        <p:txBody>
          <a:bodyPr vert="horz" lIns="93031" tIns="46516" rIns="93031" bIns="46516" rtlCol="0"/>
          <a:lstStyle>
            <a:lvl1pPr algn="l">
              <a:defRPr sz="1200"/>
            </a:lvl1pPr>
          </a:lstStyle>
          <a:p>
            <a:endParaRPr lang="en-US" dirty="0"/>
          </a:p>
        </p:txBody>
      </p:sp>
      <p:sp>
        <p:nvSpPr>
          <p:cNvPr id="3" name="Date Placeholder 2"/>
          <p:cNvSpPr>
            <a:spLocks noGrp="1"/>
          </p:cNvSpPr>
          <p:nvPr>
            <p:ph type="dt" idx="1"/>
          </p:nvPr>
        </p:nvSpPr>
        <p:spPr>
          <a:xfrm>
            <a:off x="3963744" y="0"/>
            <a:ext cx="3032337" cy="465797"/>
          </a:xfrm>
          <a:prstGeom prst="rect">
            <a:avLst/>
          </a:prstGeom>
        </p:spPr>
        <p:txBody>
          <a:bodyPr vert="horz" lIns="93031" tIns="46516" rIns="93031" bIns="46516" rtlCol="0"/>
          <a:lstStyle>
            <a:lvl1pPr algn="r">
              <a:defRPr sz="1200"/>
            </a:lvl1pPr>
          </a:lstStyle>
          <a:p>
            <a:fld id="{89237F10-8943-4457-A61F-7A2A0E202088}" type="datetimeFigureOut">
              <a:rPr lang="en-US" smtClean="0"/>
              <a:t>3/6/2019</a:t>
            </a:fld>
            <a:endParaRPr lang="en-US" dirty="0"/>
          </a:p>
        </p:txBody>
      </p:sp>
      <p:sp>
        <p:nvSpPr>
          <p:cNvPr id="4" name="Slide Image Placeholder 3"/>
          <p:cNvSpPr>
            <a:spLocks noGrp="1" noRot="1" noChangeAspect="1"/>
          </p:cNvSpPr>
          <p:nvPr>
            <p:ph type="sldImg" idx="2"/>
          </p:nvPr>
        </p:nvSpPr>
        <p:spPr>
          <a:xfrm>
            <a:off x="712788" y="1160463"/>
            <a:ext cx="5572125" cy="3133725"/>
          </a:xfrm>
          <a:prstGeom prst="rect">
            <a:avLst/>
          </a:prstGeom>
          <a:noFill/>
          <a:ln w="12700">
            <a:solidFill>
              <a:prstClr val="black"/>
            </a:solidFill>
          </a:ln>
        </p:spPr>
        <p:txBody>
          <a:bodyPr vert="horz" lIns="93031" tIns="46516" rIns="93031" bIns="46516" rtlCol="0" anchor="ctr"/>
          <a:lstStyle/>
          <a:p>
            <a:endParaRPr lang="en-US" dirty="0"/>
          </a:p>
        </p:txBody>
      </p:sp>
      <p:sp>
        <p:nvSpPr>
          <p:cNvPr id="5" name="Notes Placeholder 4"/>
          <p:cNvSpPr>
            <a:spLocks noGrp="1"/>
          </p:cNvSpPr>
          <p:nvPr>
            <p:ph type="body" sz="quarter" idx="3"/>
          </p:nvPr>
        </p:nvSpPr>
        <p:spPr>
          <a:xfrm>
            <a:off x="699770" y="4467781"/>
            <a:ext cx="5598160" cy="3655457"/>
          </a:xfrm>
          <a:prstGeom prst="rect">
            <a:avLst/>
          </a:prstGeom>
        </p:spPr>
        <p:txBody>
          <a:bodyPr vert="horz" lIns="93031" tIns="46516" rIns="93031" bIns="46516"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17904"/>
            <a:ext cx="3032337" cy="465796"/>
          </a:xfrm>
          <a:prstGeom prst="rect">
            <a:avLst/>
          </a:prstGeom>
        </p:spPr>
        <p:txBody>
          <a:bodyPr vert="horz" lIns="93031" tIns="46516" rIns="93031" bIns="46516"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63744" y="8817904"/>
            <a:ext cx="3032337" cy="465796"/>
          </a:xfrm>
          <a:prstGeom prst="rect">
            <a:avLst/>
          </a:prstGeom>
        </p:spPr>
        <p:txBody>
          <a:bodyPr vert="horz" lIns="93031" tIns="46516" rIns="93031" bIns="46516" rtlCol="0" anchor="b"/>
          <a:lstStyle>
            <a:lvl1pPr algn="r">
              <a:defRPr sz="1200"/>
            </a:lvl1pPr>
          </a:lstStyle>
          <a:p>
            <a:fld id="{83394041-AB16-4FF7-A9C5-62D99BEC926B}" type="slidenum">
              <a:rPr lang="en-US" smtClean="0"/>
              <a:t>‹#›</a:t>
            </a:fld>
            <a:endParaRPr lang="en-US" dirty="0"/>
          </a:p>
        </p:txBody>
      </p:sp>
    </p:spTree>
    <p:extLst>
      <p:ext uri="{BB962C8B-B14F-4D97-AF65-F5344CB8AC3E}">
        <p14:creationId xmlns:p14="http://schemas.microsoft.com/office/powerpoint/2010/main" val="28242679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1</a:t>
            </a:fld>
            <a:endParaRPr lang="en-US" dirty="0"/>
          </a:p>
        </p:txBody>
      </p:sp>
    </p:spTree>
    <p:extLst>
      <p:ext uri="{BB962C8B-B14F-4D97-AF65-F5344CB8AC3E}">
        <p14:creationId xmlns:p14="http://schemas.microsoft.com/office/powerpoint/2010/main" val="34463496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10</a:t>
            </a:fld>
            <a:endParaRPr lang="en-US" dirty="0"/>
          </a:p>
        </p:txBody>
      </p:sp>
    </p:spTree>
    <p:extLst>
      <p:ext uri="{BB962C8B-B14F-4D97-AF65-F5344CB8AC3E}">
        <p14:creationId xmlns:p14="http://schemas.microsoft.com/office/powerpoint/2010/main" val="22479732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11</a:t>
            </a:fld>
            <a:endParaRPr lang="en-US" dirty="0"/>
          </a:p>
        </p:txBody>
      </p:sp>
    </p:spTree>
    <p:extLst>
      <p:ext uri="{BB962C8B-B14F-4D97-AF65-F5344CB8AC3E}">
        <p14:creationId xmlns:p14="http://schemas.microsoft.com/office/powerpoint/2010/main" val="36131472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12</a:t>
            </a:fld>
            <a:endParaRPr lang="en-US" dirty="0"/>
          </a:p>
        </p:txBody>
      </p:sp>
    </p:spTree>
    <p:extLst>
      <p:ext uri="{BB962C8B-B14F-4D97-AF65-F5344CB8AC3E}">
        <p14:creationId xmlns:p14="http://schemas.microsoft.com/office/powerpoint/2010/main" val="36554291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13</a:t>
            </a:fld>
            <a:endParaRPr lang="en-US" dirty="0"/>
          </a:p>
        </p:txBody>
      </p:sp>
    </p:spTree>
    <p:extLst>
      <p:ext uri="{BB962C8B-B14F-4D97-AF65-F5344CB8AC3E}">
        <p14:creationId xmlns:p14="http://schemas.microsoft.com/office/powerpoint/2010/main" val="20805146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14</a:t>
            </a:fld>
            <a:endParaRPr lang="en-US" dirty="0"/>
          </a:p>
        </p:txBody>
      </p:sp>
    </p:spTree>
    <p:extLst>
      <p:ext uri="{BB962C8B-B14F-4D97-AF65-F5344CB8AC3E}">
        <p14:creationId xmlns:p14="http://schemas.microsoft.com/office/powerpoint/2010/main" val="730297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15</a:t>
            </a:fld>
            <a:endParaRPr lang="en-US" dirty="0"/>
          </a:p>
        </p:txBody>
      </p:sp>
    </p:spTree>
    <p:extLst>
      <p:ext uri="{BB962C8B-B14F-4D97-AF65-F5344CB8AC3E}">
        <p14:creationId xmlns:p14="http://schemas.microsoft.com/office/powerpoint/2010/main" val="13257141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16</a:t>
            </a:fld>
            <a:endParaRPr lang="en-US" dirty="0"/>
          </a:p>
        </p:txBody>
      </p:sp>
    </p:spTree>
    <p:extLst>
      <p:ext uri="{BB962C8B-B14F-4D97-AF65-F5344CB8AC3E}">
        <p14:creationId xmlns:p14="http://schemas.microsoft.com/office/powerpoint/2010/main" val="39890629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17</a:t>
            </a:fld>
            <a:endParaRPr lang="en-US" dirty="0"/>
          </a:p>
        </p:txBody>
      </p:sp>
    </p:spTree>
    <p:extLst>
      <p:ext uri="{BB962C8B-B14F-4D97-AF65-F5344CB8AC3E}">
        <p14:creationId xmlns:p14="http://schemas.microsoft.com/office/powerpoint/2010/main" val="76109720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18</a:t>
            </a:fld>
            <a:endParaRPr lang="en-US" dirty="0"/>
          </a:p>
        </p:txBody>
      </p:sp>
    </p:spTree>
    <p:extLst>
      <p:ext uri="{BB962C8B-B14F-4D97-AF65-F5344CB8AC3E}">
        <p14:creationId xmlns:p14="http://schemas.microsoft.com/office/powerpoint/2010/main" val="70019438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19</a:t>
            </a:fld>
            <a:endParaRPr lang="en-US" dirty="0"/>
          </a:p>
        </p:txBody>
      </p:sp>
    </p:spTree>
    <p:extLst>
      <p:ext uri="{BB962C8B-B14F-4D97-AF65-F5344CB8AC3E}">
        <p14:creationId xmlns:p14="http://schemas.microsoft.com/office/powerpoint/2010/main" val="7620074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2</a:t>
            </a:fld>
            <a:endParaRPr lang="en-US" dirty="0"/>
          </a:p>
        </p:txBody>
      </p:sp>
    </p:spTree>
    <p:extLst>
      <p:ext uri="{BB962C8B-B14F-4D97-AF65-F5344CB8AC3E}">
        <p14:creationId xmlns:p14="http://schemas.microsoft.com/office/powerpoint/2010/main" val="289334818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20</a:t>
            </a:fld>
            <a:endParaRPr lang="en-US" dirty="0"/>
          </a:p>
        </p:txBody>
      </p:sp>
    </p:spTree>
    <p:extLst>
      <p:ext uri="{BB962C8B-B14F-4D97-AF65-F5344CB8AC3E}">
        <p14:creationId xmlns:p14="http://schemas.microsoft.com/office/powerpoint/2010/main" val="311487399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21</a:t>
            </a:fld>
            <a:endParaRPr lang="en-US" dirty="0"/>
          </a:p>
        </p:txBody>
      </p:sp>
    </p:spTree>
    <p:extLst>
      <p:ext uri="{BB962C8B-B14F-4D97-AF65-F5344CB8AC3E}">
        <p14:creationId xmlns:p14="http://schemas.microsoft.com/office/powerpoint/2010/main" val="341873582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22</a:t>
            </a:fld>
            <a:endParaRPr lang="en-US" dirty="0"/>
          </a:p>
        </p:txBody>
      </p:sp>
    </p:spTree>
    <p:extLst>
      <p:ext uri="{BB962C8B-B14F-4D97-AF65-F5344CB8AC3E}">
        <p14:creationId xmlns:p14="http://schemas.microsoft.com/office/powerpoint/2010/main" val="60263130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23</a:t>
            </a:fld>
            <a:endParaRPr lang="en-US" dirty="0"/>
          </a:p>
        </p:txBody>
      </p:sp>
    </p:spTree>
    <p:extLst>
      <p:ext uri="{BB962C8B-B14F-4D97-AF65-F5344CB8AC3E}">
        <p14:creationId xmlns:p14="http://schemas.microsoft.com/office/powerpoint/2010/main" val="301591315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24</a:t>
            </a:fld>
            <a:endParaRPr lang="en-US" dirty="0"/>
          </a:p>
        </p:txBody>
      </p:sp>
    </p:spTree>
    <p:extLst>
      <p:ext uri="{BB962C8B-B14F-4D97-AF65-F5344CB8AC3E}">
        <p14:creationId xmlns:p14="http://schemas.microsoft.com/office/powerpoint/2010/main" val="99447908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25</a:t>
            </a:fld>
            <a:endParaRPr lang="en-US" dirty="0"/>
          </a:p>
        </p:txBody>
      </p:sp>
    </p:spTree>
    <p:extLst>
      <p:ext uri="{BB962C8B-B14F-4D97-AF65-F5344CB8AC3E}">
        <p14:creationId xmlns:p14="http://schemas.microsoft.com/office/powerpoint/2010/main" val="415345206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26</a:t>
            </a:fld>
            <a:endParaRPr lang="en-US" dirty="0"/>
          </a:p>
        </p:txBody>
      </p:sp>
    </p:spTree>
    <p:extLst>
      <p:ext uri="{BB962C8B-B14F-4D97-AF65-F5344CB8AC3E}">
        <p14:creationId xmlns:p14="http://schemas.microsoft.com/office/powerpoint/2010/main" val="329730044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27</a:t>
            </a:fld>
            <a:endParaRPr lang="en-US" dirty="0"/>
          </a:p>
        </p:txBody>
      </p:sp>
    </p:spTree>
    <p:extLst>
      <p:ext uri="{BB962C8B-B14F-4D97-AF65-F5344CB8AC3E}">
        <p14:creationId xmlns:p14="http://schemas.microsoft.com/office/powerpoint/2010/main" val="219131925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28</a:t>
            </a:fld>
            <a:endParaRPr lang="en-US" dirty="0"/>
          </a:p>
        </p:txBody>
      </p:sp>
    </p:spTree>
    <p:extLst>
      <p:ext uri="{BB962C8B-B14F-4D97-AF65-F5344CB8AC3E}">
        <p14:creationId xmlns:p14="http://schemas.microsoft.com/office/powerpoint/2010/main" val="1333470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29</a:t>
            </a:fld>
            <a:endParaRPr lang="en-US" dirty="0"/>
          </a:p>
        </p:txBody>
      </p:sp>
    </p:spTree>
    <p:extLst>
      <p:ext uri="{BB962C8B-B14F-4D97-AF65-F5344CB8AC3E}">
        <p14:creationId xmlns:p14="http://schemas.microsoft.com/office/powerpoint/2010/main" val="32311394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3</a:t>
            </a:fld>
            <a:endParaRPr lang="en-US" dirty="0"/>
          </a:p>
        </p:txBody>
      </p:sp>
    </p:spTree>
    <p:extLst>
      <p:ext uri="{BB962C8B-B14F-4D97-AF65-F5344CB8AC3E}">
        <p14:creationId xmlns:p14="http://schemas.microsoft.com/office/powerpoint/2010/main" val="109342518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30</a:t>
            </a:fld>
            <a:endParaRPr lang="en-US" dirty="0"/>
          </a:p>
        </p:txBody>
      </p:sp>
    </p:spTree>
    <p:extLst>
      <p:ext uri="{BB962C8B-B14F-4D97-AF65-F5344CB8AC3E}">
        <p14:creationId xmlns:p14="http://schemas.microsoft.com/office/powerpoint/2010/main" val="74483972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31</a:t>
            </a:fld>
            <a:endParaRPr lang="en-US" dirty="0"/>
          </a:p>
        </p:txBody>
      </p:sp>
    </p:spTree>
    <p:extLst>
      <p:ext uri="{BB962C8B-B14F-4D97-AF65-F5344CB8AC3E}">
        <p14:creationId xmlns:p14="http://schemas.microsoft.com/office/powerpoint/2010/main" val="295928517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32</a:t>
            </a:fld>
            <a:endParaRPr lang="en-US" dirty="0"/>
          </a:p>
        </p:txBody>
      </p:sp>
    </p:spTree>
    <p:extLst>
      <p:ext uri="{BB962C8B-B14F-4D97-AF65-F5344CB8AC3E}">
        <p14:creationId xmlns:p14="http://schemas.microsoft.com/office/powerpoint/2010/main" val="11291024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33</a:t>
            </a:fld>
            <a:endParaRPr lang="en-US" dirty="0"/>
          </a:p>
        </p:txBody>
      </p:sp>
    </p:spTree>
    <p:extLst>
      <p:ext uri="{BB962C8B-B14F-4D97-AF65-F5344CB8AC3E}">
        <p14:creationId xmlns:p14="http://schemas.microsoft.com/office/powerpoint/2010/main" val="127617732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34</a:t>
            </a:fld>
            <a:endParaRPr lang="en-US" dirty="0"/>
          </a:p>
        </p:txBody>
      </p:sp>
    </p:spTree>
    <p:extLst>
      <p:ext uri="{BB962C8B-B14F-4D97-AF65-F5344CB8AC3E}">
        <p14:creationId xmlns:p14="http://schemas.microsoft.com/office/powerpoint/2010/main" val="238943522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35</a:t>
            </a:fld>
            <a:endParaRPr lang="en-US" dirty="0"/>
          </a:p>
        </p:txBody>
      </p:sp>
    </p:spTree>
    <p:extLst>
      <p:ext uri="{BB962C8B-B14F-4D97-AF65-F5344CB8AC3E}">
        <p14:creationId xmlns:p14="http://schemas.microsoft.com/office/powerpoint/2010/main" val="364318079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36</a:t>
            </a:fld>
            <a:endParaRPr lang="en-US" dirty="0"/>
          </a:p>
        </p:txBody>
      </p:sp>
    </p:spTree>
    <p:extLst>
      <p:ext uri="{BB962C8B-B14F-4D97-AF65-F5344CB8AC3E}">
        <p14:creationId xmlns:p14="http://schemas.microsoft.com/office/powerpoint/2010/main" val="97570355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37</a:t>
            </a:fld>
            <a:endParaRPr lang="en-US" dirty="0"/>
          </a:p>
        </p:txBody>
      </p:sp>
    </p:spTree>
    <p:extLst>
      <p:ext uri="{BB962C8B-B14F-4D97-AF65-F5344CB8AC3E}">
        <p14:creationId xmlns:p14="http://schemas.microsoft.com/office/powerpoint/2010/main" val="314783293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38</a:t>
            </a:fld>
            <a:endParaRPr lang="en-US" dirty="0"/>
          </a:p>
        </p:txBody>
      </p:sp>
    </p:spTree>
    <p:extLst>
      <p:ext uri="{BB962C8B-B14F-4D97-AF65-F5344CB8AC3E}">
        <p14:creationId xmlns:p14="http://schemas.microsoft.com/office/powerpoint/2010/main" val="123523793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39</a:t>
            </a:fld>
            <a:endParaRPr lang="en-US" dirty="0"/>
          </a:p>
        </p:txBody>
      </p:sp>
    </p:spTree>
    <p:extLst>
      <p:ext uri="{BB962C8B-B14F-4D97-AF65-F5344CB8AC3E}">
        <p14:creationId xmlns:p14="http://schemas.microsoft.com/office/powerpoint/2010/main" val="30231305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4</a:t>
            </a:fld>
            <a:endParaRPr lang="en-US" dirty="0"/>
          </a:p>
        </p:txBody>
      </p:sp>
    </p:spTree>
    <p:extLst>
      <p:ext uri="{BB962C8B-B14F-4D97-AF65-F5344CB8AC3E}">
        <p14:creationId xmlns:p14="http://schemas.microsoft.com/office/powerpoint/2010/main" val="338257080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40</a:t>
            </a:fld>
            <a:endParaRPr lang="en-US" dirty="0"/>
          </a:p>
        </p:txBody>
      </p:sp>
    </p:spTree>
    <p:extLst>
      <p:ext uri="{BB962C8B-B14F-4D97-AF65-F5344CB8AC3E}">
        <p14:creationId xmlns:p14="http://schemas.microsoft.com/office/powerpoint/2010/main" val="27810891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41</a:t>
            </a:fld>
            <a:endParaRPr lang="en-US" dirty="0"/>
          </a:p>
        </p:txBody>
      </p:sp>
    </p:spTree>
    <p:extLst>
      <p:ext uri="{BB962C8B-B14F-4D97-AF65-F5344CB8AC3E}">
        <p14:creationId xmlns:p14="http://schemas.microsoft.com/office/powerpoint/2010/main" val="249505772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42</a:t>
            </a:fld>
            <a:endParaRPr lang="en-US" dirty="0"/>
          </a:p>
        </p:txBody>
      </p:sp>
    </p:spTree>
    <p:extLst>
      <p:ext uri="{BB962C8B-B14F-4D97-AF65-F5344CB8AC3E}">
        <p14:creationId xmlns:p14="http://schemas.microsoft.com/office/powerpoint/2010/main" val="30288427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43</a:t>
            </a:fld>
            <a:endParaRPr lang="en-US" dirty="0"/>
          </a:p>
        </p:txBody>
      </p:sp>
    </p:spTree>
    <p:extLst>
      <p:ext uri="{BB962C8B-B14F-4D97-AF65-F5344CB8AC3E}">
        <p14:creationId xmlns:p14="http://schemas.microsoft.com/office/powerpoint/2010/main" val="305503969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44</a:t>
            </a:fld>
            <a:endParaRPr lang="en-US" dirty="0"/>
          </a:p>
        </p:txBody>
      </p:sp>
    </p:spTree>
    <p:extLst>
      <p:ext uri="{BB962C8B-B14F-4D97-AF65-F5344CB8AC3E}">
        <p14:creationId xmlns:p14="http://schemas.microsoft.com/office/powerpoint/2010/main" val="269426877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45</a:t>
            </a:fld>
            <a:endParaRPr lang="en-US" dirty="0"/>
          </a:p>
        </p:txBody>
      </p:sp>
    </p:spTree>
    <p:extLst>
      <p:ext uri="{BB962C8B-B14F-4D97-AF65-F5344CB8AC3E}">
        <p14:creationId xmlns:p14="http://schemas.microsoft.com/office/powerpoint/2010/main" val="35751129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46</a:t>
            </a:fld>
            <a:endParaRPr lang="en-US" dirty="0"/>
          </a:p>
        </p:txBody>
      </p:sp>
    </p:spTree>
    <p:extLst>
      <p:ext uri="{BB962C8B-B14F-4D97-AF65-F5344CB8AC3E}">
        <p14:creationId xmlns:p14="http://schemas.microsoft.com/office/powerpoint/2010/main" val="57371074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47</a:t>
            </a:fld>
            <a:endParaRPr lang="en-US" dirty="0"/>
          </a:p>
        </p:txBody>
      </p:sp>
    </p:spTree>
    <p:extLst>
      <p:ext uri="{BB962C8B-B14F-4D97-AF65-F5344CB8AC3E}">
        <p14:creationId xmlns:p14="http://schemas.microsoft.com/office/powerpoint/2010/main" val="424604342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48</a:t>
            </a:fld>
            <a:endParaRPr lang="en-US" dirty="0"/>
          </a:p>
        </p:txBody>
      </p:sp>
    </p:spTree>
    <p:extLst>
      <p:ext uri="{BB962C8B-B14F-4D97-AF65-F5344CB8AC3E}">
        <p14:creationId xmlns:p14="http://schemas.microsoft.com/office/powerpoint/2010/main" val="252112402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49</a:t>
            </a:fld>
            <a:endParaRPr lang="en-US" dirty="0"/>
          </a:p>
        </p:txBody>
      </p:sp>
    </p:spTree>
    <p:extLst>
      <p:ext uri="{BB962C8B-B14F-4D97-AF65-F5344CB8AC3E}">
        <p14:creationId xmlns:p14="http://schemas.microsoft.com/office/powerpoint/2010/main" val="20525081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5</a:t>
            </a:fld>
            <a:endParaRPr lang="en-US" dirty="0"/>
          </a:p>
        </p:txBody>
      </p:sp>
    </p:spTree>
    <p:extLst>
      <p:ext uri="{BB962C8B-B14F-4D97-AF65-F5344CB8AC3E}">
        <p14:creationId xmlns:p14="http://schemas.microsoft.com/office/powerpoint/2010/main" val="99491997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50</a:t>
            </a:fld>
            <a:endParaRPr lang="en-US" dirty="0"/>
          </a:p>
        </p:txBody>
      </p:sp>
    </p:spTree>
    <p:extLst>
      <p:ext uri="{BB962C8B-B14F-4D97-AF65-F5344CB8AC3E}">
        <p14:creationId xmlns:p14="http://schemas.microsoft.com/office/powerpoint/2010/main" val="241473407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51</a:t>
            </a:fld>
            <a:endParaRPr lang="en-US" dirty="0"/>
          </a:p>
        </p:txBody>
      </p:sp>
    </p:spTree>
    <p:extLst>
      <p:ext uri="{BB962C8B-B14F-4D97-AF65-F5344CB8AC3E}">
        <p14:creationId xmlns:p14="http://schemas.microsoft.com/office/powerpoint/2010/main" val="356614327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52</a:t>
            </a:fld>
            <a:endParaRPr lang="en-US" dirty="0"/>
          </a:p>
        </p:txBody>
      </p:sp>
    </p:spTree>
    <p:extLst>
      <p:ext uri="{BB962C8B-B14F-4D97-AF65-F5344CB8AC3E}">
        <p14:creationId xmlns:p14="http://schemas.microsoft.com/office/powerpoint/2010/main" val="123333513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53</a:t>
            </a:fld>
            <a:endParaRPr lang="en-US" dirty="0"/>
          </a:p>
        </p:txBody>
      </p:sp>
    </p:spTree>
    <p:extLst>
      <p:ext uri="{BB962C8B-B14F-4D97-AF65-F5344CB8AC3E}">
        <p14:creationId xmlns:p14="http://schemas.microsoft.com/office/powerpoint/2010/main" val="237772958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54</a:t>
            </a:fld>
            <a:endParaRPr lang="en-US" dirty="0"/>
          </a:p>
        </p:txBody>
      </p:sp>
    </p:spTree>
    <p:extLst>
      <p:ext uri="{BB962C8B-B14F-4D97-AF65-F5344CB8AC3E}">
        <p14:creationId xmlns:p14="http://schemas.microsoft.com/office/powerpoint/2010/main" val="2603826127"/>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55</a:t>
            </a:fld>
            <a:endParaRPr lang="en-US" dirty="0"/>
          </a:p>
        </p:txBody>
      </p:sp>
    </p:spTree>
    <p:extLst>
      <p:ext uri="{BB962C8B-B14F-4D97-AF65-F5344CB8AC3E}">
        <p14:creationId xmlns:p14="http://schemas.microsoft.com/office/powerpoint/2010/main" val="3872408324"/>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56</a:t>
            </a:fld>
            <a:endParaRPr lang="en-US" dirty="0"/>
          </a:p>
        </p:txBody>
      </p:sp>
    </p:spTree>
    <p:extLst>
      <p:ext uri="{BB962C8B-B14F-4D97-AF65-F5344CB8AC3E}">
        <p14:creationId xmlns:p14="http://schemas.microsoft.com/office/powerpoint/2010/main" val="1270768470"/>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57</a:t>
            </a:fld>
            <a:endParaRPr lang="en-US" dirty="0"/>
          </a:p>
        </p:txBody>
      </p:sp>
    </p:spTree>
    <p:extLst>
      <p:ext uri="{BB962C8B-B14F-4D97-AF65-F5344CB8AC3E}">
        <p14:creationId xmlns:p14="http://schemas.microsoft.com/office/powerpoint/2010/main" val="4001535959"/>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58</a:t>
            </a:fld>
            <a:endParaRPr lang="en-US" dirty="0"/>
          </a:p>
        </p:txBody>
      </p:sp>
    </p:spTree>
    <p:extLst>
      <p:ext uri="{BB962C8B-B14F-4D97-AF65-F5344CB8AC3E}">
        <p14:creationId xmlns:p14="http://schemas.microsoft.com/office/powerpoint/2010/main" val="1478115603"/>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59</a:t>
            </a:fld>
            <a:endParaRPr lang="en-US" dirty="0"/>
          </a:p>
        </p:txBody>
      </p:sp>
    </p:spTree>
    <p:extLst>
      <p:ext uri="{BB962C8B-B14F-4D97-AF65-F5344CB8AC3E}">
        <p14:creationId xmlns:p14="http://schemas.microsoft.com/office/powerpoint/2010/main" val="25376171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6</a:t>
            </a:fld>
            <a:endParaRPr lang="en-US" dirty="0"/>
          </a:p>
        </p:txBody>
      </p:sp>
    </p:spTree>
    <p:extLst>
      <p:ext uri="{BB962C8B-B14F-4D97-AF65-F5344CB8AC3E}">
        <p14:creationId xmlns:p14="http://schemas.microsoft.com/office/powerpoint/2010/main" val="1828190649"/>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60</a:t>
            </a:fld>
            <a:endParaRPr lang="en-US" dirty="0"/>
          </a:p>
        </p:txBody>
      </p:sp>
    </p:spTree>
    <p:extLst>
      <p:ext uri="{BB962C8B-B14F-4D97-AF65-F5344CB8AC3E}">
        <p14:creationId xmlns:p14="http://schemas.microsoft.com/office/powerpoint/2010/main" val="914070961"/>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61</a:t>
            </a:fld>
            <a:endParaRPr lang="en-US" dirty="0"/>
          </a:p>
        </p:txBody>
      </p:sp>
    </p:spTree>
    <p:extLst>
      <p:ext uri="{BB962C8B-B14F-4D97-AF65-F5344CB8AC3E}">
        <p14:creationId xmlns:p14="http://schemas.microsoft.com/office/powerpoint/2010/main" val="691322672"/>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62</a:t>
            </a:fld>
            <a:endParaRPr lang="en-US" dirty="0"/>
          </a:p>
        </p:txBody>
      </p:sp>
    </p:spTree>
    <p:extLst>
      <p:ext uri="{BB962C8B-B14F-4D97-AF65-F5344CB8AC3E}">
        <p14:creationId xmlns:p14="http://schemas.microsoft.com/office/powerpoint/2010/main" val="115039852"/>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63</a:t>
            </a:fld>
            <a:endParaRPr lang="en-US" dirty="0"/>
          </a:p>
        </p:txBody>
      </p:sp>
    </p:spTree>
    <p:extLst>
      <p:ext uri="{BB962C8B-B14F-4D97-AF65-F5344CB8AC3E}">
        <p14:creationId xmlns:p14="http://schemas.microsoft.com/office/powerpoint/2010/main" val="1204554309"/>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64</a:t>
            </a:fld>
            <a:endParaRPr lang="en-US" dirty="0"/>
          </a:p>
        </p:txBody>
      </p:sp>
    </p:spTree>
    <p:extLst>
      <p:ext uri="{BB962C8B-B14F-4D97-AF65-F5344CB8AC3E}">
        <p14:creationId xmlns:p14="http://schemas.microsoft.com/office/powerpoint/2010/main" val="730275421"/>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65</a:t>
            </a:fld>
            <a:endParaRPr lang="en-US" dirty="0"/>
          </a:p>
        </p:txBody>
      </p:sp>
    </p:spTree>
    <p:extLst>
      <p:ext uri="{BB962C8B-B14F-4D97-AF65-F5344CB8AC3E}">
        <p14:creationId xmlns:p14="http://schemas.microsoft.com/office/powerpoint/2010/main" val="4053445289"/>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66</a:t>
            </a:fld>
            <a:endParaRPr lang="en-US" dirty="0"/>
          </a:p>
        </p:txBody>
      </p:sp>
    </p:spTree>
    <p:extLst>
      <p:ext uri="{BB962C8B-B14F-4D97-AF65-F5344CB8AC3E}">
        <p14:creationId xmlns:p14="http://schemas.microsoft.com/office/powerpoint/2010/main" val="3312105047"/>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67</a:t>
            </a:fld>
            <a:endParaRPr lang="en-US" dirty="0"/>
          </a:p>
        </p:txBody>
      </p:sp>
    </p:spTree>
    <p:extLst>
      <p:ext uri="{BB962C8B-B14F-4D97-AF65-F5344CB8AC3E}">
        <p14:creationId xmlns:p14="http://schemas.microsoft.com/office/powerpoint/2010/main" val="913590683"/>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68</a:t>
            </a:fld>
            <a:endParaRPr lang="en-US" dirty="0"/>
          </a:p>
        </p:txBody>
      </p:sp>
    </p:spTree>
    <p:extLst>
      <p:ext uri="{BB962C8B-B14F-4D97-AF65-F5344CB8AC3E}">
        <p14:creationId xmlns:p14="http://schemas.microsoft.com/office/powerpoint/2010/main" val="569607152"/>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69</a:t>
            </a:fld>
            <a:endParaRPr lang="en-US" dirty="0"/>
          </a:p>
        </p:txBody>
      </p:sp>
    </p:spTree>
    <p:extLst>
      <p:ext uri="{BB962C8B-B14F-4D97-AF65-F5344CB8AC3E}">
        <p14:creationId xmlns:p14="http://schemas.microsoft.com/office/powerpoint/2010/main" val="9552653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7</a:t>
            </a:fld>
            <a:endParaRPr lang="en-US" dirty="0"/>
          </a:p>
        </p:txBody>
      </p:sp>
    </p:spTree>
    <p:extLst>
      <p:ext uri="{BB962C8B-B14F-4D97-AF65-F5344CB8AC3E}">
        <p14:creationId xmlns:p14="http://schemas.microsoft.com/office/powerpoint/2010/main" val="2273706947"/>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70</a:t>
            </a:fld>
            <a:endParaRPr lang="en-US" dirty="0"/>
          </a:p>
        </p:txBody>
      </p:sp>
    </p:spTree>
    <p:extLst>
      <p:ext uri="{BB962C8B-B14F-4D97-AF65-F5344CB8AC3E}">
        <p14:creationId xmlns:p14="http://schemas.microsoft.com/office/powerpoint/2010/main" val="2153183555"/>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71</a:t>
            </a:fld>
            <a:endParaRPr lang="en-US" dirty="0"/>
          </a:p>
        </p:txBody>
      </p:sp>
    </p:spTree>
    <p:extLst>
      <p:ext uri="{BB962C8B-B14F-4D97-AF65-F5344CB8AC3E}">
        <p14:creationId xmlns:p14="http://schemas.microsoft.com/office/powerpoint/2010/main" val="3007250511"/>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72</a:t>
            </a:fld>
            <a:endParaRPr lang="en-US" dirty="0"/>
          </a:p>
        </p:txBody>
      </p:sp>
    </p:spTree>
    <p:extLst>
      <p:ext uri="{BB962C8B-B14F-4D97-AF65-F5344CB8AC3E}">
        <p14:creationId xmlns:p14="http://schemas.microsoft.com/office/powerpoint/2010/main" val="4036187084"/>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73</a:t>
            </a:fld>
            <a:endParaRPr lang="en-US" dirty="0"/>
          </a:p>
        </p:txBody>
      </p:sp>
    </p:spTree>
    <p:extLst>
      <p:ext uri="{BB962C8B-B14F-4D97-AF65-F5344CB8AC3E}">
        <p14:creationId xmlns:p14="http://schemas.microsoft.com/office/powerpoint/2010/main" val="2431973914"/>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74</a:t>
            </a:fld>
            <a:endParaRPr lang="en-US" dirty="0"/>
          </a:p>
        </p:txBody>
      </p:sp>
    </p:spTree>
    <p:extLst>
      <p:ext uri="{BB962C8B-B14F-4D97-AF65-F5344CB8AC3E}">
        <p14:creationId xmlns:p14="http://schemas.microsoft.com/office/powerpoint/2010/main" val="3508498639"/>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75</a:t>
            </a:fld>
            <a:endParaRPr lang="en-US" dirty="0"/>
          </a:p>
        </p:txBody>
      </p:sp>
    </p:spTree>
    <p:extLst>
      <p:ext uri="{BB962C8B-B14F-4D97-AF65-F5344CB8AC3E}">
        <p14:creationId xmlns:p14="http://schemas.microsoft.com/office/powerpoint/2010/main" val="2206693109"/>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76</a:t>
            </a:fld>
            <a:endParaRPr lang="en-US" dirty="0"/>
          </a:p>
        </p:txBody>
      </p:sp>
    </p:spTree>
    <p:extLst>
      <p:ext uri="{BB962C8B-B14F-4D97-AF65-F5344CB8AC3E}">
        <p14:creationId xmlns:p14="http://schemas.microsoft.com/office/powerpoint/2010/main" val="2877616925"/>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77</a:t>
            </a:fld>
            <a:endParaRPr lang="en-US" dirty="0"/>
          </a:p>
        </p:txBody>
      </p:sp>
    </p:spTree>
    <p:extLst>
      <p:ext uri="{BB962C8B-B14F-4D97-AF65-F5344CB8AC3E}">
        <p14:creationId xmlns:p14="http://schemas.microsoft.com/office/powerpoint/2010/main" val="4124421831"/>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78</a:t>
            </a:fld>
            <a:endParaRPr lang="en-US" dirty="0"/>
          </a:p>
        </p:txBody>
      </p:sp>
    </p:spTree>
    <p:extLst>
      <p:ext uri="{BB962C8B-B14F-4D97-AF65-F5344CB8AC3E}">
        <p14:creationId xmlns:p14="http://schemas.microsoft.com/office/powerpoint/2010/main" val="2262690788"/>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79</a:t>
            </a:fld>
            <a:endParaRPr lang="en-US" dirty="0"/>
          </a:p>
        </p:txBody>
      </p:sp>
    </p:spTree>
    <p:extLst>
      <p:ext uri="{BB962C8B-B14F-4D97-AF65-F5344CB8AC3E}">
        <p14:creationId xmlns:p14="http://schemas.microsoft.com/office/powerpoint/2010/main" val="31998826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8</a:t>
            </a:fld>
            <a:endParaRPr lang="en-US" dirty="0"/>
          </a:p>
        </p:txBody>
      </p:sp>
    </p:spTree>
    <p:extLst>
      <p:ext uri="{BB962C8B-B14F-4D97-AF65-F5344CB8AC3E}">
        <p14:creationId xmlns:p14="http://schemas.microsoft.com/office/powerpoint/2010/main" val="3063125725"/>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80</a:t>
            </a:fld>
            <a:endParaRPr lang="en-US" dirty="0"/>
          </a:p>
        </p:txBody>
      </p:sp>
    </p:spTree>
    <p:extLst>
      <p:ext uri="{BB962C8B-B14F-4D97-AF65-F5344CB8AC3E}">
        <p14:creationId xmlns:p14="http://schemas.microsoft.com/office/powerpoint/2010/main" val="2683303957"/>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81</a:t>
            </a:fld>
            <a:endParaRPr lang="en-US" dirty="0"/>
          </a:p>
        </p:txBody>
      </p:sp>
    </p:spTree>
    <p:extLst>
      <p:ext uri="{BB962C8B-B14F-4D97-AF65-F5344CB8AC3E}">
        <p14:creationId xmlns:p14="http://schemas.microsoft.com/office/powerpoint/2010/main" val="4185771666"/>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82</a:t>
            </a:fld>
            <a:endParaRPr lang="en-US" dirty="0"/>
          </a:p>
        </p:txBody>
      </p:sp>
    </p:spTree>
    <p:extLst>
      <p:ext uri="{BB962C8B-B14F-4D97-AF65-F5344CB8AC3E}">
        <p14:creationId xmlns:p14="http://schemas.microsoft.com/office/powerpoint/2010/main" val="2103470611"/>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83</a:t>
            </a:fld>
            <a:endParaRPr lang="en-US" dirty="0"/>
          </a:p>
        </p:txBody>
      </p:sp>
    </p:spTree>
    <p:extLst>
      <p:ext uri="{BB962C8B-B14F-4D97-AF65-F5344CB8AC3E}">
        <p14:creationId xmlns:p14="http://schemas.microsoft.com/office/powerpoint/2010/main" val="3560983892"/>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84</a:t>
            </a:fld>
            <a:endParaRPr lang="en-US" dirty="0"/>
          </a:p>
        </p:txBody>
      </p:sp>
    </p:spTree>
    <p:extLst>
      <p:ext uri="{BB962C8B-B14F-4D97-AF65-F5344CB8AC3E}">
        <p14:creationId xmlns:p14="http://schemas.microsoft.com/office/powerpoint/2010/main" val="2198741790"/>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85</a:t>
            </a:fld>
            <a:endParaRPr lang="en-US" dirty="0"/>
          </a:p>
        </p:txBody>
      </p:sp>
    </p:spTree>
    <p:extLst>
      <p:ext uri="{BB962C8B-B14F-4D97-AF65-F5344CB8AC3E}">
        <p14:creationId xmlns:p14="http://schemas.microsoft.com/office/powerpoint/2010/main" val="863043792"/>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86</a:t>
            </a:fld>
            <a:endParaRPr lang="en-US" dirty="0"/>
          </a:p>
        </p:txBody>
      </p:sp>
    </p:spTree>
    <p:extLst>
      <p:ext uri="{BB962C8B-B14F-4D97-AF65-F5344CB8AC3E}">
        <p14:creationId xmlns:p14="http://schemas.microsoft.com/office/powerpoint/2010/main" val="3894660145"/>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87</a:t>
            </a:fld>
            <a:endParaRPr lang="en-US" dirty="0"/>
          </a:p>
        </p:txBody>
      </p:sp>
    </p:spTree>
    <p:extLst>
      <p:ext uri="{BB962C8B-B14F-4D97-AF65-F5344CB8AC3E}">
        <p14:creationId xmlns:p14="http://schemas.microsoft.com/office/powerpoint/2010/main" val="1375010969"/>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88</a:t>
            </a:fld>
            <a:endParaRPr lang="en-US" dirty="0"/>
          </a:p>
        </p:txBody>
      </p:sp>
    </p:spTree>
    <p:extLst>
      <p:ext uri="{BB962C8B-B14F-4D97-AF65-F5344CB8AC3E}">
        <p14:creationId xmlns:p14="http://schemas.microsoft.com/office/powerpoint/2010/main" val="1912401833"/>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89</a:t>
            </a:fld>
            <a:endParaRPr lang="en-US" dirty="0"/>
          </a:p>
        </p:txBody>
      </p:sp>
    </p:spTree>
    <p:extLst>
      <p:ext uri="{BB962C8B-B14F-4D97-AF65-F5344CB8AC3E}">
        <p14:creationId xmlns:p14="http://schemas.microsoft.com/office/powerpoint/2010/main" val="21287049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9</a:t>
            </a:fld>
            <a:endParaRPr lang="en-US" dirty="0"/>
          </a:p>
        </p:txBody>
      </p:sp>
    </p:spTree>
    <p:extLst>
      <p:ext uri="{BB962C8B-B14F-4D97-AF65-F5344CB8AC3E}">
        <p14:creationId xmlns:p14="http://schemas.microsoft.com/office/powerpoint/2010/main" val="3574781047"/>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90</a:t>
            </a:fld>
            <a:endParaRPr lang="en-US" dirty="0"/>
          </a:p>
        </p:txBody>
      </p:sp>
    </p:spTree>
    <p:extLst>
      <p:ext uri="{BB962C8B-B14F-4D97-AF65-F5344CB8AC3E}">
        <p14:creationId xmlns:p14="http://schemas.microsoft.com/office/powerpoint/2010/main" val="3867303910"/>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91</a:t>
            </a:fld>
            <a:endParaRPr lang="en-US" dirty="0"/>
          </a:p>
        </p:txBody>
      </p:sp>
    </p:spTree>
    <p:extLst>
      <p:ext uri="{BB962C8B-B14F-4D97-AF65-F5344CB8AC3E}">
        <p14:creationId xmlns:p14="http://schemas.microsoft.com/office/powerpoint/2010/main" val="1638117262"/>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92</a:t>
            </a:fld>
            <a:endParaRPr lang="en-US" dirty="0"/>
          </a:p>
        </p:txBody>
      </p:sp>
    </p:spTree>
    <p:extLst>
      <p:ext uri="{BB962C8B-B14F-4D97-AF65-F5344CB8AC3E}">
        <p14:creationId xmlns:p14="http://schemas.microsoft.com/office/powerpoint/2010/main" val="2680844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FF0C25F-65ED-4B73-85C5-202F4C738597}" type="datetime1">
              <a:rPr lang="en-US" smtClean="0"/>
              <a:t>3/6/2019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C20BA80-1909-427C-B3BD-3DD8AEAFD5BE}" type="slidenum">
              <a:rPr lang="en-US" smtClean="0"/>
              <a:t>‹#›</a:t>
            </a:fld>
            <a:endParaRPr lang="en-US" dirty="0"/>
          </a:p>
        </p:txBody>
      </p:sp>
    </p:spTree>
    <p:extLst>
      <p:ext uri="{BB962C8B-B14F-4D97-AF65-F5344CB8AC3E}">
        <p14:creationId xmlns:p14="http://schemas.microsoft.com/office/powerpoint/2010/main" val="24756643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831023-42B8-48D6-8759-38078A4B79CC}" type="datetime1">
              <a:rPr lang="en-US" smtClean="0"/>
              <a:t>3/6/2019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C20BA80-1909-427C-B3BD-3DD8AEAFD5BE}" type="slidenum">
              <a:rPr lang="en-US" smtClean="0"/>
              <a:t>‹#›</a:t>
            </a:fld>
            <a:endParaRPr lang="en-US" dirty="0"/>
          </a:p>
        </p:txBody>
      </p:sp>
    </p:spTree>
    <p:extLst>
      <p:ext uri="{BB962C8B-B14F-4D97-AF65-F5344CB8AC3E}">
        <p14:creationId xmlns:p14="http://schemas.microsoft.com/office/powerpoint/2010/main" val="5501186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B5EC69A-F500-4A9D-B61C-F5091DD2C727}" type="datetime1">
              <a:rPr lang="en-US" smtClean="0"/>
              <a:t>3/6/2019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C20BA80-1909-427C-B3BD-3DD8AEAFD5BE}" type="slidenum">
              <a:rPr lang="en-US" smtClean="0"/>
              <a:t>‹#›</a:t>
            </a:fld>
            <a:endParaRPr lang="en-US" dirty="0"/>
          </a:p>
        </p:txBody>
      </p:sp>
    </p:spTree>
    <p:extLst>
      <p:ext uri="{BB962C8B-B14F-4D97-AF65-F5344CB8AC3E}">
        <p14:creationId xmlns:p14="http://schemas.microsoft.com/office/powerpoint/2010/main" val="73866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33AF077-5ADA-4D53-9C31-27E136949202}" type="datetime1">
              <a:rPr lang="en-US" smtClean="0"/>
              <a:t>3/6/2019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448800" y="0"/>
            <a:ext cx="2743200" cy="365125"/>
          </a:xfrm>
        </p:spPr>
        <p:txBody>
          <a:bodyPr/>
          <a:lstStyle>
            <a:lvl1pPr>
              <a:defRPr>
                <a:solidFill>
                  <a:srgbClr val="FFFF00"/>
                </a:solidFill>
              </a:defRPr>
            </a:lvl1pPr>
          </a:lstStyle>
          <a:p>
            <a:fld id="{1C20BA80-1909-427C-B3BD-3DD8AEAFD5BE}" type="slidenum">
              <a:rPr lang="en-US" smtClean="0"/>
              <a:pPr/>
              <a:t>‹#›</a:t>
            </a:fld>
            <a:endParaRPr lang="en-US" dirty="0"/>
          </a:p>
        </p:txBody>
      </p:sp>
    </p:spTree>
    <p:extLst>
      <p:ext uri="{BB962C8B-B14F-4D97-AF65-F5344CB8AC3E}">
        <p14:creationId xmlns:p14="http://schemas.microsoft.com/office/powerpoint/2010/main" val="7471292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87D5EF-D3AA-4DDB-99C8-497F8A27F6F0}" type="datetime1">
              <a:rPr lang="en-US" smtClean="0"/>
              <a:t>3/6/2019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C20BA80-1909-427C-B3BD-3DD8AEAFD5BE}" type="slidenum">
              <a:rPr lang="en-US" smtClean="0"/>
              <a:t>‹#›</a:t>
            </a:fld>
            <a:endParaRPr lang="en-US" dirty="0"/>
          </a:p>
        </p:txBody>
      </p:sp>
    </p:spTree>
    <p:extLst>
      <p:ext uri="{BB962C8B-B14F-4D97-AF65-F5344CB8AC3E}">
        <p14:creationId xmlns:p14="http://schemas.microsoft.com/office/powerpoint/2010/main" val="36550462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D3569DA-F0BE-48C2-9E54-DD6F731B072E}" type="datetime1">
              <a:rPr lang="en-US" smtClean="0"/>
              <a:t>3/6/2019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C20BA80-1909-427C-B3BD-3DD8AEAFD5BE}" type="slidenum">
              <a:rPr lang="en-US" smtClean="0"/>
              <a:t>‹#›</a:t>
            </a:fld>
            <a:endParaRPr lang="en-US" dirty="0"/>
          </a:p>
        </p:txBody>
      </p:sp>
    </p:spTree>
    <p:extLst>
      <p:ext uri="{BB962C8B-B14F-4D97-AF65-F5344CB8AC3E}">
        <p14:creationId xmlns:p14="http://schemas.microsoft.com/office/powerpoint/2010/main" val="31516933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10FD457-FAAA-480B-BC00-0D6A59C1AA3D}" type="datetime1">
              <a:rPr lang="en-US" smtClean="0"/>
              <a:t>3/6/2019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1C20BA80-1909-427C-B3BD-3DD8AEAFD5BE}" type="slidenum">
              <a:rPr lang="en-US" smtClean="0"/>
              <a:t>‹#›</a:t>
            </a:fld>
            <a:endParaRPr lang="en-US" dirty="0"/>
          </a:p>
        </p:txBody>
      </p:sp>
    </p:spTree>
    <p:extLst>
      <p:ext uri="{BB962C8B-B14F-4D97-AF65-F5344CB8AC3E}">
        <p14:creationId xmlns:p14="http://schemas.microsoft.com/office/powerpoint/2010/main" val="42344141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CC234F5-3FB1-4F32-836D-B57BA95CBC29}" type="datetime1">
              <a:rPr lang="en-US" smtClean="0"/>
              <a:t>3/6/2019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C20BA80-1909-427C-B3BD-3DD8AEAFD5BE}" type="slidenum">
              <a:rPr lang="en-US" smtClean="0"/>
              <a:t>‹#›</a:t>
            </a:fld>
            <a:endParaRPr lang="en-US" dirty="0"/>
          </a:p>
        </p:txBody>
      </p:sp>
    </p:spTree>
    <p:extLst>
      <p:ext uri="{BB962C8B-B14F-4D97-AF65-F5344CB8AC3E}">
        <p14:creationId xmlns:p14="http://schemas.microsoft.com/office/powerpoint/2010/main" val="31492373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F5F2E3-AE90-488D-8146-868293815B65}" type="datetime1">
              <a:rPr lang="en-US" smtClean="0"/>
              <a:t>3/6/2019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1C20BA80-1909-427C-B3BD-3DD8AEAFD5BE}" type="slidenum">
              <a:rPr lang="en-US" smtClean="0"/>
              <a:t>‹#›</a:t>
            </a:fld>
            <a:endParaRPr lang="en-US" dirty="0"/>
          </a:p>
        </p:txBody>
      </p:sp>
    </p:spTree>
    <p:extLst>
      <p:ext uri="{BB962C8B-B14F-4D97-AF65-F5344CB8AC3E}">
        <p14:creationId xmlns:p14="http://schemas.microsoft.com/office/powerpoint/2010/main" val="13203160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19740AA-A86E-4197-8C83-723554E81E00}" type="datetime1">
              <a:rPr lang="en-US" smtClean="0"/>
              <a:t>3/6/2019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C20BA80-1909-427C-B3BD-3DD8AEAFD5BE}" type="slidenum">
              <a:rPr lang="en-US" smtClean="0"/>
              <a:t>‹#›</a:t>
            </a:fld>
            <a:endParaRPr lang="en-US" dirty="0"/>
          </a:p>
        </p:txBody>
      </p:sp>
    </p:spTree>
    <p:extLst>
      <p:ext uri="{BB962C8B-B14F-4D97-AF65-F5344CB8AC3E}">
        <p14:creationId xmlns:p14="http://schemas.microsoft.com/office/powerpoint/2010/main" val="18266546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31B2A70-A184-4158-8A37-ADCD1DFAD00B}" type="datetime1">
              <a:rPr lang="en-US" smtClean="0"/>
              <a:t>3/6/2019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C20BA80-1909-427C-B3BD-3DD8AEAFD5BE}" type="slidenum">
              <a:rPr lang="en-US" smtClean="0"/>
              <a:t>‹#›</a:t>
            </a:fld>
            <a:endParaRPr lang="en-US" dirty="0"/>
          </a:p>
        </p:txBody>
      </p:sp>
    </p:spTree>
    <p:extLst>
      <p:ext uri="{BB962C8B-B14F-4D97-AF65-F5344CB8AC3E}">
        <p14:creationId xmlns:p14="http://schemas.microsoft.com/office/powerpoint/2010/main" val="13061723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35000">
              <a:schemeClr val="accent1">
                <a:lumMod val="60000"/>
                <a:lumOff val="4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3AEF0BB-8B56-4A48-9893-D90F7549EB85}" type="datetime1">
              <a:rPr lang="en-US" smtClean="0"/>
              <a:t>3/6/2019</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C20BA80-1909-427C-B3BD-3DD8AEAFD5BE}" type="slidenum">
              <a:rPr lang="en-US" smtClean="0"/>
              <a:t>‹#›</a:t>
            </a:fld>
            <a:endParaRPr lang="en-US" dirty="0"/>
          </a:p>
        </p:txBody>
      </p:sp>
    </p:spTree>
    <p:extLst>
      <p:ext uri="{BB962C8B-B14F-4D97-AF65-F5344CB8AC3E}">
        <p14:creationId xmlns:p14="http://schemas.microsoft.com/office/powerpoint/2010/main" val="15543844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cikit-learn.org/stable/modules/generated/sklearn.model_selection.train_test_split.html#sklearn.model_selection.train_test_split"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1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3.xml.rels><?xml version="1.0" encoding="UTF-8" standalone="yes"?>
<Relationships xmlns="http://schemas.openxmlformats.org/package/2006/relationships"><Relationship Id="rId8" Type="http://schemas.openxmlformats.org/officeDocument/2006/relationships/image" Target="../media/image2.jpe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3.png"/></Relationships>
</file>

<file path=ppt/slides/_rels/slide3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32.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notesSlide" Target="../notesSlides/notesSlide32.xml"/><Relationship Id="rId1" Type="http://schemas.openxmlformats.org/officeDocument/2006/relationships/slideLayout" Target="../slideLayouts/slideLayout2.xml"/><Relationship Id="rId6" Type="http://schemas.openxmlformats.org/officeDocument/2006/relationships/image" Target="../media/image2.jpeg"/><Relationship Id="rId5" Type="http://schemas.openxmlformats.org/officeDocument/2006/relationships/image" Target="../media/image101.png"/></Relationships>
</file>

<file path=ppt/slides/_rels/slide3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3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4.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2.jpeg"/></Relationships>
</file>

<file path=ppt/slides/_rels/slide3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3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9.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0.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4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43.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4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5.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4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7.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4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48.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4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8.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5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6.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6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7.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6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3.xml"/><Relationship Id="rId1" Type="http://schemas.openxmlformats.org/officeDocument/2006/relationships/slideLayout" Target="../slideLayouts/slideLayout2.xml"/><Relationship Id="rId6" Type="http://schemas.openxmlformats.org/officeDocument/2006/relationships/image" Target="../media/image2.jpeg"/><Relationship Id="rId5" Type="http://schemas.openxmlformats.org/officeDocument/2006/relationships/image" Target="../media/image19.png"/><Relationship Id="rId4" Type="http://schemas.openxmlformats.org/officeDocument/2006/relationships/image" Target="../media/image18.png"/></Relationships>
</file>

<file path=ppt/slides/_rels/slide7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85.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8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86.xml"/><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8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46514" y="2117627"/>
            <a:ext cx="8098971" cy="1885206"/>
          </a:xfrm>
          <a:noFill/>
        </p:spPr>
        <p:txBody>
          <a:bodyPr>
            <a:noAutofit/>
          </a:bodyPr>
          <a:lstStyle/>
          <a:p>
            <a:br>
              <a:rPr lang="en-US" sz="7000" b="1" dirty="0">
                <a:solidFill>
                  <a:schemeClr val="bg1"/>
                </a:solidFill>
              </a:rPr>
            </a:br>
            <a:br>
              <a:rPr lang="en-US" sz="7000" b="1" dirty="0">
                <a:solidFill>
                  <a:schemeClr val="bg1"/>
                </a:solidFill>
              </a:rPr>
            </a:br>
            <a:br>
              <a:rPr lang="en-US" sz="7000" b="1" dirty="0">
                <a:solidFill>
                  <a:schemeClr val="bg1"/>
                </a:solidFill>
              </a:rPr>
            </a:br>
            <a:r>
              <a:rPr lang="en-US" sz="7000" b="1" dirty="0">
                <a:solidFill>
                  <a:schemeClr val="accent5">
                    <a:lumMod val="50000"/>
                  </a:schemeClr>
                </a:solidFill>
              </a:rPr>
              <a:t>CS 584</a:t>
            </a:r>
            <a:br>
              <a:rPr lang="en-US" sz="7000" b="1" dirty="0">
                <a:solidFill>
                  <a:schemeClr val="accent5">
                    <a:lumMod val="50000"/>
                  </a:schemeClr>
                </a:solidFill>
              </a:rPr>
            </a:br>
            <a:r>
              <a:rPr lang="en-US" sz="7000" b="1" dirty="0">
                <a:solidFill>
                  <a:schemeClr val="accent5">
                    <a:lumMod val="50000"/>
                  </a:schemeClr>
                </a:solidFill>
              </a:rPr>
              <a:t>Machine Learning</a:t>
            </a:r>
          </a:p>
        </p:txBody>
      </p:sp>
      <p:sp>
        <p:nvSpPr>
          <p:cNvPr id="3" name="Subtitle 2"/>
          <p:cNvSpPr>
            <a:spLocks noGrp="1"/>
          </p:cNvSpPr>
          <p:nvPr>
            <p:ph type="subTitle" idx="1"/>
          </p:nvPr>
        </p:nvSpPr>
        <p:spPr>
          <a:xfrm>
            <a:off x="1524000" y="4740373"/>
            <a:ext cx="9144000" cy="1655762"/>
          </a:xfrm>
        </p:spPr>
        <p:txBody>
          <a:bodyPr anchor="ctr">
            <a:normAutofit/>
          </a:bodyPr>
          <a:lstStyle/>
          <a:p>
            <a:r>
              <a:rPr lang="en-US" sz="4000" dirty="0"/>
              <a:t>Week 8</a:t>
            </a:r>
          </a:p>
          <a:p>
            <a:r>
              <a:rPr lang="en-US" sz="4000" dirty="0"/>
              <a:t>March 6, 2019</a:t>
            </a:r>
          </a:p>
        </p:txBody>
      </p:sp>
      <p:sp>
        <p:nvSpPr>
          <p:cNvPr id="9" name="Slide Number Placeholder 8"/>
          <p:cNvSpPr>
            <a:spLocks noGrp="1"/>
          </p:cNvSpPr>
          <p:nvPr>
            <p:ph type="sldNum" sz="quarter" idx="12"/>
          </p:nvPr>
        </p:nvSpPr>
        <p:spPr>
          <a:xfrm>
            <a:off x="9448800" y="0"/>
            <a:ext cx="2743200" cy="365125"/>
          </a:xfrm>
        </p:spPr>
        <p:txBody>
          <a:bodyPr/>
          <a:lstStyle/>
          <a:p>
            <a:fld id="{1C20BA80-1909-427C-B3BD-3DD8AEAFD5BE}" type="slidenum">
              <a:rPr lang="en-US" smtClean="0">
                <a:solidFill>
                  <a:srgbClr val="FFFF00"/>
                </a:solidFill>
              </a:rPr>
              <a:t>1</a:t>
            </a:fld>
            <a:endParaRPr lang="en-US" dirty="0">
              <a:solidFill>
                <a:srgbClr val="FFFF00"/>
              </a:solidFill>
            </a:endParaRPr>
          </a:p>
        </p:txBody>
      </p:sp>
      <p:pic>
        <p:nvPicPr>
          <p:cNvPr id="13" name="Picture 12">
            <a:extLst>
              <a:ext uri="{FF2B5EF4-FFF2-40B4-BE49-F238E27FC236}">
                <a16:creationId xmlns:a16="http://schemas.microsoft.com/office/drawing/2014/main" id="{A41E5C9E-5B35-47BB-8A82-326EB982054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82562"/>
            <a:ext cx="12192000" cy="131662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42313956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Partition Data</a:t>
            </a:r>
          </a:p>
        </p:txBody>
      </p:sp>
      <p:sp>
        <p:nvSpPr>
          <p:cNvPr id="3" name="Content Placeholder 2"/>
          <p:cNvSpPr>
            <a:spLocks noGrp="1"/>
          </p:cNvSpPr>
          <p:nvPr>
            <p:ph idx="1"/>
          </p:nvPr>
        </p:nvSpPr>
        <p:spPr/>
        <p:txBody>
          <a:bodyPr>
            <a:normAutofit lnSpcReduction="10000"/>
          </a:bodyPr>
          <a:lstStyle/>
          <a:p>
            <a:r>
              <a:rPr lang="en-US" dirty="0"/>
              <a:t>Unless we are required to report model performance on a benchmark dataset, we usually do not need the Hold-Out partition</a:t>
            </a:r>
          </a:p>
          <a:p>
            <a:endParaRPr lang="en-US" b="1" dirty="0"/>
          </a:p>
          <a:p>
            <a:r>
              <a:rPr lang="en-US" b="1" dirty="0"/>
              <a:t>No need for the Hold-Out Partition</a:t>
            </a:r>
          </a:p>
          <a:p>
            <a:pPr lvl="1"/>
            <a:r>
              <a:rPr lang="en-US" b="1" dirty="0"/>
              <a:t>Typical Allocation</a:t>
            </a:r>
            <a:r>
              <a:rPr lang="en-US" dirty="0"/>
              <a:t>: Training (70%), Testing (30%), Hold-Out (0%)</a:t>
            </a:r>
          </a:p>
          <a:p>
            <a:pPr lvl="1"/>
            <a:r>
              <a:rPr lang="en-US" b="1" dirty="0"/>
              <a:t>Small or Noisy Data</a:t>
            </a:r>
            <a:r>
              <a:rPr lang="en-US" dirty="0"/>
              <a:t>: Training (80%), Testing (20%), Hold-Out (0%)</a:t>
            </a:r>
          </a:p>
          <a:p>
            <a:pPr lvl="1"/>
            <a:r>
              <a:rPr lang="en-US" b="1" dirty="0"/>
              <a:t>Large or Good Data</a:t>
            </a:r>
            <a:r>
              <a:rPr lang="en-US" dirty="0"/>
              <a:t>: Training (60%), Testing (40%), Hold-Out (0%)</a:t>
            </a:r>
          </a:p>
          <a:p>
            <a:endParaRPr lang="en-US" b="1" dirty="0"/>
          </a:p>
          <a:p>
            <a:r>
              <a:rPr lang="en-US" b="1" dirty="0"/>
              <a:t>Need an objective measure of errors on the Hold-Out Partition</a:t>
            </a:r>
          </a:p>
          <a:p>
            <a:pPr lvl="1"/>
            <a:r>
              <a:rPr lang="en-US" b="1" dirty="0"/>
              <a:t>Fairly Large Data</a:t>
            </a:r>
            <a:r>
              <a:rPr lang="en-US" dirty="0"/>
              <a:t>: Training (50%), Testing (30%), Hold-Out (20%)</a:t>
            </a:r>
          </a:p>
          <a:p>
            <a:endParaRPr lang="en-US" dirty="0"/>
          </a:p>
        </p:txBody>
      </p:sp>
      <p:sp>
        <p:nvSpPr>
          <p:cNvPr id="7" name="Slide Number Placeholder 6"/>
          <p:cNvSpPr>
            <a:spLocks noGrp="1"/>
          </p:cNvSpPr>
          <p:nvPr>
            <p:ph type="sldNum" sz="quarter" idx="12"/>
          </p:nvPr>
        </p:nvSpPr>
        <p:spPr/>
        <p:txBody>
          <a:bodyPr/>
          <a:lstStyle/>
          <a:p>
            <a:fld id="{1C20BA80-1909-427C-B3BD-3DD8AEAFD5BE}" type="slidenum">
              <a:rPr lang="en-US" smtClean="0"/>
              <a:t>10</a:t>
            </a:fld>
            <a:endParaRPr lang="en-US" dirty="0"/>
          </a:p>
        </p:txBody>
      </p:sp>
      <p:pic>
        <p:nvPicPr>
          <p:cNvPr id="6" name="Picture 5">
            <a:extLst>
              <a:ext uri="{FF2B5EF4-FFF2-40B4-BE49-F238E27FC236}">
                <a16:creationId xmlns:a16="http://schemas.microsoft.com/office/drawing/2014/main" id="{7F3AA3F5-E448-4F79-B4ED-90C4A67221A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5658797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Partition Data by a Pre-Defined Group</a:t>
            </a:r>
          </a:p>
        </p:txBody>
      </p:sp>
      <p:sp>
        <p:nvSpPr>
          <p:cNvPr id="3" name="Content Placeholder 2"/>
          <p:cNvSpPr>
            <a:spLocks noGrp="1"/>
          </p:cNvSpPr>
          <p:nvPr>
            <p:ph idx="1"/>
          </p:nvPr>
        </p:nvSpPr>
        <p:spPr/>
        <p:txBody>
          <a:bodyPr>
            <a:normAutofit/>
          </a:bodyPr>
          <a:lstStyle/>
          <a:p>
            <a:r>
              <a:rPr lang="en-US" dirty="0"/>
              <a:t>Partition by chronological variables</a:t>
            </a:r>
          </a:p>
          <a:p>
            <a:pPr lvl="1"/>
            <a:r>
              <a:rPr lang="en-US" dirty="0"/>
              <a:t>Build time-sensitive models (e.g., customer sentiment models, insurance premium models) based on historical data from 2010 to 2014</a:t>
            </a:r>
          </a:p>
          <a:p>
            <a:pPr lvl="1"/>
            <a:r>
              <a:rPr lang="en-US" dirty="0"/>
              <a:t>Then compare models based on “future” data from 2015 to 2016</a:t>
            </a:r>
          </a:p>
          <a:p>
            <a:r>
              <a:rPr lang="en-US" dirty="0"/>
              <a:t>Partition by geographical variables</a:t>
            </a:r>
          </a:p>
          <a:p>
            <a:pPr lvl="1"/>
            <a:r>
              <a:rPr lang="en-US" dirty="0"/>
              <a:t>Build marketing campaign models based on the US coastal states</a:t>
            </a:r>
          </a:p>
          <a:p>
            <a:pPr lvl="1"/>
            <a:r>
              <a:rPr lang="en-US" dirty="0"/>
              <a:t>Then compare models based on the US inland states</a:t>
            </a:r>
          </a:p>
        </p:txBody>
      </p:sp>
      <p:sp>
        <p:nvSpPr>
          <p:cNvPr id="7" name="Slide Number Placeholder 6"/>
          <p:cNvSpPr>
            <a:spLocks noGrp="1"/>
          </p:cNvSpPr>
          <p:nvPr>
            <p:ph type="sldNum" sz="quarter" idx="12"/>
          </p:nvPr>
        </p:nvSpPr>
        <p:spPr/>
        <p:txBody>
          <a:bodyPr/>
          <a:lstStyle/>
          <a:p>
            <a:fld id="{1C20BA80-1909-427C-B3BD-3DD8AEAFD5BE}" type="slidenum">
              <a:rPr lang="en-US" smtClean="0"/>
              <a:t>11</a:t>
            </a:fld>
            <a:endParaRPr lang="en-US" dirty="0"/>
          </a:p>
        </p:txBody>
      </p:sp>
      <p:pic>
        <p:nvPicPr>
          <p:cNvPr id="6" name="Picture 5">
            <a:extLst>
              <a:ext uri="{FF2B5EF4-FFF2-40B4-BE49-F238E27FC236}">
                <a16:creationId xmlns:a16="http://schemas.microsoft.com/office/drawing/2014/main" id="{60DFF761-D849-45F1-B388-AB555E398DB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32885156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Partition Data by Statistical Sampling</a:t>
            </a:r>
          </a:p>
        </p:txBody>
      </p:sp>
      <p:sp>
        <p:nvSpPr>
          <p:cNvPr id="3" name="Content Placeholder 2"/>
          <p:cNvSpPr>
            <a:spLocks noGrp="1"/>
          </p:cNvSpPr>
          <p:nvPr>
            <p:ph idx="1"/>
          </p:nvPr>
        </p:nvSpPr>
        <p:spPr/>
        <p:txBody>
          <a:bodyPr>
            <a:normAutofit/>
          </a:bodyPr>
          <a:lstStyle/>
          <a:p>
            <a:r>
              <a:rPr lang="en-US" dirty="0"/>
              <a:t>Simple Random Sampling (SRS)</a:t>
            </a:r>
          </a:p>
          <a:p>
            <a:r>
              <a:rPr lang="en-US" dirty="0"/>
              <a:t>Stratified Simple Random Sampling</a:t>
            </a:r>
          </a:p>
          <a:p>
            <a:endParaRPr lang="en-US" b="1" dirty="0"/>
          </a:p>
          <a:p>
            <a:endParaRPr lang="en-US" dirty="0"/>
          </a:p>
        </p:txBody>
      </p:sp>
      <p:sp>
        <p:nvSpPr>
          <p:cNvPr id="7" name="Slide Number Placeholder 6"/>
          <p:cNvSpPr>
            <a:spLocks noGrp="1"/>
          </p:cNvSpPr>
          <p:nvPr>
            <p:ph type="sldNum" sz="quarter" idx="12"/>
          </p:nvPr>
        </p:nvSpPr>
        <p:spPr/>
        <p:txBody>
          <a:bodyPr/>
          <a:lstStyle/>
          <a:p>
            <a:fld id="{1C20BA80-1909-427C-B3BD-3DD8AEAFD5BE}" type="slidenum">
              <a:rPr lang="en-US" smtClean="0"/>
              <a:t>12</a:t>
            </a:fld>
            <a:endParaRPr lang="en-US" dirty="0"/>
          </a:p>
        </p:txBody>
      </p:sp>
      <p:pic>
        <p:nvPicPr>
          <p:cNvPr id="6" name="Picture 5">
            <a:extLst>
              <a:ext uri="{FF2B5EF4-FFF2-40B4-BE49-F238E27FC236}">
                <a16:creationId xmlns:a16="http://schemas.microsoft.com/office/drawing/2014/main" id="{CCA7D383-E315-4C43-9D67-054D50DBEC7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29048435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Simple Random Sampling</a:t>
            </a:r>
          </a:p>
        </p:txBody>
      </p:sp>
      <p:sp>
        <p:nvSpPr>
          <p:cNvPr id="3" name="Content Placeholder 2"/>
          <p:cNvSpPr>
            <a:spLocks noGrp="1"/>
          </p:cNvSpPr>
          <p:nvPr>
            <p:ph idx="1"/>
          </p:nvPr>
        </p:nvSpPr>
        <p:spPr/>
        <p:txBody>
          <a:bodyPr>
            <a:normAutofit fontScale="92500"/>
          </a:bodyPr>
          <a:lstStyle/>
          <a:p>
            <a:r>
              <a:rPr lang="en-US" dirty="0"/>
              <a:t>If K observations are to be selected from a pool of N observations, then any collection of K of N observations will have the same chance to be selected. </a:t>
            </a:r>
          </a:p>
          <a:p>
            <a:r>
              <a:rPr lang="en-US" dirty="0"/>
              <a:t>Observations are sampled without replacement (i.e., once an observation is selected, it cannot be selected again)</a:t>
            </a:r>
          </a:p>
          <a:p>
            <a:r>
              <a:rPr lang="en-US" dirty="0"/>
              <a:t>Suppose I need to sample 3 observations without replacement from these 5 values: (1,2,3,4,5).  Here, N = 5 and K = 3.</a:t>
            </a:r>
          </a:p>
          <a:p>
            <a:r>
              <a:rPr lang="en-US" dirty="0"/>
              <a:t>There are C(5,3) = 5! / (3! *2!) = 10 possible samples: (1,2,3), (1,2,4), (1,2,5), (1,3,4), (1,3,5), (1,4,5), (2,3,4), (2,3,5), (2,4,5), (3,4,5).</a:t>
            </a:r>
          </a:p>
          <a:p>
            <a:r>
              <a:rPr lang="en-US" dirty="0"/>
              <a:t>SRS says that each of these 10 possible samples will have an equal chance (i.e., 1/10) to be selected.</a:t>
            </a:r>
          </a:p>
        </p:txBody>
      </p:sp>
      <p:sp>
        <p:nvSpPr>
          <p:cNvPr id="7" name="Slide Number Placeholder 6"/>
          <p:cNvSpPr>
            <a:spLocks noGrp="1"/>
          </p:cNvSpPr>
          <p:nvPr>
            <p:ph type="sldNum" sz="quarter" idx="12"/>
          </p:nvPr>
        </p:nvSpPr>
        <p:spPr/>
        <p:txBody>
          <a:bodyPr/>
          <a:lstStyle/>
          <a:p>
            <a:fld id="{1C20BA80-1909-427C-B3BD-3DD8AEAFD5BE}" type="slidenum">
              <a:rPr lang="en-US" smtClean="0"/>
              <a:t>13</a:t>
            </a:fld>
            <a:endParaRPr lang="en-US" dirty="0"/>
          </a:p>
        </p:txBody>
      </p:sp>
      <p:pic>
        <p:nvPicPr>
          <p:cNvPr id="6" name="Picture 5">
            <a:extLst>
              <a:ext uri="{FF2B5EF4-FFF2-40B4-BE49-F238E27FC236}">
                <a16:creationId xmlns:a16="http://schemas.microsoft.com/office/drawing/2014/main" id="{CCA7D383-E315-4C43-9D67-054D50DBEC7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14661405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Stratified Simple Random Sampling</a:t>
            </a:r>
          </a:p>
        </p:txBody>
      </p:sp>
      <p:sp>
        <p:nvSpPr>
          <p:cNvPr id="3" name="Content Placeholder 2"/>
          <p:cNvSpPr>
            <a:spLocks noGrp="1"/>
          </p:cNvSpPr>
          <p:nvPr>
            <p:ph idx="1"/>
          </p:nvPr>
        </p:nvSpPr>
        <p:spPr/>
        <p:txBody>
          <a:bodyPr>
            <a:normAutofit fontScale="92500" lnSpcReduction="10000"/>
          </a:bodyPr>
          <a:lstStyle/>
          <a:p>
            <a:r>
              <a:rPr lang="en-US" dirty="0"/>
              <a:t>The observations are first separated into disjoint groups (i.e., strata) defined by the strata variables, then the observations in each group are selected by simple random sampling</a:t>
            </a:r>
          </a:p>
          <a:p>
            <a:r>
              <a:rPr lang="en-US" dirty="0"/>
              <a:t>The sample size in each stratum is proportional to the size of the stratum</a:t>
            </a:r>
          </a:p>
          <a:p>
            <a:r>
              <a:rPr lang="en-US" dirty="0"/>
              <a:t>Suppose the 5 values: (1,2,3,4,5) are actually divided into two groups: {A: 1,2} and {B: 3,4,5}. I need to sample 3 observations, one from A and two from B. </a:t>
            </a:r>
          </a:p>
          <a:p>
            <a:r>
              <a:rPr lang="en-US" dirty="0"/>
              <a:t>Two possible SRS samples from A: (1) and (2). Three possible samples from B: (3,4), (3,5), and (4,5).</a:t>
            </a:r>
          </a:p>
          <a:p>
            <a:r>
              <a:rPr lang="en-US" dirty="0"/>
              <a:t>Stratified samples are: (1,3,4), (1,3,5), (1,4,5), (2,3,4), (2,3,5), and (2,4,5) by taking one SRS sample from each group and combine them.</a:t>
            </a:r>
          </a:p>
        </p:txBody>
      </p:sp>
      <p:sp>
        <p:nvSpPr>
          <p:cNvPr id="7" name="Slide Number Placeholder 6"/>
          <p:cNvSpPr>
            <a:spLocks noGrp="1"/>
          </p:cNvSpPr>
          <p:nvPr>
            <p:ph type="sldNum" sz="quarter" idx="12"/>
          </p:nvPr>
        </p:nvSpPr>
        <p:spPr/>
        <p:txBody>
          <a:bodyPr/>
          <a:lstStyle/>
          <a:p>
            <a:fld id="{1C20BA80-1909-427C-B3BD-3DD8AEAFD5BE}" type="slidenum">
              <a:rPr lang="en-US" smtClean="0"/>
              <a:t>14</a:t>
            </a:fld>
            <a:endParaRPr lang="en-US" dirty="0"/>
          </a:p>
        </p:txBody>
      </p:sp>
      <p:pic>
        <p:nvPicPr>
          <p:cNvPr id="6" name="Picture 5">
            <a:extLst>
              <a:ext uri="{FF2B5EF4-FFF2-40B4-BE49-F238E27FC236}">
                <a16:creationId xmlns:a16="http://schemas.microsoft.com/office/drawing/2014/main" id="{CCA7D383-E315-4C43-9D67-054D50DBEC7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567889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Python Function for Partitioning Data</a:t>
            </a:r>
          </a:p>
        </p:txBody>
      </p:sp>
      <p:sp>
        <p:nvSpPr>
          <p:cNvPr id="3" name="Content Placeholder 2"/>
          <p:cNvSpPr>
            <a:spLocks noGrp="1"/>
          </p:cNvSpPr>
          <p:nvPr>
            <p:ph idx="1"/>
          </p:nvPr>
        </p:nvSpPr>
        <p:spPr/>
        <p:txBody>
          <a:bodyPr>
            <a:normAutofit fontScale="92500" lnSpcReduction="10000"/>
          </a:bodyPr>
          <a:lstStyle/>
          <a:p>
            <a:pPr marL="0" lvl="1" indent="0">
              <a:lnSpc>
                <a:spcPct val="120000"/>
              </a:lnSpc>
              <a:spcBef>
                <a:spcPts val="0"/>
              </a:spcBef>
              <a:buNone/>
            </a:pPr>
            <a:r>
              <a:rPr lang="en-US" sz="2800" b="1" dirty="0"/>
              <a:t>Function</a:t>
            </a:r>
            <a:r>
              <a:rPr lang="en-US" sz="2800" dirty="0"/>
              <a:t>:</a:t>
            </a:r>
          </a:p>
          <a:p>
            <a:pPr marL="0" lvl="1" indent="0">
              <a:lnSpc>
                <a:spcPct val="120000"/>
              </a:lnSpc>
              <a:spcBef>
                <a:spcPts val="0"/>
              </a:spcBef>
              <a:buNone/>
            </a:pPr>
            <a:r>
              <a:rPr lang="en-US" sz="2200" b="1" dirty="0" err="1">
                <a:latin typeface="Courier New" panose="02070309020205020404" pitchFamily="49" charset="0"/>
                <a:cs typeface="Courier New" panose="02070309020205020404" pitchFamily="49" charset="0"/>
              </a:rPr>
              <a:t>sklearn.model_selection.train_test_split</a:t>
            </a:r>
            <a:r>
              <a:rPr lang="en-US" sz="2200" b="1" dirty="0">
                <a:latin typeface="Courier New" panose="02070309020205020404" pitchFamily="49" charset="0"/>
                <a:cs typeface="Courier New" panose="02070309020205020404" pitchFamily="49" charset="0"/>
              </a:rPr>
              <a:t> (*arrays, **options)</a:t>
            </a:r>
            <a:endParaRPr lang="en-US" sz="2800" b="1" dirty="0">
              <a:latin typeface="Courier New" panose="02070309020205020404" pitchFamily="49" charset="0"/>
              <a:cs typeface="Courier New" panose="02070309020205020404" pitchFamily="49" charset="0"/>
            </a:endParaRPr>
          </a:p>
          <a:p>
            <a:pPr marL="0" lvl="1" indent="0">
              <a:lnSpc>
                <a:spcPct val="120000"/>
              </a:lnSpc>
              <a:spcBef>
                <a:spcPts val="0"/>
              </a:spcBef>
              <a:buNone/>
            </a:pPr>
            <a:endParaRPr lang="en-US" sz="2800" dirty="0"/>
          </a:p>
          <a:p>
            <a:pPr marL="0" lvl="1" indent="0">
              <a:lnSpc>
                <a:spcPct val="120000"/>
              </a:lnSpc>
              <a:spcBef>
                <a:spcPts val="0"/>
              </a:spcBef>
              <a:buNone/>
            </a:pPr>
            <a:r>
              <a:rPr lang="en-US" sz="2800" b="1" dirty="0"/>
              <a:t>Description</a:t>
            </a:r>
            <a:r>
              <a:rPr lang="en-US" sz="2800" dirty="0"/>
              <a:t>:</a:t>
            </a:r>
          </a:p>
          <a:p>
            <a:pPr marL="0" lvl="1" indent="0">
              <a:lnSpc>
                <a:spcPct val="120000"/>
              </a:lnSpc>
              <a:spcBef>
                <a:spcPts val="0"/>
              </a:spcBef>
              <a:buNone/>
            </a:pPr>
            <a:r>
              <a:rPr lang="en-US" sz="2800" dirty="0"/>
              <a:t>Split arrays or matrices into the random train and test subsets</a:t>
            </a:r>
          </a:p>
          <a:p>
            <a:pPr marL="0" lvl="1" indent="0">
              <a:lnSpc>
                <a:spcPct val="120000"/>
              </a:lnSpc>
              <a:spcBef>
                <a:spcPts val="0"/>
              </a:spcBef>
              <a:buNone/>
            </a:pPr>
            <a:endParaRPr lang="en-US" sz="2800" dirty="0"/>
          </a:p>
          <a:p>
            <a:pPr marL="0" lvl="1" indent="0">
              <a:lnSpc>
                <a:spcPct val="120000"/>
              </a:lnSpc>
              <a:spcBef>
                <a:spcPts val="0"/>
              </a:spcBef>
              <a:buNone/>
            </a:pPr>
            <a:r>
              <a:rPr lang="en-US" sz="2800" b="1" dirty="0"/>
              <a:t>Reference</a:t>
            </a:r>
            <a:r>
              <a:rPr lang="en-US" sz="2800" dirty="0"/>
              <a:t>:</a:t>
            </a:r>
          </a:p>
          <a:p>
            <a:pPr marL="0" lvl="1" indent="0">
              <a:lnSpc>
                <a:spcPct val="120000"/>
              </a:lnSpc>
              <a:spcBef>
                <a:spcPts val="0"/>
              </a:spcBef>
              <a:buNone/>
            </a:pPr>
            <a:r>
              <a:rPr lang="en-US" dirty="0">
                <a:hlinkClick r:id="rId3"/>
              </a:rPr>
              <a:t>http://scikit-learn.org/stable/modules/generated/sklearn.model_selection.train_test_split.html#sklearn.model_selection.train_test_split</a:t>
            </a:r>
            <a:r>
              <a:rPr lang="en-US" sz="2800" dirty="0"/>
              <a:t> </a:t>
            </a:r>
            <a:endParaRPr lang="en-US" dirty="0"/>
          </a:p>
          <a:p>
            <a:pPr marL="0" lvl="1">
              <a:lnSpc>
                <a:spcPct val="120000"/>
              </a:lnSpc>
              <a:spcBef>
                <a:spcPts val="0"/>
              </a:spcBef>
            </a:pPr>
            <a:endParaRPr lang="en-US" dirty="0"/>
          </a:p>
        </p:txBody>
      </p:sp>
      <p:sp>
        <p:nvSpPr>
          <p:cNvPr id="7" name="Slide Number Placeholder 6"/>
          <p:cNvSpPr>
            <a:spLocks noGrp="1"/>
          </p:cNvSpPr>
          <p:nvPr>
            <p:ph type="sldNum" sz="quarter" idx="12"/>
          </p:nvPr>
        </p:nvSpPr>
        <p:spPr/>
        <p:txBody>
          <a:bodyPr/>
          <a:lstStyle/>
          <a:p>
            <a:fld id="{1C20BA80-1909-427C-B3BD-3DD8AEAFD5BE}" type="slidenum">
              <a:rPr lang="en-US" smtClean="0"/>
              <a:t>15</a:t>
            </a:fld>
            <a:endParaRPr lang="en-US" dirty="0"/>
          </a:p>
        </p:txBody>
      </p:sp>
      <p:pic>
        <p:nvPicPr>
          <p:cNvPr id="6" name="Picture 5">
            <a:extLst>
              <a:ext uri="{FF2B5EF4-FFF2-40B4-BE49-F238E27FC236}">
                <a16:creationId xmlns:a16="http://schemas.microsoft.com/office/drawing/2014/main" id="{CCA7D383-E315-4C43-9D67-054D50DBEC7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39951920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Simple Random Sampling</a:t>
            </a:r>
          </a:p>
        </p:txBody>
      </p:sp>
      <p:sp>
        <p:nvSpPr>
          <p:cNvPr id="7" name="Slide Number Placeholder 6"/>
          <p:cNvSpPr>
            <a:spLocks noGrp="1"/>
          </p:cNvSpPr>
          <p:nvPr>
            <p:ph type="sldNum" sz="quarter" idx="12"/>
          </p:nvPr>
        </p:nvSpPr>
        <p:spPr/>
        <p:txBody>
          <a:bodyPr/>
          <a:lstStyle/>
          <a:p>
            <a:fld id="{1C20BA80-1909-427C-B3BD-3DD8AEAFD5BE}" type="slidenum">
              <a:rPr lang="en-US" smtClean="0"/>
              <a:t>16</a:t>
            </a:fld>
            <a:endParaRPr lang="en-US" dirty="0"/>
          </a:p>
        </p:txBody>
      </p:sp>
      <p:sp>
        <p:nvSpPr>
          <p:cNvPr id="9" name="Content Placeholder 8">
            <a:extLst>
              <a:ext uri="{FF2B5EF4-FFF2-40B4-BE49-F238E27FC236}">
                <a16:creationId xmlns:a16="http://schemas.microsoft.com/office/drawing/2014/main" id="{11C42847-FC18-4A81-9288-693B37697F08}"/>
              </a:ext>
            </a:extLst>
          </p:cNvPr>
          <p:cNvSpPr>
            <a:spLocks noGrp="1"/>
          </p:cNvSpPr>
          <p:nvPr>
            <p:ph idx="1"/>
          </p:nvPr>
        </p:nvSpPr>
        <p:spPr/>
        <p:txBody>
          <a:bodyPr>
            <a:normAutofit/>
          </a:bodyPr>
          <a:lstStyle/>
          <a:p>
            <a:pPr marL="0" indent="0">
              <a:lnSpc>
                <a:spcPct val="130000"/>
              </a:lnSpc>
              <a:spcBef>
                <a:spcPts val="0"/>
              </a:spcBef>
              <a:buNone/>
            </a:pPr>
            <a:r>
              <a:rPr lang="en-US" sz="1800" b="1" dirty="0">
                <a:latin typeface="Courier New" panose="02070309020205020404" pitchFamily="49" charset="0"/>
                <a:cs typeface="Courier New" panose="02070309020205020404" pitchFamily="49" charset="0"/>
              </a:rPr>
              <a:t>import pandas</a:t>
            </a:r>
          </a:p>
          <a:p>
            <a:pPr marL="0" indent="0">
              <a:lnSpc>
                <a:spcPct val="130000"/>
              </a:lnSpc>
              <a:spcBef>
                <a:spcPts val="0"/>
              </a:spcBef>
              <a:buNone/>
            </a:pPr>
            <a:r>
              <a:rPr lang="en-US" sz="1800" b="1" dirty="0">
                <a:latin typeface="Courier New" panose="02070309020205020404" pitchFamily="49" charset="0"/>
                <a:cs typeface="Courier New" panose="02070309020205020404" pitchFamily="49" charset="0"/>
              </a:rPr>
              <a:t>from </a:t>
            </a:r>
            <a:r>
              <a:rPr lang="en-US" sz="1800" b="1" dirty="0" err="1">
                <a:latin typeface="Courier New" panose="02070309020205020404" pitchFamily="49" charset="0"/>
                <a:cs typeface="Courier New" panose="02070309020205020404" pitchFamily="49" charset="0"/>
              </a:rPr>
              <a:t>sklearn.model_selection</a:t>
            </a:r>
            <a:r>
              <a:rPr lang="en-US" sz="1800" b="1" dirty="0">
                <a:latin typeface="Courier New" panose="02070309020205020404" pitchFamily="49" charset="0"/>
                <a:cs typeface="Courier New" panose="02070309020205020404" pitchFamily="49" charset="0"/>
              </a:rPr>
              <a:t> import </a:t>
            </a:r>
            <a:r>
              <a:rPr lang="en-US" sz="1800" b="1" dirty="0" err="1">
                <a:latin typeface="Courier New" panose="02070309020205020404" pitchFamily="49" charset="0"/>
                <a:cs typeface="Courier New" panose="02070309020205020404" pitchFamily="49" charset="0"/>
              </a:rPr>
              <a:t>train_test_split</a:t>
            </a:r>
            <a:endParaRPr lang="en-US" sz="1800" b="1" dirty="0">
              <a:latin typeface="Courier New" panose="02070309020205020404" pitchFamily="49" charset="0"/>
              <a:cs typeface="Courier New" panose="02070309020205020404" pitchFamily="49" charset="0"/>
            </a:endParaRPr>
          </a:p>
          <a:p>
            <a:pPr marL="0" indent="0">
              <a:lnSpc>
                <a:spcPct val="130000"/>
              </a:lnSpc>
              <a:spcBef>
                <a:spcPts val="0"/>
              </a:spcBef>
              <a:buNone/>
            </a:pPr>
            <a:endParaRPr lang="en-US" sz="1800" b="1" dirty="0">
              <a:latin typeface="Courier New" panose="02070309020205020404" pitchFamily="49" charset="0"/>
              <a:cs typeface="Courier New" panose="02070309020205020404" pitchFamily="49" charset="0"/>
            </a:endParaRPr>
          </a:p>
          <a:p>
            <a:pPr marL="0" indent="0">
              <a:lnSpc>
                <a:spcPct val="130000"/>
              </a:lnSpc>
              <a:spcBef>
                <a:spcPts val="0"/>
              </a:spcBef>
              <a:buNone/>
            </a:pPr>
            <a:r>
              <a:rPr lang="en-US" sz="1800" b="1" dirty="0" err="1">
                <a:latin typeface="Courier New" panose="02070309020205020404" pitchFamily="49" charset="0"/>
                <a:cs typeface="Courier New" panose="02070309020205020404" pitchFamily="49" charset="0"/>
              </a:rPr>
              <a:t>hmeq</a:t>
            </a:r>
            <a:r>
              <a:rPr lang="en-US" sz="1800" b="1" dirty="0">
                <a:latin typeface="Courier New" panose="02070309020205020404" pitchFamily="49" charset="0"/>
                <a:cs typeface="Courier New" panose="02070309020205020404" pitchFamily="49" charset="0"/>
              </a:rPr>
              <a:t> = </a:t>
            </a:r>
            <a:r>
              <a:rPr lang="en-US" sz="1800" b="1" dirty="0" err="1">
                <a:latin typeface="Courier New" panose="02070309020205020404" pitchFamily="49" charset="0"/>
                <a:cs typeface="Courier New" panose="02070309020205020404" pitchFamily="49" charset="0"/>
              </a:rPr>
              <a:t>pandas.read_csv</a:t>
            </a:r>
            <a:r>
              <a:rPr lang="en-US" sz="1800" b="1" dirty="0">
                <a:latin typeface="Courier New" panose="02070309020205020404" pitchFamily="49" charset="0"/>
                <a:cs typeface="Courier New" panose="02070309020205020404" pitchFamily="49" charset="0"/>
              </a:rPr>
              <a:t>('C:\\Users\\</a:t>
            </a:r>
            <a:r>
              <a:rPr lang="en-US" sz="1800" b="1" dirty="0" err="1">
                <a:latin typeface="Courier New" panose="02070309020205020404" pitchFamily="49" charset="0"/>
                <a:cs typeface="Courier New" panose="02070309020205020404" pitchFamily="49" charset="0"/>
              </a:rPr>
              <a:t>minlam</a:t>
            </a:r>
            <a:r>
              <a:rPr lang="en-US" sz="1800" b="1" dirty="0">
                <a:latin typeface="Courier New" panose="02070309020205020404" pitchFamily="49" charset="0"/>
                <a:cs typeface="Courier New" panose="02070309020205020404" pitchFamily="49" charset="0"/>
              </a:rPr>
              <a:t>\\Documents\\IIT\\Machine Learning\\Data\\hmeq.csv’, delimiter=',')</a:t>
            </a:r>
          </a:p>
          <a:p>
            <a:pPr marL="0" indent="0">
              <a:lnSpc>
                <a:spcPct val="130000"/>
              </a:lnSpc>
              <a:spcBef>
                <a:spcPts val="0"/>
              </a:spcBef>
              <a:buNone/>
            </a:pPr>
            <a:endParaRPr lang="en-US" sz="1800" b="1" dirty="0">
              <a:latin typeface="Courier New" panose="02070309020205020404" pitchFamily="49" charset="0"/>
              <a:cs typeface="Courier New" panose="02070309020205020404" pitchFamily="49" charset="0"/>
            </a:endParaRPr>
          </a:p>
          <a:p>
            <a:pPr marL="0" indent="0">
              <a:lnSpc>
                <a:spcPct val="130000"/>
              </a:lnSpc>
              <a:spcBef>
                <a:spcPts val="0"/>
              </a:spcBef>
              <a:buNone/>
            </a:pPr>
            <a:r>
              <a:rPr lang="en-US" sz="1800" b="1" dirty="0" err="1">
                <a:latin typeface="Courier New" panose="02070309020205020404" pitchFamily="49" charset="0"/>
                <a:cs typeface="Courier New" panose="02070309020205020404" pitchFamily="49" charset="0"/>
              </a:rPr>
              <a:t>hmeq_train</a:t>
            </a:r>
            <a:r>
              <a:rPr lang="en-US" sz="1800" b="1" dirty="0">
                <a:latin typeface="Courier New" panose="02070309020205020404" pitchFamily="49" charset="0"/>
                <a:cs typeface="Courier New" panose="02070309020205020404" pitchFamily="49" charset="0"/>
              </a:rPr>
              <a:t>, </a:t>
            </a:r>
            <a:r>
              <a:rPr lang="en-US" sz="1800" b="1" dirty="0" err="1">
                <a:latin typeface="Courier New" panose="02070309020205020404" pitchFamily="49" charset="0"/>
                <a:cs typeface="Courier New" panose="02070309020205020404" pitchFamily="49" charset="0"/>
              </a:rPr>
              <a:t>hmeq_test</a:t>
            </a:r>
            <a:r>
              <a:rPr lang="en-US" sz="1800" b="1" dirty="0">
                <a:latin typeface="Courier New" panose="02070309020205020404" pitchFamily="49" charset="0"/>
                <a:cs typeface="Courier New" panose="02070309020205020404" pitchFamily="49" charset="0"/>
              </a:rPr>
              <a:t> = </a:t>
            </a:r>
            <a:r>
              <a:rPr lang="en-US" sz="1800" b="1" dirty="0" err="1">
                <a:latin typeface="Courier New" panose="02070309020205020404" pitchFamily="49" charset="0"/>
                <a:cs typeface="Courier New" panose="02070309020205020404" pitchFamily="49" charset="0"/>
              </a:rPr>
              <a:t>train_test_split</a:t>
            </a:r>
            <a:r>
              <a:rPr lang="en-US" sz="1800" b="1" dirty="0">
                <a:latin typeface="Courier New" panose="02070309020205020404" pitchFamily="49" charset="0"/>
                <a:cs typeface="Courier New" panose="02070309020205020404" pitchFamily="49" charset="0"/>
              </a:rPr>
              <a:t>(</a:t>
            </a:r>
            <a:r>
              <a:rPr lang="en-US" sz="1800" b="1" dirty="0" err="1">
                <a:latin typeface="Courier New" panose="02070309020205020404" pitchFamily="49" charset="0"/>
                <a:cs typeface="Courier New" panose="02070309020205020404" pitchFamily="49" charset="0"/>
              </a:rPr>
              <a:t>hmeq</a:t>
            </a:r>
            <a:r>
              <a:rPr lang="en-US" sz="1800" b="1" dirty="0">
                <a:latin typeface="Courier New" panose="02070309020205020404" pitchFamily="49" charset="0"/>
                <a:cs typeface="Courier New" panose="02070309020205020404" pitchFamily="49" charset="0"/>
              </a:rPr>
              <a:t>, </a:t>
            </a:r>
            <a:r>
              <a:rPr lang="en-US" sz="1800" b="1" dirty="0" err="1">
                <a:latin typeface="Courier New" panose="02070309020205020404" pitchFamily="49" charset="0"/>
                <a:cs typeface="Courier New" panose="02070309020205020404" pitchFamily="49" charset="0"/>
              </a:rPr>
              <a:t>test_size</a:t>
            </a:r>
            <a:r>
              <a:rPr lang="en-US" sz="1800" b="1" dirty="0">
                <a:latin typeface="Courier New" panose="02070309020205020404" pitchFamily="49" charset="0"/>
                <a:cs typeface="Courier New" panose="02070309020205020404" pitchFamily="49" charset="0"/>
              </a:rPr>
              <a:t> = 0.3, </a:t>
            </a:r>
            <a:r>
              <a:rPr lang="en-US" sz="1800" b="1" dirty="0" err="1">
                <a:latin typeface="Courier New" panose="02070309020205020404" pitchFamily="49" charset="0"/>
                <a:cs typeface="Courier New" panose="02070309020205020404" pitchFamily="49" charset="0"/>
              </a:rPr>
              <a:t>random_state</a:t>
            </a:r>
            <a:r>
              <a:rPr lang="en-US" sz="1800" b="1" dirty="0">
                <a:latin typeface="Courier New" panose="02070309020205020404" pitchFamily="49" charset="0"/>
                <a:cs typeface="Courier New" panose="02070309020205020404" pitchFamily="49" charset="0"/>
              </a:rPr>
              <a:t> = 60616)</a:t>
            </a:r>
            <a:endParaRPr lang="en-US" sz="1600" b="1" dirty="0">
              <a:latin typeface="Courier New" panose="02070309020205020404" pitchFamily="49" charset="0"/>
              <a:cs typeface="Courier New" panose="02070309020205020404" pitchFamily="49" charset="0"/>
            </a:endParaRPr>
          </a:p>
        </p:txBody>
      </p:sp>
      <p:pic>
        <p:nvPicPr>
          <p:cNvPr id="6" name="Picture 5">
            <a:extLst>
              <a:ext uri="{FF2B5EF4-FFF2-40B4-BE49-F238E27FC236}">
                <a16:creationId xmlns:a16="http://schemas.microsoft.com/office/drawing/2014/main" id="{32E3A391-02DF-41B2-962E-1C4DF0456DD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
        <p:nvSpPr>
          <p:cNvPr id="3" name="Rectangle 2">
            <a:extLst>
              <a:ext uri="{FF2B5EF4-FFF2-40B4-BE49-F238E27FC236}">
                <a16:creationId xmlns:a16="http://schemas.microsoft.com/office/drawing/2014/main" id="{39300F0E-A1E7-45EB-87C7-5A7CBBE710C2}"/>
              </a:ext>
            </a:extLst>
          </p:cNvPr>
          <p:cNvSpPr/>
          <p:nvPr/>
        </p:nvSpPr>
        <p:spPr>
          <a:xfrm>
            <a:off x="7839341" y="5992297"/>
            <a:ext cx="2518382" cy="369332"/>
          </a:xfrm>
          <a:prstGeom prst="rect">
            <a:avLst/>
          </a:prstGeom>
        </p:spPr>
        <p:txBody>
          <a:bodyPr wrap="none">
            <a:spAutoFit/>
          </a:bodyPr>
          <a:lstStyle/>
          <a:p>
            <a:r>
              <a:rPr lang="en-US" dirty="0"/>
              <a:t>Week 8 Partition Data.py</a:t>
            </a:r>
          </a:p>
        </p:txBody>
      </p:sp>
    </p:spTree>
    <p:extLst>
      <p:ext uri="{BB962C8B-B14F-4D97-AF65-F5344CB8AC3E}">
        <p14:creationId xmlns:p14="http://schemas.microsoft.com/office/powerpoint/2010/main" val="35762822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Simple Random Sampling</a:t>
            </a:r>
          </a:p>
        </p:txBody>
      </p:sp>
      <p:sp>
        <p:nvSpPr>
          <p:cNvPr id="3" name="Content Placeholder 2"/>
          <p:cNvSpPr>
            <a:spLocks noGrp="1"/>
          </p:cNvSpPr>
          <p:nvPr>
            <p:ph idx="1"/>
          </p:nvPr>
        </p:nvSpPr>
        <p:spPr/>
        <p:txBody>
          <a:bodyPr>
            <a:normAutofit/>
          </a:bodyPr>
          <a:lstStyle/>
          <a:p>
            <a:r>
              <a:rPr lang="en-US" sz="2400" b="1" dirty="0" err="1">
                <a:latin typeface="Courier New" panose="02070309020205020404" pitchFamily="49" charset="0"/>
                <a:cs typeface="Courier New" panose="02070309020205020404" pitchFamily="49" charset="0"/>
              </a:rPr>
              <a:t>test_size</a:t>
            </a:r>
            <a:r>
              <a:rPr lang="en-US" sz="2400" b="1" dirty="0">
                <a:latin typeface="Courier New" panose="02070309020205020404" pitchFamily="49" charset="0"/>
                <a:cs typeface="Courier New" panose="02070309020205020404" pitchFamily="49" charset="0"/>
              </a:rPr>
              <a:t> = 0.3</a:t>
            </a:r>
          </a:p>
          <a:p>
            <a:pPr lvl="1"/>
            <a:r>
              <a:rPr lang="en-US" dirty="0"/>
              <a:t>Assign 30% of observations to the Testing partition</a:t>
            </a:r>
          </a:p>
          <a:p>
            <a:pPr lvl="1"/>
            <a:r>
              <a:rPr lang="en-US" dirty="0"/>
              <a:t>Assign 100% - 30% = 70% observations to the Training partition</a:t>
            </a:r>
          </a:p>
          <a:p>
            <a:r>
              <a:rPr lang="en-US" sz="2400" b="1" dirty="0" err="1">
                <a:latin typeface="Courier New" panose="02070309020205020404" pitchFamily="49" charset="0"/>
                <a:cs typeface="Courier New" panose="02070309020205020404" pitchFamily="49" charset="0"/>
              </a:rPr>
              <a:t>random_state</a:t>
            </a:r>
            <a:r>
              <a:rPr lang="en-US" sz="2400" b="1" dirty="0">
                <a:latin typeface="Courier New" panose="02070309020205020404" pitchFamily="49" charset="0"/>
                <a:cs typeface="Courier New" panose="02070309020205020404" pitchFamily="49" charset="0"/>
              </a:rPr>
              <a:t> = 60616</a:t>
            </a:r>
          </a:p>
          <a:p>
            <a:pPr lvl="1"/>
            <a:r>
              <a:rPr lang="en-US" dirty="0"/>
              <a:t>The random seed is 60616</a:t>
            </a:r>
          </a:p>
          <a:p>
            <a:r>
              <a:rPr lang="en-US" dirty="0"/>
              <a:t>Original number of observations in hmeq.csv is 5,960</a:t>
            </a:r>
          </a:p>
          <a:p>
            <a:pPr lvl="1"/>
            <a:r>
              <a:rPr lang="en-US" dirty="0"/>
              <a:t>Training partition has 5,960 * 70% = 4,172 observations</a:t>
            </a:r>
          </a:p>
          <a:p>
            <a:pPr lvl="1"/>
            <a:r>
              <a:rPr lang="en-US" dirty="0"/>
              <a:t>Testing partition has 5,960 * 30% = 1,788 observations</a:t>
            </a:r>
          </a:p>
          <a:p>
            <a:endParaRPr lang="en-US" dirty="0"/>
          </a:p>
        </p:txBody>
      </p:sp>
      <p:sp>
        <p:nvSpPr>
          <p:cNvPr id="7" name="Slide Number Placeholder 6"/>
          <p:cNvSpPr>
            <a:spLocks noGrp="1"/>
          </p:cNvSpPr>
          <p:nvPr>
            <p:ph type="sldNum" sz="quarter" idx="12"/>
          </p:nvPr>
        </p:nvSpPr>
        <p:spPr/>
        <p:txBody>
          <a:bodyPr/>
          <a:lstStyle/>
          <a:p>
            <a:fld id="{1C20BA80-1909-427C-B3BD-3DD8AEAFD5BE}" type="slidenum">
              <a:rPr lang="en-US" smtClean="0"/>
              <a:t>17</a:t>
            </a:fld>
            <a:endParaRPr lang="en-US" dirty="0"/>
          </a:p>
        </p:txBody>
      </p:sp>
      <p:pic>
        <p:nvPicPr>
          <p:cNvPr id="6" name="Picture 5">
            <a:extLst>
              <a:ext uri="{FF2B5EF4-FFF2-40B4-BE49-F238E27FC236}">
                <a16:creationId xmlns:a16="http://schemas.microsoft.com/office/drawing/2014/main" id="{CCA7D383-E315-4C43-9D67-054D50DBEC7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8800166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US" dirty="0"/>
              <a:t>Look at the distribution of the target variable BAD in the training and the testing partitions.</a:t>
            </a:r>
          </a:p>
        </p:txBody>
      </p:sp>
      <p:sp>
        <p:nvSpPr>
          <p:cNvPr id="7" name="Slide Number Placeholder 6"/>
          <p:cNvSpPr>
            <a:spLocks noGrp="1"/>
          </p:cNvSpPr>
          <p:nvPr>
            <p:ph type="sldNum" sz="quarter" idx="12"/>
          </p:nvPr>
        </p:nvSpPr>
        <p:spPr/>
        <p:txBody>
          <a:bodyPr/>
          <a:lstStyle/>
          <a:p>
            <a:fld id="{1C20BA80-1909-427C-B3BD-3DD8AEAFD5BE}" type="slidenum">
              <a:rPr lang="en-US" smtClean="0"/>
              <a:t>18</a:t>
            </a:fld>
            <a:endParaRPr lang="en-US" dirty="0"/>
          </a:p>
        </p:txBody>
      </p:sp>
      <p:pic>
        <p:nvPicPr>
          <p:cNvPr id="6" name="Picture 5">
            <a:extLst>
              <a:ext uri="{FF2B5EF4-FFF2-40B4-BE49-F238E27FC236}">
                <a16:creationId xmlns:a16="http://schemas.microsoft.com/office/drawing/2014/main" id="{CCA7D383-E315-4C43-9D67-054D50DBEC7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
        <p:nvSpPr>
          <p:cNvPr id="10" name="Title 9">
            <a:extLst>
              <a:ext uri="{FF2B5EF4-FFF2-40B4-BE49-F238E27FC236}">
                <a16:creationId xmlns:a16="http://schemas.microsoft.com/office/drawing/2014/main" id="{83FE9333-64A7-4016-BDC2-9FAFD3EAF521}"/>
              </a:ext>
            </a:extLst>
          </p:cNvPr>
          <p:cNvSpPr>
            <a:spLocks noGrp="1"/>
          </p:cNvSpPr>
          <p:nvPr>
            <p:ph type="title"/>
          </p:nvPr>
        </p:nvSpPr>
        <p:spPr/>
        <p:txBody>
          <a:bodyPr/>
          <a:lstStyle/>
          <a:p>
            <a:r>
              <a:rPr lang="en-US" b="1" dirty="0">
                <a:solidFill>
                  <a:schemeClr val="bg1"/>
                </a:solidFill>
              </a:rPr>
              <a:t>Simple Random Sampling</a:t>
            </a:r>
            <a:endParaRPr lang="en-US" dirty="0"/>
          </a:p>
        </p:txBody>
      </p:sp>
      <p:sp>
        <p:nvSpPr>
          <p:cNvPr id="11" name="TextBox 10">
            <a:extLst>
              <a:ext uri="{FF2B5EF4-FFF2-40B4-BE49-F238E27FC236}">
                <a16:creationId xmlns:a16="http://schemas.microsoft.com/office/drawing/2014/main" id="{32A88302-C009-4EDA-A9FE-E768D22888AB}"/>
              </a:ext>
            </a:extLst>
          </p:cNvPr>
          <p:cNvSpPr txBox="1"/>
          <p:nvPr/>
        </p:nvSpPr>
        <p:spPr>
          <a:xfrm>
            <a:off x="863338" y="2861370"/>
            <a:ext cx="8277520" cy="2800767"/>
          </a:xfrm>
          <a:prstGeom prst="rect">
            <a:avLst/>
          </a:prstGeom>
          <a:noFill/>
        </p:spPr>
        <p:txBody>
          <a:bodyPr wrap="square" rtlCol="0">
            <a:spAutoFit/>
          </a:bodyPr>
          <a:lstStyle/>
          <a:p>
            <a:r>
              <a:rPr lang="en-US" sz="1600" b="1" dirty="0" err="1">
                <a:latin typeface="Courier New" panose="02070309020205020404" pitchFamily="49" charset="0"/>
                <a:cs typeface="Courier New" panose="02070309020205020404" pitchFamily="49" charset="0"/>
              </a:rPr>
              <a:t>hmeq_train.groupby</a:t>
            </a:r>
            <a:r>
              <a:rPr lang="en-US" sz="1600" b="1" dirty="0">
                <a:latin typeface="Courier New" panose="02070309020205020404" pitchFamily="49" charset="0"/>
                <a:cs typeface="Courier New" panose="02070309020205020404" pitchFamily="49" charset="0"/>
              </a:rPr>
              <a:t>('BAD').size() / </a:t>
            </a:r>
            <a:r>
              <a:rPr lang="en-US" sz="1600" b="1" dirty="0" err="1">
                <a:latin typeface="Courier New" panose="02070309020205020404" pitchFamily="49" charset="0"/>
                <a:cs typeface="Courier New" panose="02070309020205020404" pitchFamily="49" charset="0"/>
              </a:rPr>
              <a:t>hmeq_train.shape</a:t>
            </a:r>
            <a:r>
              <a:rPr lang="en-US" sz="1600" b="1" dirty="0">
                <a:latin typeface="Courier New" panose="02070309020205020404" pitchFamily="49" charset="0"/>
                <a:cs typeface="Courier New" panose="02070309020205020404" pitchFamily="49" charset="0"/>
              </a:rPr>
              <a:t>[0]</a:t>
            </a:r>
          </a:p>
          <a:p>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BAD</a:t>
            </a:r>
          </a:p>
          <a:p>
            <a:r>
              <a:rPr lang="en-US" sz="1600" b="1" dirty="0">
                <a:latin typeface="Courier New" panose="02070309020205020404" pitchFamily="49" charset="0"/>
                <a:cs typeface="Courier New" panose="02070309020205020404" pitchFamily="49" charset="0"/>
              </a:rPr>
              <a:t>0    0.795542</a:t>
            </a:r>
          </a:p>
          <a:p>
            <a:r>
              <a:rPr lang="en-US" sz="1600" b="1" dirty="0">
                <a:latin typeface="Courier New" panose="02070309020205020404" pitchFamily="49" charset="0"/>
                <a:cs typeface="Courier New" panose="02070309020205020404" pitchFamily="49" charset="0"/>
              </a:rPr>
              <a:t>1    0.204458</a:t>
            </a:r>
          </a:p>
          <a:p>
            <a:endParaRPr lang="en-US" sz="1600" b="1" dirty="0">
              <a:latin typeface="Courier New" panose="02070309020205020404" pitchFamily="49" charset="0"/>
              <a:cs typeface="Courier New" panose="02070309020205020404" pitchFamily="49" charset="0"/>
            </a:endParaRPr>
          </a:p>
          <a:p>
            <a:r>
              <a:rPr lang="en-US" sz="1600" b="1" dirty="0" err="1">
                <a:latin typeface="Courier New" panose="02070309020205020404" pitchFamily="49" charset="0"/>
                <a:cs typeface="Courier New" panose="02070309020205020404" pitchFamily="49" charset="0"/>
              </a:rPr>
              <a:t>hmeq_test.groupby</a:t>
            </a:r>
            <a:r>
              <a:rPr lang="en-US" sz="1600" b="1" dirty="0">
                <a:latin typeface="Courier New" panose="02070309020205020404" pitchFamily="49" charset="0"/>
                <a:cs typeface="Courier New" panose="02070309020205020404" pitchFamily="49" charset="0"/>
              </a:rPr>
              <a:t>('BAD').size() / </a:t>
            </a:r>
            <a:r>
              <a:rPr lang="en-US" sz="1600" b="1" dirty="0" err="1">
                <a:latin typeface="Courier New" panose="02070309020205020404" pitchFamily="49" charset="0"/>
                <a:cs typeface="Courier New" panose="02070309020205020404" pitchFamily="49" charset="0"/>
              </a:rPr>
              <a:t>hmeq_test.shape</a:t>
            </a:r>
            <a:r>
              <a:rPr lang="en-US" sz="1600" b="1" dirty="0">
                <a:latin typeface="Courier New" panose="02070309020205020404" pitchFamily="49" charset="0"/>
                <a:cs typeface="Courier New" panose="02070309020205020404" pitchFamily="49" charset="0"/>
              </a:rPr>
              <a:t>[0]</a:t>
            </a:r>
          </a:p>
          <a:p>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BAD</a:t>
            </a:r>
          </a:p>
          <a:p>
            <a:r>
              <a:rPr lang="en-US" sz="1600" b="1" dirty="0">
                <a:latin typeface="Courier New" panose="02070309020205020404" pitchFamily="49" charset="0"/>
                <a:cs typeface="Courier New" panose="02070309020205020404" pitchFamily="49" charset="0"/>
              </a:rPr>
              <a:t>0    0.812081</a:t>
            </a:r>
          </a:p>
          <a:p>
            <a:r>
              <a:rPr lang="en-US" sz="1600" b="1" dirty="0">
                <a:latin typeface="Courier New" panose="02070309020205020404" pitchFamily="49" charset="0"/>
                <a:cs typeface="Courier New" panose="02070309020205020404" pitchFamily="49" charset="0"/>
              </a:rPr>
              <a:t>1    0.187919</a:t>
            </a:r>
          </a:p>
        </p:txBody>
      </p:sp>
    </p:spTree>
    <p:extLst>
      <p:ext uri="{BB962C8B-B14F-4D97-AF65-F5344CB8AC3E}">
        <p14:creationId xmlns:p14="http://schemas.microsoft.com/office/powerpoint/2010/main" val="32990377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Simple Random Sampling</a:t>
            </a:r>
          </a:p>
        </p:txBody>
      </p:sp>
      <p:sp>
        <p:nvSpPr>
          <p:cNvPr id="3" name="Content Placeholder 2"/>
          <p:cNvSpPr>
            <a:spLocks noGrp="1"/>
          </p:cNvSpPr>
          <p:nvPr>
            <p:ph idx="1"/>
          </p:nvPr>
        </p:nvSpPr>
        <p:spPr>
          <a:xfrm>
            <a:off x="838200" y="1400175"/>
            <a:ext cx="10426831" cy="4776787"/>
          </a:xfrm>
        </p:spPr>
        <p:txBody>
          <a:bodyPr>
            <a:normAutofit/>
          </a:bodyPr>
          <a:lstStyle/>
          <a:p>
            <a:r>
              <a:rPr lang="en-US" dirty="0"/>
              <a:t>The probability that an observation will go to either partition is</a:t>
            </a:r>
          </a:p>
          <a:p>
            <a:pPr lvl="1"/>
            <a:r>
              <a:rPr lang="en-US" dirty="0" err="1"/>
              <a:t>Prob</a:t>
            </a:r>
            <a:r>
              <a:rPr lang="en-US" dirty="0"/>
              <a:t>(Training) = 0.7</a:t>
            </a:r>
          </a:p>
          <a:p>
            <a:pPr lvl="1"/>
            <a:r>
              <a:rPr lang="en-US" dirty="0" err="1"/>
              <a:t>Prob</a:t>
            </a:r>
            <a:r>
              <a:rPr lang="en-US" dirty="0"/>
              <a:t>(Testing) = 0.3</a:t>
            </a:r>
          </a:p>
          <a:p>
            <a:r>
              <a:rPr lang="en-US" dirty="0"/>
              <a:t>Given an observation in the Training partition, then BAD is</a:t>
            </a:r>
          </a:p>
          <a:p>
            <a:pPr lvl="1"/>
            <a:r>
              <a:rPr lang="en-US" dirty="0" err="1"/>
              <a:t>Prob</a:t>
            </a:r>
            <a:r>
              <a:rPr lang="en-US" dirty="0"/>
              <a:t>(BAD=0 | Training) = 0.795542</a:t>
            </a:r>
          </a:p>
          <a:p>
            <a:pPr lvl="1"/>
            <a:r>
              <a:rPr lang="en-US" dirty="0" err="1"/>
              <a:t>Prob</a:t>
            </a:r>
            <a:r>
              <a:rPr lang="en-US" dirty="0"/>
              <a:t>(BAD=1 | Training) = 0.204458 </a:t>
            </a:r>
          </a:p>
          <a:p>
            <a:r>
              <a:rPr lang="en-US" dirty="0"/>
              <a:t>Given an observation in the Testing partition, then BAD is</a:t>
            </a:r>
          </a:p>
          <a:p>
            <a:pPr lvl="1"/>
            <a:r>
              <a:rPr lang="en-US" dirty="0" err="1"/>
              <a:t>Prob</a:t>
            </a:r>
            <a:r>
              <a:rPr lang="en-US" dirty="0"/>
              <a:t>(BAD=0 | Testing) = 0.812081</a:t>
            </a:r>
          </a:p>
          <a:p>
            <a:pPr lvl="1"/>
            <a:r>
              <a:rPr lang="en-US" dirty="0" err="1"/>
              <a:t>Prob</a:t>
            </a:r>
            <a:r>
              <a:rPr lang="en-US" dirty="0"/>
              <a:t>(BAD=1 | Testing) = 0.187919</a:t>
            </a:r>
          </a:p>
          <a:p>
            <a:pPr lvl="1"/>
            <a:endParaRPr lang="en-US" dirty="0"/>
          </a:p>
          <a:p>
            <a:endParaRPr lang="en-US" dirty="0"/>
          </a:p>
        </p:txBody>
      </p:sp>
      <p:sp>
        <p:nvSpPr>
          <p:cNvPr id="7" name="Slide Number Placeholder 6"/>
          <p:cNvSpPr>
            <a:spLocks noGrp="1"/>
          </p:cNvSpPr>
          <p:nvPr>
            <p:ph type="sldNum" sz="quarter" idx="12"/>
          </p:nvPr>
        </p:nvSpPr>
        <p:spPr/>
        <p:txBody>
          <a:bodyPr/>
          <a:lstStyle/>
          <a:p>
            <a:fld id="{1C20BA80-1909-427C-B3BD-3DD8AEAFD5BE}" type="slidenum">
              <a:rPr lang="en-US" smtClean="0"/>
              <a:t>19</a:t>
            </a:fld>
            <a:endParaRPr lang="en-US" dirty="0"/>
          </a:p>
        </p:txBody>
      </p:sp>
      <p:pic>
        <p:nvPicPr>
          <p:cNvPr id="6" name="Picture 5">
            <a:extLst>
              <a:ext uri="{FF2B5EF4-FFF2-40B4-BE49-F238E27FC236}">
                <a16:creationId xmlns:a16="http://schemas.microsoft.com/office/drawing/2014/main" id="{FF8C305C-6B70-4E11-B808-E3E2443883B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8663561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Week 8 Agenda: Learner Evaluation and Comparison</a:t>
            </a:r>
          </a:p>
        </p:txBody>
      </p:sp>
      <p:sp>
        <p:nvSpPr>
          <p:cNvPr id="3" name="Content Placeholder 2"/>
          <p:cNvSpPr>
            <a:spLocks noGrp="1"/>
          </p:cNvSpPr>
          <p:nvPr>
            <p:ph idx="1"/>
          </p:nvPr>
        </p:nvSpPr>
        <p:spPr/>
        <p:txBody>
          <a:bodyPr>
            <a:normAutofit/>
          </a:bodyPr>
          <a:lstStyle/>
          <a:p>
            <a:r>
              <a:rPr lang="en-US" dirty="0"/>
              <a:t>A common practice</a:t>
            </a:r>
          </a:p>
          <a:p>
            <a:r>
              <a:rPr lang="en-US" dirty="0"/>
              <a:t>A few popular metrics</a:t>
            </a:r>
          </a:p>
          <a:p>
            <a:r>
              <a:rPr lang="en-US" dirty="0"/>
              <a:t>An example</a:t>
            </a:r>
          </a:p>
          <a:p>
            <a:r>
              <a:rPr lang="en-US" dirty="0"/>
              <a:t>Chapter 19 of the Machine Learning book</a:t>
            </a:r>
          </a:p>
        </p:txBody>
      </p:sp>
      <p:sp>
        <p:nvSpPr>
          <p:cNvPr id="7" name="Slide Number Placeholder 6"/>
          <p:cNvSpPr>
            <a:spLocks noGrp="1"/>
          </p:cNvSpPr>
          <p:nvPr>
            <p:ph type="sldNum" sz="quarter" idx="12"/>
          </p:nvPr>
        </p:nvSpPr>
        <p:spPr/>
        <p:txBody>
          <a:bodyPr/>
          <a:lstStyle/>
          <a:p>
            <a:fld id="{1C20BA80-1909-427C-B3BD-3DD8AEAFD5BE}" type="slidenum">
              <a:rPr lang="en-US" smtClean="0"/>
              <a:t>2</a:t>
            </a:fld>
            <a:endParaRPr lang="en-US" dirty="0"/>
          </a:p>
        </p:txBody>
      </p:sp>
      <p:pic>
        <p:nvPicPr>
          <p:cNvPr id="6" name="Picture 5">
            <a:extLst>
              <a:ext uri="{FF2B5EF4-FFF2-40B4-BE49-F238E27FC236}">
                <a16:creationId xmlns:a16="http://schemas.microsoft.com/office/drawing/2014/main" id="{A5F6372F-7BD2-4FAA-B1E1-AF00B8576C3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34460598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Simple Random Sampling</a:t>
            </a:r>
          </a:p>
        </p:txBody>
      </p:sp>
      <p:sp>
        <p:nvSpPr>
          <p:cNvPr id="3" name="Content Placeholder 2"/>
          <p:cNvSpPr>
            <a:spLocks noGrp="1"/>
          </p:cNvSpPr>
          <p:nvPr>
            <p:ph idx="1"/>
          </p:nvPr>
        </p:nvSpPr>
        <p:spPr>
          <a:xfrm>
            <a:off x="838200" y="1400175"/>
            <a:ext cx="10426831" cy="4776787"/>
          </a:xfrm>
        </p:spPr>
        <p:txBody>
          <a:bodyPr>
            <a:normAutofit/>
          </a:bodyPr>
          <a:lstStyle/>
          <a:p>
            <a:pPr marL="0" indent="0">
              <a:buNone/>
            </a:pPr>
            <a:r>
              <a:rPr lang="en-US" b="1" dirty="0"/>
              <a:t>The posterior probability</a:t>
            </a:r>
          </a:p>
          <a:p>
            <a:r>
              <a:rPr lang="en-US" sz="2400" dirty="0"/>
              <a:t>Prob(Training | BAD=0)</a:t>
            </a:r>
            <a:br>
              <a:rPr lang="en-US" sz="2400" dirty="0"/>
            </a:br>
            <a:r>
              <a:rPr lang="en-US" sz="2400" dirty="0"/>
              <a:t>= Prob(BAD=0 | Training) * Prob(Training) / </a:t>
            </a:r>
            <a:br>
              <a:rPr lang="en-US" sz="2400" dirty="0"/>
            </a:br>
            <a:r>
              <a:rPr lang="en-US" sz="2400" dirty="0"/>
              <a:t>(Prob(BAD=0 | Training) * Prob(Training) + Prob(BAD=0 | Testing) * Prob(Testing))</a:t>
            </a:r>
            <a:br>
              <a:rPr lang="en-US" sz="2400" dirty="0"/>
            </a:br>
            <a:r>
              <a:rPr lang="en-US" sz="2400" dirty="0"/>
              <a:t>= 0.795542 * 0.7 / (0.795542 * 0.7 + 0.812081 * 0.3) = 0.695661</a:t>
            </a:r>
            <a:endParaRPr lang="en-US" dirty="0"/>
          </a:p>
          <a:p>
            <a:endParaRPr lang="en-US" sz="2400" dirty="0"/>
          </a:p>
          <a:p>
            <a:r>
              <a:rPr lang="en-US" sz="2400" dirty="0"/>
              <a:t>Prob(Testing | BAD=0)</a:t>
            </a:r>
            <a:br>
              <a:rPr lang="en-US" sz="2400" dirty="0"/>
            </a:br>
            <a:r>
              <a:rPr lang="en-US" sz="2400" dirty="0"/>
              <a:t>= Prob(BAD=0 | Testing) * Prob(Testing) /</a:t>
            </a:r>
            <a:br>
              <a:rPr lang="en-US" sz="2400" dirty="0"/>
            </a:br>
            <a:r>
              <a:rPr lang="en-US" sz="2400" dirty="0"/>
              <a:t>(Prob(BAD=0 | Training) * Prob(Training) + Prob(BAD=0 | Testing) * Prob(Testing))</a:t>
            </a:r>
            <a:br>
              <a:rPr lang="en-US" sz="2400" dirty="0"/>
            </a:br>
            <a:r>
              <a:rPr lang="en-US" sz="2400" dirty="0"/>
              <a:t>= 0.812081 * 0.3 / (0.795542 * 0.7 + 0.812081 * 0.3) = 0.304339</a:t>
            </a:r>
            <a:endParaRPr lang="en-US" dirty="0"/>
          </a:p>
          <a:p>
            <a:endParaRPr lang="en-US" dirty="0"/>
          </a:p>
        </p:txBody>
      </p:sp>
      <p:sp>
        <p:nvSpPr>
          <p:cNvPr id="7" name="Slide Number Placeholder 6"/>
          <p:cNvSpPr>
            <a:spLocks noGrp="1"/>
          </p:cNvSpPr>
          <p:nvPr>
            <p:ph type="sldNum" sz="quarter" idx="12"/>
          </p:nvPr>
        </p:nvSpPr>
        <p:spPr/>
        <p:txBody>
          <a:bodyPr/>
          <a:lstStyle/>
          <a:p>
            <a:fld id="{1C20BA80-1909-427C-B3BD-3DD8AEAFD5BE}" type="slidenum">
              <a:rPr lang="en-US" smtClean="0"/>
              <a:t>20</a:t>
            </a:fld>
            <a:endParaRPr lang="en-US" dirty="0"/>
          </a:p>
        </p:txBody>
      </p:sp>
      <p:pic>
        <p:nvPicPr>
          <p:cNvPr id="6" name="Picture 5">
            <a:extLst>
              <a:ext uri="{FF2B5EF4-FFF2-40B4-BE49-F238E27FC236}">
                <a16:creationId xmlns:a16="http://schemas.microsoft.com/office/drawing/2014/main" id="{4EAACFA3-464E-4EA1-B363-E48D9D1C868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9958351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Simple Random Sampling</a:t>
            </a:r>
          </a:p>
        </p:txBody>
      </p:sp>
      <p:sp>
        <p:nvSpPr>
          <p:cNvPr id="3" name="Content Placeholder 2"/>
          <p:cNvSpPr>
            <a:spLocks noGrp="1"/>
          </p:cNvSpPr>
          <p:nvPr>
            <p:ph idx="1"/>
          </p:nvPr>
        </p:nvSpPr>
        <p:spPr>
          <a:xfrm>
            <a:off x="838200" y="1400175"/>
            <a:ext cx="10426831" cy="4776787"/>
          </a:xfrm>
        </p:spPr>
        <p:txBody>
          <a:bodyPr>
            <a:normAutofit/>
          </a:bodyPr>
          <a:lstStyle/>
          <a:p>
            <a:pPr marL="0" indent="0">
              <a:buNone/>
            </a:pPr>
            <a:r>
              <a:rPr lang="en-US" b="1" dirty="0"/>
              <a:t>The posterior probability</a:t>
            </a:r>
          </a:p>
          <a:p>
            <a:r>
              <a:rPr lang="en-US" sz="2400" dirty="0"/>
              <a:t>Prob(Training | BAD=1)</a:t>
            </a:r>
            <a:br>
              <a:rPr lang="en-US" sz="2400" dirty="0"/>
            </a:br>
            <a:r>
              <a:rPr lang="en-US" sz="2400" dirty="0"/>
              <a:t>= Prob(BAD=1 | Training) * Prob(Training) /</a:t>
            </a:r>
            <a:br>
              <a:rPr lang="en-US" sz="2400" dirty="0"/>
            </a:br>
            <a:r>
              <a:rPr lang="en-US" sz="2400" dirty="0"/>
              <a:t>(Prob(BAD=1 | Training) * Prob(Training) + Prob(BAD=1 | Testing) * Prob(Testing))</a:t>
            </a:r>
            <a:br>
              <a:rPr lang="en-US" sz="2400" dirty="0"/>
            </a:br>
            <a:r>
              <a:rPr lang="en-US" sz="2400" dirty="0"/>
              <a:t>= 0.204458 * 0.7 / (0.204458 * 0.7 + 0.187919 * 0.3) = 0.717410</a:t>
            </a:r>
            <a:endParaRPr lang="en-US" dirty="0"/>
          </a:p>
          <a:p>
            <a:endParaRPr lang="en-US" dirty="0"/>
          </a:p>
          <a:p>
            <a:r>
              <a:rPr lang="en-US" sz="2400" dirty="0"/>
              <a:t>Prob(Testing | BAD=0)</a:t>
            </a:r>
            <a:br>
              <a:rPr lang="en-US" sz="2400" dirty="0"/>
            </a:br>
            <a:r>
              <a:rPr lang="en-US" sz="2400" dirty="0"/>
              <a:t>= Prob(BAD=0 | Testing) * Prob(Testing) /</a:t>
            </a:r>
            <a:br>
              <a:rPr lang="en-US" sz="2400" dirty="0"/>
            </a:br>
            <a:r>
              <a:rPr lang="en-US" sz="2400" dirty="0"/>
              <a:t>(Prob(BAD=0 | Training) * Prob(Training) + Prob(BAD=0 | Testing) * Prob(Testing))</a:t>
            </a:r>
            <a:br>
              <a:rPr lang="en-US" sz="2400" dirty="0"/>
            </a:br>
            <a:r>
              <a:rPr lang="en-US" sz="2400" dirty="0"/>
              <a:t>= 0.187919 * 0.3 / (0.204458 * 0.7 + 0.187919 * 0.3) = 0.282590</a:t>
            </a:r>
            <a:endParaRPr lang="en-US" dirty="0"/>
          </a:p>
          <a:p>
            <a:endParaRPr lang="en-US" dirty="0"/>
          </a:p>
        </p:txBody>
      </p:sp>
      <p:sp>
        <p:nvSpPr>
          <p:cNvPr id="7" name="Slide Number Placeholder 6"/>
          <p:cNvSpPr>
            <a:spLocks noGrp="1"/>
          </p:cNvSpPr>
          <p:nvPr>
            <p:ph type="sldNum" sz="quarter" idx="12"/>
          </p:nvPr>
        </p:nvSpPr>
        <p:spPr/>
        <p:txBody>
          <a:bodyPr/>
          <a:lstStyle/>
          <a:p>
            <a:fld id="{1C20BA80-1909-427C-B3BD-3DD8AEAFD5BE}" type="slidenum">
              <a:rPr lang="en-US" smtClean="0"/>
              <a:t>21</a:t>
            </a:fld>
            <a:endParaRPr lang="en-US" dirty="0"/>
          </a:p>
        </p:txBody>
      </p:sp>
      <p:pic>
        <p:nvPicPr>
          <p:cNvPr id="6" name="Picture 5">
            <a:extLst>
              <a:ext uri="{FF2B5EF4-FFF2-40B4-BE49-F238E27FC236}">
                <a16:creationId xmlns:a16="http://schemas.microsoft.com/office/drawing/2014/main" id="{993CF20D-1C25-461B-B815-B2B6253D5F4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26639203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Simple Random Sampling</a:t>
            </a:r>
          </a:p>
        </p:txBody>
      </p:sp>
      <p:sp>
        <p:nvSpPr>
          <p:cNvPr id="3" name="Content Placeholder 2"/>
          <p:cNvSpPr>
            <a:spLocks noGrp="1"/>
          </p:cNvSpPr>
          <p:nvPr>
            <p:ph idx="1"/>
          </p:nvPr>
        </p:nvSpPr>
        <p:spPr>
          <a:xfrm>
            <a:off x="838200" y="1400175"/>
            <a:ext cx="10426831" cy="4776787"/>
          </a:xfrm>
        </p:spPr>
        <p:txBody>
          <a:bodyPr>
            <a:normAutofit lnSpcReduction="10000"/>
          </a:bodyPr>
          <a:lstStyle/>
          <a:p>
            <a:r>
              <a:rPr lang="en-US" dirty="0"/>
              <a:t>Posterior Probabilities</a:t>
            </a:r>
          </a:p>
          <a:p>
            <a:pPr lvl="1"/>
            <a:r>
              <a:rPr lang="en-US" dirty="0" err="1"/>
              <a:t>Prob</a:t>
            </a:r>
            <a:r>
              <a:rPr lang="en-US" dirty="0"/>
              <a:t>(Training | BAD=0) = 0.695661</a:t>
            </a:r>
          </a:p>
          <a:p>
            <a:pPr lvl="1"/>
            <a:r>
              <a:rPr lang="en-US" dirty="0" err="1"/>
              <a:t>Prob</a:t>
            </a:r>
            <a:r>
              <a:rPr lang="en-US" dirty="0"/>
              <a:t>(Training | BAD=1) = 0.717410</a:t>
            </a:r>
          </a:p>
          <a:p>
            <a:pPr lvl="1"/>
            <a:endParaRPr lang="en-US" dirty="0"/>
          </a:p>
          <a:p>
            <a:pPr lvl="1"/>
            <a:r>
              <a:rPr lang="en-US" dirty="0" err="1"/>
              <a:t>Prob</a:t>
            </a:r>
            <a:r>
              <a:rPr lang="en-US" dirty="0"/>
              <a:t>(Testing | BAD=0) = 0.304339</a:t>
            </a:r>
          </a:p>
          <a:p>
            <a:pPr lvl="1"/>
            <a:r>
              <a:rPr lang="en-US" dirty="0" err="1"/>
              <a:t>Prob</a:t>
            </a:r>
            <a:r>
              <a:rPr lang="en-US" dirty="0"/>
              <a:t>(Testing | BAD=1) = 0.282590</a:t>
            </a:r>
          </a:p>
          <a:p>
            <a:r>
              <a:rPr lang="en-US" dirty="0"/>
              <a:t>For a model that is accurately trained to predict BAD=1 observations in the training partition, it is slightly unfair to apply that model to the testing partition.</a:t>
            </a:r>
          </a:p>
          <a:p>
            <a:r>
              <a:rPr lang="en-US" dirty="0"/>
              <a:t>For a model that is accurately trained to predict BAD=0 observations, the model already has the advantage when applied to the testing partition.</a:t>
            </a:r>
          </a:p>
          <a:p>
            <a:pPr lvl="1"/>
            <a:endParaRPr lang="en-US" dirty="0"/>
          </a:p>
          <a:p>
            <a:endParaRPr lang="en-US" dirty="0"/>
          </a:p>
        </p:txBody>
      </p:sp>
      <p:sp>
        <p:nvSpPr>
          <p:cNvPr id="7" name="Slide Number Placeholder 6"/>
          <p:cNvSpPr>
            <a:spLocks noGrp="1"/>
          </p:cNvSpPr>
          <p:nvPr>
            <p:ph type="sldNum" sz="quarter" idx="12"/>
          </p:nvPr>
        </p:nvSpPr>
        <p:spPr/>
        <p:txBody>
          <a:bodyPr/>
          <a:lstStyle/>
          <a:p>
            <a:fld id="{1C20BA80-1909-427C-B3BD-3DD8AEAFD5BE}" type="slidenum">
              <a:rPr lang="en-US" smtClean="0"/>
              <a:t>22</a:t>
            </a:fld>
            <a:endParaRPr lang="en-US" dirty="0"/>
          </a:p>
        </p:txBody>
      </p:sp>
      <p:sp>
        <p:nvSpPr>
          <p:cNvPr id="5" name="Speech Bubble: Rectangle with Corners Rounded 4">
            <a:extLst>
              <a:ext uri="{FF2B5EF4-FFF2-40B4-BE49-F238E27FC236}">
                <a16:creationId xmlns:a16="http://schemas.microsoft.com/office/drawing/2014/main" id="{0DFB9031-820B-40F1-9CE0-4E0F50646046}"/>
              </a:ext>
            </a:extLst>
          </p:cNvPr>
          <p:cNvSpPr/>
          <p:nvPr/>
        </p:nvSpPr>
        <p:spPr>
          <a:xfrm>
            <a:off x="7746083" y="639468"/>
            <a:ext cx="3607717" cy="1809946"/>
          </a:xfrm>
          <a:prstGeom prst="wedgeRoundRectCallout">
            <a:avLst>
              <a:gd name="adj1" fmla="val -98320"/>
              <a:gd name="adj2" fmla="val 42106"/>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BAD = 1 observations have slightly higher chance to be assigned to the Training partition, but lower chance to the Testing partition</a:t>
            </a:r>
          </a:p>
        </p:txBody>
      </p:sp>
      <p:pic>
        <p:nvPicPr>
          <p:cNvPr id="8" name="Picture 7">
            <a:extLst>
              <a:ext uri="{FF2B5EF4-FFF2-40B4-BE49-F238E27FC236}">
                <a16:creationId xmlns:a16="http://schemas.microsoft.com/office/drawing/2014/main" id="{99CC69FB-6DC7-4E4F-8C96-49AD19E909E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21486355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Stratified Simple Random Sampling</a:t>
            </a:r>
          </a:p>
        </p:txBody>
      </p:sp>
      <p:sp>
        <p:nvSpPr>
          <p:cNvPr id="3" name="Content Placeholder 2"/>
          <p:cNvSpPr>
            <a:spLocks noGrp="1"/>
          </p:cNvSpPr>
          <p:nvPr>
            <p:ph idx="1"/>
          </p:nvPr>
        </p:nvSpPr>
        <p:spPr>
          <a:xfrm>
            <a:off x="838200" y="1561873"/>
            <a:ext cx="10515600" cy="1963752"/>
          </a:xfrm>
        </p:spPr>
        <p:txBody>
          <a:bodyPr>
            <a:noAutofit/>
          </a:bodyPr>
          <a:lstStyle/>
          <a:p>
            <a:pPr marL="0" indent="0">
              <a:lnSpc>
                <a:spcPct val="130000"/>
              </a:lnSpc>
              <a:spcBef>
                <a:spcPts val="0"/>
              </a:spcBef>
              <a:buNone/>
            </a:pPr>
            <a:r>
              <a:rPr lang="en-US" sz="1800" b="1" dirty="0">
                <a:latin typeface="Courier New" panose="02070309020205020404" pitchFamily="49" charset="0"/>
                <a:cs typeface="Courier New" panose="02070309020205020404" pitchFamily="49" charset="0"/>
              </a:rPr>
              <a:t>print(</a:t>
            </a:r>
            <a:r>
              <a:rPr lang="en-US" sz="1800" b="1" dirty="0" err="1">
                <a:latin typeface="Courier New" panose="02070309020205020404" pitchFamily="49" charset="0"/>
                <a:cs typeface="Courier New" panose="02070309020205020404" pitchFamily="49" charset="0"/>
              </a:rPr>
              <a:t>hmeq.groupby</a:t>
            </a:r>
            <a:r>
              <a:rPr lang="en-US" sz="1800" b="1" dirty="0">
                <a:latin typeface="Courier New" panose="02070309020205020404" pitchFamily="49" charset="0"/>
                <a:cs typeface="Courier New" panose="02070309020205020404" pitchFamily="49" charset="0"/>
              </a:rPr>
              <a:t>('BAD').size() / </a:t>
            </a:r>
            <a:r>
              <a:rPr lang="en-US" sz="1800" b="1" dirty="0" err="1">
                <a:latin typeface="Courier New" panose="02070309020205020404" pitchFamily="49" charset="0"/>
                <a:cs typeface="Courier New" panose="02070309020205020404" pitchFamily="49" charset="0"/>
              </a:rPr>
              <a:t>hmeq.shape</a:t>
            </a:r>
            <a:r>
              <a:rPr lang="en-US" sz="1800" b="1" dirty="0">
                <a:latin typeface="Courier New" panose="02070309020205020404" pitchFamily="49" charset="0"/>
                <a:cs typeface="Courier New" panose="02070309020205020404" pitchFamily="49" charset="0"/>
              </a:rPr>
              <a:t>[0])</a:t>
            </a:r>
          </a:p>
          <a:p>
            <a:pPr marL="0" indent="0">
              <a:lnSpc>
                <a:spcPct val="130000"/>
              </a:lnSpc>
              <a:spcBef>
                <a:spcPts val="0"/>
              </a:spcBef>
              <a:buNone/>
            </a:pPr>
            <a:endParaRPr lang="en-US" sz="1800" b="1" dirty="0">
              <a:latin typeface="Courier New" panose="02070309020205020404" pitchFamily="49" charset="0"/>
              <a:cs typeface="Courier New" panose="02070309020205020404" pitchFamily="49" charset="0"/>
            </a:endParaRPr>
          </a:p>
          <a:p>
            <a:pPr marL="0" indent="0">
              <a:lnSpc>
                <a:spcPct val="130000"/>
              </a:lnSpc>
              <a:spcBef>
                <a:spcPts val="0"/>
              </a:spcBef>
              <a:buNone/>
            </a:pPr>
            <a:r>
              <a:rPr lang="en-US" sz="1800" b="1" dirty="0">
                <a:latin typeface="Courier New" panose="02070309020205020404" pitchFamily="49" charset="0"/>
                <a:cs typeface="Courier New" panose="02070309020205020404" pitchFamily="49" charset="0"/>
              </a:rPr>
              <a:t>BAD</a:t>
            </a:r>
          </a:p>
          <a:p>
            <a:pPr marL="0" indent="0">
              <a:lnSpc>
                <a:spcPct val="130000"/>
              </a:lnSpc>
              <a:spcBef>
                <a:spcPts val="0"/>
              </a:spcBef>
              <a:buNone/>
            </a:pPr>
            <a:r>
              <a:rPr lang="en-US" sz="1800" b="1" dirty="0">
                <a:latin typeface="Courier New" panose="02070309020205020404" pitchFamily="49" charset="0"/>
                <a:cs typeface="Courier New" panose="02070309020205020404" pitchFamily="49" charset="0"/>
              </a:rPr>
              <a:t>0    0.800503</a:t>
            </a:r>
          </a:p>
          <a:p>
            <a:pPr marL="0" indent="0">
              <a:lnSpc>
                <a:spcPct val="130000"/>
              </a:lnSpc>
              <a:spcBef>
                <a:spcPts val="0"/>
              </a:spcBef>
              <a:buNone/>
            </a:pPr>
            <a:r>
              <a:rPr lang="en-US" sz="1800" b="1" dirty="0">
                <a:latin typeface="Courier New" panose="02070309020205020404" pitchFamily="49" charset="0"/>
                <a:cs typeface="Courier New" panose="02070309020205020404" pitchFamily="49" charset="0"/>
              </a:rPr>
              <a:t>1    0.199497</a:t>
            </a:r>
          </a:p>
        </p:txBody>
      </p:sp>
      <p:sp>
        <p:nvSpPr>
          <p:cNvPr id="7" name="Slide Number Placeholder 6"/>
          <p:cNvSpPr>
            <a:spLocks noGrp="1"/>
          </p:cNvSpPr>
          <p:nvPr>
            <p:ph type="sldNum" sz="quarter" idx="12"/>
          </p:nvPr>
        </p:nvSpPr>
        <p:spPr/>
        <p:txBody>
          <a:bodyPr/>
          <a:lstStyle/>
          <a:p>
            <a:fld id="{1C20BA80-1909-427C-B3BD-3DD8AEAFD5BE}" type="slidenum">
              <a:rPr lang="en-US" smtClean="0"/>
              <a:t>23</a:t>
            </a:fld>
            <a:endParaRPr lang="en-US" dirty="0"/>
          </a:p>
        </p:txBody>
      </p:sp>
      <p:sp>
        <p:nvSpPr>
          <p:cNvPr id="6" name="Content Placeholder 2"/>
          <p:cNvSpPr txBox="1">
            <a:spLocks/>
          </p:cNvSpPr>
          <p:nvPr/>
        </p:nvSpPr>
        <p:spPr>
          <a:xfrm>
            <a:off x="838200" y="3738563"/>
            <a:ext cx="10342180" cy="286226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BAD = 0 in 80.0503% of the original observations</a:t>
            </a:r>
          </a:p>
          <a:p>
            <a:r>
              <a:rPr lang="en-US" dirty="0"/>
              <a:t>BAD = 1 in 19.9497% of the original observations</a:t>
            </a:r>
          </a:p>
          <a:p>
            <a:r>
              <a:rPr lang="en-US" dirty="0"/>
              <a:t>Stratified Sampling aims to maintain this distribution in both the Training and the Testing partitions.</a:t>
            </a:r>
          </a:p>
        </p:txBody>
      </p:sp>
      <p:pic>
        <p:nvPicPr>
          <p:cNvPr id="8" name="Picture 7">
            <a:extLst>
              <a:ext uri="{FF2B5EF4-FFF2-40B4-BE49-F238E27FC236}">
                <a16:creationId xmlns:a16="http://schemas.microsoft.com/office/drawing/2014/main" id="{D9636745-5986-49DB-B3D3-B547048FC1A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10344675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Stratified SRS</a:t>
            </a:r>
          </a:p>
        </p:txBody>
      </p:sp>
      <p:sp>
        <p:nvSpPr>
          <p:cNvPr id="3" name="Content Placeholder 2"/>
          <p:cNvSpPr>
            <a:spLocks noGrp="1"/>
          </p:cNvSpPr>
          <p:nvPr>
            <p:ph idx="1"/>
          </p:nvPr>
        </p:nvSpPr>
        <p:spPr>
          <a:xfrm>
            <a:off x="838200" y="1561873"/>
            <a:ext cx="10515600" cy="2909540"/>
          </a:xfrm>
        </p:spPr>
        <p:txBody>
          <a:bodyPr>
            <a:noAutofit/>
          </a:bodyPr>
          <a:lstStyle/>
          <a:p>
            <a:pPr marL="0" indent="0">
              <a:lnSpc>
                <a:spcPct val="130000"/>
              </a:lnSpc>
              <a:spcBef>
                <a:spcPts val="0"/>
              </a:spcBef>
              <a:buNone/>
            </a:pPr>
            <a:r>
              <a:rPr lang="en-US" sz="1600" b="1" dirty="0" err="1">
                <a:latin typeface="Courier New" panose="02070309020205020404" pitchFamily="49" charset="0"/>
                <a:cs typeface="Courier New" panose="02070309020205020404" pitchFamily="49" charset="0"/>
              </a:rPr>
              <a:t>hmeq_train</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hmeq_test</a:t>
            </a:r>
            <a:r>
              <a:rPr lang="en-US" sz="1600" b="1" dirty="0">
                <a:latin typeface="Courier New" panose="02070309020205020404" pitchFamily="49" charset="0"/>
                <a:cs typeface="Courier New" panose="02070309020205020404" pitchFamily="49" charset="0"/>
              </a:rPr>
              <a:t> = </a:t>
            </a:r>
            <a:r>
              <a:rPr lang="en-US" sz="1600" b="1" dirty="0" err="1">
                <a:latin typeface="Courier New" panose="02070309020205020404" pitchFamily="49" charset="0"/>
                <a:cs typeface="Courier New" panose="02070309020205020404" pitchFamily="49" charset="0"/>
              </a:rPr>
              <a:t>train_test_split</a:t>
            </a:r>
            <a:r>
              <a:rPr lang="en-US" sz="1600" b="1" dirty="0">
                <a:latin typeface="Courier New" panose="02070309020205020404" pitchFamily="49" charset="0"/>
                <a:cs typeface="Courier New" panose="02070309020205020404" pitchFamily="49" charset="0"/>
              </a:rPr>
              <a:t>(</a:t>
            </a:r>
            <a:r>
              <a:rPr lang="en-US" sz="1600" b="1" dirty="0" err="1">
                <a:latin typeface="Courier New" panose="02070309020205020404" pitchFamily="49" charset="0"/>
                <a:cs typeface="Courier New" panose="02070309020205020404" pitchFamily="49" charset="0"/>
              </a:rPr>
              <a:t>hmeq</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test_size</a:t>
            </a:r>
            <a:r>
              <a:rPr lang="en-US" sz="1600" b="1" dirty="0">
                <a:latin typeface="Courier New" panose="02070309020205020404" pitchFamily="49" charset="0"/>
                <a:cs typeface="Courier New" panose="02070309020205020404" pitchFamily="49" charset="0"/>
              </a:rPr>
              <a:t> = 0.3, </a:t>
            </a:r>
            <a:r>
              <a:rPr lang="en-US" sz="1600" b="1" dirty="0" err="1">
                <a:latin typeface="Courier New" panose="02070309020205020404" pitchFamily="49" charset="0"/>
                <a:cs typeface="Courier New" panose="02070309020205020404" pitchFamily="49" charset="0"/>
              </a:rPr>
              <a:t>random_state</a:t>
            </a:r>
            <a:r>
              <a:rPr lang="en-US" sz="1600" b="1" dirty="0">
                <a:latin typeface="Courier New" panose="02070309020205020404" pitchFamily="49" charset="0"/>
                <a:cs typeface="Courier New" panose="02070309020205020404" pitchFamily="49" charset="0"/>
              </a:rPr>
              <a:t> = 60616, stratify = </a:t>
            </a:r>
            <a:r>
              <a:rPr lang="en-US" sz="1600" b="1" dirty="0" err="1">
                <a:latin typeface="Courier New" panose="02070309020205020404" pitchFamily="49" charset="0"/>
                <a:cs typeface="Courier New" panose="02070309020205020404" pitchFamily="49" charset="0"/>
              </a:rPr>
              <a:t>hmeq</a:t>
            </a:r>
            <a:r>
              <a:rPr lang="en-US" sz="1600" b="1" dirty="0">
                <a:latin typeface="Courier New" panose="02070309020205020404" pitchFamily="49" charset="0"/>
                <a:cs typeface="Courier New" panose="02070309020205020404" pitchFamily="49" charset="0"/>
              </a:rPr>
              <a:t>['BAD'])</a:t>
            </a:r>
          </a:p>
          <a:p>
            <a:pPr marL="0" indent="0">
              <a:lnSpc>
                <a:spcPct val="130000"/>
              </a:lnSpc>
              <a:spcBef>
                <a:spcPts val="0"/>
              </a:spcBef>
              <a:buNone/>
            </a:pPr>
            <a:endParaRPr lang="en-US" sz="1600" b="1" dirty="0">
              <a:latin typeface="Courier New" panose="02070309020205020404" pitchFamily="49" charset="0"/>
              <a:cs typeface="Courier New" panose="02070309020205020404" pitchFamily="49" charset="0"/>
            </a:endParaRPr>
          </a:p>
          <a:p>
            <a:pPr marL="0" indent="0">
              <a:lnSpc>
                <a:spcPct val="130000"/>
              </a:lnSpc>
              <a:spcBef>
                <a:spcPts val="0"/>
              </a:spcBef>
              <a:buNone/>
            </a:pPr>
            <a:r>
              <a:rPr lang="en-US" sz="1600" b="1" dirty="0">
                <a:latin typeface="Courier New" panose="02070309020205020404" pitchFamily="49" charset="0"/>
                <a:cs typeface="Courier New" panose="02070309020205020404" pitchFamily="49" charset="0"/>
              </a:rPr>
              <a:t>print('Number of Observations in Training = ', </a:t>
            </a:r>
            <a:r>
              <a:rPr lang="en-US" sz="1600" b="1" dirty="0" err="1">
                <a:latin typeface="Courier New" panose="02070309020205020404" pitchFamily="49" charset="0"/>
                <a:cs typeface="Courier New" panose="02070309020205020404" pitchFamily="49" charset="0"/>
              </a:rPr>
              <a:t>hmeq_train.shape</a:t>
            </a:r>
            <a:r>
              <a:rPr lang="en-US" sz="1600" b="1" dirty="0">
                <a:latin typeface="Courier New" panose="02070309020205020404" pitchFamily="49" charset="0"/>
                <a:cs typeface="Courier New" panose="02070309020205020404" pitchFamily="49" charset="0"/>
              </a:rPr>
              <a:t>[0])</a:t>
            </a:r>
          </a:p>
          <a:p>
            <a:pPr marL="0" indent="0">
              <a:lnSpc>
                <a:spcPct val="130000"/>
              </a:lnSpc>
              <a:spcBef>
                <a:spcPts val="0"/>
              </a:spcBef>
              <a:buNone/>
            </a:pPr>
            <a:r>
              <a:rPr lang="en-US" sz="1600" b="1" dirty="0">
                <a:latin typeface="Courier New" panose="02070309020205020404" pitchFamily="49" charset="0"/>
                <a:cs typeface="Courier New" panose="02070309020205020404" pitchFamily="49" charset="0"/>
              </a:rPr>
              <a:t>print('Number of Observations in Testing = ', </a:t>
            </a:r>
            <a:r>
              <a:rPr lang="en-US" sz="1600" b="1" dirty="0" err="1">
                <a:latin typeface="Courier New" panose="02070309020205020404" pitchFamily="49" charset="0"/>
                <a:cs typeface="Courier New" panose="02070309020205020404" pitchFamily="49" charset="0"/>
              </a:rPr>
              <a:t>hmeq_test.shape</a:t>
            </a:r>
            <a:r>
              <a:rPr lang="en-US" sz="1600" b="1" dirty="0">
                <a:latin typeface="Courier New" panose="02070309020205020404" pitchFamily="49" charset="0"/>
                <a:cs typeface="Courier New" panose="02070309020205020404" pitchFamily="49" charset="0"/>
              </a:rPr>
              <a:t>[0])</a:t>
            </a:r>
          </a:p>
          <a:p>
            <a:pPr marL="0" indent="0">
              <a:lnSpc>
                <a:spcPct val="130000"/>
              </a:lnSpc>
              <a:spcBef>
                <a:spcPts val="0"/>
              </a:spcBef>
              <a:buNone/>
            </a:pPr>
            <a:endParaRPr lang="en-US" sz="1600" b="1" dirty="0">
              <a:latin typeface="Courier New" panose="02070309020205020404" pitchFamily="49" charset="0"/>
              <a:cs typeface="Courier New" panose="02070309020205020404" pitchFamily="49" charset="0"/>
            </a:endParaRPr>
          </a:p>
          <a:p>
            <a:pPr marL="0" indent="0">
              <a:lnSpc>
                <a:spcPct val="130000"/>
              </a:lnSpc>
              <a:spcBef>
                <a:spcPts val="0"/>
              </a:spcBef>
              <a:buNone/>
            </a:pPr>
            <a:r>
              <a:rPr lang="en-US" sz="1600" b="1" dirty="0">
                <a:latin typeface="Courier New" panose="02070309020205020404" pitchFamily="49" charset="0"/>
                <a:cs typeface="Courier New" panose="02070309020205020404" pitchFamily="49" charset="0"/>
              </a:rPr>
              <a:t>Number of Observations in Training =  4172</a:t>
            </a:r>
          </a:p>
          <a:p>
            <a:pPr marL="0" indent="0">
              <a:lnSpc>
                <a:spcPct val="130000"/>
              </a:lnSpc>
              <a:spcBef>
                <a:spcPts val="0"/>
              </a:spcBef>
              <a:buNone/>
            </a:pPr>
            <a:r>
              <a:rPr lang="en-US" sz="1600" b="1" dirty="0">
                <a:latin typeface="Courier New" panose="02070309020205020404" pitchFamily="49" charset="0"/>
                <a:cs typeface="Courier New" panose="02070309020205020404" pitchFamily="49" charset="0"/>
              </a:rPr>
              <a:t>Number of Observations in Testing =  1788</a:t>
            </a:r>
          </a:p>
        </p:txBody>
      </p:sp>
      <p:sp>
        <p:nvSpPr>
          <p:cNvPr id="7" name="Slide Number Placeholder 6"/>
          <p:cNvSpPr>
            <a:spLocks noGrp="1"/>
          </p:cNvSpPr>
          <p:nvPr>
            <p:ph type="sldNum" sz="quarter" idx="12"/>
          </p:nvPr>
        </p:nvSpPr>
        <p:spPr/>
        <p:txBody>
          <a:bodyPr/>
          <a:lstStyle/>
          <a:p>
            <a:fld id="{1C20BA80-1909-427C-B3BD-3DD8AEAFD5BE}" type="slidenum">
              <a:rPr lang="en-US" smtClean="0"/>
              <a:t>24</a:t>
            </a:fld>
            <a:endParaRPr lang="en-US" dirty="0"/>
          </a:p>
        </p:txBody>
      </p:sp>
      <p:sp>
        <p:nvSpPr>
          <p:cNvPr id="6" name="Content Placeholder 2"/>
          <p:cNvSpPr txBox="1">
            <a:spLocks/>
          </p:cNvSpPr>
          <p:nvPr/>
        </p:nvSpPr>
        <p:spPr>
          <a:xfrm>
            <a:off x="838199" y="4638101"/>
            <a:ext cx="11060018" cy="153886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Stratified sampling still assigns 30% of 5,960 (which is 1,788) observations to the Testing partition.  The remaining 70% (i.e., 4,172) observations go to the Training partition.</a:t>
            </a:r>
          </a:p>
        </p:txBody>
      </p:sp>
      <p:pic>
        <p:nvPicPr>
          <p:cNvPr id="8" name="Picture 7">
            <a:extLst>
              <a:ext uri="{FF2B5EF4-FFF2-40B4-BE49-F238E27FC236}">
                <a16:creationId xmlns:a16="http://schemas.microsoft.com/office/drawing/2014/main" id="{F3829654-71D2-4D5D-A703-7E0633E6F5B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4024134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Stratified SRS</a:t>
            </a:r>
          </a:p>
        </p:txBody>
      </p:sp>
      <p:sp>
        <p:nvSpPr>
          <p:cNvPr id="7" name="Slide Number Placeholder 6"/>
          <p:cNvSpPr>
            <a:spLocks noGrp="1"/>
          </p:cNvSpPr>
          <p:nvPr>
            <p:ph type="sldNum" sz="quarter" idx="12"/>
          </p:nvPr>
        </p:nvSpPr>
        <p:spPr/>
        <p:txBody>
          <a:bodyPr/>
          <a:lstStyle/>
          <a:p>
            <a:fld id="{1C20BA80-1909-427C-B3BD-3DD8AEAFD5BE}" type="slidenum">
              <a:rPr lang="en-US" smtClean="0"/>
              <a:t>25</a:t>
            </a:fld>
            <a:endParaRPr lang="en-US" dirty="0"/>
          </a:p>
        </p:txBody>
      </p:sp>
      <p:sp>
        <p:nvSpPr>
          <p:cNvPr id="11" name="Content Placeholder 2"/>
          <p:cNvSpPr>
            <a:spLocks noGrp="1"/>
          </p:cNvSpPr>
          <p:nvPr>
            <p:ph idx="1"/>
          </p:nvPr>
        </p:nvSpPr>
        <p:spPr>
          <a:xfrm>
            <a:off x="838200" y="3966073"/>
            <a:ext cx="10277819" cy="2210890"/>
          </a:xfrm>
        </p:spPr>
        <p:txBody>
          <a:bodyPr>
            <a:normAutofit/>
          </a:bodyPr>
          <a:lstStyle/>
          <a:p>
            <a:pPr marL="0" indent="0">
              <a:buNone/>
            </a:pPr>
            <a:r>
              <a:rPr lang="en-US" dirty="0"/>
              <a:t>The distribution of BAD in each partition is very similar to that of the original data.</a:t>
            </a:r>
          </a:p>
          <a:p>
            <a:r>
              <a:rPr lang="en-US" dirty="0"/>
              <a:t>BAD = 0 in 0.800503 of the original observations</a:t>
            </a:r>
          </a:p>
          <a:p>
            <a:r>
              <a:rPr lang="en-US" dirty="0"/>
              <a:t>BAD = 1 in 0.199497 of the original observations</a:t>
            </a:r>
          </a:p>
          <a:p>
            <a:pPr lvl="1"/>
            <a:endParaRPr lang="en-US" dirty="0"/>
          </a:p>
          <a:p>
            <a:endParaRPr lang="en-US" dirty="0"/>
          </a:p>
        </p:txBody>
      </p:sp>
      <p:sp>
        <p:nvSpPr>
          <p:cNvPr id="3" name="Rectangle 2">
            <a:extLst>
              <a:ext uri="{FF2B5EF4-FFF2-40B4-BE49-F238E27FC236}">
                <a16:creationId xmlns:a16="http://schemas.microsoft.com/office/drawing/2014/main" id="{6FF32B3F-585D-4F47-9544-17F2DA3E7DF2}"/>
              </a:ext>
            </a:extLst>
          </p:cNvPr>
          <p:cNvSpPr/>
          <p:nvPr/>
        </p:nvSpPr>
        <p:spPr>
          <a:xfrm>
            <a:off x="838200" y="1255521"/>
            <a:ext cx="9980364" cy="2554545"/>
          </a:xfrm>
          <a:prstGeom prst="rect">
            <a:avLst/>
          </a:prstGeom>
        </p:spPr>
        <p:txBody>
          <a:bodyPr wrap="square">
            <a:spAutoFit/>
          </a:bodyPr>
          <a:lstStyle/>
          <a:p>
            <a:r>
              <a:rPr lang="en-US" sz="1600" b="1" dirty="0">
                <a:latin typeface="Courier New" panose="02070309020205020404" pitchFamily="49" charset="0"/>
                <a:cs typeface="Courier New" panose="02070309020205020404" pitchFamily="49" charset="0"/>
              </a:rPr>
              <a:t>print(</a:t>
            </a:r>
            <a:r>
              <a:rPr lang="en-US" sz="1600" b="1" dirty="0" err="1">
                <a:latin typeface="Courier New" panose="02070309020205020404" pitchFamily="49" charset="0"/>
                <a:cs typeface="Courier New" panose="02070309020205020404" pitchFamily="49" charset="0"/>
              </a:rPr>
              <a:t>hmeq_train.groupby</a:t>
            </a:r>
            <a:r>
              <a:rPr lang="en-US" sz="1600" b="1" dirty="0">
                <a:latin typeface="Courier New" panose="02070309020205020404" pitchFamily="49" charset="0"/>
                <a:cs typeface="Courier New" panose="02070309020205020404" pitchFamily="49" charset="0"/>
              </a:rPr>
              <a:t>('BAD').size() / </a:t>
            </a:r>
            <a:r>
              <a:rPr lang="en-US" sz="1600" b="1" dirty="0" err="1">
                <a:latin typeface="Courier New" panose="02070309020205020404" pitchFamily="49" charset="0"/>
                <a:cs typeface="Courier New" panose="02070309020205020404" pitchFamily="49" charset="0"/>
              </a:rPr>
              <a:t>hmeq_train.shape</a:t>
            </a:r>
            <a:r>
              <a:rPr lang="en-US" sz="1600" b="1" dirty="0">
                <a:latin typeface="Courier New" panose="02070309020205020404" pitchFamily="49" charset="0"/>
                <a:cs typeface="Courier New" panose="02070309020205020404" pitchFamily="49" charset="0"/>
              </a:rPr>
              <a:t>[0])</a:t>
            </a:r>
          </a:p>
          <a:p>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BAD</a:t>
            </a:r>
          </a:p>
          <a:p>
            <a:r>
              <a:rPr lang="en-US" sz="1600" b="1" dirty="0">
                <a:latin typeface="Courier New" panose="02070309020205020404" pitchFamily="49" charset="0"/>
                <a:cs typeface="Courier New" panose="02070309020205020404" pitchFamily="49" charset="0"/>
              </a:rPr>
              <a:t>0    0.800575</a:t>
            </a:r>
          </a:p>
          <a:p>
            <a:r>
              <a:rPr lang="en-US" sz="1600" b="1" dirty="0">
                <a:latin typeface="Courier New" panose="02070309020205020404" pitchFamily="49" charset="0"/>
                <a:cs typeface="Courier New" panose="02070309020205020404" pitchFamily="49" charset="0"/>
              </a:rPr>
              <a:t>1    0.199425</a:t>
            </a:r>
          </a:p>
          <a:p>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print(</a:t>
            </a:r>
            <a:r>
              <a:rPr lang="en-US" sz="1600" b="1" dirty="0" err="1">
                <a:latin typeface="Courier New" panose="02070309020205020404" pitchFamily="49" charset="0"/>
                <a:cs typeface="Courier New" panose="02070309020205020404" pitchFamily="49" charset="0"/>
              </a:rPr>
              <a:t>hmeq_test.groupby</a:t>
            </a:r>
            <a:r>
              <a:rPr lang="en-US" sz="1600" b="1" dirty="0">
                <a:latin typeface="Courier New" panose="02070309020205020404" pitchFamily="49" charset="0"/>
                <a:cs typeface="Courier New" panose="02070309020205020404" pitchFamily="49" charset="0"/>
              </a:rPr>
              <a:t>('BAD').size() / </a:t>
            </a:r>
            <a:r>
              <a:rPr lang="en-US" sz="1600" b="1" dirty="0" err="1">
                <a:latin typeface="Courier New" panose="02070309020205020404" pitchFamily="49" charset="0"/>
                <a:cs typeface="Courier New" panose="02070309020205020404" pitchFamily="49" charset="0"/>
              </a:rPr>
              <a:t>hmeq_test.shape</a:t>
            </a:r>
            <a:r>
              <a:rPr lang="en-US" sz="1600" b="1" dirty="0">
                <a:latin typeface="Courier New" panose="02070309020205020404" pitchFamily="49" charset="0"/>
                <a:cs typeface="Courier New" panose="02070309020205020404" pitchFamily="49" charset="0"/>
              </a:rPr>
              <a:t>[0])</a:t>
            </a:r>
          </a:p>
          <a:p>
            <a:r>
              <a:rPr lang="en-US" sz="1600" b="1" dirty="0">
                <a:latin typeface="Courier New" panose="02070309020205020404" pitchFamily="49" charset="0"/>
                <a:cs typeface="Courier New" panose="02070309020205020404" pitchFamily="49" charset="0"/>
              </a:rPr>
              <a:t>BAD</a:t>
            </a:r>
          </a:p>
          <a:p>
            <a:r>
              <a:rPr lang="en-US" sz="1600" b="1" dirty="0">
                <a:latin typeface="Courier New" panose="02070309020205020404" pitchFamily="49" charset="0"/>
                <a:cs typeface="Courier New" panose="02070309020205020404" pitchFamily="49" charset="0"/>
              </a:rPr>
              <a:t>0    0.800336</a:t>
            </a:r>
          </a:p>
          <a:p>
            <a:r>
              <a:rPr lang="en-US" sz="1600" b="1" dirty="0">
                <a:latin typeface="Courier New" panose="02070309020205020404" pitchFamily="49" charset="0"/>
                <a:cs typeface="Courier New" panose="02070309020205020404" pitchFamily="49" charset="0"/>
              </a:rPr>
              <a:t>1    0.199664</a:t>
            </a:r>
          </a:p>
        </p:txBody>
      </p:sp>
      <p:pic>
        <p:nvPicPr>
          <p:cNvPr id="8" name="Picture 7">
            <a:extLst>
              <a:ext uri="{FF2B5EF4-FFF2-40B4-BE49-F238E27FC236}">
                <a16:creationId xmlns:a16="http://schemas.microsoft.com/office/drawing/2014/main" id="{A69A1680-E241-4AA2-A78B-1FC7ACDF5CA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4393633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Stratified SRS</a:t>
            </a:r>
          </a:p>
        </p:txBody>
      </p:sp>
      <p:sp>
        <p:nvSpPr>
          <p:cNvPr id="3" name="Content Placeholder 2"/>
          <p:cNvSpPr>
            <a:spLocks noGrp="1"/>
          </p:cNvSpPr>
          <p:nvPr>
            <p:ph idx="1"/>
          </p:nvPr>
        </p:nvSpPr>
        <p:spPr>
          <a:xfrm>
            <a:off x="838200" y="1400175"/>
            <a:ext cx="10426831" cy="4776787"/>
          </a:xfrm>
        </p:spPr>
        <p:txBody>
          <a:bodyPr>
            <a:normAutofit/>
          </a:bodyPr>
          <a:lstStyle/>
          <a:p>
            <a:r>
              <a:rPr lang="en-US" dirty="0"/>
              <a:t>Posterior Probabilities</a:t>
            </a:r>
          </a:p>
          <a:p>
            <a:pPr lvl="1"/>
            <a:r>
              <a:rPr lang="en-US" dirty="0" err="1"/>
              <a:t>Prob</a:t>
            </a:r>
            <a:r>
              <a:rPr lang="en-US" dirty="0"/>
              <a:t>(Training | BAD=0) = 0.700063</a:t>
            </a:r>
          </a:p>
          <a:p>
            <a:pPr lvl="1"/>
            <a:r>
              <a:rPr lang="en-US" dirty="0" err="1"/>
              <a:t>Prob</a:t>
            </a:r>
            <a:r>
              <a:rPr lang="en-US" dirty="0"/>
              <a:t>(Training | BAD=1) = 0.699748</a:t>
            </a:r>
          </a:p>
          <a:p>
            <a:pPr lvl="1"/>
            <a:endParaRPr lang="en-US" dirty="0"/>
          </a:p>
          <a:p>
            <a:pPr lvl="1"/>
            <a:r>
              <a:rPr lang="en-US" dirty="0" err="1"/>
              <a:t>Prob</a:t>
            </a:r>
            <a:r>
              <a:rPr lang="en-US" dirty="0"/>
              <a:t>(Testing | BAD=0) = 0.299937</a:t>
            </a:r>
          </a:p>
          <a:p>
            <a:pPr lvl="1"/>
            <a:r>
              <a:rPr lang="en-US" dirty="0" err="1"/>
              <a:t>Prob</a:t>
            </a:r>
            <a:r>
              <a:rPr lang="en-US" dirty="0"/>
              <a:t>(Testing | BAD=1) = 0.300252</a:t>
            </a:r>
          </a:p>
          <a:p>
            <a:r>
              <a:rPr lang="en-US" dirty="0"/>
              <a:t>For a model that is accurately trained to predict BAD=1 observations, it is fair to apply that model to the testing partition.</a:t>
            </a:r>
          </a:p>
          <a:p>
            <a:r>
              <a:rPr lang="en-US" dirty="0"/>
              <a:t>For a model that is accurately trained to predict BAD=0 observations, the model does not have any particular advantage when applied to the testing partition.</a:t>
            </a:r>
          </a:p>
          <a:p>
            <a:pPr lvl="1"/>
            <a:endParaRPr lang="en-US" dirty="0"/>
          </a:p>
          <a:p>
            <a:endParaRPr lang="en-US" dirty="0"/>
          </a:p>
        </p:txBody>
      </p:sp>
      <p:sp>
        <p:nvSpPr>
          <p:cNvPr id="7" name="Slide Number Placeholder 6"/>
          <p:cNvSpPr>
            <a:spLocks noGrp="1"/>
          </p:cNvSpPr>
          <p:nvPr>
            <p:ph type="sldNum" sz="quarter" idx="12"/>
          </p:nvPr>
        </p:nvSpPr>
        <p:spPr/>
        <p:txBody>
          <a:bodyPr/>
          <a:lstStyle/>
          <a:p>
            <a:fld id="{1C20BA80-1909-427C-B3BD-3DD8AEAFD5BE}" type="slidenum">
              <a:rPr lang="en-US" smtClean="0"/>
              <a:t>26</a:t>
            </a:fld>
            <a:endParaRPr lang="en-US" dirty="0"/>
          </a:p>
        </p:txBody>
      </p:sp>
      <p:sp>
        <p:nvSpPr>
          <p:cNvPr id="5" name="Speech Bubble: Rectangle with Corners Rounded 4">
            <a:extLst>
              <a:ext uri="{FF2B5EF4-FFF2-40B4-BE49-F238E27FC236}">
                <a16:creationId xmlns:a16="http://schemas.microsoft.com/office/drawing/2014/main" id="{0DFB9031-820B-40F1-9CE0-4E0F50646046}"/>
              </a:ext>
            </a:extLst>
          </p:cNvPr>
          <p:cNvSpPr/>
          <p:nvPr/>
        </p:nvSpPr>
        <p:spPr>
          <a:xfrm>
            <a:off x="7746083" y="639468"/>
            <a:ext cx="3017397" cy="1809946"/>
          </a:xfrm>
          <a:prstGeom prst="wedgeRoundRectCallout">
            <a:avLst>
              <a:gd name="adj1" fmla="val -106386"/>
              <a:gd name="adj2" fmla="val 3541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BAD = 1 observations have practically equal chance to be assigned to the Training or the Testing partition.  The difference is 0.000315.</a:t>
            </a:r>
          </a:p>
        </p:txBody>
      </p:sp>
      <p:pic>
        <p:nvPicPr>
          <p:cNvPr id="8" name="Picture 7">
            <a:extLst>
              <a:ext uri="{FF2B5EF4-FFF2-40B4-BE49-F238E27FC236}">
                <a16:creationId xmlns:a16="http://schemas.microsoft.com/office/drawing/2014/main" id="{A2F1B469-1ADF-4AC0-8A2E-458E103FEAA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31764464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Simple Random vs Stratified</a:t>
            </a:r>
          </a:p>
        </p:txBody>
      </p:sp>
      <p:sp>
        <p:nvSpPr>
          <p:cNvPr id="3" name="Content Placeholder 2"/>
          <p:cNvSpPr>
            <a:spLocks noGrp="1"/>
          </p:cNvSpPr>
          <p:nvPr>
            <p:ph idx="1"/>
          </p:nvPr>
        </p:nvSpPr>
        <p:spPr/>
        <p:txBody>
          <a:bodyPr>
            <a:normAutofit/>
          </a:bodyPr>
          <a:lstStyle/>
          <a:p>
            <a:r>
              <a:rPr lang="en-US" dirty="0"/>
              <a:t>For analyses that have a categorical target variable, I recommend using Stratified Sampling to create partitions.</a:t>
            </a:r>
          </a:p>
          <a:p>
            <a:pPr lvl="1"/>
            <a:r>
              <a:rPr lang="en-US" b="1" dirty="0">
                <a:solidFill>
                  <a:srgbClr val="00B050"/>
                </a:solidFill>
              </a:rPr>
              <a:t>Pros</a:t>
            </a:r>
            <a:r>
              <a:rPr lang="en-US" dirty="0"/>
              <a:t>: distribution of the target variable is maintained across partitions</a:t>
            </a:r>
          </a:p>
          <a:p>
            <a:pPr lvl="1"/>
            <a:r>
              <a:rPr lang="en-US" b="1" dirty="0">
                <a:solidFill>
                  <a:srgbClr val="FF0000"/>
                </a:solidFill>
              </a:rPr>
              <a:t>Cons</a:t>
            </a:r>
            <a:r>
              <a:rPr lang="en-US" dirty="0"/>
              <a:t>: may be a challenge for rare event target variable where strata of very uneven sizes are created, e.g., only 5 events in 1000 observation, 70% training may get 3 events (3/700 = 0.004) while the 30% testing gets 2 events (2/300 = 0.007), both event probabilities are different from the 5/1000 = 0.005.</a:t>
            </a:r>
          </a:p>
          <a:p>
            <a:r>
              <a:rPr lang="en-US" dirty="0"/>
              <a:t>For analyses that have a continuous target variable, I recommend using Simple Random Sampling to create partitions.</a:t>
            </a:r>
          </a:p>
          <a:p>
            <a:pPr lvl="1"/>
            <a:r>
              <a:rPr lang="en-US" dirty="0">
                <a:solidFill>
                  <a:srgbClr val="00B050"/>
                </a:solidFill>
              </a:rPr>
              <a:t>Pros</a:t>
            </a:r>
            <a:r>
              <a:rPr lang="en-US" dirty="0"/>
              <a:t>: no need to specify a stratum variable when no obvious choices exist</a:t>
            </a:r>
          </a:p>
          <a:p>
            <a:pPr lvl="1"/>
            <a:r>
              <a:rPr lang="en-US" b="1" dirty="0">
                <a:solidFill>
                  <a:srgbClr val="FF0000"/>
                </a:solidFill>
              </a:rPr>
              <a:t>Cons</a:t>
            </a:r>
            <a:r>
              <a:rPr lang="en-US" dirty="0"/>
              <a:t>: nothing guaranteed about the histogram of the target across partitions</a:t>
            </a:r>
          </a:p>
        </p:txBody>
      </p:sp>
      <p:sp>
        <p:nvSpPr>
          <p:cNvPr id="7" name="Slide Number Placeholder 6"/>
          <p:cNvSpPr>
            <a:spLocks noGrp="1"/>
          </p:cNvSpPr>
          <p:nvPr>
            <p:ph type="sldNum" sz="quarter" idx="12"/>
          </p:nvPr>
        </p:nvSpPr>
        <p:spPr/>
        <p:txBody>
          <a:bodyPr/>
          <a:lstStyle/>
          <a:p>
            <a:fld id="{1C20BA80-1909-427C-B3BD-3DD8AEAFD5BE}" type="slidenum">
              <a:rPr lang="en-US" smtClean="0"/>
              <a:t>27</a:t>
            </a:fld>
            <a:endParaRPr lang="en-US" dirty="0"/>
          </a:p>
        </p:txBody>
      </p:sp>
      <p:pic>
        <p:nvPicPr>
          <p:cNvPr id="6" name="Picture 5">
            <a:extLst>
              <a:ext uri="{FF2B5EF4-FFF2-40B4-BE49-F238E27FC236}">
                <a16:creationId xmlns:a16="http://schemas.microsoft.com/office/drawing/2014/main" id="{C7E75429-2BE6-4AB2-999F-832F115BB13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21774639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Metrics for Evaluation and Comparison</a:t>
            </a:r>
          </a:p>
        </p:txBody>
      </p:sp>
      <p:sp>
        <p:nvSpPr>
          <p:cNvPr id="3" name="Content Placeholder 2"/>
          <p:cNvSpPr>
            <a:spLocks noGrp="1"/>
          </p:cNvSpPr>
          <p:nvPr>
            <p:ph idx="1"/>
          </p:nvPr>
        </p:nvSpPr>
        <p:spPr/>
        <p:txBody>
          <a:bodyPr>
            <a:normAutofit fontScale="92500" lnSpcReduction="20000"/>
          </a:bodyPr>
          <a:lstStyle/>
          <a:p>
            <a:pPr marL="514350" indent="-514350">
              <a:buFont typeface="+mj-lt"/>
              <a:buAutoNum type="arabicPeriod"/>
            </a:pPr>
            <a:r>
              <a:rPr lang="en-US" dirty="0"/>
              <a:t>Statistical Metrics:</a:t>
            </a:r>
          </a:p>
          <a:p>
            <a:pPr lvl="1"/>
            <a:r>
              <a:rPr lang="en-US" dirty="0"/>
              <a:t>Originated from statistical literature</a:t>
            </a:r>
          </a:p>
          <a:p>
            <a:pPr lvl="1"/>
            <a:r>
              <a:rPr lang="en-US" dirty="0"/>
              <a:t>Interval Target: Root Mean Squared Errors, R-squared</a:t>
            </a:r>
          </a:p>
          <a:p>
            <a:pPr lvl="1"/>
            <a:r>
              <a:rPr lang="en-US" dirty="0"/>
              <a:t>Categorical Target: Entropy and Gini statistics</a:t>
            </a:r>
          </a:p>
          <a:p>
            <a:pPr lvl="1"/>
            <a:r>
              <a:rPr lang="en-US" dirty="0"/>
              <a:t>Information Theory: </a:t>
            </a:r>
            <a:r>
              <a:rPr lang="en-US" dirty="0" err="1"/>
              <a:t>Akaike's</a:t>
            </a:r>
            <a:r>
              <a:rPr lang="en-US" dirty="0"/>
              <a:t> Information Criterion (AIC) and Bayesian Information Criterion (BIC)</a:t>
            </a:r>
          </a:p>
          <a:p>
            <a:pPr marL="514350" indent="-514350">
              <a:buFont typeface="+mj-lt"/>
              <a:buAutoNum type="arabicPeriod"/>
            </a:pPr>
            <a:r>
              <a:rPr lang="en-US" dirty="0"/>
              <a:t>Classification Metrics:</a:t>
            </a:r>
          </a:p>
          <a:p>
            <a:pPr lvl="1"/>
            <a:r>
              <a:rPr lang="en-US" dirty="0"/>
              <a:t>Originated from engineering literature for binary target</a:t>
            </a:r>
          </a:p>
          <a:p>
            <a:pPr lvl="1"/>
            <a:r>
              <a:rPr lang="en-US" dirty="0"/>
              <a:t>Receiver Operating Characteristic (ROC) charts and corresponding area under the curve, Misclassification Rate, Root Mean Squared Errors</a:t>
            </a:r>
          </a:p>
          <a:p>
            <a:pPr marL="514350" indent="-514350">
              <a:buFont typeface="+mj-lt"/>
              <a:buAutoNum type="arabicPeriod"/>
            </a:pPr>
            <a:r>
              <a:rPr lang="en-US" dirty="0"/>
              <a:t>Data Mining Metrics:</a:t>
            </a:r>
          </a:p>
          <a:p>
            <a:pPr lvl="1"/>
            <a:r>
              <a:rPr lang="en-US" dirty="0"/>
              <a:t>Originated from direct marketing to evaluate campaign effectiveness for the target market segment</a:t>
            </a:r>
          </a:p>
          <a:p>
            <a:pPr lvl="1"/>
            <a:r>
              <a:rPr lang="en-US" dirty="0"/>
              <a:t>Lift and Gain measures</a:t>
            </a:r>
          </a:p>
          <a:p>
            <a:pPr marL="514350" indent="-514350">
              <a:buFont typeface="+mj-lt"/>
              <a:buAutoNum type="arabicPeriod"/>
            </a:pPr>
            <a:endParaRPr lang="en-US" dirty="0"/>
          </a:p>
        </p:txBody>
      </p:sp>
      <p:sp>
        <p:nvSpPr>
          <p:cNvPr id="7" name="Slide Number Placeholder 6"/>
          <p:cNvSpPr>
            <a:spLocks noGrp="1"/>
          </p:cNvSpPr>
          <p:nvPr>
            <p:ph type="sldNum" sz="quarter" idx="12"/>
          </p:nvPr>
        </p:nvSpPr>
        <p:spPr/>
        <p:txBody>
          <a:bodyPr/>
          <a:lstStyle/>
          <a:p>
            <a:fld id="{1C20BA80-1909-427C-B3BD-3DD8AEAFD5BE}" type="slidenum">
              <a:rPr lang="en-US" smtClean="0"/>
              <a:t>28</a:t>
            </a:fld>
            <a:endParaRPr lang="en-US" dirty="0"/>
          </a:p>
        </p:txBody>
      </p:sp>
      <p:pic>
        <p:nvPicPr>
          <p:cNvPr id="6" name="Picture 5">
            <a:extLst>
              <a:ext uri="{FF2B5EF4-FFF2-40B4-BE49-F238E27FC236}">
                <a16:creationId xmlns:a16="http://schemas.microsoft.com/office/drawing/2014/main" id="{33F7C93D-CA81-4802-BEFE-42FD505576D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140415859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Particular Metrics for Interval Target</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92500" lnSpcReduction="10000"/>
              </a:bodyPr>
              <a:lstStyle/>
              <a:p>
                <a:pPr marL="514350" indent="-514350">
                  <a:buFont typeface="+mj-lt"/>
                  <a:buAutoNum type="arabicPeriod"/>
                </a:pPr>
                <a:r>
                  <a:rPr lang="en-US" dirty="0"/>
                  <a:t>Root Average Squared Error (RASE) = </a:t>
                </a:r>
                <a14:m>
                  <m:oMath xmlns:m="http://schemas.openxmlformats.org/officeDocument/2006/math">
                    <m:rad>
                      <m:radPr>
                        <m:degHide m:val="on"/>
                        <m:ctrlPr>
                          <a:rPr lang="en-US" i="1" smtClean="0">
                            <a:latin typeface="Cambria Math" panose="02040503050406030204" pitchFamily="18" charset="0"/>
                          </a:rPr>
                        </m:ctrlPr>
                      </m:radPr>
                      <m:deg/>
                      <m:e>
                        <m:f>
                          <m:fPr>
                            <m:ctrlPr>
                              <a:rPr lang="en-US"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𝑛</m:t>
                            </m:r>
                          </m:den>
                        </m:f>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𝑛</m:t>
                            </m:r>
                          </m:sup>
                          <m:e>
                            <m:sSup>
                              <m:sSupPr>
                                <m:ctrlPr>
                                  <a:rPr lang="en-US" i="1">
                                    <a:latin typeface="Cambria Math" panose="02040503050406030204" pitchFamily="18" charset="0"/>
                                  </a:rPr>
                                </m:ctrlPr>
                              </m:sSupPr>
                              <m:e>
                                <m:d>
                                  <m:dPr>
                                    <m:ctrlPr>
                                      <a:rPr lang="en-US" i="1">
                                        <a:latin typeface="Cambria Math" panose="02040503050406030204" pitchFamily="18" charset="0"/>
                                      </a:rPr>
                                    </m:ctrlPr>
                                  </m:dPr>
                                  <m:e>
                                    <m:sSub>
                                      <m:sSubPr>
                                        <m:ctrlPr>
                                          <a:rPr lang="en-US"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𝑦</m:t>
                                            </m:r>
                                          </m:e>
                                        </m:acc>
                                      </m:e>
                                      <m:sub>
                                        <m:r>
                                          <a:rPr lang="en-US" b="0" i="1" smtClean="0">
                                            <a:latin typeface="Cambria Math" panose="02040503050406030204" pitchFamily="18" charset="0"/>
                                          </a:rPr>
                                          <m:t>𝑖</m:t>
                                        </m:r>
                                      </m:sub>
                                    </m:sSub>
                                  </m:e>
                                </m:d>
                              </m:e>
                              <m:sup>
                                <m:r>
                                  <a:rPr lang="en-US" i="1">
                                    <a:latin typeface="Cambria Math" panose="02040503050406030204" pitchFamily="18" charset="0"/>
                                  </a:rPr>
                                  <m:t>2</m:t>
                                </m:r>
                              </m:sup>
                            </m:sSup>
                          </m:e>
                        </m:nary>
                      </m:e>
                    </m:rad>
                  </m:oMath>
                </a14:m>
                <a:r>
                  <a:rPr lang="en-US" dirty="0"/>
                  <a:t> where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𝑖</m:t>
                        </m:r>
                      </m:sub>
                    </m:sSub>
                  </m:oMath>
                </a14:m>
                <a:r>
                  <a:rPr lang="en-US" dirty="0"/>
                  <a:t> is the observed target value, </a:t>
                </a:r>
                <a14:m>
                  <m:oMath xmlns:m="http://schemas.openxmlformats.org/officeDocument/2006/math">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𝑦</m:t>
                            </m:r>
                          </m:e>
                        </m:acc>
                      </m:e>
                      <m:sub>
                        <m:r>
                          <a:rPr lang="en-US" i="1">
                            <a:latin typeface="Cambria Math" panose="02040503050406030204" pitchFamily="18" charset="0"/>
                          </a:rPr>
                          <m:t>𝑖</m:t>
                        </m:r>
                      </m:sub>
                    </m:sSub>
                  </m:oMath>
                </a14:m>
                <a:r>
                  <a:rPr lang="en-US" dirty="0"/>
                  <a:t> is the predicted target value, and </a:t>
                </a:r>
                <a14:m>
                  <m:oMath xmlns:m="http://schemas.openxmlformats.org/officeDocument/2006/math">
                    <m:r>
                      <a:rPr lang="en-US" i="1">
                        <a:latin typeface="Cambria Math" panose="02040503050406030204" pitchFamily="18" charset="0"/>
                      </a:rPr>
                      <m:t>𝑛</m:t>
                    </m:r>
                  </m:oMath>
                </a14:m>
                <a:r>
                  <a:rPr lang="en-US" dirty="0"/>
                  <a:t> is the number of observations.</a:t>
                </a:r>
              </a:p>
              <a:p>
                <a:pPr marL="514350" indent="-514350">
                  <a:buFont typeface="+mj-lt"/>
                  <a:buAutoNum type="arabicPeriod"/>
                </a:pPr>
                <a:r>
                  <a:rPr lang="en-US" dirty="0"/>
                  <a:t>Relative Error = </a:t>
                </a:r>
                <a14:m>
                  <m:oMath xmlns:m="http://schemas.openxmlformats.org/officeDocument/2006/math">
                    <m:f>
                      <m:fPr>
                        <m:ctrlPr>
                          <a:rPr lang="en-US" i="1" smtClean="0">
                            <a:latin typeface="Cambria Math" panose="02040503050406030204" pitchFamily="18" charset="0"/>
                          </a:rPr>
                        </m:ctrlPr>
                      </m:fPr>
                      <m:num>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𝑛</m:t>
                            </m:r>
                          </m:sup>
                          <m:e>
                            <m:sSup>
                              <m:sSupPr>
                                <m:ctrlPr>
                                  <a:rPr lang="en-US" i="1">
                                    <a:latin typeface="Cambria Math" panose="02040503050406030204" pitchFamily="18" charset="0"/>
                                  </a:rPr>
                                </m:ctrlPr>
                              </m:sSupPr>
                              <m:e>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𝑦</m:t>
                                            </m:r>
                                          </m:e>
                                        </m:acc>
                                      </m:e>
                                      <m:sub>
                                        <m:r>
                                          <a:rPr lang="en-US" i="1">
                                            <a:latin typeface="Cambria Math" panose="02040503050406030204" pitchFamily="18" charset="0"/>
                                          </a:rPr>
                                          <m:t>𝑖</m:t>
                                        </m:r>
                                      </m:sub>
                                    </m:sSub>
                                  </m:e>
                                </m:d>
                              </m:e>
                              <m:sup>
                                <m:r>
                                  <a:rPr lang="en-US" i="1">
                                    <a:latin typeface="Cambria Math" panose="02040503050406030204" pitchFamily="18" charset="0"/>
                                  </a:rPr>
                                  <m:t>2</m:t>
                                </m:r>
                              </m:sup>
                            </m:sSup>
                          </m:e>
                        </m:nary>
                      </m:num>
                      <m:den>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𝑛</m:t>
                            </m:r>
                          </m:sup>
                          <m:e>
                            <m:sSup>
                              <m:sSupPr>
                                <m:ctrlPr>
                                  <a:rPr lang="en-US" i="1">
                                    <a:latin typeface="Cambria Math" panose="02040503050406030204" pitchFamily="18" charset="0"/>
                                  </a:rPr>
                                </m:ctrlPr>
                              </m:sSupPr>
                              <m:e>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𝑖</m:t>
                                        </m:r>
                                      </m:sub>
                                    </m:sSub>
                                    <m:r>
                                      <a:rPr lang="en-US" i="1">
                                        <a:latin typeface="Cambria Math" panose="02040503050406030204" pitchFamily="18" charset="0"/>
                                      </a:rPr>
                                      <m:t>−</m:t>
                                    </m:r>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𝑦</m:t>
                                        </m:r>
                                      </m:e>
                                    </m:acc>
                                  </m:e>
                                </m:d>
                              </m:e>
                              <m:sup>
                                <m:r>
                                  <a:rPr lang="en-US" i="1">
                                    <a:latin typeface="Cambria Math" panose="02040503050406030204" pitchFamily="18" charset="0"/>
                                  </a:rPr>
                                  <m:t>2</m:t>
                                </m:r>
                              </m:sup>
                            </m:sSup>
                          </m:e>
                        </m:nary>
                      </m:den>
                    </m:f>
                  </m:oMath>
                </a14:m>
                <a:r>
                  <a:rPr lang="en-US" dirty="0"/>
                  <a:t> where </a:t>
                </a:r>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𝑦</m:t>
                        </m:r>
                      </m:e>
                    </m:acc>
                  </m:oMath>
                </a14:m>
                <a:r>
                  <a:rPr lang="en-US" dirty="0"/>
                  <a:t> is the observed mean of the target variable.</a:t>
                </a:r>
              </a:p>
              <a:p>
                <a:pPr marL="514350" indent="-514350">
                  <a:buFont typeface="+mj-lt"/>
                  <a:buAutoNum type="arabicPeriod"/>
                </a:pPr>
                <a:r>
                  <a:rPr lang="en-US" dirty="0"/>
                  <a:t>Discussion</a:t>
                </a:r>
              </a:p>
              <a:p>
                <a:pPr lvl="1"/>
                <a:r>
                  <a:rPr lang="en-US" dirty="0"/>
                  <a:t>We aim to reduce the RASE or the relative error, but not all the way to zero.</a:t>
                </a:r>
              </a:p>
              <a:p>
                <a:pPr lvl="1"/>
                <a:r>
                  <a:rPr lang="en-US" dirty="0"/>
                  <a:t>If the RASE or the relative error is 0, then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𝑖</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𝑦</m:t>
                            </m:r>
                          </m:e>
                        </m:acc>
                      </m:e>
                      <m:sub>
                        <m:r>
                          <a:rPr lang="en-US" i="1">
                            <a:latin typeface="Cambria Math" panose="02040503050406030204" pitchFamily="18" charset="0"/>
                          </a:rPr>
                          <m:t>𝑖</m:t>
                        </m:r>
                      </m:sub>
                    </m:sSub>
                  </m:oMath>
                </a14:m>
                <a:r>
                  <a:rPr lang="en-US" dirty="0"/>
                  <a:t> and the model has been overfitted.</a:t>
                </a:r>
              </a:p>
              <a:p>
                <a:pPr lvl="1"/>
                <a:r>
                  <a:rPr lang="en-US" dirty="0"/>
                  <a:t>If the relative error is 1, then the predicted target value is practically not different from the observed mean.</a:t>
                </a:r>
              </a:p>
              <a:p>
                <a:endParaRPr lang="en-US"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101" t="-140" r="-348"/>
                </a:stretch>
              </a:blipFill>
            </p:spPr>
            <p:txBody>
              <a:bodyPr/>
              <a:lstStyle/>
              <a:p>
                <a:r>
                  <a:rPr lang="en-US">
                    <a:noFill/>
                  </a:rPr>
                  <a:t> </a:t>
                </a:r>
              </a:p>
            </p:txBody>
          </p:sp>
        </mc:Fallback>
      </mc:AlternateContent>
      <p:sp>
        <p:nvSpPr>
          <p:cNvPr id="7" name="Slide Number Placeholder 6"/>
          <p:cNvSpPr>
            <a:spLocks noGrp="1"/>
          </p:cNvSpPr>
          <p:nvPr>
            <p:ph type="sldNum" sz="quarter" idx="12"/>
          </p:nvPr>
        </p:nvSpPr>
        <p:spPr/>
        <p:txBody>
          <a:bodyPr/>
          <a:lstStyle/>
          <a:p>
            <a:fld id="{1C20BA80-1909-427C-B3BD-3DD8AEAFD5BE}" type="slidenum">
              <a:rPr lang="en-US" smtClean="0"/>
              <a:t>29</a:t>
            </a:fld>
            <a:endParaRPr lang="en-US" dirty="0"/>
          </a:p>
        </p:txBody>
      </p:sp>
      <p:pic>
        <p:nvPicPr>
          <p:cNvPr id="6" name="Picture 5">
            <a:extLst>
              <a:ext uri="{FF2B5EF4-FFF2-40B4-BE49-F238E27FC236}">
                <a16:creationId xmlns:a16="http://schemas.microsoft.com/office/drawing/2014/main" id="{977865E6-43F4-4027-BD50-826E25EEE63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28852836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Machine Learning Life Cycle</a:t>
            </a:r>
          </a:p>
        </p:txBody>
      </p:sp>
      <p:graphicFrame>
        <p:nvGraphicFramePr>
          <p:cNvPr id="4" name="Content Placeholder 3">
            <a:extLst>
              <a:ext uri="{FF2B5EF4-FFF2-40B4-BE49-F238E27FC236}">
                <a16:creationId xmlns:a16="http://schemas.microsoft.com/office/drawing/2014/main" id="{00E587CB-ADD5-4914-BFB9-92D224D1292D}"/>
              </a:ext>
            </a:extLst>
          </p:cNvPr>
          <p:cNvGraphicFramePr>
            <a:graphicFrameLocks noGrp="1"/>
          </p:cNvGraphicFramePr>
          <p:nvPr>
            <p:ph idx="1"/>
            <p:extLst>
              <p:ext uri="{D42A27DB-BD31-4B8C-83A1-F6EECF244321}">
                <p14:modId xmlns:p14="http://schemas.microsoft.com/office/powerpoint/2010/main" val="3633545607"/>
              </p:ext>
            </p:extLst>
          </p:nvPr>
        </p:nvGraphicFramePr>
        <p:xfrm>
          <a:off x="1068371" y="1828800"/>
          <a:ext cx="4572000" cy="4572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Slide Number Placeholder 6"/>
          <p:cNvSpPr>
            <a:spLocks noGrp="1"/>
          </p:cNvSpPr>
          <p:nvPr>
            <p:ph type="sldNum" sz="quarter" idx="12"/>
          </p:nvPr>
        </p:nvSpPr>
        <p:spPr/>
        <p:txBody>
          <a:bodyPr/>
          <a:lstStyle/>
          <a:p>
            <a:fld id="{1C20BA80-1909-427C-B3BD-3DD8AEAFD5BE}" type="slidenum">
              <a:rPr lang="en-US" smtClean="0"/>
              <a:t>3</a:t>
            </a:fld>
            <a:endParaRPr lang="en-US" dirty="0"/>
          </a:p>
        </p:txBody>
      </p:sp>
      <p:pic>
        <p:nvPicPr>
          <p:cNvPr id="6" name="Picture 5">
            <a:extLst>
              <a:ext uri="{FF2B5EF4-FFF2-40B4-BE49-F238E27FC236}">
                <a16:creationId xmlns:a16="http://schemas.microsoft.com/office/drawing/2014/main" id="{A5F6372F-7BD2-4FAA-B1E1-AF00B8576C3A}"/>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pic>
        <p:nvPicPr>
          <p:cNvPr id="5" name="Picture 4">
            <a:extLst>
              <a:ext uri="{FF2B5EF4-FFF2-40B4-BE49-F238E27FC236}">
                <a16:creationId xmlns:a16="http://schemas.microsoft.com/office/drawing/2014/main" id="{D7496952-CB54-4C90-A3A7-045830343CFD}"/>
              </a:ext>
            </a:extLst>
          </p:cNvPr>
          <p:cNvPicPr>
            <a:picLocks noChangeAspect="1"/>
          </p:cNvPicPr>
          <p:nvPr/>
        </p:nvPicPr>
        <p:blipFill>
          <a:blip r:embed="rId9"/>
          <a:stretch>
            <a:fillRect/>
          </a:stretch>
        </p:blipFill>
        <p:spPr>
          <a:xfrm>
            <a:off x="2660464" y="3134317"/>
            <a:ext cx="1365622" cy="1731414"/>
          </a:xfrm>
          <a:prstGeom prst="rect">
            <a:avLst/>
          </a:prstGeom>
          <a:noFill/>
        </p:spPr>
      </p:pic>
      <p:sp>
        <p:nvSpPr>
          <p:cNvPr id="11" name="Content Placeholder 2">
            <a:extLst>
              <a:ext uri="{FF2B5EF4-FFF2-40B4-BE49-F238E27FC236}">
                <a16:creationId xmlns:a16="http://schemas.microsoft.com/office/drawing/2014/main" id="{8D2A6542-916D-4B3D-91E9-4EB453BA5517}"/>
              </a:ext>
            </a:extLst>
          </p:cNvPr>
          <p:cNvSpPr txBox="1">
            <a:spLocks/>
          </p:cNvSpPr>
          <p:nvPr/>
        </p:nvSpPr>
        <p:spPr>
          <a:xfrm>
            <a:off x="6096000" y="1825625"/>
            <a:ext cx="5027629"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t>Important Question</a:t>
            </a:r>
          </a:p>
          <a:p>
            <a:pPr marL="0" indent="0">
              <a:buNone/>
            </a:pPr>
            <a:r>
              <a:rPr lang="en-US" i="1" dirty="0"/>
              <a:t>How can I be sure that a particular machine learning algorithm actually works in deployment?</a:t>
            </a:r>
          </a:p>
          <a:p>
            <a:r>
              <a:rPr lang="en-US" dirty="0"/>
              <a:t>Define “Sure”</a:t>
            </a:r>
          </a:p>
          <a:p>
            <a:r>
              <a:rPr lang="en-US" dirty="0"/>
              <a:t>Define “Actually Works”</a:t>
            </a:r>
          </a:p>
          <a:p>
            <a:r>
              <a:rPr lang="en-US" dirty="0"/>
              <a:t>Define “Deployment”</a:t>
            </a:r>
          </a:p>
          <a:p>
            <a:pPr lvl="1"/>
            <a:endParaRPr lang="en-US" dirty="0"/>
          </a:p>
        </p:txBody>
      </p:sp>
    </p:spTree>
    <p:extLst>
      <p:ext uri="{BB962C8B-B14F-4D97-AF65-F5344CB8AC3E}">
        <p14:creationId xmlns:p14="http://schemas.microsoft.com/office/powerpoint/2010/main" val="305009788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Particular Metrics for Binary Target</a:t>
            </a:r>
          </a:p>
        </p:txBody>
      </p:sp>
      <p:sp>
        <p:nvSpPr>
          <p:cNvPr id="3" name="Content Placeholder 2"/>
          <p:cNvSpPr>
            <a:spLocks noGrp="1"/>
          </p:cNvSpPr>
          <p:nvPr>
            <p:ph idx="1"/>
          </p:nvPr>
        </p:nvSpPr>
        <p:spPr/>
        <p:txBody>
          <a:bodyPr>
            <a:normAutofit/>
          </a:bodyPr>
          <a:lstStyle/>
          <a:p>
            <a:pPr marL="0" indent="0">
              <a:buNone/>
            </a:pPr>
            <a:r>
              <a:rPr lang="en-US" b="1" dirty="0"/>
              <a:t>We prefer model comparison criteria that are</a:t>
            </a:r>
            <a:r>
              <a:rPr lang="en-US" dirty="0"/>
              <a:t>:</a:t>
            </a:r>
          </a:p>
          <a:p>
            <a:pPr marL="514350" indent="-514350">
              <a:buFont typeface="+mj-lt"/>
              <a:buAutoNum type="arabicPeriod"/>
            </a:pPr>
            <a:r>
              <a:rPr lang="en-US" dirty="0"/>
              <a:t>Numeric metrics with known ranges (e.g., between 0 and 1)</a:t>
            </a:r>
          </a:p>
          <a:p>
            <a:pPr marL="514350" indent="-514350">
              <a:buFont typeface="+mj-lt"/>
              <a:buAutoNum type="arabicPeriod"/>
            </a:pPr>
            <a:r>
              <a:rPr lang="en-US" dirty="0"/>
              <a:t>Calculated using only the predicted probabilities and the occurrence of the event (i.e., Event and Non-Event)</a:t>
            </a:r>
          </a:p>
          <a:p>
            <a:pPr marL="0" indent="0">
              <a:buNone/>
            </a:pPr>
            <a:r>
              <a:rPr lang="en-US" b="1" dirty="0"/>
              <a:t>Introduce three metrics</a:t>
            </a:r>
            <a:r>
              <a:rPr lang="en-US" dirty="0"/>
              <a:t>:</a:t>
            </a:r>
          </a:p>
          <a:p>
            <a:pPr marL="514350" indent="-514350">
              <a:buFont typeface="+mj-lt"/>
              <a:buAutoNum type="arabicPeriod"/>
            </a:pPr>
            <a:r>
              <a:rPr lang="en-US" dirty="0"/>
              <a:t>Area Under Curve (of Receiver Operating Characteristics)</a:t>
            </a:r>
          </a:p>
          <a:p>
            <a:pPr marL="514350" indent="-514350">
              <a:buFont typeface="+mj-lt"/>
              <a:buAutoNum type="arabicPeriod"/>
            </a:pPr>
            <a:r>
              <a:rPr lang="en-US" dirty="0"/>
              <a:t>Root Averaged Squared Error</a:t>
            </a:r>
          </a:p>
          <a:p>
            <a:pPr marL="514350" indent="-514350">
              <a:buFont typeface="+mj-lt"/>
              <a:buAutoNum type="arabicPeriod"/>
            </a:pPr>
            <a:r>
              <a:rPr lang="en-US" dirty="0"/>
              <a:t>Misclassification Rate</a:t>
            </a:r>
          </a:p>
          <a:p>
            <a:endParaRPr lang="en-US" dirty="0"/>
          </a:p>
          <a:p>
            <a:endParaRPr lang="en-US" dirty="0"/>
          </a:p>
          <a:p>
            <a:endParaRPr lang="en-US" dirty="0"/>
          </a:p>
        </p:txBody>
      </p:sp>
      <p:sp>
        <p:nvSpPr>
          <p:cNvPr id="7" name="Slide Number Placeholder 6"/>
          <p:cNvSpPr>
            <a:spLocks noGrp="1"/>
          </p:cNvSpPr>
          <p:nvPr>
            <p:ph type="sldNum" sz="quarter" idx="12"/>
          </p:nvPr>
        </p:nvSpPr>
        <p:spPr/>
        <p:txBody>
          <a:bodyPr/>
          <a:lstStyle/>
          <a:p>
            <a:fld id="{1C20BA80-1909-427C-B3BD-3DD8AEAFD5BE}" type="slidenum">
              <a:rPr lang="en-US" smtClean="0"/>
              <a:t>30</a:t>
            </a:fld>
            <a:endParaRPr lang="en-US" dirty="0"/>
          </a:p>
        </p:txBody>
      </p:sp>
      <p:pic>
        <p:nvPicPr>
          <p:cNvPr id="6" name="Picture 5">
            <a:extLst>
              <a:ext uri="{FF2B5EF4-FFF2-40B4-BE49-F238E27FC236}">
                <a16:creationId xmlns:a16="http://schemas.microsoft.com/office/drawing/2014/main" id="{977865E6-43F4-4027-BD50-826E25EEE63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302465692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Predicted Probabilities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US" dirty="0"/>
                  <a:t>Binary target variable, values are: Event and Non-Event</a:t>
                </a:r>
              </a:p>
              <a:p>
                <a:r>
                  <a:rPr lang="en-US" dirty="0"/>
                  <a:t>A classification model, the objective is to predict the target value</a:t>
                </a:r>
              </a:p>
              <a:p>
                <a:r>
                  <a:rPr lang="en-US" dirty="0"/>
                  <a:t>Model outcomes are predicted probabilities for Event and Non-Event</a:t>
                </a:r>
              </a:p>
              <a:p>
                <a:r>
                  <a:rPr lang="en-US" dirty="0"/>
                  <a:t>Suppose the predicted probabilities for Event are:</a:t>
                </a:r>
              </a:p>
              <a:p>
                <a:pPr lvl="1"/>
                <a:r>
                  <a:rPr lang="en-US" dirty="0"/>
                  <a:t>Observed Target is Non-Event: </a:t>
                </a:r>
                <a14:m>
                  <m:oMath xmlns:m="http://schemas.openxmlformats.org/officeDocument/2006/math">
                    <m:d>
                      <m:dPr>
                        <m:begChr m:val="{"/>
                        <m:endChr m:val="}"/>
                        <m:ctrlPr>
                          <a:rPr lang="en-US" i="1" smtClean="0">
                            <a:latin typeface="Cambria Math" panose="02040503050406030204" pitchFamily="18" charset="0"/>
                          </a:rPr>
                        </m:ctrlPr>
                      </m:dPr>
                      <m:e>
                        <m:sSub>
                          <m:sSubPr>
                            <m:ctrlPr>
                              <a:rPr lang="en-US"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𝑘</m:t>
                            </m:r>
                            <m:r>
                              <a:rPr lang="en-US" b="0" i="1" smtClean="0">
                                <a:latin typeface="Cambria Math" panose="02040503050406030204" pitchFamily="18" charset="0"/>
                              </a:rPr>
                              <m:t>0</m:t>
                            </m:r>
                          </m:sub>
                        </m:sSub>
                        <m:r>
                          <a:rPr lang="en-US" b="0" i="1" smtClean="0">
                            <a:latin typeface="Cambria Math" panose="02040503050406030204" pitchFamily="18" charset="0"/>
                          </a:rPr>
                          <m:t>:</m:t>
                        </m:r>
                        <m:r>
                          <a:rPr lang="en-US" b="0" i="1" smtClean="0">
                            <a:latin typeface="Cambria Math" panose="02040503050406030204" pitchFamily="18" charset="0"/>
                          </a:rPr>
                          <m:t>𝑘</m:t>
                        </m:r>
                        <m:r>
                          <a:rPr lang="en-US" b="0" i="1" smtClean="0">
                            <a:latin typeface="Cambria Math" panose="02040503050406030204" pitchFamily="18" charset="0"/>
                          </a:rPr>
                          <m:t>=1,…,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𝑁𝐸</m:t>
                            </m:r>
                          </m:sub>
                        </m:sSub>
                      </m:e>
                    </m:d>
                  </m:oMath>
                </a14:m>
                <a:endParaRPr lang="en-US" i="1" dirty="0">
                  <a:latin typeface="Cambria Math" panose="02040503050406030204" pitchFamily="18" charset="0"/>
                </a:endParaRPr>
              </a:p>
              <a:p>
                <a:pPr lvl="1"/>
                <a:r>
                  <a:rPr lang="en-US" dirty="0"/>
                  <a:t>Observed Target is Event: </a:t>
                </a:r>
                <a14:m>
                  <m:oMath xmlns:m="http://schemas.openxmlformats.org/officeDocument/2006/math">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b="0" i="1" smtClean="0">
                                <a:latin typeface="Cambria Math" panose="02040503050406030204" pitchFamily="18" charset="0"/>
                              </a:rPr>
                              <m:t>𝑙</m:t>
                            </m:r>
                            <m:r>
                              <a:rPr lang="en-US" i="1">
                                <a:latin typeface="Cambria Math" panose="02040503050406030204" pitchFamily="18" charset="0"/>
                              </a:rPr>
                              <m:t>1</m:t>
                            </m:r>
                          </m:sub>
                        </m:sSub>
                        <m:r>
                          <a:rPr lang="en-US" i="1">
                            <a:latin typeface="Cambria Math" panose="02040503050406030204" pitchFamily="18" charset="0"/>
                          </a:rPr>
                          <m:t>:</m:t>
                        </m:r>
                        <m:r>
                          <a:rPr lang="en-US" b="0" i="1" smtClean="0">
                            <a:latin typeface="Cambria Math" panose="02040503050406030204" pitchFamily="18" charset="0"/>
                          </a:rPr>
                          <m:t>𝑙</m:t>
                        </m:r>
                        <m:r>
                          <a:rPr lang="en-US" i="1">
                            <a:latin typeface="Cambria Math" panose="02040503050406030204" pitchFamily="18" charset="0"/>
                          </a:rPr>
                          <m:t>=1,…, </m:t>
                        </m:r>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𝐸</m:t>
                            </m:r>
                          </m:sub>
                        </m:sSub>
                      </m:e>
                    </m:d>
                  </m:oMath>
                </a14:m>
                <a:endParaRPr lang="en-US" dirty="0"/>
              </a:p>
              <a:p>
                <a:pPr lvl="1"/>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043" t="-2241"/>
                </a:stretch>
              </a:blipFill>
            </p:spPr>
            <p:txBody>
              <a:bodyPr/>
              <a:lstStyle/>
              <a:p>
                <a:r>
                  <a:rPr lang="en-US">
                    <a:noFill/>
                  </a:rPr>
                  <a:t> </a:t>
                </a:r>
              </a:p>
            </p:txBody>
          </p:sp>
        </mc:Fallback>
      </mc:AlternateContent>
      <p:sp>
        <p:nvSpPr>
          <p:cNvPr id="7" name="Slide Number Placeholder 6"/>
          <p:cNvSpPr>
            <a:spLocks noGrp="1"/>
          </p:cNvSpPr>
          <p:nvPr>
            <p:ph type="sldNum" sz="quarter" idx="12"/>
          </p:nvPr>
        </p:nvSpPr>
        <p:spPr/>
        <p:txBody>
          <a:bodyPr/>
          <a:lstStyle/>
          <a:p>
            <a:fld id="{1C20BA80-1909-427C-B3BD-3DD8AEAFD5BE}" type="slidenum">
              <a:rPr lang="en-US" smtClean="0"/>
              <a:t>31</a:t>
            </a:fld>
            <a:endParaRPr lang="en-US" dirty="0"/>
          </a:p>
        </p:txBody>
      </p:sp>
      <p:pic>
        <p:nvPicPr>
          <p:cNvPr id="6" name="Picture 5">
            <a:extLst>
              <a:ext uri="{FF2B5EF4-FFF2-40B4-BE49-F238E27FC236}">
                <a16:creationId xmlns:a16="http://schemas.microsoft.com/office/drawing/2014/main" id="{2545DA28-6003-45DD-8A49-37BED34CD56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263608043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Area Under Curve (AUC)</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marL="514350" indent="-514350">
                  <a:buFont typeface="+mj-lt"/>
                  <a:buAutoNum type="arabicPeriod"/>
                </a:pPr>
                <a:r>
                  <a:rPr lang="en-US" dirty="0"/>
                  <a:t>Sort the predicted probabilities:</a:t>
                </a:r>
              </a:p>
              <a:p>
                <a:pPr lvl="1"/>
                <a:r>
                  <a:rPr lang="en-US" dirty="0"/>
                  <a:t>Event: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11</m:t>
                        </m:r>
                      </m:sub>
                    </m:sSub>
                    <m:r>
                      <a:rPr lang="en-US" i="1">
                        <a:latin typeface="Cambria Math" panose="02040503050406030204" pitchFamily="18" charset="0"/>
                        <a:ea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𝑝</m:t>
                        </m:r>
                      </m:e>
                      <m:sub>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𝐸</m:t>
                            </m:r>
                          </m:sub>
                        </m:sSub>
                        <m:r>
                          <a:rPr lang="en-US" i="1">
                            <a:latin typeface="Cambria Math" panose="02040503050406030204" pitchFamily="18" charset="0"/>
                          </a:rPr>
                          <m:t>1</m:t>
                        </m:r>
                      </m:sub>
                    </m:sSub>
                  </m:oMath>
                </a14:m>
                <a:endParaRPr lang="en-US" dirty="0"/>
              </a:p>
              <a:p>
                <a:pPr lvl="1"/>
                <a:r>
                  <a:rPr lang="en-US" dirty="0"/>
                  <a:t>Non-Event: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10</m:t>
                        </m:r>
                      </m:sub>
                    </m:sSub>
                    <m:r>
                      <a:rPr lang="en-US" i="1">
                        <a:latin typeface="Cambria Math" panose="02040503050406030204" pitchFamily="18" charset="0"/>
                        <a:ea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𝑝</m:t>
                        </m:r>
                      </m:e>
                      <m:sub>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𝑁𝐸</m:t>
                            </m:r>
                          </m:sub>
                        </m:sSub>
                        <m:r>
                          <a:rPr lang="en-US" i="1">
                            <a:latin typeface="Cambria Math" panose="02040503050406030204" pitchFamily="18" charset="0"/>
                          </a:rPr>
                          <m:t>0</m:t>
                        </m:r>
                      </m:sub>
                    </m:sSub>
                  </m:oMath>
                </a14:m>
                <a:endParaRPr lang="en-US" dirty="0"/>
              </a:p>
              <a:p>
                <a:pPr marL="457200" indent="-457200">
                  <a:buFont typeface="+mj-lt"/>
                  <a:buAutoNum type="arabicPeriod"/>
                </a:pPr>
                <a:r>
                  <a:rPr lang="en-US" dirty="0"/>
                  <a:t>Create a two-way table</a:t>
                </a:r>
              </a:p>
              <a:p>
                <a:pPr lvl="1"/>
                <a:r>
                  <a:rPr lang="en-US" dirty="0"/>
                  <a:t>Row dimension: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11</m:t>
                        </m:r>
                      </m:sub>
                    </m:sSub>
                    <m:r>
                      <a:rPr lang="en-US" i="1">
                        <a:latin typeface="Cambria Math" panose="02040503050406030204" pitchFamily="18" charset="0"/>
                        <a:ea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𝑝</m:t>
                        </m:r>
                      </m:e>
                      <m:sub>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𝐸</m:t>
                            </m:r>
                          </m:sub>
                        </m:sSub>
                        <m:r>
                          <a:rPr lang="en-US" i="1">
                            <a:latin typeface="Cambria Math" panose="02040503050406030204" pitchFamily="18" charset="0"/>
                          </a:rPr>
                          <m:t>1</m:t>
                        </m:r>
                      </m:sub>
                    </m:sSub>
                  </m:oMath>
                </a14:m>
                <a:endParaRPr lang="en-US" dirty="0"/>
              </a:p>
              <a:p>
                <a:pPr lvl="1"/>
                <a:r>
                  <a:rPr lang="en-US" dirty="0"/>
                  <a:t>Column dimension: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10</m:t>
                        </m:r>
                      </m:sub>
                    </m:sSub>
                    <m:r>
                      <a:rPr lang="en-US" i="1">
                        <a:latin typeface="Cambria Math" panose="02040503050406030204" pitchFamily="18" charset="0"/>
                        <a:ea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𝑝</m:t>
                        </m:r>
                      </m:e>
                      <m:sub>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𝑁𝐸</m:t>
                            </m:r>
                          </m:sub>
                        </m:sSub>
                        <m:r>
                          <a:rPr lang="en-US" i="1">
                            <a:latin typeface="Cambria Math" panose="02040503050406030204" pitchFamily="18" charset="0"/>
                          </a:rPr>
                          <m:t>0</m:t>
                        </m:r>
                      </m:sub>
                    </m:sSub>
                  </m:oMath>
                </a14:m>
                <a:endParaRPr lang="en-US" dirty="0"/>
              </a:p>
              <a:p>
                <a:pPr marL="514350" indent="-514350">
                  <a:buFont typeface="+mj-lt"/>
                  <a:buAutoNum type="arabicPeriod"/>
                </a:pPr>
                <a:r>
                  <a:rPr lang="en-US" dirty="0"/>
                  <a:t>Each cell in the table corresponds to a pair of predicted probabilities: </a:t>
                </a:r>
                <a14:m>
                  <m:oMath xmlns:m="http://schemas.openxmlformats.org/officeDocument/2006/math">
                    <m:d>
                      <m:dPr>
                        <m:ctrlPr>
                          <a:rPr lang="en-US" i="1" dirty="0" smtClean="0">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𝑙</m:t>
                            </m:r>
                            <m:r>
                              <a:rPr lang="en-US" i="1">
                                <a:latin typeface="Cambria Math" panose="02040503050406030204" pitchFamily="18" charset="0"/>
                              </a:rPr>
                              <m:t>1</m:t>
                            </m:r>
                          </m:sub>
                        </m:sSub>
                        <m:r>
                          <a:rPr lang="en-US" b="0" i="1" smtClean="0">
                            <a:latin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𝑝</m:t>
                            </m:r>
                          </m:e>
                          <m:sub>
                            <m:r>
                              <a:rPr lang="en-US" i="1">
                                <a:latin typeface="Cambria Math" panose="02040503050406030204" pitchFamily="18" charset="0"/>
                                <a:ea typeface="Cambria Math" panose="02040503050406030204" pitchFamily="18" charset="0"/>
                              </a:rPr>
                              <m:t>𝑘</m:t>
                            </m:r>
                            <m:r>
                              <a:rPr lang="en-US" i="1">
                                <a:latin typeface="Cambria Math" panose="02040503050406030204" pitchFamily="18" charset="0"/>
                                <a:ea typeface="Cambria Math" panose="02040503050406030204" pitchFamily="18" charset="0"/>
                              </a:rPr>
                              <m:t>0</m:t>
                            </m:r>
                          </m:sub>
                        </m:sSub>
                      </m:e>
                    </m:d>
                  </m:oMath>
                </a14:m>
                <a:endParaRPr lang="en-US" dirty="0"/>
              </a:p>
              <a:p>
                <a:pPr marL="514350" indent="-514350">
                  <a:buFont typeface="+mj-lt"/>
                  <a:buAutoNum type="arabicPeriod"/>
                </a:pPr>
                <a:r>
                  <a:rPr lang="en-US" dirty="0"/>
                  <a:t>Number of pairs (or cells) is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𝐸</m:t>
                        </m:r>
                      </m:sub>
                    </m:sSub>
                    <m:r>
                      <a:rPr lang="en-US" i="1" smtClean="0">
                        <a:latin typeface="Cambria Math" panose="02040503050406030204" pitchFamily="18" charset="0"/>
                        <a:ea typeface="Cambria Math" panose="02040503050406030204" pitchFamily="18" charset="0"/>
                      </a:rPr>
                      <m:t>×</m:t>
                    </m:r>
                    <m:sSub>
                      <m:sSubPr>
                        <m:ctrlPr>
                          <a:rPr lang="en-US"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𝑛</m:t>
                        </m:r>
                      </m:e>
                      <m:sub>
                        <m:r>
                          <a:rPr lang="en-US" b="0" i="1" smtClean="0">
                            <a:latin typeface="Cambria Math" panose="02040503050406030204" pitchFamily="18" charset="0"/>
                            <a:ea typeface="Cambria Math" panose="02040503050406030204" pitchFamily="18" charset="0"/>
                          </a:rPr>
                          <m:t>𝑁𝐸</m:t>
                        </m:r>
                      </m:sub>
                    </m:sSub>
                  </m:oMath>
                </a14:m>
                <a:endParaRPr lang="en-US" dirty="0"/>
              </a:p>
              <a:p>
                <a:pPr lvl="1"/>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217" t="-2381"/>
                </a:stretch>
              </a:blipFill>
            </p:spPr>
            <p:txBody>
              <a:bodyPr/>
              <a:lstStyle/>
              <a:p>
                <a:r>
                  <a:rPr lang="en-US">
                    <a:noFill/>
                  </a:rPr>
                  <a:t> </a:t>
                </a:r>
              </a:p>
            </p:txBody>
          </p:sp>
        </mc:Fallback>
      </mc:AlternateContent>
      <p:sp>
        <p:nvSpPr>
          <p:cNvPr id="7" name="Slide Number Placeholder 6"/>
          <p:cNvSpPr>
            <a:spLocks noGrp="1"/>
          </p:cNvSpPr>
          <p:nvPr>
            <p:ph type="sldNum" sz="quarter" idx="12"/>
          </p:nvPr>
        </p:nvSpPr>
        <p:spPr/>
        <p:txBody>
          <a:bodyPr/>
          <a:lstStyle/>
          <a:p>
            <a:fld id="{1C20BA80-1909-427C-B3BD-3DD8AEAFD5BE}" type="slidenum">
              <a:rPr lang="en-US" smtClean="0"/>
              <a:t>32</a:t>
            </a:fld>
            <a:endParaRPr lang="en-US" dirty="0"/>
          </a:p>
        </p:txBody>
      </p:sp>
      <mc:AlternateContent xmlns:mc="http://schemas.openxmlformats.org/markup-compatibility/2006" xmlns:a14="http://schemas.microsoft.com/office/drawing/2010/main">
        <mc:Choice Requires="a14">
          <p:graphicFrame>
            <p:nvGraphicFramePr>
              <p:cNvPr id="5" name="Table 4"/>
              <p:cNvGraphicFramePr>
                <a:graphicFrameLocks noGrp="1"/>
              </p:cNvGraphicFramePr>
              <p:nvPr>
                <p:extLst/>
              </p:nvPr>
            </p:nvGraphicFramePr>
            <p:xfrm>
              <a:off x="7292070" y="2055813"/>
              <a:ext cx="4614180" cy="2241678"/>
            </p:xfrm>
            <a:graphic>
              <a:graphicData uri="http://schemas.openxmlformats.org/drawingml/2006/table">
                <a:tbl>
                  <a:tblPr firstRow="1" firstCol="1" bandRow="1">
                    <a:tableStyleId>{5C22544A-7EE6-4342-B048-85BDC9FD1C3A}</a:tableStyleId>
                  </a:tblPr>
                  <a:tblGrid>
                    <a:gridCol w="769030">
                      <a:extLst>
                        <a:ext uri="{9D8B030D-6E8A-4147-A177-3AD203B41FA5}">
                          <a16:colId xmlns:a16="http://schemas.microsoft.com/office/drawing/2014/main" val="20000"/>
                        </a:ext>
                      </a:extLst>
                    </a:gridCol>
                    <a:gridCol w="769030">
                      <a:extLst>
                        <a:ext uri="{9D8B030D-6E8A-4147-A177-3AD203B41FA5}">
                          <a16:colId xmlns:a16="http://schemas.microsoft.com/office/drawing/2014/main" val="20001"/>
                        </a:ext>
                      </a:extLst>
                    </a:gridCol>
                    <a:gridCol w="769030">
                      <a:extLst>
                        <a:ext uri="{9D8B030D-6E8A-4147-A177-3AD203B41FA5}">
                          <a16:colId xmlns:a16="http://schemas.microsoft.com/office/drawing/2014/main" val="20002"/>
                        </a:ext>
                      </a:extLst>
                    </a:gridCol>
                    <a:gridCol w="769030">
                      <a:extLst>
                        <a:ext uri="{9D8B030D-6E8A-4147-A177-3AD203B41FA5}">
                          <a16:colId xmlns:a16="http://schemas.microsoft.com/office/drawing/2014/main" val="20003"/>
                        </a:ext>
                      </a:extLst>
                    </a:gridCol>
                    <a:gridCol w="769030">
                      <a:extLst>
                        <a:ext uri="{9D8B030D-6E8A-4147-A177-3AD203B41FA5}">
                          <a16:colId xmlns:a16="http://schemas.microsoft.com/office/drawing/2014/main" val="20004"/>
                        </a:ext>
                      </a:extLst>
                    </a:gridCol>
                    <a:gridCol w="769030">
                      <a:extLst>
                        <a:ext uri="{9D8B030D-6E8A-4147-A177-3AD203B41FA5}">
                          <a16:colId xmlns:a16="http://schemas.microsoft.com/office/drawing/2014/main" val="20005"/>
                        </a:ext>
                      </a:extLst>
                    </a:gridCol>
                  </a:tblGrid>
                  <a:tr h="207026">
                    <a:tc>
                      <a:txBody>
                        <a:bodyPr/>
                        <a:lstStyle/>
                        <a:p>
                          <a:pPr algn="ctr"/>
                          <a:endParaRPr lang="en-US" dirty="0"/>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10</m:t>
                                    </m:r>
                                  </m:sub>
                                </m:sSub>
                              </m:oMath>
                            </m:oMathPara>
                          </a14:m>
                          <a:endParaRPr lang="en-US" dirty="0"/>
                        </a:p>
                      </a:txBody>
                      <a:tcPr anchor="ctr"/>
                    </a:tc>
                    <a:tc>
                      <a:txBody>
                        <a:bodyPr/>
                        <a:lstStyle/>
                        <a:p>
                          <a:pPr algn="ctr"/>
                          <a:r>
                            <a:rPr lang="en-US" dirty="0"/>
                            <a:t>≤ …</a:t>
                          </a:r>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𝑘</m:t>
                                    </m:r>
                                    <m:r>
                                      <a:rPr lang="en-US" b="0" i="1" smtClean="0">
                                        <a:latin typeface="Cambria Math" panose="02040503050406030204" pitchFamily="18" charset="0"/>
                                      </a:rPr>
                                      <m:t>0</m:t>
                                    </m:r>
                                  </m:sub>
                                </m:sSub>
                              </m:oMath>
                            </m:oMathPara>
                          </a14:m>
                          <a:endParaRPr lang="en-US"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 …</a:t>
                          </a:r>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𝑝</m:t>
                                    </m:r>
                                  </m:e>
                                  <m:sub>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𝑁𝐸</m:t>
                                        </m:r>
                                      </m:sub>
                                    </m:sSub>
                                    <m:r>
                                      <a:rPr lang="en-US" b="0" i="1" smtClean="0">
                                        <a:latin typeface="Cambria Math" panose="02040503050406030204" pitchFamily="18" charset="0"/>
                                      </a:rPr>
                                      <m:t>0</m:t>
                                    </m:r>
                                  </m:sub>
                                </m:sSub>
                              </m:oMath>
                            </m:oMathPara>
                          </a14:m>
                          <a:endParaRPr lang="en-US" dirty="0"/>
                        </a:p>
                      </a:txBody>
                      <a:tcPr anchor="ctr"/>
                    </a:tc>
                    <a:extLst>
                      <a:ext uri="{0D108BD9-81ED-4DB2-BD59-A6C34878D82A}">
                        <a16:rowId xmlns:a16="http://schemas.microsoft.com/office/drawing/2014/main" val="10000"/>
                      </a:ext>
                    </a:extLst>
                  </a:tr>
                  <a:tr h="197200">
                    <a:tc>
                      <a:txBody>
                        <a:bodyPr/>
                        <a:lstStyle/>
                        <a:p>
                          <a:pPr algn="ct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𝑝</m:t>
                                    </m:r>
                                  </m:e>
                                  <m:sub>
                                    <m:r>
                                      <a:rPr lang="en-US" b="0" i="1" smtClean="0">
                                        <a:latin typeface="Cambria Math" panose="02040503050406030204" pitchFamily="18" charset="0"/>
                                      </a:rPr>
                                      <m:t>1</m:t>
                                    </m:r>
                                    <m:r>
                                      <a:rPr lang="en-US" i="1">
                                        <a:latin typeface="Cambria Math" panose="02040503050406030204" pitchFamily="18" charset="0"/>
                                      </a:rPr>
                                      <m:t>1</m:t>
                                    </m:r>
                                  </m:sub>
                                </m:sSub>
                              </m:oMath>
                            </m:oMathPara>
                          </a14:m>
                          <a:endParaRPr lang="en-US" dirty="0"/>
                        </a:p>
                      </a:txBody>
                      <a:tcPr anchor="ctr"/>
                    </a:tc>
                    <a:tc>
                      <a:txBody>
                        <a:bodyPr/>
                        <a:lstStyle/>
                        <a:p>
                          <a:pPr algn="ctr"/>
                          <a:endParaRPr lang="en-US" dirty="0"/>
                        </a:p>
                      </a:txBody>
                      <a:tcPr anchor="ctr"/>
                    </a:tc>
                    <a:tc>
                      <a:txBody>
                        <a:bodyPr/>
                        <a:lstStyle/>
                        <a:p>
                          <a:pPr algn="ctr"/>
                          <a:endParaRPr lang="en-US"/>
                        </a:p>
                      </a:txBody>
                      <a:tcPr anchor="ctr"/>
                    </a:tc>
                    <a:tc>
                      <a:txBody>
                        <a:bodyPr/>
                        <a:lstStyle/>
                        <a:p>
                          <a:pPr algn="ctr"/>
                          <a:endParaRPr lang="en-US"/>
                        </a:p>
                      </a:txBody>
                      <a:tcPr anchor="ctr"/>
                    </a:tc>
                    <a:tc>
                      <a:txBody>
                        <a:bodyPr/>
                        <a:lstStyle/>
                        <a:p>
                          <a:pPr algn="ctr"/>
                          <a:endParaRPr lang="en-US"/>
                        </a:p>
                      </a:txBody>
                      <a:tcPr anchor="ctr"/>
                    </a:tc>
                    <a:tc>
                      <a:txBody>
                        <a:bodyPr/>
                        <a:lstStyle/>
                        <a:p>
                          <a:pPr algn="ctr"/>
                          <a:endParaRPr lang="en-US"/>
                        </a:p>
                      </a:txBody>
                      <a:tcPr anchor="ctr"/>
                    </a:tc>
                    <a:extLst>
                      <a:ext uri="{0D108BD9-81ED-4DB2-BD59-A6C34878D82A}">
                        <a16:rowId xmlns:a16="http://schemas.microsoft.com/office/drawing/2014/main" val="10001"/>
                      </a:ext>
                    </a:extLst>
                  </a:tr>
                  <a:tr h="1972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 …</a:t>
                          </a:r>
                        </a:p>
                      </a:txBody>
                      <a:tcPr anchor="ctr"/>
                    </a:tc>
                    <a:tc>
                      <a:txBody>
                        <a:bodyPr/>
                        <a:lstStyle/>
                        <a:p>
                          <a:pPr algn="ctr"/>
                          <a:endParaRPr lang="en-US" dirty="0"/>
                        </a:p>
                      </a:txBody>
                      <a:tcPr anchor="ctr"/>
                    </a:tc>
                    <a:tc>
                      <a:txBody>
                        <a:bodyPr/>
                        <a:lstStyle/>
                        <a:p>
                          <a:pPr algn="ctr"/>
                          <a:endParaRPr lang="en-US"/>
                        </a:p>
                      </a:txBody>
                      <a:tcPr anchor="ctr"/>
                    </a:tc>
                    <a:tc>
                      <a:txBody>
                        <a:bodyPr/>
                        <a:lstStyle/>
                        <a:p>
                          <a:pPr algn="ctr"/>
                          <a:endParaRPr lang="en-US"/>
                        </a:p>
                      </a:txBody>
                      <a:tcPr anchor="ctr"/>
                    </a:tc>
                    <a:tc>
                      <a:txBody>
                        <a:bodyPr/>
                        <a:lstStyle/>
                        <a:p>
                          <a:pPr algn="ctr"/>
                          <a:endParaRPr lang="en-US"/>
                        </a:p>
                      </a:txBody>
                      <a:tcPr anchor="ctr"/>
                    </a:tc>
                    <a:tc>
                      <a:txBody>
                        <a:bodyPr/>
                        <a:lstStyle/>
                        <a:p>
                          <a:pPr algn="ctr"/>
                          <a:endParaRPr lang="en-US"/>
                        </a:p>
                      </a:txBody>
                      <a:tcPr anchor="ctr"/>
                    </a:tc>
                    <a:extLst>
                      <a:ext uri="{0D108BD9-81ED-4DB2-BD59-A6C34878D82A}">
                        <a16:rowId xmlns:a16="http://schemas.microsoft.com/office/drawing/2014/main" val="10002"/>
                      </a:ext>
                    </a:extLst>
                  </a:tr>
                  <a:tr h="197200">
                    <a:tc>
                      <a:txBody>
                        <a:bodyPr/>
                        <a:lstStyle/>
                        <a:p>
                          <a:pPr algn="ct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𝑝</m:t>
                                    </m:r>
                                  </m:e>
                                  <m:sub>
                                    <m:r>
                                      <a:rPr lang="en-US" b="0" i="1" smtClean="0">
                                        <a:latin typeface="Cambria Math" panose="02040503050406030204" pitchFamily="18" charset="0"/>
                                      </a:rPr>
                                      <m:t>𝑙</m:t>
                                    </m:r>
                                    <m:r>
                                      <a:rPr lang="en-US" i="1">
                                        <a:latin typeface="Cambria Math" panose="02040503050406030204" pitchFamily="18" charset="0"/>
                                      </a:rPr>
                                      <m:t>1</m:t>
                                    </m:r>
                                  </m:sub>
                                </m:sSub>
                              </m:oMath>
                            </m:oMathPara>
                          </a14:m>
                          <a:endParaRPr lang="en-US" dirty="0"/>
                        </a:p>
                      </a:txBody>
                      <a:tcPr anchor="ctr"/>
                    </a:tc>
                    <a:tc>
                      <a:txBody>
                        <a:bodyPr/>
                        <a:lstStyle/>
                        <a:p>
                          <a:pPr algn="ctr"/>
                          <a:endParaRPr lang="en-US" dirty="0"/>
                        </a:p>
                      </a:txBody>
                      <a:tcPr anchor="ctr"/>
                    </a:tc>
                    <a:tc>
                      <a:txBody>
                        <a:bodyPr/>
                        <a:lstStyle/>
                        <a:p>
                          <a:pPr algn="ctr"/>
                          <a:endParaRPr lang="en-US"/>
                        </a:p>
                      </a:txBody>
                      <a:tcPr anchor="ctr"/>
                    </a:tc>
                    <a:tc>
                      <a:txBody>
                        <a:bodyPr/>
                        <a:lstStyle/>
                        <a:p>
                          <a:pPr algn="ctr"/>
                          <a:endParaRPr lang="en-US"/>
                        </a:p>
                      </a:txBody>
                      <a:tcPr anchor="ctr"/>
                    </a:tc>
                    <a:tc>
                      <a:txBody>
                        <a:bodyPr/>
                        <a:lstStyle/>
                        <a:p>
                          <a:pPr algn="ctr"/>
                          <a:endParaRPr lang="en-US"/>
                        </a:p>
                      </a:txBody>
                      <a:tcPr anchor="ctr"/>
                    </a:tc>
                    <a:tc>
                      <a:txBody>
                        <a:bodyPr/>
                        <a:lstStyle/>
                        <a:p>
                          <a:pPr algn="ctr"/>
                          <a:endParaRPr lang="en-US"/>
                        </a:p>
                      </a:txBody>
                      <a:tcPr anchor="ctr"/>
                    </a:tc>
                    <a:extLst>
                      <a:ext uri="{0D108BD9-81ED-4DB2-BD59-A6C34878D82A}">
                        <a16:rowId xmlns:a16="http://schemas.microsoft.com/office/drawing/2014/main" val="10003"/>
                      </a:ext>
                    </a:extLst>
                  </a:tr>
                  <a:tr h="194498">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 …</a:t>
                          </a:r>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dirty="0"/>
                        </a:p>
                      </a:txBody>
                      <a:tcPr anchor="ctr"/>
                    </a:tc>
                    <a:extLst>
                      <a:ext uri="{0D108BD9-81ED-4DB2-BD59-A6C34878D82A}">
                        <a16:rowId xmlns:a16="http://schemas.microsoft.com/office/drawing/2014/main" val="10004"/>
                      </a:ext>
                    </a:extLst>
                  </a:tr>
                  <a:tr h="207026">
                    <a:tc>
                      <a:txBody>
                        <a:bodyPr/>
                        <a:lstStyle/>
                        <a:p>
                          <a:pPr algn="ct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𝑝</m:t>
                                    </m:r>
                                  </m:e>
                                  <m:sub>
                                    <m:sSub>
                                      <m:sSubPr>
                                        <m:ctrlPr>
                                          <a:rPr lang="en-US" i="1" smtClean="0">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𝐸</m:t>
                                        </m:r>
                                      </m:sub>
                                    </m:sSub>
                                    <m:r>
                                      <a:rPr lang="en-US" i="1">
                                        <a:latin typeface="Cambria Math" panose="02040503050406030204" pitchFamily="18" charset="0"/>
                                      </a:rPr>
                                      <m:t>1</m:t>
                                    </m:r>
                                  </m:sub>
                                </m:sSub>
                              </m:oMath>
                            </m:oMathPara>
                          </a14:m>
                          <a:endParaRPr lang="en-US" dirty="0"/>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dirty="0"/>
                        </a:p>
                      </a:txBody>
                      <a:tcPr anchor="ctr"/>
                    </a:tc>
                    <a:extLst>
                      <a:ext uri="{0D108BD9-81ED-4DB2-BD59-A6C34878D82A}">
                        <a16:rowId xmlns:a16="http://schemas.microsoft.com/office/drawing/2014/main" val="10005"/>
                      </a:ext>
                    </a:extLst>
                  </a:tr>
                </a:tbl>
              </a:graphicData>
            </a:graphic>
          </p:graphicFrame>
        </mc:Choice>
        <mc:Fallback xmlns="">
          <p:graphicFrame>
            <p:nvGraphicFramePr>
              <p:cNvPr id="5" name="Table 4"/>
              <p:cNvGraphicFramePr>
                <a:graphicFrameLocks noGrp="1"/>
              </p:cNvGraphicFramePr>
              <p:nvPr>
                <p:extLst>
                  <p:ext uri="{D42A27DB-BD31-4B8C-83A1-F6EECF244321}">
                    <p14:modId xmlns:p14="http://schemas.microsoft.com/office/powerpoint/2010/main" val="1764899966"/>
                  </p:ext>
                </p:extLst>
              </p:nvPr>
            </p:nvGraphicFramePr>
            <p:xfrm>
              <a:off x="7292070" y="2055813"/>
              <a:ext cx="4614180" cy="2241678"/>
            </p:xfrm>
            <a:graphic>
              <a:graphicData uri="http://schemas.openxmlformats.org/drawingml/2006/table">
                <a:tbl>
                  <a:tblPr firstRow="1" firstCol="1" bandRow="1">
                    <a:tableStyleId>{5C22544A-7EE6-4342-B048-85BDC9FD1C3A}</a:tableStyleId>
                  </a:tblPr>
                  <a:tblGrid>
                    <a:gridCol w="769030">
                      <a:extLst>
                        <a:ext uri="{9D8B030D-6E8A-4147-A177-3AD203B41FA5}">
                          <a16:colId xmlns:a16="http://schemas.microsoft.com/office/drawing/2014/main" val="20000"/>
                        </a:ext>
                      </a:extLst>
                    </a:gridCol>
                    <a:gridCol w="769030">
                      <a:extLst>
                        <a:ext uri="{9D8B030D-6E8A-4147-A177-3AD203B41FA5}">
                          <a16:colId xmlns:a16="http://schemas.microsoft.com/office/drawing/2014/main" val="20001"/>
                        </a:ext>
                      </a:extLst>
                    </a:gridCol>
                    <a:gridCol w="769030">
                      <a:extLst>
                        <a:ext uri="{9D8B030D-6E8A-4147-A177-3AD203B41FA5}">
                          <a16:colId xmlns:a16="http://schemas.microsoft.com/office/drawing/2014/main" val="20002"/>
                        </a:ext>
                      </a:extLst>
                    </a:gridCol>
                    <a:gridCol w="769030">
                      <a:extLst>
                        <a:ext uri="{9D8B030D-6E8A-4147-A177-3AD203B41FA5}">
                          <a16:colId xmlns:a16="http://schemas.microsoft.com/office/drawing/2014/main" val="20003"/>
                        </a:ext>
                      </a:extLst>
                    </a:gridCol>
                    <a:gridCol w="769030">
                      <a:extLst>
                        <a:ext uri="{9D8B030D-6E8A-4147-A177-3AD203B41FA5}">
                          <a16:colId xmlns:a16="http://schemas.microsoft.com/office/drawing/2014/main" val="20004"/>
                        </a:ext>
                      </a:extLst>
                    </a:gridCol>
                    <a:gridCol w="769030">
                      <a:extLst>
                        <a:ext uri="{9D8B030D-6E8A-4147-A177-3AD203B41FA5}">
                          <a16:colId xmlns:a16="http://schemas.microsoft.com/office/drawing/2014/main" val="20005"/>
                        </a:ext>
                      </a:extLst>
                    </a:gridCol>
                  </a:tblGrid>
                  <a:tr h="389319">
                    <a:tc>
                      <a:txBody>
                        <a:bodyPr/>
                        <a:lstStyle/>
                        <a:p>
                          <a:pPr algn="ctr"/>
                          <a:endParaRPr lang="en-US" dirty="0"/>
                        </a:p>
                      </a:txBody>
                      <a:tcPr anchor="ctr"/>
                    </a:tc>
                    <a:tc>
                      <a:txBody>
                        <a:bodyPr/>
                        <a:lstStyle/>
                        <a:p>
                          <a:endParaRPr lang="en-US"/>
                        </a:p>
                      </a:txBody>
                      <a:tcPr anchor="ctr">
                        <a:blipFill>
                          <a:blip r:embed="rId5"/>
                          <a:stretch>
                            <a:fillRect l="-100000" t="-4688" r="-400787" b="-479688"/>
                          </a:stretch>
                        </a:blipFill>
                      </a:tcPr>
                    </a:tc>
                    <a:tc>
                      <a:txBody>
                        <a:bodyPr/>
                        <a:lstStyle/>
                        <a:p>
                          <a:pPr algn="ctr"/>
                          <a:r>
                            <a:rPr lang="en-US" dirty="0" smtClean="0"/>
                            <a:t>≤ …</a:t>
                          </a:r>
                          <a:endParaRPr lang="en-US" dirty="0"/>
                        </a:p>
                      </a:txBody>
                      <a:tcPr anchor="ctr"/>
                    </a:tc>
                    <a:tc>
                      <a:txBody>
                        <a:bodyPr/>
                        <a:lstStyle/>
                        <a:p>
                          <a:endParaRPr lang="en-US"/>
                        </a:p>
                      </a:txBody>
                      <a:tcPr anchor="ctr">
                        <a:blipFill>
                          <a:blip r:embed="rId5"/>
                          <a:stretch>
                            <a:fillRect l="-301587" t="-4688" r="-203968" b="-479688"/>
                          </a:stretch>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 …</a:t>
                          </a:r>
                        </a:p>
                      </a:txBody>
                      <a:tcPr anchor="ctr"/>
                    </a:tc>
                    <a:tc>
                      <a:txBody>
                        <a:bodyPr/>
                        <a:lstStyle/>
                        <a:p>
                          <a:endParaRPr lang="en-US"/>
                        </a:p>
                      </a:txBody>
                      <a:tcPr anchor="ctr">
                        <a:blipFill>
                          <a:blip r:embed="rId5"/>
                          <a:stretch>
                            <a:fillRect l="-502381" t="-4688" r="-3175" b="-479688"/>
                          </a:stretch>
                        </a:blipFill>
                      </a:tcPr>
                    </a:tc>
                    <a:extLst>
                      <a:ext uri="{0D108BD9-81ED-4DB2-BD59-A6C34878D82A}">
                        <a16:rowId xmlns:a16="http://schemas.microsoft.com/office/drawing/2014/main" val="10000"/>
                      </a:ext>
                    </a:extLst>
                  </a:tr>
                  <a:tr h="365760">
                    <a:tc>
                      <a:txBody>
                        <a:bodyPr/>
                        <a:lstStyle/>
                        <a:p>
                          <a:endParaRPr lang="en-US"/>
                        </a:p>
                      </a:txBody>
                      <a:tcPr anchor="ctr">
                        <a:blipFill>
                          <a:blip r:embed="rId5"/>
                          <a:stretch>
                            <a:fillRect l="-794" t="-111667" r="-504762" b="-411667"/>
                          </a:stretch>
                        </a:blipFill>
                      </a:tcPr>
                    </a:tc>
                    <a:tc>
                      <a:txBody>
                        <a:bodyPr/>
                        <a:lstStyle/>
                        <a:p>
                          <a:pPr algn="ctr"/>
                          <a:endParaRPr lang="en-US" dirty="0"/>
                        </a:p>
                      </a:txBody>
                      <a:tcPr anchor="ctr"/>
                    </a:tc>
                    <a:tc>
                      <a:txBody>
                        <a:bodyPr/>
                        <a:lstStyle/>
                        <a:p>
                          <a:pPr algn="ctr"/>
                          <a:endParaRPr lang="en-US"/>
                        </a:p>
                      </a:txBody>
                      <a:tcPr anchor="ctr"/>
                    </a:tc>
                    <a:tc>
                      <a:txBody>
                        <a:bodyPr/>
                        <a:lstStyle/>
                        <a:p>
                          <a:pPr algn="ctr"/>
                          <a:endParaRPr lang="en-US"/>
                        </a:p>
                      </a:txBody>
                      <a:tcPr anchor="ctr"/>
                    </a:tc>
                    <a:tc>
                      <a:txBody>
                        <a:bodyPr/>
                        <a:lstStyle/>
                        <a:p>
                          <a:pPr algn="ctr"/>
                          <a:endParaRPr lang="en-US"/>
                        </a:p>
                      </a:txBody>
                      <a:tcPr anchor="ctr"/>
                    </a:tc>
                    <a:tc>
                      <a:txBody>
                        <a:bodyPr/>
                        <a:lstStyle/>
                        <a:p>
                          <a:pPr algn="ctr"/>
                          <a:endParaRPr lang="en-US"/>
                        </a:p>
                      </a:txBody>
                      <a:tcPr anchor="ctr"/>
                    </a:tc>
                    <a:extLst>
                      <a:ext uri="{0D108BD9-81ED-4DB2-BD59-A6C34878D82A}">
                        <a16:rowId xmlns:a16="http://schemas.microsoft.com/office/drawing/2014/main" val="10001"/>
                      </a:ext>
                    </a:extLst>
                  </a:tr>
                  <a:tr h="36576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 …</a:t>
                          </a:r>
                        </a:p>
                      </a:txBody>
                      <a:tcPr anchor="ctr"/>
                    </a:tc>
                    <a:tc>
                      <a:txBody>
                        <a:bodyPr/>
                        <a:lstStyle/>
                        <a:p>
                          <a:pPr algn="ctr"/>
                          <a:endParaRPr lang="en-US" dirty="0"/>
                        </a:p>
                      </a:txBody>
                      <a:tcPr anchor="ctr"/>
                    </a:tc>
                    <a:tc>
                      <a:txBody>
                        <a:bodyPr/>
                        <a:lstStyle/>
                        <a:p>
                          <a:pPr algn="ctr"/>
                          <a:endParaRPr lang="en-US"/>
                        </a:p>
                      </a:txBody>
                      <a:tcPr anchor="ctr"/>
                    </a:tc>
                    <a:tc>
                      <a:txBody>
                        <a:bodyPr/>
                        <a:lstStyle/>
                        <a:p>
                          <a:pPr algn="ctr"/>
                          <a:endParaRPr lang="en-US"/>
                        </a:p>
                      </a:txBody>
                      <a:tcPr anchor="ctr"/>
                    </a:tc>
                    <a:tc>
                      <a:txBody>
                        <a:bodyPr/>
                        <a:lstStyle/>
                        <a:p>
                          <a:pPr algn="ctr"/>
                          <a:endParaRPr lang="en-US"/>
                        </a:p>
                      </a:txBody>
                      <a:tcPr anchor="ctr"/>
                    </a:tc>
                    <a:tc>
                      <a:txBody>
                        <a:bodyPr/>
                        <a:lstStyle/>
                        <a:p>
                          <a:pPr algn="ctr"/>
                          <a:endParaRPr lang="en-US"/>
                        </a:p>
                      </a:txBody>
                      <a:tcPr anchor="ctr"/>
                    </a:tc>
                    <a:extLst>
                      <a:ext uri="{0D108BD9-81ED-4DB2-BD59-A6C34878D82A}">
                        <a16:rowId xmlns:a16="http://schemas.microsoft.com/office/drawing/2014/main" val="10002"/>
                      </a:ext>
                    </a:extLst>
                  </a:tr>
                  <a:tr h="365760">
                    <a:tc>
                      <a:txBody>
                        <a:bodyPr/>
                        <a:lstStyle/>
                        <a:p>
                          <a:endParaRPr lang="en-US"/>
                        </a:p>
                      </a:txBody>
                      <a:tcPr anchor="ctr">
                        <a:blipFill>
                          <a:blip r:embed="rId5"/>
                          <a:stretch>
                            <a:fillRect l="-794" t="-311667" r="-504762" b="-211667"/>
                          </a:stretch>
                        </a:blipFill>
                      </a:tcPr>
                    </a:tc>
                    <a:tc>
                      <a:txBody>
                        <a:bodyPr/>
                        <a:lstStyle/>
                        <a:p>
                          <a:pPr algn="ctr"/>
                          <a:endParaRPr lang="en-US" dirty="0"/>
                        </a:p>
                      </a:txBody>
                      <a:tcPr anchor="ctr"/>
                    </a:tc>
                    <a:tc>
                      <a:txBody>
                        <a:bodyPr/>
                        <a:lstStyle/>
                        <a:p>
                          <a:pPr algn="ctr"/>
                          <a:endParaRPr lang="en-US"/>
                        </a:p>
                      </a:txBody>
                      <a:tcPr anchor="ctr"/>
                    </a:tc>
                    <a:tc>
                      <a:txBody>
                        <a:bodyPr/>
                        <a:lstStyle/>
                        <a:p>
                          <a:pPr algn="ctr"/>
                          <a:endParaRPr lang="en-US"/>
                        </a:p>
                      </a:txBody>
                      <a:tcPr anchor="ctr"/>
                    </a:tc>
                    <a:tc>
                      <a:txBody>
                        <a:bodyPr/>
                        <a:lstStyle/>
                        <a:p>
                          <a:pPr algn="ctr"/>
                          <a:endParaRPr lang="en-US"/>
                        </a:p>
                      </a:txBody>
                      <a:tcPr anchor="ctr"/>
                    </a:tc>
                    <a:tc>
                      <a:txBody>
                        <a:bodyPr/>
                        <a:lstStyle/>
                        <a:p>
                          <a:pPr algn="ctr"/>
                          <a:endParaRPr lang="en-US"/>
                        </a:p>
                      </a:txBody>
                      <a:tcPr anchor="ctr"/>
                    </a:tc>
                    <a:extLst>
                      <a:ext uri="{0D108BD9-81ED-4DB2-BD59-A6C34878D82A}">
                        <a16:rowId xmlns:a16="http://schemas.microsoft.com/office/drawing/2014/main" val="10003"/>
                      </a:ext>
                    </a:extLst>
                  </a:tr>
                  <a:tr h="36576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 …</a:t>
                          </a:r>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dirty="0"/>
                        </a:p>
                      </a:txBody>
                      <a:tcPr anchor="ctr"/>
                    </a:tc>
                    <a:extLst>
                      <a:ext uri="{0D108BD9-81ED-4DB2-BD59-A6C34878D82A}">
                        <a16:rowId xmlns:a16="http://schemas.microsoft.com/office/drawing/2014/main" val="10004"/>
                      </a:ext>
                    </a:extLst>
                  </a:tr>
                  <a:tr h="389319">
                    <a:tc>
                      <a:txBody>
                        <a:bodyPr/>
                        <a:lstStyle/>
                        <a:p>
                          <a:endParaRPr lang="en-US"/>
                        </a:p>
                      </a:txBody>
                      <a:tcPr anchor="ctr">
                        <a:blipFill>
                          <a:blip r:embed="rId5"/>
                          <a:stretch>
                            <a:fillRect l="-794" t="-479688" r="-504762" b="-4688"/>
                          </a:stretch>
                        </a:blipFill>
                      </a:tcP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dirty="0"/>
                        </a:p>
                      </a:txBody>
                      <a:tcPr anchor="ctr"/>
                    </a:tc>
                    <a:extLst>
                      <a:ext uri="{0D108BD9-81ED-4DB2-BD59-A6C34878D82A}">
                        <a16:rowId xmlns:a16="http://schemas.microsoft.com/office/drawing/2014/main" val="10005"/>
                      </a:ext>
                    </a:extLst>
                  </a:tr>
                </a:tbl>
              </a:graphicData>
            </a:graphic>
          </p:graphicFrame>
        </mc:Fallback>
      </mc:AlternateContent>
      <p:pic>
        <p:nvPicPr>
          <p:cNvPr id="8" name="Picture 7">
            <a:extLst>
              <a:ext uri="{FF2B5EF4-FFF2-40B4-BE49-F238E27FC236}">
                <a16:creationId xmlns:a16="http://schemas.microsoft.com/office/drawing/2014/main" id="{DEDEE019-CFC0-4BC7-9754-8EB552BF0E9E}"/>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107690587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Area Under Curve (AUC)</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marL="514350" indent="-514350">
                  <a:buFont typeface="+mj-lt"/>
                  <a:buAutoNum type="arabicPeriod"/>
                </a:pPr>
                <a:r>
                  <a:rPr lang="en-US" dirty="0"/>
                  <a:t>In the </a:t>
                </a:r>
                <a:r>
                  <a:rPr lang="en-US" u="sng" dirty="0"/>
                  <a:t>perfect scenario</a:t>
                </a:r>
                <a:r>
                  <a:rPr lang="en-US" dirty="0"/>
                  <a:t>, event observations always have higher predicted probabilities than that of non-event observations</a:t>
                </a:r>
              </a:p>
              <a:p>
                <a:pPr lvl="1"/>
                <a:r>
                  <a:rPr lang="en-US" dirty="0"/>
                  <a:t>This means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𝑙</m:t>
                        </m:r>
                        <m:r>
                          <a:rPr lang="en-US" b="0" i="1" smtClean="0">
                            <a:latin typeface="Cambria Math" panose="02040503050406030204" pitchFamily="18" charset="0"/>
                          </a:rPr>
                          <m:t>1</m:t>
                        </m:r>
                      </m:sub>
                    </m:sSub>
                    <m:r>
                      <a:rPr lang="en-US" b="0" i="1" smtClean="0">
                        <a:latin typeface="Cambria Math" panose="02040503050406030204" pitchFamily="18" charset="0"/>
                      </a:rPr>
                      <m:t>&gt;</m:t>
                    </m:r>
                    <m:sSub>
                      <m:sSubPr>
                        <m:ctrlPr>
                          <a:rPr lang="en-US"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𝑝</m:t>
                        </m:r>
                      </m:e>
                      <m:sub>
                        <m:r>
                          <a:rPr lang="en-US" b="0" i="1" smtClean="0">
                            <a:latin typeface="Cambria Math" panose="02040503050406030204" pitchFamily="18" charset="0"/>
                            <a:ea typeface="Cambria Math" panose="02040503050406030204" pitchFamily="18" charset="0"/>
                          </a:rPr>
                          <m:t>𝑘</m:t>
                        </m:r>
                        <m:r>
                          <a:rPr lang="en-US" b="0" i="1" smtClean="0">
                            <a:latin typeface="Cambria Math" panose="02040503050406030204" pitchFamily="18" charset="0"/>
                            <a:ea typeface="Cambria Math" panose="02040503050406030204" pitchFamily="18" charset="0"/>
                          </a:rPr>
                          <m:t>0</m:t>
                        </m:r>
                      </m:sub>
                    </m:sSub>
                  </m:oMath>
                </a14:m>
                <a:r>
                  <a:rPr lang="en-US" dirty="0"/>
                  <a:t> for any pair of indices </a:t>
                </a:r>
                <a14:m>
                  <m:oMath xmlns:m="http://schemas.openxmlformats.org/officeDocument/2006/math">
                    <m:d>
                      <m:dPr>
                        <m:ctrlPr>
                          <a:rPr lang="en-US" i="1" smtClean="0">
                            <a:latin typeface="Cambria Math" panose="02040503050406030204" pitchFamily="18" charset="0"/>
                          </a:rPr>
                        </m:ctrlPr>
                      </m:dPr>
                      <m:e>
                        <m:r>
                          <a:rPr lang="en-US" b="0" i="1" smtClean="0">
                            <a:latin typeface="Cambria Math" panose="02040503050406030204" pitchFamily="18" charset="0"/>
                          </a:rPr>
                          <m:t>𝑘</m:t>
                        </m:r>
                        <m:r>
                          <a:rPr lang="en-US" b="0" i="1" smtClean="0">
                            <a:latin typeface="Cambria Math" panose="02040503050406030204" pitchFamily="18" charset="0"/>
                          </a:rPr>
                          <m:t>,</m:t>
                        </m:r>
                        <m:r>
                          <a:rPr lang="en-US" b="0" i="1" smtClean="0">
                            <a:latin typeface="Cambria Math" panose="02040503050406030204" pitchFamily="18" charset="0"/>
                          </a:rPr>
                          <m:t>𝑙</m:t>
                        </m:r>
                      </m:e>
                    </m:d>
                  </m:oMath>
                </a14:m>
                <a:r>
                  <a:rPr lang="en-US" dirty="0"/>
                  <a:t>. </a:t>
                </a:r>
              </a:p>
              <a:p>
                <a:pPr lvl="1"/>
                <a:r>
                  <a:rPr lang="en-US" dirty="0"/>
                  <a:t>There is an obvious boundary between the two sets of predicted probabilities</a:t>
                </a:r>
              </a:p>
              <a:p>
                <a:pPr marL="514350" indent="-514350">
                  <a:buFont typeface="+mj-lt"/>
                  <a:buAutoNum type="arabicPeriod"/>
                </a:pPr>
                <a:r>
                  <a:rPr lang="en-US" dirty="0"/>
                  <a:t>In the </a:t>
                </a:r>
                <a:r>
                  <a:rPr lang="en-US" u="sng" dirty="0"/>
                  <a:t>worst scenario</a:t>
                </a:r>
                <a:r>
                  <a:rPr lang="en-US" dirty="0"/>
                  <a:t>, event observations always have lower predicted probabilities than that of non-event observations</a:t>
                </a:r>
              </a:p>
              <a:p>
                <a:pPr lvl="1"/>
                <a:r>
                  <a:rPr lang="en-US" dirty="0"/>
                  <a:t>This means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𝑙</m:t>
                        </m:r>
                        <m:r>
                          <a:rPr lang="en-US" i="1">
                            <a:latin typeface="Cambria Math" panose="02040503050406030204" pitchFamily="18" charset="0"/>
                          </a:rPr>
                          <m:t>1</m:t>
                        </m:r>
                      </m:sub>
                    </m:sSub>
                    <m:r>
                      <a:rPr lang="en-US" b="0" i="1" smtClean="0">
                        <a:latin typeface="Cambria Math" panose="02040503050406030204" pitchFamily="18" charset="0"/>
                      </a:rPr>
                      <m:t>&lt;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𝑝</m:t>
                        </m:r>
                      </m:e>
                      <m:sub>
                        <m:r>
                          <a:rPr lang="en-US" i="1">
                            <a:latin typeface="Cambria Math" panose="02040503050406030204" pitchFamily="18" charset="0"/>
                            <a:ea typeface="Cambria Math" panose="02040503050406030204" pitchFamily="18" charset="0"/>
                          </a:rPr>
                          <m:t>𝑘</m:t>
                        </m:r>
                        <m:r>
                          <a:rPr lang="en-US" i="1">
                            <a:latin typeface="Cambria Math" panose="02040503050406030204" pitchFamily="18" charset="0"/>
                            <a:ea typeface="Cambria Math" panose="02040503050406030204" pitchFamily="18" charset="0"/>
                          </a:rPr>
                          <m:t>0</m:t>
                        </m:r>
                      </m:sub>
                    </m:sSub>
                  </m:oMath>
                </a14:m>
                <a:r>
                  <a:rPr lang="en-US" dirty="0"/>
                  <a:t> for any pair of indices </a:t>
                </a:r>
                <a14:m>
                  <m:oMath xmlns:m="http://schemas.openxmlformats.org/officeDocument/2006/math">
                    <m:d>
                      <m:dPr>
                        <m:ctrlPr>
                          <a:rPr lang="en-US" i="1">
                            <a:latin typeface="Cambria Math" panose="02040503050406030204" pitchFamily="18" charset="0"/>
                          </a:rPr>
                        </m:ctrlPr>
                      </m:dPr>
                      <m:e>
                        <m:r>
                          <a:rPr lang="en-US" i="1">
                            <a:latin typeface="Cambria Math" panose="02040503050406030204" pitchFamily="18" charset="0"/>
                          </a:rPr>
                          <m:t>𝑘</m:t>
                        </m:r>
                        <m:r>
                          <a:rPr lang="en-US" i="1">
                            <a:latin typeface="Cambria Math" panose="02040503050406030204" pitchFamily="18" charset="0"/>
                          </a:rPr>
                          <m:t>,</m:t>
                        </m:r>
                        <m:r>
                          <a:rPr lang="en-US" i="1">
                            <a:latin typeface="Cambria Math" panose="02040503050406030204" pitchFamily="18" charset="0"/>
                          </a:rPr>
                          <m:t>𝑙</m:t>
                        </m:r>
                      </m:e>
                    </m:d>
                  </m:oMath>
                </a14:m>
                <a:r>
                  <a:rPr lang="en-US" dirty="0"/>
                  <a:t>. </a:t>
                </a:r>
              </a:p>
              <a:p>
                <a:pPr lvl="1"/>
                <a:r>
                  <a:rPr lang="en-US" dirty="0"/>
                  <a:t>The model predicts the incorrect outcome most, if not always, of the time</a:t>
                </a:r>
              </a:p>
              <a:p>
                <a:pPr marL="514350" indent="-514350">
                  <a:buFont typeface="+mj-lt"/>
                  <a:buAutoNum type="arabicPeriod"/>
                </a:pPr>
                <a:r>
                  <a:rPr lang="en-US" dirty="0"/>
                  <a:t>Area Under Curve is a metric that measures how close the model to the ideal scenario or how far away from the worst scenario.</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217" t="-2381" r="-1275" b="-980"/>
                </a:stretch>
              </a:blipFill>
            </p:spPr>
            <p:txBody>
              <a:bodyPr/>
              <a:lstStyle/>
              <a:p>
                <a:r>
                  <a:rPr lang="en-US">
                    <a:noFill/>
                  </a:rPr>
                  <a:t> </a:t>
                </a:r>
              </a:p>
            </p:txBody>
          </p:sp>
        </mc:Fallback>
      </mc:AlternateContent>
      <p:sp>
        <p:nvSpPr>
          <p:cNvPr id="7" name="Slide Number Placeholder 6"/>
          <p:cNvSpPr>
            <a:spLocks noGrp="1"/>
          </p:cNvSpPr>
          <p:nvPr>
            <p:ph type="sldNum" sz="quarter" idx="12"/>
          </p:nvPr>
        </p:nvSpPr>
        <p:spPr/>
        <p:txBody>
          <a:bodyPr/>
          <a:lstStyle/>
          <a:p>
            <a:fld id="{1C20BA80-1909-427C-B3BD-3DD8AEAFD5BE}" type="slidenum">
              <a:rPr lang="en-US" smtClean="0"/>
              <a:t>33</a:t>
            </a:fld>
            <a:endParaRPr lang="en-US" dirty="0"/>
          </a:p>
        </p:txBody>
      </p:sp>
      <p:pic>
        <p:nvPicPr>
          <p:cNvPr id="6" name="Picture 5">
            <a:extLst>
              <a:ext uri="{FF2B5EF4-FFF2-40B4-BE49-F238E27FC236}">
                <a16:creationId xmlns:a16="http://schemas.microsoft.com/office/drawing/2014/main" id="{DC43BFAC-A4B4-42C4-B120-5F3E0D3EFB9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374793318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30708"/>
            <a:ext cx="10515600" cy="1325563"/>
          </a:xfrm>
        </p:spPr>
        <p:txBody>
          <a:bodyPr/>
          <a:lstStyle/>
          <a:p>
            <a:r>
              <a:rPr lang="en-US" b="1" dirty="0">
                <a:solidFill>
                  <a:schemeClr val="bg1"/>
                </a:solidFill>
              </a:rPr>
              <a:t>Area Under Curve (AUC): Algorithm</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825625"/>
                <a:ext cx="8315227" cy="4351338"/>
              </a:xfrm>
            </p:spPr>
            <p:txBody>
              <a:bodyPr>
                <a:normAutofit/>
              </a:bodyPr>
              <a:lstStyle/>
              <a:p>
                <a:pPr marL="514350" indent="-514350">
                  <a:buFont typeface="+mj-lt"/>
                  <a:buAutoNum type="arabicPeriod"/>
                </a:pPr>
                <a:r>
                  <a:rPr lang="en-US" dirty="0"/>
                  <a:t>Consider all possible pairs of indices (𝑘,𝑙). </a:t>
                </a:r>
              </a:p>
              <a:p>
                <a:pPr lvl="1"/>
                <a:r>
                  <a:rPr lang="en-US" dirty="0"/>
                  <a:t>Aggregate the Event observations by their predicted probabilities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11</m:t>
                        </m:r>
                      </m:sub>
                    </m:sSub>
                    <m:r>
                      <a:rPr lang="en-US" i="1">
                        <a:latin typeface="Cambria Math" panose="02040503050406030204" pitchFamily="18" charset="0"/>
                        <a:ea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𝑝</m:t>
                        </m:r>
                      </m:e>
                      <m:sub>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𝐸</m:t>
                            </m:r>
                          </m:sub>
                        </m:sSub>
                        <m:r>
                          <a:rPr lang="en-US" i="1">
                            <a:latin typeface="Cambria Math" panose="02040503050406030204" pitchFamily="18" charset="0"/>
                          </a:rPr>
                          <m:t>1</m:t>
                        </m:r>
                      </m:sub>
                    </m:sSub>
                  </m:oMath>
                </a14:m>
                <a:r>
                  <a:rPr lang="en-US" dirty="0"/>
                  <a:t> into a table.</a:t>
                </a:r>
              </a:p>
              <a:p>
                <a:pPr lvl="1"/>
                <a:r>
                  <a:rPr lang="en-US" dirty="0"/>
                  <a:t>Aggregate the Non-Event observations by their predicted probabilities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10</m:t>
                        </m:r>
                      </m:sub>
                    </m:sSub>
                    <m:r>
                      <a:rPr lang="en-US" i="1">
                        <a:latin typeface="Cambria Math" panose="02040503050406030204" pitchFamily="18" charset="0"/>
                        <a:ea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𝑝</m:t>
                        </m:r>
                      </m:e>
                      <m:sub>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𝑁𝐸</m:t>
                            </m:r>
                          </m:sub>
                        </m:sSub>
                        <m:r>
                          <a:rPr lang="en-US" i="1">
                            <a:latin typeface="Cambria Math" panose="02040503050406030204" pitchFamily="18" charset="0"/>
                          </a:rPr>
                          <m:t>0</m:t>
                        </m:r>
                      </m:sub>
                    </m:sSub>
                  </m:oMath>
                </a14:m>
                <a:r>
                  <a:rPr lang="en-US" dirty="0"/>
                  <a:t> into another table.</a:t>
                </a:r>
              </a:p>
              <a:p>
                <a:pPr lvl="1"/>
                <a:r>
                  <a:rPr lang="en-US" dirty="0"/>
                  <a:t>Perform a Cartesian or full join of the two tables.  The resulting table should have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𝐸</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𝑛</m:t>
                        </m:r>
                      </m:e>
                      <m:sub>
                        <m:r>
                          <a:rPr lang="en-US" i="1">
                            <a:latin typeface="Cambria Math" panose="02040503050406030204" pitchFamily="18" charset="0"/>
                            <a:ea typeface="Cambria Math" panose="02040503050406030204" pitchFamily="18" charset="0"/>
                          </a:rPr>
                          <m:t>𝑁𝐸</m:t>
                        </m:r>
                      </m:sub>
                    </m:sSub>
                  </m:oMath>
                </a14:m>
                <a:r>
                  <a:rPr lang="en-US" dirty="0"/>
                  <a:t> records.  The cell contents are </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𝐸</m:t>
                        </m:r>
                      </m:e>
                      <m:sub>
                        <m:r>
                          <a:rPr lang="en-US" i="1">
                            <a:latin typeface="Cambria Math" panose="02040503050406030204" pitchFamily="18" charset="0"/>
                          </a:rPr>
                          <m:t>11</m:t>
                        </m:r>
                      </m:sub>
                    </m:sSub>
                    <m:sSub>
                      <m:sSubPr>
                        <m:ctrlPr>
                          <a:rPr lang="en-US" i="1">
                            <a:latin typeface="Cambria Math" panose="02040503050406030204" pitchFamily="18" charset="0"/>
                          </a:rPr>
                        </m:ctrlPr>
                      </m:sSubPr>
                      <m:e>
                        <m:r>
                          <a:rPr lang="en-US" b="0" i="1" smtClean="0">
                            <a:latin typeface="Cambria Math" panose="02040503050406030204" pitchFamily="18" charset="0"/>
                          </a:rPr>
                          <m:t>𝑁𝐸</m:t>
                        </m:r>
                      </m:e>
                      <m:sub>
                        <m:r>
                          <a:rPr lang="en-US" i="1">
                            <a:latin typeface="Cambria Math" panose="02040503050406030204" pitchFamily="18" charset="0"/>
                          </a:rPr>
                          <m:t>10</m:t>
                        </m:r>
                      </m:sub>
                    </m:sSub>
                  </m:oMath>
                </a14:m>
                <a:r>
                  <a:rPr lang="en-US" dirty="0"/>
                  <a:t>, …, </a:t>
                </a:r>
                <a14:m>
                  <m:oMath xmlns:m="http://schemas.openxmlformats.org/officeDocument/2006/math">
                    <m:sSub>
                      <m:sSubPr>
                        <m:ctrlPr>
                          <a:rPr lang="en-US"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ctrlPr>
                      </m:sSubPr>
                      <m:e>
                        <m:r>
                          <a:rPr lang="en-US"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𝐸</m:t>
                        </m:r>
                      </m:e>
                      <m:sub>
                        <m:sSub>
                          <m:sSubPr>
                            <m:ctrlPr>
                              <a:rPr lang="en-US"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ctrlPr>
                          </m:sSubPr>
                          <m:e>
                            <m:r>
                              <a:rPr lang="en-US"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𝑛</m:t>
                            </m:r>
                          </m:e>
                          <m:sub>
                            <m:r>
                              <a:rPr lang="en-US"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𝐸</m:t>
                            </m:r>
                          </m:sub>
                        </m:sSub>
                        <m:r>
                          <a:rPr lang="en-US"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1</m:t>
                        </m:r>
                      </m:sub>
                    </m:sSub>
                    <m:sSub>
                      <m:sSubPr>
                        <m:ctrlPr>
                          <a:rPr lang="en-US"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ctrlPr>
                      </m:sSubPr>
                      <m:e>
                        <m:r>
                          <a:rPr lang="en-US"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𝑁𝐸</m:t>
                        </m:r>
                      </m:e>
                      <m:sub>
                        <m:sSub>
                          <m:sSubPr>
                            <m:ctrlPr>
                              <a:rPr lang="en-US"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ctrlPr>
                          </m:sSubPr>
                          <m:e>
                            <m:r>
                              <a:rPr lang="en-US"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𝑛</m:t>
                            </m:r>
                          </m:e>
                          <m:sub>
                            <m:r>
                              <a:rPr lang="en-US"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𝑁𝐸</m:t>
                            </m:r>
                          </m:sub>
                        </m:sSub>
                        <m:r>
                          <a:rPr lang="en-US"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0</m:t>
                        </m:r>
                      </m:sub>
                    </m:sSub>
                  </m:oMath>
                </a14:m>
                <a:r>
                  <a:rPr lang="en-US" dirty="0"/>
                  <a:t>.  These represent the number of original observations for each pair of indices (𝑘,𝑙). </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825625"/>
                <a:ext cx="8315227" cy="4351338"/>
              </a:xfrm>
              <a:blipFill>
                <a:blip r:embed="rId3"/>
                <a:stretch>
                  <a:fillRect l="-1540" t="-2661" r="-440"/>
                </a:stretch>
              </a:blipFill>
            </p:spPr>
            <p:txBody>
              <a:bodyPr/>
              <a:lstStyle/>
              <a:p>
                <a:r>
                  <a:rPr lang="en-US">
                    <a:noFill/>
                  </a:rPr>
                  <a:t> </a:t>
                </a:r>
              </a:p>
            </p:txBody>
          </p:sp>
        </mc:Fallback>
      </mc:AlternateContent>
      <p:sp>
        <p:nvSpPr>
          <p:cNvPr id="7" name="Slide Number Placeholder 6"/>
          <p:cNvSpPr>
            <a:spLocks noGrp="1"/>
          </p:cNvSpPr>
          <p:nvPr>
            <p:ph type="sldNum" sz="quarter" idx="12"/>
          </p:nvPr>
        </p:nvSpPr>
        <p:spPr/>
        <p:txBody>
          <a:bodyPr/>
          <a:lstStyle/>
          <a:p>
            <a:fld id="{1C20BA80-1909-427C-B3BD-3DD8AEAFD5BE}" type="slidenum">
              <a:rPr lang="en-US" smtClean="0"/>
              <a:t>34</a:t>
            </a:fld>
            <a:endParaRPr lang="en-US" dirty="0"/>
          </a:p>
        </p:txBody>
      </p:sp>
      <p:pic>
        <p:nvPicPr>
          <p:cNvPr id="6" name="Picture 5">
            <a:extLst>
              <a:ext uri="{FF2B5EF4-FFF2-40B4-BE49-F238E27FC236}">
                <a16:creationId xmlns:a16="http://schemas.microsoft.com/office/drawing/2014/main" id="{FE9A224C-26E4-49B2-8F85-AC8651ADE79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mc:AlternateContent xmlns:mc="http://schemas.openxmlformats.org/markup-compatibility/2006" xmlns:a14="http://schemas.microsoft.com/office/drawing/2010/main">
        <mc:Choice Requires="a14">
          <p:graphicFrame>
            <p:nvGraphicFramePr>
              <p:cNvPr id="8" name="Table 7">
                <a:extLst>
                  <a:ext uri="{FF2B5EF4-FFF2-40B4-BE49-F238E27FC236}">
                    <a16:creationId xmlns:a16="http://schemas.microsoft.com/office/drawing/2014/main" id="{F5939225-05DB-4502-9563-DC35026CFB5F}"/>
                  </a:ext>
                </a:extLst>
              </p:cNvPr>
              <p:cNvGraphicFramePr>
                <a:graphicFrameLocks noGrp="1"/>
              </p:cNvGraphicFramePr>
              <p:nvPr>
                <p:extLst>
                  <p:ext uri="{D42A27DB-BD31-4B8C-83A1-F6EECF244321}">
                    <p14:modId xmlns:p14="http://schemas.microsoft.com/office/powerpoint/2010/main" val="2017412983"/>
                  </p:ext>
                </p:extLst>
              </p:nvPr>
            </p:nvGraphicFramePr>
            <p:xfrm>
              <a:off x="9153427" y="1580528"/>
              <a:ext cx="2288358" cy="1303211"/>
            </p:xfrm>
            <a:graphic>
              <a:graphicData uri="http://schemas.openxmlformats.org/drawingml/2006/table">
                <a:tbl>
                  <a:tblPr firstRow="1" firstCol="1" bandRow="1"/>
                  <a:tblGrid>
                    <a:gridCol w="1144179">
                      <a:extLst>
                        <a:ext uri="{9D8B030D-6E8A-4147-A177-3AD203B41FA5}">
                          <a16:colId xmlns:a16="http://schemas.microsoft.com/office/drawing/2014/main" val="1101658442"/>
                        </a:ext>
                      </a:extLst>
                    </a:gridCol>
                    <a:gridCol w="1144179">
                      <a:extLst>
                        <a:ext uri="{9D8B030D-6E8A-4147-A177-3AD203B41FA5}">
                          <a16:colId xmlns:a16="http://schemas.microsoft.com/office/drawing/2014/main" val="328551454"/>
                        </a:ext>
                      </a:extLst>
                    </a:gridCol>
                  </a:tblGrid>
                  <a:tr h="0">
                    <a:tc>
                      <a:txBody>
                        <a:bodyPr/>
                        <a:lstStyle/>
                        <a:p>
                          <a:pPr marL="0" marR="0" algn="ctr">
                            <a:lnSpc>
                              <a:spcPct val="107000"/>
                            </a:lnSpc>
                            <a:spcBef>
                              <a:spcPts val="0"/>
                            </a:spcBef>
                            <a:spcAft>
                              <a:spcPts val="0"/>
                            </a:spcAft>
                          </a:pPr>
                          <a14:m>
                            <m:oMathPara xmlns:m="http://schemas.openxmlformats.org/officeDocument/2006/math">
                              <m:oMathParaPr>
                                <m:jc m:val="centerGroup"/>
                              </m:oMathParaPr>
                              <m:oMath xmlns:m="http://schemas.openxmlformats.org/officeDocument/2006/math">
                                <m:sSub>
                                  <m:sSubPr>
                                    <m:ctrlPr>
                                      <a:rPr lang="en-US" sz="2800" i="1" kern="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800" i="1" kern="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𝑝</m:t>
                                    </m:r>
                                  </m:e>
                                  <m:sub>
                                    <m:r>
                                      <a:rPr lang="en-US" sz="2800" i="1" kern="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11</m:t>
                                    </m:r>
                                  </m:sub>
                                </m:sSub>
                              </m:oMath>
                            </m:oMathPara>
                          </a14:m>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14:m>
                            <m:oMathPara xmlns:m="http://schemas.openxmlformats.org/officeDocument/2006/math">
                              <m:oMathParaPr>
                                <m:jc m:val="centerGroup"/>
                              </m:oMathParaPr>
                              <m:oMath xmlns:m="http://schemas.openxmlformats.org/officeDocument/2006/math">
                                <m:sSub>
                                  <m:sSubPr>
                                    <m:ctrlPr>
                                      <a:rPr lang="en-US" sz="2800" i="1" kern="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800" i="1" kern="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𝐸</m:t>
                                    </m:r>
                                  </m:e>
                                  <m:sub>
                                    <m:r>
                                      <a:rPr lang="en-US" sz="2800" i="1" kern="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11</m:t>
                                    </m:r>
                                  </m:sub>
                                </m:sSub>
                              </m:oMath>
                            </m:oMathPara>
                          </a14:m>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33015244"/>
                      </a:ext>
                    </a:extLst>
                  </a:tr>
                  <a:tr h="0">
                    <a:tc>
                      <a:txBody>
                        <a:bodyPr/>
                        <a:lstStyle/>
                        <a:p>
                          <a:pPr marL="0" marR="0" algn="ctr">
                            <a:lnSpc>
                              <a:spcPct val="107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sym typeface="Symbol" panose="05050102010706020507" pitchFamily="18" charset="2"/>
                            </a:rPr>
                            <a: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ctr">
                            <a:lnSpc>
                              <a:spcPct val="107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a:t>
                          </a:r>
                        </a:p>
                        <a:p>
                          <a:pPr marL="0" marR="0" algn="ctr">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8052560"/>
                      </a:ext>
                    </a:extLst>
                  </a:tr>
                  <a:tr h="0">
                    <a:tc>
                      <a:txBody>
                        <a:bodyPr/>
                        <a:lstStyle/>
                        <a:p>
                          <a:pPr marL="0" marR="0" algn="ctr">
                            <a:lnSpc>
                              <a:spcPct val="107000"/>
                            </a:lnSpc>
                            <a:spcBef>
                              <a:spcPts val="0"/>
                            </a:spcBef>
                            <a:spcAft>
                              <a:spcPts val="0"/>
                            </a:spcAft>
                          </a:pPr>
                          <a14:m>
                            <m:oMathPara xmlns:m="http://schemas.openxmlformats.org/officeDocument/2006/math">
                              <m:oMathParaPr>
                                <m:jc m:val="centerGroup"/>
                              </m:oMathParaPr>
                              <m:oMath xmlns:m="http://schemas.openxmlformats.org/officeDocument/2006/math">
                                <m:sSub>
                                  <m:sSubPr>
                                    <m:ctrlPr>
                                      <a:rPr lang="en-US" sz="2800" i="1" kern="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800" i="1" kern="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𝑝</m:t>
                                    </m:r>
                                  </m:e>
                                  <m:sub>
                                    <m:sSub>
                                      <m:sSubPr>
                                        <m:ctrlPr>
                                          <a:rPr lang="en-US" sz="2800" i="1" kern="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800" i="1" kern="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sub>
                                        <m:r>
                                          <a:rPr lang="en-US" sz="2800" i="1" kern="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𝐸</m:t>
                                        </m:r>
                                      </m:sub>
                                    </m:sSub>
                                    <m:r>
                                      <a:rPr lang="en-US" sz="2800" i="1" kern="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1</m:t>
                                    </m:r>
                                  </m:sub>
                                </m:sSub>
                              </m:oMath>
                            </m:oMathPara>
                          </a14:m>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14:m>
                            <m:oMathPara xmlns:m="http://schemas.openxmlformats.org/officeDocument/2006/math">
                              <m:oMathParaPr>
                                <m:jc m:val="centerGroup"/>
                              </m:oMathParaPr>
                              <m:oMath xmlns:m="http://schemas.openxmlformats.org/officeDocument/2006/math">
                                <m:sSub>
                                  <m:sSubPr>
                                    <m:ctrlPr>
                                      <a:rPr lang="en-US" sz="2800" i="1" kern="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800" i="1" kern="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𝐸</m:t>
                                    </m:r>
                                  </m:e>
                                  <m:sub>
                                    <m:sSub>
                                      <m:sSubPr>
                                        <m:ctrlPr>
                                          <a:rPr lang="en-US" sz="2800" i="1" kern="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800" i="1" kern="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sub>
                                        <m:r>
                                          <a:rPr lang="en-US" sz="2800" i="1" kern="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𝐸</m:t>
                                        </m:r>
                                      </m:sub>
                                    </m:sSub>
                                    <m:r>
                                      <a:rPr lang="en-US" sz="2800" i="1" kern="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1</m:t>
                                    </m:r>
                                  </m:sub>
                                </m:sSub>
                              </m:oMath>
                            </m:oMathPara>
                          </a14:m>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60386869"/>
                      </a:ext>
                    </a:extLst>
                  </a:tr>
                </a:tbl>
              </a:graphicData>
            </a:graphic>
          </p:graphicFrame>
        </mc:Choice>
        <mc:Fallback xmlns="">
          <p:graphicFrame>
            <p:nvGraphicFramePr>
              <p:cNvPr id="8" name="Table 7">
                <a:extLst>
                  <a:ext uri="{FF2B5EF4-FFF2-40B4-BE49-F238E27FC236}">
                    <a16:creationId xmlns:a16="http://schemas.microsoft.com/office/drawing/2014/main" id="{F5939225-05DB-4502-9563-DC35026CFB5F}"/>
                  </a:ext>
                </a:extLst>
              </p:cNvPr>
              <p:cNvGraphicFramePr>
                <a:graphicFrameLocks noGrp="1"/>
              </p:cNvGraphicFramePr>
              <p:nvPr>
                <p:extLst>
                  <p:ext uri="{D42A27DB-BD31-4B8C-83A1-F6EECF244321}">
                    <p14:modId xmlns:p14="http://schemas.microsoft.com/office/powerpoint/2010/main" val="2017412983"/>
                  </p:ext>
                </p:extLst>
              </p:nvPr>
            </p:nvGraphicFramePr>
            <p:xfrm>
              <a:off x="9153427" y="1580528"/>
              <a:ext cx="2288358" cy="1303211"/>
            </p:xfrm>
            <a:graphic>
              <a:graphicData uri="http://schemas.openxmlformats.org/drawingml/2006/table">
                <a:tbl>
                  <a:tblPr firstRow="1" firstCol="1" bandRow="1"/>
                  <a:tblGrid>
                    <a:gridCol w="1144179">
                      <a:extLst>
                        <a:ext uri="{9D8B030D-6E8A-4147-A177-3AD203B41FA5}">
                          <a16:colId xmlns:a16="http://schemas.microsoft.com/office/drawing/2014/main" val="1101658442"/>
                        </a:ext>
                      </a:extLst>
                    </a:gridCol>
                    <a:gridCol w="1144179">
                      <a:extLst>
                        <a:ext uri="{9D8B030D-6E8A-4147-A177-3AD203B41FA5}">
                          <a16:colId xmlns:a16="http://schemas.microsoft.com/office/drawing/2014/main" val="328551454"/>
                        </a:ext>
                      </a:extLst>
                    </a:gridCol>
                  </a:tblGrid>
                  <a:tr h="456565">
                    <a:tc>
                      <a:txBody>
                        <a:bodyPr/>
                        <a:lstStyle/>
                        <a:p>
                          <a:endParaRPr lang="en-US"/>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a:blip r:embed="rId5"/>
                          <a:stretch>
                            <a:fillRect l="-532" t="-1333" r="-101596" b="-189333"/>
                          </a:stretch>
                        </a:blipFill>
                      </a:tcPr>
                    </a:tc>
                    <a:tc>
                      <a:txBody>
                        <a:bodyPr/>
                        <a:lstStyle/>
                        <a:p>
                          <a:endParaRPr lang="en-US"/>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a:blip r:embed="rId5"/>
                          <a:stretch>
                            <a:fillRect l="-100532" t="-1333" r="-1596" b="-189333"/>
                          </a:stretch>
                        </a:blipFill>
                      </a:tcPr>
                    </a:tc>
                    <a:extLst>
                      <a:ext uri="{0D108BD9-81ED-4DB2-BD59-A6C34878D82A}">
                        <a16:rowId xmlns:a16="http://schemas.microsoft.com/office/drawing/2014/main" val="3933015244"/>
                      </a:ext>
                    </a:extLst>
                  </a:tr>
                  <a:tr h="350838">
                    <a:tc>
                      <a:txBody>
                        <a:bodyPr/>
                        <a:lstStyle/>
                        <a:p>
                          <a:pPr marL="0" marR="0" algn="ctr">
                            <a:lnSpc>
                              <a:spcPct val="107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sym typeface="Symbol" panose="05050102010706020507" pitchFamily="18" charset="2"/>
                            </a:rPr>
                            <a: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ctr">
                            <a:lnSpc>
                              <a:spcPct val="107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a:t>
                          </a:r>
                        </a:p>
                        <a:p>
                          <a:pPr marL="0" marR="0" algn="ctr">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8052560"/>
                      </a:ext>
                    </a:extLst>
                  </a:tr>
                  <a:tr h="495808">
                    <a:tc>
                      <a:txBody>
                        <a:bodyPr/>
                        <a:lstStyle/>
                        <a:p>
                          <a:endParaRPr lang="en-US"/>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a:blip r:embed="rId5"/>
                          <a:stretch>
                            <a:fillRect l="-532" t="-163415" r="-101596" b="-2439"/>
                          </a:stretch>
                        </a:blipFill>
                      </a:tcPr>
                    </a:tc>
                    <a:tc>
                      <a:txBody>
                        <a:bodyPr/>
                        <a:lstStyle/>
                        <a:p>
                          <a:endParaRPr lang="en-US"/>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a:blip r:embed="rId5"/>
                          <a:stretch>
                            <a:fillRect l="-100532" t="-163415" r="-1596" b="-2439"/>
                          </a:stretch>
                        </a:blipFill>
                      </a:tcPr>
                    </a:tc>
                    <a:extLst>
                      <a:ext uri="{0D108BD9-81ED-4DB2-BD59-A6C34878D82A}">
                        <a16:rowId xmlns:a16="http://schemas.microsoft.com/office/drawing/2014/main" val="2860386869"/>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9" name="Table 8">
                <a:extLst>
                  <a:ext uri="{FF2B5EF4-FFF2-40B4-BE49-F238E27FC236}">
                    <a16:creationId xmlns:a16="http://schemas.microsoft.com/office/drawing/2014/main" id="{7E4B386D-5BFF-47D9-8C77-8228850109E5}"/>
                  </a:ext>
                </a:extLst>
              </p:cNvPr>
              <p:cNvGraphicFramePr>
                <a:graphicFrameLocks noGrp="1"/>
              </p:cNvGraphicFramePr>
              <p:nvPr>
                <p:extLst>
                  <p:ext uri="{D42A27DB-BD31-4B8C-83A1-F6EECF244321}">
                    <p14:modId xmlns:p14="http://schemas.microsoft.com/office/powerpoint/2010/main" val="413853793"/>
                  </p:ext>
                </p:extLst>
              </p:nvPr>
            </p:nvGraphicFramePr>
            <p:xfrm>
              <a:off x="9153426" y="3376930"/>
              <a:ext cx="2288358" cy="1303211"/>
            </p:xfrm>
            <a:graphic>
              <a:graphicData uri="http://schemas.openxmlformats.org/drawingml/2006/table">
                <a:tbl>
                  <a:tblPr firstRow="1" firstCol="1" bandRow="1"/>
                  <a:tblGrid>
                    <a:gridCol w="1144179">
                      <a:extLst>
                        <a:ext uri="{9D8B030D-6E8A-4147-A177-3AD203B41FA5}">
                          <a16:colId xmlns:a16="http://schemas.microsoft.com/office/drawing/2014/main" val="1101658442"/>
                        </a:ext>
                      </a:extLst>
                    </a:gridCol>
                    <a:gridCol w="1144179">
                      <a:extLst>
                        <a:ext uri="{9D8B030D-6E8A-4147-A177-3AD203B41FA5}">
                          <a16:colId xmlns:a16="http://schemas.microsoft.com/office/drawing/2014/main" val="328551454"/>
                        </a:ext>
                      </a:extLst>
                    </a:gridCol>
                  </a:tblGrid>
                  <a:tr h="0">
                    <a:tc>
                      <a:txBody>
                        <a:bodyPr/>
                        <a:lstStyle/>
                        <a:p>
                          <a:pPr marL="0" marR="0" algn="ctr">
                            <a:lnSpc>
                              <a:spcPct val="107000"/>
                            </a:lnSpc>
                            <a:spcBef>
                              <a:spcPts val="0"/>
                            </a:spcBef>
                            <a:spcAft>
                              <a:spcPts val="0"/>
                            </a:spcAft>
                          </a:pPr>
                          <a14:m>
                            <m:oMathPara xmlns:m="http://schemas.openxmlformats.org/officeDocument/2006/math">
                              <m:oMathParaPr>
                                <m:jc m:val="centerGroup"/>
                              </m:oMathParaPr>
                              <m:oMath xmlns:m="http://schemas.openxmlformats.org/officeDocument/2006/math">
                                <m:sSub>
                                  <m:sSubPr>
                                    <m:ctrlPr>
                                      <a:rPr lang="en-US" sz="2800" i="1" kern="1200"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800" i="1" kern="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𝑝</m:t>
                                    </m:r>
                                  </m:e>
                                  <m:sub>
                                    <m:r>
                                      <a:rPr lang="en-US" sz="2800" i="1" kern="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1</m:t>
                                    </m:r>
                                    <m:r>
                                      <a:rPr lang="en-US" sz="2800" b="0" i="1" kern="1200"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0</m:t>
                                    </m:r>
                                  </m:sub>
                                </m:sSub>
                              </m:oMath>
                            </m:oMathPara>
                          </a14:m>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14:m>
                            <m:oMathPara xmlns:m="http://schemas.openxmlformats.org/officeDocument/2006/math">
                              <m:oMathParaPr>
                                <m:jc m:val="centerGroup"/>
                              </m:oMathParaPr>
                              <m:oMath xmlns:m="http://schemas.openxmlformats.org/officeDocument/2006/math">
                                <m:sSub>
                                  <m:sSubPr>
                                    <m:ctrlPr>
                                      <a:rPr lang="en-US" sz="2800" i="1" kern="1200"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800" b="0" i="1" kern="1200"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𝑁</m:t>
                                    </m:r>
                                    <m:r>
                                      <a:rPr lang="en-US" sz="2800" i="1" kern="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𝐸</m:t>
                                    </m:r>
                                  </m:e>
                                  <m:sub>
                                    <m:r>
                                      <a:rPr lang="en-US" sz="2800" i="1" kern="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1</m:t>
                                    </m:r>
                                    <m:r>
                                      <a:rPr lang="en-US" sz="2800" b="0" i="1" kern="1200"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0</m:t>
                                    </m:r>
                                  </m:sub>
                                </m:sSub>
                              </m:oMath>
                            </m:oMathPara>
                          </a14:m>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33015244"/>
                      </a:ext>
                    </a:extLst>
                  </a:tr>
                  <a:tr h="0">
                    <a:tc>
                      <a:txBody>
                        <a:bodyPr/>
                        <a:lstStyle/>
                        <a:p>
                          <a:pPr marL="0" marR="0" algn="ctr">
                            <a:lnSpc>
                              <a:spcPct val="107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sym typeface="Symbol" panose="05050102010706020507" pitchFamily="18" charset="2"/>
                            </a:rPr>
                            <a: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ctr">
                            <a:lnSpc>
                              <a:spcPct val="107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a:t>
                          </a:r>
                        </a:p>
                        <a:p>
                          <a:pPr marL="0" marR="0" algn="ctr">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8052560"/>
                      </a:ext>
                    </a:extLst>
                  </a:tr>
                  <a:tr h="0">
                    <a:tc>
                      <a:txBody>
                        <a:bodyPr/>
                        <a:lstStyle/>
                        <a:p>
                          <a:pPr marL="0" marR="0" algn="ctr">
                            <a:lnSpc>
                              <a:spcPct val="107000"/>
                            </a:lnSpc>
                            <a:spcBef>
                              <a:spcPts val="0"/>
                            </a:spcBef>
                            <a:spcAft>
                              <a:spcPts val="0"/>
                            </a:spcAft>
                          </a:pPr>
                          <a14:m>
                            <m:oMathPara xmlns:m="http://schemas.openxmlformats.org/officeDocument/2006/math">
                              <m:oMathParaPr>
                                <m:jc m:val="centerGroup"/>
                              </m:oMathParaPr>
                              <m:oMath xmlns:m="http://schemas.openxmlformats.org/officeDocument/2006/math">
                                <m:sSub>
                                  <m:sSubPr>
                                    <m:ctrlPr>
                                      <a:rPr lang="en-US" sz="2800" i="1" kern="1200"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800" i="1" kern="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𝑝</m:t>
                                    </m:r>
                                  </m:e>
                                  <m:sub>
                                    <m:sSub>
                                      <m:sSubPr>
                                        <m:ctrlPr>
                                          <a:rPr lang="en-US" sz="2800" i="1" kern="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800" i="1" kern="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sub>
                                        <m:r>
                                          <a:rPr lang="en-US" sz="2800" b="0" i="1" kern="1200"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𝑁</m:t>
                                        </m:r>
                                        <m:r>
                                          <a:rPr lang="en-US" sz="2800" i="1" kern="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𝐸</m:t>
                                        </m:r>
                                      </m:sub>
                                    </m:sSub>
                                    <m:r>
                                      <a:rPr lang="en-US" sz="2800" b="0" i="1" kern="1200"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0</m:t>
                                    </m:r>
                                  </m:sub>
                                </m:sSub>
                              </m:oMath>
                            </m:oMathPara>
                          </a14:m>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14:m>
                            <m:oMathPara xmlns:m="http://schemas.openxmlformats.org/officeDocument/2006/math">
                              <m:oMathParaPr>
                                <m:jc m:val="centerGroup"/>
                              </m:oMathParaPr>
                              <m:oMath xmlns:m="http://schemas.openxmlformats.org/officeDocument/2006/math">
                                <m:sSub>
                                  <m:sSubPr>
                                    <m:ctrlPr>
                                      <a:rPr lang="en-US" sz="2800" i="1" kern="1200"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800" b="0" i="1" kern="1200"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𝑁</m:t>
                                    </m:r>
                                    <m:r>
                                      <a:rPr lang="en-US" sz="2800" i="1" kern="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𝐸</m:t>
                                    </m:r>
                                  </m:e>
                                  <m:sub>
                                    <m:sSub>
                                      <m:sSubPr>
                                        <m:ctrlPr>
                                          <a:rPr lang="en-US" sz="2800" i="1" kern="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800" i="1" kern="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sub>
                                        <m:r>
                                          <a:rPr lang="en-US" sz="2800" b="0" i="1" kern="1200"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𝑁</m:t>
                                        </m:r>
                                        <m:r>
                                          <a:rPr lang="en-US" sz="2800" i="1" kern="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𝐸</m:t>
                                        </m:r>
                                      </m:sub>
                                    </m:sSub>
                                    <m:r>
                                      <a:rPr lang="en-US" sz="2800" b="0" i="1" kern="1200"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0</m:t>
                                    </m:r>
                                  </m:sub>
                                </m:sSub>
                              </m:oMath>
                            </m:oMathPara>
                          </a14:m>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60386869"/>
                      </a:ext>
                    </a:extLst>
                  </a:tr>
                </a:tbl>
              </a:graphicData>
            </a:graphic>
          </p:graphicFrame>
        </mc:Choice>
        <mc:Fallback xmlns="">
          <p:graphicFrame>
            <p:nvGraphicFramePr>
              <p:cNvPr id="9" name="Table 8">
                <a:extLst>
                  <a:ext uri="{FF2B5EF4-FFF2-40B4-BE49-F238E27FC236}">
                    <a16:creationId xmlns:a16="http://schemas.microsoft.com/office/drawing/2014/main" id="{7E4B386D-5BFF-47D9-8C77-8228850109E5}"/>
                  </a:ext>
                </a:extLst>
              </p:cNvPr>
              <p:cNvGraphicFramePr>
                <a:graphicFrameLocks noGrp="1"/>
              </p:cNvGraphicFramePr>
              <p:nvPr>
                <p:extLst>
                  <p:ext uri="{D42A27DB-BD31-4B8C-83A1-F6EECF244321}">
                    <p14:modId xmlns:p14="http://schemas.microsoft.com/office/powerpoint/2010/main" val="413853793"/>
                  </p:ext>
                </p:extLst>
              </p:nvPr>
            </p:nvGraphicFramePr>
            <p:xfrm>
              <a:off x="9153426" y="3376930"/>
              <a:ext cx="2288358" cy="1303211"/>
            </p:xfrm>
            <a:graphic>
              <a:graphicData uri="http://schemas.openxmlformats.org/drawingml/2006/table">
                <a:tbl>
                  <a:tblPr firstRow="1" firstCol="1" bandRow="1"/>
                  <a:tblGrid>
                    <a:gridCol w="1144179">
                      <a:extLst>
                        <a:ext uri="{9D8B030D-6E8A-4147-A177-3AD203B41FA5}">
                          <a16:colId xmlns:a16="http://schemas.microsoft.com/office/drawing/2014/main" val="1101658442"/>
                        </a:ext>
                      </a:extLst>
                    </a:gridCol>
                    <a:gridCol w="1144179">
                      <a:extLst>
                        <a:ext uri="{9D8B030D-6E8A-4147-A177-3AD203B41FA5}">
                          <a16:colId xmlns:a16="http://schemas.microsoft.com/office/drawing/2014/main" val="328551454"/>
                        </a:ext>
                      </a:extLst>
                    </a:gridCol>
                  </a:tblGrid>
                  <a:tr h="456565">
                    <a:tc>
                      <a:txBody>
                        <a:bodyPr/>
                        <a:lstStyle/>
                        <a:p>
                          <a:endParaRPr lang="en-US"/>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a:blip r:embed="rId6"/>
                          <a:stretch>
                            <a:fillRect l="-532" t="-1333" r="-101596" b="-189333"/>
                          </a:stretch>
                        </a:blipFill>
                      </a:tcPr>
                    </a:tc>
                    <a:tc>
                      <a:txBody>
                        <a:bodyPr/>
                        <a:lstStyle/>
                        <a:p>
                          <a:endParaRPr lang="en-US"/>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a:blip r:embed="rId6"/>
                          <a:stretch>
                            <a:fillRect l="-100532" t="-1333" r="-1596" b="-189333"/>
                          </a:stretch>
                        </a:blipFill>
                      </a:tcPr>
                    </a:tc>
                    <a:extLst>
                      <a:ext uri="{0D108BD9-81ED-4DB2-BD59-A6C34878D82A}">
                        <a16:rowId xmlns:a16="http://schemas.microsoft.com/office/drawing/2014/main" val="3933015244"/>
                      </a:ext>
                    </a:extLst>
                  </a:tr>
                  <a:tr h="350838">
                    <a:tc>
                      <a:txBody>
                        <a:bodyPr/>
                        <a:lstStyle/>
                        <a:p>
                          <a:pPr marL="0" marR="0" algn="ctr">
                            <a:lnSpc>
                              <a:spcPct val="107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sym typeface="Symbol" panose="05050102010706020507" pitchFamily="18" charset="2"/>
                            </a:rPr>
                            <a: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ctr">
                            <a:lnSpc>
                              <a:spcPct val="107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a:t>
                          </a:r>
                        </a:p>
                        <a:p>
                          <a:pPr marL="0" marR="0" algn="ctr">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8052560"/>
                      </a:ext>
                    </a:extLst>
                  </a:tr>
                  <a:tr h="495808">
                    <a:tc>
                      <a:txBody>
                        <a:bodyPr/>
                        <a:lstStyle/>
                        <a:p>
                          <a:endParaRPr lang="en-US"/>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a:blip r:embed="rId6"/>
                          <a:stretch>
                            <a:fillRect l="-532" t="-163415" r="-101596" b="-2439"/>
                          </a:stretch>
                        </a:blipFill>
                      </a:tcPr>
                    </a:tc>
                    <a:tc>
                      <a:txBody>
                        <a:bodyPr/>
                        <a:lstStyle/>
                        <a:p>
                          <a:endParaRPr lang="en-US"/>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a:blip r:embed="rId6"/>
                          <a:stretch>
                            <a:fillRect l="-100532" t="-163415" r="-1596" b="-2439"/>
                          </a:stretch>
                        </a:blipFill>
                      </a:tcPr>
                    </a:tc>
                    <a:extLst>
                      <a:ext uri="{0D108BD9-81ED-4DB2-BD59-A6C34878D82A}">
                        <a16:rowId xmlns:a16="http://schemas.microsoft.com/office/drawing/2014/main" val="2860386869"/>
                      </a:ext>
                    </a:extLst>
                  </a:tr>
                </a:tbl>
              </a:graphicData>
            </a:graphic>
          </p:graphicFrame>
        </mc:Fallback>
      </mc:AlternateContent>
    </p:spTree>
    <p:extLst>
      <p:ext uri="{BB962C8B-B14F-4D97-AF65-F5344CB8AC3E}">
        <p14:creationId xmlns:p14="http://schemas.microsoft.com/office/powerpoint/2010/main" val="199445071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Area Under Curve (AUC): Algorithm</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marL="514350" indent="-514350">
                  <a:buFont typeface="+mj-lt"/>
                  <a:buAutoNum type="arabicPeriod" startAt="2"/>
                </a:pPr>
                <a:r>
                  <a:rPr lang="en-US" dirty="0"/>
                  <a:t>Calculate the number of:</a:t>
                </a:r>
              </a:p>
              <a:p>
                <a:pPr lvl="1"/>
                <a:r>
                  <a:rPr lang="en-US" dirty="0"/>
                  <a:t>Concordant Pairs where event observation’s predicted probability is </a:t>
                </a:r>
                <a:r>
                  <a:rPr lang="en-US" u="sng" dirty="0"/>
                  <a:t>greater</a:t>
                </a:r>
                <a:r>
                  <a:rPr lang="en-US" dirty="0"/>
                  <a:t> than that of non-event observation, i.e.,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𝑙</m:t>
                        </m:r>
                        <m:r>
                          <a:rPr lang="en-US" i="1">
                            <a:latin typeface="Cambria Math" panose="02040503050406030204" pitchFamily="18" charset="0"/>
                          </a:rPr>
                          <m:t>1</m:t>
                        </m:r>
                      </m:sub>
                    </m:sSub>
                    <m:r>
                      <a:rPr lang="en-US" i="1">
                        <a:latin typeface="Cambria Math" panose="02040503050406030204" pitchFamily="18" charset="0"/>
                      </a:rPr>
                      <m:t>&gt;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𝑝</m:t>
                        </m:r>
                      </m:e>
                      <m:sub>
                        <m:r>
                          <a:rPr lang="en-US" i="1">
                            <a:latin typeface="Cambria Math" panose="02040503050406030204" pitchFamily="18" charset="0"/>
                            <a:ea typeface="Cambria Math" panose="02040503050406030204" pitchFamily="18" charset="0"/>
                          </a:rPr>
                          <m:t>𝑘</m:t>
                        </m:r>
                        <m:r>
                          <a:rPr lang="en-US" i="1">
                            <a:latin typeface="Cambria Math" panose="02040503050406030204" pitchFamily="18" charset="0"/>
                            <a:ea typeface="Cambria Math" panose="02040503050406030204" pitchFamily="18" charset="0"/>
                          </a:rPr>
                          <m:t>0</m:t>
                        </m:r>
                      </m:sub>
                    </m:sSub>
                  </m:oMath>
                </a14:m>
                <a:r>
                  <a:rPr lang="en-US" dirty="0"/>
                  <a:t> </a:t>
                </a:r>
              </a:p>
              <a:p>
                <a:pPr lvl="1"/>
                <a:r>
                  <a:rPr lang="en-US" dirty="0"/>
                  <a:t>Discordant Pairs where event observation’s predicted probability is </a:t>
                </a:r>
                <a:r>
                  <a:rPr lang="en-US" u="sng" dirty="0"/>
                  <a:t>less</a:t>
                </a:r>
                <a:r>
                  <a:rPr lang="en-US" dirty="0"/>
                  <a:t> than that of non-event observation, i.e.,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𝑙</m:t>
                        </m:r>
                        <m:r>
                          <a:rPr lang="en-US" i="1">
                            <a:latin typeface="Cambria Math" panose="02040503050406030204" pitchFamily="18" charset="0"/>
                          </a:rPr>
                          <m:t>1</m:t>
                        </m:r>
                      </m:sub>
                    </m:sSub>
                    <m:r>
                      <a:rPr lang="en-US" b="0" i="1" smtClean="0">
                        <a:latin typeface="Cambria Math" panose="02040503050406030204" pitchFamily="18" charset="0"/>
                      </a:rPr>
                      <m:t>&lt;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𝑝</m:t>
                        </m:r>
                      </m:e>
                      <m:sub>
                        <m:r>
                          <a:rPr lang="en-US" i="1">
                            <a:latin typeface="Cambria Math" panose="02040503050406030204" pitchFamily="18" charset="0"/>
                            <a:ea typeface="Cambria Math" panose="02040503050406030204" pitchFamily="18" charset="0"/>
                          </a:rPr>
                          <m:t>𝑘</m:t>
                        </m:r>
                        <m:r>
                          <a:rPr lang="en-US" i="1">
                            <a:latin typeface="Cambria Math" panose="02040503050406030204" pitchFamily="18" charset="0"/>
                            <a:ea typeface="Cambria Math" panose="02040503050406030204" pitchFamily="18" charset="0"/>
                          </a:rPr>
                          <m:t>0</m:t>
                        </m:r>
                      </m:sub>
                    </m:sSub>
                  </m:oMath>
                </a14:m>
                <a:endParaRPr lang="en-US" dirty="0"/>
              </a:p>
              <a:p>
                <a:pPr lvl="1"/>
                <a:r>
                  <a:rPr lang="en-US" dirty="0"/>
                  <a:t>Tied Pairs where event observation’s predicted probability is </a:t>
                </a:r>
                <a:r>
                  <a:rPr lang="en-US" u="sng" dirty="0"/>
                  <a:t>equal</a:t>
                </a:r>
                <a:r>
                  <a:rPr lang="en-US" dirty="0"/>
                  <a:t> to that of non-event observation, i.e.,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𝑙</m:t>
                        </m:r>
                        <m:r>
                          <a:rPr lang="en-US" i="1">
                            <a:latin typeface="Cambria Math" panose="02040503050406030204" pitchFamily="18" charset="0"/>
                          </a:rPr>
                          <m:t>1</m:t>
                        </m:r>
                      </m:sub>
                    </m:sSub>
                    <m:r>
                      <a:rPr lang="en-US" b="0" i="1" smtClean="0">
                        <a:latin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𝑝</m:t>
                        </m:r>
                      </m:e>
                      <m:sub>
                        <m:r>
                          <a:rPr lang="en-US" i="1">
                            <a:latin typeface="Cambria Math" panose="02040503050406030204" pitchFamily="18" charset="0"/>
                            <a:ea typeface="Cambria Math" panose="02040503050406030204" pitchFamily="18" charset="0"/>
                          </a:rPr>
                          <m:t>𝑘</m:t>
                        </m:r>
                        <m:r>
                          <a:rPr lang="en-US" i="1">
                            <a:latin typeface="Cambria Math" panose="02040503050406030204" pitchFamily="18" charset="0"/>
                            <a:ea typeface="Cambria Math" panose="02040503050406030204" pitchFamily="18" charset="0"/>
                          </a:rPr>
                          <m:t>0</m:t>
                        </m:r>
                      </m:sub>
                    </m:sSub>
                  </m:oMath>
                </a14:m>
                <a:endParaRPr lang="en-US" dirty="0"/>
              </a:p>
              <a:p>
                <a:pPr marL="514350" indent="-514350">
                  <a:buFont typeface="+mj-lt"/>
                  <a:buAutoNum type="arabicPeriod" startAt="2"/>
                </a:pPr>
                <a:r>
                  <a:rPr lang="en-US" dirty="0"/>
                  <a:t>AUC = 0.5 + 0.5 * (#Concordant Pairs - #Discordant Pairs) / #Pairs</a:t>
                </a:r>
              </a:p>
              <a:p>
                <a:pPr lvl="1"/>
                <a:r>
                  <a:rPr lang="en-US" dirty="0"/>
                  <a:t>#Pairs = #Concordant Pairs + #Discordant Pairs + #Tied Pairs</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217" t="-2381"/>
                </a:stretch>
              </a:blipFill>
            </p:spPr>
            <p:txBody>
              <a:bodyPr/>
              <a:lstStyle/>
              <a:p>
                <a:r>
                  <a:rPr lang="en-US">
                    <a:noFill/>
                  </a:rPr>
                  <a:t> </a:t>
                </a:r>
              </a:p>
            </p:txBody>
          </p:sp>
        </mc:Fallback>
      </mc:AlternateContent>
      <p:sp>
        <p:nvSpPr>
          <p:cNvPr id="7" name="Slide Number Placeholder 6"/>
          <p:cNvSpPr>
            <a:spLocks noGrp="1"/>
          </p:cNvSpPr>
          <p:nvPr>
            <p:ph type="sldNum" sz="quarter" idx="12"/>
          </p:nvPr>
        </p:nvSpPr>
        <p:spPr/>
        <p:txBody>
          <a:bodyPr/>
          <a:lstStyle/>
          <a:p>
            <a:fld id="{1C20BA80-1909-427C-B3BD-3DD8AEAFD5BE}" type="slidenum">
              <a:rPr lang="en-US" smtClean="0"/>
              <a:t>35</a:t>
            </a:fld>
            <a:endParaRPr lang="en-US" dirty="0"/>
          </a:p>
        </p:txBody>
      </p:sp>
      <p:pic>
        <p:nvPicPr>
          <p:cNvPr id="6" name="Picture 5">
            <a:extLst>
              <a:ext uri="{FF2B5EF4-FFF2-40B4-BE49-F238E27FC236}">
                <a16:creationId xmlns:a16="http://schemas.microsoft.com/office/drawing/2014/main" id="{FE9A224C-26E4-49B2-8F85-AC8651ADE79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78121328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Area Under Curve (AUC): Example</a:t>
            </a:r>
          </a:p>
        </p:txBody>
      </p:sp>
      <p:sp>
        <p:nvSpPr>
          <p:cNvPr id="3" name="Content Placeholder 2"/>
          <p:cNvSpPr>
            <a:spLocks noGrp="1"/>
          </p:cNvSpPr>
          <p:nvPr>
            <p:ph idx="1"/>
          </p:nvPr>
        </p:nvSpPr>
        <p:spPr/>
        <p:txBody>
          <a:bodyPr>
            <a:normAutofit/>
          </a:bodyPr>
          <a:lstStyle/>
          <a:p>
            <a:r>
              <a:rPr lang="en-US" dirty="0"/>
              <a:t>The target is a binary variable whose values are Event and Non-Event.</a:t>
            </a:r>
          </a:p>
          <a:p>
            <a:r>
              <a:rPr lang="en-US" dirty="0"/>
              <a:t>The following table contains the observed target value and the predicted event probabilities.  </a:t>
            </a:r>
          </a:p>
          <a:p>
            <a:endParaRPr lang="en-US" dirty="0"/>
          </a:p>
        </p:txBody>
      </p:sp>
      <p:sp>
        <p:nvSpPr>
          <p:cNvPr id="7" name="Slide Number Placeholder 6"/>
          <p:cNvSpPr>
            <a:spLocks noGrp="1"/>
          </p:cNvSpPr>
          <p:nvPr>
            <p:ph type="sldNum" sz="quarter" idx="12"/>
          </p:nvPr>
        </p:nvSpPr>
        <p:spPr/>
        <p:txBody>
          <a:bodyPr/>
          <a:lstStyle/>
          <a:p>
            <a:fld id="{1C20BA80-1909-427C-B3BD-3DD8AEAFD5BE}" type="slidenum">
              <a:rPr lang="en-US" smtClean="0"/>
              <a:t>36</a:t>
            </a:fld>
            <a:endParaRPr lang="en-US" dirty="0"/>
          </a:p>
        </p:txBody>
      </p:sp>
      <p:graphicFrame>
        <p:nvGraphicFramePr>
          <p:cNvPr id="6" name="Table 5"/>
          <p:cNvGraphicFramePr>
            <a:graphicFrameLocks noGrp="1"/>
          </p:cNvGraphicFramePr>
          <p:nvPr>
            <p:extLst/>
          </p:nvPr>
        </p:nvGraphicFramePr>
        <p:xfrm>
          <a:off x="1190172" y="3277281"/>
          <a:ext cx="4521200" cy="2981325"/>
        </p:xfrm>
        <a:graphic>
          <a:graphicData uri="http://schemas.openxmlformats.org/drawingml/2006/table">
            <a:tbl>
              <a:tblPr firstRow="1" firstCol="1" bandRow="1">
                <a:tableStyleId>{5C22544A-7EE6-4342-B048-85BDC9FD1C3A}</a:tableStyleId>
              </a:tblPr>
              <a:tblGrid>
                <a:gridCol w="2084511">
                  <a:extLst>
                    <a:ext uri="{9D8B030D-6E8A-4147-A177-3AD203B41FA5}">
                      <a16:colId xmlns:a16="http://schemas.microsoft.com/office/drawing/2014/main" val="20000"/>
                    </a:ext>
                  </a:extLst>
                </a:gridCol>
                <a:gridCol w="2436689">
                  <a:extLst>
                    <a:ext uri="{9D8B030D-6E8A-4147-A177-3AD203B41FA5}">
                      <a16:colId xmlns:a16="http://schemas.microsoft.com/office/drawing/2014/main" val="20001"/>
                    </a:ext>
                  </a:extLst>
                </a:gridCol>
              </a:tblGrid>
              <a:tr h="247650">
                <a:tc>
                  <a:txBody>
                    <a:bodyPr/>
                    <a:lstStyle/>
                    <a:p>
                      <a:pPr algn="l" rtl="0" fontAlgn="ctr"/>
                      <a:r>
                        <a:rPr lang="en-US" sz="1400" u="none" strike="noStrike" dirty="0">
                          <a:effectLst/>
                        </a:rPr>
                        <a:t>Observed Target Value</a:t>
                      </a:r>
                      <a:endParaRPr lang="en-US" sz="1400" b="1" i="0" u="none" strike="noStrike" dirty="0">
                        <a:solidFill>
                          <a:srgbClr val="FFFFFF"/>
                        </a:solidFill>
                        <a:effectLst/>
                        <a:latin typeface="Calibri" panose="020F0502020204030204" pitchFamily="34" charset="0"/>
                      </a:endParaRPr>
                    </a:p>
                  </a:txBody>
                  <a:tcPr marL="9525" marR="9525" marT="9525" marB="0" anchor="ctr"/>
                </a:tc>
                <a:tc>
                  <a:txBody>
                    <a:bodyPr/>
                    <a:lstStyle/>
                    <a:p>
                      <a:pPr algn="ctr" rtl="0" fontAlgn="ctr"/>
                      <a:r>
                        <a:rPr lang="en-US" sz="1400" u="none" strike="noStrike">
                          <a:effectLst/>
                        </a:rPr>
                        <a:t>Predicted Event Probability</a:t>
                      </a:r>
                      <a:endParaRPr lang="en-US" sz="1400" b="1" i="0" u="none" strike="noStrike">
                        <a:solidFill>
                          <a:srgbClr val="FFFFFF"/>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00"/>
                  </a:ext>
                </a:extLst>
              </a:tr>
              <a:tr h="257175">
                <a:tc>
                  <a:txBody>
                    <a:bodyPr/>
                    <a:lstStyle/>
                    <a:p>
                      <a:pPr algn="l" rtl="0" fontAlgn="ctr"/>
                      <a:r>
                        <a:rPr lang="en-US" sz="1400" u="none" strike="noStrike">
                          <a:effectLst/>
                        </a:rPr>
                        <a:t>Event</a:t>
                      </a:r>
                      <a:endParaRPr lang="en-US" sz="1400" b="1" i="0" u="none" strike="noStrike">
                        <a:solidFill>
                          <a:srgbClr val="FFFFFF"/>
                        </a:solidFill>
                        <a:effectLst/>
                        <a:latin typeface="Calibri" panose="020F0502020204030204" pitchFamily="34" charset="0"/>
                      </a:endParaRPr>
                    </a:p>
                  </a:txBody>
                  <a:tcPr marL="9525" marR="9525" marT="9525" marB="0" anchor="ctr"/>
                </a:tc>
                <a:tc>
                  <a:txBody>
                    <a:bodyPr/>
                    <a:lstStyle/>
                    <a:p>
                      <a:pPr algn="ctr" rtl="0" fontAlgn="ctr"/>
                      <a:r>
                        <a:rPr lang="en-US" sz="1400" u="none" strike="noStrike">
                          <a:effectLst/>
                        </a:rPr>
                        <a:t>0.9</a:t>
                      </a:r>
                      <a:endParaRPr lang="en-US" sz="14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01"/>
                  </a:ext>
                </a:extLst>
              </a:tr>
              <a:tr h="247650">
                <a:tc>
                  <a:txBody>
                    <a:bodyPr/>
                    <a:lstStyle/>
                    <a:p>
                      <a:pPr algn="l" rtl="0" fontAlgn="ctr"/>
                      <a:r>
                        <a:rPr lang="en-US" sz="1400" u="none" strike="noStrike">
                          <a:effectLst/>
                        </a:rPr>
                        <a:t>Non-Event</a:t>
                      </a:r>
                      <a:endParaRPr lang="en-US" sz="1400" b="1" i="0" u="none" strike="noStrike">
                        <a:solidFill>
                          <a:srgbClr val="FFFFFF"/>
                        </a:solidFill>
                        <a:effectLst/>
                        <a:latin typeface="Calibri" panose="020F0502020204030204" pitchFamily="34" charset="0"/>
                      </a:endParaRPr>
                    </a:p>
                  </a:txBody>
                  <a:tcPr marL="9525" marR="9525" marT="9525" marB="0" anchor="ctr"/>
                </a:tc>
                <a:tc>
                  <a:txBody>
                    <a:bodyPr/>
                    <a:lstStyle/>
                    <a:p>
                      <a:pPr algn="ctr" rtl="0" fontAlgn="ctr"/>
                      <a:r>
                        <a:rPr lang="en-US" sz="1400" u="none" strike="noStrike">
                          <a:effectLst/>
                        </a:rPr>
                        <a:t>0.5</a:t>
                      </a:r>
                      <a:endParaRPr lang="en-US" sz="14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02"/>
                  </a:ext>
                </a:extLst>
              </a:tr>
              <a:tr h="247650">
                <a:tc>
                  <a:txBody>
                    <a:bodyPr/>
                    <a:lstStyle/>
                    <a:p>
                      <a:pPr algn="l" rtl="0" fontAlgn="ctr"/>
                      <a:r>
                        <a:rPr lang="en-US" sz="1400" u="none" strike="noStrike">
                          <a:effectLst/>
                        </a:rPr>
                        <a:t>Non-Event</a:t>
                      </a:r>
                      <a:endParaRPr lang="en-US" sz="1400" b="1" i="0" u="none" strike="noStrike">
                        <a:solidFill>
                          <a:srgbClr val="FFFFFF"/>
                        </a:solidFill>
                        <a:effectLst/>
                        <a:latin typeface="Calibri" panose="020F0502020204030204" pitchFamily="34" charset="0"/>
                      </a:endParaRPr>
                    </a:p>
                  </a:txBody>
                  <a:tcPr marL="9525" marR="9525" marT="9525" marB="0" anchor="ctr"/>
                </a:tc>
                <a:tc>
                  <a:txBody>
                    <a:bodyPr/>
                    <a:lstStyle/>
                    <a:p>
                      <a:pPr algn="ctr" rtl="0" fontAlgn="ctr"/>
                      <a:r>
                        <a:rPr lang="en-US" sz="1400" u="none" strike="noStrike">
                          <a:effectLst/>
                        </a:rPr>
                        <a:t>0.3</a:t>
                      </a:r>
                      <a:endParaRPr lang="en-US" sz="14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03"/>
                  </a:ext>
                </a:extLst>
              </a:tr>
              <a:tr h="247650">
                <a:tc>
                  <a:txBody>
                    <a:bodyPr/>
                    <a:lstStyle/>
                    <a:p>
                      <a:pPr algn="l" rtl="0" fontAlgn="ctr"/>
                      <a:r>
                        <a:rPr lang="en-US" sz="1400" u="none" strike="noStrike">
                          <a:effectLst/>
                        </a:rPr>
                        <a:t>Event</a:t>
                      </a:r>
                      <a:endParaRPr lang="en-US" sz="1400" b="1" i="0" u="none" strike="noStrike">
                        <a:solidFill>
                          <a:srgbClr val="FFFFFF"/>
                        </a:solidFill>
                        <a:effectLst/>
                        <a:latin typeface="Calibri" panose="020F0502020204030204" pitchFamily="34" charset="0"/>
                      </a:endParaRPr>
                    </a:p>
                  </a:txBody>
                  <a:tcPr marL="9525" marR="9525" marT="9525" marB="0" anchor="ctr"/>
                </a:tc>
                <a:tc>
                  <a:txBody>
                    <a:bodyPr/>
                    <a:lstStyle/>
                    <a:p>
                      <a:pPr algn="ctr" rtl="0" fontAlgn="ctr"/>
                      <a:r>
                        <a:rPr lang="en-US" sz="1400" u="none" strike="noStrike">
                          <a:effectLst/>
                        </a:rPr>
                        <a:t>0.7</a:t>
                      </a:r>
                      <a:endParaRPr lang="en-US" sz="14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04"/>
                  </a:ext>
                </a:extLst>
              </a:tr>
              <a:tr h="247650">
                <a:tc>
                  <a:txBody>
                    <a:bodyPr/>
                    <a:lstStyle/>
                    <a:p>
                      <a:pPr algn="l" rtl="0" fontAlgn="ctr"/>
                      <a:r>
                        <a:rPr lang="en-US" sz="1400" u="none" strike="noStrike">
                          <a:effectLst/>
                        </a:rPr>
                        <a:t>Event</a:t>
                      </a:r>
                      <a:endParaRPr lang="en-US" sz="1400" b="1" i="0" u="none" strike="noStrike">
                        <a:solidFill>
                          <a:srgbClr val="FFFFFF"/>
                        </a:solidFill>
                        <a:effectLst/>
                        <a:latin typeface="Calibri" panose="020F0502020204030204" pitchFamily="34" charset="0"/>
                      </a:endParaRPr>
                    </a:p>
                  </a:txBody>
                  <a:tcPr marL="9525" marR="9525" marT="9525" marB="0" anchor="ctr"/>
                </a:tc>
                <a:tc>
                  <a:txBody>
                    <a:bodyPr/>
                    <a:lstStyle/>
                    <a:p>
                      <a:pPr algn="ctr" rtl="0" fontAlgn="ctr"/>
                      <a:r>
                        <a:rPr lang="en-US" sz="1400" u="none" strike="noStrike">
                          <a:effectLst/>
                        </a:rPr>
                        <a:t>0.3</a:t>
                      </a:r>
                      <a:endParaRPr lang="en-US" sz="14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05"/>
                  </a:ext>
                </a:extLst>
              </a:tr>
              <a:tr h="247650">
                <a:tc>
                  <a:txBody>
                    <a:bodyPr/>
                    <a:lstStyle/>
                    <a:p>
                      <a:pPr algn="l" rtl="0" fontAlgn="ctr"/>
                      <a:r>
                        <a:rPr lang="en-US" sz="1400" u="none" strike="noStrike">
                          <a:effectLst/>
                        </a:rPr>
                        <a:t>Non-Event</a:t>
                      </a:r>
                      <a:endParaRPr lang="en-US" sz="1400" b="1" i="0" u="none" strike="noStrike">
                        <a:solidFill>
                          <a:srgbClr val="FFFFFF"/>
                        </a:solidFill>
                        <a:effectLst/>
                        <a:latin typeface="Calibri" panose="020F0502020204030204" pitchFamily="34" charset="0"/>
                      </a:endParaRPr>
                    </a:p>
                  </a:txBody>
                  <a:tcPr marL="9525" marR="9525" marT="9525" marB="0" anchor="ctr"/>
                </a:tc>
                <a:tc>
                  <a:txBody>
                    <a:bodyPr/>
                    <a:lstStyle/>
                    <a:p>
                      <a:pPr algn="ctr" rtl="0" fontAlgn="ctr"/>
                      <a:r>
                        <a:rPr lang="en-US" sz="1400" u="none" strike="noStrike">
                          <a:effectLst/>
                        </a:rPr>
                        <a:t>0.8</a:t>
                      </a:r>
                      <a:endParaRPr lang="en-US" sz="14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06"/>
                  </a:ext>
                </a:extLst>
              </a:tr>
              <a:tr h="247650">
                <a:tc>
                  <a:txBody>
                    <a:bodyPr/>
                    <a:lstStyle/>
                    <a:p>
                      <a:pPr algn="l" rtl="0" fontAlgn="ctr"/>
                      <a:r>
                        <a:rPr lang="en-US" sz="1400" u="none" strike="noStrike">
                          <a:effectLst/>
                        </a:rPr>
                        <a:t>Event</a:t>
                      </a:r>
                      <a:endParaRPr lang="en-US" sz="1400" b="1" i="0" u="none" strike="noStrike">
                        <a:solidFill>
                          <a:srgbClr val="FFFFFF"/>
                        </a:solidFill>
                        <a:effectLst/>
                        <a:latin typeface="Calibri" panose="020F0502020204030204" pitchFamily="34" charset="0"/>
                      </a:endParaRPr>
                    </a:p>
                  </a:txBody>
                  <a:tcPr marL="9525" marR="9525" marT="9525" marB="0" anchor="ctr"/>
                </a:tc>
                <a:tc>
                  <a:txBody>
                    <a:bodyPr/>
                    <a:lstStyle/>
                    <a:p>
                      <a:pPr algn="ctr" rtl="0" fontAlgn="ctr"/>
                      <a:r>
                        <a:rPr lang="en-US" sz="1400" u="none" strike="noStrike">
                          <a:effectLst/>
                        </a:rPr>
                        <a:t>0.4</a:t>
                      </a:r>
                      <a:endParaRPr lang="en-US" sz="14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07"/>
                  </a:ext>
                </a:extLst>
              </a:tr>
              <a:tr h="247650">
                <a:tc>
                  <a:txBody>
                    <a:bodyPr/>
                    <a:lstStyle/>
                    <a:p>
                      <a:pPr algn="l" rtl="0" fontAlgn="ctr"/>
                      <a:r>
                        <a:rPr lang="en-US" sz="1400" u="none" strike="noStrike">
                          <a:effectLst/>
                        </a:rPr>
                        <a:t>Non-Event</a:t>
                      </a:r>
                      <a:endParaRPr lang="en-US" sz="1400" b="1" i="0" u="none" strike="noStrike">
                        <a:solidFill>
                          <a:srgbClr val="FFFFFF"/>
                        </a:solidFill>
                        <a:effectLst/>
                        <a:latin typeface="Calibri" panose="020F0502020204030204" pitchFamily="34" charset="0"/>
                      </a:endParaRPr>
                    </a:p>
                  </a:txBody>
                  <a:tcPr marL="9525" marR="9525" marT="9525" marB="0" anchor="ctr"/>
                </a:tc>
                <a:tc>
                  <a:txBody>
                    <a:bodyPr/>
                    <a:lstStyle/>
                    <a:p>
                      <a:pPr algn="ctr" rtl="0" fontAlgn="ctr"/>
                      <a:r>
                        <a:rPr lang="en-US" sz="1400" u="none" strike="noStrike">
                          <a:effectLst/>
                        </a:rPr>
                        <a:t>0.2</a:t>
                      </a:r>
                      <a:endParaRPr lang="en-US" sz="14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08"/>
                  </a:ext>
                </a:extLst>
              </a:tr>
              <a:tr h="247650">
                <a:tc>
                  <a:txBody>
                    <a:bodyPr/>
                    <a:lstStyle/>
                    <a:p>
                      <a:pPr algn="l" rtl="0" fontAlgn="ctr"/>
                      <a:r>
                        <a:rPr lang="en-US" sz="1400" u="none" strike="noStrike">
                          <a:effectLst/>
                        </a:rPr>
                        <a:t>Event</a:t>
                      </a:r>
                      <a:endParaRPr lang="en-US" sz="1400" b="1" i="0" u="none" strike="noStrike">
                        <a:solidFill>
                          <a:srgbClr val="FFFFFF"/>
                        </a:solidFill>
                        <a:effectLst/>
                        <a:latin typeface="Calibri" panose="020F0502020204030204" pitchFamily="34" charset="0"/>
                      </a:endParaRPr>
                    </a:p>
                  </a:txBody>
                  <a:tcPr marL="9525" marR="9525" marT="9525" marB="0" anchor="ctr"/>
                </a:tc>
                <a:tc>
                  <a:txBody>
                    <a:bodyPr/>
                    <a:lstStyle/>
                    <a:p>
                      <a:pPr algn="ctr" rtl="0" fontAlgn="ctr"/>
                      <a:r>
                        <a:rPr lang="en-US" sz="1400" u="none" strike="noStrike" dirty="0">
                          <a:effectLst/>
                        </a:rPr>
                        <a:t>1.0</a:t>
                      </a:r>
                      <a:endParaRPr lang="en-US" sz="14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09"/>
                  </a:ext>
                </a:extLst>
              </a:tr>
              <a:tr h="247650">
                <a:tc>
                  <a:txBody>
                    <a:bodyPr/>
                    <a:lstStyle/>
                    <a:p>
                      <a:pPr algn="l" rtl="0" fontAlgn="ctr"/>
                      <a:r>
                        <a:rPr lang="en-US" sz="1400" u="none" strike="noStrike">
                          <a:effectLst/>
                        </a:rPr>
                        <a:t>Event</a:t>
                      </a:r>
                      <a:endParaRPr lang="en-US" sz="1400" b="1" i="0" u="none" strike="noStrike">
                        <a:solidFill>
                          <a:srgbClr val="FFFFFF"/>
                        </a:solidFill>
                        <a:effectLst/>
                        <a:latin typeface="Calibri" panose="020F0502020204030204" pitchFamily="34" charset="0"/>
                      </a:endParaRPr>
                    </a:p>
                  </a:txBody>
                  <a:tcPr marL="9525" marR="9525" marT="9525" marB="0" anchor="ctr"/>
                </a:tc>
                <a:tc>
                  <a:txBody>
                    <a:bodyPr/>
                    <a:lstStyle/>
                    <a:p>
                      <a:pPr algn="ctr" rtl="0" fontAlgn="ctr"/>
                      <a:r>
                        <a:rPr lang="en-US" sz="1400" u="none" strike="noStrike">
                          <a:effectLst/>
                        </a:rPr>
                        <a:t>0.5</a:t>
                      </a:r>
                      <a:endParaRPr lang="en-US" sz="14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10"/>
                  </a:ext>
                </a:extLst>
              </a:tr>
              <a:tr h="247650">
                <a:tc>
                  <a:txBody>
                    <a:bodyPr/>
                    <a:lstStyle/>
                    <a:p>
                      <a:pPr algn="l" rtl="0" fontAlgn="ctr"/>
                      <a:r>
                        <a:rPr lang="en-US" sz="1400" u="none" strike="noStrike">
                          <a:effectLst/>
                        </a:rPr>
                        <a:t>Non-Event</a:t>
                      </a:r>
                      <a:endParaRPr lang="en-US" sz="1400" b="1" i="0" u="none" strike="noStrike">
                        <a:solidFill>
                          <a:srgbClr val="FFFFFF"/>
                        </a:solidFill>
                        <a:effectLst/>
                        <a:latin typeface="Calibri" panose="020F0502020204030204" pitchFamily="34" charset="0"/>
                      </a:endParaRPr>
                    </a:p>
                  </a:txBody>
                  <a:tcPr marL="9525" marR="9525" marT="9525" marB="0" anchor="ctr"/>
                </a:tc>
                <a:tc>
                  <a:txBody>
                    <a:bodyPr/>
                    <a:lstStyle/>
                    <a:p>
                      <a:pPr algn="ctr" rtl="0" fontAlgn="ctr"/>
                      <a:r>
                        <a:rPr lang="en-US" sz="1400" u="none" strike="noStrike" dirty="0">
                          <a:effectLst/>
                        </a:rPr>
                        <a:t>0.3</a:t>
                      </a:r>
                      <a:endParaRPr lang="en-US" sz="14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11"/>
                  </a:ext>
                </a:extLst>
              </a:tr>
            </a:tbl>
          </a:graphicData>
        </a:graphic>
      </p:graphicFrame>
      <p:pic>
        <p:nvPicPr>
          <p:cNvPr id="8" name="Picture 7">
            <a:extLst>
              <a:ext uri="{FF2B5EF4-FFF2-40B4-BE49-F238E27FC236}">
                <a16:creationId xmlns:a16="http://schemas.microsoft.com/office/drawing/2014/main" id="{6BD1AD62-6185-4464-849D-B66C64406B7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338192564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Area Under Curve (AUC): Example</a:t>
            </a:r>
          </a:p>
        </p:txBody>
      </p:sp>
      <p:sp>
        <p:nvSpPr>
          <p:cNvPr id="3" name="Content Placeholder 2"/>
          <p:cNvSpPr>
            <a:spLocks noGrp="1"/>
          </p:cNvSpPr>
          <p:nvPr>
            <p:ph idx="1"/>
          </p:nvPr>
        </p:nvSpPr>
        <p:spPr/>
        <p:txBody>
          <a:bodyPr>
            <a:normAutofit/>
          </a:bodyPr>
          <a:lstStyle/>
          <a:p>
            <a:r>
              <a:rPr lang="en-US" dirty="0"/>
              <a:t>Group the predicted probabilities into Event and Non-Event groups</a:t>
            </a:r>
          </a:p>
          <a:p>
            <a:r>
              <a:rPr lang="en-US" dirty="0"/>
              <a:t>Sort the predicted probabilities in ascending order within each group</a:t>
            </a:r>
          </a:p>
          <a:p>
            <a:endParaRPr lang="en-US" dirty="0"/>
          </a:p>
        </p:txBody>
      </p:sp>
      <p:sp>
        <p:nvSpPr>
          <p:cNvPr id="7" name="Slide Number Placeholder 6"/>
          <p:cNvSpPr>
            <a:spLocks noGrp="1"/>
          </p:cNvSpPr>
          <p:nvPr>
            <p:ph type="sldNum" sz="quarter" idx="12"/>
          </p:nvPr>
        </p:nvSpPr>
        <p:spPr/>
        <p:txBody>
          <a:bodyPr/>
          <a:lstStyle/>
          <a:p>
            <a:fld id="{1C20BA80-1909-427C-B3BD-3DD8AEAFD5BE}" type="slidenum">
              <a:rPr lang="en-US" smtClean="0"/>
              <a:t>37</a:t>
            </a:fld>
            <a:endParaRPr lang="en-US" dirty="0"/>
          </a:p>
        </p:txBody>
      </p:sp>
      <p:graphicFrame>
        <p:nvGraphicFramePr>
          <p:cNvPr id="9" name="Table 8"/>
          <p:cNvGraphicFramePr>
            <a:graphicFrameLocks noGrp="1"/>
          </p:cNvGraphicFramePr>
          <p:nvPr>
            <p:extLst/>
          </p:nvPr>
        </p:nvGraphicFramePr>
        <p:xfrm>
          <a:off x="972457" y="2918052"/>
          <a:ext cx="4521200" cy="2981325"/>
        </p:xfrm>
        <a:graphic>
          <a:graphicData uri="http://schemas.openxmlformats.org/drawingml/2006/table">
            <a:tbl>
              <a:tblPr firstRow="1" firstCol="1" bandRow="1">
                <a:tableStyleId>{5C22544A-7EE6-4342-B048-85BDC9FD1C3A}</a:tableStyleId>
              </a:tblPr>
              <a:tblGrid>
                <a:gridCol w="2084511">
                  <a:extLst>
                    <a:ext uri="{9D8B030D-6E8A-4147-A177-3AD203B41FA5}">
                      <a16:colId xmlns:a16="http://schemas.microsoft.com/office/drawing/2014/main" val="20000"/>
                    </a:ext>
                  </a:extLst>
                </a:gridCol>
                <a:gridCol w="2436689">
                  <a:extLst>
                    <a:ext uri="{9D8B030D-6E8A-4147-A177-3AD203B41FA5}">
                      <a16:colId xmlns:a16="http://schemas.microsoft.com/office/drawing/2014/main" val="20001"/>
                    </a:ext>
                  </a:extLst>
                </a:gridCol>
              </a:tblGrid>
              <a:tr h="247650">
                <a:tc>
                  <a:txBody>
                    <a:bodyPr/>
                    <a:lstStyle/>
                    <a:p>
                      <a:pPr algn="l" rtl="0" fontAlgn="ctr"/>
                      <a:r>
                        <a:rPr lang="en-US" sz="1400" u="none" strike="noStrike">
                          <a:effectLst/>
                        </a:rPr>
                        <a:t>Observed Target Value</a:t>
                      </a:r>
                      <a:endParaRPr lang="en-US" sz="1400" b="1" i="0" u="none" strike="noStrike">
                        <a:solidFill>
                          <a:srgbClr val="FFFFFF"/>
                        </a:solidFill>
                        <a:effectLst/>
                        <a:latin typeface="Calibri" panose="020F0502020204030204" pitchFamily="34" charset="0"/>
                      </a:endParaRPr>
                    </a:p>
                  </a:txBody>
                  <a:tcPr marL="9525" marR="9525" marT="9525" marB="0" anchor="ctr"/>
                </a:tc>
                <a:tc>
                  <a:txBody>
                    <a:bodyPr/>
                    <a:lstStyle/>
                    <a:p>
                      <a:pPr algn="ctr" rtl="0" fontAlgn="ctr"/>
                      <a:r>
                        <a:rPr lang="en-US" sz="1400" u="none" strike="noStrike">
                          <a:effectLst/>
                        </a:rPr>
                        <a:t>Predicted Event Probability</a:t>
                      </a:r>
                      <a:endParaRPr lang="en-US" sz="1400" b="1" i="0" u="none" strike="noStrike">
                        <a:solidFill>
                          <a:srgbClr val="FFFFFF"/>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00"/>
                  </a:ext>
                </a:extLst>
              </a:tr>
              <a:tr h="257175">
                <a:tc>
                  <a:txBody>
                    <a:bodyPr/>
                    <a:lstStyle/>
                    <a:p>
                      <a:pPr algn="l" rtl="0" fontAlgn="ctr"/>
                      <a:r>
                        <a:rPr lang="en-US" sz="1400" u="none" strike="noStrike">
                          <a:effectLst/>
                        </a:rPr>
                        <a:t>Event</a:t>
                      </a:r>
                      <a:endParaRPr lang="en-US" sz="1400" b="1" i="0" u="none" strike="noStrike">
                        <a:solidFill>
                          <a:srgbClr val="FFFFFF"/>
                        </a:solidFill>
                        <a:effectLst/>
                        <a:latin typeface="Calibri" panose="020F0502020204030204" pitchFamily="34" charset="0"/>
                      </a:endParaRPr>
                    </a:p>
                  </a:txBody>
                  <a:tcPr marL="9525" marR="9525" marT="9525" marB="0" anchor="ctr"/>
                </a:tc>
                <a:tc>
                  <a:txBody>
                    <a:bodyPr/>
                    <a:lstStyle/>
                    <a:p>
                      <a:pPr algn="ctr" rtl="0" fontAlgn="ctr"/>
                      <a:r>
                        <a:rPr lang="en-US" sz="1400" u="none" strike="noStrike">
                          <a:effectLst/>
                        </a:rPr>
                        <a:t>0.3</a:t>
                      </a:r>
                      <a:endParaRPr lang="en-US" sz="14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01"/>
                  </a:ext>
                </a:extLst>
              </a:tr>
              <a:tr h="247650">
                <a:tc>
                  <a:txBody>
                    <a:bodyPr/>
                    <a:lstStyle/>
                    <a:p>
                      <a:pPr algn="l" rtl="0" fontAlgn="ctr"/>
                      <a:r>
                        <a:rPr lang="en-US" sz="1400" u="none" strike="noStrike">
                          <a:effectLst/>
                        </a:rPr>
                        <a:t>Event</a:t>
                      </a:r>
                      <a:endParaRPr lang="en-US" sz="1400" b="1" i="0" u="none" strike="noStrike">
                        <a:solidFill>
                          <a:srgbClr val="FFFFFF"/>
                        </a:solidFill>
                        <a:effectLst/>
                        <a:latin typeface="Calibri" panose="020F0502020204030204" pitchFamily="34" charset="0"/>
                      </a:endParaRPr>
                    </a:p>
                  </a:txBody>
                  <a:tcPr marL="9525" marR="9525" marT="9525" marB="0" anchor="ctr"/>
                </a:tc>
                <a:tc>
                  <a:txBody>
                    <a:bodyPr/>
                    <a:lstStyle/>
                    <a:p>
                      <a:pPr algn="ctr" rtl="0" fontAlgn="ctr"/>
                      <a:r>
                        <a:rPr lang="en-US" sz="1400" u="none" strike="noStrike">
                          <a:effectLst/>
                        </a:rPr>
                        <a:t>0.4</a:t>
                      </a:r>
                      <a:endParaRPr lang="en-US" sz="14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02"/>
                  </a:ext>
                </a:extLst>
              </a:tr>
              <a:tr h="247650">
                <a:tc>
                  <a:txBody>
                    <a:bodyPr/>
                    <a:lstStyle/>
                    <a:p>
                      <a:pPr algn="l" rtl="0" fontAlgn="ctr"/>
                      <a:r>
                        <a:rPr lang="en-US" sz="1400" u="none" strike="noStrike">
                          <a:effectLst/>
                        </a:rPr>
                        <a:t>Event</a:t>
                      </a:r>
                      <a:endParaRPr lang="en-US" sz="1400" b="1" i="0" u="none" strike="noStrike">
                        <a:solidFill>
                          <a:srgbClr val="FFFFFF"/>
                        </a:solidFill>
                        <a:effectLst/>
                        <a:latin typeface="Calibri" panose="020F0502020204030204" pitchFamily="34" charset="0"/>
                      </a:endParaRPr>
                    </a:p>
                  </a:txBody>
                  <a:tcPr marL="9525" marR="9525" marT="9525" marB="0" anchor="ctr"/>
                </a:tc>
                <a:tc>
                  <a:txBody>
                    <a:bodyPr/>
                    <a:lstStyle/>
                    <a:p>
                      <a:pPr algn="ctr" rtl="0" fontAlgn="ctr"/>
                      <a:r>
                        <a:rPr lang="en-US" sz="1400" u="none" strike="noStrike">
                          <a:effectLst/>
                        </a:rPr>
                        <a:t>0.5</a:t>
                      </a:r>
                      <a:endParaRPr lang="en-US" sz="14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03"/>
                  </a:ext>
                </a:extLst>
              </a:tr>
              <a:tr h="247650">
                <a:tc>
                  <a:txBody>
                    <a:bodyPr/>
                    <a:lstStyle/>
                    <a:p>
                      <a:pPr algn="l" rtl="0" fontAlgn="ctr"/>
                      <a:r>
                        <a:rPr lang="en-US" sz="1400" u="none" strike="noStrike">
                          <a:effectLst/>
                        </a:rPr>
                        <a:t>Event</a:t>
                      </a:r>
                      <a:endParaRPr lang="en-US" sz="1400" b="1" i="0" u="none" strike="noStrike">
                        <a:solidFill>
                          <a:srgbClr val="FFFFFF"/>
                        </a:solidFill>
                        <a:effectLst/>
                        <a:latin typeface="Calibri" panose="020F0502020204030204" pitchFamily="34" charset="0"/>
                      </a:endParaRPr>
                    </a:p>
                  </a:txBody>
                  <a:tcPr marL="9525" marR="9525" marT="9525" marB="0" anchor="ctr"/>
                </a:tc>
                <a:tc>
                  <a:txBody>
                    <a:bodyPr/>
                    <a:lstStyle/>
                    <a:p>
                      <a:pPr algn="ctr" rtl="0" fontAlgn="ctr"/>
                      <a:r>
                        <a:rPr lang="en-US" sz="1400" u="none" strike="noStrike">
                          <a:effectLst/>
                        </a:rPr>
                        <a:t>0.7</a:t>
                      </a:r>
                      <a:endParaRPr lang="en-US" sz="14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04"/>
                  </a:ext>
                </a:extLst>
              </a:tr>
              <a:tr h="247650">
                <a:tc>
                  <a:txBody>
                    <a:bodyPr/>
                    <a:lstStyle/>
                    <a:p>
                      <a:pPr algn="l" rtl="0" fontAlgn="ctr"/>
                      <a:r>
                        <a:rPr lang="en-US" sz="1400" u="none" strike="noStrike">
                          <a:effectLst/>
                        </a:rPr>
                        <a:t>Event</a:t>
                      </a:r>
                      <a:endParaRPr lang="en-US" sz="1400" b="1" i="0" u="none" strike="noStrike">
                        <a:solidFill>
                          <a:srgbClr val="FFFFFF"/>
                        </a:solidFill>
                        <a:effectLst/>
                        <a:latin typeface="Calibri" panose="020F0502020204030204" pitchFamily="34" charset="0"/>
                      </a:endParaRPr>
                    </a:p>
                  </a:txBody>
                  <a:tcPr marL="9525" marR="9525" marT="9525" marB="0" anchor="ctr"/>
                </a:tc>
                <a:tc>
                  <a:txBody>
                    <a:bodyPr/>
                    <a:lstStyle/>
                    <a:p>
                      <a:pPr algn="ctr" rtl="0" fontAlgn="ctr"/>
                      <a:r>
                        <a:rPr lang="en-US" sz="1400" u="none" strike="noStrike">
                          <a:effectLst/>
                        </a:rPr>
                        <a:t>0.9</a:t>
                      </a:r>
                      <a:endParaRPr lang="en-US" sz="14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05"/>
                  </a:ext>
                </a:extLst>
              </a:tr>
              <a:tr h="247650">
                <a:tc>
                  <a:txBody>
                    <a:bodyPr/>
                    <a:lstStyle/>
                    <a:p>
                      <a:pPr algn="l" rtl="0" fontAlgn="ctr"/>
                      <a:r>
                        <a:rPr lang="en-US" sz="1400" u="none" strike="noStrike">
                          <a:effectLst/>
                        </a:rPr>
                        <a:t>Event</a:t>
                      </a:r>
                      <a:endParaRPr lang="en-US" sz="1400" b="1" i="0" u="none" strike="noStrike">
                        <a:solidFill>
                          <a:srgbClr val="FFFFFF"/>
                        </a:solidFill>
                        <a:effectLst/>
                        <a:latin typeface="Calibri" panose="020F0502020204030204" pitchFamily="34" charset="0"/>
                      </a:endParaRPr>
                    </a:p>
                  </a:txBody>
                  <a:tcPr marL="9525" marR="9525" marT="9525" marB="0" anchor="ctr"/>
                </a:tc>
                <a:tc>
                  <a:txBody>
                    <a:bodyPr/>
                    <a:lstStyle/>
                    <a:p>
                      <a:pPr algn="ctr" rtl="0" fontAlgn="ctr"/>
                      <a:r>
                        <a:rPr lang="en-US" sz="1400" u="none" strike="noStrike" dirty="0">
                          <a:effectLst/>
                        </a:rPr>
                        <a:t>1.0</a:t>
                      </a:r>
                      <a:endParaRPr lang="en-US" sz="14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06"/>
                  </a:ext>
                </a:extLst>
              </a:tr>
              <a:tr h="247650">
                <a:tc>
                  <a:txBody>
                    <a:bodyPr/>
                    <a:lstStyle/>
                    <a:p>
                      <a:pPr algn="l" rtl="0" fontAlgn="ctr"/>
                      <a:r>
                        <a:rPr lang="en-US" sz="1400" u="none" strike="noStrike">
                          <a:effectLst/>
                        </a:rPr>
                        <a:t>Non-Event</a:t>
                      </a:r>
                      <a:endParaRPr lang="en-US" sz="1400" b="1" i="0" u="none" strike="noStrike">
                        <a:solidFill>
                          <a:srgbClr val="FFFFFF"/>
                        </a:solidFill>
                        <a:effectLst/>
                        <a:latin typeface="Calibri" panose="020F0502020204030204" pitchFamily="34" charset="0"/>
                      </a:endParaRPr>
                    </a:p>
                  </a:txBody>
                  <a:tcPr marL="9525" marR="9525" marT="9525" marB="0" anchor="ctr"/>
                </a:tc>
                <a:tc>
                  <a:txBody>
                    <a:bodyPr/>
                    <a:lstStyle/>
                    <a:p>
                      <a:pPr algn="ctr" rtl="0" fontAlgn="ctr"/>
                      <a:r>
                        <a:rPr lang="en-US" sz="1400" u="none" strike="noStrike">
                          <a:effectLst/>
                        </a:rPr>
                        <a:t>0.2</a:t>
                      </a:r>
                      <a:endParaRPr lang="en-US" sz="14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07"/>
                  </a:ext>
                </a:extLst>
              </a:tr>
              <a:tr h="247650">
                <a:tc>
                  <a:txBody>
                    <a:bodyPr/>
                    <a:lstStyle/>
                    <a:p>
                      <a:pPr algn="l" rtl="0" fontAlgn="ctr"/>
                      <a:r>
                        <a:rPr lang="en-US" sz="1400" u="none" strike="noStrike">
                          <a:effectLst/>
                        </a:rPr>
                        <a:t>Non-Event</a:t>
                      </a:r>
                      <a:endParaRPr lang="en-US" sz="1400" b="1" i="0" u="none" strike="noStrike">
                        <a:solidFill>
                          <a:srgbClr val="FFFFFF"/>
                        </a:solidFill>
                        <a:effectLst/>
                        <a:latin typeface="Calibri" panose="020F0502020204030204" pitchFamily="34" charset="0"/>
                      </a:endParaRPr>
                    </a:p>
                  </a:txBody>
                  <a:tcPr marL="9525" marR="9525" marT="9525" marB="0" anchor="ctr"/>
                </a:tc>
                <a:tc>
                  <a:txBody>
                    <a:bodyPr/>
                    <a:lstStyle/>
                    <a:p>
                      <a:pPr algn="ctr" rtl="0" fontAlgn="ctr"/>
                      <a:r>
                        <a:rPr lang="en-US" sz="1400" u="none" strike="noStrike">
                          <a:effectLst/>
                        </a:rPr>
                        <a:t>0.3</a:t>
                      </a:r>
                      <a:endParaRPr lang="en-US" sz="14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08"/>
                  </a:ext>
                </a:extLst>
              </a:tr>
              <a:tr h="247650">
                <a:tc>
                  <a:txBody>
                    <a:bodyPr/>
                    <a:lstStyle/>
                    <a:p>
                      <a:pPr algn="l" rtl="0" fontAlgn="ctr"/>
                      <a:r>
                        <a:rPr lang="en-US" sz="1400" u="none" strike="noStrike">
                          <a:effectLst/>
                        </a:rPr>
                        <a:t>Non-Event</a:t>
                      </a:r>
                      <a:endParaRPr lang="en-US" sz="1400" b="1" i="0" u="none" strike="noStrike">
                        <a:solidFill>
                          <a:srgbClr val="FFFFFF"/>
                        </a:solidFill>
                        <a:effectLst/>
                        <a:latin typeface="Calibri" panose="020F0502020204030204" pitchFamily="34" charset="0"/>
                      </a:endParaRPr>
                    </a:p>
                  </a:txBody>
                  <a:tcPr marL="9525" marR="9525" marT="9525" marB="0" anchor="ctr"/>
                </a:tc>
                <a:tc>
                  <a:txBody>
                    <a:bodyPr/>
                    <a:lstStyle/>
                    <a:p>
                      <a:pPr algn="ctr" rtl="0" fontAlgn="ctr"/>
                      <a:r>
                        <a:rPr lang="en-US" sz="1400" u="none" strike="noStrike">
                          <a:effectLst/>
                        </a:rPr>
                        <a:t>0.3</a:t>
                      </a:r>
                      <a:endParaRPr lang="en-US" sz="14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09"/>
                  </a:ext>
                </a:extLst>
              </a:tr>
              <a:tr h="247650">
                <a:tc>
                  <a:txBody>
                    <a:bodyPr/>
                    <a:lstStyle/>
                    <a:p>
                      <a:pPr algn="l" rtl="0" fontAlgn="ctr"/>
                      <a:r>
                        <a:rPr lang="en-US" sz="1400" u="none" strike="noStrike">
                          <a:effectLst/>
                        </a:rPr>
                        <a:t>Non-Event</a:t>
                      </a:r>
                      <a:endParaRPr lang="en-US" sz="1400" b="1" i="0" u="none" strike="noStrike">
                        <a:solidFill>
                          <a:srgbClr val="FFFFFF"/>
                        </a:solidFill>
                        <a:effectLst/>
                        <a:latin typeface="Calibri" panose="020F0502020204030204" pitchFamily="34" charset="0"/>
                      </a:endParaRPr>
                    </a:p>
                  </a:txBody>
                  <a:tcPr marL="9525" marR="9525" marT="9525" marB="0" anchor="ctr"/>
                </a:tc>
                <a:tc>
                  <a:txBody>
                    <a:bodyPr/>
                    <a:lstStyle/>
                    <a:p>
                      <a:pPr algn="ctr" rtl="0" fontAlgn="ctr"/>
                      <a:r>
                        <a:rPr lang="en-US" sz="1400" u="none" strike="noStrike">
                          <a:effectLst/>
                        </a:rPr>
                        <a:t>0.5</a:t>
                      </a:r>
                      <a:endParaRPr lang="en-US" sz="14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10"/>
                  </a:ext>
                </a:extLst>
              </a:tr>
              <a:tr h="247650">
                <a:tc>
                  <a:txBody>
                    <a:bodyPr/>
                    <a:lstStyle/>
                    <a:p>
                      <a:pPr algn="l" rtl="0" fontAlgn="ctr"/>
                      <a:r>
                        <a:rPr lang="en-US" sz="1400" u="none" strike="noStrike">
                          <a:effectLst/>
                        </a:rPr>
                        <a:t>Non-Event</a:t>
                      </a:r>
                      <a:endParaRPr lang="en-US" sz="1400" b="1" i="0" u="none" strike="noStrike">
                        <a:solidFill>
                          <a:srgbClr val="FFFFFF"/>
                        </a:solidFill>
                        <a:effectLst/>
                        <a:latin typeface="Calibri" panose="020F0502020204030204" pitchFamily="34" charset="0"/>
                      </a:endParaRPr>
                    </a:p>
                  </a:txBody>
                  <a:tcPr marL="9525" marR="9525" marT="9525" marB="0" anchor="ctr"/>
                </a:tc>
                <a:tc>
                  <a:txBody>
                    <a:bodyPr/>
                    <a:lstStyle/>
                    <a:p>
                      <a:pPr algn="ctr" rtl="0" fontAlgn="ctr"/>
                      <a:r>
                        <a:rPr lang="en-US" sz="1400" u="none" strike="noStrike" dirty="0">
                          <a:effectLst/>
                        </a:rPr>
                        <a:t>0.8</a:t>
                      </a:r>
                      <a:endParaRPr lang="en-US" sz="14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11"/>
                  </a:ext>
                </a:extLst>
              </a:tr>
            </a:tbl>
          </a:graphicData>
        </a:graphic>
      </p:graphicFrame>
      <p:sp>
        <p:nvSpPr>
          <p:cNvPr id="10" name="Right Brace 9"/>
          <p:cNvSpPr/>
          <p:nvPr/>
        </p:nvSpPr>
        <p:spPr>
          <a:xfrm>
            <a:off x="4691742" y="5018314"/>
            <a:ext cx="1219200" cy="3048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TextBox 10"/>
          <p:cNvSpPr txBox="1"/>
          <p:nvPr/>
        </p:nvSpPr>
        <p:spPr>
          <a:xfrm>
            <a:off x="6091237" y="4963886"/>
            <a:ext cx="2628220" cy="369332"/>
          </a:xfrm>
          <a:prstGeom prst="rect">
            <a:avLst/>
          </a:prstGeom>
          <a:noFill/>
        </p:spPr>
        <p:txBody>
          <a:bodyPr wrap="square" rtlCol="0">
            <a:spAutoFit/>
          </a:bodyPr>
          <a:lstStyle/>
          <a:p>
            <a:r>
              <a:rPr lang="en-US" dirty="0"/>
              <a:t>Notice the ties?</a:t>
            </a:r>
          </a:p>
        </p:txBody>
      </p:sp>
      <p:pic>
        <p:nvPicPr>
          <p:cNvPr id="12" name="Picture 11">
            <a:extLst>
              <a:ext uri="{FF2B5EF4-FFF2-40B4-BE49-F238E27FC236}">
                <a16:creationId xmlns:a16="http://schemas.microsoft.com/office/drawing/2014/main" id="{1B8ECD5B-CD1D-413B-BB92-A5873DBF63E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419335817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Area Under Curve (AUC): Example</a:t>
            </a:r>
          </a:p>
        </p:txBody>
      </p:sp>
      <p:sp>
        <p:nvSpPr>
          <p:cNvPr id="3" name="Content Placeholder 2"/>
          <p:cNvSpPr>
            <a:spLocks noGrp="1"/>
          </p:cNvSpPr>
          <p:nvPr>
            <p:ph idx="1"/>
          </p:nvPr>
        </p:nvSpPr>
        <p:spPr/>
        <p:txBody>
          <a:bodyPr>
            <a:normAutofit/>
          </a:bodyPr>
          <a:lstStyle/>
          <a:p>
            <a:r>
              <a:rPr lang="en-US" dirty="0"/>
              <a:t>Count the numbers of Concordant (C), Discordant (D), and Tied (T) pairs </a:t>
            </a:r>
          </a:p>
          <a:p>
            <a:endParaRPr lang="en-US" dirty="0"/>
          </a:p>
        </p:txBody>
      </p:sp>
      <p:sp>
        <p:nvSpPr>
          <p:cNvPr id="7" name="Slide Number Placeholder 6"/>
          <p:cNvSpPr>
            <a:spLocks noGrp="1"/>
          </p:cNvSpPr>
          <p:nvPr>
            <p:ph type="sldNum" sz="quarter" idx="12"/>
          </p:nvPr>
        </p:nvSpPr>
        <p:spPr/>
        <p:txBody>
          <a:bodyPr/>
          <a:lstStyle/>
          <a:p>
            <a:fld id="{1C20BA80-1909-427C-B3BD-3DD8AEAFD5BE}" type="slidenum">
              <a:rPr lang="en-US" smtClean="0"/>
              <a:t>38</a:t>
            </a:fld>
            <a:endParaRPr lang="en-US" dirty="0"/>
          </a:p>
        </p:txBody>
      </p:sp>
      <p:graphicFrame>
        <p:nvGraphicFramePr>
          <p:cNvPr id="8" name="Table 7"/>
          <p:cNvGraphicFramePr>
            <a:graphicFrameLocks noGrp="1"/>
          </p:cNvGraphicFramePr>
          <p:nvPr>
            <p:extLst/>
          </p:nvPr>
        </p:nvGraphicFramePr>
        <p:xfrm>
          <a:off x="1164770" y="2844573"/>
          <a:ext cx="5965372" cy="2990172"/>
        </p:xfrm>
        <a:graphic>
          <a:graphicData uri="http://schemas.openxmlformats.org/drawingml/2006/table">
            <a:tbl>
              <a:tblPr firstRow="1" firstCol="1" bandRow="1">
                <a:tableStyleId>{5C22544A-7EE6-4342-B048-85BDC9FD1C3A}</a:tableStyleId>
              </a:tblPr>
              <a:tblGrid>
                <a:gridCol w="852196">
                  <a:extLst>
                    <a:ext uri="{9D8B030D-6E8A-4147-A177-3AD203B41FA5}">
                      <a16:colId xmlns:a16="http://schemas.microsoft.com/office/drawing/2014/main" val="20000"/>
                    </a:ext>
                  </a:extLst>
                </a:gridCol>
                <a:gridCol w="852196">
                  <a:extLst>
                    <a:ext uri="{9D8B030D-6E8A-4147-A177-3AD203B41FA5}">
                      <a16:colId xmlns:a16="http://schemas.microsoft.com/office/drawing/2014/main" val="20001"/>
                    </a:ext>
                  </a:extLst>
                </a:gridCol>
                <a:gridCol w="852196">
                  <a:extLst>
                    <a:ext uri="{9D8B030D-6E8A-4147-A177-3AD203B41FA5}">
                      <a16:colId xmlns:a16="http://schemas.microsoft.com/office/drawing/2014/main" val="20002"/>
                    </a:ext>
                  </a:extLst>
                </a:gridCol>
                <a:gridCol w="852196">
                  <a:extLst>
                    <a:ext uri="{9D8B030D-6E8A-4147-A177-3AD203B41FA5}">
                      <a16:colId xmlns:a16="http://schemas.microsoft.com/office/drawing/2014/main" val="20003"/>
                    </a:ext>
                  </a:extLst>
                </a:gridCol>
                <a:gridCol w="852196">
                  <a:extLst>
                    <a:ext uri="{9D8B030D-6E8A-4147-A177-3AD203B41FA5}">
                      <a16:colId xmlns:a16="http://schemas.microsoft.com/office/drawing/2014/main" val="20004"/>
                    </a:ext>
                  </a:extLst>
                </a:gridCol>
                <a:gridCol w="852196">
                  <a:extLst>
                    <a:ext uri="{9D8B030D-6E8A-4147-A177-3AD203B41FA5}">
                      <a16:colId xmlns:a16="http://schemas.microsoft.com/office/drawing/2014/main" val="20005"/>
                    </a:ext>
                  </a:extLst>
                </a:gridCol>
                <a:gridCol w="852196">
                  <a:extLst>
                    <a:ext uri="{9D8B030D-6E8A-4147-A177-3AD203B41FA5}">
                      <a16:colId xmlns:a16="http://schemas.microsoft.com/office/drawing/2014/main" val="20006"/>
                    </a:ext>
                  </a:extLst>
                </a:gridCol>
              </a:tblGrid>
              <a:tr h="432966">
                <a:tc>
                  <a:txBody>
                    <a:bodyPr/>
                    <a:lstStyle/>
                    <a:p>
                      <a:pPr algn="l" fontAlgn="b"/>
                      <a:r>
                        <a:rPr lang="en-US" sz="1800" u="none" strike="noStrike">
                          <a:effectLst/>
                        </a:rPr>
                        <a:t> </a:t>
                      </a:r>
                      <a:endParaRPr lang="en-US" sz="18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r>
                        <a:rPr lang="en-US" sz="1800" u="none" strike="noStrike">
                          <a:effectLst/>
                        </a:rPr>
                        <a:t> </a:t>
                      </a:r>
                      <a:endParaRPr lang="en-US" sz="1800" b="0" i="0" u="none" strike="noStrike">
                        <a:solidFill>
                          <a:srgbClr val="000000"/>
                        </a:solidFill>
                        <a:effectLst/>
                        <a:latin typeface="Arial" panose="020B0604020202020204" pitchFamily="34" charset="0"/>
                      </a:endParaRPr>
                    </a:p>
                  </a:txBody>
                  <a:tcPr marL="9525" marR="9525" marT="9525" marB="0" anchor="b"/>
                </a:tc>
                <a:tc gridSpan="5">
                  <a:txBody>
                    <a:bodyPr/>
                    <a:lstStyle/>
                    <a:p>
                      <a:pPr algn="ctr" rtl="0" fontAlgn="ctr"/>
                      <a:r>
                        <a:rPr lang="en-US" sz="1100" u="none" strike="noStrike">
                          <a:effectLst/>
                        </a:rPr>
                        <a:t>Non-Event</a:t>
                      </a:r>
                      <a:endParaRPr lang="en-US" sz="1100" b="1" i="0" u="none" strike="noStrike">
                        <a:solidFill>
                          <a:srgbClr val="FFFFFF"/>
                        </a:solidFill>
                        <a:effectLst/>
                        <a:latin typeface="Calibri" panose="020F0502020204030204" pitchFamily="34" charset="0"/>
                      </a:endParaRPr>
                    </a:p>
                  </a:txBody>
                  <a:tcPr marL="9525" marR="9525" marT="9525" marB="0"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446496">
                <a:tc>
                  <a:txBody>
                    <a:bodyPr/>
                    <a:lstStyle/>
                    <a:p>
                      <a:pPr algn="l" fontAlgn="b"/>
                      <a:r>
                        <a:rPr lang="en-US" sz="1800" u="none" strike="noStrike">
                          <a:effectLst/>
                        </a:rPr>
                        <a:t> </a:t>
                      </a:r>
                      <a:endParaRPr lang="en-US" sz="1800" b="0" i="0" u="none" strike="noStrike">
                        <a:solidFill>
                          <a:srgbClr val="000000"/>
                        </a:solidFill>
                        <a:effectLst/>
                        <a:latin typeface="Arial" panose="020B0604020202020204" pitchFamily="34" charset="0"/>
                      </a:endParaRPr>
                    </a:p>
                  </a:txBody>
                  <a:tcPr marL="9525" marR="9525" marT="9525" marB="0" anchor="b"/>
                </a:tc>
                <a:tc>
                  <a:txBody>
                    <a:bodyPr/>
                    <a:lstStyle/>
                    <a:p>
                      <a:pPr algn="l" fontAlgn="ctr"/>
                      <a:r>
                        <a:rPr lang="en-US" sz="1800" u="none" strike="noStrike" dirty="0">
                          <a:effectLst/>
                        </a:rPr>
                        <a:t> </a:t>
                      </a:r>
                      <a:endParaRPr lang="en-US" sz="1800" b="0" i="0" u="none" strike="noStrike" dirty="0">
                        <a:solidFill>
                          <a:srgbClr val="000000"/>
                        </a:solidFill>
                        <a:effectLst/>
                        <a:latin typeface="Arial" panose="020B0604020202020204" pitchFamily="34" charset="0"/>
                      </a:endParaRPr>
                    </a:p>
                  </a:txBody>
                  <a:tcPr marL="9525" marR="9525" marT="9525" marB="0" anchor="ctr"/>
                </a:tc>
                <a:tc>
                  <a:txBody>
                    <a:bodyPr/>
                    <a:lstStyle/>
                    <a:p>
                      <a:pPr algn="ctr" rtl="0" fontAlgn="ctr"/>
                      <a:r>
                        <a:rPr lang="en-US" sz="1800" u="none" strike="noStrike">
                          <a:effectLst/>
                        </a:rPr>
                        <a:t>0.2</a:t>
                      </a:r>
                      <a:endParaRPr lang="en-US" sz="18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800" u="none" strike="noStrike">
                          <a:effectLst/>
                        </a:rPr>
                        <a:t>0.3</a:t>
                      </a:r>
                      <a:endParaRPr lang="en-US" sz="18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800" u="none" strike="noStrike">
                          <a:effectLst/>
                        </a:rPr>
                        <a:t>0.3</a:t>
                      </a:r>
                      <a:endParaRPr lang="en-US" sz="18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800" u="none" strike="noStrike">
                          <a:effectLst/>
                        </a:rPr>
                        <a:t>0.5</a:t>
                      </a:r>
                      <a:endParaRPr lang="en-US" sz="18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800" u="none" strike="noStrike">
                          <a:effectLst/>
                        </a:rPr>
                        <a:t>0.8</a:t>
                      </a:r>
                      <a:endParaRPr lang="en-US" sz="18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01"/>
                  </a:ext>
                </a:extLst>
              </a:tr>
              <a:tr h="351785">
                <a:tc rowSpan="6">
                  <a:txBody>
                    <a:bodyPr/>
                    <a:lstStyle/>
                    <a:p>
                      <a:pPr algn="ctr" rtl="0" fontAlgn="ctr"/>
                      <a:r>
                        <a:rPr lang="en-US" sz="1100" u="none" strike="noStrike">
                          <a:effectLst/>
                        </a:rPr>
                        <a:t>Event</a:t>
                      </a:r>
                      <a:endParaRPr lang="en-US" sz="1100" b="1" i="0" u="none" strike="noStrike">
                        <a:solidFill>
                          <a:srgbClr val="FFFFFF"/>
                        </a:solidFill>
                        <a:effectLst/>
                        <a:latin typeface="Calibri" panose="020F0502020204030204" pitchFamily="34" charset="0"/>
                      </a:endParaRPr>
                    </a:p>
                  </a:txBody>
                  <a:tcPr marL="9525" marR="9525" marT="9525" marB="0" vert="vert270" anchor="ctr"/>
                </a:tc>
                <a:tc>
                  <a:txBody>
                    <a:bodyPr/>
                    <a:lstStyle/>
                    <a:p>
                      <a:pPr algn="ctr" rtl="0" fontAlgn="ctr"/>
                      <a:r>
                        <a:rPr lang="en-US" sz="1800" u="none" strike="noStrike">
                          <a:effectLst/>
                        </a:rPr>
                        <a:t>0.3</a:t>
                      </a:r>
                      <a:endParaRPr lang="en-US" sz="18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800" u="none" strike="noStrike">
                          <a:effectLst/>
                        </a:rPr>
                        <a:t>C</a:t>
                      </a:r>
                      <a:endParaRPr lang="en-US" sz="18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800" u="none" strike="noStrike" dirty="0">
                          <a:solidFill>
                            <a:srgbClr val="FFFF00"/>
                          </a:solidFill>
                          <a:effectLst/>
                        </a:rPr>
                        <a:t>T</a:t>
                      </a:r>
                      <a:endParaRPr lang="en-US" sz="1800" b="0" i="0" u="none" strike="noStrike" dirty="0">
                        <a:solidFill>
                          <a:srgbClr val="FFFF00"/>
                        </a:solidFill>
                        <a:effectLst/>
                        <a:latin typeface="Calibri" panose="020F0502020204030204" pitchFamily="34" charset="0"/>
                      </a:endParaRPr>
                    </a:p>
                  </a:txBody>
                  <a:tcPr marL="9525" marR="9525" marT="9525" marB="0" anchor="ctr">
                    <a:solidFill>
                      <a:schemeClr val="tx1"/>
                    </a:solidFill>
                  </a:tcPr>
                </a:tc>
                <a:tc>
                  <a:txBody>
                    <a:bodyPr/>
                    <a:lstStyle/>
                    <a:p>
                      <a:pPr algn="ctr" rtl="0" fontAlgn="ctr"/>
                      <a:r>
                        <a:rPr lang="en-US" sz="1800" u="none" strike="noStrike" dirty="0">
                          <a:solidFill>
                            <a:srgbClr val="FFFF00"/>
                          </a:solidFill>
                          <a:effectLst/>
                        </a:rPr>
                        <a:t>T</a:t>
                      </a:r>
                      <a:endParaRPr lang="en-US" sz="1800" b="0" i="0" u="none" strike="noStrike" dirty="0">
                        <a:solidFill>
                          <a:srgbClr val="FFFF00"/>
                        </a:solidFill>
                        <a:effectLst/>
                        <a:latin typeface="Calibri" panose="020F0502020204030204" pitchFamily="34" charset="0"/>
                      </a:endParaRPr>
                    </a:p>
                  </a:txBody>
                  <a:tcPr marL="9525" marR="9525" marT="9525" marB="0" anchor="ctr">
                    <a:solidFill>
                      <a:schemeClr val="tx1"/>
                    </a:solidFill>
                  </a:tcPr>
                </a:tc>
                <a:tc>
                  <a:txBody>
                    <a:bodyPr/>
                    <a:lstStyle/>
                    <a:p>
                      <a:pPr algn="ctr" rtl="0" fontAlgn="ctr"/>
                      <a:r>
                        <a:rPr lang="en-US" sz="1800" u="none" strike="noStrike" dirty="0">
                          <a:solidFill>
                            <a:srgbClr val="FF0000"/>
                          </a:solidFill>
                          <a:effectLst/>
                        </a:rPr>
                        <a:t>D</a:t>
                      </a:r>
                      <a:endParaRPr lang="en-US" sz="1800" b="0" i="0" u="none" strike="noStrike" dirty="0">
                        <a:solidFill>
                          <a:srgbClr val="FF0000"/>
                        </a:solidFill>
                        <a:effectLst/>
                        <a:latin typeface="Calibri" panose="020F0502020204030204" pitchFamily="34" charset="0"/>
                      </a:endParaRPr>
                    </a:p>
                  </a:txBody>
                  <a:tcPr marL="9525" marR="9525" marT="9525" marB="0" anchor="ctr"/>
                </a:tc>
                <a:tc>
                  <a:txBody>
                    <a:bodyPr/>
                    <a:lstStyle/>
                    <a:p>
                      <a:pPr algn="ctr" rtl="0" fontAlgn="ctr"/>
                      <a:r>
                        <a:rPr lang="en-US" sz="1800" u="none" strike="noStrike" dirty="0">
                          <a:solidFill>
                            <a:srgbClr val="FF0000"/>
                          </a:solidFill>
                          <a:effectLst/>
                        </a:rPr>
                        <a:t>D</a:t>
                      </a:r>
                      <a:endParaRPr lang="en-US" sz="1800" b="0" i="0" u="none" strike="noStrike" dirty="0">
                        <a:solidFill>
                          <a:srgbClr val="FF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02"/>
                  </a:ext>
                </a:extLst>
              </a:tr>
              <a:tr h="351785">
                <a:tc vMerge="1">
                  <a:txBody>
                    <a:bodyPr/>
                    <a:lstStyle/>
                    <a:p>
                      <a:endParaRPr lang="en-US"/>
                    </a:p>
                  </a:txBody>
                  <a:tcPr/>
                </a:tc>
                <a:tc>
                  <a:txBody>
                    <a:bodyPr/>
                    <a:lstStyle/>
                    <a:p>
                      <a:pPr algn="ctr" rtl="0" fontAlgn="ctr"/>
                      <a:r>
                        <a:rPr lang="en-US" sz="1800" u="none" strike="noStrike">
                          <a:effectLst/>
                        </a:rPr>
                        <a:t>0.4</a:t>
                      </a:r>
                      <a:endParaRPr lang="en-US" sz="18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800" u="none" strike="noStrike">
                          <a:effectLst/>
                        </a:rPr>
                        <a:t>C</a:t>
                      </a:r>
                      <a:endParaRPr lang="en-US" sz="18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800" u="none" strike="noStrike">
                          <a:effectLst/>
                        </a:rPr>
                        <a:t>C</a:t>
                      </a:r>
                      <a:endParaRPr lang="en-US" sz="18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800" u="none" strike="noStrike" dirty="0">
                          <a:effectLst/>
                        </a:rPr>
                        <a:t>C</a:t>
                      </a:r>
                      <a:endParaRPr lang="en-US"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800" u="none" strike="noStrike" dirty="0">
                          <a:solidFill>
                            <a:srgbClr val="FF0000"/>
                          </a:solidFill>
                          <a:effectLst/>
                        </a:rPr>
                        <a:t>D</a:t>
                      </a:r>
                      <a:endParaRPr lang="en-US" sz="1800" b="0" i="0" u="none" strike="noStrike" dirty="0">
                        <a:solidFill>
                          <a:srgbClr val="FF0000"/>
                        </a:solidFill>
                        <a:effectLst/>
                        <a:latin typeface="Calibri" panose="020F0502020204030204" pitchFamily="34" charset="0"/>
                      </a:endParaRPr>
                    </a:p>
                  </a:txBody>
                  <a:tcPr marL="9525" marR="9525" marT="9525" marB="0" anchor="ctr"/>
                </a:tc>
                <a:tc>
                  <a:txBody>
                    <a:bodyPr/>
                    <a:lstStyle/>
                    <a:p>
                      <a:pPr algn="ctr" rtl="0" fontAlgn="ctr"/>
                      <a:r>
                        <a:rPr lang="en-US" sz="1800" u="none" strike="noStrike" dirty="0">
                          <a:solidFill>
                            <a:srgbClr val="FF0000"/>
                          </a:solidFill>
                          <a:effectLst/>
                        </a:rPr>
                        <a:t>D</a:t>
                      </a:r>
                      <a:endParaRPr lang="en-US" sz="1800" b="0" i="0" u="none" strike="noStrike" dirty="0">
                        <a:solidFill>
                          <a:srgbClr val="FF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03"/>
                  </a:ext>
                </a:extLst>
              </a:tr>
              <a:tr h="351785">
                <a:tc vMerge="1">
                  <a:txBody>
                    <a:bodyPr/>
                    <a:lstStyle/>
                    <a:p>
                      <a:endParaRPr lang="en-US"/>
                    </a:p>
                  </a:txBody>
                  <a:tcPr/>
                </a:tc>
                <a:tc>
                  <a:txBody>
                    <a:bodyPr/>
                    <a:lstStyle/>
                    <a:p>
                      <a:pPr algn="ctr" rtl="0" fontAlgn="ctr"/>
                      <a:r>
                        <a:rPr lang="en-US" sz="1800" u="none" strike="noStrike">
                          <a:effectLst/>
                        </a:rPr>
                        <a:t>0.5</a:t>
                      </a:r>
                      <a:endParaRPr lang="en-US" sz="18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800" u="none" strike="noStrike">
                          <a:effectLst/>
                        </a:rPr>
                        <a:t>C</a:t>
                      </a:r>
                      <a:endParaRPr lang="en-US" sz="18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800" u="none" strike="noStrike">
                          <a:effectLst/>
                        </a:rPr>
                        <a:t>C</a:t>
                      </a:r>
                      <a:endParaRPr lang="en-US" sz="18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800" u="none" strike="noStrike" dirty="0">
                          <a:effectLst/>
                        </a:rPr>
                        <a:t>C</a:t>
                      </a:r>
                      <a:endParaRPr lang="en-US"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800" u="none" strike="noStrike" dirty="0">
                          <a:solidFill>
                            <a:srgbClr val="FFFF00"/>
                          </a:solidFill>
                          <a:effectLst/>
                        </a:rPr>
                        <a:t>T</a:t>
                      </a:r>
                      <a:endParaRPr lang="en-US" sz="1800" b="0" i="0" u="none" strike="noStrike" dirty="0">
                        <a:solidFill>
                          <a:srgbClr val="FFFF00"/>
                        </a:solidFill>
                        <a:effectLst/>
                        <a:latin typeface="Calibri" panose="020F0502020204030204" pitchFamily="34" charset="0"/>
                      </a:endParaRPr>
                    </a:p>
                  </a:txBody>
                  <a:tcPr marL="9525" marR="9525" marT="9525" marB="0" anchor="ctr">
                    <a:solidFill>
                      <a:schemeClr val="tx1"/>
                    </a:solidFill>
                  </a:tcPr>
                </a:tc>
                <a:tc>
                  <a:txBody>
                    <a:bodyPr/>
                    <a:lstStyle/>
                    <a:p>
                      <a:pPr algn="ctr" rtl="0" fontAlgn="ctr"/>
                      <a:r>
                        <a:rPr lang="en-US" sz="1800" u="none" strike="noStrike" dirty="0">
                          <a:solidFill>
                            <a:srgbClr val="FF0000"/>
                          </a:solidFill>
                          <a:effectLst/>
                        </a:rPr>
                        <a:t>D</a:t>
                      </a:r>
                      <a:endParaRPr lang="en-US" sz="1800" b="0" i="0" u="none" strike="noStrike" dirty="0">
                        <a:solidFill>
                          <a:srgbClr val="FF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04"/>
                  </a:ext>
                </a:extLst>
              </a:tr>
              <a:tr h="351785">
                <a:tc vMerge="1">
                  <a:txBody>
                    <a:bodyPr/>
                    <a:lstStyle/>
                    <a:p>
                      <a:endParaRPr lang="en-US"/>
                    </a:p>
                  </a:txBody>
                  <a:tcPr/>
                </a:tc>
                <a:tc>
                  <a:txBody>
                    <a:bodyPr/>
                    <a:lstStyle/>
                    <a:p>
                      <a:pPr algn="ctr" rtl="0" fontAlgn="ctr"/>
                      <a:r>
                        <a:rPr lang="en-US" sz="1800" u="none" strike="noStrike">
                          <a:effectLst/>
                        </a:rPr>
                        <a:t>0.7</a:t>
                      </a:r>
                      <a:endParaRPr lang="en-US" sz="18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800" u="none" strike="noStrike">
                          <a:effectLst/>
                        </a:rPr>
                        <a:t>C</a:t>
                      </a:r>
                      <a:endParaRPr lang="en-US" sz="18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800" u="none" strike="noStrike">
                          <a:effectLst/>
                        </a:rPr>
                        <a:t>C</a:t>
                      </a:r>
                      <a:endParaRPr lang="en-US" sz="18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800" u="none" strike="noStrike">
                          <a:effectLst/>
                        </a:rPr>
                        <a:t>C</a:t>
                      </a:r>
                      <a:endParaRPr lang="en-US" sz="18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800" u="none" strike="noStrike" dirty="0">
                          <a:effectLst/>
                        </a:rPr>
                        <a:t>C</a:t>
                      </a:r>
                      <a:endParaRPr lang="en-US"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800" u="none" strike="noStrike" dirty="0">
                          <a:solidFill>
                            <a:srgbClr val="FF0000"/>
                          </a:solidFill>
                          <a:effectLst/>
                        </a:rPr>
                        <a:t>D</a:t>
                      </a:r>
                      <a:endParaRPr lang="en-US" sz="1800" b="0" i="0" u="none" strike="noStrike" dirty="0">
                        <a:solidFill>
                          <a:srgbClr val="FF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05"/>
                  </a:ext>
                </a:extLst>
              </a:tr>
              <a:tr h="351785">
                <a:tc vMerge="1">
                  <a:txBody>
                    <a:bodyPr/>
                    <a:lstStyle/>
                    <a:p>
                      <a:endParaRPr lang="en-US"/>
                    </a:p>
                  </a:txBody>
                  <a:tcPr/>
                </a:tc>
                <a:tc>
                  <a:txBody>
                    <a:bodyPr/>
                    <a:lstStyle/>
                    <a:p>
                      <a:pPr algn="ctr" rtl="0" fontAlgn="ctr"/>
                      <a:r>
                        <a:rPr lang="en-US" sz="1800" u="none" strike="noStrike">
                          <a:effectLst/>
                        </a:rPr>
                        <a:t>0.9</a:t>
                      </a:r>
                      <a:endParaRPr lang="en-US" sz="18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800" u="none" strike="noStrike">
                          <a:effectLst/>
                        </a:rPr>
                        <a:t>C</a:t>
                      </a:r>
                      <a:endParaRPr lang="en-US" sz="18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800" u="none" strike="noStrike">
                          <a:effectLst/>
                        </a:rPr>
                        <a:t>C</a:t>
                      </a:r>
                      <a:endParaRPr lang="en-US" sz="18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800" u="none" strike="noStrike">
                          <a:effectLst/>
                        </a:rPr>
                        <a:t>C</a:t>
                      </a:r>
                      <a:endParaRPr lang="en-US" sz="18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800" u="none" strike="noStrike" dirty="0">
                          <a:effectLst/>
                        </a:rPr>
                        <a:t>C</a:t>
                      </a:r>
                      <a:endParaRPr lang="en-US"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800" u="none" strike="noStrike">
                          <a:effectLst/>
                        </a:rPr>
                        <a:t>C</a:t>
                      </a:r>
                      <a:endParaRPr lang="en-US" sz="18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06"/>
                  </a:ext>
                </a:extLst>
              </a:tr>
              <a:tr h="351785">
                <a:tc vMerge="1">
                  <a:txBody>
                    <a:bodyPr/>
                    <a:lstStyle/>
                    <a:p>
                      <a:endParaRPr lang="en-US"/>
                    </a:p>
                  </a:txBody>
                  <a:tcPr/>
                </a:tc>
                <a:tc>
                  <a:txBody>
                    <a:bodyPr/>
                    <a:lstStyle/>
                    <a:p>
                      <a:pPr algn="ctr" rtl="0" fontAlgn="ctr"/>
                      <a:r>
                        <a:rPr lang="en-US" sz="1800" u="none" strike="noStrike">
                          <a:effectLst/>
                        </a:rPr>
                        <a:t>1</a:t>
                      </a:r>
                      <a:endParaRPr lang="en-US" sz="18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800" u="none" strike="noStrike">
                          <a:effectLst/>
                        </a:rPr>
                        <a:t>C</a:t>
                      </a:r>
                      <a:endParaRPr lang="en-US" sz="18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800" u="none" strike="noStrike">
                          <a:effectLst/>
                        </a:rPr>
                        <a:t>C</a:t>
                      </a:r>
                      <a:endParaRPr lang="en-US" sz="18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800" u="none" strike="noStrike">
                          <a:effectLst/>
                        </a:rPr>
                        <a:t>C</a:t>
                      </a:r>
                      <a:endParaRPr lang="en-US" sz="18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800" u="none" strike="noStrike" dirty="0">
                          <a:effectLst/>
                        </a:rPr>
                        <a:t>C</a:t>
                      </a:r>
                      <a:endParaRPr lang="en-US"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800" u="none" strike="noStrike" dirty="0">
                          <a:effectLst/>
                        </a:rPr>
                        <a:t>C</a:t>
                      </a:r>
                      <a:endParaRPr lang="en-US" sz="18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07"/>
                  </a:ext>
                </a:extLst>
              </a:tr>
            </a:tbl>
          </a:graphicData>
        </a:graphic>
      </p:graphicFrame>
      <p:pic>
        <p:nvPicPr>
          <p:cNvPr id="9" name="Picture 8">
            <a:extLst>
              <a:ext uri="{FF2B5EF4-FFF2-40B4-BE49-F238E27FC236}">
                <a16:creationId xmlns:a16="http://schemas.microsoft.com/office/drawing/2014/main" id="{20DF6E80-97B4-4DE7-8DE0-E38A78188DB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261606305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Area Under Curve (AUC): Example</a:t>
            </a:r>
          </a:p>
        </p:txBody>
      </p:sp>
      <p:sp>
        <p:nvSpPr>
          <p:cNvPr id="3" name="Content Placeholder 2"/>
          <p:cNvSpPr>
            <a:spLocks noGrp="1"/>
          </p:cNvSpPr>
          <p:nvPr>
            <p:ph idx="1"/>
          </p:nvPr>
        </p:nvSpPr>
        <p:spPr/>
        <p:txBody>
          <a:bodyPr>
            <a:normAutofit/>
          </a:bodyPr>
          <a:lstStyle/>
          <a:p>
            <a:r>
              <a:rPr lang="en-US" dirty="0"/>
              <a:t>Number of pairs = 6 x 5 = 30</a:t>
            </a:r>
          </a:p>
          <a:p>
            <a:r>
              <a:rPr lang="en-US" dirty="0"/>
              <a:t>Number of concordant (C) pairs is 21</a:t>
            </a:r>
          </a:p>
          <a:p>
            <a:r>
              <a:rPr lang="en-US" dirty="0"/>
              <a:t>Number of discordant (D) pairs is 6</a:t>
            </a:r>
          </a:p>
          <a:p>
            <a:r>
              <a:rPr lang="en-US" dirty="0"/>
              <a:t>Number of ties (T) pairs is 3</a:t>
            </a:r>
          </a:p>
          <a:p>
            <a:r>
              <a:rPr lang="en-US" dirty="0"/>
              <a:t>The Area Under Curve statistic is:</a:t>
            </a:r>
            <a:br>
              <a:rPr lang="en-US" dirty="0"/>
            </a:br>
            <a:r>
              <a:rPr lang="en-US" dirty="0"/>
              <a:t>0.5 + 0.5 x (21 – 6) / 30 = 0.5 + 0.5 x 0.5 = </a:t>
            </a:r>
            <a:r>
              <a:rPr lang="en-US" u="sng" dirty="0"/>
              <a:t>0.75</a:t>
            </a:r>
          </a:p>
        </p:txBody>
      </p:sp>
      <p:sp>
        <p:nvSpPr>
          <p:cNvPr id="7" name="Slide Number Placeholder 6"/>
          <p:cNvSpPr>
            <a:spLocks noGrp="1"/>
          </p:cNvSpPr>
          <p:nvPr>
            <p:ph type="sldNum" sz="quarter" idx="12"/>
          </p:nvPr>
        </p:nvSpPr>
        <p:spPr/>
        <p:txBody>
          <a:bodyPr/>
          <a:lstStyle/>
          <a:p>
            <a:fld id="{1C20BA80-1909-427C-B3BD-3DD8AEAFD5BE}" type="slidenum">
              <a:rPr lang="en-US" smtClean="0"/>
              <a:t>39</a:t>
            </a:fld>
            <a:endParaRPr lang="en-US" dirty="0"/>
          </a:p>
        </p:txBody>
      </p:sp>
      <p:pic>
        <p:nvPicPr>
          <p:cNvPr id="5" name="Picture 4"/>
          <p:cNvPicPr>
            <a:picLocks noChangeAspect="1"/>
          </p:cNvPicPr>
          <p:nvPr/>
        </p:nvPicPr>
        <p:blipFill>
          <a:blip r:embed="rId3"/>
          <a:stretch>
            <a:fillRect/>
          </a:stretch>
        </p:blipFill>
        <p:spPr>
          <a:xfrm>
            <a:off x="7424737" y="1509388"/>
            <a:ext cx="4572000" cy="2374275"/>
          </a:xfrm>
          <a:prstGeom prst="rect">
            <a:avLst/>
          </a:prstGeom>
        </p:spPr>
      </p:pic>
      <p:pic>
        <p:nvPicPr>
          <p:cNvPr id="8" name="Picture 7">
            <a:extLst>
              <a:ext uri="{FF2B5EF4-FFF2-40B4-BE49-F238E27FC236}">
                <a16:creationId xmlns:a16="http://schemas.microsoft.com/office/drawing/2014/main" id="{85A45A69-39F3-4F50-9E81-380E53A61F7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36226726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Surety in Deployment</a:t>
            </a:r>
          </a:p>
        </p:txBody>
      </p:sp>
      <p:sp>
        <p:nvSpPr>
          <p:cNvPr id="3" name="Content Placeholder 2"/>
          <p:cNvSpPr>
            <a:spLocks noGrp="1"/>
          </p:cNvSpPr>
          <p:nvPr>
            <p:ph idx="1"/>
          </p:nvPr>
        </p:nvSpPr>
        <p:spPr>
          <a:xfrm>
            <a:off x="838200" y="1870075"/>
            <a:ext cx="10515600" cy="4351338"/>
          </a:xfrm>
        </p:spPr>
        <p:txBody>
          <a:bodyPr>
            <a:normAutofit/>
          </a:bodyPr>
          <a:lstStyle/>
          <a:p>
            <a:r>
              <a:rPr lang="en-US" dirty="0"/>
              <a:t>Deployment means you are going to apply the results of the machine learning algorithm (a.k.a. the model) on a </a:t>
            </a:r>
            <a:r>
              <a:rPr lang="en-US" b="1" dirty="0"/>
              <a:t>different data</a:t>
            </a:r>
            <a:r>
              <a:rPr lang="en-US" dirty="0"/>
              <a:t>, in a </a:t>
            </a:r>
            <a:r>
              <a:rPr lang="en-US" b="1" dirty="0"/>
              <a:t>different environment</a:t>
            </a:r>
            <a:r>
              <a:rPr lang="en-US" dirty="0"/>
              <a:t>, at a </a:t>
            </a:r>
            <a:r>
              <a:rPr lang="en-US" b="1" dirty="0"/>
              <a:t>future time</a:t>
            </a:r>
            <a:r>
              <a:rPr lang="en-US" dirty="0"/>
              <a:t>, or by </a:t>
            </a:r>
            <a:r>
              <a:rPr lang="en-US" b="1" dirty="0"/>
              <a:t>someone else</a:t>
            </a:r>
            <a:r>
              <a:rPr lang="en-US" dirty="0"/>
              <a:t>.</a:t>
            </a:r>
          </a:p>
          <a:p>
            <a:r>
              <a:rPr lang="en-US" dirty="0"/>
              <a:t>Since there may be many things, foreseeable or not, that are out of my control in deployment, we may want to </a:t>
            </a:r>
            <a:r>
              <a:rPr lang="en-US" i="1" dirty="0"/>
              <a:t>simulate</a:t>
            </a:r>
            <a:r>
              <a:rPr lang="en-US" dirty="0"/>
              <a:t> or </a:t>
            </a:r>
            <a:r>
              <a:rPr lang="en-US" i="1" dirty="0"/>
              <a:t>practice</a:t>
            </a:r>
            <a:r>
              <a:rPr lang="en-US" dirty="0"/>
              <a:t> a deployment while things are still under my control.</a:t>
            </a:r>
          </a:p>
          <a:p>
            <a:r>
              <a:rPr lang="en-US" dirty="0"/>
              <a:t>Let us revisit the two R concepts: </a:t>
            </a:r>
            <a:r>
              <a:rPr lang="en-US" i="1" dirty="0"/>
              <a:t>Reproducibility</a:t>
            </a:r>
            <a:r>
              <a:rPr lang="en-US" dirty="0"/>
              <a:t> and </a:t>
            </a:r>
            <a:r>
              <a:rPr lang="en-US" i="1" dirty="0"/>
              <a:t>Replicability</a:t>
            </a:r>
            <a:r>
              <a:rPr lang="en-US" dirty="0"/>
              <a:t>.</a:t>
            </a:r>
          </a:p>
          <a:p>
            <a:endParaRPr lang="en-US" dirty="0"/>
          </a:p>
        </p:txBody>
      </p:sp>
      <p:sp>
        <p:nvSpPr>
          <p:cNvPr id="7" name="Slide Number Placeholder 6"/>
          <p:cNvSpPr>
            <a:spLocks noGrp="1"/>
          </p:cNvSpPr>
          <p:nvPr>
            <p:ph type="sldNum" sz="quarter" idx="12"/>
          </p:nvPr>
        </p:nvSpPr>
        <p:spPr/>
        <p:txBody>
          <a:bodyPr/>
          <a:lstStyle/>
          <a:p>
            <a:fld id="{1C20BA80-1909-427C-B3BD-3DD8AEAFD5BE}" type="slidenum">
              <a:rPr lang="en-US" smtClean="0"/>
              <a:t>4</a:t>
            </a:fld>
            <a:endParaRPr lang="en-US" dirty="0"/>
          </a:p>
        </p:txBody>
      </p:sp>
      <p:pic>
        <p:nvPicPr>
          <p:cNvPr id="6" name="Picture 5">
            <a:extLst>
              <a:ext uri="{FF2B5EF4-FFF2-40B4-BE49-F238E27FC236}">
                <a16:creationId xmlns:a16="http://schemas.microsoft.com/office/drawing/2014/main" id="{A5F6372F-7BD2-4FAA-B1E1-AF00B8576C3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175460123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Area Under Curve (AUC)</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marL="514350" indent="-514350">
                  <a:buFont typeface="+mj-lt"/>
                  <a:buAutoNum type="arabicPeriod"/>
                </a:pPr>
                <a:r>
                  <a:rPr lang="en-US" dirty="0"/>
                  <a:t>Perfect scenario: every pair is a concordant pair</a:t>
                </a:r>
              </a:p>
              <a:p>
                <a:pPr lvl="1"/>
                <a:r>
                  <a:rPr lang="fr-FR" dirty="0"/>
                  <a:t>#Concordant Pairs = #Pairs, #Discordant Pairs = 0, and #</a:t>
                </a:r>
                <a:r>
                  <a:rPr lang="fr-FR" dirty="0" err="1"/>
                  <a:t>Tied</a:t>
                </a:r>
                <a:r>
                  <a:rPr lang="fr-FR" dirty="0"/>
                  <a:t> Pairs = 0.</a:t>
                </a:r>
              </a:p>
              <a:p>
                <a:pPr lvl="1"/>
                <a:r>
                  <a:rPr lang="fr-FR" dirty="0"/>
                  <a:t>AUC = 0.5 + 0.5 * (</a:t>
                </a:r>
                <a:r>
                  <a:rPr lang="en-US" dirty="0"/>
                  <a:t>#Concordant Pairs - 0) / #Pairs</a:t>
                </a:r>
                <a:r>
                  <a:rPr lang="fr-FR" dirty="0"/>
                  <a:t> = 0.5 + 0.5 = 1.</a:t>
                </a:r>
                <a:endParaRPr lang="en-US" dirty="0"/>
              </a:p>
              <a:p>
                <a:pPr lvl="1"/>
                <a:r>
                  <a:rPr lang="en-US" dirty="0"/>
                  <a:t>E.g., a tree where each terminal node contains one observation (i.e.,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𝑘</m:t>
                        </m:r>
                        <m:r>
                          <a:rPr lang="en-US" i="1">
                            <a:latin typeface="Cambria Math" panose="02040503050406030204" pitchFamily="18" charset="0"/>
                          </a:rPr>
                          <m:t>0</m:t>
                        </m:r>
                      </m:sub>
                    </m:sSub>
                    <m:r>
                      <a:rPr lang="en-US" b="0" i="1" smtClean="0">
                        <a:latin typeface="Cambria Math" panose="02040503050406030204" pitchFamily="18" charset="0"/>
                      </a:rPr>
                      <m:t>=0</m:t>
                    </m:r>
                  </m:oMath>
                </a14:m>
                <a:r>
                  <a:rPr lang="en-US" dirty="0"/>
                  <a:t> and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b="0" i="1" smtClean="0">
                            <a:latin typeface="Cambria Math" panose="02040503050406030204" pitchFamily="18" charset="0"/>
                          </a:rPr>
                          <m:t>𝑙</m:t>
                        </m:r>
                        <m:r>
                          <a:rPr lang="en-US" b="0" i="1" smtClean="0">
                            <a:latin typeface="Cambria Math" panose="02040503050406030204" pitchFamily="18" charset="0"/>
                          </a:rPr>
                          <m:t>1</m:t>
                        </m:r>
                      </m:sub>
                    </m:sSub>
                    <m:r>
                      <a:rPr lang="en-US" b="0" i="1" smtClean="0">
                        <a:latin typeface="Cambria Math" panose="02040503050406030204" pitchFamily="18" charset="0"/>
                      </a:rPr>
                      <m:t>=1</m:t>
                    </m:r>
                  </m:oMath>
                </a14:m>
                <a:r>
                  <a:rPr lang="en-US" dirty="0"/>
                  <a:t>) </a:t>
                </a:r>
              </a:p>
              <a:p>
                <a:pPr marL="514350" indent="-514350">
                  <a:buFont typeface="+mj-lt"/>
                  <a:buAutoNum type="arabicPeriod"/>
                </a:pPr>
                <a:r>
                  <a:rPr lang="en-US" dirty="0"/>
                  <a:t>Worst scenario: every pair is a discordant pair</a:t>
                </a:r>
              </a:p>
              <a:p>
                <a:pPr lvl="1"/>
                <a:r>
                  <a:rPr lang="fr-FR" dirty="0"/>
                  <a:t>#Concordant Pairs = 0, #Discordant Pairs = #Pairs, and #</a:t>
                </a:r>
                <a:r>
                  <a:rPr lang="fr-FR" dirty="0" err="1"/>
                  <a:t>Tied</a:t>
                </a:r>
                <a:r>
                  <a:rPr lang="fr-FR" dirty="0"/>
                  <a:t> Pairs = 0.</a:t>
                </a:r>
              </a:p>
              <a:p>
                <a:pPr lvl="1"/>
                <a:r>
                  <a:rPr lang="fr-FR" dirty="0"/>
                  <a:t>AUC = 0.5 + 0.5 * (0 - </a:t>
                </a:r>
                <a:r>
                  <a:rPr lang="en-US" dirty="0"/>
                  <a:t>#Discordant Pairs) / #Pairs</a:t>
                </a:r>
                <a:r>
                  <a:rPr lang="fr-FR" dirty="0"/>
                  <a:t> = 0.5 – 0.5 = 0.</a:t>
                </a:r>
                <a:endParaRPr lang="en-US" dirty="0"/>
              </a:p>
              <a:p>
                <a:pPr lvl="1"/>
                <a:r>
                  <a:rPr lang="en-US" dirty="0"/>
                  <a:t>E.g., we mistakenly misspecified the non-event category as the event.</a:t>
                </a:r>
              </a:p>
              <a:p>
                <a:pPr marL="514350" indent="-514350">
                  <a:buFont typeface="+mj-lt"/>
                  <a:buAutoNum type="arabicPeriod"/>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217" t="-2381"/>
                </a:stretch>
              </a:blipFill>
            </p:spPr>
            <p:txBody>
              <a:bodyPr/>
              <a:lstStyle/>
              <a:p>
                <a:r>
                  <a:rPr lang="en-US">
                    <a:noFill/>
                  </a:rPr>
                  <a:t> </a:t>
                </a:r>
              </a:p>
            </p:txBody>
          </p:sp>
        </mc:Fallback>
      </mc:AlternateContent>
      <p:sp>
        <p:nvSpPr>
          <p:cNvPr id="7" name="Slide Number Placeholder 6"/>
          <p:cNvSpPr>
            <a:spLocks noGrp="1"/>
          </p:cNvSpPr>
          <p:nvPr>
            <p:ph type="sldNum" sz="quarter" idx="12"/>
          </p:nvPr>
        </p:nvSpPr>
        <p:spPr/>
        <p:txBody>
          <a:bodyPr/>
          <a:lstStyle/>
          <a:p>
            <a:fld id="{1C20BA80-1909-427C-B3BD-3DD8AEAFD5BE}" type="slidenum">
              <a:rPr lang="en-US" smtClean="0"/>
              <a:t>40</a:t>
            </a:fld>
            <a:endParaRPr lang="en-US" dirty="0"/>
          </a:p>
        </p:txBody>
      </p:sp>
      <p:pic>
        <p:nvPicPr>
          <p:cNvPr id="6" name="Picture 5">
            <a:extLst>
              <a:ext uri="{FF2B5EF4-FFF2-40B4-BE49-F238E27FC236}">
                <a16:creationId xmlns:a16="http://schemas.microsoft.com/office/drawing/2014/main" id="{1F9A7A71-19A0-49A9-B361-DC7CA9A6B81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400526639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Area Under Curve (AUC)</a:t>
            </a:r>
          </a:p>
        </p:txBody>
      </p:sp>
      <p:sp>
        <p:nvSpPr>
          <p:cNvPr id="3" name="Content Placeholder 2"/>
          <p:cNvSpPr>
            <a:spLocks noGrp="1"/>
          </p:cNvSpPr>
          <p:nvPr>
            <p:ph idx="1"/>
          </p:nvPr>
        </p:nvSpPr>
        <p:spPr/>
        <p:txBody>
          <a:bodyPr>
            <a:normAutofit/>
          </a:bodyPr>
          <a:lstStyle/>
          <a:p>
            <a:pPr marL="514350" indent="-514350">
              <a:buFont typeface="+mj-lt"/>
              <a:buAutoNum type="arabicPeriod" startAt="3"/>
            </a:pPr>
            <a:r>
              <a:rPr lang="en-US" dirty="0"/>
              <a:t>Inconclusive Scenario</a:t>
            </a:r>
          </a:p>
          <a:p>
            <a:pPr lvl="1"/>
            <a:r>
              <a:rPr lang="en-US" dirty="0"/>
              <a:t>Either every pair is a tied pair, AUC = 0.5 + 0.5 * (0 – 0) / #Pairs = 0.5</a:t>
            </a:r>
          </a:p>
          <a:p>
            <a:pPr lvl="1"/>
            <a:r>
              <a:rPr lang="en-US" dirty="0"/>
              <a:t>Or #Concordant Pairs = #Discordant Pairs, AUC = 0.5 + 0.5 * 0 = 0.5</a:t>
            </a:r>
          </a:p>
          <a:p>
            <a:pPr lvl="1"/>
            <a:r>
              <a:rPr lang="en-US" dirty="0"/>
              <a:t>E.g., an intercept only model where all predicted probabilities are equal for event and non-event observations.</a:t>
            </a:r>
          </a:p>
          <a:p>
            <a:pPr marL="514350" indent="-514350">
              <a:buFont typeface="+mj-lt"/>
              <a:buAutoNum type="arabicPeriod" startAt="4"/>
            </a:pPr>
            <a:r>
              <a:rPr lang="en-US" dirty="0"/>
              <a:t>Acceptable model: AUC &gt; 0.5</a:t>
            </a:r>
          </a:p>
          <a:p>
            <a:pPr marL="514350" indent="-514350">
              <a:buFont typeface="+mj-lt"/>
              <a:buAutoNum type="arabicPeriod" startAt="4"/>
            </a:pPr>
            <a:r>
              <a:rPr lang="en-US" dirty="0"/>
              <a:t>Higher the AUC above 0.5, better the model.</a:t>
            </a:r>
          </a:p>
          <a:p>
            <a:pPr lvl="1"/>
            <a:endParaRPr lang="en-US" dirty="0"/>
          </a:p>
          <a:p>
            <a:pPr lvl="1"/>
            <a:endParaRPr lang="en-US" dirty="0"/>
          </a:p>
          <a:p>
            <a:endParaRPr lang="en-US" dirty="0"/>
          </a:p>
        </p:txBody>
      </p:sp>
      <p:sp>
        <p:nvSpPr>
          <p:cNvPr id="7" name="Slide Number Placeholder 6"/>
          <p:cNvSpPr>
            <a:spLocks noGrp="1"/>
          </p:cNvSpPr>
          <p:nvPr>
            <p:ph type="sldNum" sz="quarter" idx="12"/>
          </p:nvPr>
        </p:nvSpPr>
        <p:spPr/>
        <p:txBody>
          <a:bodyPr/>
          <a:lstStyle/>
          <a:p>
            <a:fld id="{1C20BA80-1909-427C-B3BD-3DD8AEAFD5BE}" type="slidenum">
              <a:rPr lang="en-US" smtClean="0"/>
              <a:t>41</a:t>
            </a:fld>
            <a:endParaRPr lang="en-US" dirty="0"/>
          </a:p>
        </p:txBody>
      </p:sp>
      <p:pic>
        <p:nvPicPr>
          <p:cNvPr id="6" name="Picture 5">
            <a:extLst>
              <a:ext uri="{FF2B5EF4-FFF2-40B4-BE49-F238E27FC236}">
                <a16:creationId xmlns:a16="http://schemas.microsoft.com/office/drawing/2014/main" id="{986660C7-55B6-4BE8-BFFA-D60C9815618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158897179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Area Under Curve (AUC)</a:t>
            </a:r>
          </a:p>
        </p:txBody>
      </p:sp>
      <p:sp>
        <p:nvSpPr>
          <p:cNvPr id="3" name="Content Placeholder 2"/>
          <p:cNvSpPr>
            <a:spLocks noGrp="1"/>
          </p:cNvSpPr>
          <p:nvPr>
            <p:ph idx="1"/>
          </p:nvPr>
        </p:nvSpPr>
        <p:spPr/>
        <p:txBody>
          <a:bodyPr>
            <a:normAutofit fontScale="92500" lnSpcReduction="10000"/>
          </a:bodyPr>
          <a:lstStyle/>
          <a:p>
            <a:pPr marL="0" indent="0">
              <a:buNone/>
            </a:pPr>
            <a:r>
              <a:rPr lang="en-US" b="1" dirty="0"/>
              <a:t>Strength</a:t>
            </a:r>
          </a:p>
          <a:p>
            <a:pPr marL="514350" indent="-514350">
              <a:buFont typeface="+mj-lt"/>
              <a:buAutoNum type="arabicPeriod"/>
            </a:pPr>
            <a:r>
              <a:rPr lang="en-US" dirty="0"/>
              <a:t>This method does not require you to subjectively select the threshold that predicts an observation as Event versus Non-Event.</a:t>
            </a:r>
          </a:p>
          <a:p>
            <a:pPr marL="514350" indent="-514350">
              <a:buFont typeface="+mj-lt"/>
              <a:buAutoNum type="arabicPeriod"/>
            </a:pPr>
            <a:r>
              <a:rPr lang="en-US" dirty="0"/>
              <a:t>The AUC value is between 0 and 1 and a reference value of 0.5.</a:t>
            </a:r>
          </a:p>
          <a:p>
            <a:pPr marL="0" indent="0">
              <a:buNone/>
            </a:pPr>
            <a:r>
              <a:rPr lang="en-US" b="1" dirty="0"/>
              <a:t>Weakness</a:t>
            </a:r>
          </a:p>
          <a:p>
            <a:pPr marL="514350" indent="-514350">
              <a:buFont typeface="+mj-lt"/>
              <a:buAutoNum type="arabicPeriod"/>
            </a:pPr>
            <a:r>
              <a:rPr lang="en-US" dirty="0"/>
              <a:t>This method uses </a:t>
            </a:r>
            <a:r>
              <a:rPr lang="en-US" u="sng" dirty="0"/>
              <a:t>only the relative order</a:t>
            </a:r>
            <a:r>
              <a:rPr lang="en-US" dirty="0"/>
              <a:t> of predicted probabilities and ignores the actual values.</a:t>
            </a:r>
          </a:p>
          <a:p>
            <a:pPr marL="514350" indent="-514350">
              <a:buFont typeface="+mj-lt"/>
              <a:buAutoNum type="arabicPeriod"/>
            </a:pPr>
            <a:r>
              <a:rPr lang="en-US" dirty="0"/>
              <a:t>It does not tell about the distribution of predicted probabilities.</a:t>
            </a:r>
          </a:p>
          <a:p>
            <a:pPr marL="514350" indent="-514350">
              <a:buFont typeface="+mj-lt"/>
              <a:buAutoNum type="arabicPeriod"/>
            </a:pPr>
            <a:r>
              <a:rPr lang="en-US" dirty="0"/>
              <a:t>It summarizes the model performance over intervals of probabilities that you may not be too concerned (e.g., mediocre values [0.3, 0.7])</a:t>
            </a:r>
          </a:p>
        </p:txBody>
      </p:sp>
      <p:sp>
        <p:nvSpPr>
          <p:cNvPr id="7" name="Slide Number Placeholder 6"/>
          <p:cNvSpPr>
            <a:spLocks noGrp="1"/>
          </p:cNvSpPr>
          <p:nvPr>
            <p:ph type="sldNum" sz="quarter" idx="12"/>
          </p:nvPr>
        </p:nvSpPr>
        <p:spPr/>
        <p:txBody>
          <a:bodyPr/>
          <a:lstStyle/>
          <a:p>
            <a:fld id="{1C20BA80-1909-427C-B3BD-3DD8AEAFD5BE}" type="slidenum">
              <a:rPr lang="en-US" smtClean="0"/>
              <a:t>42</a:t>
            </a:fld>
            <a:endParaRPr lang="en-US" dirty="0"/>
          </a:p>
        </p:txBody>
      </p:sp>
      <p:pic>
        <p:nvPicPr>
          <p:cNvPr id="6" name="Picture 5">
            <a:extLst>
              <a:ext uri="{FF2B5EF4-FFF2-40B4-BE49-F238E27FC236}">
                <a16:creationId xmlns:a16="http://schemas.microsoft.com/office/drawing/2014/main" id="{C3313EAB-A643-47BB-8A14-E5FA3D14CBD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300653850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Area Under Curve (AUC)</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lnSpcReduction="10000"/>
              </a:bodyPr>
              <a:lstStyle/>
              <a:p>
                <a:pPr marL="514350" lvl="1" indent="-514350">
                  <a:spcBef>
                    <a:spcPts val="1000"/>
                  </a:spcBef>
                  <a:buFont typeface="+mj-lt"/>
                  <a:buAutoNum type="arabicPeriod"/>
                </a:pPr>
                <a:r>
                  <a:rPr lang="en-US" sz="2800" dirty="0"/>
                  <a:t>Having </a:t>
                </a:r>
                <a14:m>
                  <m:oMath xmlns:m="http://schemas.openxmlformats.org/officeDocument/2006/math">
                    <m:sSub>
                      <m:sSubPr>
                        <m:ctrlPr>
                          <a:rPr lang="en-US" sz="2800" i="1">
                            <a:latin typeface="Cambria Math" panose="02040503050406030204" pitchFamily="18" charset="0"/>
                          </a:rPr>
                        </m:ctrlPr>
                      </m:sSubPr>
                      <m:e>
                        <m:r>
                          <a:rPr lang="en-US" sz="2800" i="1">
                            <a:latin typeface="Cambria Math" panose="02040503050406030204" pitchFamily="18" charset="0"/>
                          </a:rPr>
                          <m:t>𝑝</m:t>
                        </m:r>
                      </m:e>
                      <m:sub>
                        <m:r>
                          <a:rPr lang="en-US" sz="2800" i="1">
                            <a:latin typeface="Cambria Math" panose="02040503050406030204" pitchFamily="18" charset="0"/>
                          </a:rPr>
                          <m:t>𝑙</m:t>
                        </m:r>
                        <m:r>
                          <a:rPr lang="en-US" sz="2800" i="1">
                            <a:latin typeface="Cambria Math" panose="02040503050406030204" pitchFamily="18" charset="0"/>
                          </a:rPr>
                          <m:t>1</m:t>
                        </m:r>
                      </m:sub>
                    </m:sSub>
                    <m:r>
                      <a:rPr lang="en-US" sz="2800" i="1">
                        <a:latin typeface="Cambria Math" panose="02040503050406030204" pitchFamily="18" charset="0"/>
                      </a:rPr>
                      <m:t>&gt;</m:t>
                    </m:r>
                    <m:sSub>
                      <m:sSubPr>
                        <m:ctrlPr>
                          <a:rPr lang="en-US" sz="2800" i="1">
                            <a:latin typeface="Cambria Math" panose="02040503050406030204" pitchFamily="18" charset="0"/>
                            <a:ea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𝑝</m:t>
                        </m:r>
                      </m:e>
                      <m:sub>
                        <m:r>
                          <a:rPr lang="en-US" sz="2800" i="1">
                            <a:latin typeface="Cambria Math" panose="02040503050406030204" pitchFamily="18" charset="0"/>
                            <a:ea typeface="Cambria Math" panose="02040503050406030204" pitchFamily="18" charset="0"/>
                          </a:rPr>
                          <m:t>𝑘</m:t>
                        </m:r>
                        <m:r>
                          <a:rPr lang="en-US" sz="2800" i="1">
                            <a:latin typeface="Cambria Math" panose="02040503050406030204" pitchFamily="18" charset="0"/>
                            <a:ea typeface="Cambria Math" panose="02040503050406030204" pitchFamily="18" charset="0"/>
                          </a:rPr>
                          <m:t>0</m:t>
                        </m:r>
                      </m:sub>
                    </m:sSub>
                  </m:oMath>
                </a14:m>
                <a:r>
                  <a:rPr lang="en-US" sz="2800" dirty="0"/>
                  <a:t> for any pair of indices </a:t>
                </a:r>
                <a14:m>
                  <m:oMath xmlns:m="http://schemas.openxmlformats.org/officeDocument/2006/math">
                    <m:d>
                      <m:dPr>
                        <m:ctrlPr>
                          <a:rPr lang="en-US" sz="2800" i="1">
                            <a:latin typeface="Cambria Math" panose="02040503050406030204" pitchFamily="18" charset="0"/>
                          </a:rPr>
                        </m:ctrlPr>
                      </m:dPr>
                      <m:e>
                        <m:r>
                          <a:rPr lang="en-US" sz="2800" i="1">
                            <a:latin typeface="Cambria Math" panose="02040503050406030204" pitchFamily="18" charset="0"/>
                          </a:rPr>
                          <m:t>𝑘</m:t>
                        </m:r>
                        <m:r>
                          <a:rPr lang="en-US" sz="2800" i="1">
                            <a:latin typeface="Cambria Math" panose="02040503050406030204" pitchFamily="18" charset="0"/>
                          </a:rPr>
                          <m:t>,</m:t>
                        </m:r>
                        <m:r>
                          <a:rPr lang="en-US" sz="2800" i="1">
                            <a:latin typeface="Cambria Math" panose="02040503050406030204" pitchFamily="18" charset="0"/>
                          </a:rPr>
                          <m:t>𝑙</m:t>
                        </m:r>
                      </m:e>
                    </m:d>
                  </m:oMath>
                </a14:m>
                <a:r>
                  <a:rPr lang="en-US" sz="2800" dirty="0"/>
                  <a:t> does not guarantee a perfect predicted outcome.</a:t>
                </a:r>
              </a:p>
              <a:p>
                <a:pPr marL="514350" lvl="1" indent="-514350">
                  <a:spcBef>
                    <a:spcPts val="1000"/>
                  </a:spcBef>
                  <a:buFont typeface="+mj-lt"/>
                  <a:buAutoNum type="arabicPeriod"/>
                </a:pPr>
                <a:r>
                  <a:rPr lang="en-US" sz="2800" dirty="0"/>
                  <a:t>Consider two models:</a:t>
                </a:r>
              </a:p>
              <a:p>
                <a:pPr marL="971550" lvl="2" indent="-514350">
                  <a:spcBef>
                    <a:spcPts val="1000"/>
                  </a:spcBef>
                </a:pPr>
                <a:r>
                  <a:rPr lang="en-US" dirty="0"/>
                  <a:t>Model A: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𝑙</m:t>
                        </m:r>
                        <m:r>
                          <a:rPr lang="en-US" i="1">
                            <a:latin typeface="Cambria Math" panose="02040503050406030204" pitchFamily="18" charset="0"/>
                          </a:rPr>
                          <m:t>1</m:t>
                        </m:r>
                      </m:sub>
                    </m:sSub>
                    <m:r>
                      <a:rPr lang="en-US" b="0" i="1" smtClean="0">
                        <a:latin typeface="Cambria Math" panose="02040503050406030204" pitchFamily="18" charset="0"/>
                      </a:rPr>
                      <m:t>=0.53, 0.52, 0.51</m:t>
                    </m:r>
                  </m:oMath>
                </a14:m>
                <a:r>
                  <a:rPr lang="en-US" dirty="0"/>
                  <a:t> and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𝑘</m:t>
                        </m:r>
                        <m:r>
                          <a:rPr lang="en-US" i="1">
                            <a:latin typeface="Cambria Math" panose="02040503050406030204" pitchFamily="18" charset="0"/>
                          </a:rPr>
                          <m:t>0</m:t>
                        </m:r>
                      </m:sub>
                    </m:sSub>
                    <m:r>
                      <a:rPr lang="en-US" i="1">
                        <a:latin typeface="Cambria Math" panose="02040503050406030204" pitchFamily="18" charset="0"/>
                      </a:rPr>
                      <m:t>=0</m:t>
                    </m:r>
                    <m:r>
                      <a:rPr lang="en-US" b="0" i="1" smtClean="0">
                        <a:latin typeface="Cambria Math" panose="02040503050406030204" pitchFamily="18" charset="0"/>
                      </a:rPr>
                      <m:t>.49, 0.48, 0.47</m:t>
                    </m:r>
                  </m:oMath>
                </a14:m>
                <a:endParaRPr lang="en-US" dirty="0"/>
              </a:p>
              <a:p>
                <a:pPr marL="971550" lvl="2" indent="-514350">
                  <a:spcBef>
                    <a:spcPts val="1000"/>
                  </a:spcBef>
                </a:pPr>
                <a:r>
                  <a:rPr lang="en-US" dirty="0"/>
                  <a:t>Model B: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𝑙</m:t>
                        </m:r>
                        <m:r>
                          <a:rPr lang="en-US" i="1">
                            <a:latin typeface="Cambria Math" panose="02040503050406030204" pitchFamily="18" charset="0"/>
                          </a:rPr>
                          <m:t>1</m:t>
                        </m:r>
                      </m:sub>
                    </m:sSub>
                    <m:r>
                      <a:rPr lang="en-US" b="0" i="1" smtClean="0">
                        <a:latin typeface="Cambria Math" panose="02040503050406030204" pitchFamily="18" charset="0"/>
                      </a:rPr>
                      <m:t>=0.95</m:t>
                    </m:r>
                    <m:r>
                      <a:rPr lang="en-US" i="1">
                        <a:latin typeface="Cambria Math" panose="02040503050406030204" pitchFamily="18" charset="0"/>
                      </a:rPr>
                      <m:t>, 0.</m:t>
                    </m:r>
                    <m:r>
                      <a:rPr lang="en-US" b="0" i="1" smtClean="0">
                        <a:latin typeface="Cambria Math" panose="02040503050406030204" pitchFamily="18" charset="0"/>
                      </a:rPr>
                      <m:t>94</m:t>
                    </m:r>
                    <m:r>
                      <a:rPr lang="en-US" i="1">
                        <a:latin typeface="Cambria Math" panose="02040503050406030204" pitchFamily="18" charset="0"/>
                      </a:rPr>
                      <m:t>, 0.</m:t>
                    </m:r>
                    <m:r>
                      <a:rPr lang="en-US" b="0" i="1" smtClean="0">
                        <a:latin typeface="Cambria Math" panose="02040503050406030204" pitchFamily="18" charset="0"/>
                      </a:rPr>
                      <m:t>93</m:t>
                    </m:r>
                  </m:oMath>
                </a14:m>
                <a:r>
                  <a:rPr lang="en-US" dirty="0"/>
                  <a:t> and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𝑘</m:t>
                        </m:r>
                        <m:r>
                          <a:rPr lang="en-US" i="1">
                            <a:latin typeface="Cambria Math" panose="02040503050406030204" pitchFamily="18" charset="0"/>
                          </a:rPr>
                          <m:t>0</m:t>
                        </m:r>
                      </m:sub>
                    </m:sSub>
                    <m:r>
                      <a:rPr lang="en-US" i="1">
                        <a:latin typeface="Cambria Math" panose="02040503050406030204" pitchFamily="18" charset="0"/>
                      </a:rPr>
                      <m:t>=0.</m:t>
                    </m:r>
                    <m:r>
                      <a:rPr lang="en-US" b="0" i="1" smtClean="0">
                        <a:latin typeface="Cambria Math" panose="02040503050406030204" pitchFamily="18" charset="0"/>
                      </a:rPr>
                      <m:t>03</m:t>
                    </m:r>
                    <m:r>
                      <a:rPr lang="en-US" i="1">
                        <a:latin typeface="Cambria Math" panose="02040503050406030204" pitchFamily="18" charset="0"/>
                      </a:rPr>
                      <m:t>, 0.</m:t>
                    </m:r>
                    <m:r>
                      <a:rPr lang="en-US" b="0" i="1" smtClean="0">
                        <a:latin typeface="Cambria Math" panose="02040503050406030204" pitchFamily="18" charset="0"/>
                      </a:rPr>
                      <m:t>02</m:t>
                    </m:r>
                    <m:r>
                      <a:rPr lang="en-US" i="1">
                        <a:latin typeface="Cambria Math" panose="02040503050406030204" pitchFamily="18" charset="0"/>
                      </a:rPr>
                      <m:t>, 0.</m:t>
                    </m:r>
                    <m:r>
                      <a:rPr lang="en-US" b="0" i="1" smtClean="0">
                        <a:latin typeface="Cambria Math" panose="02040503050406030204" pitchFamily="18" charset="0"/>
                      </a:rPr>
                      <m:t>01</m:t>
                    </m:r>
                  </m:oMath>
                </a14:m>
                <a:endParaRPr lang="en-US" dirty="0"/>
              </a:p>
              <a:p>
                <a:pPr marL="971550" lvl="2" indent="-514350">
                  <a:spcBef>
                    <a:spcPts val="1000"/>
                  </a:spcBef>
                </a:pPr>
                <a:r>
                  <a:rPr lang="en-US" dirty="0"/>
                  <a:t>Both models’ AUCs are one, but Model B is clearly preferred because the event probabilities are much higher than the non-event probabilities.</a:t>
                </a:r>
              </a:p>
              <a:p>
                <a:pPr marL="971550" lvl="2" indent="-514350">
                  <a:spcBef>
                    <a:spcPts val="1000"/>
                  </a:spcBef>
                </a:pPr>
                <a:r>
                  <a:rPr lang="en-US" dirty="0"/>
                  <a:t>Suppose an event is predicted if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𝑙</m:t>
                        </m:r>
                        <m:r>
                          <a:rPr lang="en-US" i="1">
                            <a:latin typeface="Cambria Math" panose="02040503050406030204" pitchFamily="18" charset="0"/>
                          </a:rPr>
                          <m:t>1</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𝑘</m:t>
                        </m:r>
                        <m:r>
                          <a:rPr lang="en-US" i="1">
                            <a:latin typeface="Cambria Math" panose="02040503050406030204" pitchFamily="18" charset="0"/>
                          </a:rPr>
                          <m:t>0</m:t>
                        </m:r>
                      </m:sub>
                    </m:sSub>
                  </m:oMath>
                </a14:m>
                <a:r>
                  <a:rPr lang="en-US" dirty="0"/>
                  <a:t> &gt; 0.9, then Model A will predict a non-event for all observations.  Thus, 3 observations will be misclassified by Model A but none by Model B.</a:t>
                </a:r>
              </a:p>
              <a:p>
                <a:pPr marL="971550" lvl="2" indent="-514350">
                  <a:spcBef>
                    <a:spcPts val="1000"/>
                  </a:spcBef>
                </a:pPr>
                <a:r>
                  <a:rPr lang="en-US" dirty="0"/>
                  <a:t>Suppose an event is predicted if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𝑙</m:t>
                        </m:r>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𝑘</m:t>
                        </m:r>
                        <m:r>
                          <a:rPr lang="en-US" i="1">
                            <a:latin typeface="Cambria Math" panose="02040503050406030204" pitchFamily="18" charset="0"/>
                          </a:rPr>
                          <m:t>0</m:t>
                        </m:r>
                      </m:sub>
                    </m:sSub>
                  </m:oMath>
                </a14:m>
                <a:r>
                  <a:rPr lang="en-US" dirty="0"/>
                  <a:t> &gt; 0.005, then both Model A and Model B will predict an event for all observations.  Thus, 3 observations will be misclassified by either model.</a:t>
                </a:r>
              </a:p>
              <a:p>
                <a:pPr marL="971550" lvl="2" indent="-514350">
                  <a:spcBef>
                    <a:spcPts val="1000"/>
                  </a:spcBef>
                </a:pPr>
                <a:endParaRPr lang="en-US" dirty="0"/>
              </a:p>
              <a:p>
                <a:pPr marL="514350" lvl="1" indent="-514350">
                  <a:spcBef>
                    <a:spcPts val="1000"/>
                  </a:spcBef>
                  <a:buFont typeface="+mj-lt"/>
                  <a:buAutoNum type="arabicPeriod"/>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217" t="-3221" r="-1043"/>
                </a:stretch>
              </a:blipFill>
            </p:spPr>
            <p:txBody>
              <a:bodyPr/>
              <a:lstStyle/>
              <a:p>
                <a:r>
                  <a:rPr lang="en-US">
                    <a:noFill/>
                  </a:rPr>
                  <a:t> </a:t>
                </a:r>
              </a:p>
            </p:txBody>
          </p:sp>
        </mc:Fallback>
      </mc:AlternateContent>
      <p:sp>
        <p:nvSpPr>
          <p:cNvPr id="7" name="Slide Number Placeholder 6"/>
          <p:cNvSpPr>
            <a:spLocks noGrp="1"/>
          </p:cNvSpPr>
          <p:nvPr>
            <p:ph type="sldNum" sz="quarter" idx="12"/>
          </p:nvPr>
        </p:nvSpPr>
        <p:spPr/>
        <p:txBody>
          <a:bodyPr/>
          <a:lstStyle/>
          <a:p>
            <a:fld id="{1C20BA80-1909-427C-B3BD-3DD8AEAFD5BE}" type="slidenum">
              <a:rPr lang="en-US" smtClean="0"/>
              <a:t>43</a:t>
            </a:fld>
            <a:endParaRPr lang="en-US" dirty="0"/>
          </a:p>
        </p:txBody>
      </p:sp>
      <p:pic>
        <p:nvPicPr>
          <p:cNvPr id="6" name="Picture 5">
            <a:extLst>
              <a:ext uri="{FF2B5EF4-FFF2-40B4-BE49-F238E27FC236}">
                <a16:creationId xmlns:a16="http://schemas.microsoft.com/office/drawing/2014/main" id="{BC220078-927A-4146-9254-999E8930CAC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379396927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Root Average Squared Error (RASE): Rationale</a:t>
            </a:r>
          </a:p>
        </p:txBody>
      </p:sp>
      <p:sp>
        <p:nvSpPr>
          <p:cNvPr id="3" name="Content Placeholder 2"/>
          <p:cNvSpPr>
            <a:spLocks noGrp="1"/>
          </p:cNvSpPr>
          <p:nvPr>
            <p:ph idx="1"/>
          </p:nvPr>
        </p:nvSpPr>
        <p:spPr/>
        <p:txBody>
          <a:bodyPr>
            <a:normAutofit/>
          </a:bodyPr>
          <a:lstStyle/>
          <a:p>
            <a:pPr marL="342900" lvl="1" indent="-342900">
              <a:spcBef>
                <a:spcPts val="1000"/>
              </a:spcBef>
            </a:pPr>
            <a:r>
              <a:rPr lang="en-US" dirty="0"/>
              <a:t>If a model fits well, then we anticipate the predicted event probabilities to be:</a:t>
            </a:r>
          </a:p>
          <a:p>
            <a:pPr marL="971550" lvl="2" indent="-514350">
              <a:spcBef>
                <a:spcPts val="1000"/>
              </a:spcBef>
            </a:pPr>
            <a:r>
              <a:rPr lang="en-US" dirty="0"/>
              <a:t>Closer to 1 when the observed target value is an Event</a:t>
            </a:r>
          </a:p>
          <a:p>
            <a:pPr marL="971550" lvl="2" indent="-514350">
              <a:spcBef>
                <a:spcPts val="1000"/>
              </a:spcBef>
            </a:pPr>
            <a:r>
              <a:rPr lang="en-US" dirty="0"/>
              <a:t>Closer to 0 when the observed target value is a Non-Event</a:t>
            </a:r>
          </a:p>
          <a:p>
            <a:pPr marL="342900" lvl="1" indent="-342900">
              <a:spcBef>
                <a:spcPts val="1000"/>
              </a:spcBef>
            </a:pPr>
            <a:r>
              <a:rPr lang="en-US" dirty="0"/>
              <a:t>Therefore we will derive a metric that shows how close, on the average, the predicted event probabilities are to their respective anticipated values</a:t>
            </a:r>
          </a:p>
        </p:txBody>
      </p:sp>
      <p:sp>
        <p:nvSpPr>
          <p:cNvPr id="7" name="Slide Number Placeholder 6"/>
          <p:cNvSpPr>
            <a:spLocks noGrp="1"/>
          </p:cNvSpPr>
          <p:nvPr>
            <p:ph type="sldNum" sz="quarter" idx="12"/>
          </p:nvPr>
        </p:nvSpPr>
        <p:spPr/>
        <p:txBody>
          <a:bodyPr/>
          <a:lstStyle/>
          <a:p>
            <a:fld id="{1C20BA80-1909-427C-B3BD-3DD8AEAFD5BE}" type="slidenum">
              <a:rPr lang="en-US" smtClean="0"/>
              <a:t>44</a:t>
            </a:fld>
            <a:endParaRPr lang="en-US" dirty="0"/>
          </a:p>
        </p:txBody>
      </p:sp>
      <p:pic>
        <p:nvPicPr>
          <p:cNvPr id="6" name="Picture 5">
            <a:extLst>
              <a:ext uri="{FF2B5EF4-FFF2-40B4-BE49-F238E27FC236}">
                <a16:creationId xmlns:a16="http://schemas.microsoft.com/office/drawing/2014/main" id="{336EABD1-724F-4121-AC4C-64473E0A44A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22953763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Root Average Squared Error (RASE): Algorithm</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marL="514350" lvl="1" indent="-514350">
                  <a:spcBef>
                    <a:spcPts val="1000"/>
                  </a:spcBef>
                  <a:buFont typeface="+mj-lt"/>
                  <a:buAutoNum type="arabicPeriod"/>
                </a:pPr>
                <a:r>
                  <a:rPr lang="en-US" sz="2800" dirty="0"/>
                  <a:t>(Average Squared Error) ASE = </a:t>
                </a:r>
                <a14:m>
                  <m:oMath xmlns:m="http://schemas.openxmlformats.org/officeDocument/2006/math">
                    <m:f>
                      <m:fPr>
                        <m:ctrlPr>
                          <a:rPr lang="en-US" sz="2800" i="1" smtClean="0">
                            <a:latin typeface="Cambria Math" panose="02040503050406030204" pitchFamily="18" charset="0"/>
                          </a:rPr>
                        </m:ctrlPr>
                      </m:fPr>
                      <m:num>
                        <m:nary>
                          <m:naryPr>
                            <m:chr m:val="∑"/>
                            <m:ctrlPr>
                              <a:rPr lang="en-US" sz="2800" i="1">
                                <a:latin typeface="Cambria Math" panose="02040503050406030204" pitchFamily="18" charset="0"/>
                              </a:rPr>
                            </m:ctrlPr>
                          </m:naryPr>
                          <m:sub>
                            <m:r>
                              <m:rPr>
                                <m:brk m:alnAt="23"/>
                              </m:rPr>
                              <a:rPr lang="en-US" sz="2800" i="1">
                                <a:latin typeface="Cambria Math" panose="02040503050406030204" pitchFamily="18" charset="0"/>
                              </a:rPr>
                              <m:t>𝑙</m:t>
                            </m:r>
                            <m:r>
                              <a:rPr lang="en-US" sz="2800" i="1">
                                <a:latin typeface="Cambria Math" panose="02040503050406030204" pitchFamily="18" charset="0"/>
                              </a:rPr>
                              <m:t>=1</m:t>
                            </m:r>
                          </m:sub>
                          <m:sup>
                            <m:sSub>
                              <m:sSubPr>
                                <m:ctrlPr>
                                  <a:rPr lang="en-US" sz="2800" i="1">
                                    <a:latin typeface="Cambria Math" panose="02040503050406030204" pitchFamily="18" charset="0"/>
                                  </a:rPr>
                                </m:ctrlPr>
                              </m:sSubPr>
                              <m:e>
                                <m:r>
                                  <a:rPr lang="en-US" sz="2800" i="1">
                                    <a:latin typeface="Cambria Math" panose="02040503050406030204" pitchFamily="18" charset="0"/>
                                  </a:rPr>
                                  <m:t>𝑛</m:t>
                                </m:r>
                              </m:e>
                              <m:sub>
                                <m:r>
                                  <a:rPr lang="en-US" sz="2800" i="1">
                                    <a:latin typeface="Cambria Math" panose="02040503050406030204" pitchFamily="18" charset="0"/>
                                  </a:rPr>
                                  <m:t>𝐸</m:t>
                                </m:r>
                              </m:sub>
                            </m:sSub>
                          </m:sup>
                          <m:e>
                            <m:sSup>
                              <m:sSupPr>
                                <m:ctrlPr>
                                  <a:rPr lang="en-US" sz="2800" i="1">
                                    <a:latin typeface="Cambria Math" panose="02040503050406030204" pitchFamily="18" charset="0"/>
                                  </a:rPr>
                                </m:ctrlPr>
                              </m:sSupPr>
                              <m:e>
                                <m:d>
                                  <m:dPr>
                                    <m:ctrlPr>
                                      <a:rPr lang="en-US" sz="2800" i="1">
                                        <a:latin typeface="Cambria Math" panose="02040503050406030204" pitchFamily="18" charset="0"/>
                                      </a:rPr>
                                    </m:ctrlPr>
                                  </m:dPr>
                                  <m:e>
                                    <m:sSub>
                                      <m:sSubPr>
                                        <m:ctrlPr>
                                          <a:rPr lang="en-US" sz="2800" i="1">
                                            <a:latin typeface="Cambria Math" panose="02040503050406030204" pitchFamily="18" charset="0"/>
                                          </a:rPr>
                                        </m:ctrlPr>
                                      </m:sSubPr>
                                      <m:e>
                                        <m:r>
                                          <a:rPr lang="en-US" sz="2800" i="1">
                                            <a:latin typeface="Cambria Math" panose="02040503050406030204" pitchFamily="18" charset="0"/>
                                          </a:rPr>
                                          <m:t>1 − </m:t>
                                        </m:r>
                                        <m:r>
                                          <a:rPr lang="en-US" sz="2800" i="1">
                                            <a:latin typeface="Cambria Math" panose="02040503050406030204" pitchFamily="18" charset="0"/>
                                          </a:rPr>
                                          <m:t>𝑝</m:t>
                                        </m:r>
                                      </m:e>
                                      <m:sub>
                                        <m:r>
                                          <a:rPr lang="en-US" sz="2800" i="1">
                                            <a:latin typeface="Cambria Math" panose="02040503050406030204" pitchFamily="18" charset="0"/>
                                          </a:rPr>
                                          <m:t>𝑙</m:t>
                                        </m:r>
                                        <m:r>
                                          <a:rPr lang="en-US" sz="2800" i="1">
                                            <a:latin typeface="Cambria Math" panose="02040503050406030204" pitchFamily="18" charset="0"/>
                                          </a:rPr>
                                          <m:t>1</m:t>
                                        </m:r>
                                      </m:sub>
                                    </m:sSub>
                                  </m:e>
                                </m:d>
                              </m:e>
                              <m:sup>
                                <m:r>
                                  <a:rPr lang="en-US" sz="2800" i="1">
                                    <a:latin typeface="Cambria Math" panose="02040503050406030204" pitchFamily="18" charset="0"/>
                                  </a:rPr>
                                  <m:t>2</m:t>
                                </m:r>
                              </m:sup>
                            </m:sSup>
                            <m:r>
                              <a:rPr lang="en-US" sz="2800" b="0" i="1" smtClean="0">
                                <a:latin typeface="Cambria Math" panose="02040503050406030204" pitchFamily="18" charset="0"/>
                              </a:rPr>
                              <m:t> + </m:t>
                            </m:r>
                            <m:nary>
                              <m:naryPr>
                                <m:chr m:val="∑"/>
                                <m:ctrlPr>
                                  <a:rPr lang="en-US" sz="2800" i="1">
                                    <a:latin typeface="Cambria Math" panose="02040503050406030204" pitchFamily="18" charset="0"/>
                                  </a:rPr>
                                </m:ctrlPr>
                              </m:naryPr>
                              <m:sub>
                                <m:r>
                                  <m:rPr>
                                    <m:brk m:alnAt="23"/>
                                  </m:rPr>
                                  <a:rPr lang="en-US" sz="2800" i="1">
                                    <a:latin typeface="Cambria Math" panose="02040503050406030204" pitchFamily="18" charset="0"/>
                                  </a:rPr>
                                  <m:t>𝑘</m:t>
                                </m:r>
                                <m:r>
                                  <a:rPr lang="en-US" sz="2800" i="1">
                                    <a:latin typeface="Cambria Math" panose="02040503050406030204" pitchFamily="18" charset="0"/>
                                  </a:rPr>
                                  <m:t>=1</m:t>
                                </m:r>
                              </m:sub>
                              <m:sup>
                                <m:sSub>
                                  <m:sSubPr>
                                    <m:ctrlPr>
                                      <a:rPr lang="en-US" sz="2800" i="1">
                                        <a:latin typeface="Cambria Math" panose="02040503050406030204" pitchFamily="18" charset="0"/>
                                      </a:rPr>
                                    </m:ctrlPr>
                                  </m:sSubPr>
                                  <m:e>
                                    <m:r>
                                      <a:rPr lang="en-US" sz="2800" i="1">
                                        <a:latin typeface="Cambria Math" panose="02040503050406030204" pitchFamily="18" charset="0"/>
                                      </a:rPr>
                                      <m:t>𝑛</m:t>
                                    </m:r>
                                  </m:e>
                                  <m:sub>
                                    <m:r>
                                      <a:rPr lang="en-US" sz="2800" i="1">
                                        <a:latin typeface="Cambria Math" panose="02040503050406030204" pitchFamily="18" charset="0"/>
                                      </a:rPr>
                                      <m:t>𝑁𝐸</m:t>
                                    </m:r>
                                  </m:sub>
                                </m:sSub>
                              </m:sup>
                              <m:e>
                                <m:sSup>
                                  <m:sSupPr>
                                    <m:ctrlPr>
                                      <a:rPr lang="en-US" sz="2800" i="1">
                                        <a:latin typeface="Cambria Math" panose="02040503050406030204" pitchFamily="18" charset="0"/>
                                      </a:rPr>
                                    </m:ctrlPr>
                                  </m:sSupPr>
                                  <m:e>
                                    <m:d>
                                      <m:dPr>
                                        <m:ctrlPr>
                                          <a:rPr lang="en-US" sz="2800" i="1" smtClean="0">
                                            <a:latin typeface="Cambria Math" panose="02040503050406030204" pitchFamily="18" charset="0"/>
                                          </a:rPr>
                                        </m:ctrlPr>
                                      </m:dPr>
                                      <m:e>
                                        <m:r>
                                          <a:rPr lang="en-US" sz="2800" b="0" i="1" smtClean="0">
                                            <a:latin typeface="Cambria Math" panose="02040503050406030204" pitchFamily="18" charset="0"/>
                                          </a:rPr>
                                          <m:t>0−</m:t>
                                        </m:r>
                                        <m:sSub>
                                          <m:sSubPr>
                                            <m:ctrlPr>
                                              <a:rPr lang="en-US" sz="2800" i="1">
                                                <a:latin typeface="Cambria Math" panose="02040503050406030204" pitchFamily="18" charset="0"/>
                                              </a:rPr>
                                            </m:ctrlPr>
                                          </m:sSubPr>
                                          <m:e>
                                            <m:r>
                                              <a:rPr lang="en-US" sz="2800" i="1">
                                                <a:latin typeface="Cambria Math" panose="02040503050406030204" pitchFamily="18" charset="0"/>
                                              </a:rPr>
                                              <m:t>𝑝</m:t>
                                            </m:r>
                                          </m:e>
                                          <m:sub>
                                            <m:r>
                                              <a:rPr lang="en-US" sz="2800" i="1">
                                                <a:latin typeface="Cambria Math" panose="02040503050406030204" pitchFamily="18" charset="0"/>
                                              </a:rPr>
                                              <m:t>𝑘</m:t>
                                            </m:r>
                                            <m:r>
                                              <a:rPr lang="en-US" sz="2800" i="1">
                                                <a:latin typeface="Cambria Math" panose="02040503050406030204" pitchFamily="18" charset="0"/>
                                              </a:rPr>
                                              <m:t>0</m:t>
                                            </m:r>
                                          </m:sub>
                                        </m:sSub>
                                      </m:e>
                                    </m:d>
                                  </m:e>
                                  <m:sup>
                                    <m:r>
                                      <a:rPr lang="en-US" sz="2800" i="1">
                                        <a:latin typeface="Cambria Math" panose="02040503050406030204" pitchFamily="18" charset="0"/>
                                      </a:rPr>
                                      <m:t>2</m:t>
                                    </m:r>
                                  </m:sup>
                                </m:sSup>
                              </m:e>
                            </m:nary>
                          </m:e>
                        </m:nary>
                      </m:num>
                      <m:den>
                        <m:sSub>
                          <m:sSubPr>
                            <m:ctrlPr>
                              <a:rPr lang="en-US" sz="2800" i="1" smtClean="0">
                                <a:latin typeface="Cambria Math" panose="02040503050406030204" pitchFamily="18" charset="0"/>
                              </a:rPr>
                            </m:ctrlPr>
                          </m:sSubPr>
                          <m:e>
                            <m:r>
                              <a:rPr lang="en-US" sz="2800" b="0" i="1" smtClean="0">
                                <a:latin typeface="Cambria Math" panose="02040503050406030204" pitchFamily="18" charset="0"/>
                              </a:rPr>
                              <m:t>𝑛</m:t>
                            </m:r>
                          </m:e>
                          <m:sub>
                            <m:r>
                              <a:rPr lang="en-US" sz="2800" b="0" i="1" smtClean="0">
                                <a:latin typeface="Cambria Math" panose="02040503050406030204" pitchFamily="18" charset="0"/>
                              </a:rPr>
                              <m:t>𝐸</m:t>
                            </m:r>
                          </m:sub>
                        </m:sSub>
                        <m:r>
                          <a:rPr lang="en-US" sz="2800" b="0" i="1" smtClean="0">
                            <a:latin typeface="Cambria Math" panose="02040503050406030204" pitchFamily="18" charset="0"/>
                          </a:rPr>
                          <m:t> +</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 </m:t>
                            </m:r>
                            <m:r>
                              <a:rPr lang="en-US" sz="2800" b="0" i="1" smtClean="0">
                                <a:latin typeface="Cambria Math" panose="02040503050406030204" pitchFamily="18" charset="0"/>
                              </a:rPr>
                              <m:t>𝑛</m:t>
                            </m:r>
                          </m:e>
                          <m:sub>
                            <m:r>
                              <a:rPr lang="en-US" sz="2800" b="0" i="1" smtClean="0">
                                <a:latin typeface="Cambria Math" panose="02040503050406030204" pitchFamily="18" charset="0"/>
                              </a:rPr>
                              <m:t>𝑁𝐸</m:t>
                            </m:r>
                          </m:sub>
                        </m:sSub>
                      </m:den>
                    </m:f>
                  </m:oMath>
                </a14:m>
                <a:endParaRPr lang="en-US" sz="2800" dirty="0"/>
              </a:p>
              <a:p>
                <a:pPr marL="514350" lvl="1" indent="-514350">
                  <a:spcBef>
                    <a:spcPts val="1000"/>
                  </a:spcBef>
                  <a:buFont typeface="+mj-lt"/>
                  <a:buAutoNum type="arabicPeriod"/>
                </a:pPr>
                <a:r>
                  <a:rPr lang="en-US" sz="2800" dirty="0"/>
                  <a:t>RASE = </a:t>
                </a:r>
                <a14:m>
                  <m:oMath xmlns:m="http://schemas.openxmlformats.org/officeDocument/2006/math">
                    <m:rad>
                      <m:radPr>
                        <m:degHide m:val="on"/>
                        <m:ctrlPr>
                          <a:rPr lang="en-US" sz="2800" i="1" smtClean="0">
                            <a:latin typeface="Cambria Math" panose="02040503050406030204" pitchFamily="18" charset="0"/>
                          </a:rPr>
                        </m:ctrlPr>
                      </m:radPr>
                      <m:deg/>
                      <m:e>
                        <m:r>
                          <m:rPr>
                            <m:sty m:val="p"/>
                          </m:rPr>
                          <a:rPr lang="en-US" sz="2800" b="0" i="0" smtClean="0">
                            <a:latin typeface="Cambria Math" panose="02040503050406030204" pitchFamily="18" charset="0"/>
                          </a:rPr>
                          <m:t>ASE</m:t>
                        </m:r>
                      </m:e>
                    </m:rad>
                  </m:oMath>
                </a14:m>
                <a:endParaRPr lang="en-US" sz="2800" dirty="0"/>
              </a:p>
              <a:p>
                <a:pPr marL="514350" lvl="1" indent="-514350">
                  <a:spcBef>
                    <a:spcPts val="1000"/>
                  </a:spcBef>
                  <a:buFont typeface="+mj-lt"/>
                  <a:buAutoNum type="arabicPeriod"/>
                </a:pPr>
                <a:r>
                  <a:rPr lang="en-US" sz="2800" dirty="0"/>
                  <a:t>Theoretical range of RASE:</a:t>
                </a:r>
              </a:p>
              <a:p>
                <a:pPr marL="971550" lvl="2" indent="-514350">
                  <a:spcBef>
                    <a:spcPts val="1000"/>
                  </a:spcBef>
                </a:pPr>
                <a:r>
                  <a:rPr lang="en-US" dirty="0"/>
                  <a:t>The minimum value is zero when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𝑙</m:t>
                        </m:r>
                        <m:r>
                          <a:rPr lang="en-US" i="1">
                            <a:latin typeface="Cambria Math" panose="02040503050406030204" pitchFamily="18" charset="0"/>
                          </a:rPr>
                          <m:t>1</m:t>
                        </m:r>
                      </m:sub>
                    </m:sSub>
                    <m:r>
                      <a:rPr lang="en-US" i="1">
                        <a:latin typeface="Cambria Math" panose="02040503050406030204" pitchFamily="18" charset="0"/>
                      </a:rPr>
                      <m:t>=1</m:t>
                    </m:r>
                  </m:oMath>
                </a14:m>
                <a:r>
                  <a:rPr lang="en-US" dirty="0"/>
                  <a:t> and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𝑘</m:t>
                        </m:r>
                        <m:r>
                          <a:rPr lang="en-US" i="1">
                            <a:latin typeface="Cambria Math" panose="02040503050406030204" pitchFamily="18" charset="0"/>
                          </a:rPr>
                          <m:t>0</m:t>
                        </m:r>
                      </m:sub>
                    </m:sSub>
                    <m:r>
                      <a:rPr lang="en-US" i="1">
                        <a:latin typeface="Cambria Math" panose="02040503050406030204" pitchFamily="18" charset="0"/>
                      </a:rPr>
                      <m:t>=0</m:t>
                    </m:r>
                  </m:oMath>
                </a14:m>
                <a:r>
                  <a:rPr lang="en-US" dirty="0"/>
                  <a:t> (perfect model)</a:t>
                </a:r>
              </a:p>
              <a:p>
                <a:pPr marL="971550" lvl="2" indent="-514350">
                  <a:spcBef>
                    <a:spcPts val="1000"/>
                  </a:spcBef>
                </a:pPr>
                <a:r>
                  <a:rPr lang="en-US" dirty="0"/>
                  <a:t>The maximum value is one when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𝑙</m:t>
                        </m:r>
                        <m:r>
                          <a:rPr lang="en-US" i="1">
                            <a:latin typeface="Cambria Math" panose="02040503050406030204" pitchFamily="18" charset="0"/>
                          </a:rPr>
                          <m:t>1</m:t>
                        </m:r>
                      </m:sub>
                    </m:sSub>
                    <m:r>
                      <a:rPr lang="en-US" i="1">
                        <a:latin typeface="Cambria Math" panose="02040503050406030204" pitchFamily="18" charset="0"/>
                      </a:rPr>
                      <m:t>=</m:t>
                    </m:r>
                    <m:r>
                      <a:rPr lang="en-US" b="0" i="1" smtClean="0">
                        <a:latin typeface="Cambria Math" panose="02040503050406030204" pitchFamily="18" charset="0"/>
                      </a:rPr>
                      <m:t>0</m:t>
                    </m:r>
                  </m:oMath>
                </a14:m>
                <a:r>
                  <a:rPr lang="en-US" dirty="0"/>
                  <a:t> and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𝑘</m:t>
                        </m:r>
                        <m:r>
                          <a:rPr lang="en-US" i="1">
                            <a:latin typeface="Cambria Math" panose="02040503050406030204" pitchFamily="18" charset="0"/>
                          </a:rPr>
                          <m:t>0</m:t>
                        </m:r>
                      </m:sub>
                    </m:sSub>
                    <m:r>
                      <a:rPr lang="en-US" i="1">
                        <a:latin typeface="Cambria Math" panose="02040503050406030204" pitchFamily="18" charset="0"/>
                      </a:rPr>
                      <m:t>=</m:t>
                    </m:r>
                    <m:r>
                      <a:rPr lang="en-US" b="0" i="1" smtClean="0">
                        <a:latin typeface="Cambria Math" panose="02040503050406030204" pitchFamily="18" charset="0"/>
                      </a:rPr>
                      <m:t>1</m:t>
                    </m:r>
                  </m:oMath>
                </a14:m>
                <a:r>
                  <a:rPr lang="en-US" dirty="0"/>
                  <a:t> (worst model)</a:t>
                </a:r>
              </a:p>
              <a:p>
                <a:pPr marL="971550" lvl="2" indent="-514350">
                  <a:spcBef>
                    <a:spcPts val="1000"/>
                  </a:spcBef>
                </a:pPr>
                <a:r>
                  <a:rPr lang="en-US" dirty="0"/>
                  <a:t>The middle value is 0.5 when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𝑙</m:t>
                        </m:r>
                        <m:r>
                          <a:rPr lang="en-US" i="1">
                            <a:latin typeface="Cambria Math" panose="02040503050406030204" pitchFamily="18" charset="0"/>
                          </a:rPr>
                          <m:t>1</m:t>
                        </m:r>
                      </m:sub>
                    </m:sSub>
                    <m:r>
                      <a:rPr lang="en-US" i="1">
                        <a:latin typeface="Cambria Math" panose="02040503050406030204" pitchFamily="18" charset="0"/>
                      </a:rPr>
                      <m:t>=0</m:t>
                    </m:r>
                    <m:r>
                      <a:rPr lang="en-US" b="0" i="1" smtClean="0">
                        <a:latin typeface="Cambria Math" panose="02040503050406030204" pitchFamily="18" charset="0"/>
                      </a:rPr>
                      <m:t>.5</m:t>
                    </m:r>
                  </m:oMath>
                </a14:m>
                <a:r>
                  <a:rPr lang="en-US" dirty="0"/>
                  <a:t> and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𝑘</m:t>
                        </m:r>
                        <m:r>
                          <a:rPr lang="en-US" i="1">
                            <a:latin typeface="Cambria Math" panose="02040503050406030204" pitchFamily="18" charset="0"/>
                          </a:rPr>
                          <m:t>0</m:t>
                        </m:r>
                      </m:sub>
                    </m:sSub>
                    <m:r>
                      <a:rPr lang="en-US" i="1">
                        <a:latin typeface="Cambria Math" panose="02040503050406030204" pitchFamily="18" charset="0"/>
                      </a:rPr>
                      <m:t>=</m:t>
                    </m:r>
                    <m:r>
                      <a:rPr lang="en-US" b="0" i="1" smtClean="0">
                        <a:latin typeface="Cambria Math" panose="02040503050406030204" pitchFamily="18" charset="0"/>
                      </a:rPr>
                      <m:t>0.5</m:t>
                    </m:r>
                  </m:oMath>
                </a14:m>
                <a:r>
                  <a:rPr lang="en-US" dirty="0"/>
                  <a:t> (inconclusive model)</a:t>
                </a:r>
              </a:p>
              <a:p>
                <a:pPr marL="514350" indent="-514350">
                  <a:buFont typeface="+mj-lt"/>
                  <a:buAutoNum type="arabicPeriod" startAt="4"/>
                </a:pPr>
                <a:r>
                  <a:rPr lang="en-US" dirty="0"/>
                  <a:t>Acceptable model: RASE &lt; 0.5</a:t>
                </a:r>
              </a:p>
              <a:p>
                <a:pPr marL="514350" indent="-514350">
                  <a:buFont typeface="+mj-lt"/>
                  <a:buAutoNum type="arabicPeriod" startAt="4"/>
                </a:pPr>
                <a:r>
                  <a:rPr lang="en-US" dirty="0"/>
                  <a:t>Smaller the RASE below 0.5, better the model.</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217"/>
                </a:stretch>
              </a:blipFill>
            </p:spPr>
            <p:txBody>
              <a:bodyPr/>
              <a:lstStyle/>
              <a:p>
                <a:r>
                  <a:rPr lang="en-US">
                    <a:noFill/>
                  </a:rPr>
                  <a:t> </a:t>
                </a:r>
              </a:p>
            </p:txBody>
          </p:sp>
        </mc:Fallback>
      </mc:AlternateContent>
      <p:sp>
        <p:nvSpPr>
          <p:cNvPr id="7" name="Slide Number Placeholder 6"/>
          <p:cNvSpPr>
            <a:spLocks noGrp="1"/>
          </p:cNvSpPr>
          <p:nvPr>
            <p:ph type="sldNum" sz="quarter" idx="12"/>
          </p:nvPr>
        </p:nvSpPr>
        <p:spPr/>
        <p:txBody>
          <a:bodyPr/>
          <a:lstStyle/>
          <a:p>
            <a:fld id="{1C20BA80-1909-427C-B3BD-3DD8AEAFD5BE}" type="slidenum">
              <a:rPr lang="en-US" smtClean="0"/>
              <a:t>45</a:t>
            </a:fld>
            <a:endParaRPr lang="en-US" dirty="0"/>
          </a:p>
        </p:txBody>
      </p:sp>
      <p:pic>
        <p:nvPicPr>
          <p:cNvPr id="6" name="Picture 5">
            <a:extLst>
              <a:ext uri="{FF2B5EF4-FFF2-40B4-BE49-F238E27FC236}">
                <a16:creationId xmlns:a16="http://schemas.microsoft.com/office/drawing/2014/main" id="{1341FB92-C37F-4388-97E2-C41645DC358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267468688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Root Average Squared Error (RASE): Example</a:t>
            </a:r>
          </a:p>
        </p:txBody>
      </p:sp>
      <p:sp>
        <p:nvSpPr>
          <p:cNvPr id="3" name="Content Placeholder 2"/>
          <p:cNvSpPr>
            <a:spLocks noGrp="1"/>
          </p:cNvSpPr>
          <p:nvPr>
            <p:ph idx="1"/>
          </p:nvPr>
        </p:nvSpPr>
        <p:spPr/>
        <p:txBody>
          <a:bodyPr>
            <a:normAutofit/>
          </a:bodyPr>
          <a:lstStyle/>
          <a:p>
            <a:r>
              <a:rPr lang="en-US" dirty="0"/>
              <a:t>The Error is (1 – predicted probability) for Event,</a:t>
            </a:r>
            <a:br>
              <a:rPr lang="en-US" dirty="0"/>
            </a:br>
            <a:r>
              <a:rPr lang="en-US" dirty="0"/>
              <a:t>and is (0 – predicted probability) for Non-Event</a:t>
            </a:r>
          </a:p>
          <a:p>
            <a:r>
              <a:rPr lang="en-US" dirty="0"/>
              <a:t>The Sum of Squared Error is 2.31</a:t>
            </a:r>
          </a:p>
          <a:p>
            <a:r>
              <a:rPr lang="en-US" dirty="0"/>
              <a:t>Number of observations is 11</a:t>
            </a:r>
          </a:p>
          <a:p>
            <a:r>
              <a:rPr lang="en-US" dirty="0"/>
              <a:t>RASE = SQRT(2.31/11)</a:t>
            </a:r>
            <a:br>
              <a:rPr lang="en-US" dirty="0"/>
            </a:br>
            <a:r>
              <a:rPr lang="en-US" dirty="0"/>
              <a:t>= SQRT(0.21)</a:t>
            </a:r>
            <a:br>
              <a:rPr lang="en-US" dirty="0"/>
            </a:br>
            <a:r>
              <a:rPr lang="en-US" dirty="0"/>
              <a:t>= 0.4582576 (7 decimals)</a:t>
            </a:r>
          </a:p>
        </p:txBody>
      </p:sp>
      <p:sp>
        <p:nvSpPr>
          <p:cNvPr id="7" name="Slide Number Placeholder 6"/>
          <p:cNvSpPr>
            <a:spLocks noGrp="1"/>
          </p:cNvSpPr>
          <p:nvPr>
            <p:ph type="sldNum" sz="quarter" idx="12"/>
          </p:nvPr>
        </p:nvSpPr>
        <p:spPr/>
        <p:txBody>
          <a:bodyPr/>
          <a:lstStyle/>
          <a:p>
            <a:fld id="{1C20BA80-1909-427C-B3BD-3DD8AEAFD5BE}" type="slidenum">
              <a:rPr lang="en-US" smtClean="0"/>
              <a:t>46</a:t>
            </a:fld>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756397121"/>
              </p:ext>
            </p:extLst>
          </p:nvPr>
        </p:nvGraphicFramePr>
        <p:xfrm>
          <a:off x="5671982" y="3201035"/>
          <a:ext cx="6389914" cy="3110865"/>
        </p:xfrm>
        <a:graphic>
          <a:graphicData uri="http://schemas.openxmlformats.org/drawingml/2006/table">
            <a:tbl>
              <a:tblPr firstRow="1" firstCol="1" bandRow="1">
                <a:tableStyleId>{5C22544A-7EE6-4342-B048-85BDC9FD1C3A}</a:tableStyleId>
              </a:tblPr>
              <a:tblGrid>
                <a:gridCol w="1452655">
                  <a:extLst>
                    <a:ext uri="{9D8B030D-6E8A-4147-A177-3AD203B41FA5}">
                      <a16:colId xmlns:a16="http://schemas.microsoft.com/office/drawing/2014/main" val="20000"/>
                    </a:ext>
                  </a:extLst>
                </a:gridCol>
                <a:gridCol w="1698081">
                  <a:extLst>
                    <a:ext uri="{9D8B030D-6E8A-4147-A177-3AD203B41FA5}">
                      <a16:colId xmlns:a16="http://schemas.microsoft.com/office/drawing/2014/main" val="20001"/>
                    </a:ext>
                  </a:extLst>
                </a:gridCol>
                <a:gridCol w="1691448">
                  <a:extLst>
                    <a:ext uri="{9D8B030D-6E8A-4147-A177-3AD203B41FA5}">
                      <a16:colId xmlns:a16="http://schemas.microsoft.com/office/drawing/2014/main" val="20002"/>
                    </a:ext>
                  </a:extLst>
                </a:gridCol>
                <a:gridCol w="1547730">
                  <a:extLst>
                    <a:ext uri="{9D8B030D-6E8A-4147-A177-3AD203B41FA5}">
                      <a16:colId xmlns:a16="http://schemas.microsoft.com/office/drawing/2014/main" val="20003"/>
                    </a:ext>
                  </a:extLst>
                </a:gridCol>
              </a:tblGrid>
              <a:tr h="207484">
                <a:tc>
                  <a:txBody>
                    <a:bodyPr/>
                    <a:lstStyle/>
                    <a:p>
                      <a:pPr algn="l" rtl="0" fontAlgn="ctr"/>
                      <a:r>
                        <a:rPr lang="en-US" sz="1400" u="none" strike="noStrike" dirty="0">
                          <a:effectLst/>
                        </a:rPr>
                        <a:t>Observed Target Value</a:t>
                      </a:r>
                      <a:endParaRPr lang="en-US" sz="1400" b="1" i="0" u="none" strike="noStrike" dirty="0">
                        <a:solidFill>
                          <a:srgbClr val="FFFFFF"/>
                        </a:solidFill>
                        <a:effectLst/>
                        <a:latin typeface="Calibri" panose="020F0502020204030204" pitchFamily="34" charset="0"/>
                      </a:endParaRPr>
                    </a:p>
                  </a:txBody>
                  <a:tcPr marL="9525" marR="9525" marT="9525" marB="0" anchor="ctr"/>
                </a:tc>
                <a:tc>
                  <a:txBody>
                    <a:bodyPr/>
                    <a:lstStyle/>
                    <a:p>
                      <a:pPr algn="ctr" rtl="0" fontAlgn="ctr"/>
                      <a:r>
                        <a:rPr lang="en-US" sz="1400" u="none" strike="noStrike">
                          <a:effectLst/>
                        </a:rPr>
                        <a:t>Predicted Event Probability</a:t>
                      </a:r>
                      <a:endParaRPr lang="en-US" sz="1400" b="1" i="0" u="none" strike="noStrike">
                        <a:solidFill>
                          <a:srgbClr val="FFFFFF"/>
                        </a:solidFill>
                        <a:effectLst/>
                        <a:latin typeface="Calibri" panose="020F0502020204030204" pitchFamily="34" charset="0"/>
                      </a:endParaRPr>
                    </a:p>
                  </a:txBody>
                  <a:tcPr marL="9525" marR="9525" marT="9525" marB="0" anchor="ctr"/>
                </a:tc>
                <a:tc>
                  <a:txBody>
                    <a:bodyPr/>
                    <a:lstStyle/>
                    <a:p>
                      <a:pPr algn="ctr" rtl="0" fontAlgn="ctr"/>
                      <a:r>
                        <a:rPr lang="en-US" sz="1400" u="none" strike="noStrike">
                          <a:effectLst/>
                        </a:rPr>
                        <a:t>Error</a:t>
                      </a:r>
                      <a:endParaRPr lang="en-US" sz="1400" b="1" i="0" u="none" strike="noStrike">
                        <a:solidFill>
                          <a:srgbClr val="FFFFFF"/>
                        </a:solidFill>
                        <a:effectLst/>
                        <a:latin typeface="Calibri" panose="020F0502020204030204" pitchFamily="34" charset="0"/>
                      </a:endParaRPr>
                    </a:p>
                  </a:txBody>
                  <a:tcPr marL="9525" marR="9525" marT="9525" marB="0" anchor="ctr"/>
                </a:tc>
                <a:tc>
                  <a:txBody>
                    <a:bodyPr/>
                    <a:lstStyle/>
                    <a:p>
                      <a:pPr algn="ctr" rtl="0" fontAlgn="ctr"/>
                      <a:r>
                        <a:rPr lang="en-US" sz="1400" u="none" strike="noStrike">
                          <a:effectLst/>
                        </a:rPr>
                        <a:t>Squared Error</a:t>
                      </a:r>
                      <a:endParaRPr lang="en-US" sz="1400" b="1" i="0" u="none" strike="noStrike">
                        <a:solidFill>
                          <a:srgbClr val="FFFFFF"/>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00"/>
                  </a:ext>
                </a:extLst>
              </a:tr>
              <a:tr h="162097">
                <a:tc>
                  <a:txBody>
                    <a:bodyPr/>
                    <a:lstStyle/>
                    <a:p>
                      <a:pPr algn="l" rtl="0" fontAlgn="ctr"/>
                      <a:r>
                        <a:rPr lang="en-US" sz="1400" u="none" strike="noStrike">
                          <a:effectLst/>
                        </a:rPr>
                        <a:t>Event</a:t>
                      </a:r>
                      <a:endParaRPr lang="en-US" sz="1400" b="1" i="0" u="none" strike="noStrike">
                        <a:solidFill>
                          <a:srgbClr val="FFFFFF"/>
                        </a:solidFill>
                        <a:effectLst/>
                        <a:latin typeface="Calibri" panose="020F0502020204030204" pitchFamily="34" charset="0"/>
                      </a:endParaRPr>
                    </a:p>
                  </a:txBody>
                  <a:tcPr marL="9525" marR="9525" marT="9525" marB="0" anchor="ctr"/>
                </a:tc>
                <a:tc>
                  <a:txBody>
                    <a:bodyPr/>
                    <a:lstStyle/>
                    <a:p>
                      <a:pPr algn="ctr" rtl="0" fontAlgn="ctr"/>
                      <a:r>
                        <a:rPr lang="en-US" sz="1400" u="none" strike="noStrike">
                          <a:effectLst/>
                        </a:rPr>
                        <a:t>0.3</a:t>
                      </a:r>
                      <a:endParaRPr lang="en-US" sz="14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400" u="none" strike="noStrike">
                          <a:effectLst/>
                        </a:rPr>
                        <a:t>0.7</a:t>
                      </a:r>
                      <a:endParaRPr lang="en-US" sz="14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400" u="none" strike="noStrike">
                          <a:effectLst/>
                        </a:rPr>
                        <a:t>0.49</a:t>
                      </a:r>
                      <a:endParaRPr lang="en-US" sz="14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01"/>
                  </a:ext>
                </a:extLst>
              </a:tr>
              <a:tr h="162097">
                <a:tc>
                  <a:txBody>
                    <a:bodyPr/>
                    <a:lstStyle/>
                    <a:p>
                      <a:pPr algn="l" rtl="0" fontAlgn="ctr"/>
                      <a:r>
                        <a:rPr lang="en-US" sz="1400" u="none" strike="noStrike">
                          <a:effectLst/>
                        </a:rPr>
                        <a:t>Event</a:t>
                      </a:r>
                      <a:endParaRPr lang="en-US" sz="1400" b="1" i="0" u="none" strike="noStrike">
                        <a:solidFill>
                          <a:srgbClr val="FFFFFF"/>
                        </a:solidFill>
                        <a:effectLst/>
                        <a:latin typeface="Calibri" panose="020F0502020204030204" pitchFamily="34" charset="0"/>
                      </a:endParaRPr>
                    </a:p>
                  </a:txBody>
                  <a:tcPr marL="9525" marR="9525" marT="9525" marB="0" anchor="ctr"/>
                </a:tc>
                <a:tc>
                  <a:txBody>
                    <a:bodyPr/>
                    <a:lstStyle/>
                    <a:p>
                      <a:pPr algn="ctr" rtl="0" fontAlgn="ctr"/>
                      <a:r>
                        <a:rPr lang="en-US" sz="1400" u="none" strike="noStrike">
                          <a:effectLst/>
                        </a:rPr>
                        <a:t>0.4</a:t>
                      </a:r>
                      <a:endParaRPr lang="en-US" sz="14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400" u="none" strike="noStrike">
                          <a:effectLst/>
                        </a:rPr>
                        <a:t>0.6</a:t>
                      </a:r>
                      <a:endParaRPr lang="en-US" sz="14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400" u="none" strike="noStrike">
                          <a:effectLst/>
                        </a:rPr>
                        <a:t>0.36</a:t>
                      </a:r>
                      <a:endParaRPr lang="en-US" sz="14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02"/>
                  </a:ext>
                </a:extLst>
              </a:tr>
              <a:tr h="162097">
                <a:tc>
                  <a:txBody>
                    <a:bodyPr/>
                    <a:lstStyle/>
                    <a:p>
                      <a:pPr algn="l" rtl="0" fontAlgn="ctr"/>
                      <a:r>
                        <a:rPr lang="en-US" sz="1400" u="none" strike="noStrike">
                          <a:effectLst/>
                        </a:rPr>
                        <a:t>Event</a:t>
                      </a:r>
                      <a:endParaRPr lang="en-US" sz="1400" b="1" i="0" u="none" strike="noStrike">
                        <a:solidFill>
                          <a:srgbClr val="FFFFFF"/>
                        </a:solidFill>
                        <a:effectLst/>
                        <a:latin typeface="Calibri" panose="020F0502020204030204" pitchFamily="34" charset="0"/>
                      </a:endParaRPr>
                    </a:p>
                  </a:txBody>
                  <a:tcPr marL="9525" marR="9525" marT="9525" marB="0" anchor="ctr"/>
                </a:tc>
                <a:tc>
                  <a:txBody>
                    <a:bodyPr/>
                    <a:lstStyle/>
                    <a:p>
                      <a:pPr algn="ctr" rtl="0" fontAlgn="ctr"/>
                      <a:r>
                        <a:rPr lang="en-US" sz="1400" u="none" strike="noStrike">
                          <a:effectLst/>
                        </a:rPr>
                        <a:t>0.5</a:t>
                      </a:r>
                      <a:endParaRPr lang="en-US" sz="14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400" u="none" strike="noStrike">
                          <a:effectLst/>
                        </a:rPr>
                        <a:t>0.5</a:t>
                      </a:r>
                      <a:endParaRPr lang="en-US" sz="14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400" u="none" strike="noStrike">
                          <a:effectLst/>
                        </a:rPr>
                        <a:t>0.25</a:t>
                      </a:r>
                      <a:endParaRPr lang="en-US" sz="14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03"/>
                  </a:ext>
                </a:extLst>
              </a:tr>
              <a:tr h="162097">
                <a:tc>
                  <a:txBody>
                    <a:bodyPr/>
                    <a:lstStyle/>
                    <a:p>
                      <a:pPr algn="l" rtl="0" fontAlgn="ctr"/>
                      <a:r>
                        <a:rPr lang="en-US" sz="1400" u="none" strike="noStrike">
                          <a:effectLst/>
                        </a:rPr>
                        <a:t>Event</a:t>
                      </a:r>
                      <a:endParaRPr lang="en-US" sz="1400" b="1" i="0" u="none" strike="noStrike">
                        <a:solidFill>
                          <a:srgbClr val="FFFFFF"/>
                        </a:solidFill>
                        <a:effectLst/>
                        <a:latin typeface="Calibri" panose="020F0502020204030204" pitchFamily="34" charset="0"/>
                      </a:endParaRPr>
                    </a:p>
                  </a:txBody>
                  <a:tcPr marL="9525" marR="9525" marT="9525" marB="0" anchor="ctr"/>
                </a:tc>
                <a:tc>
                  <a:txBody>
                    <a:bodyPr/>
                    <a:lstStyle/>
                    <a:p>
                      <a:pPr algn="ctr" rtl="0" fontAlgn="ctr"/>
                      <a:r>
                        <a:rPr lang="en-US" sz="1400" u="none" strike="noStrike">
                          <a:effectLst/>
                        </a:rPr>
                        <a:t>0.7</a:t>
                      </a:r>
                      <a:endParaRPr lang="en-US" sz="14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400" u="none" strike="noStrike">
                          <a:effectLst/>
                        </a:rPr>
                        <a:t>0.3</a:t>
                      </a:r>
                      <a:endParaRPr lang="en-US" sz="14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400" u="none" strike="noStrike">
                          <a:effectLst/>
                        </a:rPr>
                        <a:t>0.09</a:t>
                      </a:r>
                      <a:endParaRPr lang="en-US" sz="14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04"/>
                  </a:ext>
                </a:extLst>
              </a:tr>
              <a:tr h="162097">
                <a:tc>
                  <a:txBody>
                    <a:bodyPr/>
                    <a:lstStyle/>
                    <a:p>
                      <a:pPr algn="l" rtl="0" fontAlgn="ctr"/>
                      <a:r>
                        <a:rPr lang="en-US" sz="1400" u="none" strike="noStrike">
                          <a:effectLst/>
                        </a:rPr>
                        <a:t>Event</a:t>
                      </a:r>
                      <a:endParaRPr lang="en-US" sz="1400" b="1" i="0" u="none" strike="noStrike">
                        <a:solidFill>
                          <a:srgbClr val="FFFFFF"/>
                        </a:solidFill>
                        <a:effectLst/>
                        <a:latin typeface="Calibri" panose="020F0502020204030204" pitchFamily="34" charset="0"/>
                      </a:endParaRPr>
                    </a:p>
                  </a:txBody>
                  <a:tcPr marL="9525" marR="9525" marT="9525" marB="0" anchor="ctr"/>
                </a:tc>
                <a:tc>
                  <a:txBody>
                    <a:bodyPr/>
                    <a:lstStyle/>
                    <a:p>
                      <a:pPr algn="ctr" rtl="0" fontAlgn="ctr"/>
                      <a:r>
                        <a:rPr lang="en-US" sz="1400" u="none" strike="noStrike">
                          <a:effectLst/>
                        </a:rPr>
                        <a:t>0.9</a:t>
                      </a:r>
                      <a:endParaRPr lang="en-US" sz="14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400" u="none" strike="noStrike">
                          <a:effectLst/>
                        </a:rPr>
                        <a:t>0.1</a:t>
                      </a:r>
                      <a:endParaRPr lang="en-US" sz="14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400" u="none" strike="noStrike">
                          <a:effectLst/>
                        </a:rPr>
                        <a:t>0.01</a:t>
                      </a:r>
                      <a:endParaRPr lang="en-US" sz="14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05"/>
                  </a:ext>
                </a:extLst>
              </a:tr>
              <a:tr h="162097">
                <a:tc>
                  <a:txBody>
                    <a:bodyPr/>
                    <a:lstStyle/>
                    <a:p>
                      <a:pPr algn="l" rtl="0" fontAlgn="ctr"/>
                      <a:r>
                        <a:rPr lang="en-US" sz="1400" u="none" strike="noStrike">
                          <a:effectLst/>
                        </a:rPr>
                        <a:t>Event</a:t>
                      </a:r>
                      <a:endParaRPr lang="en-US" sz="1400" b="1" i="0" u="none" strike="noStrike">
                        <a:solidFill>
                          <a:srgbClr val="FFFFFF"/>
                        </a:solidFill>
                        <a:effectLst/>
                        <a:latin typeface="Calibri" panose="020F0502020204030204" pitchFamily="34" charset="0"/>
                      </a:endParaRPr>
                    </a:p>
                  </a:txBody>
                  <a:tcPr marL="9525" marR="9525" marT="9525" marB="0" anchor="ctr"/>
                </a:tc>
                <a:tc>
                  <a:txBody>
                    <a:bodyPr/>
                    <a:lstStyle/>
                    <a:p>
                      <a:pPr algn="ctr" rtl="0" fontAlgn="ctr"/>
                      <a:r>
                        <a:rPr lang="en-US" sz="1400" u="none" strike="noStrike">
                          <a:effectLst/>
                        </a:rPr>
                        <a:t>1</a:t>
                      </a:r>
                      <a:endParaRPr lang="en-US" sz="14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400" u="none" strike="noStrike">
                          <a:effectLst/>
                        </a:rPr>
                        <a:t>0</a:t>
                      </a:r>
                      <a:endParaRPr lang="en-US" sz="14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400" u="none" strike="noStrike">
                          <a:effectLst/>
                        </a:rPr>
                        <a:t>0</a:t>
                      </a:r>
                      <a:endParaRPr lang="en-US" sz="14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06"/>
                  </a:ext>
                </a:extLst>
              </a:tr>
              <a:tr h="162097">
                <a:tc>
                  <a:txBody>
                    <a:bodyPr/>
                    <a:lstStyle/>
                    <a:p>
                      <a:pPr algn="l" rtl="0" fontAlgn="ctr"/>
                      <a:r>
                        <a:rPr lang="en-US" sz="1400" u="none" strike="noStrike">
                          <a:effectLst/>
                        </a:rPr>
                        <a:t>Non-Event</a:t>
                      </a:r>
                      <a:endParaRPr lang="en-US" sz="1400" b="1" i="0" u="none" strike="noStrike">
                        <a:solidFill>
                          <a:srgbClr val="FFFFFF"/>
                        </a:solidFill>
                        <a:effectLst/>
                        <a:latin typeface="Calibri" panose="020F0502020204030204" pitchFamily="34" charset="0"/>
                      </a:endParaRPr>
                    </a:p>
                  </a:txBody>
                  <a:tcPr marL="9525" marR="9525" marT="9525" marB="0" anchor="ctr"/>
                </a:tc>
                <a:tc>
                  <a:txBody>
                    <a:bodyPr/>
                    <a:lstStyle/>
                    <a:p>
                      <a:pPr algn="ctr" rtl="0" fontAlgn="ctr"/>
                      <a:r>
                        <a:rPr lang="en-US" sz="1400" u="none" strike="noStrike">
                          <a:effectLst/>
                        </a:rPr>
                        <a:t>0.2</a:t>
                      </a:r>
                      <a:endParaRPr lang="en-US" sz="14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400" u="none" strike="noStrike">
                          <a:effectLst/>
                        </a:rPr>
                        <a:t>-0.2</a:t>
                      </a:r>
                      <a:endParaRPr lang="en-US" sz="14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400" u="none" strike="noStrike">
                          <a:effectLst/>
                        </a:rPr>
                        <a:t>0.04</a:t>
                      </a:r>
                      <a:endParaRPr lang="en-US" sz="14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07"/>
                  </a:ext>
                </a:extLst>
              </a:tr>
              <a:tr h="162097">
                <a:tc>
                  <a:txBody>
                    <a:bodyPr/>
                    <a:lstStyle/>
                    <a:p>
                      <a:pPr algn="l" rtl="0" fontAlgn="ctr"/>
                      <a:r>
                        <a:rPr lang="en-US" sz="1400" u="none" strike="noStrike">
                          <a:effectLst/>
                        </a:rPr>
                        <a:t>Non-Event</a:t>
                      </a:r>
                      <a:endParaRPr lang="en-US" sz="1400" b="1" i="0" u="none" strike="noStrike">
                        <a:solidFill>
                          <a:srgbClr val="FFFFFF"/>
                        </a:solidFill>
                        <a:effectLst/>
                        <a:latin typeface="Calibri" panose="020F0502020204030204" pitchFamily="34" charset="0"/>
                      </a:endParaRPr>
                    </a:p>
                  </a:txBody>
                  <a:tcPr marL="9525" marR="9525" marT="9525" marB="0" anchor="ctr"/>
                </a:tc>
                <a:tc>
                  <a:txBody>
                    <a:bodyPr/>
                    <a:lstStyle/>
                    <a:p>
                      <a:pPr algn="ctr" rtl="0" fontAlgn="ctr"/>
                      <a:r>
                        <a:rPr lang="en-US" sz="1400" u="none" strike="noStrike">
                          <a:effectLst/>
                        </a:rPr>
                        <a:t>0.3</a:t>
                      </a:r>
                      <a:endParaRPr lang="en-US" sz="14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400" u="none" strike="noStrike">
                          <a:effectLst/>
                        </a:rPr>
                        <a:t>-0.3</a:t>
                      </a:r>
                      <a:endParaRPr lang="en-US" sz="14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400" u="none" strike="noStrike">
                          <a:effectLst/>
                        </a:rPr>
                        <a:t>0.09</a:t>
                      </a:r>
                      <a:endParaRPr lang="en-US" sz="14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08"/>
                  </a:ext>
                </a:extLst>
              </a:tr>
              <a:tr h="162097">
                <a:tc>
                  <a:txBody>
                    <a:bodyPr/>
                    <a:lstStyle/>
                    <a:p>
                      <a:pPr algn="l" rtl="0" fontAlgn="ctr"/>
                      <a:r>
                        <a:rPr lang="en-US" sz="1400" u="none" strike="noStrike">
                          <a:effectLst/>
                        </a:rPr>
                        <a:t>Non-Event</a:t>
                      </a:r>
                      <a:endParaRPr lang="en-US" sz="1400" b="1" i="0" u="none" strike="noStrike">
                        <a:solidFill>
                          <a:srgbClr val="FFFFFF"/>
                        </a:solidFill>
                        <a:effectLst/>
                        <a:latin typeface="Calibri" panose="020F0502020204030204" pitchFamily="34" charset="0"/>
                      </a:endParaRPr>
                    </a:p>
                  </a:txBody>
                  <a:tcPr marL="9525" marR="9525" marT="9525" marB="0" anchor="ctr"/>
                </a:tc>
                <a:tc>
                  <a:txBody>
                    <a:bodyPr/>
                    <a:lstStyle/>
                    <a:p>
                      <a:pPr algn="ctr" rtl="0" fontAlgn="ctr"/>
                      <a:r>
                        <a:rPr lang="en-US" sz="1400" u="none" strike="noStrike">
                          <a:effectLst/>
                        </a:rPr>
                        <a:t>0.3</a:t>
                      </a:r>
                      <a:endParaRPr lang="en-US" sz="14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400" u="none" strike="noStrike">
                          <a:effectLst/>
                        </a:rPr>
                        <a:t>-0.3</a:t>
                      </a:r>
                      <a:endParaRPr lang="en-US" sz="14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400" u="none" strike="noStrike">
                          <a:effectLst/>
                        </a:rPr>
                        <a:t>0.09</a:t>
                      </a:r>
                      <a:endParaRPr lang="en-US" sz="14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09"/>
                  </a:ext>
                </a:extLst>
              </a:tr>
              <a:tr h="162097">
                <a:tc>
                  <a:txBody>
                    <a:bodyPr/>
                    <a:lstStyle/>
                    <a:p>
                      <a:pPr algn="l" rtl="0" fontAlgn="ctr"/>
                      <a:r>
                        <a:rPr lang="en-US" sz="1400" u="none" strike="noStrike">
                          <a:effectLst/>
                        </a:rPr>
                        <a:t>Non-Event</a:t>
                      </a:r>
                      <a:endParaRPr lang="en-US" sz="1400" b="1" i="0" u="none" strike="noStrike">
                        <a:solidFill>
                          <a:srgbClr val="FFFFFF"/>
                        </a:solidFill>
                        <a:effectLst/>
                        <a:latin typeface="Calibri" panose="020F0502020204030204" pitchFamily="34" charset="0"/>
                      </a:endParaRPr>
                    </a:p>
                  </a:txBody>
                  <a:tcPr marL="9525" marR="9525" marT="9525" marB="0" anchor="ctr"/>
                </a:tc>
                <a:tc>
                  <a:txBody>
                    <a:bodyPr/>
                    <a:lstStyle/>
                    <a:p>
                      <a:pPr algn="ctr" rtl="0" fontAlgn="ctr"/>
                      <a:r>
                        <a:rPr lang="en-US" sz="1400" u="none" strike="noStrike">
                          <a:effectLst/>
                        </a:rPr>
                        <a:t>0.5</a:t>
                      </a:r>
                      <a:endParaRPr lang="en-US" sz="14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400" u="none" strike="noStrike">
                          <a:effectLst/>
                        </a:rPr>
                        <a:t>-0.5</a:t>
                      </a:r>
                      <a:endParaRPr lang="en-US" sz="14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400" u="none" strike="noStrike">
                          <a:effectLst/>
                        </a:rPr>
                        <a:t>0.25</a:t>
                      </a:r>
                      <a:endParaRPr lang="en-US" sz="14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10"/>
                  </a:ext>
                </a:extLst>
              </a:tr>
              <a:tr h="162097">
                <a:tc>
                  <a:txBody>
                    <a:bodyPr/>
                    <a:lstStyle/>
                    <a:p>
                      <a:pPr algn="l" rtl="0" fontAlgn="ctr"/>
                      <a:r>
                        <a:rPr lang="en-US" sz="1400" u="none" strike="noStrike">
                          <a:effectLst/>
                        </a:rPr>
                        <a:t>Non-Event</a:t>
                      </a:r>
                      <a:endParaRPr lang="en-US" sz="1400" b="1" i="0" u="none" strike="noStrike">
                        <a:solidFill>
                          <a:srgbClr val="FFFFFF"/>
                        </a:solidFill>
                        <a:effectLst/>
                        <a:latin typeface="Calibri" panose="020F0502020204030204" pitchFamily="34" charset="0"/>
                      </a:endParaRPr>
                    </a:p>
                  </a:txBody>
                  <a:tcPr marL="9525" marR="9525" marT="9525" marB="0" anchor="ctr"/>
                </a:tc>
                <a:tc>
                  <a:txBody>
                    <a:bodyPr/>
                    <a:lstStyle/>
                    <a:p>
                      <a:pPr algn="ctr" rtl="0" fontAlgn="ctr"/>
                      <a:r>
                        <a:rPr lang="en-US" sz="1400" u="none" strike="noStrike">
                          <a:effectLst/>
                        </a:rPr>
                        <a:t>0.8</a:t>
                      </a:r>
                      <a:endParaRPr lang="en-US" sz="14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400" u="none" strike="noStrike">
                          <a:effectLst/>
                        </a:rPr>
                        <a:t>-0.8</a:t>
                      </a:r>
                      <a:endParaRPr lang="en-US" sz="14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400" u="none" strike="noStrike">
                          <a:effectLst/>
                        </a:rPr>
                        <a:t>0.64</a:t>
                      </a:r>
                      <a:endParaRPr lang="en-US" sz="14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11"/>
                  </a:ext>
                </a:extLst>
              </a:tr>
              <a:tr h="162097">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rtl="0" fontAlgn="ctr"/>
                      <a:r>
                        <a:rPr lang="en-US" sz="1400" u="none" strike="noStrike" dirty="0">
                          <a:effectLst/>
                        </a:rPr>
                        <a:t>2.31</a:t>
                      </a:r>
                      <a:endParaRPr lang="en-US" sz="14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12"/>
                  </a:ext>
                </a:extLst>
              </a:tr>
            </a:tbl>
          </a:graphicData>
        </a:graphic>
      </p:graphicFrame>
      <p:pic>
        <p:nvPicPr>
          <p:cNvPr id="8" name="Picture 7">
            <a:extLst>
              <a:ext uri="{FF2B5EF4-FFF2-40B4-BE49-F238E27FC236}">
                <a16:creationId xmlns:a16="http://schemas.microsoft.com/office/drawing/2014/main" id="{EA5DCAA0-121C-4F31-9914-A3F77B1097D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213839470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Root Average Squared Error (RASE)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marL="514350" lvl="1" indent="-514350">
                  <a:spcBef>
                    <a:spcPts val="1000"/>
                  </a:spcBef>
                  <a:buFont typeface="+mj-lt"/>
                  <a:buAutoNum type="arabicPeriod"/>
                </a:pPr>
                <a:r>
                  <a:rPr lang="en-US" sz="2800" dirty="0"/>
                  <a:t>Consider two models:</a:t>
                </a:r>
              </a:p>
              <a:p>
                <a:pPr marL="971550" lvl="2" indent="-514350">
                  <a:spcBef>
                    <a:spcPts val="1000"/>
                  </a:spcBef>
                </a:pPr>
                <a:r>
                  <a:rPr lang="en-US" dirty="0"/>
                  <a:t>Model A: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𝑙</m:t>
                        </m:r>
                        <m:r>
                          <a:rPr lang="en-US" i="1">
                            <a:latin typeface="Cambria Math" panose="02040503050406030204" pitchFamily="18" charset="0"/>
                          </a:rPr>
                          <m:t>1</m:t>
                        </m:r>
                      </m:sub>
                    </m:sSub>
                    <m:r>
                      <a:rPr lang="en-US" b="0" i="1" smtClean="0">
                        <a:latin typeface="Cambria Math" panose="02040503050406030204" pitchFamily="18" charset="0"/>
                      </a:rPr>
                      <m:t>=0.53, 0.52, 0.51</m:t>
                    </m:r>
                  </m:oMath>
                </a14:m>
                <a:r>
                  <a:rPr lang="en-US" dirty="0"/>
                  <a:t> and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𝑘</m:t>
                        </m:r>
                        <m:r>
                          <a:rPr lang="en-US" i="1">
                            <a:latin typeface="Cambria Math" panose="02040503050406030204" pitchFamily="18" charset="0"/>
                          </a:rPr>
                          <m:t>0</m:t>
                        </m:r>
                      </m:sub>
                    </m:sSub>
                    <m:r>
                      <a:rPr lang="en-US" i="1">
                        <a:latin typeface="Cambria Math" panose="02040503050406030204" pitchFamily="18" charset="0"/>
                      </a:rPr>
                      <m:t>=0</m:t>
                    </m:r>
                    <m:r>
                      <a:rPr lang="en-US" b="0" i="1" smtClean="0">
                        <a:latin typeface="Cambria Math" panose="02040503050406030204" pitchFamily="18" charset="0"/>
                      </a:rPr>
                      <m:t>.49, 0.48, 0.47</m:t>
                    </m:r>
                  </m:oMath>
                </a14:m>
                <a:endParaRPr lang="en-US" dirty="0"/>
              </a:p>
              <a:p>
                <a:pPr marL="971550" lvl="2" indent="-514350">
                  <a:spcBef>
                    <a:spcPts val="1000"/>
                  </a:spcBef>
                </a:pPr>
                <a:r>
                  <a:rPr lang="en-US" dirty="0"/>
                  <a:t>Model B: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𝑙</m:t>
                        </m:r>
                        <m:r>
                          <a:rPr lang="en-US" i="1">
                            <a:latin typeface="Cambria Math" panose="02040503050406030204" pitchFamily="18" charset="0"/>
                          </a:rPr>
                          <m:t>1</m:t>
                        </m:r>
                      </m:sub>
                    </m:sSub>
                    <m:r>
                      <a:rPr lang="en-US" b="0" i="1" smtClean="0">
                        <a:latin typeface="Cambria Math" panose="02040503050406030204" pitchFamily="18" charset="0"/>
                      </a:rPr>
                      <m:t>=0.95</m:t>
                    </m:r>
                    <m:r>
                      <a:rPr lang="en-US" i="1">
                        <a:latin typeface="Cambria Math" panose="02040503050406030204" pitchFamily="18" charset="0"/>
                      </a:rPr>
                      <m:t>, 0.</m:t>
                    </m:r>
                    <m:r>
                      <a:rPr lang="en-US" b="0" i="1" smtClean="0">
                        <a:latin typeface="Cambria Math" panose="02040503050406030204" pitchFamily="18" charset="0"/>
                      </a:rPr>
                      <m:t>94</m:t>
                    </m:r>
                    <m:r>
                      <a:rPr lang="en-US" i="1">
                        <a:latin typeface="Cambria Math" panose="02040503050406030204" pitchFamily="18" charset="0"/>
                      </a:rPr>
                      <m:t>, 0.</m:t>
                    </m:r>
                    <m:r>
                      <a:rPr lang="en-US" b="0" i="1" smtClean="0">
                        <a:latin typeface="Cambria Math" panose="02040503050406030204" pitchFamily="18" charset="0"/>
                      </a:rPr>
                      <m:t>93</m:t>
                    </m:r>
                  </m:oMath>
                </a14:m>
                <a:r>
                  <a:rPr lang="en-US" dirty="0"/>
                  <a:t> and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𝑘</m:t>
                        </m:r>
                        <m:r>
                          <a:rPr lang="en-US" i="1">
                            <a:latin typeface="Cambria Math" panose="02040503050406030204" pitchFamily="18" charset="0"/>
                          </a:rPr>
                          <m:t>0</m:t>
                        </m:r>
                      </m:sub>
                    </m:sSub>
                    <m:r>
                      <a:rPr lang="en-US" i="1">
                        <a:latin typeface="Cambria Math" panose="02040503050406030204" pitchFamily="18" charset="0"/>
                      </a:rPr>
                      <m:t>=0.</m:t>
                    </m:r>
                    <m:r>
                      <a:rPr lang="en-US" b="0" i="1" smtClean="0">
                        <a:latin typeface="Cambria Math" panose="02040503050406030204" pitchFamily="18" charset="0"/>
                      </a:rPr>
                      <m:t>03</m:t>
                    </m:r>
                    <m:r>
                      <a:rPr lang="en-US" i="1">
                        <a:latin typeface="Cambria Math" panose="02040503050406030204" pitchFamily="18" charset="0"/>
                      </a:rPr>
                      <m:t>, 0.</m:t>
                    </m:r>
                    <m:r>
                      <a:rPr lang="en-US" b="0" i="1" smtClean="0">
                        <a:latin typeface="Cambria Math" panose="02040503050406030204" pitchFamily="18" charset="0"/>
                      </a:rPr>
                      <m:t>02</m:t>
                    </m:r>
                    <m:r>
                      <a:rPr lang="en-US" i="1">
                        <a:latin typeface="Cambria Math" panose="02040503050406030204" pitchFamily="18" charset="0"/>
                      </a:rPr>
                      <m:t>, 0.</m:t>
                    </m:r>
                    <m:r>
                      <a:rPr lang="en-US" b="0" i="1" smtClean="0">
                        <a:latin typeface="Cambria Math" panose="02040503050406030204" pitchFamily="18" charset="0"/>
                      </a:rPr>
                      <m:t>01</m:t>
                    </m:r>
                  </m:oMath>
                </a14:m>
                <a:endParaRPr lang="en-US" dirty="0"/>
              </a:p>
              <a:p>
                <a:pPr marL="971550" lvl="2" indent="-514350">
                  <a:spcBef>
                    <a:spcPts val="1000"/>
                  </a:spcBef>
                </a:pPr>
                <a:r>
                  <a:rPr lang="en-US" dirty="0"/>
                  <a:t>RASE of Model A is </a:t>
                </a:r>
                <a14:m>
                  <m:oMath xmlns:m="http://schemas.openxmlformats.org/officeDocument/2006/math">
                    <m:rad>
                      <m:radPr>
                        <m:degHide m:val="on"/>
                        <m:ctrlPr>
                          <a:rPr lang="en-US" i="1" smtClean="0">
                            <a:latin typeface="Cambria Math" panose="02040503050406030204" pitchFamily="18" charset="0"/>
                          </a:rPr>
                        </m:ctrlPr>
                      </m:radPr>
                      <m:deg/>
                      <m:e>
                        <m:f>
                          <m:fPr>
                            <m:ctrlPr>
                              <a:rPr lang="en-US" i="1" smtClean="0">
                                <a:latin typeface="Cambria Math" panose="02040503050406030204" pitchFamily="18" charset="0"/>
                              </a:rPr>
                            </m:ctrlPr>
                          </m:fPr>
                          <m:num>
                            <m:sSup>
                              <m:sSupPr>
                                <m:ctrlPr>
                                  <a:rPr lang="en-US" i="1" smtClean="0">
                                    <a:latin typeface="Cambria Math" panose="02040503050406030204" pitchFamily="18" charset="0"/>
                                  </a:rPr>
                                </m:ctrlPr>
                              </m:sSupPr>
                              <m:e>
                                <m:d>
                                  <m:dPr>
                                    <m:ctrlPr>
                                      <a:rPr lang="en-US" i="1" smtClean="0">
                                        <a:latin typeface="Cambria Math" panose="02040503050406030204" pitchFamily="18" charset="0"/>
                                      </a:rPr>
                                    </m:ctrlPr>
                                  </m:dPr>
                                  <m:e>
                                    <m:r>
                                      <a:rPr lang="en-US" b="0" i="1" smtClean="0">
                                        <a:latin typeface="Cambria Math" panose="02040503050406030204" pitchFamily="18" charset="0"/>
                                      </a:rPr>
                                      <m:t>1−0.53</m:t>
                                    </m:r>
                                  </m:e>
                                </m:d>
                              </m:e>
                              <m:sup>
                                <m:r>
                                  <a:rPr lang="en-US" b="0" i="1" smtClean="0">
                                    <a:latin typeface="Cambria Math" panose="02040503050406030204" pitchFamily="18" charset="0"/>
                                  </a:rPr>
                                  <m:t>2</m:t>
                                </m:r>
                              </m:sup>
                            </m:sSup>
                            <m:r>
                              <a:rPr lang="en-US" b="0" i="1" smtClean="0">
                                <a:latin typeface="Cambria Math" panose="02040503050406030204" pitchFamily="18" charset="0"/>
                              </a:rPr>
                              <m:t>+</m:t>
                            </m:r>
                            <m:sSup>
                              <m:sSupPr>
                                <m:ctrlPr>
                                  <a:rPr lang="en-US" i="1">
                                    <a:latin typeface="Cambria Math" panose="02040503050406030204" pitchFamily="18" charset="0"/>
                                  </a:rPr>
                                </m:ctrlPr>
                              </m:sSupPr>
                              <m:e>
                                <m:d>
                                  <m:dPr>
                                    <m:ctrlPr>
                                      <a:rPr lang="en-US" i="1">
                                        <a:latin typeface="Cambria Math" panose="02040503050406030204" pitchFamily="18" charset="0"/>
                                      </a:rPr>
                                    </m:ctrlPr>
                                  </m:dPr>
                                  <m:e>
                                    <m:r>
                                      <a:rPr lang="en-US" i="1">
                                        <a:latin typeface="Cambria Math" panose="02040503050406030204" pitchFamily="18" charset="0"/>
                                      </a:rPr>
                                      <m:t>1−0.5</m:t>
                                    </m:r>
                                    <m:r>
                                      <a:rPr lang="en-US" b="0" i="1" smtClean="0">
                                        <a:latin typeface="Cambria Math" panose="02040503050406030204" pitchFamily="18" charset="0"/>
                                      </a:rPr>
                                      <m:t>2</m:t>
                                    </m:r>
                                  </m:e>
                                </m:d>
                              </m:e>
                              <m:sup>
                                <m:r>
                                  <a:rPr lang="en-US" i="1">
                                    <a:latin typeface="Cambria Math" panose="02040503050406030204" pitchFamily="18" charset="0"/>
                                  </a:rPr>
                                  <m:t>2</m:t>
                                </m:r>
                              </m:sup>
                            </m:sSup>
                            <m:r>
                              <a:rPr lang="en-US" b="0" i="1" smtClean="0">
                                <a:latin typeface="Cambria Math" panose="02040503050406030204" pitchFamily="18" charset="0"/>
                              </a:rPr>
                              <m:t>+</m:t>
                            </m:r>
                            <m:sSup>
                              <m:sSupPr>
                                <m:ctrlPr>
                                  <a:rPr lang="en-US" i="1">
                                    <a:latin typeface="Cambria Math" panose="02040503050406030204" pitchFamily="18" charset="0"/>
                                  </a:rPr>
                                </m:ctrlPr>
                              </m:sSupPr>
                              <m:e>
                                <m:d>
                                  <m:dPr>
                                    <m:ctrlPr>
                                      <a:rPr lang="en-US" i="1">
                                        <a:latin typeface="Cambria Math" panose="02040503050406030204" pitchFamily="18" charset="0"/>
                                      </a:rPr>
                                    </m:ctrlPr>
                                  </m:dPr>
                                  <m:e>
                                    <m:r>
                                      <a:rPr lang="en-US" i="1">
                                        <a:latin typeface="Cambria Math" panose="02040503050406030204" pitchFamily="18" charset="0"/>
                                      </a:rPr>
                                      <m:t>1−0.5</m:t>
                                    </m:r>
                                    <m:r>
                                      <a:rPr lang="en-US" b="0" i="1" smtClean="0">
                                        <a:latin typeface="Cambria Math" panose="02040503050406030204" pitchFamily="18" charset="0"/>
                                      </a:rPr>
                                      <m:t>1</m:t>
                                    </m:r>
                                  </m:e>
                                </m:d>
                              </m:e>
                              <m:sup>
                                <m:r>
                                  <a:rPr lang="en-US" i="1">
                                    <a:latin typeface="Cambria Math" panose="02040503050406030204" pitchFamily="18" charset="0"/>
                                  </a:rPr>
                                  <m:t>2</m:t>
                                </m:r>
                              </m:sup>
                            </m:sSup>
                            <m:r>
                              <a:rPr lang="en-US" b="0" i="1" smtClean="0">
                                <a:latin typeface="Cambria Math" panose="02040503050406030204" pitchFamily="18" charset="0"/>
                              </a:rPr>
                              <m:t>+</m:t>
                            </m:r>
                            <m:sSup>
                              <m:sSupPr>
                                <m:ctrlPr>
                                  <a:rPr lang="en-US" i="1">
                                    <a:latin typeface="Cambria Math" panose="02040503050406030204" pitchFamily="18" charset="0"/>
                                  </a:rPr>
                                </m:ctrlPr>
                              </m:sSupPr>
                              <m:e>
                                <m:d>
                                  <m:dPr>
                                    <m:ctrlPr>
                                      <a:rPr lang="en-US" i="1">
                                        <a:latin typeface="Cambria Math" panose="02040503050406030204" pitchFamily="18" charset="0"/>
                                      </a:rPr>
                                    </m:ctrlPr>
                                  </m:dPr>
                                  <m:e>
                                    <m:r>
                                      <a:rPr lang="en-US" b="0" i="1" smtClean="0">
                                        <a:latin typeface="Cambria Math" panose="02040503050406030204" pitchFamily="18" charset="0"/>
                                      </a:rPr>
                                      <m:t>0</m:t>
                                    </m:r>
                                    <m:r>
                                      <a:rPr lang="en-US" i="1">
                                        <a:latin typeface="Cambria Math" panose="02040503050406030204" pitchFamily="18" charset="0"/>
                                      </a:rPr>
                                      <m:t>−0.</m:t>
                                    </m:r>
                                    <m:r>
                                      <a:rPr lang="en-US" b="0" i="1" smtClean="0">
                                        <a:latin typeface="Cambria Math" panose="02040503050406030204" pitchFamily="18" charset="0"/>
                                      </a:rPr>
                                      <m:t>49</m:t>
                                    </m:r>
                                  </m:e>
                                </m:d>
                              </m:e>
                              <m:sup>
                                <m:r>
                                  <a:rPr lang="en-US" i="1">
                                    <a:latin typeface="Cambria Math" panose="02040503050406030204" pitchFamily="18" charset="0"/>
                                  </a:rPr>
                                  <m:t>2</m:t>
                                </m:r>
                              </m:sup>
                            </m:sSup>
                            <m:r>
                              <a:rPr lang="en-US" b="0" i="1" smtClean="0">
                                <a:latin typeface="Cambria Math" panose="02040503050406030204" pitchFamily="18" charset="0"/>
                              </a:rPr>
                              <m:t>+</m:t>
                            </m:r>
                            <m:sSup>
                              <m:sSupPr>
                                <m:ctrlPr>
                                  <a:rPr lang="en-US" i="1">
                                    <a:latin typeface="Cambria Math" panose="02040503050406030204" pitchFamily="18" charset="0"/>
                                  </a:rPr>
                                </m:ctrlPr>
                              </m:sSupPr>
                              <m:e>
                                <m:d>
                                  <m:dPr>
                                    <m:ctrlPr>
                                      <a:rPr lang="en-US" i="1">
                                        <a:latin typeface="Cambria Math" panose="02040503050406030204" pitchFamily="18" charset="0"/>
                                      </a:rPr>
                                    </m:ctrlPr>
                                  </m:dPr>
                                  <m:e>
                                    <m:r>
                                      <a:rPr lang="en-US" b="0" i="1" smtClean="0">
                                        <a:latin typeface="Cambria Math" panose="02040503050406030204" pitchFamily="18" charset="0"/>
                                      </a:rPr>
                                      <m:t>0</m:t>
                                    </m:r>
                                    <m:r>
                                      <a:rPr lang="en-US" i="1">
                                        <a:latin typeface="Cambria Math" panose="02040503050406030204" pitchFamily="18" charset="0"/>
                                      </a:rPr>
                                      <m:t>−0</m:t>
                                    </m:r>
                                    <m:r>
                                      <a:rPr lang="en-US" b="0" i="1" smtClean="0">
                                        <a:latin typeface="Cambria Math" panose="02040503050406030204" pitchFamily="18" charset="0"/>
                                      </a:rPr>
                                      <m:t>.48</m:t>
                                    </m:r>
                                  </m:e>
                                </m:d>
                              </m:e>
                              <m:sup>
                                <m:r>
                                  <a:rPr lang="en-US" i="1">
                                    <a:latin typeface="Cambria Math" panose="02040503050406030204" pitchFamily="18" charset="0"/>
                                  </a:rPr>
                                  <m:t>2</m:t>
                                </m:r>
                              </m:sup>
                            </m:sSup>
                            <m:r>
                              <a:rPr lang="en-US" b="0" i="1" smtClean="0">
                                <a:latin typeface="Cambria Math" panose="02040503050406030204" pitchFamily="18" charset="0"/>
                              </a:rPr>
                              <m:t>+</m:t>
                            </m:r>
                            <m:sSup>
                              <m:sSupPr>
                                <m:ctrlPr>
                                  <a:rPr lang="en-US" i="1">
                                    <a:latin typeface="Cambria Math" panose="02040503050406030204" pitchFamily="18" charset="0"/>
                                  </a:rPr>
                                </m:ctrlPr>
                              </m:sSupPr>
                              <m:e>
                                <m:d>
                                  <m:dPr>
                                    <m:ctrlPr>
                                      <a:rPr lang="en-US" i="1">
                                        <a:latin typeface="Cambria Math" panose="02040503050406030204" pitchFamily="18" charset="0"/>
                                      </a:rPr>
                                    </m:ctrlPr>
                                  </m:dPr>
                                  <m:e>
                                    <m:r>
                                      <a:rPr lang="en-US" b="0" i="1" smtClean="0">
                                        <a:latin typeface="Cambria Math" panose="02040503050406030204" pitchFamily="18" charset="0"/>
                                      </a:rPr>
                                      <m:t>0</m:t>
                                    </m:r>
                                    <m:r>
                                      <a:rPr lang="en-US" i="1">
                                        <a:latin typeface="Cambria Math" panose="02040503050406030204" pitchFamily="18" charset="0"/>
                                      </a:rPr>
                                      <m:t>−0.</m:t>
                                    </m:r>
                                    <m:r>
                                      <a:rPr lang="en-US" b="0" i="1" smtClean="0">
                                        <a:latin typeface="Cambria Math" panose="02040503050406030204" pitchFamily="18" charset="0"/>
                                      </a:rPr>
                                      <m:t>47</m:t>
                                    </m:r>
                                  </m:e>
                                </m:d>
                              </m:e>
                              <m:sup>
                                <m:r>
                                  <a:rPr lang="en-US" i="1">
                                    <a:latin typeface="Cambria Math" panose="02040503050406030204" pitchFamily="18" charset="0"/>
                                  </a:rPr>
                                  <m:t>2</m:t>
                                </m:r>
                              </m:sup>
                            </m:sSup>
                          </m:num>
                          <m:den>
                            <m:r>
                              <a:rPr lang="en-US" b="0" i="1" smtClean="0">
                                <a:latin typeface="Cambria Math" panose="02040503050406030204" pitchFamily="18" charset="0"/>
                              </a:rPr>
                              <m:t>3+3</m:t>
                            </m:r>
                          </m:den>
                        </m:f>
                      </m:e>
                    </m:rad>
                    <m:r>
                      <a:rPr lang="en-US" b="0" i="1" smtClean="0">
                        <a:latin typeface="Cambria Math" panose="02040503050406030204" pitchFamily="18" charset="0"/>
                      </a:rPr>
                      <m:t>=0.4801</m:t>
                    </m:r>
                  </m:oMath>
                </a14:m>
                <a:r>
                  <a:rPr lang="en-US" dirty="0"/>
                  <a:t> </a:t>
                </a:r>
              </a:p>
              <a:p>
                <a:pPr marL="971550" lvl="2" indent="-514350">
                  <a:spcBef>
                    <a:spcPts val="1000"/>
                  </a:spcBef>
                </a:pPr>
                <a:r>
                  <a:rPr lang="en-US" dirty="0"/>
                  <a:t>RASE of Model B is </a:t>
                </a:r>
                <a14:m>
                  <m:oMath xmlns:m="http://schemas.openxmlformats.org/officeDocument/2006/math">
                    <m:rad>
                      <m:radPr>
                        <m:degHide m:val="on"/>
                        <m:ctrlPr>
                          <a:rPr lang="en-US" i="1">
                            <a:latin typeface="Cambria Math" panose="02040503050406030204" pitchFamily="18" charset="0"/>
                          </a:rPr>
                        </m:ctrlPr>
                      </m:radPr>
                      <m:deg/>
                      <m:e>
                        <m:f>
                          <m:fPr>
                            <m:ctrlPr>
                              <a:rPr lang="en-US" i="1">
                                <a:latin typeface="Cambria Math" panose="02040503050406030204" pitchFamily="18" charset="0"/>
                              </a:rPr>
                            </m:ctrlPr>
                          </m:fPr>
                          <m:num>
                            <m:sSup>
                              <m:sSupPr>
                                <m:ctrlPr>
                                  <a:rPr lang="en-US" i="1">
                                    <a:latin typeface="Cambria Math" panose="02040503050406030204" pitchFamily="18" charset="0"/>
                                  </a:rPr>
                                </m:ctrlPr>
                              </m:sSupPr>
                              <m:e>
                                <m:d>
                                  <m:dPr>
                                    <m:ctrlPr>
                                      <a:rPr lang="en-US" i="1">
                                        <a:latin typeface="Cambria Math" panose="02040503050406030204" pitchFamily="18" charset="0"/>
                                      </a:rPr>
                                    </m:ctrlPr>
                                  </m:dPr>
                                  <m:e>
                                    <m:r>
                                      <a:rPr lang="en-US" i="1">
                                        <a:latin typeface="Cambria Math" panose="02040503050406030204" pitchFamily="18" charset="0"/>
                                      </a:rPr>
                                      <m:t>1−0.</m:t>
                                    </m:r>
                                    <m:r>
                                      <a:rPr lang="en-US" b="0" i="1" smtClean="0">
                                        <a:latin typeface="Cambria Math" panose="02040503050406030204" pitchFamily="18" charset="0"/>
                                      </a:rPr>
                                      <m:t>95</m:t>
                                    </m:r>
                                  </m:e>
                                </m:d>
                              </m:e>
                              <m:sup>
                                <m:r>
                                  <a:rPr lang="en-US" i="1">
                                    <a:latin typeface="Cambria Math" panose="02040503050406030204" pitchFamily="18" charset="0"/>
                                  </a:rPr>
                                  <m:t>2</m:t>
                                </m:r>
                              </m:sup>
                            </m:sSup>
                            <m:r>
                              <a:rPr lang="en-US" i="1">
                                <a:latin typeface="Cambria Math" panose="02040503050406030204" pitchFamily="18" charset="0"/>
                              </a:rPr>
                              <m:t>+</m:t>
                            </m:r>
                            <m:sSup>
                              <m:sSupPr>
                                <m:ctrlPr>
                                  <a:rPr lang="en-US" i="1">
                                    <a:latin typeface="Cambria Math" panose="02040503050406030204" pitchFamily="18" charset="0"/>
                                  </a:rPr>
                                </m:ctrlPr>
                              </m:sSupPr>
                              <m:e>
                                <m:d>
                                  <m:dPr>
                                    <m:ctrlPr>
                                      <a:rPr lang="en-US" i="1">
                                        <a:latin typeface="Cambria Math" panose="02040503050406030204" pitchFamily="18" charset="0"/>
                                      </a:rPr>
                                    </m:ctrlPr>
                                  </m:dPr>
                                  <m:e>
                                    <m:r>
                                      <a:rPr lang="en-US" i="1">
                                        <a:latin typeface="Cambria Math" panose="02040503050406030204" pitchFamily="18" charset="0"/>
                                      </a:rPr>
                                      <m:t>1−</m:t>
                                    </m:r>
                                    <m:r>
                                      <a:rPr lang="en-US" b="0" i="1" smtClean="0">
                                        <a:latin typeface="Cambria Math" panose="02040503050406030204" pitchFamily="18" charset="0"/>
                                      </a:rPr>
                                      <m:t>0.94</m:t>
                                    </m:r>
                                  </m:e>
                                </m:d>
                              </m:e>
                              <m:sup>
                                <m:r>
                                  <a:rPr lang="en-US" i="1">
                                    <a:latin typeface="Cambria Math" panose="02040503050406030204" pitchFamily="18" charset="0"/>
                                  </a:rPr>
                                  <m:t>2</m:t>
                                </m:r>
                              </m:sup>
                            </m:sSup>
                            <m:r>
                              <a:rPr lang="en-US" i="1">
                                <a:latin typeface="Cambria Math" panose="02040503050406030204" pitchFamily="18" charset="0"/>
                              </a:rPr>
                              <m:t>+</m:t>
                            </m:r>
                            <m:sSup>
                              <m:sSupPr>
                                <m:ctrlPr>
                                  <a:rPr lang="en-US" i="1">
                                    <a:latin typeface="Cambria Math" panose="02040503050406030204" pitchFamily="18" charset="0"/>
                                  </a:rPr>
                                </m:ctrlPr>
                              </m:sSupPr>
                              <m:e>
                                <m:d>
                                  <m:dPr>
                                    <m:ctrlPr>
                                      <a:rPr lang="en-US" i="1">
                                        <a:latin typeface="Cambria Math" panose="02040503050406030204" pitchFamily="18" charset="0"/>
                                      </a:rPr>
                                    </m:ctrlPr>
                                  </m:dPr>
                                  <m:e>
                                    <m:r>
                                      <a:rPr lang="en-US" i="1">
                                        <a:latin typeface="Cambria Math" panose="02040503050406030204" pitchFamily="18" charset="0"/>
                                      </a:rPr>
                                      <m:t>1−0.</m:t>
                                    </m:r>
                                    <m:r>
                                      <a:rPr lang="en-US" b="0" i="1" smtClean="0">
                                        <a:latin typeface="Cambria Math" panose="02040503050406030204" pitchFamily="18" charset="0"/>
                                      </a:rPr>
                                      <m:t>93</m:t>
                                    </m:r>
                                  </m:e>
                                </m:d>
                              </m:e>
                              <m:sup>
                                <m:r>
                                  <a:rPr lang="en-US" i="1">
                                    <a:latin typeface="Cambria Math" panose="02040503050406030204" pitchFamily="18" charset="0"/>
                                  </a:rPr>
                                  <m:t>2</m:t>
                                </m:r>
                              </m:sup>
                            </m:sSup>
                            <m:r>
                              <a:rPr lang="en-US" i="1">
                                <a:latin typeface="Cambria Math" panose="02040503050406030204" pitchFamily="18" charset="0"/>
                              </a:rPr>
                              <m:t>+</m:t>
                            </m:r>
                            <m:sSup>
                              <m:sSupPr>
                                <m:ctrlPr>
                                  <a:rPr lang="en-US" i="1">
                                    <a:latin typeface="Cambria Math" panose="02040503050406030204" pitchFamily="18" charset="0"/>
                                  </a:rPr>
                                </m:ctrlPr>
                              </m:sSupPr>
                              <m:e>
                                <m:d>
                                  <m:dPr>
                                    <m:ctrlPr>
                                      <a:rPr lang="en-US" i="1">
                                        <a:latin typeface="Cambria Math" panose="02040503050406030204" pitchFamily="18" charset="0"/>
                                      </a:rPr>
                                    </m:ctrlPr>
                                  </m:dPr>
                                  <m:e>
                                    <m:r>
                                      <a:rPr lang="en-US" i="1">
                                        <a:latin typeface="Cambria Math" panose="02040503050406030204" pitchFamily="18" charset="0"/>
                                      </a:rPr>
                                      <m:t>0−0.</m:t>
                                    </m:r>
                                    <m:r>
                                      <a:rPr lang="en-US" b="0" i="1" smtClean="0">
                                        <a:latin typeface="Cambria Math" panose="02040503050406030204" pitchFamily="18" charset="0"/>
                                      </a:rPr>
                                      <m:t>03</m:t>
                                    </m:r>
                                  </m:e>
                                </m:d>
                              </m:e>
                              <m:sup>
                                <m:r>
                                  <a:rPr lang="en-US" i="1">
                                    <a:latin typeface="Cambria Math" panose="02040503050406030204" pitchFamily="18" charset="0"/>
                                  </a:rPr>
                                  <m:t>2</m:t>
                                </m:r>
                              </m:sup>
                            </m:sSup>
                            <m:r>
                              <a:rPr lang="en-US" i="1">
                                <a:latin typeface="Cambria Math" panose="02040503050406030204" pitchFamily="18" charset="0"/>
                              </a:rPr>
                              <m:t>+</m:t>
                            </m:r>
                            <m:sSup>
                              <m:sSupPr>
                                <m:ctrlPr>
                                  <a:rPr lang="en-US" i="1">
                                    <a:latin typeface="Cambria Math" panose="02040503050406030204" pitchFamily="18" charset="0"/>
                                  </a:rPr>
                                </m:ctrlPr>
                              </m:sSupPr>
                              <m:e>
                                <m:d>
                                  <m:dPr>
                                    <m:ctrlPr>
                                      <a:rPr lang="en-US" i="1">
                                        <a:latin typeface="Cambria Math" panose="02040503050406030204" pitchFamily="18" charset="0"/>
                                      </a:rPr>
                                    </m:ctrlPr>
                                  </m:dPr>
                                  <m:e>
                                    <m:r>
                                      <a:rPr lang="en-US" i="1">
                                        <a:latin typeface="Cambria Math" panose="02040503050406030204" pitchFamily="18" charset="0"/>
                                      </a:rPr>
                                      <m:t>0−0</m:t>
                                    </m:r>
                                    <m:r>
                                      <a:rPr lang="en-US" b="0" i="1" smtClean="0">
                                        <a:latin typeface="Cambria Math" panose="02040503050406030204" pitchFamily="18" charset="0"/>
                                      </a:rPr>
                                      <m:t>.02</m:t>
                                    </m:r>
                                  </m:e>
                                </m:d>
                              </m:e>
                              <m:sup>
                                <m:r>
                                  <a:rPr lang="en-US" i="1">
                                    <a:latin typeface="Cambria Math" panose="02040503050406030204" pitchFamily="18" charset="0"/>
                                  </a:rPr>
                                  <m:t>2</m:t>
                                </m:r>
                              </m:sup>
                            </m:sSup>
                            <m:r>
                              <a:rPr lang="en-US" i="1">
                                <a:latin typeface="Cambria Math" panose="02040503050406030204" pitchFamily="18" charset="0"/>
                              </a:rPr>
                              <m:t>+</m:t>
                            </m:r>
                            <m:sSup>
                              <m:sSupPr>
                                <m:ctrlPr>
                                  <a:rPr lang="en-US" i="1">
                                    <a:latin typeface="Cambria Math" panose="02040503050406030204" pitchFamily="18" charset="0"/>
                                  </a:rPr>
                                </m:ctrlPr>
                              </m:sSupPr>
                              <m:e>
                                <m:d>
                                  <m:dPr>
                                    <m:ctrlPr>
                                      <a:rPr lang="en-US" i="1">
                                        <a:latin typeface="Cambria Math" panose="02040503050406030204" pitchFamily="18" charset="0"/>
                                      </a:rPr>
                                    </m:ctrlPr>
                                  </m:dPr>
                                  <m:e>
                                    <m:r>
                                      <a:rPr lang="en-US" i="1">
                                        <a:latin typeface="Cambria Math" panose="02040503050406030204" pitchFamily="18" charset="0"/>
                                      </a:rPr>
                                      <m:t>0−0.</m:t>
                                    </m:r>
                                    <m:r>
                                      <a:rPr lang="en-US" b="0" i="1" smtClean="0">
                                        <a:latin typeface="Cambria Math" panose="02040503050406030204" pitchFamily="18" charset="0"/>
                                      </a:rPr>
                                      <m:t>01</m:t>
                                    </m:r>
                                  </m:e>
                                </m:d>
                              </m:e>
                              <m:sup>
                                <m:r>
                                  <a:rPr lang="en-US" i="1">
                                    <a:latin typeface="Cambria Math" panose="02040503050406030204" pitchFamily="18" charset="0"/>
                                  </a:rPr>
                                  <m:t>2</m:t>
                                </m:r>
                              </m:sup>
                            </m:sSup>
                          </m:num>
                          <m:den>
                            <m:r>
                              <a:rPr lang="en-US" i="1">
                                <a:latin typeface="Cambria Math" panose="02040503050406030204" pitchFamily="18" charset="0"/>
                              </a:rPr>
                              <m:t>3+3</m:t>
                            </m:r>
                          </m:den>
                        </m:f>
                      </m:e>
                    </m:rad>
                    <m:r>
                      <a:rPr lang="en-US" i="1">
                        <a:latin typeface="Cambria Math" panose="02040503050406030204" pitchFamily="18" charset="0"/>
                      </a:rPr>
                      <m:t>=0.</m:t>
                    </m:r>
                    <m:r>
                      <a:rPr lang="en-US" b="0" i="1" smtClean="0">
                        <a:latin typeface="Cambria Math" panose="02040503050406030204" pitchFamily="18" charset="0"/>
                      </a:rPr>
                      <m:t>0455</m:t>
                    </m:r>
                  </m:oMath>
                </a14:m>
                <a:endParaRPr lang="en-US" dirty="0"/>
              </a:p>
              <a:p>
                <a:pPr marL="971550" lvl="2" indent="-514350">
                  <a:spcBef>
                    <a:spcPts val="1000"/>
                  </a:spcBef>
                </a:pPr>
                <a:r>
                  <a:rPr lang="en-US" dirty="0"/>
                  <a:t>Both models’ AUCs are one, but Model B is clearly preferred because its RASE is about one-tenth of that Model A. </a:t>
                </a:r>
              </a:p>
              <a:p>
                <a:pPr marL="971550" lvl="2" indent="-514350">
                  <a:spcBef>
                    <a:spcPts val="1000"/>
                  </a:spcBef>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217" t="-2381"/>
                </a:stretch>
              </a:blipFill>
            </p:spPr>
            <p:txBody>
              <a:bodyPr/>
              <a:lstStyle/>
              <a:p>
                <a:r>
                  <a:rPr lang="en-US">
                    <a:noFill/>
                  </a:rPr>
                  <a:t> </a:t>
                </a:r>
              </a:p>
            </p:txBody>
          </p:sp>
        </mc:Fallback>
      </mc:AlternateContent>
      <p:sp>
        <p:nvSpPr>
          <p:cNvPr id="7" name="Slide Number Placeholder 6"/>
          <p:cNvSpPr>
            <a:spLocks noGrp="1"/>
          </p:cNvSpPr>
          <p:nvPr>
            <p:ph type="sldNum" sz="quarter" idx="12"/>
          </p:nvPr>
        </p:nvSpPr>
        <p:spPr/>
        <p:txBody>
          <a:bodyPr/>
          <a:lstStyle/>
          <a:p>
            <a:fld id="{1C20BA80-1909-427C-B3BD-3DD8AEAFD5BE}" type="slidenum">
              <a:rPr lang="en-US" smtClean="0"/>
              <a:t>47</a:t>
            </a:fld>
            <a:endParaRPr lang="en-US" dirty="0"/>
          </a:p>
        </p:txBody>
      </p:sp>
      <p:pic>
        <p:nvPicPr>
          <p:cNvPr id="6" name="Picture 5">
            <a:extLst>
              <a:ext uri="{FF2B5EF4-FFF2-40B4-BE49-F238E27FC236}">
                <a16:creationId xmlns:a16="http://schemas.microsoft.com/office/drawing/2014/main" id="{83DA46F3-609E-475B-9A5E-E9ADD20142D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246457545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Misclassification Rate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marL="514350" lvl="1" indent="-514350">
                  <a:spcBef>
                    <a:spcPts val="1000"/>
                  </a:spcBef>
                  <a:buFont typeface="+mj-lt"/>
                  <a:buAutoNum type="arabicPeriod"/>
                </a:pPr>
                <a:r>
                  <a:rPr lang="en-US" sz="2800" dirty="0"/>
                  <a:t>Let 0 </a:t>
                </a:r>
                <a:r>
                  <a:rPr lang="en-US" sz="2800" dirty="0">
                    <a:sym typeface="Symbol" panose="05050102010706020507" pitchFamily="18" charset="2"/>
                  </a:rPr>
                  <a:t></a:t>
                </a:r>
                <a:r>
                  <a:rPr lang="en-US" sz="2800" dirty="0"/>
                  <a:t> </a:t>
                </a:r>
                <a:r>
                  <a:rPr lang="en-US" sz="2800" i="1" dirty="0"/>
                  <a:t>t</a:t>
                </a:r>
                <a:r>
                  <a:rPr lang="en-US" sz="2800" dirty="0"/>
                  <a:t> </a:t>
                </a:r>
                <a:r>
                  <a:rPr lang="en-US" sz="2800" dirty="0">
                    <a:sym typeface="Symbol" panose="05050102010706020507" pitchFamily="18" charset="2"/>
                  </a:rPr>
                  <a:t></a:t>
                </a:r>
                <a:r>
                  <a:rPr lang="en-US" sz="2800" dirty="0"/>
                  <a:t> 1 be the specified threshold</a:t>
                </a:r>
              </a:p>
              <a:p>
                <a:pPr marL="514350" lvl="1" indent="-514350">
                  <a:spcBef>
                    <a:spcPts val="1000"/>
                  </a:spcBef>
                  <a:buFont typeface="+mj-lt"/>
                  <a:buAutoNum type="arabicPeriod"/>
                </a:pPr>
                <a:r>
                  <a:rPr lang="en-US" sz="2800" dirty="0"/>
                  <a:t>Observed target is Non-Event</a:t>
                </a:r>
              </a:p>
              <a:p>
                <a:pPr lvl="1"/>
                <a:r>
                  <a:rPr lang="en-US" sz="2800" dirty="0"/>
                  <a:t>If </a:t>
                </a:r>
                <a14:m>
                  <m:oMath xmlns:m="http://schemas.openxmlformats.org/officeDocument/2006/math">
                    <m:sSub>
                      <m:sSubPr>
                        <m:ctrlPr>
                          <a:rPr lang="en-US" sz="2800" i="1">
                            <a:latin typeface="Cambria Math" panose="02040503050406030204" pitchFamily="18" charset="0"/>
                          </a:rPr>
                        </m:ctrlPr>
                      </m:sSubPr>
                      <m:e>
                        <m:r>
                          <a:rPr lang="en-US" sz="2800" i="1">
                            <a:latin typeface="Cambria Math" panose="02040503050406030204" pitchFamily="18" charset="0"/>
                          </a:rPr>
                          <m:t>𝑝</m:t>
                        </m:r>
                      </m:e>
                      <m:sub>
                        <m:r>
                          <a:rPr lang="en-US" sz="2800" b="0" i="1" smtClean="0">
                            <a:latin typeface="Cambria Math" panose="02040503050406030204" pitchFamily="18" charset="0"/>
                          </a:rPr>
                          <m:t>𝑘</m:t>
                        </m:r>
                        <m:r>
                          <a:rPr lang="en-US" sz="2800" b="0" i="1" smtClean="0">
                            <a:latin typeface="Cambria Math" panose="02040503050406030204" pitchFamily="18" charset="0"/>
                          </a:rPr>
                          <m:t>0</m:t>
                        </m:r>
                      </m:sub>
                    </m:sSub>
                    <m:r>
                      <a:rPr lang="en-US" sz="2800" i="1">
                        <a:latin typeface="Cambria Math" panose="02040503050406030204" pitchFamily="18" charset="0"/>
                        <a:ea typeface="Cambria Math" panose="02040503050406030204" pitchFamily="18" charset="0"/>
                      </a:rPr>
                      <m:t>≥</m:t>
                    </m:r>
                    <m:r>
                      <a:rPr lang="en-US" sz="2800" i="1">
                        <a:latin typeface="Cambria Math" panose="02040503050406030204" pitchFamily="18" charset="0"/>
                      </a:rPr>
                      <m:t>𝑡</m:t>
                    </m:r>
                  </m:oMath>
                </a14:m>
                <a:r>
                  <a:rPr lang="en-US" sz="2800" dirty="0"/>
                  <a:t>, then predicted target is Event</a:t>
                </a:r>
              </a:p>
              <a:p>
                <a:pPr lvl="1"/>
                <a:r>
                  <a:rPr lang="en-US" sz="2800" dirty="0"/>
                  <a:t>If </a:t>
                </a:r>
                <a14:m>
                  <m:oMath xmlns:m="http://schemas.openxmlformats.org/officeDocument/2006/math">
                    <m:sSub>
                      <m:sSubPr>
                        <m:ctrlPr>
                          <a:rPr lang="en-US" sz="2800" i="1">
                            <a:latin typeface="Cambria Math" panose="02040503050406030204" pitchFamily="18" charset="0"/>
                          </a:rPr>
                        </m:ctrlPr>
                      </m:sSubPr>
                      <m:e>
                        <m:r>
                          <a:rPr lang="en-US" sz="2800" i="1">
                            <a:latin typeface="Cambria Math" panose="02040503050406030204" pitchFamily="18" charset="0"/>
                          </a:rPr>
                          <m:t>𝑝</m:t>
                        </m:r>
                      </m:e>
                      <m:sub>
                        <m:r>
                          <a:rPr lang="en-US" sz="2800" b="0" i="1" smtClean="0">
                            <a:latin typeface="Cambria Math" panose="02040503050406030204" pitchFamily="18" charset="0"/>
                          </a:rPr>
                          <m:t>𝑘</m:t>
                        </m:r>
                        <m:r>
                          <a:rPr lang="en-US" sz="2800" b="0" i="1" smtClean="0">
                            <a:latin typeface="Cambria Math" panose="02040503050406030204" pitchFamily="18" charset="0"/>
                          </a:rPr>
                          <m:t>0</m:t>
                        </m:r>
                      </m:sub>
                    </m:sSub>
                    <m:r>
                      <a:rPr lang="en-US" sz="2800" i="1">
                        <a:latin typeface="Cambria Math" panose="02040503050406030204" pitchFamily="18" charset="0"/>
                      </a:rPr>
                      <m:t>&lt;</m:t>
                    </m:r>
                    <m:r>
                      <a:rPr lang="en-US" sz="2800" i="1">
                        <a:latin typeface="Cambria Math" panose="02040503050406030204" pitchFamily="18" charset="0"/>
                      </a:rPr>
                      <m:t>𝑡</m:t>
                    </m:r>
                  </m:oMath>
                </a14:m>
                <a:r>
                  <a:rPr lang="en-US" sz="2800" dirty="0"/>
                  <a:t>, then predicted target is Non-Event</a:t>
                </a:r>
                <a:endParaRPr lang="en-US" sz="2800" i="1" dirty="0">
                  <a:latin typeface="Cambria Math" panose="02040503050406030204" pitchFamily="18" charset="0"/>
                </a:endParaRPr>
              </a:p>
              <a:p>
                <a:pPr marL="514350" lvl="1" indent="-514350">
                  <a:spcBef>
                    <a:spcPts val="1000"/>
                  </a:spcBef>
                  <a:buFont typeface="+mj-lt"/>
                  <a:buAutoNum type="arabicPeriod" startAt="3"/>
                </a:pPr>
                <a:r>
                  <a:rPr lang="en-US" sz="2800" dirty="0"/>
                  <a:t>Observed target is Event</a:t>
                </a:r>
              </a:p>
              <a:p>
                <a:pPr lvl="1"/>
                <a:r>
                  <a:rPr lang="en-US" sz="2800" dirty="0"/>
                  <a:t>If </a:t>
                </a:r>
                <a14:m>
                  <m:oMath xmlns:m="http://schemas.openxmlformats.org/officeDocument/2006/math">
                    <m:sSub>
                      <m:sSubPr>
                        <m:ctrlPr>
                          <a:rPr lang="en-US" sz="2800" i="1">
                            <a:latin typeface="Cambria Math" panose="02040503050406030204" pitchFamily="18" charset="0"/>
                          </a:rPr>
                        </m:ctrlPr>
                      </m:sSubPr>
                      <m:e>
                        <m:r>
                          <a:rPr lang="en-US" sz="2800" i="1">
                            <a:latin typeface="Cambria Math" panose="02040503050406030204" pitchFamily="18" charset="0"/>
                          </a:rPr>
                          <m:t>𝑝</m:t>
                        </m:r>
                      </m:e>
                      <m:sub>
                        <m:r>
                          <a:rPr lang="en-US" sz="2800" i="1">
                            <a:latin typeface="Cambria Math" panose="02040503050406030204" pitchFamily="18" charset="0"/>
                          </a:rPr>
                          <m:t>𝑙</m:t>
                        </m:r>
                        <m:r>
                          <a:rPr lang="en-US" sz="2800" i="1">
                            <a:latin typeface="Cambria Math" panose="02040503050406030204" pitchFamily="18" charset="0"/>
                          </a:rPr>
                          <m:t>1</m:t>
                        </m:r>
                      </m:sub>
                    </m:sSub>
                    <m:r>
                      <a:rPr lang="en-US" sz="280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rPr>
                      <m:t>𝑡</m:t>
                    </m:r>
                  </m:oMath>
                </a14:m>
                <a:r>
                  <a:rPr lang="en-US" sz="2800" dirty="0"/>
                  <a:t>, then predicted target is Event</a:t>
                </a:r>
              </a:p>
              <a:p>
                <a:pPr lvl="1"/>
                <a:r>
                  <a:rPr lang="en-US" sz="2800" dirty="0"/>
                  <a:t>If </a:t>
                </a:r>
                <a14:m>
                  <m:oMath xmlns:m="http://schemas.openxmlformats.org/officeDocument/2006/math">
                    <m:sSub>
                      <m:sSubPr>
                        <m:ctrlPr>
                          <a:rPr lang="en-US" sz="2800" i="1">
                            <a:latin typeface="Cambria Math" panose="02040503050406030204" pitchFamily="18" charset="0"/>
                          </a:rPr>
                        </m:ctrlPr>
                      </m:sSubPr>
                      <m:e>
                        <m:r>
                          <a:rPr lang="en-US" sz="2800" i="1">
                            <a:latin typeface="Cambria Math" panose="02040503050406030204" pitchFamily="18" charset="0"/>
                          </a:rPr>
                          <m:t>𝑝</m:t>
                        </m:r>
                      </m:e>
                      <m:sub>
                        <m:r>
                          <a:rPr lang="en-US" sz="2800" i="1">
                            <a:latin typeface="Cambria Math" panose="02040503050406030204" pitchFamily="18" charset="0"/>
                          </a:rPr>
                          <m:t>𝑙</m:t>
                        </m:r>
                        <m:r>
                          <a:rPr lang="en-US" sz="2800" i="1">
                            <a:latin typeface="Cambria Math" panose="02040503050406030204" pitchFamily="18" charset="0"/>
                          </a:rPr>
                          <m:t>1</m:t>
                        </m:r>
                      </m:sub>
                    </m:sSub>
                    <m:r>
                      <a:rPr lang="en-US" sz="2800" b="0" i="1" smtClean="0">
                        <a:latin typeface="Cambria Math" panose="02040503050406030204" pitchFamily="18" charset="0"/>
                      </a:rPr>
                      <m:t>&lt;</m:t>
                    </m:r>
                    <m:r>
                      <a:rPr lang="en-US" sz="2800" i="1">
                        <a:latin typeface="Cambria Math" panose="02040503050406030204" pitchFamily="18" charset="0"/>
                      </a:rPr>
                      <m:t>𝑡</m:t>
                    </m:r>
                  </m:oMath>
                </a14:m>
                <a:r>
                  <a:rPr lang="en-US" sz="2800" dirty="0"/>
                  <a:t>, then predicted target is Non-Event</a:t>
                </a:r>
              </a:p>
              <a:p>
                <a:pPr lvl="2"/>
                <a:endParaRPr lang="en-US" sz="24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217" t="-2661"/>
                </a:stretch>
              </a:blipFill>
            </p:spPr>
            <p:txBody>
              <a:bodyPr/>
              <a:lstStyle/>
              <a:p>
                <a:r>
                  <a:rPr lang="en-US">
                    <a:noFill/>
                  </a:rPr>
                  <a:t> </a:t>
                </a:r>
              </a:p>
            </p:txBody>
          </p:sp>
        </mc:Fallback>
      </mc:AlternateContent>
      <p:sp>
        <p:nvSpPr>
          <p:cNvPr id="7" name="Slide Number Placeholder 6"/>
          <p:cNvSpPr>
            <a:spLocks noGrp="1"/>
          </p:cNvSpPr>
          <p:nvPr>
            <p:ph type="sldNum" sz="quarter" idx="12"/>
          </p:nvPr>
        </p:nvSpPr>
        <p:spPr/>
        <p:txBody>
          <a:bodyPr/>
          <a:lstStyle/>
          <a:p>
            <a:fld id="{1C20BA80-1909-427C-B3BD-3DD8AEAFD5BE}" type="slidenum">
              <a:rPr lang="en-US" smtClean="0"/>
              <a:t>48</a:t>
            </a:fld>
            <a:endParaRPr lang="en-US" dirty="0"/>
          </a:p>
        </p:txBody>
      </p:sp>
      <p:pic>
        <p:nvPicPr>
          <p:cNvPr id="6" name="Picture 5">
            <a:extLst>
              <a:ext uri="{FF2B5EF4-FFF2-40B4-BE49-F238E27FC236}">
                <a16:creationId xmlns:a16="http://schemas.microsoft.com/office/drawing/2014/main" id="{2CFE0986-8103-4CC7-BD5A-1EF6CAD210F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69130172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Misclassification Rate</a:t>
            </a:r>
          </a:p>
        </p:txBody>
      </p:sp>
      <p:sp>
        <p:nvSpPr>
          <p:cNvPr id="3" name="Content Placeholder 2"/>
          <p:cNvSpPr>
            <a:spLocks noGrp="1"/>
          </p:cNvSpPr>
          <p:nvPr>
            <p:ph idx="1"/>
          </p:nvPr>
        </p:nvSpPr>
        <p:spPr/>
        <p:txBody>
          <a:bodyPr>
            <a:normAutofit/>
          </a:bodyPr>
          <a:lstStyle/>
          <a:p>
            <a:pPr marL="514350" lvl="1" indent="-514350">
              <a:spcBef>
                <a:spcPts val="1000"/>
              </a:spcBef>
              <a:buFont typeface="+mj-lt"/>
              <a:buAutoNum type="arabicPeriod"/>
            </a:pPr>
            <a:r>
              <a:rPr lang="en-US" sz="2800" dirty="0"/>
              <a:t>An observation is misclassified if the observed target value is not equal to the predicted target value</a:t>
            </a:r>
          </a:p>
          <a:p>
            <a:pPr marL="514350" lvl="1" indent="-514350">
              <a:spcBef>
                <a:spcPts val="1000"/>
              </a:spcBef>
              <a:buFont typeface="+mj-lt"/>
              <a:buAutoNum type="arabicPeriod"/>
            </a:pPr>
            <a:r>
              <a:rPr lang="en-US" sz="2800" dirty="0"/>
              <a:t>For a binary target, the conditions for misclassification are:</a:t>
            </a:r>
          </a:p>
          <a:p>
            <a:pPr marL="971550" lvl="2" indent="-514350">
              <a:spcBef>
                <a:spcPts val="1000"/>
              </a:spcBef>
            </a:pPr>
            <a:r>
              <a:rPr lang="en-US" sz="2400" dirty="0"/>
              <a:t>Observed Target = Event &amp; </a:t>
            </a:r>
            <a:r>
              <a:rPr lang="en-US" sz="2400" dirty="0">
                <a:solidFill>
                  <a:srgbClr val="FF0000"/>
                </a:solidFill>
              </a:rPr>
              <a:t>Predicted Target = Non-Event</a:t>
            </a:r>
          </a:p>
          <a:p>
            <a:pPr marL="971550" lvl="2" indent="-514350">
              <a:spcBef>
                <a:spcPts val="1000"/>
              </a:spcBef>
            </a:pPr>
            <a:r>
              <a:rPr lang="en-US" sz="2400" dirty="0"/>
              <a:t>Observed Target = Non-Event &amp; </a:t>
            </a:r>
            <a:r>
              <a:rPr lang="en-US" sz="2400" dirty="0">
                <a:solidFill>
                  <a:srgbClr val="FF0000"/>
                </a:solidFill>
              </a:rPr>
              <a:t>Predicted Target = Event</a:t>
            </a:r>
          </a:p>
          <a:p>
            <a:pPr marL="514350" lvl="1" indent="-514350">
              <a:spcBef>
                <a:spcPts val="1000"/>
              </a:spcBef>
              <a:buFont typeface="+mj-lt"/>
              <a:buAutoNum type="arabicPeriod"/>
            </a:pPr>
            <a:r>
              <a:rPr lang="en-US" sz="2800" dirty="0"/>
              <a:t>Misclassification Rate = (Number of misclassified observations) / (Total number of observations)</a:t>
            </a:r>
          </a:p>
          <a:p>
            <a:pPr marL="514350" lvl="1" indent="-514350">
              <a:spcBef>
                <a:spcPts val="1000"/>
              </a:spcBef>
              <a:buFont typeface="+mj-lt"/>
              <a:buAutoNum type="arabicPeriod"/>
            </a:pPr>
            <a:r>
              <a:rPr lang="en-US" sz="2800" dirty="0"/>
              <a:t>Express Misclassification Rate as either a fraction or a percentage </a:t>
            </a:r>
          </a:p>
        </p:txBody>
      </p:sp>
      <p:sp>
        <p:nvSpPr>
          <p:cNvPr id="7" name="Slide Number Placeholder 6"/>
          <p:cNvSpPr>
            <a:spLocks noGrp="1"/>
          </p:cNvSpPr>
          <p:nvPr>
            <p:ph type="sldNum" sz="quarter" idx="12"/>
          </p:nvPr>
        </p:nvSpPr>
        <p:spPr/>
        <p:txBody>
          <a:bodyPr/>
          <a:lstStyle/>
          <a:p>
            <a:fld id="{1C20BA80-1909-427C-B3BD-3DD8AEAFD5BE}" type="slidenum">
              <a:rPr lang="en-US" smtClean="0"/>
              <a:t>49</a:t>
            </a:fld>
            <a:endParaRPr lang="en-US" dirty="0"/>
          </a:p>
        </p:txBody>
      </p:sp>
      <p:pic>
        <p:nvPicPr>
          <p:cNvPr id="6" name="Picture 5">
            <a:extLst>
              <a:ext uri="{FF2B5EF4-FFF2-40B4-BE49-F238E27FC236}">
                <a16:creationId xmlns:a16="http://schemas.microsoft.com/office/drawing/2014/main" id="{2262889D-1E3D-4900-AB39-58E97FF56B4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12473550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Reproducibility</a:t>
            </a:r>
          </a:p>
        </p:txBody>
      </p:sp>
      <p:sp>
        <p:nvSpPr>
          <p:cNvPr id="3" name="Content Placeholder 2"/>
          <p:cNvSpPr>
            <a:spLocks noGrp="1"/>
          </p:cNvSpPr>
          <p:nvPr>
            <p:ph idx="1"/>
          </p:nvPr>
        </p:nvSpPr>
        <p:spPr>
          <a:xfrm>
            <a:off x="838200" y="1870075"/>
            <a:ext cx="10515600" cy="4351338"/>
          </a:xfrm>
        </p:spPr>
        <p:txBody>
          <a:bodyPr>
            <a:normAutofit/>
          </a:bodyPr>
          <a:lstStyle/>
          <a:p>
            <a:r>
              <a:rPr lang="en-US" dirty="0"/>
              <a:t>If we start from the original data, use the same algorithms, execute the same tasks on the same or compatible machine, the machine learning activity will reproduce the same results (within the machine precisions) and arrive at the same conclusions.</a:t>
            </a:r>
          </a:p>
          <a:p>
            <a:r>
              <a:rPr lang="en-US" dirty="0"/>
              <a:t>If the expected results cannot be reproduced, this indicates there are some unexplained (intentional or random) interactions among the data, the algorithm, and the machine.</a:t>
            </a:r>
          </a:p>
          <a:p>
            <a:r>
              <a:rPr lang="en-US" dirty="0"/>
              <a:t>Common causes are uninitialized variables in the codes or incomplete or inaccurate documentation of the activity.</a:t>
            </a:r>
          </a:p>
        </p:txBody>
      </p:sp>
      <p:sp>
        <p:nvSpPr>
          <p:cNvPr id="7" name="Slide Number Placeholder 6"/>
          <p:cNvSpPr>
            <a:spLocks noGrp="1"/>
          </p:cNvSpPr>
          <p:nvPr>
            <p:ph type="sldNum" sz="quarter" idx="12"/>
          </p:nvPr>
        </p:nvSpPr>
        <p:spPr/>
        <p:txBody>
          <a:bodyPr/>
          <a:lstStyle/>
          <a:p>
            <a:fld id="{1C20BA80-1909-427C-B3BD-3DD8AEAFD5BE}" type="slidenum">
              <a:rPr lang="en-US" smtClean="0"/>
              <a:t>5</a:t>
            </a:fld>
            <a:endParaRPr lang="en-US" dirty="0"/>
          </a:p>
        </p:txBody>
      </p:sp>
      <p:pic>
        <p:nvPicPr>
          <p:cNvPr id="6" name="Picture 5">
            <a:extLst>
              <a:ext uri="{FF2B5EF4-FFF2-40B4-BE49-F238E27FC236}">
                <a16:creationId xmlns:a16="http://schemas.microsoft.com/office/drawing/2014/main" id="{A5F6372F-7BD2-4FAA-B1E1-AF00B8576C3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177006703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Misclassification Rate</a:t>
            </a:r>
          </a:p>
        </p:txBody>
      </p:sp>
      <p:sp>
        <p:nvSpPr>
          <p:cNvPr id="3" name="Content Placeholder 2"/>
          <p:cNvSpPr>
            <a:spLocks noGrp="1"/>
          </p:cNvSpPr>
          <p:nvPr>
            <p:ph idx="1"/>
          </p:nvPr>
        </p:nvSpPr>
        <p:spPr/>
        <p:txBody>
          <a:bodyPr>
            <a:normAutofit/>
          </a:bodyPr>
          <a:lstStyle/>
          <a:p>
            <a:r>
              <a:rPr lang="en-US" dirty="0"/>
              <a:t>Perfect Model: 0% misclassification rate</a:t>
            </a:r>
          </a:p>
          <a:p>
            <a:r>
              <a:rPr lang="en-US" dirty="0"/>
              <a:t>Worst Model: 100% misclassification rate</a:t>
            </a:r>
          </a:p>
          <a:p>
            <a:r>
              <a:rPr lang="en-US" sz="2800" dirty="0"/>
              <a:t>A common choice for threshold 0 </a:t>
            </a:r>
            <a:r>
              <a:rPr lang="en-US" sz="2800" dirty="0">
                <a:sym typeface="Symbol" panose="05050102010706020507" pitchFamily="18" charset="2"/>
              </a:rPr>
              <a:t></a:t>
            </a:r>
            <a:r>
              <a:rPr lang="en-US" sz="2800" dirty="0"/>
              <a:t> </a:t>
            </a:r>
            <a:r>
              <a:rPr lang="en-US" sz="2800" i="1" dirty="0"/>
              <a:t>t</a:t>
            </a:r>
            <a:r>
              <a:rPr lang="en-US" sz="2800" dirty="0"/>
              <a:t> </a:t>
            </a:r>
            <a:r>
              <a:rPr lang="en-US" dirty="0">
                <a:sym typeface="Symbol" panose="05050102010706020507" pitchFamily="18" charset="2"/>
              </a:rPr>
              <a:t></a:t>
            </a:r>
            <a:r>
              <a:rPr lang="en-US" sz="2800" dirty="0"/>
              <a:t> 1 </a:t>
            </a:r>
          </a:p>
          <a:p>
            <a:pPr lvl="1"/>
            <a:r>
              <a:rPr lang="en-US" dirty="0"/>
              <a:t>The observed proportion of a particular target category in the training partition or in the entire data</a:t>
            </a:r>
          </a:p>
          <a:p>
            <a:pPr lvl="1"/>
            <a:r>
              <a:rPr lang="en-US" dirty="0"/>
              <a:t>The uninformative value of 1 / </a:t>
            </a:r>
            <a:r>
              <a:rPr lang="en-US" i="1" dirty="0"/>
              <a:t>k</a:t>
            </a:r>
            <a:r>
              <a:rPr lang="en-US" dirty="0"/>
              <a:t> where </a:t>
            </a:r>
            <a:r>
              <a:rPr lang="en-US" i="1" dirty="0"/>
              <a:t>k</a:t>
            </a:r>
            <a:r>
              <a:rPr lang="en-US" dirty="0"/>
              <a:t> is the number of target categories</a:t>
            </a:r>
          </a:p>
        </p:txBody>
      </p:sp>
      <p:sp>
        <p:nvSpPr>
          <p:cNvPr id="7" name="Slide Number Placeholder 6"/>
          <p:cNvSpPr>
            <a:spLocks noGrp="1"/>
          </p:cNvSpPr>
          <p:nvPr>
            <p:ph type="sldNum" sz="quarter" idx="12"/>
          </p:nvPr>
        </p:nvSpPr>
        <p:spPr/>
        <p:txBody>
          <a:bodyPr/>
          <a:lstStyle/>
          <a:p>
            <a:fld id="{1C20BA80-1909-427C-B3BD-3DD8AEAFD5BE}" type="slidenum">
              <a:rPr lang="en-US" smtClean="0"/>
              <a:t>50</a:t>
            </a:fld>
            <a:endParaRPr lang="en-US" dirty="0"/>
          </a:p>
        </p:txBody>
      </p:sp>
      <p:pic>
        <p:nvPicPr>
          <p:cNvPr id="6" name="Picture 5">
            <a:extLst>
              <a:ext uri="{FF2B5EF4-FFF2-40B4-BE49-F238E27FC236}">
                <a16:creationId xmlns:a16="http://schemas.microsoft.com/office/drawing/2014/main" id="{E89C0A5B-0104-48E1-84EC-29F907B2DC3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200833110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Misclassification Rate</a:t>
            </a:r>
          </a:p>
        </p:txBody>
      </p:sp>
      <p:sp>
        <p:nvSpPr>
          <p:cNvPr id="3" name="Content Placeholder 2"/>
          <p:cNvSpPr>
            <a:spLocks noGrp="1"/>
          </p:cNvSpPr>
          <p:nvPr>
            <p:ph idx="1"/>
          </p:nvPr>
        </p:nvSpPr>
        <p:spPr/>
        <p:txBody>
          <a:bodyPr>
            <a:normAutofit/>
          </a:bodyPr>
          <a:lstStyle/>
          <a:p>
            <a:r>
              <a:rPr lang="en-US" dirty="0"/>
              <a:t>Use the Uninformative Threshold of 0.5</a:t>
            </a:r>
          </a:p>
          <a:p>
            <a:r>
              <a:rPr lang="en-US" dirty="0"/>
              <a:t>Predicted Event if Predicted Event Probability </a:t>
            </a:r>
            <a:r>
              <a:rPr lang="en-US" dirty="0">
                <a:sym typeface="Symbol" panose="05050102010706020507" pitchFamily="18" charset="2"/>
              </a:rPr>
              <a:t> 0.5</a:t>
            </a:r>
            <a:endParaRPr lang="en-US" dirty="0"/>
          </a:p>
          <a:p>
            <a:r>
              <a:rPr lang="en-US" dirty="0"/>
              <a:t>Number of observations is 11</a:t>
            </a:r>
          </a:p>
          <a:p>
            <a:r>
              <a:rPr lang="en-US" dirty="0"/>
              <a:t>Number of Misclassified</a:t>
            </a:r>
            <a:br>
              <a:rPr lang="en-US" dirty="0"/>
            </a:br>
            <a:r>
              <a:rPr lang="en-US" dirty="0"/>
              <a:t>observations is 4</a:t>
            </a:r>
          </a:p>
          <a:p>
            <a:r>
              <a:rPr lang="en-US" dirty="0"/>
              <a:t>Misclassification Rate</a:t>
            </a:r>
            <a:br>
              <a:rPr lang="en-US" dirty="0"/>
            </a:br>
            <a:r>
              <a:rPr lang="en-US" dirty="0"/>
              <a:t>= 4/11</a:t>
            </a:r>
            <a:br>
              <a:rPr lang="en-US" dirty="0"/>
            </a:br>
            <a:r>
              <a:rPr lang="en-US" dirty="0"/>
              <a:t>= 0.3636 (or 36.36%)</a:t>
            </a:r>
          </a:p>
        </p:txBody>
      </p:sp>
      <p:sp>
        <p:nvSpPr>
          <p:cNvPr id="7" name="Slide Number Placeholder 6"/>
          <p:cNvSpPr>
            <a:spLocks noGrp="1"/>
          </p:cNvSpPr>
          <p:nvPr>
            <p:ph type="sldNum" sz="quarter" idx="12"/>
          </p:nvPr>
        </p:nvSpPr>
        <p:spPr/>
        <p:txBody>
          <a:bodyPr/>
          <a:lstStyle/>
          <a:p>
            <a:fld id="{1C20BA80-1909-427C-B3BD-3DD8AEAFD5BE}" type="slidenum">
              <a:rPr lang="en-US" smtClean="0"/>
              <a:t>51</a:t>
            </a:fld>
            <a:endParaRPr lang="en-US" dirty="0"/>
          </a:p>
        </p:txBody>
      </p:sp>
      <p:graphicFrame>
        <p:nvGraphicFramePr>
          <p:cNvPr id="5" name="Table 4"/>
          <p:cNvGraphicFramePr>
            <a:graphicFrameLocks noGrp="1"/>
          </p:cNvGraphicFramePr>
          <p:nvPr>
            <p:extLst/>
          </p:nvPr>
        </p:nvGraphicFramePr>
        <p:xfrm>
          <a:off x="5627915" y="3066098"/>
          <a:ext cx="6389914" cy="3110865"/>
        </p:xfrm>
        <a:graphic>
          <a:graphicData uri="http://schemas.openxmlformats.org/drawingml/2006/table">
            <a:tbl>
              <a:tblPr firstRow="1" firstCol="1" bandRow="1">
                <a:tableStyleId>{5C22544A-7EE6-4342-B048-85BDC9FD1C3A}</a:tableStyleId>
              </a:tblPr>
              <a:tblGrid>
                <a:gridCol w="1452655">
                  <a:extLst>
                    <a:ext uri="{9D8B030D-6E8A-4147-A177-3AD203B41FA5}">
                      <a16:colId xmlns:a16="http://schemas.microsoft.com/office/drawing/2014/main" val="20000"/>
                    </a:ext>
                  </a:extLst>
                </a:gridCol>
                <a:gridCol w="1698081">
                  <a:extLst>
                    <a:ext uri="{9D8B030D-6E8A-4147-A177-3AD203B41FA5}">
                      <a16:colId xmlns:a16="http://schemas.microsoft.com/office/drawing/2014/main" val="20001"/>
                    </a:ext>
                  </a:extLst>
                </a:gridCol>
                <a:gridCol w="1691448">
                  <a:extLst>
                    <a:ext uri="{9D8B030D-6E8A-4147-A177-3AD203B41FA5}">
                      <a16:colId xmlns:a16="http://schemas.microsoft.com/office/drawing/2014/main" val="20002"/>
                    </a:ext>
                  </a:extLst>
                </a:gridCol>
                <a:gridCol w="1547730">
                  <a:extLst>
                    <a:ext uri="{9D8B030D-6E8A-4147-A177-3AD203B41FA5}">
                      <a16:colId xmlns:a16="http://schemas.microsoft.com/office/drawing/2014/main" val="20003"/>
                    </a:ext>
                  </a:extLst>
                </a:gridCol>
              </a:tblGrid>
              <a:tr h="207484">
                <a:tc>
                  <a:txBody>
                    <a:bodyPr/>
                    <a:lstStyle/>
                    <a:p>
                      <a:pPr algn="l" rtl="0" fontAlgn="ctr"/>
                      <a:r>
                        <a:rPr lang="en-US" sz="1400" u="none" strike="noStrike" dirty="0">
                          <a:effectLst/>
                        </a:rPr>
                        <a:t>Observed Target Value</a:t>
                      </a:r>
                      <a:endParaRPr lang="en-US" sz="1400" b="1" i="0" u="none" strike="noStrike" dirty="0">
                        <a:solidFill>
                          <a:srgbClr val="FFFFFF"/>
                        </a:solidFill>
                        <a:effectLst/>
                        <a:latin typeface="Calibri" panose="020F0502020204030204" pitchFamily="34" charset="0"/>
                      </a:endParaRPr>
                    </a:p>
                  </a:txBody>
                  <a:tcPr marL="9525" marR="9525" marT="9525" marB="0" anchor="ctr"/>
                </a:tc>
                <a:tc>
                  <a:txBody>
                    <a:bodyPr/>
                    <a:lstStyle/>
                    <a:p>
                      <a:pPr algn="ctr" rtl="0" fontAlgn="ctr"/>
                      <a:r>
                        <a:rPr lang="en-US" sz="1400" u="none" strike="noStrike">
                          <a:effectLst/>
                        </a:rPr>
                        <a:t>Predicted Event Probability</a:t>
                      </a:r>
                      <a:endParaRPr lang="en-US" sz="1400" b="1" i="0" u="none" strike="noStrike">
                        <a:solidFill>
                          <a:srgbClr val="FFFFFF"/>
                        </a:solidFill>
                        <a:effectLst/>
                        <a:latin typeface="Calibri" panose="020F0502020204030204" pitchFamily="34" charset="0"/>
                      </a:endParaRPr>
                    </a:p>
                  </a:txBody>
                  <a:tcPr marL="9525" marR="9525" marT="9525" marB="0" anchor="ctr"/>
                </a:tc>
                <a:tc>
                  <a:txBody>
                    <a:bodyPr/>
                    <a:lstStyle/>
                    <a:p>
                      <a:pPr algn="ctr" rtl="0" fontAlgn="ctr"/>
                      <a:r>
                        <a:rPr lang="en-US" sz="1400" b="1" i="0" u="none" strike="noStrike" dirty="0">
                          <a:solidFill>
                            <a:srgbClr val="FFFFFF"/>
                          </a:solidFill>
                          <a:effectLst/>
                          <a:latin typeface="Calibri" panose="020F0502020204030204" pitchFamily="34" charset="0"/>
                        </a:rPr>
                        <a:t>Prediction</a:t>
                      </a:r>
                    </a:p>
                  </a:txBody>
                  <a:tcPr marL="9525" marR="9525" marT="9525" marB="0" anchor="ctr"/>
                </a:tc>
                <a:tc>
                  <a:txBody>
                    <a:bodyPr/>
                    <a:lstStyle/>
                    <a:p>
                      <a:pPr algn="ctr" rtl="0" fontAlgn="ctr"/>
                      <a:r>
                        <a:rPr lang="en-US" sz="1400" u="none" strike="noStrike" dirty="0">
                          <a:effectLst/>
                        </a:rPr>
                        <a:t>Misclassified?</a:t>
                      </a:r>
                      <a:endParaRPr lang="en-US" sz="1400" b="1" i="0" u="none" strike="noStrike" dirty="0">
                        <a:solidFill>
                          <a:srgbClr val="FFFFFF"/>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00"/>
                  </a:ext>
                </a:extLst>
              </a:tr>
              <a:tr h="162097">
                <a:tc>
                  <a:txBody>
                    <a:bodyPr/>
                    <a:lstStyle/>
                    <a:p>
                      <a:pPr algn="l" rtl="0" fontAlgn="ctr"/>
                      <a:r>
                        <a:rPr lang="en-US" sz="1400" u="none" strike="noStrike">
                          <a:effectLst/>
                        </a:rPr>
                        <a:t>Event</a:t>
                      </a:r>
                      <a:endParaRPr lang="en-US" sz="1400" b="1" i="0" u="none" strike="noStrike">
                        <a:solidFill>
                          <a:srgbClr val="FFFFFF"/>
                        </a:solidFill>
                        <a:effectLst/>
                        <a:latin typeface="Calibri" panose="020F0502020204030204" pitchFamily="34" charset="0"/>
                      </a:endParaRPr>
                    </a:p>
                  </a:txBody>
                  <a:tcPr marL="9525" marR="9525" marT="9525" marB="0" anchor="ctr"/>
                </a:tc>
                <a:tc>
                  <a:txBody>
                    <a:bodyPr/>
                    <a:lstStyle/>
                    <a:p>
                      <a:pPr algn="ctr" rtl="0" fontAlgn="ctr"/>
                      <a:r>
                        <a:rPr lang="en-US" sz="1400" u="none" strike="noStrike">
                          <a:effectLst/>
                        </a:rPr>
                        <a:t>0.3</a:t>
                      </a:r>
                      <a:endParaRPr lang="en-US" sz="14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400" u="none" strike="noStrike" dirty="0">
                          <a:effectLst/>
                        </a:rPr>
                        <a:t>Non-Event</a:t>
                      </a:r>
                      <a:endParaRPr lang="en-US" sz="14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400" b="0" i="0" u="none" strike="noStrike" dirty="0">
                          <a:solidFill>
                            <a:schemeClr val="dk1"/>
                          </a:solidFill>
                          <a:effectLst/>
                          <a:latin typeface="+mn-lt"/>
                        </a:rPr>
                        <a:t>1</a:t>
                      </a:r>
                      <a:endParaRPr lang="en-US" sz="14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01"/>
                  </a:ext>
                </a:extLst>
              </a:tr>
              <a:tr h="162097">
                <a:tc>
                  <a:txBody>
                    <a:bodyPr/>
                    <a:lstStyle/>
                    <a:p>
                      <a:pPr algn="l" rtl="0" fontAlgn="ctr"/>
                      <a:r>
                        <a:rPr lang="en-US" sz="1400" u="none" strike="noStrike">
                          <a:effectLst/>
                        </a:rPr>
                        <a:t>Event</a:t>
                      </a:r>
                      <a:endParaRPr lang="en-US" sz="1400" b="1" i="0" u="none" strike="noStrike">
                        <a:solidFill>
                          <a:srgbClr val="FFFFFF"/>
                        </a:solidFill>
                        <a:effectLst/>
                        <a:latin typeface="Calibri" panose="020F0502020204030204" pitchFamily="34" charset="0"/>
                      </a:endParaRPr>
                    </a:p>
                  </a:txBody>
                  <a:tcPr marL="9525" marR="9525" marT="9525" marB="0" anchor="ctr"/>
                </a:tc>
                <a:tc>
                  <a:txBody>
                    <a:bodyPr/>
                    <a:lstStyle/>
                    <a:p>
                      <a:pPr algn="ctr" rtl="0" fontAlgn="ctr"/>
                      <a:r>
                        <a:rPr lang="en-US" sz="1400" u="none" strike="noStrike">
                          <a:effectLst/>
                        </a:rPr>
                        <a:t>0.4</a:t>
                      </a:r>
                      <a:endParaRPr lang="en-US" sz="14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400" b="0" i="0" u="none" strike="noStrike" dirty="0">
                          <a:solidFill>
                            <a:schemeClr val="dk1"/>
                          </a:solidFill>
                          <a:effectLst/>
                          <a:latin typeface="+mn-lt"/>
                        </a:rPr>
                        <a:t>Non-Event</a:t>
                      </a:r>
                      <a:endParaRPr lang="en-US" sz="14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400" b="0" i="0" u="none" strike="noStrike" dirty="0">
                          <a:solidFill>
                            <a:schemeClr val="dk1"/>
                          </a:solidFill>
                          <a:effectLst/>
                          <a:latin typeface="+mn-lt"/>
                        </a:rPr>
                        <a:t>1</a:t>
                      </a:r>
                      <a:endParaRPr lang="en-US" sz="14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02"/>
                  </a:ext>
                </a:extLst>
              </a:tr>
              <a:tr h="162097">
                <a:tc>
                  <a:txBody>
                    <a:bodyPr/>
                    <a:lstStyle/>
                    <a:p>
                      <a:pPr algn="l" rtl="0" fontAlgn="ctr"/>
                      <a:r>
                        <a:rPr lang="en-US" sz="1400" u="none" strike="noStrike" dirty="0">
                          <a:effectLst/>
                        </a:rPr>
                        <a:t>Event</a:t>
                      </a:r>
                      <a:endParaRPr lang="en-US" sz="1400" b="1" i="0" u="none" strike="noStrike" dirty="0">
                        <a:solidFill>
                          <a:srgbClr val="FFFFFF"/>
                        </a:solidFill>
                        <a:effectLst/>
                        <a:latin typeface="Calibri" panose="020F0502020204030204" pitchFamily="34" charset="0"/>
                      </a:endParaRPr>
                    </a:p>
                  </a:txBody>
                  <a:tcPr marL="9525" marR="9525" marT="9525" marB="0" anchor="ctr"/>
                </a:tc>
                <a:tc>
                  <a:txBody>
                    <a:bodyPr/>
                    <a:lstStyle/>
                    <a:p>
                      <a:pPr algn="ctr" rtl="0" fontAlgn="ctr"/>
                      <a:r>
                        <a:rPr lang="en-US" sz="1400" u="none" strike="noStrike">
                          <a:effectLst/>
                        </a:rPr>
                        <a:t>0.5</a:t>
                      </a:r>
                      <a:endParaRPr lang="en-US" sz="14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400" b="0" i="0" u="none" strike="noStrike" dirty="0">
                          <a:solidFill>
                            <a:schemeClr val="dk1"/>
                          </a:solidFill>
                          <a:effectLst/>
                          <a:latin typeface="+mn-lt"/>
                        </a:rPr>
                        <a:t>Event</a:t>
                      </a:r>
                      <a:endParaRPr lang="en-US" sz="14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400" b="0" i="0" u="none" strike="noStrike" dirty="0">
                          <a:solidFill>
                            <a:schemeClr val="dk1"/>
                          </a:solidFill>
                          <a:effectLst/>
                          <a:latin typeface="+mn-lt"/>
                        </a:rPr>
                        <a:t>0</a:t>
                      </a:r>
                      <a:endParaRPr lang="en-US" sz="14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03"/>
                  </a:ext>
                </a:extLst>
              </a:tr>
              <a:tr h="162097">
                <a:tc>
                  <a:txBody>
                    <a:bodyPr/>
                    <a:lstStyle/>
                    <a:p>
                      <a:pPr algn="l" rtl="0" fontAlgn="ctr"/>
                      <a:r>
                        <a:rPr lang="en-US" sz="1400" u="none" strike="noStrike" dirty="0">
                          <a:effectLst/>
                        </a:rPr>
                        <a:t>Event</a:t>
                      </a:r>
                      <a:endParaRPr lang="en-US" sz="1400" b="1" i="0" u="none" strike="noStrike" dirty="0">
                        <a:solidFill>
                          <a:srgbClr val="FFFFFF"/>
                        </a:solidFill>
                        <a:effectLst/>
                        <a:latin typeface="Calibri" panose="020F0502020204030204" pitchFamily="34" charset="0"/>
                      </a:endParaRPr>
                    </a:p>
                  </a:txBody>
                  <a:tcPr marL="9525" marR="9525" marT="9525" marB="0" anchor="ctr"/>
                </a:tc>
                <a:tc>
                  <a:txBody>
                    <a:bodyPr/>
                    <a:lstStyle/>
                    <a:p>
                      <a:pPr algn="ctr" rtl="0" fontAlgn="ctr"/>
                      <a:r>
                        <a:rPr lang="en-US" sz="1400" u="none" strike="noStrike">
                          <a:effectLst/>
                        </a:rPr>
                        <a:t>0.7</a:t>
                      </a:r>
                      <a:endParaRPr lang="en-US" sz="14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400" b="0" i="0" u="none" strike="noStrike" dirty="0">
                          <a:solidFill>
                            <a:schemeClr val="dk1"/>
                          </a:solidFill>
                          <a:effectLst/>
                          <a:latin typeface="+mn-lt"/>
                        </a:rPr>
                        <a:t>Event</a:t>
                      </a:r>
                      <a:endParaRPr lang="en-US" sz="14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400" u="none" strike="noStrike" dirty="0">
                          <a:effectLst/>
                        </a:rPr>
                        <a:t>0</a:t>
                      </a:r>
                      <a:endParaRPr lang="en-US" sz="14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04"/>
                  </a:ext>
                </a:extLst>
              </a:tr>
              <a:tr h="162097">
                <a:tc>
                  <a:txBody>
                    <a:bodyPr/>
                    <a:lstStyle/>
                    <a:p>
                      <a:pPr algn="l" rtl="0" fontAlgn="ctr"/>
                      <a:r>
                        <a:rPr lang="en-US" sz="1400" u="none" strike="noStrike" dirty="0">
                          <a:effectLst/>
                        </a:rPr>
                        <a:t>Event</a:t>
                      </a:r>
                      <a:endParaRPr lang="en-US" sz="1400" b="1" i="0" u="none" strike="noStrike" dirty="0">
                        <a:solidFill>
                          <a:srgbClr val="FFFFFF"/>
                        </a:solidFill>
                        <a:effectLst/>
                        <a:latin typeface="Calibri" panose="020F0502020204030204" pitchFamily="34" charset="0"/>
                      </a:endParaRPr>
                    </a:p>
                  </a:txBody>
                  <a:tcPr marL="9525" marR="9525" marT="9525" marB="0" anchor="ctr"/>
                </a:tc>
                <a:tc>
                  <a:txBody>
                    <a:bodyPr/>
                    <a:lstStyle/>
                    <a:p>
                      <a:pPr algn="ctr" rtl="0" fontAlgn="ctr"/>
                      <a:r>
                        <a:rPr lang="en-US" sz="1400" u="none" strike="noStrike">
                          <a:effectLst/>
                        </a:rPr>
                        <a:t>0.9</a:t>
                      </a:r>
                      <a:endParaRPr lang="en-US" sz="14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400" b="0" i="0" u="none" strike="noStrike" dirty="0">
                          <a:solidFill>
                            <a:schemeClr val="dk1"/>
                          </a:solidFill>
                          <a:effectLst/>
                          <a:latin typeface="+mn-lt"/>
                        </a:rPr>
                        <a:t>Event</a:t>
                      </a:r>
                      <a:endParaRPr lang="en-US" sz="14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400" u="none" strike="noStrike" dirty="0">
                          <a:effectLst/>
                        </a:rPr>
                        <a:t>0</a:t>
                      </a:r>
                      <a:endParaRPr lang="en-US" sz="14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05"/>
                  </a:ext>
                </a:extLst>
              </a:tr>
              <a:tr h="162097">
                <a:tc>
                  <a:txBody>
                    <a:bodyPr/>
                    <a:lstStyle/>
                    <a:p>
                      <a:pPr algn="l" rtl="0" fontAlgn="ctr"/>
                      <a:r>
                        <a:rPr lang="en-US" sz="1400" u="none" strike="noStrike">
                          <a:effectLst/>
                        </a:rPr>
                        <a:t>Event</a:t>
                      </a:r>
                      <a:endParaRPr lang="en-US" sz="1400" b="1" i="0" u="none" strike="noStrike">
                        <a:solidFill>
                          <a:srgbClr val="FFFFFF"/>
                        </a:solidFill>
                        <a:effectLst/>
                        <a:latin typeface="Calibri" panose="020F0502020204030204" pitchFamily="34" charset="0"/>
                      </a:endParaRPr>
                    </a:p>
                  </a:txBody>
                  <a:tcPr marL="9525" marR="9525" marT="9525" marB="0" anchor="ctr"/>
                </a:tc>
                <a:tc>
                  <a:txBody>
                    <a:bodyPr/>
                    <a:lstStyle/>
                    <a:p>
                      <a:pPr algn="ctr" rtl="0" fontAlgn="ctr"/>
                      <a:r>
                        <a:rPr lang="en-US" sz="1400" u="none" strike="noStrike">
                          <a:effectLst/>
                        </a:rPr>
                        <a:t>1</a:t>
                      </a:r>
                      <a:endParaRPr lang="en-US" sz="14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400" b="0" i="0" u="none" strike="noStrike" dirty="0">
                          <a:solidFill>
                            <a:schemeClr val="dk1"/>
                          </a:solidFill>
                          <a:effectLst/>
                          <a:latin typeface="+mn-lt"/>
                        </a:rPr>
                        <a:t>Event</a:t>
                      </a:r>
                      <a:endParaRPr lang="en-US" sz="14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400" u="none" strike="noStrike" dirty="0">
                          <a:effectLst/>
                        </a:rPr>
                        <a:t>0</a:t>
                      </a:r>
                      <a:endParaRPr lang="en-US" sz="14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06"/>
                  </a:ext>
                </a:extLst>
              </a:tr>
              <a:tr h="162097">
                <a:tc>
                  <a:txBody>
                    <a:bodyPr/>
                    <a:lstStyle/>
                    <a:p>
                      <a:pPr algn="l" rtl="0" fontAlgn="ctr"/>
                      <a:r>
                        <a:rPr lang="en-US" sz="1400" u="none" strike="noStrike">
                          <a:effectLst/>
                        </a:rPr>
                        <a:t>Non-Event</a:t>
                      </a:r>
                      <a:endParaRPr lang="en-US" sz="1400" b="1" i="0" u="none" strike="noStrike">
                        <a:solidFill>
                          <a:srgbClr val="FFFFFF"/>
                        </a:solidFill>
                        <a:effectLst/>
                        <a:latin typeface="Calibri" panose="020F0502020204030204" pitchFamily="34" charset="0"/>
                      </a:endParaRPr>
                    </a:p>
                  </a:txBody>
                  <a:tcPr marL="9525" marR="9525" marT="9525" marB="0" anchor="ctr"/>
                </a:tc>
                <a:tc>
                  <a:txBody>
                    <a:bodyPr/>
                    <a:lstStyle/>
                    <a:p>
                      <a:pPr algn="ctr" rtl="0" fontAlgn="ctr"/>
                      <a:r>
                        <a:rPr lang="en-US" sz="1400" u="none" strike="noStrike">
                          <a:effectLst/>
                        </a:rPr>
                        <a:t>0.2</a:t>
                      </a:r>
                      <a:endParaRPr lang="en-US" sz="14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400" b="0" i="0" u="none" strike="noStrike" dirty="0">
                          <a:solidFill>
                            <a:schemeClr val="dk1"/>
                          </a:solidFill>
                          <a:effectLst/>
                          <a:latin typeface="+mn-lt"/>
                        </a:rPr>
                        <a:t>Non-Event</a:t>
                      </a:r>
                      <a:endParaRPr lang="en-US" sz="14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400" b="0" i="0" u="none" strike="noStrike" dirty="0">
                          <a:solidFill>
                            <a:srgbClr val="000000"/>
                          </a:solidFill>
                          <a:effectLst/>
                          <a:latin typeface="Calibri" panose="020F0502020204030204" pitchFamily="34" charset="0"/>
                        </a:rPr>
                        <a:t>0</a:t>
                      </a:r>
                    </a:p>
                  </a:txBody>
                  <a:tcPr marL="9525" marR="9525" marT="9525" marB="0" anchor="ctr"/>
                </a:tc>
                <a:extLst>
                  <a:ext uri="{0D108BD9-81ED-4DB2-BD59-A6C34878D82A}">
                    <a16:rowId xmlns:a16="http://schemas.microsoft.com/office/drawing/2014/main" val="10007"/>
                  </a:ext>
                </a:extLst>
              </a:tr>
              <a:tr h="162097">
                <a:tc>
                  <a:txBody>
                    <a:bodyPr/>
                    <a:lstStyle/>
                    <a:p>
                      <a:pPr algn="l" rtl="0" fontAlgn="ctr"/>
                      <a:r>
                        <a:rPr lang="en-US" sz="1400" u="none" strike="noStrike">
                          <a:effectLst/>
                        </a:rPr>
                        <a:t>Non-Event</a:t>
                      </a:r>
                      <a:endParaRPr lang="en-US" sz="1400" b="1" i="0" u="none" strike="noStrike">
                        <a:solidFill>
                          <a:srgbClr val="FFFFFF"/>
                        </a:solidFill>
                        <a:effectLst/>
                        <a:latin typeface="Calibri" panose="020F0502020204030204" pitchFamily="34" charset="0"/>
                      </a:endParaRPr>
                    </a:p>
                  </a:txBody>
                  <a:tcPr marL="9525" marR="9525" marT="9525" marB="0" anchor="ctr"/>
                </a:tc>
                <a:tc>
                  <a:txBody>
                    <a:bodyPr/>
                    <a:lstStyle/>
                    <a:p>
                      <a:pPr algn="ctr" rtl="0" fontAlgn="ctr"/>
                      <a:r>
                        <a:rPr lang="en-US" sz="1400" u="none" strike="noStrike">
                          <a:effectLst/>
                        </a:rPr>
                        <a:t>0.3</a:t>
                      </a:r>
                      <a:endParaRPr lang="en-US" sz="14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400" b="0" i="0" u="none" strike="noStrike" dirty="0">
                          <a:solidFill>
                            <a:schemeClr val="dk1"/>
                          </a:solidFill>
                          <a:effectLst/>
                          <a:latin typeface="+mn-lt"/>
                        </a:rPr>
                        <a:t>Non-Event</a:t>
                      </a:r>
                      <a:endParaRPr lang="en-US" sz="14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400" u="none" strike="noStrike" dirty="0">
                          <a:effectLst/>
                        </a:rPr>
                        <a:t>0</a:t>
                      </a:r>
                      <a:endParaRPr lang="en-US" sz="14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08"/>
                  </a:ext>
                </a:extLst>
              </a:tr>
              <a:tr h="162097">
                <a:tc>
                  <a:txBody>
                    <a:bodyPr/>
                    <a:lstStyle/>
                    <a:p>
                      <a:pPr algn="l" rtl="0" fontAlgn="ctr"/>
                      <a:r>
                        <a:rPr lang="en-US" sz="1400" u="none" strike="noStrike">
                          <a:effectLst/>
                        </a:rPr>
                        <a:t>Non-Event</a:t>
                      </a:r>
                      <a:endParaRPr lang="en-US" sz="1400" b="1" i="0" u="none" strike="noStrike">
                        <a:solidFill>
                          <a:srgbClr val="FFFFFF"/>
                        </a:solidFill>
                        <a:effectLst/>
                        <a:latin typeface="Calibri" panose="020F0502020204030204" pitchFamily="34" charset="0"/>
                      </a:endParaRPr>
                    </a:p>
                  </a:txBody>
                  <a:tcPr marL="9525" marR="9525" marT="9525" marB="0" anchor="ctr"/>
                </a:tc>
                <a:tc>
                  <a:txBody>
                    <a:bodyPr/>
                    <a:lstStyle/>
                    <a:p>
                      <a:pPr algn="ctr" rtl="0" fontAlgn="ctr"/>
                      <a:r>
                        <a:rPr lang="en-US" sz="1400" u="none" strike="noStrike">
                          <a:effectLst/>
                        </a:rPr>
                        <a:t>0.3</a:t>
                      </a:r>
                      <a:endParaRPr lang="en-US" sz="14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400" b="0" i="0" u="none" strike="noStrike" dirty="0">
                          <a:solidFill>
                            <a:schemeClr val="dk1"/>
                          </a:solidFill>
                          <a:effectLst/>
                          <a:latin typeface="+mn-lt"/>
                        </a:rPr>
                        <a:t>Non-Event</a:t>
                      </a:r>
                      <a:endParaRPr lang="en-US" sz="14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400" u="none" strike="noStrike" dirty="0">
                          <a:effectLst/>
                        </a:rPr>
                        <a:t>0</a:t>
                      </a:r>
                      <a:endParaRPr lang="en-US" sz="14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09"/>
                  </a:ext>
                </a:extLst>
              </a:tr>
              <a:tr h="162097">
                <a:tc>
                  <a:txBody>
                    <a:bodyPr/>
                    <a:lstStyle/>
                    <a:p>
                      <a:pPr algn="l" rtl="0" fontAlgn="ctr"/>
                      <a:r>
                        <a:rPr lang="en-US" sz="1400" u="none" strike="noStrike">
                          <a:effectLst/>
                        </a:rPr>
                        <a:t>Non-Event</a:t>
                      </a:r>
                      <a:endParaRPr lang="en-US" sz="1400" b="1" i="0" u="none" strike="noStrike">
                        <a:solidFill>
                          <a:srgbClr val="FFFFFF"/>
                        </a:solidFill>
                        <a:effectLst/>
                        <a:latin typeface="Calibri" panose="020F0502020204030204" pitchFamily="34" charset="0"/>
                      </a:endParaRPr>
                    </a:p>
                  </a:txBody>
                  <a:tcPr marL="9525" marR="9525" marT="9525" marB="0" anchor="ctr"/>
                </a:tc>
                <a:tc>
                  <a:txBody>
                    <a:bodyPr/>
                    <a:lstStyle/>
                    <a:p>
                      <a:pPr algn="ctr" rtl="0" fontAlgn="ctr"/>
                      <a:r>
                        <a:rPr lang="en-US" sz="1400" u="none" strike="noStrike">
                          <a:effectLst/>
                        </a:rPr>
                        <a:t>0.5</a:t>
                      </a:r>
                      <a:endParaRPr lang="en-US" sz="14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400" b="0" i="0" u="none" strike="noStrike" dirty="0">
                          <a:solidFill>
                            <a:schemeClr val="dk1"/>
                          </a:solidFill>
                          <a:effectLst/>
                          <a:latin typeface="+mn-lt"/>
                        </a:rPr>
                        <a:t>Event</a:t>
                      </a:r>
                      <a:endParaRPr lang="en-US" sz="14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400" b="0" i="0" u="none" strike="noStrike" dirty="0">
                          <a:solidFill>
                            <a:srgbClr val="000000"/>
                          </a:solidFill>
                          <a:effectLst/>
                          <a:latin typeface="Calibri" panose="020F0502020204030204" pitchFamily="34" charset="0"/>
                        </a:rPr>
                        <a:t>1</a:t>
                      </a:r>
                    </a:p>
                  </a:txBody>
                  <a:tcPr marL="9525" marR="9525" marT="9525" marB="0" anchor="ctr"/>
                </a:tc>
                <a:extLst>
                  <a:ext uri="{0D108BD9-81ED-4DB2-BD59-A6C34878D82A}">
                    <a16:rowId xmlns:a16="http://schemas.microsoft.com/office/drawing/2014/main" val="10010"/>
                  </a:ext>
                </a:extLst>
              </a:tr>
              <a:tr h="162097">
                <a:tc>
                  <a:txBody>
                    <a:bodyPr/>
                    <a:lstStyle/>
                    <a:p>
                      <a:pPr algn="l" rtl="0" fontAlgn="ctr"/>
                      <a:r>
                        <a:rPr lang="en-US" sz="1400" u="none" strike="noStrike">
                          <a:effectLst/>
                        </a:rPr>
                        <a:t>Non-Event</a:t>
                      </a:r>
                      <a:endParaRPr lang="en-US" sz="1400" b="1" i="0" u="none" strike="noStrike">
                        <a:solidFill>
                          <a:srgbClr val="FFFFFF"/>
                        </a:solidFill>
                        <a:effectLst/>
                        <a:latin typeface="Calibri" panose="020F0502020204030204" pitchFamily="34" charset="0"/>
                      </a:endParaRPr>
                    </a:p>
                  </a:txBody>
                  <a:tcPr marL="9525" marR="9525" marT="9525" marB="0" anchor="ctr"/>
                </a:tc>
                <a:tc>
                  <a:txBody>
                    <a:bodyPr/>
                    <a:lstStyle/>
                    <a:p>
                      <a:pPr algn="ctr" rtl="0" fontAlgn="ctr"/>
                      <a:r>
                        <a:rPr lang="en-US" sz="1400" u="none" strike="noStrike">
                          <a:effectLst/>
                        </a:rPr>
                        <a:t>0.8</a:t>
                      </a:r>
                      <a:endParaRPr lang="en-US" sz="14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400" b="0" i="0" u="none" strike="noStrike" dirty="0">
                          <a:solidFill>
                            <a:schemeClr val="dk1"/>
                          </a:solidFill>
                          <a:effectLst/>
                          <a:latin typeface="+mn-lt"/>
                        </a:rPr>
                        <a:t>Event</a:t>
                      </a:r>
                      <a:endParaRPr lang="en-US" sz="14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400" b="0" i="0" u="none" strike="noStrike" dirty="0">
                          <a:solidFill>
                            <a:srgbClr val="000000"/>
                          </a:solidFill>
                          <a:effectLst/>
                          <a:latin typeface="Calibri" panose="020F0502020204030204" pitchFamily="34" charset="0"/>
                        </a:rPr>
                        <a:t>1</a:t>
                      </a:r>
                    </a:p>
                  </a:txBody>
                  <a:tcPr marL="9525" marR="9525" marT="9525" marB="0" anchor="ctr"/>
                </a:tc>
                <a:extLst>
                  <a:ext uri="{0D108BD9-81ED-4DB2-BD59-A6C34878D82A}">
                    <a16:rowId xmlns:a16="http://schemas.microsoft.com/office/drawing/2014/main" val="10011"/>
                  </a:ext>
                </a:extLst>
              </a:tr>
              <a:tr h="162097">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rtl="0" fontAlgn="ctr"/>
                      <a:r>
                        <a:rPr lang="en-US" sz="1400" u="none" strike="noStrike" dirty="0">
                          <a:effectLst/>
                        </a:rPr>
                        <a:t>4</a:t>
                      </a:r>
                      <a:endParaRPr lang="en-US" sz="14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12"/>
                  </a:ext>
                </a:extLst>
              </a:tr>
            </a:tbl>
          </a:graphicData>
        </a:graphic>
      </p:graphicFrame>
      <p:pic>
        <p:nvPicPr>
          <p:cNvPr id="8" name="Picture 7">
            <a:extLst>
              <a:ext uri="{FF2B5EF4-FFF2-40B4-BE49-F238E27FC236}">
                <a16:creationId xmlns:a16="http://schemas.microsoft.com/office/drawing/2014/main" id="{79FACF04-8A63-4CE5-B015-2D26F7A4894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170800928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Misclassification Rate</a:t>
            </a:r>
          </a:p>
        </p:txBody>
      </p:sp>
      <p:sp>
        <p:nvSpPr>
          <p:cNvPr id="3" name="Content Placeholder 2"/>
          <p:cNvSpPr>
            <a:spLocks noGrp="1"/>
          </p:cNvSpPr>
          <p:nvPr>
            <p:ph idx="1"/>
          </p:nvPr>
        </p:nvSpPr>
        <p:spPr/>
        <p:txBody>
          <a:bodyPr>
            <a:normAutofit/>
          </a:bodyPr>
          <a:lstStyle/>
          <a:p>
            <a:r>
              <a:rPr lang="en-US" dirty="0"/>
              <a:t>Observed proportion of Event = 6 / (6 + 5) = 0.54</a:t>
            </a:r>
          </a:p>
          <a:p>
            <a:r>
              <a:rPr lang="en-US" dirty="0"/>
              <a:t>Predicted Event if Predicted Event Probability </a:t>
            </a:r>
            <a:r>
              <a:rPr lang="en-US" dirty="0">
                <a:sym typeface="Symbol" panose="05050102010706020507" pitchFamily="18" charset="2"/>
              </a:rPr>
              <a:t> 0.54</a:t>
            </a:r>
            <a:endParaRPr lang="en-US" dirty="0"/>
          </a:p>
          <a:p>
            <a:r>
              <a:rPr lang="en-US" dirty="0"/>
              <a:t>Number of observations is 11</a:t>
            </a:r>
          </a:p>
          <a:p>
            <a:r>
              <a:rPr lang="en-US" dirty="0"/>
              <a:t>Number of Misclassified</a:t>
            </a:r>
            <a:br>
              <a:rPr lang="en-US" dirty="0"/>
            </a:br>
            <a:r>
              <a:rPr lang="en-US" dirty="0"/>
              <a:t>observations is 4</a:t>
            </a:r>
          </a:p>
          <a:p>
            <a:r>
              <a:rPr lang="en-US" dirty="0"/>
              <a:t>Misclassification Rate</a:t>
            </a:r>
            <a:br>
              <a:rPr lang="en-US" dirty="0"/>
            </a:br>
            <a:r>
              <a:rPr lang="en-US" dirty="0"/>
              <a:t>= 4/11</a:t>
            </a:r>
            <a:br>
              <a:rPr lang="en-US" dirty="0"/>
            </a:br>
            <a:r>
              <a:rPr lang="en-US" dirty="0"/>
              <a:t>= 0.3636 (or 36.36%)</a:t>
            </a:r>
          </a:p>
        </p:txBody>
      </p:sp>
      <p:sp>
        <p:nvSpPr>
          <p:cNvPr id="7" name="Slide Number Placeholder 6"/>
          <p:cNvSpPr>
            <a:spLocks noGrp="1"/>
          </p:cNvSpPr>
          <p:nvPr>
            <p:ph type="sldNum" sz="quarter" idx="12"/>
          </p:nvPr>
        </p:nvSpPr>
        <p:spPr/>
        <p:txBody>
          <a:bodyPr/>
          <a:lstStyle/>
          <a:p>
            <a:fld id="{1C20BA80-1909-427C-B3BD-3DD8AEAFD5BE}" type="slidenum">
              <a:rPr lang="en-US" smtClean="0"/>
              <a:t>52</a:t>
            </a:fld>
            <a:endParaRPr lang="en-US" dirty="0"/>
          </a:p>
        </p:txBody>
      </p:sp>
      <p:graphicFrame>
        <p:nvGraphicFramePr>
          <p:cNvPr id="5" name="Table 4"/>
          <p:cNvGraphicFramePr>
            <a:graphicFrameLocks noGrp="1"/>
          </p:cNvGraphicFramePr>
          <p:nvPr>
            <p:extLst/>
          </p:nvPr>
        </p:nvGraphicFramePr>
        <p:xfrm>
          <a:off x="5627915" y="3066098"/>
          <a:ext cx="6389914" cy="3110865"/>
        </p:xfrm>
        <a:graphic>
          <a:graphicData uri="http://schemas.openxmlformats.org/drawingml/2006/table">
            <a:tbl>
              <a:tblPr firstRow="1" firstCol="1" bandRow="1">
                <a:tableStyleId>{5C22544A-7EE6-4342-B048-85BDC9FD1C3A}</a:tableStyleId>
              </a:tblPr>
              <a:tblGrid>
                <a:gridCol w="1452655">
                  <a:extLst>
                    <a:ext uri="{9D8B030D-6E8A-4147-A177-3AD203B41FA5}">
                      <a16:colId xmlns:a16="http://schemas.microsoft.com/office/drawing/2014/main" val="20000"/>
                    </a:ext>
                  </a:extLst>
                </a:gridCol>
                <a:gridCol w="1698081">
                  <a:extLst>
                    <a:ext uri="{9D8B030D-6E8A-4147-A177-3AD203B41FA5}">
                      <a16:colId xmlns:a16="http://schemas.microsoft.com/office/drawing/2014/main" val="20001"/>
                    </a:ext>
                  </a:extLst>
                </a:gridCol>
                <a:gridCol w="1691448">
                  <a:extLst>
                    <a:ext uri="{9D8B030D-6E8A-4147-A177-3AD203B41FA5}">
                      <a16:colId xmlns:a16="http://schemas.microsoft.com/office/drawing/2014/main" val="20002"/>
                    </a:ext>
                  </a:extLst>
                </a:gridCol>
                <a:gridCol w="1547730">
                  <a:extLst>
                    <a:ext uri="{9D8B030D-6E8A-4147-A177-3AD203B41FA5}">
                      <a16:colId xmlns:a16="http://schemas.microsoft.com/office/drawing/2014/main" val="20003"/>
                    </a:ext>
                  </a:extLst>
                </a:gridCol>
              </a:tblGrid>
              <a:tr h="207484">
                <a:tc>
                  <a:txBody>
                    <a:bodyPr/>
                    <a:lstStyle/>
                    <a:p>
                      <a:pPr algn="l" rtl="0" fontAlgn="ctr"/>
                      <a:r>
                        <a:rPr lang="en-US" sz="1400" u="none" strike="noStrike" dirty="0">
                          <a:effectLst/>
                        </a:rPr>
                        <a:t>Observed Target Value</a:t>
                      </a:r>
                      <a:endParaRPr lang="en-US" sz="1400" b="1" i="0" u="none" strike="noStrike" dirty="0">
                        <a:solidFill>
                          <a:srgbClr val="FFFFFF"/>
                        </a:solidFill>
                        <a:effectLst/>
                        <a:latin typeface="Calibri" panose="020F0502020204030204" pitchFamily="34" charset="0"/>
                      </a:endParaRPr>
                    </a:p>
                  </a:txBody>
                  <a:tcPr marL="9525" marR="9525" marT="9525" marB="0" anchor="ctr"/>
                </a:tc>
                <a:tc>
                  <a:txBody>
                    <a:bodyPr/>
                    <a:lstStyle/>
                    <a:p>
                      <a:pPr algn="ctr" rtl="0" fontAlgn="ctr"/>
                      <a:r>
                        <a:rPr lang="en-US" sz="1400" u="none" strike="noStrike">
                          <a:effectLst/>
                        </a:rPr>
                        <a:t>Predicted Event Probability</a:t>
                      </a:r>
                      <a:endParaRPr lang="en-US" sz="1400" b="1" i="0" u="none" strike="noStrike">
                        <a:solidFill>
                          <a:srgbClr val="FFFFFF"/>
                        </a:solidFill>
                        <a:effectLst/>
                        <a:latin typeface="Calibri" panose="020F0502020204030204" pitchFamily="34" charset="0"/>
                      </a:endParaRPr>
                    </a:p>
                  </a:txBody>
                  <a:tcPr marL="9525" marR="9525" marT="9525" marB="0" anchor="ctr"/>
                </a:tc>
                <a:tc>
                  <a:txBody>
                    <a:bodyPr/>
                    <a:lstStyle/>
                    <a:p>
                      <a:pPr algn="ctr" rtl="0" fontAlgn="ctr"/>
                      <a:r>
                        <a:rPr lang="en-US" sz="1400" b="1" i="0" u="none" strike="noStrike" dirty="0">
                          <a:solidFill>
                            <a:srgbClr val="FFFFFF"/>
                          </a:solidFill>
                          <a:effectLst/>
                          <a:latin typeface="Calibri" panose="020F0502020204030204" pitchFamily="34" charset="0"/>
                        </a:rPr>
                        <a:t>Prediction</a:t>
                      </a:r>
                    </a:p>
                  </a:txBody>
                  <a:tcPr marL="9525" marR="9525" marT="9525" marB="0" anchor="ctr"/>
                </a:tc>
                <a:tc>
                  <a:txBody>
                    <a:bodyPr/>
                    <a:lstStyle/>
                    <a:p>
                      <a:pPr algn="ctr" rtl="0" fontAlgn="ctr"/>
                      <a:r>
                        <a:rPr lang="en-US" sz="1400" u="none" strike="noStrike" dirty="0">
                          <a:effectLst/>
                        </a:rPr>
                        <a:t>Misclassified?</a:t>
                      </a:r>
                      <a:endParaRPr lang="en-US" sz="1400" b="1" i="0" u="none" strike="noStrike" dirty="0">
                        <a:solidFill>
                          <a:srgbClr val="FFFFFF"/>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00"/>
                  </a:ext>
                </a:extLst>
              </a:tr>
              <a:tr h="162097">
                <a:tc>
                  <a:txBody>
                    <a:bodyPr/>
                    <a:lstStyle/>
                    <a:p>
                      <a:pPr algn="l" rtl="0" fontAlgn="ctr"/>
                      <a:r>
                        <a:rPr lang="en-US" sz="1400" u="none" strike="noStrike">
                          <a:effectLst/>
                        </a:rPr>
                        <a:t>Event</a:t>
                      </a:r>
                      <a:endParaRPr lang="en-US" sz="1400" b="1" i="0" u="none" strike="noStrike">
                        <a:solidFill>
                          <a:srgbClr val="FFFFFF"/>
                        </a:solidFill>
                        <a:effectLst/>
                        <a:latin typeface="Calibri" panose="020F0502020204030204" pitchFamily="34" charset="0"/>
                      </a:endParaRPr>
                    </a:p>
                  </a:txBody>
                  <a:tcPr marL="9525" marR="9525" marT="9525" marB="0" anchor="ctr"/>
                </a:tc>
                <a:tc>
                  <a:txBody>
                    <a:bodyPr/>
                    <a:lstStyle/>
                    <a:p>
                      <a:pPr algn="ctr" rtl="0" fontAlgn="ctr"/>
                      <a:r>
                        <a:rPr lang="en-US" sz="1400" u="none" strike="noStrike">
                          <a:effectLst/>
                        </a:rPr>
                        <a:t>0.3</a:t>
                      </a:r>
                      <a:endParaRPr lang="en-US" sz="14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400" u="none" strike="noStrike" dirty="0">
                          <a:effectLst/>
                        </a:rPr>
                        <a:t>Non-Event</a:t>
                      </a:r>
                      <a:endParaRPr lang="en-US" sz="14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400" b="0" i="0" u="none" strike="noStrike" dirty="0">
                          <a:solidFill>
                            <a:schemeClr val="dk1"/>
                          </a:solidFill>
                          <a:effectLst/>
                          <a:latin typeface="+mn-lt"/>
                        </a:rPr>
                        <a:t>1</a:t>
                      </a:r>
                      <a:endParaRPr lang="en-US" sz="14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01"/>
                  </a:ext>
                </a:extLst>
              </a:tr>
              <a:tr h="162097">
                <a:tc>
                  <a:txBody>
                    <a:bodyPr/>
                    <a:lstStyle/>
                    <a:p>
                      <a:pPr algn="l" rtl="0" fontAlgn="ctr"/>
                      <a:r>
                        <a:rPr lang="en-US" sz="1400" u="none" strike="noStrike">
                          <a:effectLst/>
                        </a:rPr>
                        <a:t>Event</a:t>
                      </a:r>
                      <a:endParaRPr lang="en-US" sz="1400" b="1" i="0" u="none" strike="noStrike">
                        <a:solidFill>
                          <a:srgbClr val="FFFFFF"/>
                        </a:solidFill>
                        <a:effectLst/>
                        <a:latin typeface="Calibri" panose="020F0502020204030204" pitchFamily="34" charset="0"/>
                      </a:endParaRPr>
                    </a:p>
                  </a:txBody>
                  <a:tcPr marL="9525" marR="9525" marT="9525" marB="0" anchor="ctr"/>
                </a:tc>
                <a:tc>
                  <a:txBody>
                    <a:bodyPr/>
                    <a:lstStyle/>
                    <a:p>
                      <a:pPr algn="ctr" rtl="0" fontAlgn="ctr"/>
                      <a:r>
                        <a:rPr lang="en-US" sz="1400" u="none" strike="noStrike">
                          <a:effectLst/>
                        </a:rPr>
                        <a:t>0.4</a:t>
                      </a:r>
                      <a:endParaRPr lang="en-US" sz="14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400" b="0" i="0" u="none" strike="noStrike" dirty="0">
                          <a:solidFill>
                            <a:schemeClr val="dk1"/>
                          </a:solidFill>
                          <a:effectLst/>
                          <a:latin typeface="+mn-lt"/>
                        </a:rPr>
                        <a:t>Non-Event</a:t>
                      </a:r>
                      <a:endParaRPr lang="en-US" sz="14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400" b="0" i="0" u="none" strike="noStrike" dirty="0">
                          <a:solidFill>
                            <a:schemeClr val="dk1"/>
                          </a:solidFill>
                          <a:effectLst/>
                          <a:latin typeface="+mn-lt"/>
                        </a:rPr>
                        <a:t>1</a:t>
                      </a:r>
                      <a:endParaRPr lang="en-US" sz="14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02"/>
                  </a:ext>
                </a:extLst>
              </a:tr>
              <a:tr h="162097">
                <a:tc>
                  <a:txBody>
                    <a:bodyPr/>
                    <a:lstStyle/>
                    <a:p>
                      <a:pPr algn="l" rtl="0" fontAlgn="ctr"/>
                      <a:r>
                        <a:rPr lang="en-US" sz="1400" u="none" strike="noStrike" dirty="0">
                          <a:effectLst/>
                        </a:rPr>
                        <a:t>Event</a:t>
                      </a:r>
                      <a:endParaRPr lang="en-US" sz="1400" b="1" i="0" u="none" strike="noStrike" dirty="0">
                        <a:solidFill>
                          <a:srgbClr val="FFFFFF"/>
                        </a:solidFill>
                        <a:effectLst/>
                        <a:latin typeface="Calibri" panose="020F0502020204030204" pitchFamily="34" charset="0"/>
                      </a:endParaRPr>
                    </a:p>
                  </a:txBody>
                  <a:tcPr marL="9525" marR="9525" marT="9525" marB="0" anchor="ctr"/>
                </a:tc>
                <a:tc>
                  <a:txBody>
                    <a:bodyPr/>
                    <a:lstStyle/>
                    <a:p>
                      <a:pPr algn="ctr" rtl="0" fontAlgn="ctr"/>
                      <a:r>
                        <a:rPr lang="en-US" sz="1400" u="none" strike="noStrike">
                          <a:effectLst/>
                        </a:rPr>
                        <a:t>0.5</a:t>
                      </a:r>
                      <a:endParaRPr lang="en-US" sz="14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400" b="0" i="0" u="none" strike="noStrike" dirty="0">
                          <a:solidFill>
                            <a:schemeClr val="dk1"/>
                          </a:solidFill>
                          <a:effectLst/>
                          <a:latin typeface="+mn-lt"/>
                        </a:rPr>
                        <a:t>Non-Event</a:t>
                      </a:r>
                      <a:endParaRPr lang="en-US" sz="14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400" b="0" i="0" u="none" strike="noStrike" dirty="0">
                          <a:solidFill>
                            <a:schemeClr val="dk1"/>
                          </a:solidFill>
                          <a:effectLst/>
                          <a:latin typeface="+mn-lt"/>
                        </a:rPr>
                        <a:t>1</a:t>
                      </a:r>
                      <a:endParaRPr lang="en-US" sz="14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03"/>
                  </a:ext>
                </a:extLst>
              </a:tr>
              <a:tr h="162097">
                <a:tc>
                  <a:txBody>
                    <a:bodyPr/>
                    <a:lstStyle/>
                    <a:p>
                      <a:pPr algn="l" rtl="0" fontAlgn="ctr"/>
                      <a:r>
                        <a:rPr lang="en-US" sz="1400" u="none" strike="noStrike" dirty="0">
                          <a:effectLst/>
                        </a:rPr>
                        <a:t>Event</a:t>
                      </a:r>
                      <a:endParaRPr lang="en-US" sz="1400" b="1" i="0" u="none" strike="noStrike" dirty="0">
                        <a:solidFill>
                          <a:srgbClr val="FFFFFF"/>
                        </a:solidFill>
                        <a:effectLst/>
                        <a:latin typeface="Calibri" panose="020F0502020204030204" pitchFamily="34" charset="0"/>
                      </a:endParaRPr>
                    </a:p>
                  </a:txBody>
                  <a:tcPr marL="9525" marR="9525" marT="9525" marB="0" anchor="ctr"/>
                </a:tc>
                <a:tc>
                  <a:txBody>
                    <a:bodyPr/>
                    <a:lstStyle/>
                    <a:p>
                      <a:pPr algn="ctr" rtl="0" fontAlgn="ctr"/>
                      <a:r>
                        <a:rPr lang="en-US" sz="1400" u="none" strike="noStrike">
                          <a:effectLst/>
                        </a:rPr>
                        <a:t>0.7</a:t>
                      </a:r>
                      <a:endParaRPr lang="en-US" sz="14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400" b="0" i="0" u="none" strike="noStrike" dirty="0">
                          <a:solidFill>
                            <a:schemeClr val="dk1"/>
                          </a:solidFill>
                          <a:effectLst/>
                          <a:latin typeface="+mn-lt"/>
                        </a:rPr>
                        <a:t>Event</a:t>
                      </a:r>
                      <a:endParaRPr lang="en-US" sz="14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400" u="none" strike="noStrike" dirty="0">
                          <a:effectLst/>
                        </a:rPr>
                        <a:t>0</a:t>
                      </a:r>
                      <a:endParaRPr lang="en-US" sz="14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04"/>
                  </a:ext>
                </a:extLst>
              </a:tr>
              <a:tr h="162097">
                <a:tc>
                  <a:txBody>
                    <a:bodyPr/>
                    <a:lstStyle/>
                    <a:p>
                      <a:pPr algn="l" rtl="0" fontAlgn="ctr"/>
                      <a:r>
                        <a:rPr lang="en-US" sz="1400" u="none" strike="noStrike" dirty="0">
                          <a:effectLst/>
                        </a:rPr>
                        <a:t>Event</a:t>
                      </a:r>
                      <a:endParaRPr lang="en-US" sz="1400" b="1" i="0" u="none" strike="noStrike" dirty="0">
                        <a:solidFill>
                          <a:srgbClr val="FFFFFF"/>
                        </a:solidFill>
                        <a:effectLst/>
                        <a:latin typeface="Calibri" panose="020F0502020204030204" pitchFamily="34" charset="0"/>
                      </a:endParaRPr>
                    </a:p>
                  </a:txBody>
                  <a:tcPr marL="9525" marR="9525" marT="9525" marB="0" anchor="ctr"/>
                </a:tc>
                <a:tc>
                  <a:txBody>
                    <a:bodyPr/>
                    <a:lstStyle/>
                    <a:p>
                      <a:pPr algn="ctr" rtl="0" fontAlgn="ctr"/>
                      <a:r>
                        <a:rPr lang="en-US" sz="1400" u="none" strike="noStrike">
                          <a:effectLst/>
                        </a:rPr>
                        <a:t>0.9</a:t>
                      </a:r>
                      <a:endParaRPr lang="en-US" sz="14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400" b="0" i="0" u="none" strike="noStrike" dirty="0">
                          <a:solidFill>
                            <a:schemeClr val="dk1"/>
                          </a:solidFill>
                          <a:effectLst/>
                          <a:latin typeface="+mn-lt"/>
                        </a:rPr>
                        <a:t>Event</a:t>
                      </a:r>
                      <a:endParaRPr lang="en-US" sz="14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400" u="none" strike="noStrike" dirty="0">
                          <a:effectLst/>
                        </a:rPr>
                        <a:t>0</a:t>
                      </a:r>
                      <a:endParaRPr lang="en-US" sz="14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05"/>
                  </a:ext>
                </a:extLst>
              </a:tr>
              <a:tr h="162097">
                <a:tc>
                  <a:txBody>
                    <a:bodyPr/>
                    <a:lstStyle/>
                    <a:p>
                      <a:pPr algn="l" rtl="0" fontAlgn="ctr"/>
                      <a:r>
                        <a:rPr lang="en-US" sz="1400" u="none" strike="noStrike">
                          <a:effectLst/>
                        </a:rPr>
                        <a:t>Event</a:t>
                      </a:r>
                      <a:endParaRPr lang="en-US" sz="1400" b="1" i="0" u="none" strike="noStrike">
                        <a:solidFill>
                          <a:srgbClr val="FFFFFF"/>
                        </a:solidFill>
                        <a:effectLst/>
                        <a:latin typeface="Calibri" panose="020F0502020204030204" pitchFamily="34" charset="0"/>
                      </a:endParaRPr>
                    </a:p>
                  </a:txBody>
                  <a:tcPr marL="9525" marR="9525" marT="9525" marB="0" anchor="ctr"/>
                </a:tc>
                <a:tc>
                  <a:txBody>
                    <a:bodyPr/>
                    <a:lstStyle/>
                    <a:p>
                      <a:pPr algn="ctr" rtl="0" fontAlgn="ctr"/>
                      <a:r>
                        <a:rPr lang="en-US" sz="1400" u="none" strike="noStrike">
                          <a:effectLst/>
                        </a:rPr>
                        <a:t>1</a:t>
                      </a:r>
                      <a:endParaRPr lang="en-US" sz="14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400" b="0" i="0" u="none" strike="noStrike" dirty="0">
                          <a:solidFill>
                            <a:schemeClr val="dk1"/>
                          </a:solidFill>
                          <a:effectLst/>
                          <a:latin typeface="+mn-lt"/>
                        </a:rPr>
                        <a:t>Event</a:t>
                      </a:r>
                      <a:endParaRPr lang="en-US" sz="14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400" u="none" strike="noStrike" dirty="0">
                          <a:effectLst/>
                        </a:rPr>
                        <a:t>0</a:t>
                      </a:r>
                      <a:endParaRPr lang="en-US" sz="14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06"/>
                  </a:ext>
                </a:extLst>
              </a:tr>
              <a:tr h="162097">
                <a:tc>
                  <a:txBody>
                    <a:bodyPr/>
                    <a:lstStyle/>
                    <a:p>
                      <a:pPr algn="l" rtl="0" fontAlgn="ctr"/>
                      <a:r>
                        <a:rPr lang="en-US" sz="1400" u="none" strike="noStrike">
                          <a:effectLst/>
                        </a:rPr>
                        <a:t>Non-Event</a:t>
                      </a:r>
                      <a:endParaRPr lang="en-US" sz="1400" b="1" i="0" u="none" strike="noStrike">
                        <a:solidFill>
                          <a:srgbClr val="FFFFFF"/>
                        </a:solidFill>
                        <a:effectLst/>
                        <a:latin typeface="Calibri" panose="020F0502020204030204" pitchFamily="34" charset="0"/>
                      </a:endParaRPr>
                    </a:p>
                  </a:txBody>
                  <a:tcPr marL="9525" marR="9525" marT="9525" marB="0" anchor="ctr"/>
                </a:tc>
                <a:tc>
                  <a:txBody>
                    <a:bodyPr/>
                    <a:lstStyle/>
                    <a:p>
                      <a:pPr algn="ctr" rtl="0" fontAlgn="ctr"/>
                      <a:r>
                        <a:rPr lang="en-US" sz="1400" u="none" strike="noStrike">
                          <a:effectLst/>
                        </a:rPr>
                        <a:t>0.2</a:t>
                      </a:r>
                      <a:endParaRPr lang="en-US" sz="14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400" b="0" i="0" u="none" strike="noStrike" dirty="0">
                          <a:solidFill>
                            <a:schemeClr val="dk1"/>
                          </a:solidFill>
                          <a:effectLst/>
                          <a:latin typeface="+mn-lt"/>
                        </a:rPr>
                        <a:t>Non-Event</a:t>
                      </a:r>
                      <a:endParaRPr lang="en-US" sz="14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400" b="0" i="0" u="none" strike="noStrike" dirty="0">
                          <a:solidFill>
                            <a:srgbClr val="000000"/>
                          </a:solidFill>
                          <a:effectLst/>
                          <a:latin typeface="Calibri" panose="020F0502020204030204" pitchFamily="34" charset="0"/>
                        </a:rPr>
                        <a:t>0</a:t>
                      </a:r>
                    </a:p>
                  </a:txBody>
                  <a:tcPr marL="9525" marR="9525" marT="9525" marB="0" anchor="ctr"/>
                </a:tc>
                <a:extLst>
                  <a:ext uri="{0D108BD9-81ED-4DB2-BD59-A6C34878D82A}">
                    <a16:rowId xmlns:a16="http://schemas.microsoft.com/office/drawing/2014/main" val="10007"/>
                  </a:ext>
                </a:extLst>
              </a:tr>
              <a:tr h="162097">
                <a:tc>
                  <a:txBody>
                    <a:bodyPr/>
                    <a:lstStyle/>
                    <a:p>
                      <a:pPr algn="l" rtl="0" fontAlgn="ctr"/>
                      <a:r>
                        <a:rPr lang="en-US" sz="1400" u="none" strike="noStrike">
                          <a:effectLst/>
                        </a:rPr>
                        <a:t>Non-Event</a:t>
                      </a:r>
                      <a:endParaRPr lang="en-US" sz="1400" b="1" i="0" u="none" strike="noStrike">
                        <a:solidFill>
                          <a:srgbClr val="FFFFFF"/>
                        </a:solidFill>
                        <a:effectLst/>
                        <a:latin typeface="Calibri" panose="020F0502020204030204" pitchFamily="34" charset="0"/>
                      </a:endParaRPr>
                    </a:p>
                  </a:txBody>
                  <a:tcPr marL="9525" marR="9525" marT="9525" marB="0" anchor="ctr"/>
                </a:tc>
                <a:tc>
                  <a:txBody>
                    <a:bodyPr/>
                    <a:lstStyle/>
                    <a:p>
                      <a:pPr algn="ctr" rtl="0" fontAlgn="ctr"/>
                      <a:r>
                        <a:rPr lang="en-US" sz="1400" u="none" strike="noStrike">
                          <a:effectLst/>
                        </a:rPr>
                        <a:t>0.3</a:t>
                      </a:r>
                      <a:endParaRPr lang="en-US" sz="14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400" b="0" i="0" u="none" strike="noStrike" dirty="0">
                          <a:solidFill>
                            <a:schemeClr val="dk1"/>
                          </a:solidFill>
                          <a:effectLst/>
                          <a:latin typeface="+mn-lt"/>
                        </a:rPr>
                        <a:t>Non-Event</a:t>
                      </a:r>
                      <a:endParaRPr lang="en-US" sz="14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400" u="none" strike="noStrike" dirty="0">
                          <a:effectLst/>
                        </a:rPr>
                        <a:t>0</a:t>
                      </a:r>
                      <a:endParaRPr lang="en-US" sz="14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08"/>
                  </a:ext>
                </a:extLst>
              </a:tr>
              <a:tr h="162097">
                <a:tc>
                  <a:txBody>
                    <a:bodyPr/>
                    <a:lstStyle/>
                    <a:p>
                      <a:pPr algn="l" rtl="0" fontAlgn="ctr"/>
                      <a:r>
                        <a:rPr lang="en-US" sz="1400" u="none" strike="noStrike">
                          <a:effectLst/>
                        </a:rPr>
                        <a:t>Non-Event</a:t>
                      </a:r>
                      <a:endParaRPr lang="en-US" sz="1400" b="1" i="0" u="none" strike="noStrike">
                        <a:solidFill>
                          <a:srgbClr val="FFFFFF"/>
                        </a:solidFill>
                        <a:effectLst/>
                        <a:latin typeface="Calibri" panose="020F0502020204030204" pitchFamily="34" charset="0"/>
                      </a:endParaRPr>
                    </a:p>
                  </a:txBody>
                  <a:tcPr marL="9525" marR="9525" marT="9525" marB="0" anchor="ctr"/>
                </a:tc>
                <a:tc>
                  <a:txBody>
                    <a:bodyPr/>
                    <a:lstStyle/>
                    <a:p>
                      <a:pPr algn="ctr" rtl="0" fontAlgn="ctr"/>
                      <a:r>
                        <a:rPr lang="en-US" sz="1400" u="none" strike="noStrike">
                          <a:effectLst/>
                        </a:rPr>
                        <a:t>0.3</a:t>
                      </a:r>
                      <a:endParaRPr lang="en-US" sz="14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400" b="0" i="0" u="none" strike="noStrike" dirty="0">
                          <a:solidFill>
                            <a:schemeClr val="dk1"/>
                          </a:solidFill>
                          <a:effectLst/>
                          <a:latin typeface="+mn-lt"/>
                        </a:rPr>
                        <a:t>Non-Event</a:t>
                      </a:r>
                      <a:endParaRPr lang="en-US" sz="14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400" u="none" strike="noStrike" dirty="0">
                          <a:effectLst/>
                        </a:rPr>
                        <a:t>0</a:t>
                      </a:r>
                      <a:endParaRPr lang="en-US" sz="14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09"/>
                  </a:ext>
                </a:extLst>
              </a:tr>
              <a:tr h="162097">
                <a:tc>
                  <a:txBody>
                    <a:bodyPr/>
                    <a:lstStyle/>
                    <a:p>
                      <a:pPr algn="l" rtl="0" fontAlgn="ctr"/>
                      <a:r>
                        <a:rPr lang="en-US" sz="1400" u="none" strike="noStrike">
                          <a:effectLst/>
                        </a:rPr>
                        <a:t>Non-Event</a:t>
                      </a:r>
                      <a:endParaRPr lang="en-US" sz="1400" b="1" i="0" u="none" strike="noStrike">
                        <a:solidFill>
                          <a:srgbClr val="FFFFFF"/>
                        </a:solidFill>
                        <a:effectLst/>
                        <a:latin typeface="Calibri" panose="020F0502020204030204" pitchFamily="34" charset="0"/>
                      </a:endParaRPr>
                    </a:p>
                  </a:txBody>
                  <a:tcPr marL="9525" marR="9525" marT="9525" marB="0" anchor="ctr"/>
                </a:tc>
                <a:tc>
                  <a:txBody>
                    <a:bodyPr/>
                    <a:lstStyle/>
                    <a:p>
                      <a:pPr algn="ctr" rtl="0" fontAlgn="ctr"/>
                      <a:r>
                        <a:rPr lang="en-US" sz="1400" u="none" strike="noStrike">
                          <a:effectLst/>
                        </a:rPr>
                        <a:t>0.5</a:t>
                      </a:r>
                      <a:endParaRPr lang="en-US" sz="14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400" b="0" i="0" u="none" strike="noStrike" dirty="0">
                          <a:solidFill>
                            <a:schemeClr val="dk1"/>
                          </a:solidFill>
                          <a:effectLst/>
                          <a:latin typeface="+mn-lt"/>
                        </a:rPr>
                        <a:t>Non-Event</a:t>
                      </a:r>
                      <a:endParaRPr lang="en-US" sz="14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400" u="none" strike="noStrike" dirty="0">
                          <a:effectLst/>
                        </a:rPr>
                        <a:t>0</a:t>
                      </a:r>
                      <a:endParaRPr lang="en-US" sz="14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10"/>
                  </a:ext>
                </a:extLst>
              </a:tr>
              <a:tr h="162097">
                <a:tc>
                  <a:txBody>
                    <a:bodyPr/>
                    <a:lstStyle/>
                    <a:p>
                      <a:pPr algn="l" rtl="0" fontAlgn="ctr"/>
                      <a:r>
                        <a:rPr lang="en-US" sz="1400" u="none" strike="noStrike">
                          <a:effectLst/>
                        </a:rPr>
                        <a:t>Non-Event</a:t>
                      </a:r>
                      <a:endParaRPr lang="en-US" sz="1400" b="1" i="0" u="none" strike="noStrike">
                        <a:solidFill>
                          <a:srgbClr val="FFFFFF"/>
                        </a:solidFill>
                        <a:effectLst/>
                        <a:latin typeface="Calibri" panose="020F0502020204030204" pitchFamily="34" charset="0"/>
                      </a:endParaRPr>
                    </a:p>
                  </a:txBody>
                  <a:tcPr marL="9525" marR="9525" marT="9525" marB="0" anchor="ctr"/>
                </a:tc>
                <a:tc>
                  <a:txBody>
                    <a:bodyPr/>
                    <a:lstStyle/>
                    <a:p>
                      <a:pPr algn="ctr" rtl="0" fontAlgn="ctr"/>
                      <a:r>
                        <a:rPr lang="en-US" sz="1400" u="none" strike="noStrike">
                          <a:effectLst/>
                        </a:rPr>
                        <a:t>0.8</a:t>
                      </a:r>
                      <a:endParaRPr lang="en-US" sz="14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400" b="0" i="0" u="none" strike="noStrike" dirty="0">
                          <a:solidFill>
                            <a:schemeClr val="dk1"/>
                          </a:solidFill>
                          <a:effectLst/>
                          <a:latin typeface="+mn-lt"/>
                        </a:rPr>
                        <a:t>Event</a:t>
                      </a:r>
                      <a:endParaRPr lang="en-US" sz="14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400" b="0" i="0" u="none" strike="noStrike" dirty="0">
                          <a:solidFill>
                            <a:srgbClr val="000000"/>
                          </a:solidFill>
                          <a:effectLst/>
                          <a:latin typeface="Calibri" panose="020F0502020204030204" pitchFamily="34" charset="0"/>
                        </a:rPr>
                        <a:t>1</a:t>
                      </a:r>
                    </a:p>
                  </a:txBody>
                  <a:tcPr marL="9525" marR="9525" marT="9525" marB="0" anchor="ctr"/>
                </a:tc>
                <a:extLst>
                  <a:ext uri="{0D108BD9-81ED-4DB2-BD59-A6C34878D82A}">
                    <a16:rowId xmlns:a16="http://schemas.microsoft.com/office/drawing/2014/main" val="10011"/>
                  </a:ext>
                </a:extLst>
              </a:tr>
              <a:tr h="162097">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rtl="0" fontAlgn="ctr"/>
                      <a:r>
                        <a:rPr lang="en-US" sz="1400" u="none" strike="noStrike" dirty="0">
                          <a:effectLst/>
                        </a:rPr>
                        <a:t>4</a:t>
                      </a:r>
                      <a:endParaRPr lang="en-US" sz="14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12"/>
                  </a:ext>
                </a:extLst>
              </a:tr>
            </a:tbl>
          </a:graphicData>
        </a:graphic>
      </p:graphicFrame>
      <p:pic>
        <p:nvPicPr>
          <p:cNvPr id="8" name="Picture 7">
            <a:extLst>
              <a:ext uri="{FF2B5EF4-FFF2-40B4-BE49-F238E27FC236}">
                <a16:creationId xmlns:a16="http://schemas.microsoft.com/office/drawing/2014/main" id="{F20C0D63-E5D9-4489-BCE7-C342F6BD39B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78573649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Model Assessment Example</a:t>
            </a:r>
          </a:p>
        </p:txBody>
      </p:sp>
      <p:sp>
        <p:nvSpPr>
          <p:cNvPr id="3" name="Content Placeholder 2"/>
          <p:cNvSpPr>
            <a:spLocks noGrp="1"/>
          </p:cNvSpPr>
          <p:nvPr>
            <p:ph idx="1"/>
          </p:nvPr>
        </p:nvSpPr>
        <p:spPr/>
        <p:txBody>
          <a:bodyPr>
            <a:normAutofit/>
          </a:bodyPr>
          <a:lstStyle/>
          <a:p>
            <a:r>
              <a:rPr lang="en-US" dirty="0"/>
              <a:t>AUC =  0.75</a:t>
            </a:r>
          </a:p>
          <a:p>
            <a:r>
              <a:rPr lang="en-US" dirty="0"/>
              <a:t>RASE = 0.4582576</a:t>
            </a:r>
          </a:p>
          <a:p>
            <a:r>
              <a:rPr lang="en-US" dirty="0"/>
              <a:t>Misclassification Rate = 0.3636363</a:t>
            </a:r>
            <a:br>
              <a:rPr lang="en-US" dirty="0"/>
            </a:br>
            <a:r>
              <a:rPr lang="en-US" dirty="0"/>
              <a:t>(threshold = 0.5 and 0.54)</a:t>
            </a:r>
          </a:p>
          <a:p>
            <a:r>
              <a:rPr lang="en-US" dirty="0"/>
              <a:t>Based on these three metrics,</a:t>
            </a:r>
            <a:br>
              <a:rPr lang="en-US" dirty="0"/>
            </a:br>
            <a:r>
              <a:rPr lang="en-US" dirty="0"/>
              <a:t>the model fits the data adequately</a:t>
            </a:r>
          </a:p>
          <a:p>
            <a:r>
              <a:rPr lang="en-US" dirty="0"/>
              <a:t>Week 8 Evaluation.py</a:t>
            </a:r>
          </a:p>
          <a:p>
            <a:endParaRPr lang="en-US" dirty="0"/>
          </a:p>
        </p:txBody>
      </p:sp>
      <p:sp>
        <p:nvSpPr>
          <p:cNvPr id="7" name="Slide Number Placeholder 6"/>
          <p:cNvSpPr>
            <a:spLocks noGrp="1"/>
          </p:cNvSpPr>
          <p:nvPr>
            <p:ph type="sldNum" sz="quarter" idx="12"/>
          </p:nvPr>
        </p:nvSpPr>
        <p:spPr/>
        <p:txBody>
          <a:bodyPr/>
          <a:lstStyle/>
          <a:p>
            <a:fld id="{1C20BA80-1909-427C-B3BD-3DD8AEAFD5BE}" type="slidenum">
              <a:rPr lang="en-US" smtClean="0"/>
              <a:t>53</a:t>
            </a:fld>
            <a:endParaRPr lang="en-US" dirty="0"/>
          </a:p>
        </p:txBody>
      </p:sp>
      <p:graphicFrame>
        <p:nvGraphicFramePr>
          <p:cNvPr id="6" name="Table 5"/>
          <p:cNvGraphicFramePr>
            <a:graphicFrameLocks noGrp="1"/>
          </p:cNvGraphicFramePr>
          <p:nvPr>
            <p:extLst/>
          </p:nvPr>
        </p:nvGraphicFramePr>
        <p:xfrm>
          <a:off x="6743247" y="1458006"/>
          <a:ext cx="4521200" cy="2981325"/>
        </p:xfrm>
        <a:graphic>
          <a:graphicData uri="http://schemas.openxmlformats.org/drawingml/2006/table">
            <a:tbl>
              <a:tblPr firstRow="1" firstCol="1" bandRow="1">
                <a:tableStyleId>{5C22544A-7EE6-4342-B048-85BDC9FD1C3A}</a:tableStyleId>
              </a:tblPr>
              <a:tblGrid>
                <a:gridCol w="2084511">
                  <a:extLst>
                    <a:ext uri="{9D8B030D-6E8A-4147-A177-3AD203B41FA5}">
                      <a16:colId xmlns:a16="http://schemas.microsoft.com/office/drawing/2014/main" val="20000"/>
                    </a:ext>
                  </a:extLst>
                </a:gridCol>
                <a:gridCol w="2436689">
                  <a:extLst>
                    <a:ext uri="{9D8B030D-6E8A-4147-A177-3AD203B41FA5}">
                      <a16:colId xmlns:a16="http://schemas.microsoft.com/office/drawing/2014/main" val="20001"/>
                    </a:ext>
                  </a:extLst>
                </a:gridCol>
              </a:tblGrid>
              <a:tr h="247650">
                <a:tc>
                  <a:txBody>
                    <a:bodyPr/>
                    <a:lstStyle/>
                    <a:p>
                      <a:pPr algn="l" rtl="0" fontAlgn="ctr"/>
                      <a:r>
                        <a:rPr lang="en-US" sz="1400" u="none" strike="noStrike" dirty="0">
                          <a:effectLst/>
                        </a:rPr>
                        <a:t>Observed Target Value</a:t>
                      </a:r>
                      <a:endParaRPr lang="en-US" sz="1400" b="1" i="0" u="none" strike="noStrike" dirty="0">
                        <a:solidFill>
                          <a:srgbClr val="FFFFFF"/>
                        </a:solidFill>
                        <a:effectLst/>
                        <a:latin typeface="Calibri" panose="020F0502020204030204" pitchFamily="34" charset="0"/>
                      </a:endParaRPr>
                    </a:p>
                  </a:txBody>
                  <a:tcPr marL="9525" marR="9525" marT="9525" marB="0" anchor="ctr"/>
                </a:tc>
                <a:tc>
                  <a:txBody>
                    <a:bodyPr/>
                    <a:lstStyle/>
                    <a:p>
                      <a:pPr algn="ctr" rtl="0" fontAlgn="ctr"/>
                      <a:r>
                        <a:rPr lang="en-US" sz="1400" u="none" strike="noStrike">
                          <a:effectLst/>
                        </a:rPr>
                        <a:t>Predicted Event Probability</a:t>
                      </a:r>
                      <a:endParaRPr lang="en-US" sz="1400" b="1" i="0" u="none" strike="noStrike">
                        <a:solidFill>
                          <a:srgbClr val="FFFFFF"/>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00"/>
                  </a:ext>
                </a:extLst>
              </a:tr>
              <a:tr h="257175">
                <a:tc>
                  <a:txBody>
                    <a:bodyPr/>
                    <a:lstStyle/>
                    <a:p>
                      <a:pPr algn="l" rtl="0" fontAlgn="ctr"/>
                      <a:r>
                        <a:rPr lang="en-US" sz="1400" u="none" strike="noStrike">
                          <a:effectLst/>
                        </a:rPr>
                        <a:t>Event</a:t>
                      </a:r>
                      <a:endParaRPr lang="en-US" sz="1400" b="1" i="0" u="none" strike="noStrike">
                        <a:solidFill>
                          <a:srgbClr val="FFFFFF"/>
                        </a:solidFill>
                        <a:effectLst/>
                        <a:latin typeface="Calibri" panose="020F0502020204030204" pitchFamily="34" charset="0"/>
                      </a:endParaRPr>
                    </a:p>
                  </a:txBody>
                  <a:tcPr marL="9525" marR="9525" marT="9525" marB="0" anchor="ctr"/>
                </a:tc>
                <a:tc>
                  <a:txBody>
                    <a:bodyPr/>
                    <a:lstStyle/>
                    <a:p>
                      <a:pPr algn="ctr" rtl="0" fontAlgn="ctr"/>
                      <a:r>
                        <a:rPr lang="en-US" sz="1400" u="none" strike="noStrike">
                          <a:effectLst/>
                        </a:rPr>
                        <a:t>0.9</a:t>
                      </a:r>
                      <a:endParaRPr lang="en-US" sz="14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01"/>
                  </a:ext>
                </a:extLst>
              </a:tr>
              <a:tr h="247650">
                <a:tc>
                  <a:txBody>
                    <a:bodyPr/>
                    <a:lstStyle/>
                    <a:p>
                      <a:pPr algn="l" rtl="0" fontAlgn="ctr"/>
                      <a:r>
                        <a:rPr lang="en-US" sz="1400" u="none" strike="noStrike">
                          <a:effectLst/>
                        </a:rPr>
                        <a:t>Non-Event</a:t>
                      </a:r>
                      <a:endParaRPr lang="en-US" sz="1400" b="1" i="0" u="none" strike="noStrike">
                        <a:solidFill>
                          <a:srgbClr val="FFFFFF"/>
                        </a:solidFill>
                        <a:effectLst/>
                        <a:latin typeface="Calibri" panose="020F0502020204030204" pitchFamily="34" charset="0"/>
                      </a:endParaRPr>
                    </a:p>
                  </a:txBody>
                  <a:tcPr marL="9525" marR="9525" marT="9525" marB="0" anchor="ctr"/>
                </a:tc>
                <a:tc>
                  <a:txBody>
                    <a:bodyPr/>
                    <a:lstStyle/>
                    <a:p>
                      <a:pPr algn="ctr" rtl="0" fontAlgn="ctr"/>
                      <a:r>
                        <a:rPr lang="en-US" sz="1400" u="none" strike="noStrike">
                          <a:effectLst/>
                        </a:rPr>
                        <a:t>0.5</a:t>
                      </a:r>
                      <a:endParaRPr lang="en-US" sz="14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02"/>
                  </a:ext>
                </a:extLst>
              </a:tr>
              <a:tr h="247650">
                <a:tc>
                  <a:txBody>
                    <a:bodyPr/>
                    <a:lstStyle/>
                    <a:p>
                      <a:pPr algn="l" rtl="0" fontAlgn="ctr"/>
                      <a:r>
                        <a:rPr lang="en-US" sz="1400" u="none" strike="noStrike">
                          <a:effectLst/>
                        </a:rPr>
                        <a:t>Non-Event</a:t>
                      </a:r>
                      <a:endParaRPr lang="en-US" sz="1400" b="1" i="0" u="none" strike="noStrike">
                        <a:solidFill>
                          <a:srgbClr val="FFFFFF"/>
                        </a:solidFill>
                        <a:effectLst/>
                        <a:latin typeface="Calibri" panose="020F0502020204030204" pitchFamily="34" charset="0"/>
                      </a:endParaRPr>
                    </a:p>
                  </a:txBody>
                  <a:tcPr marL="9525" marR="9525" marT="9525" marB="0" anchor="ctr"/>
                </a:tc>
                <a:tc>
                  <a:txBody>
                    <a:bodyPr/>
                    <a:lstStyle/>
                    <a:p>
                      <a:pPr algn="ctr" rtl="0" fontAlgn="ctr"/>
                      <a:r>
                        <a:rPr lang="en-US" sz="1400" u="none" strike="noStrike">
                          <a:effectLst/>
                        </a:rPr>
                        <a:t>0.3</a:t>
                      </a:r>
                      <a:endParaRPr lang="en-US" sz="14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03"/>
                  </a:ext>
                </a:extLst>
              </a:tr>
              <a:tr h="247650">
                <a:tc>
                  <a:txBody>
                    <a:bodyPr/>
                    <a:lstStyle/>
                    <a:p>
                      <a:pPr algn="l" rtl="0" fontAlgn="ctr"/>
                      <a:r>
                        <a:rPr lang="en-US" sz="1400" u="none" strike="noStrike">
                          <a:effectLst/>
                        </a:rPr>
                        <a:t>Event</a:t>
                      </a:r>
                      <a:endParaRPr lang="en-US" sz="1400" b="1" i="0" u="none" strike="noStrike">
                        <a:solidFill>
                          <a:srgbClr val="FFFFFF"/>
                        </a:solidFill>
                        <a:effectLst/>
                        <a:latin typeface="Calibri" panose="020F0502020204030204" pitchFamily="34" charset="0"/>
                      </a:endParaRPr>
                    </a:p>
                  </a:txBody>
                  <a:tcPr marL="9525" marR="9525" marT="9525" marB="0" anchor="ctr"/>
                </a:tc>
                <a:tc>
                  <a:txBody>
                    <a:bodyPr/>
                    <a:lstStyle/>
                    <a:p>
                      <a:pPr algn="ctr" rtl="0" fontAlgn="ctr"/>
                      <a:r>
                        <a:rPr lang="en-US" sz="1400" u="none" strike="noStrike" dirty="0">
                          <a:effectLst/>
                        </a:rPr>
                        <a:t>0.7</a:t>
                      </a:r>
                      <a:endParaRPr lang="en-US" sz="14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04"/>
                  </a:ext>
                </a:extLst>
              </a:tr>
              <a:tr h="247650">
                <a:tc>
                  <a:txBody>
                    <a:bodyPr/>
                    <a:lstStyle/>
                    <a:p>
                      <a:pPr algn="l" rtl="0" fontAlgn="ctr"/>
                      <a:r>
                        <a:rPr lang="en-US" sz="1400" u="none" strike="noStrike">
                          <a:effectLst/>
                        </a:rPr>
                        <a:t>Event</a:t>
                      </a:r>
                      <a:endParaRPr lang="en-US" sz="1400" b="1" i="0" u="none" strike="noStrike">
                        <a:solidFill>
                          <a:srgbClr val="FFFFFF"/>
                        </a:solidFill>
                        <a:effectLst/>
                        <a:latin typeface="Calibri" panose="020F0502020204030204" pitchFamily="34" charset="0"/>
                      </a:endParaRPr>
                    </a:p>
                  </a:txBody>
                  <a:tcPr marL="9525" marR="9525" marT="9525" marB="0" anchor="ctr"/>
                </a:tc>
                <a:tc>
                  <a:txBody>
                    <a:bodyPr/>
                    <a:lstStyle/>
                    <a:p>
                      <a:pPr algn="ctr" rtl="0" fontAlgn="ctr"/>
                      <a:r>
                        <a:rPr lang="en-US" sz="1400" u="none" strike="noStrike">
                          <a:effectLst/>
                        </a:rPr>
                        <a:t>0.3</a:t>
                      </a:r>
                      <a:endParaRPr lang="en-US" sz="14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05"/>
                  </a:ext>
                </a:extLst>
              </a:tr>
              <a:tr h="247650">
                <a:tc>
                  <a:txBody>
                    <a:bodyPr/>
                    <a:lstStyle/>
                    <a:p>
                      <a:pPr algn="l" rtl="0" fontAlgn="ctr"/>
                      <a:r>
                        <a:rPr lang="en-US" sz="1400" u="none" strike="noStrike">
                          <a:effectLst/>
                        </a:rPr>
                        <a:t>Non-Event</a:t>
                      </a:r>
                      <a:endParaRPr lang="en-US" sz="1400" b="1" i="0" u="none" strike="noStrike">
                        <a:solidFill>
                          <a:srgbClr val="FFFFFF"/>
                        </a:solidFill>
                        <a:effectLst/>
                        <a:latin typeface="Calibri" panose="020F0502020204030204" pitchFamily="34" charset="0"/>
                      </a:endParaRPr>
                    </a:p>
                  </a:txBody>
                  <a:tcPr marL="9525" marR="9525" marT="9525" marB="0" anchor="ctr"/>
                </a:tc>
                <a:tc>
                  <a:txBody>
                    <a:bodyPr/>
                    <a:lstStyle/>
                    <a:p>
                      <a:pPr algn="ctr" rtl="0" fontAlgn="ctr"/>
                      <a:r>
                        <a:rPr lang="en-US" sz="1400" u="none" strike="noStrike">
                          <a:effectLst/>
                        </a:rPr>
                        <a:t>0.8</a:t>
                      </a:r>
                      <a:endParaRPr lang="en-US" sz="14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06"/>
                  </a:ext>
                </a:extLst>
              </a:tr>
              <a:tr h="247650">
                <a:tc>
                  <a:txBody>
                    <a:bodyPr/>
                    <a:lstStyle/>
                    <a:p>
                      <a:pPr algn="l" rtl="0" fontAlgn="ctr"/>
                      <a:r>
                        <a:rPr lang="en-US" sz="1400" u="none" strike="noStrike">
                          <a:effectLst/>
                        </a:rPr>
                        <a:t>Event</a:t>
                      </a:r>
                      <a:endParaRPr lang="en-US" sz="1400" b="1" i="0" u="none" strike="noStrike">
                        <a:solidFill>
                          <a:srgbClr val="FFFFFF"/>
                        </a:solidFill>
                        <a:effectLst/>
                        <a:latin typeface="Calibri" panose="020F0502020204030204" pitchFamily="34" charset="0"/>
                      </a:endParaRPr>
                    </a:p>
                  </a:txBody>
                  <a:tcPr marL="9525" marR="9525" marT="9525" marB="0" anchor="ctr"/>
                </a:tc>
                <a:tc>
                  <a:txBody>
                    <a:bodyPr/>
                    <a:lstStyle/>
                    <a:p>
                      <a:pPr algn="ctr" rtl="0" fontAlgn="ctr"/>
                      <a:r>
                        <a:rPr lang="en-US" sz="1400" u="none" strike="noStrike">
                          <a:effectLst/>
                        </a:rPr>
                        <a:t>0.4</a:t>
                      </a:r>
                      <a:endParaRPr lang="en-US" sz="14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07"/>
                  </a:ext>
                </a:extLst>
              </a:tr>
              <a:tr h="247650">
                <a:tc>
                  <a:txBody>
                    <a:bodyPr/>
                    <a:lstStyle/>
                    <a:p>
                      <a:pPr algn="l" rtl="0" fontAlgn="ctr"/>
                      <a:r>
                        <a:rPr lang="en-US" sz="1400" u="none" strike="noStrike">
                          <a:effectLst/>
                        </a:rPr>
                        <a:t>Non-Event</a:t>
                      </a:r>
                      <a:endParaRPr lang="en-US" sz="1400" b="1" i="0" u="none" strike="noStrike">
                        <a:solidFill>
                          <a:srgbClr val="FFFFFF"/>
                        </a:solidFill>
                        <a:effectLst/>
                        <a:latin typeface="Calibri" panose="020F0502020204030204" pitchFamily="34" charset="0"/>
                      </a:endParaRPr>
                    </a:p>
                  </a:txBody>
                  <a:tcPr marL="9525" marR="9525" marT="9525" marB="0" anchor="ctr"/>
                </a:tc>
                <a:tc>
                  <a:txBody>
                    <a:bodyPr/>
                    <a:lstStyle/>
                    <a:p>
                      <a:pPr algn="ctr" rtl="0" fontAlgn="ctr"/>
                      <a:r>
                        <a:rPr lang="en-US" sz="1400" u="none" strike="noStrike">
                          <a:effectLst/>
                        </a:rPr>
                        <a:t>0.2</a:t>
                      </a:r>
                      <a:endParaRPr lang="en-US" sz="14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08"/>
                  </a:ext>
                </a:extLst>
              </a:tr>
              <a:tr h="247650">
                <a:tc>
                  <a:txBody>
                    <a:bodyPr/>
                    <a:lstStyle/>
                    <a:p>
                      <a:pPr algn="l" rtl="0" fontAlgn="ctr"/>
                      <a:r>
                        <a:rPr lang="en-US" sz="1400" u="none" strike="noStrike">
                          <a:effectLst/>
                        </a:rPr>
                        <a:t>Event</a:t>
                      </a:r>
                      <a:endParaRPr lang="en-US" sz="1400" b="1" i="0" u="none" strike="noStrike">
                        <a:solidFill>
                          <a:srgbClr val="FFFFFF"/>
                        </a:solidFill>
                        <a:effectLst/>
                        <a:latin typeface="Calibri" panose="020F0502020204030204" pitchFamily="34" charset="0"/>
                      </a:endParaRPr>
                    </a:p>
                  </a:txBody>
                  <a:tcPr marL="9525" marR="9525" marT="9525" marB="0" anchor="ctr"/>
                </a:tc>
                <a:tc>
                  <a:txBody>
                    <a:bodyPr/>
                    <a:lstStyle/>
                    <a:p>
                      <a:pPr algn="ctr" rtl="0" fontAlgn="ctr"/>
                      <a:r>
                        <a:rPr lang="en-US" sz="1400" u="none" strike="noStrike" dirty="0">
                          <a:effectLst/>
                        </a:rPr>
                        <a:t>1.0</a:t>
                      </a:r>
                      <a:endParaRPr lang="en-US" sz="14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09"/>
                  </a:ext>
                </a:extLst>
              </a:tr>
              <a:tr h="247650">
                <a:tc>
                  <a:txBody>
                    <a:bodyPr/>
                    <a:lstStyle/>
                    <a:p>
                      <a:pPr algn="l" rtl="0" fontAlgn="ctr"/>
                      <a:r>
                        <a:rPr lang="en-US" sz="1400" u="none" strike="noStrike">
                          <a:effectLst/>
                        </a:rPr>
                        <a:t>Event</a:t>
                      </a:r>
                      <a:endParaRPr lang="en-US" sz="1400" b="1" i="0" u="none" strike="noStrike">
                        <a:solidFill>
                          <a:srgbClr val="FFFFFF"/>
                        </a:solidFill>
                        <a:effectLst/>
                        <a:latin typeface="Calibri" panose="020F0502020204030204" pitchFamily="34" charset="0"/>
                      </a:endParaRPr>
                    </a:p>
                  </a:txBody>
                  <a:tcPr marL="9525" marR="9525" marT="9525" marB="0" anchor="ctr"/>
                </a:tc>
                <a:tc>
                  <a:txBody>
                    <a:bodyPr/>
                    <a:lstStyle/>
                    <a:p>
                      <a:pPr algn="ctr" rtl="0" fontAlgn="ctr"/>
                      <a:r>
                        <a:rPr lang="en-US" sz="1400" u="none" strike="noStrike">
                          <a:effectLst/>
                        </a:rPr>
                        <a:t>0.5</a:t>
                      </a:r>
                      <a:endParaRPr lang="en-US" sz="14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10"/>
                  </a:ext>
                </a:extLst>
              </a:tr>
              <a:tr h="247650">
                <a:tc>
                  <a:txBody>
                    <a:bodyPr/>
                    <a:lstStyle/>
                    <a:p>
                      <a:pPr algn="l" rtl="0" fontAlgn="ctr"/>
                      <a:r>
                        <a:rPr lang="en-US" sz="1400" u="none" strike="noStrike">
                          <a:effectLst/>
                        </a:rPr>
                        <a:t>Non-Event</a:t>
                      </a:r>
                      <a:endParaRPr lang="en-US" sz="1400" b="1" i="0" u="none" strike="noStrike">
                        <a:solidFill>
                          <a:srgbClr val="FFFFFF"/>
                        </a:solidFill>
                        <a:effectLst/>
                        <a:latin typeface="Calibri" panose="020F0502020204030204" pitchFamily="34" charset="0"/>
                      </a:endParaRPr>
                    </a:p>
                  </a:txBody>
                  <a:tcPr marL="9525" marR="9525" marT="9525" marB="0" anchor="ctr"/>
                </a:tc>
                <a:tc>
                  <a:txBody>
                    <a:bodyPr/>
                    <a:lstStyle/>
                    <a:p>
                      <a:pPr algn="ctr" rtl="0" fontAlgn="ctr"/>
                      <a:r>
                        <a:rPr lang="en-US" sz="1400" u="none" strike="noStrike" dirty="0">
                          <a:effectLst/>
                        </a:rPr>
                        <a:t>0.3</a:t>
                      </a:r>
                      <a:endParaRPr lang="en-US" sz="14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11"/>
                  </a:ext>
                </a:extLst>
              </a:tr>
            </a:tbl>
          </a:graphicData>
        </a:graphic>
      </p:graphicFrame>
      <p:pic>
        <p:nvPicPr>
          <p:cNvPr id="8" name="Picture 7">
            <a:extLst>
              <a:ext uri="{FF2B5EF4-FFF2-40B4-BE49-F238E27FC236}">
                <a16:creationId xmlns:a16="http://schemas.microsoft.com/office/drawing/2014/main" id="{021F710F-595E-4793-9155-D4AE5C323C1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277928320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Model Assessment Example</a:t>
            </a:r>
          </a:p>
        </p:txBody>
      </p:sp>
      <p:sp>
        <p:nvSpPr>
          <p:cNvPr id="3" name="Content Placeholder 2"/>
          <p:cNvSpPr>
            <a:spLocks noGrp="1"/>
          </p:cNvSpPr>
          <p:nvPr>
            <p:ph idx="1"/>
          </p:nvPr>
        </p:nvSpPr>
        <p:spPr/>
        <p:txBody>
          <a:bodyPr>
            <a:noAutofit/>
          </a:bodyPr>
          <a:lstStyle/>
          <a:p>
            <a:pPr marL="0" lvl="1" indent="0">
              <a:spcBef>
                <a:spcPts val="0"/>
              </a:spcBef>
              <a:buNone/>
            </a:pPr>
            <a:r>
              <a:rPr lang="en-US" sz="1400" dirty="0">
                <a:latin typeface="Courier New" panose="02070309020205020404" pitchFamily="49" charset="0"/>
                <a:cs typeface="Courier New" panose="02070309020205020404" pitchFamily="49" charset="0"/>
              </a:rPr>
              <a:t>import </a:t>
            </a:r>
            <a:r>
              <a:rPr lang="en-US" sz="1400" dirty="0" err="1">
                <a:latin typeface="Courier New" panose="02070309020205020404" pitchFamily="49" charset="0"/>
                <a:cs typeface="Courier New" panose="02070309020205020404" pitchFamily="49" charset="0"/>
              </a:rPr>
              <a:t>matplotlib.pyplot</a:t>
            </a:r>
            <a:r>
              <a:rPr lang="en-US" sz="1400" dirty="0">
                <a:latin typeface="Courier New" panose="02070309020205020404" pitchFamily="49" charset="0"/>
                <a:cs typeface="Courier New" panose="02070309020205020404" pitchFamily="49" charset="0"/>
              </a:rPr>
              <a:t> as </a:t>
            </a:r>
            <a:r>
              <a:rPr lang="en-US" sz="1400" dirty="0" err="1">
                <a:latin typeface="Courier New" panose="02070309020205020404" pitchFamily="49" charset="0"/>
                <a:cs typeface="Courier New" panose="02070309020205020404" pitchFamily="49" charset="0"/>
              </a:rPr>
              <a:t>plt</a:t>
            </a:r>
            <a:endParaRPr lang="en-US" sz="1400" dirty="0">
              <a:latin typeface="Courier New" panose="02070309020205020404" pitchFamily="49" charset="0"/>
              <a:cs typeface="Courier New" panose="02070309020205020404" pitchFamily="49" charset="0"/>
            </a:endParaRPr>
          </a:p>
          <a:p>
            <a:pPr marL="0" lvl="1" indent="0">
              <a:spcBef>
                <a:spcPts val="0"/>
              </a:spcBef>
              <a:buNone/>
            </a:pPr>
            <a:r>
              <a:rPr lang="en-US" sz="1400" dirty="0">
                <a:latin typeface="Courier New" panose="02070309020205020404" pitchFamily="49" charset="0"/>
                <a:cs typeface="Courier New" panose="02070309020205020404" pitchFamily="49" charset="0"/>
              </a:rPr>
              <a:t>import </a:t>
            </a:r>
            <a:r>
              <a:rPr lang="en-US" sz="1400" dirty="0" err="1">
                <a:latin typeface="Courier New" panose="02070309020205020404" pitchFamily="49" charset="0"/>
                <a:cs typeface="Courier New" panose="02070309020205020404" pitchFamily="49" charset="0"/>
              </a:rPr>
              <a:t>numpy</a:t>
            </a:r>
            <a:endParaRPr lang="en-US" sz="1400" dirty="0">
              <a:latin typeface="Courier New" panose="02070309020205020404" pitchFamily="49" charset="0"/>
              <a:cs typeface="Courier New" panose="02070309020205020404" pitchFamily="49" charset="0"/>
            </a:endParaRPr>
          </a:p>
          <a:p>
            <a:pPr marL="0" lvl="1" indent="0">
              <a:spcBef>
                <a:spcPts val="0"/>
              </a:spcBef>
              <a:buNone/>
            </a:pPr>
            <a:r>
              <a:rPr lang="en-US" sz="1400" dirty="0">
                <a:latin typeface="Courier New" panose="02070309020205020404" pitchFamily="49" charset="0"/>
                <a:cs typeface="Courier New" panose="02070309020205020404" pitchFamily="49" charset="0"/>
              </a:rPr>
              <a:t>import </a:t>
            </a:r>
            <a:r>
              <a:rPr lang="en-US" sz="1400" dirty="0" err="1">
                <a:latin typeface="Courier New" panose="02070309020205020404" pitchFamily="49" charset="0"/>
                <a:cs typeface="Courier New" panose="02070309020205020404" pitchFamily="49" charset="0"/>
              </a:rPr>
              <a:t>sklearn.metrics</a:t>
            </a:r>
            <a:r>
              <a:rPr lang="en-US" sz="1400" dirty="0">
                <a:latin typeface="Courier New" panose="02070309020205020404" pitchFamily="49" charset="0"/>
                <a:cs typeface="Courier New" panose="02070309020205020404" pitchFamily="49" charset="0"/>
              </a:rPr>
              <a:t> as metrics</a:t>
            </a:r>
          </a:p>
          <a:p>
            <a:pPr marL="0" lvl="1" indent="0">
              <a:spcBef>
                <a:spcPts val="0"/>
              </a:spcBef>
              <a:buNone/>
            </a:pPr>
            <a:endParaRPr lang="en-US" sz="1400" dirty="0">
              <a:latin typeface="Courier New" panose="02070309020205020404" pitchFamily="49" charset="0"/>
              <a:cs typeface="Courier New" panose="02070309020205020404" pitchFamily="49" charset="0"/>
            </a:endParaRPr>
          </a:p>
          <a:p>
            <a:pPr marL="0" lvl="1" indent="0">
              <a:spcBef>
                <a:spcPts val="0"/>
              </a:spcBef>
              <a:buNone/>
            </a:pPr>
            <a:r>
              <a:rPr lang="en-US" sz="1400" dirty="0">
                <a:latin typeface="Courier New" panose="02070309020205020404" pitchFamily="49" charset="0"/>
                <a:cs typeface="Courier New" panose="02070309020205020404" pitchFamily="49" charset="0"/>
              </a:rPr>
              <a:t>Y = </a:t>
            </a:r>
            <a:r>
              <a:rPr lang="en-US" sz="1400" dirty="0" err="1">
                <a:latin typeface="Courier New" panose="02070309020205020404" pitchFamily="49" charset="0"/>
                <a:cs typeface="Courier New" panose="02070309020205020404" pitchFamily="49" charset="0"/>
              </a:rPr>
              <a:t>numpy.array</a:t>
            </a:r>
            <a:r>
              <a:rPr lang="en-US" sz="1400" dirty="0">
                <a:latin typeface="Courier New" panose="02070309020205020404" pitchFamily="49" charset="0"/>
                <a:cs typeface="Courier New" panose="02070309020205020404" pitchFamily="49" charset="0"/>
              </a:rPr>
              <a:t>(['Event',</a:t>
            </a:r>
          </a:p>
          <a:p>
            <a:pPr marL="0" lvl="1" indent="0">
              <a:spcBef>
                <a:spcPts val="0"/>
              </a:spcBef>
              <a:buNone/>
            </a:pPr>
            <a:r>
              <a:rPr lang="en-US" sz="1400" dirty="0">
                <a:latin typeface="Courier New" panose="02070309020205020404" pitchFamily="49" charset="0"/>
                <a:cs typeface="Courier New" panose="02070309020205020404" pitchFamily="49" charset="0"/>
              </a:rPr>
              <a:t>                 'Non-Event',</a:t>
            </a:r>
          </a:p>
          <a:p>
            <a:pPr marL="0" lvl="1" indent="0">
              <a:spcBef>
                <a:spcPts val="0"/>
              </a:spcBef>
              <a:buNone/>
            </a:pPr>
            <a:r>
              <a:rPr lang="en-US" sz="1400" dirty="0">
                <a:latin typeface="Courier New" panose="02070309020205020404" pitchFamily="49" charset="0"/>
                <a:cs typeface="Courier New" panose="02070309020205020404" pitchFamily="49" charset="0"/>
              </a:rPr>
              <a:t>                 'Non-Event',</a:t>
            </a:r>
          </a:p>
          <a:p>
            <a:pPr marL="0" lvl="1" indent="0">
              <a:spcBef>
                <a:spcPts val="0"/>
              </a:spcBef>
              <a:buNone/>
            </a:pPr>
            <a:r>
              <a:rPr lang="en-US" sz="1400" dirty="0">
                <a:latin typeface="Courier New" panose="02070309020205020404" pitchFamily="49" charset="0"/>
                <a:cs typeface="Courier New" panose="02070309020205020404" pitchFamily="49" charset="0"/>
              </a:rPr>
              <a:t>                 'Event',</a:t>
            </a:r>
          </a:p>
          <a:p>
            <a:pPr marL="0" lvl="1" indent="0">
              <a:spcBef>
                <a:spcPts val="0"/>
              </a:spcBef>
              <a:buNone/>
            </a:pPr>
            <a:r>
              <a:rPr lang="en-US" sz="1400" dirty="0">
                <a:latin typeface="Courier New" panose="02070309020205020404" pitchFamily="49" charset="0"/>
                <a:cs typeface="Courier New" panose="02070309020205020404" pitchFamily="49" charset="0"/>
              </a:rPr>
              <a:t>                 'Event',</a:t>
            </a:r>
          </a:p>
          <a:p>
            <a:pPr marL="0" lvl="1" indent="0">
              <a:spcBef>
                <a:spcPts val="0"/>
              </a:spcBef>
              <a:buNone/>
            </a:pPr>
            <a:r>
              <a:rPr lang="en-US" sz="1400" dirty="0">
                <a:latin typeface="Courier New" panose="02070309020205020404" pitchFamily="49" charset="0"/>
                <a:cs typeface="Courier New" panose="02070309020205020404" pitchFamily="49" charset="0"/>
              </a:rPr>
              <a:t>                 'Non-Event',</a:t>
            </a:r>
          </a:p>
          <a:p>
            <a:pPr marL="0" lvl="1" indent="0">
              <a:spcBef>
                <a:spcPts val="0"/>
              </a:spcBef>
              <a:buNone/>
            </a:pPr>
            <a:r>
              <a:rPr lang="en-US" sz="1400" dirty="0">
                <a:latin typeface="Courier New" panose="02070309020205020404" pitchFamily="49" charset="0"/>
                <a:cs typeface="Courier New" panose="02070309020205020404" pitchFamily="49" charset="0"/>
              </a:rPr>
              <a:t>                 'Event',</a:t>
            </a:r>
          </a:p>
          <a:p>
            <a:pPr marL="0" lvl="1" indent="0">
              <a:spcBef>
                <a:spcPts val="0"/>
              </a:spcBef>
              <a:buNone/>
            </a:pPr>
            <a:r>
              <a:rPr lang="en-US" sz="1400" dirty="0">
                <a:latin typeface="Courier New" panose="02070309020205020404" pitchFamily="49" charset="0"/>
                <a:cs typeface="Courier New" panose="02070309020205020404" pitchFamily="49" charset="0"/>
              </a:rPr>
              <a:t>                 'Non-Event',</a:t>
            </a:r>
          </a:p>
          <a:p>
            <a:pPr marL="0" lvl="1" indent="0">
              <a:spcBef>
                <a:spcPts val="0"/>
              </a:spcBef>
              <a:buNone/>
            </a:pPr>
            <a:r>
              <a:rPr lang="en-US" sz="1400" dirty="0">
                <a:latin typeface="Courier New" panose="02070309020205020404" pitchFamily="49" charset="0"/>
                <a:cs typeface="Courier New" panose="02070309020205020404" pitchFamily="49" charset="0"/>
              </a:rPr>
              <a:t>                 'Event',</a:t>
            </a:r>
          </a:p>
          <a:p>
            <a:pPr marL="0" lvl="1" indent="0">
              <a:spcBef>
                <a:spcPts val="0"/>
              </a:spcBef>
              <a:buNone/>
            </a:pPr>
            <a:r>
              <a:rPr lang="en-US" sz="1400" dirty="0">
                <a:latin typeface="Courier New" panose="02070309020205020404" pitchFamily="49" charset="0"/>
                <a:cs typeface="Courier New" panose="02070309020205020404" pitchFamily="49" charset="0"/>
              </a:rPr>
              <a:t>                 'Event',</a:t>
            </a:r>
          </a:p>
          <a:p>
            <a:pPr marL="0" lvl="1" indent="0">
              <a:spcBef>
                <a:spcPts val="0"/>
              </a:spcBef>
              <a:buNone/>
            </a:pPr>
            <a:r>
              <a:rPr lang="en-US" sz="1400" dirty="0">
                <a:latin typeface="Courier New" panose="02070309020205020404" pitchFamily="49" charset="0"/>
                <a:cs typeface="Courier New" panose="02070309020205020404" pitchFamily="49" charset="0"/>
              </a:rPr>
              <a:t>                 'Non-Event'])</a:t>
            </a:r>
          </a:p>
          <a:p>
            <a:pPr marL="0" lvl="1" indent="0">
              <a:spcBef>
                <a:spcPts val="0"/>
              </a:spcBef>
              <a:buNone/>
            </a:pPr>
            <a:endParaRPr lang="en-US" sz="1400" dirty="0">
              <a:latin typeface="Courier New" panose="02070309020205020404" pitchFamily="49" charset="0"/>
              <a:cs typeface="Courier New" panose="02070309020205020404" pitchFamily="49" charset="0"/>
            </a:endParaRPr>
          </a:p>
          <a:p>
            <a:pPr marL="0" lvl="1" indent="0">
              <a:spcBef>
                <a:spcPts val="0"/>
              </a:spcBef>
              <a:buNone/>
            </a:pPr>
            <a:r>
              <a:rPr lang="en-US" sz="1400" dirty="0" err="1">
                <a:latin typeface="Courier New" panose="02070309020205020404" pitchFamily="49" charset="0"/>
                <a:cs typeface="Courier New" panose="02070309020205020404" pitchFamily="49" charset="0"/>
              </a:rPr>
              <a:t>nY</a:t>
            </a:r>
            <a:r>
              <a:rPr lang="en-US" sz="1400" dirty="0">
                <a:latin typeface="Courier New" panose="02070309020205020404" pitchFamily="49" charset="0"/>
                <a:cs typeface="Courier New" panose="02070309020205020404" pitchFamily="49" charset="0"/>
              </a:rPr>
              <a:t> = </a:t>
            </a:r>
            <a:r>
              <a:rPr lang="en-US" sz="1400" dirty="0" err="1">
                <a:latin typeface="Courier New" panose="02070309020205020404" pitchFamily="49" charset="0"/>
                <a:cs typeface="Courier New" panose="02070309020205020404" pitchFamily="49" charset="0"/>
              </a:rPr>
              <a:t>Y.shape</a:t>
            </a:r>
            <a:r>
              <a:rPr lang="en-US" sz="1400" dirty="0">
                <a:latin typeface="Courier New" panose="02070309020205020404" pitchFamily="49" charset="0"/>
                <a:cs typeface="Courier New" panose="02070309020205020404" pitchFamily="49" charset="0"/>
              </a:rPr>
              <a:t>[0]</a:t>
            </a:r>
          </a:p>
          <a:p>
            <a:pPr marL="0" lvl="1" indent="0">
              <a:spcBef>
                <a:spcPts val="0"/>
              </a:spcBef>
              <a:buNone/>
            </a:pPr>
            <a:endParaRPr lang="en-US" sz="1400" dirty="0">
              <a:latin typeface="Courier New" panose="02070309020205020404" pitchFamily="49" charset="0"/>
              <a:cs typeface="Courier New" panose="02070309020205020404" pitchFamily="49" charset="0"/>
            </a:endParaRPr>
          </a:p>
          <a:p>
            <a:pPr marL="0" lvl="1" indent="0">
              <a:spcBef>
                <a:spcPts val="0"/>
              </a:spcBef>
              <a:buNone/>
            </a:pPr>
            <a:r>
              <a:rPr lang="en-US" sz="1400" dirty="0" err="1">
                <a:latin typeface="Courier New" panose="02070309020205020404" pitchFamily="49" charset="0"/>
                <a:cs typeface="Courier New" panose="02070309020205020404" pitchFamily="49" charset="0"/>
              </a:rPr>
              <a:t>predProbY</a:t>
            </a:r>
            <a:r>
              <a:rPr lang="en-US" sz="1400" dirty="0">
                <a:latin typeface="Courier New" panose="02070309020205020404" pitchFamily="49" charset="0"/>
                <a:cs typeface="Courier New" panose="02070309020205020404" pitchFamily="49" charset="0"/>
              </a:rPr>
              <a:t> = </a:t>
            </a:r>
            <a:r>
              <a:rPr lang="en-US" sz="1400" dirty="0" err="1">
                <a:latin typeface="Courier New" panose="02070309020205020404" pitchFamily="49" charset="0"/>
                <a:cs typeface="Courier New" panose="02070309020205020404" pitchFamily="49" charset="0"/>
              </a:rPr>
              <a:t>numpy.array</a:t>
            </a:r>
            <a:r>
              <a:rPr lang="en-US" sz="1400" dirty="0">
                <a:latin typeface="Courier New" panose="02070309020205020404" pitchFamily="49" charset="0"/>
                <a:cs typeface="Courier New" panose="02070309020205020404" pitchFamily="49" charset="0"/>
              </a:rPr>
              <a:t>([0.9,0.5,0.3,0.7,0.3,0.8,0.4,0.2,1,0.5,0.3])</a:t>
            </a:r>
          </a:p>
          <a:p>
            <a:pPr marL="0" lvl="1" indent="0">
              <a:spcBef>
                <a:spcPts val="0"/>
              </a:spcBef>
              <a:buNone/>
            </a:pPr>
            <a:endParaRPr lang="en-US" sz="1400" dirty="0">
              <a:latin typeface="Courier New" panose="02070309020205020404" pitchFamily="49" charset="0"/>
              <a:cs typeface="Courier New" panose="02070309020205020404" pitchFamily="49" charset="0"/>
            </a:endParaRPr>
          </a:p>
        </p:txBody>
      </p:sp>
      <p:sp>
        <p:nvSpPr>
          <p:cNvPr id="7" name="Slide Number Placeholder 6"/>
          <p:cNvSpPr>
            <a:spLocks noGrp="1"/>
          </p:cNvSpPr>
          <p:nvPr>
            <p:ph type="sldNum" sz="quarter" idx="12"/>
          </p:nvPr>
        </p:nvSpPr>
        <p:spPr/>
        <p:txBody>
          <a:bodyPr/>
          <a:lstStyle/>
          <a:p>
            <a:fld id="{1C20BA80-1909-427C-B3BD-3DD8AEAFD5BE}" type="slidenum">
              <a:rPr lang="en-US" smtClean="0"/>
              <a:t>54</a:t>
            </a:fld>
            <a:endParaRPr lang="en-US" dirty="0"/>
          </a:p>
        </p:txBody>
      </p:sp>
      <p:pic>
        <p:nvPicPr>
          <p:cNvPr id="6" name="Picture 5">
            <a:extLst>
              <a:ext uri="{FF2B5EF4-FFF2-40B4-BE49-F238E27FC236}">
                <a16:creationId xmlns:a16="http://schemas.microsoft.com/office/drawing/2014/main" id="{1341FB92-C37F-4388-97E2-C41645DC358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324450323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Model Assessment Example</a:t>
            </a:r>
          </a:p>
        </p:txBody>
      </p:sp>
      <p:sp>
        <p:nvSpPr>
          <p:cNvPr id="3" name="Content Placeholder 2"/>
          <p:cNvSpPr>
            <a:spLocks noGrp="1"/>
          </p:cNvSpPr>
          <p:nvPr>
            <p:ph idx="1"/>
          </p:nvPr>
        </p:nvSpPr>
        <p:spPr/>
        <p:txBody>
          <a:bodyPr>
            <a:noAutofit/>
          </a:bodyPr>
          <a:lstStyle/>
          <a:p>
            <a:pPr marL="0" lvl="1" indent="0">
              <a:spcBef>
                <a:spcPts val="0"/>
              </a:spcBef>
              <a:buNone/>
            </a:pPr>
            <a:r>
              <a:rPr lang="en-US" sz="1400" dirty="0">
                <a:latin typeface="Courier New" panose="02070309020205020404" pitchFamily="49" charset="0"/>
                <a:cs typeface="Courier New" panose="02070309020205020404" pitchFamily="49" charset="0"/>
              </a:rPr>
              <a:t># Determine the predicted class of Y</a:t>
            </a:r>
          </a:p>
          <a:p>
            <a:pPr marL="0" lvl="1" indent="0">
              <a:spcBef>
                <a:spcPts val="0"/>
              </a:spcBef>
              <a:buNone/>
            </a:pPr>
            <a:r>
              <a:rPr lang="en-US" sz="1400" dirty="0" err="1">
                <a:latin typeface="Courier New" panose="02070309020205020404" pitchFamily="49" charset="0"/>
                <a:cs typeface="Courier New" panose="02070309020205020404" pitchFamily="49" charset="0"/>
              </a:rPr>
              <a:t>predY</a:t>
            </a:r>
            <a:r>
              <a:rPr lang="en-US" sz="1400" dirty="0">
                <a:latin typeface="Courier New" panose="02070309020205020404" pitchFamily="49" charset="0"/>
                <a:cs typeface="Courier New" panose="02070309020205020404" pitchFamily="49" charset="0"/>
              </a:rPr>
              <a:t> = </a:t>
            </a:r>
            <a:r>
              <a:rPr lang="en-US" sz="1400" dirty="0" err="1">
                <a:latin typeface="Courier New" panose="02070309020205020404" pitchFamily="49" charset="0"/>
                <a:cs typeface="Courier New" panose="02070309020205020404" pitchFamily="49" charset="0"/>
              </a:rPr>
              <a:t>numpy.empty_like</a:t>
            </a:r>
            <a:r>
              <a:rPr lang="en-US" sz="1400" dirty="0">
                <a:latin typeface="Courier New" panose="02070309020205020404" pitchFamily="49" charset="0"/>
                <a:cs typeface="Courier New" panose="02070309020205020404" pitchFamily="49" charset="0"/>
              </a:rPr>
              <a:t>(Y)</a:t>
            </a:r>
          </a:p>
          <a:p>
            <a:pPr marL="0" lvl="1" indent="0">
              <a:spcBef>
                <a:spcPts val="0"/>
              </a:spcBef>
              <a:buNone/>
            </a:pPr>
            <a:r>
              <a:rPr lang="en-US" sz="1400" dirty="0">
                <a:latin typeface="Courier New" panose="02070309020205020404" pitchFamily="49" charset="0"/>
                <a:cs typeface="Courier New" panose="02070309020205020404" pitchFamily="49" charset="0"/>
              </a:rPr>
              <a:t>for </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 in range(</a:t>
            </a:r>
            <a:r>
              <a:rPr lang="en-US" sz="1400" dirty="0" err="1">
                <a:latin typeface="Courier New" panose="02070309020205020404" pitchFamily="49" charset="0"/>
                <a:cs typeface="Courier New" panose="02070309020205020404" pitchFamily="49" charset="0"/>
              </a:rPr>
              <a:t>nY</a:t>
            </a:r>
            <a:r>
              <a:rPr lang="en-US" sz="1400" dirty="0">
                <a:latin typeface="Courier New" panose="02070309020205020404" pitchFamily="49" charset="0"/>
                <a:cs typeface="Courier New" panose="02070309020205020404" pitchFamily="49" charset="0"/>
              </a:rPr>
              <a:t>):</a:t>
            </a:r>
          </a:p>
          <a:p>
            <a:pPr marL="0" lvl="1" indent="0">
              <a:spcBef>
                <a:spcPts val="0"/>
              </a:spcBef>
              <a:buNone/>
            </a:pPr>
            <a:r>
              <a:rPr lang="en-US" sz="1400" dirty="0">
                <a:latin typeface="Courier New" panose="02070309020205020404" pitchFamily="49" charset="0"/>
                <a:cs typeface="Courier New" panose="02070309020205020404" pitchFamily="49" charset="0"/>
              </a:rPr>
              <a:t>    if (</a:t>
            </a:r>
            <a:r>
              <a:rPr lang="en-US" sz="1400" dirty="0" err="1">
                <a:latin typeface="Courier New" panose="02070309020205020404" pitchFamily="49" charset="0"/>
                <a:cs typeface="Courier New" panose="02070309020205020404" pitchFamily="49" charset="0"/>
              </a:rPr>
              <a:t>predProbY</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 &gt; 0.5):</a:t>
            </a:r>
          </a:p>
          <a:p>
            <a:pPr marL="0" lvl="1" indent="0">
              <a:spcBef>
                <a:spcPts val="0"/>
              </a:spcBef>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predY</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 = 'Event'</a:t>
            </a:r>
          </a:p>
          <a:p>
            <a:pPr marL="0" lvl="1" indent="0">
              <a:spcBef>
                <a:spcPts val="0"/>
              </a:spcBef>
              <a:buNone/>
            </a:pPr>
            <a:r>
              <a:rPr lang="en-US" sz="1400" dirty="0">
                <a:latin typeface="Courier New" panose="02070309020205020404" pitchFamily="49" charset="0"/>
                <a:cs typeface="Courier New" panose="02070309020205020404" pitchFamily="49" charset="0"/>
              </a:rPr>
              <a:t>    else:</a:t>
            </a:r>
          </a:p>
          <a:p>
            <a:pPr marL="0" lvl="1" indent="0">
              <a:spcBef>
                <a:spcPts val="0"/>
              </a:spcBef>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predY</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 = 'Non-Event'</a:t>
            </a:r>
          </a:p>
          <a:p>
            <a:pPr marL="0" lvl="1" indent="0">
              <a:spcBef>
                <a:spcPts val="0"/>
              </a:spcBef>
              <a:buNone/>
            </a:pPr>
            <a:endParaRPr lang="en-US" sz="1400" dirty="0">
              <a:latin typeface="Courier New" panose="02070309020205020404" pitchFamily="49" charset="0"/>
              <a:cs typeface="Courier New" panose="02070309020205020404" pitchFamily="49" charset="0"/>
            </a:endParaRPr>
          </a:p>
          <a:p>
            <a:pPr marL="0" lvl="1" indent="0">
              <a:spcBef>
                <a:spcPts val="0"/>
              </a:spcBef>
              <a:buNone/>
            </a:pPr>
            <a:r>
              <a:rPr lang="en-US" sz="1400" dirty="0">
                <a:latin typeface="Courier New" panose="02070309020205020404" pitchFamily="49" charset="0"/>
                <a:cs typeface="Courier New" panose="02070309020205020404" pitchFamily="49" charset="0"/>
              </a:rPr>
              <a:t># Calculate the Root Average Squared Error</a:t>
            </a:r>
          </a:p>
          <a:p>
            <a:pPr marL="0" lvl="1" indent="0">
              <a:spcBef>
                <a:spcPts val="0"/>
              </a:spcBef>
              <a:buNone/>
            </a:pPr>
            <a:r>
              <a:rPr lang="en-US" sz="1400" dirty="0">
                <a:latin typeface="Courier New" panose="02070309020205020404" pitchFamily="49" charset="0"/>
                <a:cs typeface="Courier New" panose="02070309020205020404" pitchFamily="49" charset="0"/>
              </a:rPr>
              <a:t>RASE = 0.0</a:t>
            </a:r>
          </a:p>
          <a:p>
            <a:pPr marL="0" lvl="1" indent="0">
              <a:spcBef>
                <a:spcPts val="0"/>
              </a:spcBef>
              <a:buNone/>
            </a:pPr>
            <a:r>
              <a:rPr lang="en-US" sz="1400" dirty="0">
                <a:latin typeface="Courier New" panose="02070309020205020404" pitchFamily="49" charset="0"/>
                <a:cs typeface="Courier New" panose="02070309020205020404" pitchFamily="49" charset="0"/>
              </a:rPr>
              <a:t>for </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 in range(</a:t>
            </a:r>
            <a:r>
              <a:rPr lang="en-US" sz="1400" dirty="0" err="1">
                <a:latin typeface="Courier New" panose="02070309020205020404" pitchFamily="49" charset="0"/>
                <a:cs typeface="Courier New" panose="02070309020205020404" pitchFamily="49" charset="0"/>
              </a:rPr>
              <a:t>nY</a:t>
            </a:r>
            <a:r>
              <a:rPr lang="en-US" sz="1400" dirty="0">
                <a:latin typeface="Courier New" panose="02070309020205020404" pitchFamily="49" charset="0"/>
                <a:cs typeface="Courier New" panose="02070309020205020404" pitchFamily="49" charset="0"/>
              </a:rPr>
              <a:t>):</a:t>
            </a:r>
          </a:p>
          <a:p>
            <a:pPr marL="0" lvl="1" indent="0">
              <a:spcBef>
                <a:spcPts val="0"/>
              </a:spcBef>
              <a:buNone/>
            </a:pPr>
            <a:r>
              <a:rPr lang="en-US" sz="1400" dirty="0">
                <a:latin typeface="Courier New" panose="02070309020205020404" pitchFamily="49" charset="0"/>
                <a:cs typeface="Courier New" panose="02070309020205020404" pitchFamily="49" charset="0"/>
              </a:rPr>
              <a:t>    if (Y[</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 == 'Event'):</a:t>
            </a:r>
          </a:p>
          <a:p>
            <a:pPr marL="0" lvl="1" indent="0">
              <a:spcBef>
                <a:spcPts val="0"/>
              </a:spcBef>
              <a:buNone/>
            </a:pPr>
            <a:r>
              <a:rPr lang="en-US" sz="1400" dirty="0">
                <a:latin typeface="Courier New" panose="02070309020205020404" pitchFamily="49" charset="0"/>
                <a:cs typeface="Courier New" panose="02070309020205020404" pitchFamily="49" charset="0"/>
              </a:rPr>
              <a:t>        RASE += (1 - </a:t>
            </a:r>
            <a:r>
              <a:rPr lang="en-US" sz="1400" dirty="0" err="1">
                <a:latin typeface="Courier New" panose="02070309020205020404" pitchFamily="49" charset="0"/>
                <a:cs typeface="Courier New" panose="02070309020205020404" pitchFamily="49" charset="0"/>
              </a:rPr>
              <a:t>predProbY</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])**2</a:t>
            </a:r>
          </a:p>
          <a:p>
            <a:pPr marL="0" lvl="1" indent="0">
              <a:spcBef>
                <a:spcPts val="0"/>
              </a:spcBef>
              <a:buNone/>
            </a:pPr>
            <a:r>
              <a:rPr lang="en-US" sz="1400" dirty="0">
                <a:latin typeface="Courier New" panose="02070309020205020404" pitchFamily="49" charset="0"/>
                <a:cs typeface="Courier New" panose="02070309020205020404" pitchFamily="49" charset="0"/>
              </a:rPr>
              <a:t>    else:</a:t>
            </a:r>
          </a:p>
          <a:p>
            <a:pPr marL="0" lvl="1" indent="0">
              <a:spcBef>
                <a:spcPts val="0"/>
              </a:spcBef>
              <a:buNone/>
            </a:pPr>
            <a:r>
              <a:rPr lang="en-US" sz="1400" dirty="0">
                <a:latin typeface="Courier New" panose="02070309020205020404" pitchFamily="49" charset="0"/>
                <a:cs typeface="Courier New" panose="02070309020205020404" pitchFamily="49" charset="0"/>
              </a:rPr>
              <a:t>        RASE += (0 - </a:t>
            </a:r>
            <a:r>
              <a:rPr lang="en-US" sz="1400" dirty="0" err="1">
                <a:latin typeface="Courier New" panose="02070309020205020404" pitchFamily="49" charset="0"/>
                <a:cs typeface="Courier New" panose="02070309020205020404" pitchFamily="49" charset="0"/>
              </a:rPr>
              <a:t>predProbY</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])**2</a:t>
            </a:r>
          </a:p>
          <a:p>
            <a:pPr marL="0" lvl="1" indent="0">
              <a:spcBef>
                <a:spcPts val="0"/>
              </a:spcBef>
              <a:buNone/>
            </a:pPr>
            <a:r>
              <a:rPr lang="en-US" sz="1400" dirty="0">
                <a:latin typeface="Courier New" panose="02070309020205020404" pitchFamily="49" charset="0"/>
                <a:cs typeface="Courier New" panose="02070309020205020404" pitchFamily="49" charset="0"/>
              </a:rPr>
              <a:t>RASE = </a:t>
            </a:r>
            <a:r>
              <a:rPr lang="en-US" sz="1400" dirty="0" err="1">
                <a:latin typeface="Courier New" panose="02070309020205020404" pitchFamily="49" charset="0"/>
                <a:cs typeface="Courier New" panose="02070309020205020404" pitchFamily="49" charset="0"/>
              </a:rPr>
              <a:t>numpy.sqrt</a:t>
            </a:r>
            <a:r>
              <a:rPr lang="en-US" sz="1400" dirty="0">
                <a:latin typeface="Courier New" panose="02070309020205020404" pitchFamily="49" charset="0"/>
                <a:cs typeface="Courier New" panose="02070309020205020404" pitchFamily="49" charset="0"/>
              </a:rPr>
              <a:t>(RASE/</a:t>
            </a:r>
            <a:r>
              <a:rPr lang="en-US" sz="1400" dirty="0" err="1">
                <a:latin typeface="Courier New" panose="02070309020205020404" pitchFamily="49" charset="0"/>
                <a:cs typeface="Courier New" panose="02070309020205020404" pitchFamily="49" charset="0"/>
              </a:rPr>
              <a:t>nY</a:t>
            </a:r>
            <a:r>
              <a:rPr lang="en-US" sz="1400" dirty="0">
                <a:latin typeface="Courier New" panose="02070309020205020404" pitchFamily="49" charset="0"/>
                <a:cs typeface="Courier New" panose="02070309020205020404" pitchFamily="49" charset="0"/>
              </a:rPr>
              <a:t>)</a:t>
            </a:r>
          </a:p>
          <a:p>
            <a:pPr marL="0" lvl="1" indent="0">
              <a:spcBef>
                <a:spcPts val="0"/>
              </a:spcBef>
              <a:buNone/>
            </a:pPr>
            <a:endParaRPr lang="en-US" sz="1400" dirty="0">
              <a:latin typeface="Courier New" panose="02070309020205020404" pitchFamily="49" charset="0"/>
              <a:cs typeface="Courier New" panose="02070309020205020404" pitchFamily="49" charset="0"/>
            </a:endParaRPr>
          </a:p>
          <a:p>
            <a:pPr marL="0" lvl="1" indent="0">
              <a:spcBef>
                <a:spcPts val="0"/>
              </a:spcBef>
              <a:buNone/>
            </a:pPr>
            <a:r>
              <a:rPr lang="en-US" sz="1400" dirty="0">
                <a:latin typeface="Courier New" panose="02070309020205020404" pitchFamily="49" charset="0"/>
                <a:cs typeface="Courier New" panose="02070309020205020404" pitchFamily="49" charset="0"/>
              </a:rPr>
              <a:t># Calculate the Root Mean Squared Error</a:t>
            </a:r>
          </a:p>
          <a:p>
            <a:pPr marL="0" lvl="1" indent="0">
              <a:spcBef>
                <a:spcPts val="0"/>
              </a:spcBef>
              <a:buNone/>
            </a:pPr>
            <a:r>
              <a:rPr lang="en-US" sz="1400" dirty="0" err="1">
                <a:latin typeface="Courier New" panose="02070309020205020404" pitchFamily="49" charset="0"/>
                <a:cs typeface="Courier New" panose="02070309020205020404" pitchFamily="49" charset="0"/>
              </a:rPr>
              <a:t>Y_true</a:t>
            </a:r>
            <a:r>
              <a:rPr lang="en-US" sz="1400" dirty="0">
                <a:latin typeface="Courier New" panose="02070309020205020404" pitchFamily="49" charset="0"/>
                <a:cs typeface="Courier New" panose="02070309020205020404" pitchFamily="49" charset="0"/>
              </a:rPr>
              <a:t> = 1.0 * </a:t>
            </a:r>
            <a:r>
              <a:rPr lang="en-US" sz="1400" dirty="0" err="1">
                <a:latin typeface="Courier New" panose="02070309020205020404" pitchFamily="49" charset="0"/>
                <a:cs typeface="Courier New" panose="02070309020205020404" pitchFamily="49" charset="0"/>
              </a:rPr>
              <a:t>numpy.isin</a:t>
            </a:r>
            <a:r>
              <a:rPr lang="en-US" sz="1400" dirty="0">
                <a:latin typeface="Courier New" panose="02070309020205020404" pitchFamily="49" charset="0"/>
                <a:cs typeface="Courier New" panose="02070309020205020404" pitchFamily="49" charset="0"/>
              </a:rPr>
              <a:t>(Y, ['Event’])</a:t>
            </a:r>
          </a:p>
          <a:p>
            <a:pPr marL="0" lvl="1" indent="0">
              <a:spcBef>
                <a:spcPts val="0"/>
              </a:spcBef>
              <a:buNone/>
            </a:pPr>
            <a:r>
              <a:rPr lang="en-US" sz="1400" dirty="0">
                <a:latin typeface="Courier New" panose="02070309020205020404" pitchFamily="49" charset="0"/>
                <a:cs typeface="Courier New" panose="02070309020205020404" pitchFamily="49" charset="0"/>
              </a:rPr>
              <a:t>RMSE = </a:t>
            </a:r>
            <a:r>
              <a:rPr lang="en-US" sz="1400" dirty="0" err="1">
                <a:latin typeface="Courier New" panose="02070309020205020404" pitchFamily="49" charset="0"/>
                <a:cs typeface="Courier New" panose="02070309020205020404" pitchFamily="49" charset="0"/>
              </a:rPr>
              <a:t>metrics.mean_squared_error</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Y_true</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predProbY</a:t>
            </a:r>
            <a:r>
              <a:rPr lang="en-US" sz="1400" dirty="0">
                <a:latin typeface="Courier New" panose="02070309020205020404" pitchFamily="49" charset="0"/>
                <a:cs typeface="Courier New" panose="02070309020205020404" pitchFamily="49" charset="0"/>
              </a:rPr>
              <a:t>)</a:t>
            </a:r>
          </a:p>
          <a:p>
            <a:pPr marL="0" lvl="1" indent="0">
              <a:spcBef>
                <a:spcPts val="0"/>
              </a:spcBef>
              <a:buNone/>
            </a:pPr>
            <a:r>
              <a:rPr lang="en-US" sz="1400" dirty="0">
                <a:latin typeface="Courier New" panose="02070309020205020404" pitchFamily="49" charset="0"/>
                <a:cs typeface="Courier New" panose="02070309020205020404" pitchFamily="49" charset="0"/>
              </a:rPr>
              <a:t>RMSE = </a:t>
            </a:r>
            <a:r>
              <a:rPr lang="en-US" sz="1400" dirty="0" err="1">
                <a:latin typeface="Courier New" panose="02070309020205020404" pitchFamily="49" charset="0"/>
                <a:cs typeface="Courier New" panose="02070309020205020404" pitchFamily="49" charset="0"/>
              </a:rPr>
              <a:t>numpy.sqrt</a:t>
            </a:r>
            <a:r>
              <a:rPr lang="en-US" sz="1400" dirty="0">
                <a:latin typeface="Courier New" panose="02070309020205020404" pitchFamily="49" charset="0"/>
                <a:cs typeface="Courier New" panose="02070309020205020404" pitchFamily="49" charset="0"/>
              </a:rPr>
              <a:t>(RMSE)</a:t>
            </a:r>
          </a:p>
        </p:txBody>
      </p:sp>
      <p:sp>
        <p:nvSpPr>
          <p:cNvPr id="7" name="Slide Number Placeholder 6"/>
          <p:cNvSpPr>
            <a:spLocks noGrp="1"/>
          </p:cNvSpPr>
          <p:nvPr>
            <p:ph type="sldNum" sz="quarter" idx="12"/>
          </p:nvPr>
        </p:nvSpPr>
        <p:spPr/>
        <p:txBody>
          <a:bodyPr/>
          <a:lstStyle/>
          <a:p>
            <a:fld id="{1C20BA80-1909-427C-B3BD-3DD8AEAFD5BE}" type="slidenum">
              <a:rPr lang="en-US" smtClean="0"/>
              <a:t>55</a:t>
            </a:fld>
            <a:endParaRPr lang="en-US" dirty="0"/>
          </a:p>
        </p:txBody>
      </p:sp>
      <p:pic>
        <p:nvPicPr>
          <p:cNvPr id="6" name="Picture 5">
            <a:extLst>
              <a:ext uri="{FF2B5EF4-FFF2-40B4-BE49-F238E27FC236}">
                <a16:creationId xmlns:a16="http://schemas.microsoft.com/office/drawing/2014/main" id="{1341FB92-C37F-4388-97E2-C41645DC358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
        <p:nvSpPr>
          <p:cNvPr id="4" name="Speech Bubble: Rectangle with Corners Rounded 3">
            <a:extLst>
              <a:ext uri="{FF2B5EF4-FFF2-40B4-BE49-F238E27FC236}">
                <a16:creationId xmlns:a16="http://schemas.microsoft.com/office/drawing/2014/main" id="{EC7CE467-4504-4A07-B504-F55DF3F97188}"/>
              </a:ext>
            </a:extLst>
          </p:cNvPr>
          <p:cNvSpPr/>
          <p:nvPr/>
        </p:nvSpPr>
        <p:spPr>
          <a:xfrm>
            <a:off x="7855026" y="4048918"/>
            <a:ext cx="4131326" cy="1325564"/>
          </a:xfrm>
          <a:prstGeom prst="wedgeRoundRectCallout">
            <a:avLst>
              <a:gd name="adj1" fmla="val -114412"/>
              <a:gd name="adj2" fmla="val 50583"/>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Make ‘Event’ into True and finally to 1.</a:t>
            </a:r>
          </a:p>
          <a:p>
            <a:pPr algn="ctr"/>
            <a:r>
              <a:rPr lang="en-US" dirty="0"/>
              <a:t>Otherwise, into False and finally to 0.</a:t>
            </a:r>
          </a:p>
        </p:txBody>
      </p:sp>
    </p:spTree>
    <p:extLst>
      <p:ext uri="{BB962C8B-B14F-4D97-AF65-F5344CB8AC3E}">
        <p14:creationId xmlns:p14="http://schemas.microsoft.com/office/powerpoint/2010/main" val="382236269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Model Assessment Example</a:t>
            </a:r>
          </a:p>
        </p:txBody>
      </p:sp>
      <p:sp>
        <p:nvSpPr>
          <p:cNvPr id="3" name="Content Placeholder 2"/>
          <p:cNvSpPr>
            <a:spLocks noGrp="1"/>
          </p:cNvSpPr>
          <p:nvPr>
            <p:ph idx="1"/>
          </p:nvPr>
        </p:nvSpPr>
        <p:spPr/>
        <p:txBody>
          <a:bodyPr>
            <a:noAutofit/>
          </a:bodyPr>
          <a:lstStyle/>
          <a:p>
            <a:pPr marL="0" lvl="1" indent="0">
              <a:spcBef>
                <a:spcPts val="0"/>
              </a:spcBef>
              <a:buNone/>
            </a:pPr>
            <a:r>
              <a:rPr lang="en-US" sz="1400" dirty="0">
                <a:latin typeface="Courier New" panose="02070309020205020404" pitchFamily="49" charset="0"/>
                <a:cs typeface="Courier New" panose="02070309020205020404" pitchFamily="49" charset="0"/>
              </a:rPr>
              <a:t># For binary </a:t>
            </a:r>
            <a:r>
              <a:rPr lang="en-US" sz="1400" dirty="0" err="1">
                <a:latin typeface="Courier New" panose="02070309020205020404" pitchFamily="49" charset="0"/>
                <a:cs typeface="Courier New" panose="02070309020205020404" pitchFamily="49" charset="0"/>
              </a:rPr>
              <a:t>y_true</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y_score</a:t>
            </a:r>
            <a:r>
              <a:rPr lang="en-US" sz="1400" dirty="0">
                <a:latin typeface="Courier New" panose="02070309020205020404" pitchFamily="49" charset="0"/>
                <a:cs typeface="Courier New" panose="02070309020205020404" pitchFamily="49" charset="0"/>
              </a:rPr>
              <a:t> is supposed to be the score of the class with greater label.</a:t>
            </a:r>
          </a:p>
          <a:p>
            <a:pPr marL="0" lvl="1" indent="0">
              <a:spcBef>
                <a:spcPts val="0"/>
              </a:spcBef>
              <a:buNone/>
            </a:pPr>
            <a:r>
              <a:rPr lang="en-US" sz="1400" dirty="0">
                <a:latin typeface="Courier New" panose="02070309020205020404" pitchFamily="49" charset="0"/>
                <a:cs typeface="Courier New" panose="02070309020205020404" pitchFamily="49" charset="0"/>
              </a:rPr>
              <a:t>AUC = </a:t>
            </a:r>
            <a:r>
              <a:rPr lang="en-US" sz="1400" dirty="0" err="1">
                <a:latin typeface="Courier New" panose="02070309020205020404" pitchFamily="49" charset="0"/>
                <a:cs typeface="Courier New" panose="02070309020205020404" pitchFamily="49" charset="0"/>
              </a:rPr>
              <a:t>metrics.roc_auc_score</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Y_true</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predProbY</a:t>
            </a:r>
            <a:r>
              <a:rPr lang="en-US" sz="1400" dirty="0">
                <a:latin typeface="Courier New" panose="02070309020205020404" pitchFamily="49" charset="0"/>
                <a:cs typeface="Courier New" panose="02070309020205020404" pitchFamily="49" charset="0"/>
              </a:rPr>
              <a:t>)</a:t>
            </a:r>
          </a:p>
          <a:p>
            <a:pPr marL="0" lvl="1" indent="0">
              <a:spcBef>
                <a:spcPts val="0"/>
              </a:spcBef>
              <a:buNone/>
            </a:pPr>
            <a:r>
              <a:rPr lang="en-US" sz="1400" dirty="0">
                <a:latin typeface="Courier New" panose="02070309020205020404" pitchFamily="49" charset="0"/>
                <a:cs typeface="Courier New" panose="02070309020205020404" pitchFamily="49" charset="0"/>
              </a:rPr>
              <a:t>accuracy = </a:t>
            </a:r>
            <a:r>
              <a:rPr lang="en-US" sz="1400" dirty="0" err="1">
                <a:latin typeface="Courier New" panose="02070309020205020404" pitchFamily="49" charset="0"/>
                <a:cs typeface="Courier New" panose="02070309020205020404" pitchFamily="49" charset="0"/>
              </a:rPr>
              <a:t>metrics.accuracy_score</a:t>
            </a:r>
            <a:r>
              <a:rPr lang="en-US" sz="1400" dirty="0">
                <a:latin typeface="Courier New" panose="02070309020205020404" pitchFamily="49" charset="0"/>
                <a:cs typeface="Courier New" panose="02070309020205020404" pitchFamily="49" charset="0"/>
              </a:rPr>
              <a:t>(Y, </a:t>
            </a:r>
            <a:r>
              <a:rPr lang="en-US" sz="1400" dirty="0" err="1">
                <a:latin typeface="Courier New" panose="02070309020205020404" pitchFamily="49" charset="0"/>
                <a:cs typeface="Courier New" panose="02070309020205020404" pitchFamily="49" charset="0"/>
              </a:rPr>
              <a:t>predY</a:t>
            </a:r>
            <a:r>
              <a:rPr lang="en-US" sz="1400" dirty="0">
                <a:latin typeface="Courier New" panose="02070309020205020404" pitchFamily="49" charset="0"/>
                <a:cs typeface="Courier New" panose="02070309020205020404" pitchFamily="49" charset="0"/>
              </a:rPr>
              <a:t>)</a:t>
            </a:r>
          </a:p>
          <a:p>
            <a:pPr marL="0" lvl="1" indent="0">
              <a:spcBef>
                <a:spcPts val="0"/>
              </a:spcBef>
              <a:buNone/>
            </a:pPr>
            <a:endParaRPr lang="en-US" sz="1400" dirty="0">
              <a:latin typeface="Courier New" panose="02070309020205020404" pitchFamily="49" charset="0"/>
              <a:cs typeface="Courier New" panose="02070309020205020404" pitchFamily="49" charset="0"/>
            </a:endParaRPr>
          </a:p>
          <a:p>
            <a:pPr marL="0" lvl="1" indent="0">
              <a:spcBef>
                <a:spcPts val="0"/>
              </a:spcBef>
              <a:buNone/>
            </a:pPr>
            <a:r>
              <a:rPr lang="en-US" sz="1400" dirty="0">
                <a:latin typeface="Courier New" panose="02070309020205020404" pitchFamily="49" charset="0"/>
                <a:cs typeface="Courier New" panose="02070309020205020404" pitchFamily="49" charset="0"/>
              </a:rPr>
              <a:t>print('                  Accuracy: {:.13f}' .format(accuracy))</a:t>
            </a:r>
          </a:p>
          <a:p>
            <a:pPr marL="0" lvl="1" indent="0">
              <a:spcBef>
                <a:spcPts val="0"/>
              </a:spcBef>
              <a:buNone/>
            </a:pPr>
            <a:r>
              <a:rPr lang="en-US" sz="1400" dirty="0">
                <a:latin typeface="Courier New" panose="02070309020205020404" pitchFamily="49" charset="0"/>
                <a:cs typeface="Courier New" panose="02070309020205020404" pitchFamily="49" charset="0"/>
              </a:rPr>
              <a:t>print('    Misclassification Rate: {:.13f}' .format(1-accuracy))</a:t>
            </a:r>
          </a:p>
          <a:p>
            <a:pPr marL="0" lvl="1" indent="0">
              <a:spcBef>
                <a:spcPts val="0"/>
              </a:spcBef>
              <a:buNone/>
            </a:pPr>
            <a:r>
              <a:rPr lang="en-US" sz="1400" dirty="0">
                <a:latin typeface="Courier New" panose="02070309020205020404" pitchFamily="49" charset="0"/>
                <a:cs typeface="Courier New" panose="02070309020205020404" pitchFamily="49" charset="0"/>
              </a:rPr>
              <a:t>print('          Area Under Curve: {:.13f}' .format(AUC))</a:t>
            </a:r>
          </a:p>
          <a:p>
            <a:pPr marL="0" lvl="1" indent="0">
              <a:spcBef>
                <a:spcPts val="0"/>
              </a:spcBef>
              <a:buNone/>
            </a:pPr>
            <a:r>
              <a:rPr lang="en-US" sz="1400" dirty="0">
                <a:latin typeface="Courier New" panose="02070309020205020404" pitchFamily="49" charset="0"/>
                <a:cs typeface="Courier New" panose="02070309020205020404" pitchFamily="49" charset="0"/>
              </a:rPr>
              <a:t>print('Root Average Squared Error: {:.13f}' .format(RASE))</a:t>
            </a:r>
          </a:p>
          <a:p>
            <a:pPr marL="0" lvl="1" indent="0">
              <a:spcBef>
                <a:spcPts val="0"/>
              </a:spcBef>
              <a:buNone/>
            </a:pPr>
            <a:r>
              <a:rPr lang="en-US" sz="1400" dirty="0">
                <a:latin typeface="Courier New" panose="02070309020205020404" pitchFamily="49" charset="0"/>
                <a:cs typeface="Courier New" panose="02070309020205020404" pitchFamily="49" charset="0"/>
              </a:rPr>
              <a:t>print('   Root Mean Squared Error: {:.13f}' .format(RMSE))</a:t>
            </a:r>
          </a:p>
          <a:p>
            <a:pPr marL="0" lvl="1" indent="0">
              <a:spcBef>
                <a:spcPts val="0"/>
              </a:spcBef>
              <a:buNone/>
            </a:pPr>
            <a:endParaRPr lang="en-US" sz="1400" dirty="0">
              <a:latin typeface="Courier New" panose="02070309020205020404" pitchFamily="49" charset="0"/>
              <a:cs typeface="Courier New" panose="02070309020205020404" pitchFamily="49" charset="0"/>
            </a:endParaRPr>
          </a:p>
          <a:p>
            <a:pPr marL="0" lvl="1" indent="0">
              <a:spcBef>
                <a:spcPts val="0"/>
              </a:spcBef>
              <a:buNone/>
            </a:pPr>
            <a:endParaRPr lang="en-US" sz="1400" dirty="0">
              <a:latin typeface="Courier New" panose="02070309020205020404" pitchFamily="49" charset="0"/>
              <a:cs typeface="Courier New" panose="02070309020205020404" pitchFamily="49" charset="0"/>
            </a:endParaRPr>
          </a:p>
          <a:p>
            <a:pPr marL="0" lvl="1" indent="0">
              <a:spcBef>
                <a:spcPts val="0"/>
              </a:spcBef>
              <a:buNone/>
            </a:pPr>
            <a:r>
              <a:rPr lang="en-US" sz="1400" dirty="0">
                <a:latin typeface="Courier New" panose="02070309020205020404" pitchFamily="49" charset="0"/>
                <a:cs typeface="Courier New" panose="02070309020205020404" pitchFamily="49" charset="0"/>
              </a:rPr>
              <a:t>------ Results ------</a:t>
            </a:r>
          </a:p>
          <a:p>
            <a:pPr marL="0" lvl="1" indent="0">
              <a:spcBef>
                <a:spcPts val="0"/>
              </a:spcBef>
              <a:buNone/>
            </a:pPr>
            <a:endParaRPr lang="en-US" sz="1400" dirty="0">
              <a:latin typeface="Courier New" panose="02070309020205020404" pitchFamily="49" charset="0"/>
              <a:cs typeface="Courier New" panose="02070309020205020404" pitchFamily="49" charset="0"/>
            </a:endParaRPr>
          </a:p>
          <a:p>
            <a:pPr marL="0" lvl="1" indent="0">
              <a:spcBef>
                <a:spcPts val="0"/>
              </a:spcBef>
              <a:buNone/>
            </a:pPr>
            <a:r>
              <a:rPr lang="en-US" sz="1400" dirty="0">
                <a:latin typeface="Courier New" panose="02070309020205020404" pitchFamily="49" charset="0"/>
                <a:cs typeface="Courier New" panose="02070309020205020404" pitchFamily="49" charset="0"/>
              </a:rPr>
              <a:t>                  Accuracy: 0.6363636363636</a:t>
            </a:r>
          </a:p>
          <a:p>
            <a:pPr marL="0" lvl="1" indent="0">
              <a:spcBef>
                <a:spcPts val="0"/>
              </a:spcBef>
              <a:buNone/>
            </a:pPr>
            <a:r>
              <a:rPr lang="en-US" sz="1400" dirty="0">
                <a:latin typeface="Courier New" panose="02070309020205020404" pitchFamily="49" charset="0"/>
                <a:cs typeface="Courier New" panose="02070309020205020404" pitchFamily="49" charset="0"/>
              </a:rPr>
              <a:t>    Misclassification Rate: 0.3636363636364</a:t>
            </a:r>
          </a:p>
          <a:p>
            <a:pPr marL="0" lvl="1" indent="0">
              <a:spcBef>
                <a:spcPts val="0"/>
              </a:spcBef>
              <a:buNone/>
            </a:pPr>
            <a:r>
              <a:rPr lang="en-US" sz="1400" dirty="0">
                <a:latin typeface="Courier New" panose="02070309020205020404" pitchFamily="49" charset="0"/>
                <a:cs typeface="Courier New" panose="02070309020205020404" pitchFamily="49" charset="0"/>
              </a:rPr>
              <a:t>          Area Under Curve: 0.7500000000000</a:t>
            </a:r>
          </a:p>
          <a:p>
            <a:pPr marL="0" lvl="1" indent="0">
              <a:spcBef>
                <a:spcPts val="0"/>
              </a:spcBef>
              <a:buNone/>
            </a:pPr>
            <a:r>
              <a:rPr lang="en-US" sz="1400" dirty="0">
                <a:latin typeface="Courier New" panose="02070309020205020404" pitchFamily="49" charset="0"/>
                <a:cs typeface="Courier New" panose="02070309020205020404" pitchFamily="49" charset="0"/>
              </a:rPr>
              <a:t>Root Average Squared Error: 0.4582575694956</a:t>
            </a:r>
          </a:p>
          <a:p>
            <a:pPr marL="0" lvl="1" indent="0">
              <a:spcBef>
                <a:spcPts val="0"/>
              </a:spcBef>
              <a:buNone/>
            </a:pPr>
            <a:r>
              <a:rPr lang="en-US" sz="1400" dirty="0">
                <a:latin typeface="Courier New" panose="02070309020205020404" pitchFamily="49" charset="0"/>
                <a:cs typeface="Courier New" panose="02070309020205020404" pitchFamily="49" charset="0"/>
              </a:rPr>
              <a:t>   Root Mean Squared Error: 0.4582575694956</a:t>
            </a:r>
          </a:p>
          <a:p>
            <a:pPr marL="0" lvl="1" indent="0">
              <a:spcBef>
                <a:spcPts val="0"/>
              </a:spcBef>
              <a:buNone/>
            </a:pPr>
            <a:endParaRPr lang="en-US" sz="1400" dirty="0">
              <a:latin typeface="Courier New" panose="02070309020205020404" pitchFamily="49" charset="0"/>
              <a:cs typeface="Courier New" panose="02070309020205020404" pitchFamily="49" charset="0"/>
            </a:endParaRPr>
          </a:p>
          <a:p>
            <a:pPr marL="0" lvl="1" indent="0">
              <a:spcBef>
                <a:spcPts val="0"/>
              </a:spcBef>
              <a:buNone/>
            </a:pPr>
            <a:endParaRPr lang="en-US" sz="1400" dirty="0">
              <a:latin typeface="Courier New" panose="02070309020205020404" pitchFamily="49" charset="0"/>
              <a:cs typeface="Courier New" panose="02070309020205020404" pitchFamily="49" charset="0"/>
            </a:endParaRPr>
          </a:p>
        </p:txBody>
      </p:sp>
      <p:sp>
        <p:nvSpPr>
          <p:cNvPr id="7" name="Slide Number Placeholder 6"/>
          <p:cNvSpPr>
            <a:spLocks noGrp="1"/>
          </p:cNvSpPr>
          <p:nvPr>
            <p:ph type="sldNum" sz="quarter" idx="12"/>
          </p:nvPr>
        </p:nvSpPr>
        <p:spPr/>
        <p:txBody>
          <a:bodyPr/>
          <a:lstStyle/>
          <a:p>
            <a:fld id="{1C20BA80-1909-427C-B3BD-3DD8AEAFD5BE}" type="slidenum">
              <a:rPr lang="en-US" smtClean="0"/>
              <a:t>56</a:t>
            </a:fld>
            <a:endParaRPr lang="en-US" dirty="0"/>
          </a:p>
        </p:txBody>
      </p:sp>
      <p:pic>
        <p:nvPicPr>
          <p:cNvPr id="6" name="Picture 5">
            <a:extLst>
              <a:ext uri="{FF2B5EF4-FFF2-40B4-BE49-F238E27FC236}">
                <a16:creationId xmlns:a16="http://schemas.microsoft.com/office/drawing/2014/main" id="{1341FB92-C37F-4388-97E2-C41645DC358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362571553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Common Metric for Nominal Target</a:t>
            </a:r>
          </a:p>
        </p:txBody>
      </p:sp>
      <p:sp>
        <p:nvSpPr>
          <p:cNvPr id="3" name="Content Placeholder 2"/>
          <p:cNvSpPr>
            <a:spLocks noGrp="1"/>
          </p:cNvSpPr>
          <p:nvPr>
            <p:ph idx="1"/>
          </p:nvPr>
        </p:nvSpPr>
        <p:spPr/>
        <p:txBody>
          <a:bodyPr>
            <a:normAutofit/>
          </a:bodyPr>
          <a:lstStyle/>
          <a:p>
            <a:pPr marL="514350" lvl="1" indent="-514350">
              <a:spcBef>
                <a:spcPts val="1000"/>
              </a:spcBef>
              <a:buFont typeface="+mj-lt"/>
              <a:buAutoNum type="arabicPeriod"/>
            </a:pPr>
            <a:r>
              <a:rPr lang="en-US" sz="2800" dirty="0"/>
              <a:t>Root Average Squared Error</a:t>
            </a:r>
          </a:p>
          <a:p>
            <a:pPr marL="514350" lvl="1" indent="-514350">
              <a:spcBef>
                <a:spcPts val="1000"/>
              </a:spcBef>
              <a:buFont typeface="+mj-lt"/>
              <a:buAutoNum type="arabicPeriod"/>
            </a:pPr>
            <a:r>
              <a:rPr lang="en-US" sz="2800" dirty="0"/>
              <a:t>Misclassification Rate</a:t>
            </a:r>
          </a:p>
          <a:p>
            <a:pPr marL="971550" lvl="2" indent="-514350">
              <a:spcBef>
                <a:spcPts val="1000"/>
              </a:spcBef>
            </a:pPr>
            <a:r>
              <a:rPr lang="en-US" dirty="0"/>
              <a:t>Define a rule to pick the predicted target category (e.g., the lexically lowest category which has the highest predicted probability)</a:t>
            </a:r>
          </a:p>
          <a:p>
            <a:pPr marL="971550" lvl="2" indent="-514350">
              <a:spcBef>
                <a:spcPts val="1000"/>
              </a:spcBef>
            </a:pPr>
            <a:r>
              <a:rPr lang="en-US" dirty="0"/>
              <a:t>An observation is misclassified if the predicted target category is different from the observed target category.</a:t>
            </a:r>
          </a:p>
          <a:p>
            <a:pPr marL="971550" lvl="2" indent="-514350">
              <a:spcBef>
                <a:spcPts val="1000"/>
              </a:spcBef>
            </a:pPr>
            <a:r>
              <a:rPr lang="en-US" dirty="0"/>
              <a:t>Calculate the percents of observations that are misclassified.</a:t>
            </a:r>
          </a:p>
        </p:txBody>
      </p:sp>
      <p:sp>
        <p:nvSpPr>
          <p:cNvPr id="7" name="Slide Number Placeholder 6"/>
          <p:cNvSpPr>
            <a:spLocks noGrp="1"/>
          </p:cNvSpPr>
          <p:nvPr>
            <p:ph type="sldNum" sz="quarter" idx="12"/>
          </p:nvPr>
        </p:nvSpPr>
        <p:spPr/>
        <p:txBody>
          <a:bodyPr/>
          <a:lstStyle/>
          <a:p>
            <a:fld id="{1C20BA80-1909-427C-B3BD-3DD8AEAFD5BE}" type="slidenum">
              <a:rPr lang="en-US" smtClean="0"/>
              <a:t>57</a:t>
            </a:fld>
            <a:endParaRPr lang="en-US" dirty="0"/>
          </a:p>
        </p:txBody>
      </p:sp>
      <p:pic>
        <p:nvPicPr>
          <p:cNvPr id="6" name="Picture 5">
            <a:extLst>
              <a:ext uri="{FF2B5EF4-FFF2-40B4-BE49-F238E27FC236}">
                <a16:creationId xmlns:a16="http://schemas.microsoft.com/office/drawing/2014/main" id="{1341FB92-C37F-4388-97E2-C41645DC358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14327052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Root Average Squared Error (RASE): Algorithm</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870075"/>
                <a:ext cx="10515600" cy="4351338"/>
              </a:xfrm>
            </p:spPr>
            <p:txBody>
              <a:bodyPr>
                <a:normAutofit fontScale="85000" lnSpcReduction="20000"/>
              </a:bodyPr>
              <a:lstStyle/>
              <a:p>
                <a:pPr marL="514350" lvl="1" indent="-514350">
                  <a:spcBef>
                    <a:spcPts val="1000"/>
                  </a:spcBef>
                  <a:buFont typeface="+mj-lt"/>
                  <a:buAutoNum type="arabicPeriod"/>
                </a:pPr>
                <a:r>
                  <a:rPr lang="en-US" sz="2800" dirty="0"/>
                  <a:t>RASE = </a:t>
                </a:r>
                <a14:m>
                  <m:oMath xmlns:m="http://schemas.openxmlformats.org/officeDocument/2006/math">
                    <m:rad>
                      <m:radPr>
                        <m:degHide m:val="on"/>
                        <m:ctrlPr>
                          <a:rPr lang="en-US" sz="2800" i="1" smtClean="0">
                            <a:latin typeface="Cambria Math" panose="02040503050406030204" pitchFamily="18" charset="0"/>
                          </a:rPr>
                        </m:ctrlPr>
                      </m:radPr>
                      <m:deg/>
                      <m:e>
                        <m:f>
                          <m:fPr>
                            <m:ctrlPr>
                              <a:rPr lang="en-US" sz="2800" i="1">
                                <a:latin typeface="Cambria Math" panose="02040503050406030204" pitchFamily="18" charset="0"/>
                              </a:rPr>
                            </m:ctrlPr>
                          </m:fPr>
                          <m:num>
                            <m:r>
                              <a:rPr lang="en-US" sz="2800" i="1">
                                <a:latin typeface="Cambria Math" panose="02040503050406030204" pitchFamily="18" charset="0"/>
                              </a:rPr>
                              <m:t>1</m:t>
                            </m:r>
                          </m:num>
                          <m:den>
                            <m:r>
                              <a:rPr lang="en-US" sz="2800" b="0" i="1" smtClean="0">
                                <a:latin typeface="Cambria Math" panose="02040503050406030204" pitchFamily="18" charset="0"/>
                              </a:rPr>
                              <m:t>2</m:t>
                            </m:r>
                            <m:r>
                              <a:rPr lang="en-US" sz="2800" i="1">
                                <a:latin typeface="Cambria Math" panose="02040503050406030204" pitchFamily="18" charset="0"/>
                              </a:rPr>
                              <m:t>𝑛</m:t>
                            </m:r>
                          </m:den>
                        </m:f>
                        <m:nary>
                          <m:naryPr>
                            <m:chr m:val="∑"/>
                            <m:ctrlPr>
                              <a:rPr lang="en-US" sz="2800" i="1">
                                <a:latin typeface="Cambria Math" panose="02040503050406030204" pitchFamily="18" charset="0"/>
                              </a:rPr>
                            </m:ctrlPr>
                          </m:naryPr>
                          <m:sub>
                            <m:r>
                              <m:rPr>
                                <m:brk m:alnAt="23"/>
                              </m:rPr>
                              <a:rPr lang="en-US" sz="2800" i="1">
                                <a:latin typeface="Cambria Math" panose="02040503050406030204" pitchFamily="18" charset="0"/>
                              </a:rPr>
                              <m:t>𝑖</m:t>
                            </m:r>
                            <m:r>
                              <a:rPr lang="en-US" sz="2800" i="1">
                                <a:latin typeface="Cambria Math" panose="02040503050406030204" pitchFamily="18" charset="0"/>
                              </a:rPr>
                              <m:t>=1</m:t>
                            </m:r>
                          </m:sub>
                          <m:sup>
                            <m:r>
                              <a:rPr lang="en-US" sz="2800" i="1">
                                <a:latin typeface="Cambria Math" panose="02040503050406030204" pitchFamily="18" charset="0"/>
                              </a:rPr>
                              <m:t>𝑛</m:t>
                            </m:r>
                          </m:sup>
                          <m:e>
                            <m:nary>
                              <m:naryPr>
                                <m:chr m:val="∑"/>
                                <m:ctrlPr>
                                  <a:rPr lang="en-US" sz="2800" i="1">
                                    <a:latin typeface="Cambria Math" panose="02040503050406030204" pitchFamily="18" charset="0"/>
                                  </a:rPr>
                                </m:ctrlPr>
                              </m:naryPr>
                              <m:sub>
                                <m:r>
                                  <m:rPr>
                                    <m:brk m:alnAt="23"/>
                                  </m:rPr>
                                  <a:rPr lang="en-US" sz="2800" i="1">
                                    <a:latin typeface="Cambria Math" panose="02040503050406030204" pitchFamily="18" charset="0"/>
                                  </a:rPr>
                                  <m:t>𝑗</m:t>
                                </m:r>
                                <m:r>
                                  <a:rPr lang="en-US" sz="2800" i="1">
                                    <a:latin typeface="Cambria Math" panose="02040503050406030204" pitchFamily="18" charset="0"/>
                                  </a:rPr>
                                  <m:t>=1</m:t>
                                </m:r>
                              </m:sub>
                              <m:sup>
                                <m:r>
                                  <a:rPr lang="en-US" sz="2800" i="1">
                                    <a:latin typeface="Cambria Math" panose="02040503050406030204" pitchFamily="18" charset="0"/>
                                  </a:rPr>
                                  <m:t>𝐾</m:t>
                                </m:r>
                              </m:sup>
                              <m:e>
                                <m:sSup>
                                  <m:sSupPr>
                                    <m:ctrlPr>
                                      <a:rPr lang="en-US" sz="2800" i="1">
                                        <a:latin typeface="Cambria Math" panose="02040503050406030204" pitchFamily="18" charset="0"/>
                                      </a:rPr>
                                    </m:ctrlPr>
                                  </m:sSupPr>
                                  <m:e>
                                    <m:d>
                                      <m:dPr>
                                        <m:ctrlPr>
                                          <a:rPr lang="en-US" sz="2800" i="1">
                                            <a:latin typeface="Cambria Math" panose="02040503050406030204" pitchFamily="18" charset="0"/>
                                          </a:rPr>
                                        </m:ctrlPr>
                                      </m:dPr>
                                      <m:e>
                                        <m:sSub>
                                          <m:sSubPr>
                                            <m:ctrlPr>
                                              <a:rPr lang="en-US" sz="2800" i="1">
                                                <a:latin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𝛿</m:t>
                                            </m:r>
                                          </m:e>
                                          <m:sub>
                                            <m:r>
                                              <a:rPr lang="en-US" sz="2800" i="1">
                                                <a:latin typeface="Cambria Math" panose="02040503050406030204" pitchFamily="18" charset="0"/>
                                              </a:rPr>
                                              <m:t>𝑖𝑗</m:t>
                                            </m:r>
                                          </m:sub>
                                        </m:sSub>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𝑝</m:t>
                                            </m:r>
                                          </m:e>
                                          <m:sub>
                                            <m:r>
                                              <a:rPr lang="en-US" sz="2800" i="1">
                                                <a:latin typeface="Cambria Math" panose="02040503050406030204" pitchFamily="18" charset="0"/>
                                              </a:rPr>
                                              <m:t>𝑖𝑗</m:t>
                                            </m:r>
                                          </m:sub>
                                        </m:sSub>
                                      </m:e>
                                    </m:d>
                                  </m:e>
                                  <m:sup>
                                    <m:r>
                                      <a:rPr lang="en-US" sz="2800" i="1">
                                        <a:latin typeface="Cambria Math" panose="02040503050406030204" pitchFamily="18" charset="0"/>
                                      </a:rPr>
                                      <m:t>2</m:t>
                                    </m:r>
                                  </m:sup>
                                </m:sSup>
                              </m:e>
                            </m:nary>
                          </m:e>
                        </m:nary>
                      </m:e>
                    </m:rad>
                  </m:oMath>
                </a14:m>
                <a:r>
                  <a:rPr lang="en-US" sz="2800" dirty="0"/>
                  <a:t> where </a:t>
                </a:r>
              </a:p>
              <a:p>
                <a:pPr marL="971550" lvl="2" indent="-514350">
                  <a:spcBef>
                    <a:spcPts val="1000"/>
                  </a:spcBef>
                </a:pPr>
                <a:r>
                  <a:rPr lang="en-US" i="1" dirty="0"/>
                  <a:t>n</a:t>
                </a:r>
                <a:r>
                  <a:rPr lang="en-US" dirty="0"/>
                  <a:t> is the number of observations</a:t>
                </a:r>
              </a:p>
              <a:p>
                <a:pPr marL="971550" lvl="2" indent="-514350">
                  <a:spcBef>
                    <a:spcPts val="1000"/>
                  </a:spcBef>
                </a:pPr>
                <a:r>
                  <a:rPr lang="en-US" i="1" dirty="0"/>
                  <a:t>K</a:t>
                </a:r>
                <a:r>
                  <a:rPr lang="en-US" dirty="0"/>
                  <a:t> is the number of categories of the target variable</a:t>
                </a:r>
              </a:p>
              <a:p>
                <a:pPr marL="971550" lvl="2" indent="-514350">
                  <a:spcBef>
                    <a:spcPts val="1000"/>
                  </a:spcBef>
                </a:pP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𝑖𝑗</m:t>
                        </m:r>
                      </m:sub>
                    </m:sSub>
                  </m:oMath>
                </a14:m>
                <a:r>
                  <a:rPr lang="en-US" dirty="0"/>
                  <a:t> is the predicted probability of the </a:t>
                </a:r>
                <a:r>
                  <a:rPr lang="en-US" i="1" dirty="0" err="1"/>
                  <a:t>j</a:t>
                </a:r>
                <a:r>
                  <a:rPr lang="en-US" baseline="30000" dirty="0" err="1"/>
                  <a:t>th</a:t>
                </a:r>
                <a:r>
                  <a:rPr lang="en-US" dirty="0"/>
                  <a:t> target category for the </a:t>
                </a:r>
                <a:r>
                  <a:rPr lang="en-US" i="1" dirty="0" err="1"/>
                  <a:t>i</a:t>
                </a:r>
                <a:r>
                  <a:rPr lang="en-US" baseline="30000" dirty="0" err="1"/>
                  <a:t>th</a:t>
                </a:r>
                <a:r>
                  <a:rPr lang="en-US" dirty="0"/>
                  <a:t> observation.</a:t>
                </a:r>
              </a:p>
              <a:p>
                <a:pPr marL="971550" lvl="2" indent="-514350">
                  <a:spcBef>
                    <a:spcPts val="1000"/>
                  </a:spcBef>
                </a:pPr>
                <a14:m>
                  <m:oMath xmlns:m="http://schemas.openxmlformats.org/officeDocument/2006/math">
                    <m:sSub>
                      <m:sSubPr>
                        <m:ctrlPr>
                          <a:rPr lang="en-US" i="1">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𝛿</m:t>
                        </m:r>
                      </m:e>
                      <m:sub>
                        <m:r>
                          <a:rPr lang="en-US" i="1">
                            <a:latin typeface="Cambria Math" panose="02040503050406030204" pitchFamily="18" charset="0"/>
                          </a:rPr>
                          <m:t>𝑖𝑗</m:t>
                        </m:r>
                      </m:sub>
                    </m:sSub>
                    <m:r>
                      <a:rPr lang="en-US" b="0" i="1" smtClean="0">
                        <a:latin typeface="Cambria Math" panose="02040503050406030204" pitchFamily="18" charset="0"/>
                      </a:rPr>
                      <m:t>=1</m:t>
                    </m:r>
                  </m:oMath>
                </a14:m>
                <a:r>
                  <a:rPr lang="en-US" dirty="0"/>
                  <a:t> if the observed target value of the </a:t>
                </a:r>
                <a:r>
                  <a:rPr lang="en-US" i="1" dirty="0" err="1"/>
                  <a:t>i</a:t>
                </a:r>
                <a:r>
                  <a:rPr lang="en-US" baseline="30000" dirty="0" err="1"/>
                  <a:t>th</a:t>
                </a:r>
                <a:r>
                  <a:rPr lang="en-US" dirty="0"/>
                  <a:t> observation matches the </a:t>
                </a:r>
                <a:r>
                  <a:rPr lang="en-US" i="1" dirty="0" err="1"/>
                  <a:t>j</a:t>
                </a:r>
                <a:r>
                  <a:rPr lang="en-US" baseline="30000" dirty="0" err="1"/>
                  <a:t>th</a:t>
                </a:r>
                <a:r>
                  <a:rPr lang="en-US" dirty="0"/>
                  <a:t> target category, and 0 otherwise.</a:t>
                </a:r>
              </a:p>
              <a:p>
                <a:pPr marL="514350" lvl="1" indent="-514350">
                  <a:spcBef>
                    <a:spcPts val="1000"/>
                  </a:spcBef>
                  <a:buFont typeface="+mj-lt"/>
                  <a:buAutoNum type="arabicPeriod"/>
                </a:pPr>
                <a:r>
                  <a:rPr lang="en-US" sz="2800" dirty="0"/>
                  <a:t>Theoretical range of RASE:</a:t>
                </a:r>
              </a:p>
              <a:p>
                <a:pPr marL="971550" lvl="2" indent="-514350">
                  <a:spcBef>
                    <a:spcPts val="1000"/>
                  </a:spcBef>
                </a:pPr>
                <a:r>
                  <a:rPr lang="en-US" dirty="0"/>
                  <a:t>Minimum is zero when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𝑙</m:t>
                        </m:r>
                        <m:r>
                          <a:rPr lang="en-US" b="0" i="1" smtClean="0">
                            <a:latin typeface="Cambria Math" panose="02040503050406030204" pitchFamily="18" charset="0"/>
                          </a:rPr>
                          <m:t>𝑗</m:t>
                        </m:r>
                      </m:sub>
                    </m:sSub>
                    <m:r>
                      <a:rPr lang="en-US" i="1">
                        <a:latin typeface="Cambria Math" panose="02040503050406030204" pitchFamily="18" charset="0"/>
                      </a:rPr>
                      <m:t>=1</m:t>
                    </m:r>
                  </m:oMath>
                </a14:m>
                <a:r>
                  <a:rPr lang="en-US" dirty="0"/>
                  <a:t> for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𝛿</m:t>
                        </m:r>
                      </m:e>
                      <m:sub>
                        <m:r>
                          <a:rPr lang="en-US" i="1">
                            <a:latin typeface="Cambria Math" panose="02040503050406030204" pitchFamily="18" charset="0"/>
                          </a:rPr>
                          <m:t>𝑖𝑗</m:t>
                        </m:r>
                      </m:sub>
                    </m:sSub>
                    <m:r>
                      <a:rPr lang="en-US" i="1">
                        <a:latin typeface="Cambria Math" panose="02040503050406030204" pitchFamily="18" charset="0"/>
                      </a:rPr>
                      <m:t>=1</m:t>
                    </m:r>
                  </m:oMath>
                </a14:m>
                <a:r>
                  <a:rPr lang="en-US" dirty="0"/>
                  <a:t>, and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𝑙𝑗</m:t>
                        </m:r>
                      </m:sub>
                    </m:sSub>
                    <m:r>
                      <a:rPr lang="en-US" i="1">
                        <a:latin typeface="Cambria Math" panose="02040503050406030204" pitchFamily="18" charset="0"/>
                      </a:rPr>
                      <m:t>=</m:t>
                    </m:r>
                    <m:r>
                      <a:rPr lang="en-US" b="0" i="1" smtClean="0">
                        <a:latin typeface="Cambria Math" panose="02040503050406030204" pitchFamily="18" charset="0"/>
                      </a:rPr>
                      <m:t>0</m:t>
                    </m:r>
                  </m:oMath>
                </a14:m>
                <a:r>
                  <a:rPr lang="en-US" dirty="0"/>
                  <a:t> for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𝛿</m:t>
                        </m:r>
                      </m:e>
                      <m:sub>
                        <m:r>
                          <a:rPr lang="en-US" i="1">
                            <a:latin typeface="Cambria Math" panose="02040503050406030204" pitchFamily="18" charset="0"/>
                          </a:rPr>
                          <m:t>𝑖𝑗</m:t>
                        </m:r>
                      </m:sub>
                    </m:sSub>
                    <m:r>
                      <a:rPr lang="en-US" i="1">
                        <a:latin typeface="Cambria Math" panose="02040503050406030204" pitchFamily="18" charset="0"/>
                      </a:rPr>
                      <m:t>=</m:t>
                    </m:r>
                    <m:r>
                      <a:rPr lang="en-US" b="0" i="1" smtClean="0">
                        <a:latin typeface="Cambria Math" panose="02040503050406030204" pitchFamily="18" charset="0"/>
                      </a:rPr>
                      <m:t>0</m:t>
                    </m:r>
                  </m:oMath>
                </a14:m>
                <a:r>
                  <a:rPr lang="en-US" dirty="0"/>
                  <a:t> (perfect model)</a:t>
                </a:r>
              </a:p>
              <a:p>
                <a:pPr marL="971550" lvl="2" indent="-514350">
                  <a:spcBef>
                    <a:spcPts val="1000"/>
                  </a:spcBef>
                </a:pPr>
                <a:r>
                  <a:rPr lang="en-US" dirty="0"/>
                  <a:t>Maximum is one when one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𝑙𝑗</m:t>
                        </m:r>
                      </m:sub>
                    </m:sSub>
                    <m:r>
                      <a:rPr lang="en-US" i="1">
                        <a:latin typeface="Cambria Math" panose="02040503050406030204" pitchFamily="18" charset="0"/>
                      </a:rPr>
                      <m:t>=1</m:t>
                    </m:r>
                  </m:oMath>
                </a14:m>
                <a:r>
                  <a:rPr lang="en-US" dirty="0"/>
                  <a:t> for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𝛿</m:t>
                        </m:r>
                      </m:e>
                      <m:sub>
                        <m:r>
                          <a:rPr lang="en-US" i="1">
                            <a:latin typeface="Cambria Math" panose="02040503050406030204" pitchFamily="18" charset="0"/>
                          </a:rPr>
                          <m:t>𝑖𝑗</m:t>
                        </m:r>
                      </m:sub>
                    </m:sSub>
                    <m:r>
                      <a:rPr lang="en-US" i="1">
                        <a:latin typeface="Cambria Math" panose="02040503050406030204" pitchFamily="18" charset="0"/>
                      </a:rPr>
                      <m:t>=</m:t>
                    </m:r>
                    <m:r>
                      <a:rPr lang="en-US" b="0" i="1" smtClean="0">
                        <a:latin typeface="Cambria Math" panose="02040503050406030204" pitchFamily="18" charset="0"/>
                      </a:rPr>
                      <m:t>0</m:t>
                    </m:r>
                  </m:oMath>
                </a14:m>
                <a:r>
                  <a:rPr lang="en-US" dirty="0"/>
                  <a:t>, and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𝑙𝑗</m:t>
                        </m:r>
                      </m:sub>
                    </m:sSub>
                    <m:r>
                      <a:rPr lang="en-US" i="1">
                        <a:latin typeface="Cambria Math" panose="02040503050406030204" pitchFamily="18" charset="0"/>
                      </a:rPr>
                      <m:t>=0</m:t>
                    </m:r>
                  </m:oMath>
                </a14:m>
                <a:r>
                  <a:rPr lang="en-US" dirty="0"/>
                  <a:t> for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𝛿</m:t>
                        </m:r>
                      </m:e>
                      <m:sub>
                        <m:r>
                          <a:rPr lang="en-US" i="1">
                            <a:latin typeface="Cambria Math" panose="02040503050406030204" pitchFamily="18" charset="0"/>
                          </a:rPr>
                          <m:t>𝑖𝑗</m:t>
                        </m:r>
                      </m:sub>
                    </m:sSub>
                    <m:r>
                      <a:rPr lang="en-US" i="1">
                        <a:latin typeface="Cambria Math" panose="02040503050406030204" pitchFamily="18" charset="0"/>
                      </a:rPr>
                      <m:t>=</m:t>
                    </m:r>
                    <m:r>
                      <a:rPr lang="en-US" b="0" i="1" smtClean="0">
                        <a:latin typeface="Cambria Math" panose="02040503050406030204" pitchFamily="18" charset="0"/>
                      </a:rPr>
                      <m:t>1</m:t>
                    </m:r>
                  </m:oMath>
                </a14:m>
                <a:r>
                  <a:rPr lang="en-US" dirty="0"/>
                  <a:t> (worst model)</a:t>
                </a:r>
              </a:p>
              <a:p>
                <a:pPr marL="971550" lvl="2" indent="-514350">
                  <a:spcBef>
                    <a:spcPts val="1000"/>
                  </a:spcBef>
                </a:pPr>
                <a:r>
                  <a:rPr lang="en-US" dirty="0"/>
                  <a:t>Middle is 0.5 when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𝑙</m:t>
                        </m:r>
                        <m:r>
                          <a:rPr lang="en-US" i="1">
                            <a:latin typeface="Cambria Math" panose="02040503050406030204" pitchFamily="18" charset="0"/>
                          </a:rPr>
                          <m:t>1</m:t>
                        </m:r>
                      </m:sub>
                    </m:sSub>
                    <m:r>
                      <a:rPr lang="en-US" i="1">
                        <a:latin typeface="Cambria Math" panose="02040503050406030204" pitchFamily="18" charset="0"/>
                      </a:rPr>
                      <m:t>=0.5</m:t>
                    </m:r>
                  </m:oMath>
                </a14:m>
                <a:r>
                  <a:rPr lang="en-US" dirty="0"/>
                  <a:t> and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𝑘</m:t>
                        </m:r>
                        <m:r>
                          <a:rPr lang="en-US" i="1">
                            <a:latin typeface="Cambria Math" panose="02040503050406030204" pitchFamily="18" charset="0"/>
                          </a:rPr>
                          <m:t>0</m:t>
                        </m:r>
                      </m:sub>
                    </m:sSub>
                    <m:r>
                      <a:rPr lang="en-US" i="1">
                        <a:latin typeface="Cambria Math" panose="02040503050406030204" pitchFamily="18" charset="0"/>
                      </a:rPr>
                      <m:t>=0.5</m:t>
                    </m:r>
                  </m:oMath>
                </a14:m>
                <a:r>
                  <a:rPr lang="en-US" dirty="0"/>
                  <a:t> (inconclusive model)</a:t>
                </a:r>
              </a:p>
              <a:p>
                <a:pPr marL="514350" indent="-514350">
                  <a:buFont typeface="+mj-lt"/>
                  <a:buAutoNum type="arabicPeriod" startAt="3"/>
                </a:pPr>
                <a:r>
                  <a:rPr lang="en-US" dirty="0"/>
                  <a:t>Acceptable model: RASE &lt; 0.5</a:t>
                </a:r>
              </a:p>
              <a:p>
                <a:pPr marL="514350" indent="-514350">
                  <a:buFont typeface="+mj-lt"/>
                  <a:buAutoNum type="arabicPeriod" startAt="3"/>
                </a:pPr>
                <a:r>
                  <a:rPr lang="en-US" dirty="0"/>
                  <a:t>Smaller the RASE below 0.5, better the model.</a:t>
                </a:r>
              </a:p>
              <a:p>
                <a:pPr marL="514350" indent="-514350">
                  <a:buFont typeface="+mj-lt"/>
                  <a:buAutoNum type="arabicPeriod" startAt="3"/>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870075"/>
                <a:ext cx="10515600" cy="4351338"/>
              </a:xfrm>
              <a:blipFill>
                <a:blip r:embed="rId3"/>
                <a:stretch>
                  <a:fillRect l="-928" t="-1261"/>
                </a:stretch>
              </a:blipFill>
            </p:spPr>
            <p:txBody>
              <a:bodyPr/>
              <a:lstStyle/>
              <a:p>
                <a:r>
                  <a:rPr lang="en-US">
                    <a:noFill/>
                  </a:rPr>
                  <a:t> </a:t>
                </a:r>
              </a:p>
            </p:txBody>
          </p:sp>
        </mc:Fallback>
      </mc:AlternateContent>
      <p:sp>
        <p:nvSpPr>
          <p:cNvPr id="7" name="Slide Number Placeholder 6"/>
          <p:cNvSpPr>
            <a:spLocks noGrp="1"/>
          </p:cNvSpPr>
          <p:nvPr>
            <p:ph type="sldNum" sz="quarter" idx="12"/>
          </p:nvPr>
        </p:nvSpPr>
        <p:spPr/>
        <p:txBody>
          <a:bodyPr/>
          <a:lstStyle/>
          <a:p>
            <a:fld id="{1C20BA80-1909-427C-B3BD-3DD8AEAFD5BE}" type="slidenum">
              <a:rPr lang="en-US" smtClean="0"/>
              <a:t>58</a:t>
            </a:fld>
            <a:endParaRPr lang="en-US" dirty="0"/>
          </a:p>
        </p:txBody>
      </p:sp>
      <p:pic>
        <p:nvPicPr>
          <p:cNvPr id="6" name="Picture 5">
            <a:extLst>
              <a:ext uri="{FF2B5EF4-FFF2-40B4-BE49-F238E27FC236}">
                <a16:creationId xmlns:a16="http://schemas.microsoft.com/office/drawing/2014/main" id="{1341FB92-C37F-4388-97E2-C41645DC358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110317840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ROC Curve for Binary Target: Introduction</a:t>
            </a:r>
          </a:p>
        </p:txBody>
      </p:sp>
      <p:sp>
        <p:nvSpPr>
          <p:cNvPr id="3" name="Content Placeholder 2"/>
          <p:cNvSpPr>
            <a:spLocks noGrp="1"/>
          </p:cNvSpPr>
          <p:nvPr>
            <p:ph idx="1"/>
          </p:nvPr>
        </p:nvSpPr>
        <p:spPr/>
        <p:txBody>
          <a:bodyPr>
            <a:normAutofit/>
          </a:bodyPr>
          <a:lstStyle/>
          <a:p>
            <a:pPr marL="514350" lvl="1" indent="-514350">
              <a:spcBef>
                <a:spcPts val="1000"/>
              </a:spcBef>
            </a:pPr>
            <a:r>
              <a:rPr lang="en-US" dirty="0"/>
              <a:t>Next is to introduce the “Curve” in the “Area Under Curve”.</a:t>
            </a:r>
          </a:p>
          <a:p>
            <a:pPr marL="514350" lvl="1" indent="-514350">
              <a:spcBef>
                <a:spcPts val="1000"/>
              </a:spcBef>
            </a:pPr>
            <a:r>
              <a:rPr lang="en-US" dirty="0"/>
              <a:t>The “Curve” is the Receiver Operating Characteristics (ROC) curve </a:t>
            </a:r>
          </a:p>
          <a:p>
            <a:pPr marL="514350" lvl="1" indent="-514350">
              <a:spcBef>
                <a:spcPts val="1000"/>
              </a:spcBef>
            </a:pPr>
            <a:r>
              <a:rPr lang="en-US" dirty="0"/>
              <a:t>ROC curves were developed in the 1950s as a by-product of research into making sense of radio signals contaminated by noise</a:t>
            </a:r>
          </a:p>
          <a:p>
            <a:pPr marL="514350" lvl="1" indent="-514350">
              <a:spcBef>
                <a:spcPts val="1000"/>
              </a:spcBef>
            </a:pPr>
            <a:r>
              <a:rPr lang="en-US" dirty="0"/>
              <a:t>Following the attack on Pearl Harbor, the United States army began new research to increase the prediction of correctly detected Japanese aircraft from their radar signals</a:t>
            </a:r>
          </a:p>
          <a:p>
            <a:pPr marL="971550" lvl="2" indent="-514350">
              <a:spcBef>
                <a:spcPts val="1000"/>
              </a:spcBef>
            </a:pPr>
            <a:r>
              <a:rPr lang="en-US" dirty="0"/>
              <a:t>False Positive leads to weapon fire on airplanes from one's own side</a:t>
            </a:r>
          </a:p>
          <a:p>
            <a:pPr marL="971550" lvl="2" indent="-514350">
              <a:spcBef>
                <a:spcPts val="1000"/>
              </a:spcBef>
            </a:pPr>
            <a:r>
              <a:rPr lang="en-US" dirty="0"/>
              <a:t>False Negative leads to an actual enemy attack</a:t>
            </a:r>
          </a:p>
          <a:p>
            <a:pPr marL="514350" lvl="1" indent="-514350">
              <a:spcBef>
                <a:spcPts val="1000"/>
              </a:spcBef>
              <a:buFont typeface="+mj-lt"/>
              <a:buAutoNum type="arabicPeriod"/>
            </a:pPr>
            <a:endParaRPr lang="en-US" dirty="0"/>
          </a:p>
        </p:txBody>
      </p:sp>
      <p:sp>
        <p:nvSpPr>
          <p:cNvPr id="7" name="Slide Number Placeholder 6"/>
          <p:cNvSpPr>
            <a:spLocks noGrp="1"/>
          </p:cNvSpPr>
          <p:nvPr>
            <p:ph type="sldNum" sz="quarter" idx="12"/>
          </p:nvPr>
        </p:nvSpPr>
        <p:spPr/>
        <p:txBody>
          <a:bodyPr/>
          <a:lstStyle/>
          <a:p>
            <a:fld id="{1C20BA80-1909-427C-B3BD-3DD8AEAFD5BE}" type="slidenum">
              <a:rPr lang="en-US" smtClean="0"/>
              <a:t>59</a:t>
            </a:fld>
            <a:endParaRPr lang="en-US" dirty="0"/>
          </a:p>
        </p:txBody>
      </p:sp>
      <p:pic>
        <p:nvPicPr>
          <p:cNvPr id="6" name="Picture 5">
            <a:extLst>
              <a:ext uri="{FF2B5EF4-FFF2-40B4-BE49-F238E27FC236}">
                <a16:creationId xmlns:a16="http://schemas.microsoft.com/office/drawing/2014/main" id="{294E5EA6-B3B7-4B26-A793-BCFD554F801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20410852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Replicability</a:t>
            </a:r>
          </a:p>
        </p:txBody>
      </p:sp>
      <p:sp>
        <p:nvSpPr>
          <p:cNvPr id="3" name="Content Placeholder 2"/>
          <p:cNvSpPr>
            <a:spLocks noGrp="1"/>
          </p:cNvSpPr>
          <p:nvPr>
            <p:ph idx="1"/>
          </p:nvPr>
        </p:nvSpPr>
        <p:spPr>
          <a:xfrm>
            <a:off x="838200" y="1870075"/>
            <a:ext cx="10515600" cy="4351338"/>
          </a:xfrm>
        </p:spPr>
        <p:txBody>
          <a:bodyPr>
            <a:normAutofit/>
          </a:bodyPr>
          <a:lstStyle/>
          <a:p>
            <a:r>
              <a:rPr lang="en-US" dirty="0"/>
              <a:t>If a researcher runs the machine learning activity (i.e., use the same algorithms, execute the same tasks) using a </a:t>
            </a:r>
            <a:r>
              <a:rPr lang="en-US" i="1" dirty="0"/>
              <a:t>different data on some compatible machine</a:t>
            </a:r>
            <a:r>
              <a:rPr lang="en-US" dirty="0"/>
              <a:t>, the researcher is able to obtain results that lead to the same conclusions (e.g., the list of selected features, the distribution of the predicted outcomes).</a:t>
            </a:r>
          </a:p>
          <a:p>
            <a:r>
              <a:rPr lang="en-US" dirty="0"/>
              <a:t>If the expected conclusions cannot be replicated, this indicates there are some design flaws in the tasks.  For example, some correlations among the features are not accounted for, the algorithms need further debugging, or different algorithms should be considered.</a:t>
            </a:r>
          </a:p>
          <a:p>
            <a:pPr lvl="1"/>
            <a:endParaRPr lang="en-US" dirty="0"/>
          </a:p>
        </p:txBody>
      </p:sp>
      <p:sp>
        <p:nvSpPr>
          <p:cNvPr id="7" name="Slide Number Placeholder 6"/>
          <p:cNvSpPr>
            <a:spLocks noGrp="1"/>
          </p:cNvSpPr>
          <p:nvPr>
            <p:ph type="sldNum" sz="quarter" idx="12"/>
          </p:nvPr>
        </p:nvSpPr>
        <p:spPr/>
        <p:txBody>
          <a:bodyPr/>
          <a:lstStyle/>
          <a:p>
            <a:fld id="{1C20BA80-1909-427C-B3BD-3DD8AEAFD5BE}" type="slidenum">
              <a:rPr lang="en-US" smtClean="0"/>
              <a:t>6</a:t>
            </a:fld>
            <a:endParaRPr lang="en-US" dirty="0"/>
          </a:p>
        </p:txBody>
      </p:sp>
      <p:pic>
        <p:nvPicPr>
          <p:cNvPr id="6" name="Picture 5">
            <a:extLst>
              <a:ext uri="{FF2B5EF4-FFF2-40B4-BE49-F238E27FC236}">
                <a16:creationId xmlns:a16="http://schemas.microsoft.com/office/drawing/2014/main" id="{A5F6372F-7BD2-4FAA-B1E1-AF00B8576C3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29595191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ROC Curve: Motivations</a:t>
            </a:r>
          </a:p>
        </p:txBody>
      </p:sp>
      <p:sp>
        <p:nvSpPr>
          <p:cNvPr id="3" name="Content Placeholder 2"/>
          <p:cNvSpPr>
            <a:spLocks noGrp="1"/>
          </p:cNvSpPr>
          <p:nvPr>
            <p:ph idx="1"/>
          </p:nvPr>
        </p:nvSpPr>
        <p:spPr/>
        <p:txBody>
          <a:bodyPr>
            <a:normAutofit/>
          </a:bodyPr>
          <a:lstStyle/>
          <a:p>
            <a:r>
              <a:rPr lang="en-US" dirty="0"/>
              <a:t>If my model </a:t>
            </a:r>
            <a:r>
              <a:rPr lang="en-US" i="1" dirty="0"/>
              <a:t>actually works</a:t>
            </a:r>
            <a:r>
              <a:rPr lang="en-US" dirty="0"/>
              <a:t>, then observations will be predicted an </a:t>
            </a:r>
            <a:r>
              <a:rPr lang="en-US" i="1" dirty="0"/>
              <a:t>Event</a:t>
            </a:r>
            <a:r>
              <a:rPr lang="en-US" dirty="0"/>
              <a:t> when the observed target value is actually </a:t>
            </a:r>
            <a:r>
              <a:rPr lang="en-US" i="1" dirty="0"/>
              <a:t>Event</a:t>
            </a:r>
            <a:r>
              <a:rPr lang="en-US" dirty="0"/>
              <a:t>.</a:t>
            </a:r>
          </a:p>
          <a:p>
            <a:r>
              <a:rPr lang="en-US" dirty="0"/>
              <a:t>If an </a:t>
            </a:r>
            <a:r>
              <a:rPr lang="en-US" i="1" dirty="0"/>
              <a:t>Event</a:t>
            </a:r>
            <a:r>
              <a:rPr lang="en-US" dirty="0"/>
              <a:t> is predicted when the predicted probability is greater than or equal to the threshold, then we can create this table:</a:t>
            </a:r>
          </a:p>
          <a:p>
            <a:endParaRPr lang="en-US" dirty="0"/>
          </a:p>
        </p:txBody>
      </p:sp>
      <p:sp>
        <p:nvSpPr>
          <p:cNvPr id="7" name="Slide Number Placeholder 6"/>
          <p:cNvSpPr>
            <a:spLocks noGrp="1"/>
          </p:cNvSpPr>
          <p:nvPr>
            <p:ph type="sldNum" sz="quarter" idx="12"/>
          </p:nvPr>
        </p:nvSpPr>
        <p:spPr/>
        <p:txBody>
          <a:bodyPr/>
          <a:lstStyle/>
          <a:p>
            <a:fld id="{1C20BA80-1909-427C-B3BD-3DD8AEAFD5BE}" type="slidenum">
              <a:rPr lang="en-US" smtClean="0"/>
              <a:t>60</a:t>
            </a:fld>
            <a:endParaRPr lang="en-US" dirty="0"/>
          </a:p>
        </p:txBody>
      </p:sp>
      <p:graphicFrame>
        <p:nvGraphicFramePr>
          <p:cNvPr id="5" name="Table 4"/>
          <p:cNvGraphicFramePr>
            <a:graphicFrameLocks noGrp="1"/>
          </p:cNvGraphicFramePr>
          <p:nvPr>
            <p:extLst/>
          </p:nvPr>
        </p:nvGraphicFramePr>
        <p:xfrm>
          <a:off x="1155700" y="3774014"/>
          <a:ext cx="9712324" cy="1688995"/>
        </p:xfrm>
        <a:graphic>
          <a:graphicData uri="http://schemas.openxmlformats.org/drawingml/2006/table">
            <a:tbl>
              <a:tblPr firstRow="1" firstCol="1" bandRow="1">
                <a:tableStyleId>{5C22544A-7EE6-4342-B048-85BDC9FD1C3A}</a:tableStyleId>
              </a:tblPr>
              <a:tblGrid>
                <a:gridCol w="2428081">
                  <a:extLst>
                    <a:ext uri="{9D8B030D-6E8A-4147-A177-3AD203B41FA5}">
                      <a16:colId xmlns:a16="http://schemas.microsoft.com/office/drawing/2014/main" val="20000"/>
                    </a:ext>
                  </a:extLst>
                </a:gridCol>
                <a:gridCol w="2428081">
                  <a:extLst>
                    <a:ext uri="{9D8B030D-6E8A-4147-A177-3AD203B41FA5}">
                      <a16:colId xmlns:a16="http://schemas.microsoft.com/office/drawing/2014/main" val="20001"/>
                    </a:ext>
                  </a:extLst>
                </a:gridCol>
                <a:gridCol w="2428081">
                  <a:extLst>
                    <a:ext uri="{9D8B030D-6E8A-4147-A177-3AD203B41FA5}">
                      <a16:colId xmlns:a16="http://schemas.microsoft.com/office/drawing/2014/main" val="20002"/>
                    </a:ext>
                  </a:extLst>
                </a:gridCol>
                <a:gridCol w="2428081">
                  <a:extLst>
                    <a:ext uri="{9D8B030D-6E8A-4147-A177-3AD203B41FA5}">
                      <a16:colId xmlns:a16="http://schemas.microsoft.com/office/drawing/2014/main" val="20003"/>
                    </a:ext>
                  </a:extLst>
                </a:gridCol>
              </a:tblGrid>
              <a:tr h="274111">
                <a:tc>
                  <a:txBody>
                    <a:bodyPr/>
                    <a:lstStyle/>
                    <a:p>
                      <a:endParaRPr lang="en-US" dirty="0"/>
                    </a:p>
                  </a:txBody>
                  <a:tcPr/>
                </a:tc>
                <a:tc>
                  <a:txBody>
                    <a:bodyPr/>
                    <a:lstStyle/>
                    <a:p>
                      <a:pPr algn="ctr"/>
                      <a:r>
                        <a:rPr lang="en-US" dirty="0"/>
                        <a:t>Predicted Non-Event</a:t>
                      </a:r>
                    </a:p>
                  </a:txBody>
                  <a:tcPr/>
                </a:tc>
                <a:tc>
                  <a:txBody>
                    <a:bodyPr/>
                    <a:lstStyle/>
                    <a:p>
                      <a:pPr algn="ctr"/>
                      <a:r>
                        <a:rPr lang="en-US" dirty="0"/>
                        <a:t>Predicted Event</a:t>
                      </a:r>
                    </a:p>
                  </a:txBody>
                  <a:tcPr/>
                </a:tc>
                <a:tc>
                  <a:txBody>
                    <a:bodyPr/>
                    <a:lstStyle/>
                    <a:p>
                      <a:pPr algn="ctr"/>
                      <a:r>
                        <a:rPr lang="en-US" dirty="0"/>
                        <a:t>Total Observed</a:t>
                      </a:r>
                    </a:p>
                  </a:txBody>
                  <a:tcPr/>
                </a:tc>
                <a:extLst>
                  <a:ext uri="{0D108BD9-81ED-4DB2-BD59-A6C34878D82A}">
                    <a16:rowId xmlns:a16="http://schemas.microsoft.com/office/drawing/2014/main" val="10000"/>
                  </a:ext>
                </a:extLst>
              </a:tr>
              <a:tr h="441751">
                <a:tc>
                  <a:txBody>
                    <a:bodyPr/>
                    <a:lstStyle/>
                    <a:p>
                      <a:r>
                        <a:rPr lang="en-US" dirty="0"/>
                        <a:t>Observed Non-Event</a:t>
                      </a:r>
                    </a:p>
                  </a:txBody>
                  <a:tcPr/>
                </a:tc>
                <a:tc>
                  <a:txBody>
                    <a:bodyPr/>
                    <a:lstStyle/>
                    <a:p>
                      <a:pPr algn="ctr"/>
                      <a:r>
                        <a:rPr lang="en-US" dirty="0"/>
                        <a:t>A (true negative)</a:t>
                      </a:r>
                    </a:p>
                  </a:txBody>
                  <a:tcPr/>
                </a:tc>
                <a:tc>
                  <a:txBody>
                    <a:bodyPr/>
                    <a:lstStyle/>
                    <a:p>
                      <a:pPr algn="ctr"/>
                      <a:r>
                        <a:rPr lang="en-US" dirty="0"/>
                        <a:t>B (false positive)</a:t>
                      </a:r>
                    </a:p>
                  </a:txBody>
                  <a:tcPr/>
                </a:tc>
                <a:tc>
                  <a:txBody>
                    <a:bodyPr/>
                    <a:lstStyle/>
                    <a:p>
                      <a:pPr algn="ctr"/>
                      <a:r>
                        <a:rPr lang="en-US" dirty="0"/>
                        <a:t>A+B</a:t>
                      </a:r>
                    </a:p>
                  </a:txBody>
                  <a:tcPr/>
                </a:tc>
                <a:extLst>
                  <a:ext uri="{0D108BD9-81ED-4DB2-BD59-A6C34878D82A}">
                    <a16:rowId xmlns:a16="http://schemas.microsoft.com/office/drawing/2014/main" val="10001"/>
                  </a:ext>
                </a:extLst>
              </a:tr>
              <a:tr h="440742">
                <a:tc>
                  <a:txBody>
                    <a:bodyPr/>
                    <a:lstStyle/>
                    <a:p>
                      <a:r>
                        <a:rPr lang="en-US" dirty="0"/>
                        <a:t>Observed Event</a:t>
                      </a:r>
                    </a:p>
                  </a:txBody>
                  <a:tcPr/>
                </a:tc>
                <a:tc>
                  <a:txBody>
                    <a:bodyPr/>
                    <a:lstStyle/>
                    <a:p>
                      <a:pPr algn="ctr"/>
                      <a:r>
                        <a:rPr lang="en-US" dirty="0"/>
                        <a:t>C (false</a:t>
                      </a:r>
                      <a:r>
                        <a:rPr lang="en-US" baseline="0" dirty="0"/>
                        <a:t> negative)</a:t>
                      </a:r>
                      <a:endParaRPr lang="en-US" dirty="0"/>
                    </a:p>
                  </a:txBody>
                  <a:tcPr/>
                </a:tc>
                <a:tc>
                  <a:txBody>
                    <a:bodyPr/>
                    <a:lstStyle/>
                    <a:p>
                      <a:pPr algn="ctr"/>
                      <a:r>
                        <a:rPr lang="en-US" dirty="0"/>
                        <a:t>D (true positive)</a:t>
                      </a:r>
                    </a:p>
                  </a:txBody>
                  <a:tcPr/>
                </a:tc>
                <a:tc>
                  <a:txBody>
                    <a:bodyPr/>
                    <a:lstStyle/>
                    <a:p>
                      <a:pPr algn="ctr"/>
                      <a:r>
                        <a:rPr lang="en-US" dirty="0"/>
                        <a:t>C+D</a:t>
                      </a:r>
                    </a:p>
                  </a:txBody>
                  <a:tcPr/>
                </a:tc>
                <a:extLst>
                  <a:ext uri="{0D108BD9-81ED-4DB2-BD59-A6C34878D82A}">
                    <a16:rowId xmlns:a16="http://schemas.microsoft.com/office/drawing/2014/main" val="10002"/>
                  </a:ext>
                </a:extLst>
              </a:tr>
              <a:tr h="440742">
                <a:tc>
                  <a:txBody>
                    <a:bodyPr/>
                    <a:lstStyle/>
                    <a:p>
                      <a:r>
                        <a:rPr lang="en-US" dirty="0"/>
                        <a:t>Total Predicted</a:t>
                      </a:r>
                    </a:p>
                  </a:txBody>
                  <a:tcPr/>
                </a:tc>
                <a:tc>
                  <a:txBody>
                    <a:bodyPr/>
                    <a:lstStyle/>
                    <a:p>
                      <a:pPr algn="ctr"/>
                      <a:r>
                        <a:rPr lang="en-US" dirty="0"/>
                        <a:t>A+C</a:t>
                      </a:r>
                    </a:p>
                  </a:txBody>
                  <a:tcPr/>
                </a:tc>
                <a:tc>
                  <a:txBody>
                    <a:bodyPr/>
                    <a:lstStyle/>
                    <a:p>
                      <a:pPr algn="ctr"/>
                      <a:r>
                        <a:rPr lang="en-US" dirty="0"/>
                        <a:t>B+D</a:t>
                      </a:r>
                    </a:p>
                  </a:txBody>
                  <a:tcPr/>
                </a:tc>
                <a:tc>
                  <a:txBody>
                    <a:bodyPr/>
                    <a:lstStyle/>
                    <a:p>
                      <a:pPr algn="ctr"/>
                      <a:r>
                        <a:rPr lang="en-US" dirty="0"/>
                        <a:t>A+B+C+D</a:t>
                      </a:r>
                    </a:p>
                  </a:txBody>
                  <a:tcPr/>
                </a:tc>
                <a:extLst>
                  <a:ext uri="{0D108BD9-81ED-4DB2-BD59-A6C34878D82A}">
                    <a16:rowId xmlns:a16="http://schemas.microsoft.com/office/drawing/2014/main" val="10003"/>
                  </a:ext>
                </a:extLst>
              </a:tr>
            </a:tbl>
          </a:graphicData>
        </a:graphic>
      </p:graphicFrame>
      <p:pic>
        <p:nvPicPr>
          <p:cNvPr id="8" name="Picture 7">
            <a:extLst>
              <a:ext uri="{FF2B5EF4-FFF2-40B4-BE49-F238E27FC236}">
                <a16:creationId xmlns:a16="http://schemas.microsoft.com/office/drawing/2014/main" id="{2B46966D-ECBB-47D0-8D47-316FCF99961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98294591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ROC Curve: Motivations</a:t>
            </a:r>
          </a:p>
        </p:txBody>
      </p:sp>
      <p:sp>
        <p:nvSpPr>
          <p:cNvPr id="3" name="Content Placeholder 2"/>
          <p:cNvSpPr>
            <a:spLocks noGrp="1"/>
          </p:cNvSpPr>
          <p:nvPr>
            <p:ph idx="1"/>
          </p:nvPr>
        </p:nvSpPr>
        <p:spPr>
          <a:xfrm>
            <a:off x="838200" y="3371849"/>
            <a:ext cx="9810750" cy="2805113"/>
          </a:xfrm>
        </p:spPr>
        <p:txBody>
          <a:bodyPr>
            <a:noAutofit/>
          </a:bodyPr>
          <a:lstStyle/>
          <a:p>
            <a:pPr>
              <a:lnSpc>
                <a:spcPct val="120000"/>
              </a:lnSpc>
              <a:spcBef>
                <a:spcPts val="600"/>
              </a:spcBef>
            </a:pPr>
            <a:r>
              <a:rPr lang="en-US" sz="1900" dirty="0"/>
              <a:t>Sensitivity (true positive) = 100% * (D / (C + D))</a:t>
            </a:r>
          </a:p>
          <a:p>
            <a:pPr>
              <a:lnSpc>
                <a:spcPct val="120000"/>
              </a:lnSpc>
              <a:spcBef>
                <a:spcPts val="600"/>
              </a:spcBef>
            </a:pPr>
            <a:r>
              <a:rPr lang="en-US" sz="1900" dirty="0"/>
              <a:t>Specificity (true negative) = 100% * (A / (A + B)) or</a:t>
            </a:r>
            <a:br>
              <a:rPr lang="en-US" sz="1900" dirty="0"/>
            </a:br>
            <a:r>
              <a:rPr lang="en-US" sz="1900" dirty="0"/>
              <a:t>1 – Specificity (false positive) = 100% * (B / (A + B))</a:t>
            </a:r>
          </a:p>
          <a:p>
            <a:pPr>
              <a:lnSpc>
                <a:spcPct val="120000"/>
              </a:lnSpc>
              <a:spcBef>
                <a:spcPts val="600"/>
              </a:spcBef>
            </a:pPr>
            <a:r>
              <a:rPr lang="en-US" sz="1900" dirty="0"/>
              <a:t>When the threshold goes down, then True Positive increases but False Positive also increases.</a:t>
            </a:r>
          </a:p>
          <a:p>
            <a:pPr>
              <a:lnSpc>
                <a:spcPct val="120000"/>
              </a:lnSpc>
              <a:spcBef>
                <a:spcPts val="600"/>
              </a:spcBef>
            </a:pPr>
            <a:r>
              <a:rPr lang="en-US" sz="1900" dirty="0"/>
              <a:t>When the threshold goes up, then False Positive decreases but True Positive also decreases.</a:t>
            </a:r>
          </a:p>
          <a:p>
            <a:pPr>
              <a:lnSpc>
                <a:spcPct val="120000"/>
              </a:lnSpc>
              <a:spcBef>
                <a:spcPts val="600"/>
              </a:spcBef>
            </a:pPr>
            <a:r>
              <a:rPr lang="en-US" sz="1900" dirty="0"/>
              <a:t>Show the relationship between True Positive and False Positive for all possible thresholds?</a:t>
            </a:r>
          </a:p>
        </p:txBody>
      </p:sp>
      <p:sp>
        <p:nvSpPr>
          <p:cNvPr id="7" name="Slide Number Placeholder 6"/>
          <p:cNvSpPr>
            <a:spLocks noGrp="1"/>
          </p:cNvSpPr>
          <p:nvPr>
            <p:ph type="sldNum" sz="quarter" idx="12"/>
          </p:nvPr>
        </p:nvSpPr>
        <p:spPr/>
        <p:txBody>
          <a:bodyPr/>
          <a:lstStyle/>
          <a:p>
            <a:fld id="{1C20BA80-1909-427C-B3BD-3DD8AEAFD5BE}" type="slidenum">
              <a:rPr lang="en-US" smtClean="0"/>
              <a:t>61</a:t>
            </a:fld>
            <a:endParaRPr lang="en-US" dirty="0"/>
          </a:p>
        </p:txBody>
      </p:sp>
      <p:graphicFrame>
        <p:nvGraphicFramePr>
          <p:cNvPr id="5" name="Table 4"/>
          <p:cNvGraphicFramePr>
            <a:graphicFrameLocks noGrp="1"/>
          </p:cNvGraphicFramePr>
          <p:nvPr>
            <p:extLst/>
          </p:nvPr>
        </p:nvGraphicFramePr>
        <p:xfrm>
          <a:off x="946150" y="1507064"/>
          <a:ext cx="9712324" cy="1688995"/>
        </p:xfrm>
        <a:graphic>
          <a:graphicData uri="http://schemas.openxmlformats.org/drawingml/2006/table">
            <a:tbl>
              <a:tblPr firstRow="1" firstCol="1" bandRow="1">
                <a:tableStyleId>{5C22544A-7EE6-4342-B048-85BDC9FD1C3A}</a:tableStyleId>
              </a:tblPr>
              <a:tblGrid>
                <a:gridCol w="2428081">
                  <a:extLst>
                    <a:ext uri="{9D8B030D-6E8A-4147-A177-3AD203B41FA5}">
                      <a16:colId xmlns:a16="http://schemas.microsoft.com/office/drawing/2014/main" val="20000"/>
                    </a:ext>
                  </a:extLst>
                </a:gridCol>
                <a:gridCol w="2428081">
                  <a:extLst>
                    <a:ext uri="{9D8B030D-6E8A-4147-A177-3AD203B41FA5}">
                      <a16:colId xmlns:a16="http://schemas.microsoft.com/office/drawing/2014/main" val="20001"/>
                    </a:ext>
                  </a:extLst>
                </a:gridCol>
                <a:gridCol w="2428081">
                  <a:extLst>
                    <a:ext uri="{9D8B030D-6E8A-4147-A177-3AD203B41FA5}">
                      <a16:colId xmlns:a16="http://schemas.microsoft.com/office/drawing/2014/main" val="20002"/>
                    </a:ext>
                  </a:extLst>
                </a:gridCol>
                <a:gridCol w="2428081">
                  <a:extLst>
                    <a:ext uri="{9D8B030D-6E8A-4147-A177-3AD203B41FA5}">
                      <a16:colId xmlns:a16="http://schemas.microsoft.com/office/drawing/2014/main" val="20003"/>
                    </a:ext>
                  </a:extLst>
                </a:gridCol>
              </a:tblGrid>
              <a:tr h="274111">
                <a:tc>
                  <a:txBody>
                    <a:bodyPr/>
                    <a:lstStyle/>
                    <a:p>
                      <a:endParaRPr lang="en-US" dirty="0"/>
                    </a:p>
                  </a:txBody>
                  <a:tcPr/>
                </a:tc>
                <a:tc>
                  <a:txBody>
                    <a:bodyPr/>
                    <a:lstStyle/>
                    <a:p>
                      <a:pPr algn="ctr"/>
                      <a:r>
                        <a:rPr lang="en-US" dirty="0"/>
                        <a:t>Predicted Non-Event</a:t>
                      </a:r>
                    </a:p>
                  </a:txBody>
                  <a:tcPr/>
                </a:tc>
                <a:tc>
                  <a:txBody>
                    <a:bodyPr/>
                    <a:lstStyle/>
                    <a:p>
                      <a:pPr algn="ctr"/>
                      <a:r>
                        <a:rPr lang="en-US" dirty="0"/>
                        <a:t>Predicted Event</a:t>
                      </a:r>
                    </a:p>
                  </a:txBody>
                  <a:tcPr/>
                </a:tc>
                <a:tc>
                  <a:txBody>
                    <a:bodyPr/>
                    <a:lstStyle/>
                    <a:p>
                      <a:pPr algn="ctr"/>
                      <a:r>
                        <a:rPr lang="en-US" dirty="0"/>
                        <a:t>Total Observed</a:t>
                      </a:r>
                    </a:p>
                  </a:txBody>
                  <a:tcPr/>
                </a:tc>
                <a:extLst>
                  <a:ext uri="{0D108BD9-81ED-4DB2-BD59-A6C34878D82A}">
                    <a16:rowId xmlns:a16="http://schemas.microsoft.com/office/drawing/2014/main" val="10000"/>
                  </a:ext>
                </a:extLst>
              </a:tr>
              <a:tr h="441751">
                <a:tc>
                  <a:txBody>
                    <a:bodyPr/>
                    <a:lstStyle/>
                    <a:p>
                      <a:r>
                        <a:rPr lang="en-US" dirty="0"/>
                        <a:t>Observed Non-Event</a:t>
                      </a:r>
                    </a:p>
                  </a:txBody>
                  <a:tcPr/>
                </a:tc>
                <a:tc>
                  <a:txBody>
                    <a:bodyPr/>
                    <a:lstStyle/>
                    <a:p>
                      <a:pPr algn="ctr"/>
                      <a:r>
                        <a:rPr lang="en-US" dirty="0"/>
                        <a:t>A (true negative)</a:t>
                      </a:r>
                    </a:p>
                  </a:txBody>
                  <a:tcPr/>
                </a:tc>
                <a:tc>
                  <a:txBody>
                    <a:bodyPr/>
                    <a:lstStyle/>
                    <a:p>
                      <a:pPr algn="ctr"/>
                      <a:r>
                        <a:rPr lang="en-US" dirty="0"/>
                        <a:t>B (false positive)</a:t>
                      </a:r>
                    </a:p>
                  </a:txBody>
                  <a:tcPr/>
                </a:tc>
                <a:tc>
                  <a:txBody>
                    <a:bodyPr/>
                    <a:lstStyle/>
                    <a:p>
                      <a:pPr algn="ctr"/>
                      <a:r>
                        <a:rPr lang="en-US" dirty="0"/>
                        <a:t>A+B</a:t>
                      </a:r>
                    </a:p>
                  </a:txBody>
                  <a:tcPr/>
                </a:tc>
                <a:extLst>
                  <a:ext uri="{0D108BD9-81ED-4DB2-BD59-A6C34878D82A}">
                    <a16:rowId xmlns:a16="http://schemas.microsoft.com/office/drawing/2014/main" val="10001"/>
                  </a:ext>
                </a:extLst>
              </a:tr>
              <a:tr h="440742">
                <a:tc>
                  <a:txBody>
                    <a:bodyPr/>
                    <a:lstStyle/>
                    <a:p>
                      <a:r>
                        <a:rPr lang="en-US" dirty="0"/>
                        <a:t>Observed Event</a:t>
                      </a:r>
                    </a:p>
                  </a:txBody>
                  <a:tcPr/>
                </a:tc>
                <a:tc>
                  <a:txBody>
                    <a:bodyPr/>
                    <a:lstStyle/>
                    <a:p>
                      <a:pPr algn="ctr"/>
                      <a:r>
                        <a:rPr lang="en-US" dirty="0"/>
                        <a:t>C (false</a:t>
                      </a:r>
                      <a:r>
                        <a:rPr lang="en-US" baseline="0" dirty="0"/>
                        <a:t> negative)</a:t>
                      </a:r>
                      <a:endParaRPr lang="en-US" dirty="0"/>
                    </a:p>
                  </a:txBody>
                  <a:tcPr/>
                </a:tc>
                <a:tc>
                  <a:txBody>
                    <a:bodyPr/>
                    <a:lstStyle/>
                    <a:p>
                      <a:pPr algn="ctr"/>
                      <a:r>
                        <a:rPr lang="en-US" dirty="0"/>
                        <a:t>D (true positive)</a:t>
                      </a:r>
                    </a:p>
                  </a:txBody>
                  <a:tcPr/>
                </a:tc>
                <a:tc>
                  <a:txBody>
                    <a:bodyPr/>
                    <a:lstStyle/>
                    <a:p>
                      <a:pPr algn="ctr"/>
                      <a:r>
                        <a:rPr lang="en-US" dirty="0"/>
                        <a:t>C+D</a:t>
                      </a:r>
                    </a:p>
                  </a:txBody>
                  <a:tcPr/>
                </a:tc>
                <a:extLst>
                  <a:ext uri="{0D108BD9-81ED-4DB2-BD59-A6C34878D82A}">
                    <a16:rowId xmlns:a16="http://schemas.microsoft.com/office/drawing/2014/main" val="10002"/>
                  </a:ext>
                </a:extLst>
              </a:tr>
              <a:tr h="440742">
                <a:tc>
                  <a:txBody>
                    <a:bodyPr/>
                    <a:lstStyle/>
                    <a:p>
                      <a:r>
                        <a:rPr lang="en-US" dirty="0"/>
                        <a:t>Total Predicted</a:t>
                      </a:r>
                    </a:p>
                  </a:txBody>
                  <a:tcPr/>
                </a:tc>
                <a:tc>
                  <a:txBody>
                    <a:bodyPr/>
                    <a:lstStyle/>
                    <a:p>
                      <a:pPr algn="ctr"/>
                      <a:r>
                        <a:rPr lang="en-US" dirty="0"/>
                        <a:t>A+C</a:t>
                      </a:r>
                    </a:p>
                  </a:txBody>
                  <a:tcPr/>
                </a:tc>
                <a:tc>
                  <a:txBody>
                    <a:bodyPr/>
                    <a:lstStyle/>
                    <a:p>
                      <a:pPr algn="ctr"/>
                      <a:r>
                        <a:rPr lang="en-US" dirty="0"/>
                        <a:t>B+D</a:t>
                      </a:r>
                    </a:p>
                  </a:txBody>
                  <a:tcPr/>
                </a:tc>
                <a:tc>
                  <a:txBody>
                    <a:bodyPr/>
                    <a:lstStyle/>
                    <a:p>
                      <a:pPr algn="ctr"/>
                      <a:r>
                        <a:rPr lang="en-US" dirty="0"/>
                        <a:t>A+B+C+D</a:t>
                      </a:r>
                    </a:p>
                  </a:txBody>
                  <a:tcPr/>
                </a:tc>
                <a:extLst>
                  <a:ext uri="{0D108BD9-81ED-4DB2-BD59-A6C34878D82A}">
                    <a16:rowId xmlns:a16="http://schemas.microsoft.com/office/drawing/2014/main" val="10003"/>
                  </a:ext>
                </a:extLst>
              </a:tr>
            </a:tbl>
          </a:graphicData>
        </a:graphic>
      </p:graphicFrame>
      <p:pic>
        <p:nvPicPr>
          <p:cNvPr id="8" name="Picture 7">
            <a:extLst>
              <a:ext uri="{FF2B5EF4-FFF2-40B4-BE49-F238E27FC236}">
                <a16:creationId xmlns:a16="http://schemas.microsoft.com/office/drawing/2014/main" id="{33EBA316-F76E-4AD3-90E8-5170182DAA1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302976921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ROC Curve: Construction</a:t>
            </a:r>
          </a:p>
        </p:txBody>
      </p:sp>
      <p:sp>
        <p:nvSpPr>
          <p:cNvPr id="7" name="Slide Number Placeholder 6"/>
          <p:cNvSpPr>
            <a:spLocks noGrp="1"/>
          </p:cNvSpPr>
          <p:nvPr>
            <p:ph type="sldNum" sz="quarter" idx="12"/>
          </p:nvPr>
        </p:nvSpPr>
        <p:spPr/>
        <p:txBody>
          <a:bodyPr/>
          <a:lstStyle/>
          <a:p>
            <a:fld id="{1C20BA80-1909-427C-B3BD-3DD8AEAFD5BE}" type="slidenum">
              <a:rPr lang="en-US" smtClean="0"/>
              <a:t>62</a:t>
            </a:fld>
            <a:endParaRPr lang="en-US" dirty="0"/>
          </a:p>
        </p:txBody>
      </p:sp>
      <p:sp>
        <p:nvSpPr>
          <p:cNvPr id="3" name="Content Placeholder 2"/>
          <p:cNvSpPr>
            <a:spLocks noGrp="1"/>
          </p:cNvSpPr>
          <p:nvPr>
            <p:ph idx="1"/>
          </p:nvPr>
        </p:nvSpPr>
        <p:spPr/>
        <p:txBody>
          <a:bodyPr>
            <a:normAutofit lnSpcReduction="10000"/>
          </a:bodyPr>
          <a:lstStyle/>
          <a:p>
            <a:r>
              <a:rPr lang="en-US" dirty="0"/>
              <a:t>Create a set of distinct predicted probabilities</a:t>
            </a:r>
          </a:p>
          <a:p>
            <a:pPr lvl="1"/>
            <a:r>
              <a:rPr lang="en-US" dirty="0"/>
              <a:t>For example, the event predicted probabilities are {0.1, 0.1, 0.5, 0.8, 0.9, 0.9} then this set is {0.1, 0.5, 0.8, 0.9}</a:t>
            </a:r>
          </a:p>
          <a:p>
            <a:r>
              <a:rPr lang="en-US" dirty="0"/>
              <a:t>Use each element of this set as a cut-off to assign each observation into Predicted Event and Predicted Non-Event</a:t>
            </a:r>
          </a:p>
          <a:p>
            <a:pPr lvl="1"/>
            <a:r>
              <a:rPr lang="en-US" dirty="0"/>
              <a:t>A predicted event is Predicted Probability </a:t>
            </a:r>
            <a:r>
              <a:rPr lang="en-US" dirty="0">
                <a:sym typeface="Symbol" panose="05050102010706020507" pitchFamily="18" charset="2"/>
              </a:rPr>
              <a:t> Cut-Off</a:t>
            </a:r>
            <a:endParaRPr lang="en-US" dirty="0"/>
          </a:p>
          <a:p>
            <a:pPr lvl="1"/>
            <a:r>
              <a:rPr lang="en-US" dirty="0"/>
              <a:t>If cut-off is 0.5, then the predictions are: {NE, NE, E, E, E, E} where NE = Non-Event and E = Event </a:t>
            </a:r>
          </a:p>
          <a:p>
            <a:r>
              <a:rPr lang="en-US" dirty="0"/>
              <a:t>Calculate the ROC Curve coordinates:</a:t>
            </a:r>
          </a:p>
          <a:p>
            <a:pPr lvl="1"/>
            <a:r>
              <a:rPr lang="en-US" dirty="0"/>
              <a:t>(y-Axis): Sensitivity (true positive) = 100% * (D / (C + D))</a:t>
            </a:r>
          </a:p>
          <a:p>
            <a:pPr lvl="1"/>
            <a:r>
              <a:rPr lang="en-US" dirty="0"/>
              <a:t>(x-Axis): 1 – Specificity (false positive) = 100% * (B / (A + B))</a:t>
            </a:r>
          </a:p>
          <a:p>
            <a:pPr lvl="1"/>
            <a:endParaRPr lang="en-US" dirty="0"/>
          </a:p>
        </p:txBody>
      </p:sp>
      <p:pic>
        <p:nvPicPr>
          <p:cNvPr id="6" name="Picture 5">
            <a:extLst>
              <a:ext uri="{FF2B5EF4-FFF2-40B4-BE49-F238E27FC236}">
                <a16:creationId xmlns:a16="http://schemas.microsoft.com/office/drawing/2014/main" id="{4D51347A-0087-452B-BA05-C0FB1931DED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136843131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ROC Curve: Example</a:t>
            </a:r>
          </a:p>
        </p:txBody>
      </p:sp>
      <p:sp>
        <p:nvSpPr>
          <p:cNvPr id="3" name="Content Placeholder 2"/>
          <p:cNvSpPr>
            <a:spLocks noGrp="1"/>
          </p:cNvSpPr>
          <p:nvPr>
            <p:ph idx="1"/>
          </p:nvPr>
        </p:nvSpPr>
        <p:spPr>
          <a:xfrm>
            <a:off x="838200" y="1825625"/>
            <a:ext cx="6467475" cy="4351338"/>
          </a:xfrm>
        </p:spPr>
        <p:txBody>
          <a:bodyPr>
            <a:normAutofit fontScale="70000" lnSpcReduction="20000"/>
          </a:bodyPr>
          <a:lstStyle/>
          <a:p>
            <a:r>
              <a:rPr lang="en-US" dirty="0"/>
              <a:t>Binary target variable, values are Event and Non-Event.</a:t>
            </a:r>
          </a:p>
          <a:p>
            <a:r>
              <a:rPr lang="en-US" dirty="0"/>
              <a:t>The table (on the right) contains the observed target value and the predicted event probabilities.</a:t>
            </a:r>
          </a:p>
          <a:p>
            <a:r>
              <a:rPr lang="en-US" dirty="0"/>
              <a:t>Sort the Predicted Event Probability in ascending order</a:t>
            </a:r>
          </a:p>
          <a:p>
            <a:r>
              <a:rPr lang="en-US" dirty="0"/>
              <a:t>The set of unique predicted event probabilities are: {0.2, 0.3, 0.4, 0.5, 0.7, 0.8, 0.9, 1.0}.</a:t>
            </a:r>
          </a:p>
          <a:p>
            <a:r>
              <a:rPr lang="en-US" dirty="0"/>
              <a:t>Use values from this set in turns as the cut-off thresholds</a:t>
            </a:r>
          </a:p>
          <a:p>
            <a:r>
              <a:rPr lang="en-US" dirty="0"/>
              <a:t>Use each cutoff value to predict Event versus Non-Event</a:t>
            </a:r>
          </a:p>
          <a:p>
            <a:r>
              <a:rPr lang="en-US" dirty="0"/>
              <a:t>Count the number of True Positives (TP) and the number of True Negatives (TN)</a:t>
            </a:r>
          </a:p>
          <a:p>
            <a:r>
              <a:rPr lang="en-US" dirty="0"/>
              <a:t>Number of Observed Event = 6</a:t>
            </a:r>
          </a:p>
          <a:p>
            <a:r>
              <a:rPr lang="en-US" dirty="0"/>
              <a:t>Number of Observed Non-Event = 5</a:t>
            </a:r>
          </a:p>
          <a:p>
            <a:r>
              <a:rPr lang="en-US" dirty="0"/>
              <a:t>Sensitivity = TP / 6, and 1 – Specificity = 1 – TN / 5</a:t>
            </a:r>
          </a:p>
          <a:p>
            <a:endParaRPr lang="en-US" dirty="0"/>
          </a:p>
        </p:txBody>
      </p:sp>
      <p:sp>
        <p:nvSpPr>
          <p:cNvPr id="7" name="Slide Number Placeholder 6"/>
          <p:cNvSpPr>
            <a:spLocks noGrp="1"/>
          </p:cNvSpPr>
          <p:nvPr>
            <p:ph type="sldNum" sz="quarter" idx="12"/>
          </p:nvPr>
        </p:nvSpPr>
        <p:spPr/>
        <p:txBody>
          <a:bodyPr/>
          <a:lstStyle/>
          <a:p>
            <a:fld id="{1C20BA80-1909-427C-B3BD-3DD8AEAFD5BE}" type="slidenum">
              <a:rPr lang="en-US" smtClean="0"/>
              <a:t>63</a:t>
            </a:fld>
            <a:endParaRPr lang="en-US" dirty="0"/>
          </a:p>
        </p:txBody>
      </p:sp>
      <p:graphicFrame>
        <p:nvGraphicFramePr>
          <p:cNvPr id="6" name="Table 5"/>
          <p:cNvGraphicFramePr>
            <a:graphicFrameLocks noGrp="1"/>
          </p:cNvGraphicFramePr>
          <p:nvPr>
            <p:extLst/>
          </p:nvPr>
        </p:nvGraphicFramePr>
        <p:xfrm>
          <a:off x="7467147" y="1863725"/>
          <a:ext cx="4521200" cy="2981325"/>
        </p:xfrm>
        <a:graphic>
          <a:graphicData uri="http://schemas.openxmlformats.org/drawingml/2006/table">
            <a:tbl>
              <a:tblPr firstRow="1" firstCol="1" bandRow="1">
                <a:tableStyleId>{5C22544A-7EE6-4342-B048-85BDC9FD1C3A}</a:tableStyleId>
              </a:tblPr>
              <a:tblGrid>
                <a:gridCol w="2084511">
                  <a:extLst>
                    <a:ext uri="{9D8B030D-6E8A-4147-A177-3AD203B41FA5}">
                      <a16:colId xmlns:a16="http://schemas.microsoft.com/office/drawing/2014/main" val="20000"/>
                    </a:ext>
                  </a:extLst>
                </a:gridCol>
                <a:gridCol w="2436689">
                  <a:extLst>
                    <a:ext uri="{9D8B030D-6E8A-4147-A177-3AD203B41FA5}">
                      <a16:colId xmlns:a16="http://schemas.microsoft.com/office/drawing/2014/main" val="20001"/>
                    </a:ext>
                  </a:extLst>
                </a:gridCol>
              </a:tblGrid>
              <a:tr h="247650">
                <a:tc>
                  <a:txBody>
                    <a:bodyPr/>
                    <a:lstStyle/>
                    <a:p>
                      <a:pPr algn="l" rtl="0" fontAlgn="ctr"/>
                      <a:r>
                        <a:rPr lang="en-US" sz="1400" u="none" strike="noStrike" dirty="0">
                          <a:effectLst/>
                        </a:rPr>
                        <a:t>Observed Target Value</a:t>
                      </a:r>
                      <a:endParaRPr lang="en-US" sz="1400" b="1" i="0" u="none" strike="noStrike" dirty="0">
                        <a:solidFill>
                          <a:srgbClr val="FFFFFF"/>
                        </a:solidFill>
                        <a:effectLst/>
                        <a:latin typeface="Calibri" panose="020F0502020204030204" pitchFamily="34" charset="0"/>
                      </a:endParaRPr>
                    </a:p>
                  </a:txBody>
                  <a:tcPr marL="9525" marR="9525" marT="9525" marB="0" anchor="ctr"/>
                </a:tc>
                <a:tc>
                  <a:txBody>
                    <a:bodyPr/>
                    <a:lstStyle/>
                    <a:p>
                      <a:pPr algn="ctr" rtl="0" fontAlgn="ctr"/>
                      <a:r>
                        <a:rPr lang="en-US" sz="1400" u="none" strike="noStrike" dirty="0">
                          <a:effectLst/>
                        </a:rPr>
                        <a:t>Predicted Event Probability</a:t>
                      </a:r>
                      <a:endParaRPr lang="en-US" sz="1400" b="1" i="0" u="none" strike="noStrike" dirty="0">
                        <a:solidFill>
                          <a:srgbClr val="FFFFFF"/>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00"/>
                  </a:ext>
                </a:extLst>
              </a:tr>
              <a:tr h="257175">
                <a:tc>
                  <a:txBody>
                    <a:bodyPr/>
                    <a:lstStyle/>
                    <a:p>
                      <a:pPr algn="l" rtl="0" fontAlgn="ctr"/>
                      <a:r>
                        <a:rPr lang="en-US" sz="1400" u="none" strike="noStrike">
                          <a:effectLst/>
                        </a:rPr>
                        <a:t>Event</a:t>
                      </a:r>
                      <a:endParaRPr lang="en-US" sz="1400" b="1" i="0" u="none" strike="noStrike">
                        <a:solidFill>
                          <a:srgbClr val="FFFFFF"/>
                        </a:solidFill>
                        <a:effectLst/>
                        <a:latin typeface="Calibri" panose="020F0502020204030204" pitchFamily="34" charset="0"/>
                      </a:endParaRPr>
                    </a:p>
                  </a:txBody>
                  <a:tcPr marL="9525" marR="9525" marT="9525" marB="0" anchor="ctr"/>
                </a:tc>
                <a:tc>
                  <a:txBody>
                    <a:bodyPr/>
                    <a:lstStyle/>
                    <a:p>
                      <a:pPr algn="ctr" rtl="0" fontAlgn="ctr"/>
                      <a:r>
                        <a:rPr lang="en-US" sz="1400" u="none" strike="noStrike">
                          <a:effectLst/>
                        </a:rPr>
                        <a:t>0.9</a:t>
                      </a:r>
                      <a:endParaRPr lang="en-US" sz="14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01"/>
                  </a:ext>
                </a:extLst>
              </a:tr>
              <a:tr h="247650">
                <a:tc>
                  <a:txBody>
                    <a:bodyPr/>
                    <a:lstStyle/>
                    <a:p>
                      <a:pPr algn="l" rtl="0" fontAlgn="ctr"/>
                      <a:r>
                        <a:rPr lang="en-US" sz="1400" u="none" strike="noStrike">
                          <a:effectLst/>
                        </a:rPr>
                        <a:t>Non-Event</a:t>
                      </a:r>
                      <a:endParaRPr lang="en-US" sz="1400" b="1" i="0" u="none" strike="noStrike">
                        <a:solidFill>
                          <a:srgbClr val="FFFFFF"/>
                        </a:solidFill>
                        <a:effectLst/>
                        <a:latin typeface="Calibri" panose="020F0502020204030204" pitchFamily="34" charset="0"/>
                      </a:endParaRPr>
                    </a:p>
                  </a:txBody>
                  <a:tcPr marL="9525" marR="9525" marT="9525" marB="0" anchor="ctr"/>
                </a:tc>
                <a:tc>
                  <a:txBody>
                    <a:bodyPr/>
                    <a:lstStyle/>
                    <a:p>
                      <a:pPr algn="ctr" rtl="0" fontAlgn="ctr"/>
                      <a:r>
                        <a:rPr lang="en-US" sz="1400" u="none" strike="noStrike">
                          <a:effectLst/>
                        </a:rPr>
                        <a:t>0.5</a:t>
                      </a:r>
                      <a:endParaRPr lang="en-US" sz="14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02"/>
                  </a:ext>
                </a:extLst>
              </a:tr>
              <a:tr h="247650">
                <a:tc>
                  <a:txBody>
                    <a:bodyPr/>
                    <a:lstStyle/>
                    <a:p>
                      <a:pPr algn="l" rtl="0" fontAlgn="ctr"/>
                      <a:r>
                        <a:rPr lang="en-US" sz="1400" u="none" strike="noStrike">
                          <a:effectLst/>
                        </a:rPr>
                        <a:t>Non-Event</a:t>
                      </a:r>
                      <a:endParaRPr lang="en-US" sz="1400" b="1" i="0" u="none" strike="noStrike">
                        <a:solidFill>
                          <a:srgbClr val="FFFFFF"/>
                        </a:solidFill>
                        <a:effectLst/>
                        <a:latin typeface="Calibri" panose="020F0502020204030204" pitchFamily="34" charset="0"/>
                      </a:endParaRPr>
                    </a:p>
                  </a:txBody>
                  <a:tcPr marL="9525" marR="9525" marT="9525" marB="0" anchor="ctr"/>
                </a:tc>
                <a:tc>
                  <a:txBody>
                    <a:bodyPr/>
                    <a:lstStyle/>
                    <a:p>
                      <a:pPr algn="ctr" rtl="0" fontAlgn="ctr"/>
                      <a:r>
                        <a:rPr lang="en-US" sz="1400" u="none" strike="noStrike">
                          <a:effectLst/>
                        </a:rPr>
                        <a:t>0.3</a:t>
                      </a:r>
                      <a:endParaRPr lang="en-US" sz="14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03"/>
                  </a:ext>
                </a:extLst>
              </a:tr>
              <a:tr h="247650">
                <a:tc>
                  <a:txBody>
                    <a:bodyPr/>
                    <a:lstStyle/>
                    <a:p>
                      <a:pPr algn="l" rtl="0" fontAlgn="ctr"/>
                      <a:r>
                        <a:rPr lang="en-US" sz="1400" u="none" strike="noStrike">
                          <a:effectLst/>
                        </a:rPr>
                        <a:t>Event</a:t>
                      </a:r>
                      <a:endParaRPr lang="en-US" sz="1400" b="1" i="0" u="none" strike="noStrike">
                        <a:solidFill>
                          <a:srgbClr val="FFFFFF"/>
                        </a:solidFill>
                        <a:effectLst/>
                        <a:latin typeface="Calibri" panose="020F0502020204030204" pitchFamily="34" charset="0"/>
                      </a:endParaRPr>
                    </a:p>
                  </a:txBody>
                  <a:tcPr marL="9525" marR="9525" marT="9525" marB="0" anchor="ctr"/>
                </a:tc>
                <a:tc>
                  <a:txBody>
                    <a:bodyPr/>
                    <a:lstStyle/>
                    <a:p>
                      <a:pPr algn="ctr" rtl="0" fontAlgn="ctr"/>
                      <a:r>
                        <a:rPr lang="en-US" sz="1400" u="none" strike="noStrike">
                          <a:effectLst/>
                        </a:rPr>
                        <a:t>0.7</a:t>
                      </a:r>
                      <a:endParaRPr lang="en-US" sz="14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04"/>
                  </a:ext>
                </a:extLst>
              </a:tr>
              <a:tr h="247650">
                <a:tc>
                  <a:txBody>
                    <a:bodyPr/>
                    <a:lstStyle/>
                    <a:p>
                      <a:pPr algn="l" rtl="0" fontAlgn="ctr"/>
                      <a:r>
                        <a:rPr lang="en-US" sz="1400" u="none" strike="noStrike">
                          <a:effectLst/>
                        </a:rPr>
                        <a:t>Event</a:t>
                      </a:r>
                      <a:endParaRPr lang="en-US" sz="1400" b="1" i="0" u="none" strike="noStrike">
                        <a:solidFill>
                          <a:srgbClr val="FFFFFF"/>
                        </a:solidFill>
                        <a:effectLst/>
                        <a:latin typeface="Calibri" panose="020F0502020204030204" pitchFamily="34" charset="0"/>
                      </a:endParaRPr>
                    </a:p>
                  </a:txBody>
                  <a:tcPr marL="9525" marR="9525" marT="9525" marB="0" anchor="ctr"/>
                </a:tc>
                <a:tc>
                  <a:txBody>
                    <a:bodyPr/>
                    <a:lstStyle/>
                    <a:p>
                      <a:pPr algn="ctr" rtl="0" fontAlgn="ctr"/>
                      <a:r>
                        <a:rPr lang="en-US" sz="1400" u="none" strike="noStrike">
                          <a:effectLst/>
                        </a:rPr>
                        <a:t>0.3</a:t>
                      </a:r>
                      <a:endParaRPr lang="en-US" sz="14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05"/>
                  </a:ext>
                </a:extLst>
              </a:tr>
              <a:tr h="247650">
                <a:tc>
                  <a:txBody>
                    <a:bodyPr/>
                    <a:lstStyle/>
                    <a:p>
                      <a:pPr algn="l" rtl="0" fontAlgn="ctr"/>
                      <a:r>
                        <a:rPr lang="en-US" sz="1400" u="none" strike="noStrike">
                          <a:effectLst/>
                        </a:rPr>
                        <a:t>Non-Event</a:t>
                      </a:r>
                      <a:endParaRPr lang="en-US" sz="1400" b="1" i="0" u="none" strike="noStrike">
                        <a:solidFill>
                          <a:srgbClr val="FFFFFF"/>
                        </a:solidFill>
                        <a:effectLst/>
                        <a:latin typeface="Calibri" panose="020F0502020204030204" pitchFamily="34" charset="0"/>
                      </a:endParaRPr>
                    </a:p>
                  </a:txBody>
                  <a:tcPr marL="9525" marR="9525" marT="9525" marB="0" anchor="ctr"/>
                </a:tc>
                <a:tc>
                  <a:txBody>
                    <a:bodyPr/>
                    <a:lstStyle/>
                    <a:p>
                      <a:pPr algn="ctr" rtl="0" fontAlgn="ctr"/>
                      <a:r>
                        <a:rPr lang="en-US" sz="1400" u="none" strike="noStrike">
                          <a:effectLst/>
                        </a:rPr>
                        <a:t>0.8</a:t>
                      </a:r>
                      <a:endParaRPr lang="en-US" sz="14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06"/>
                  </a:ext>
                </a:extLst>
              </a:tr>
              <a:tr h="247650">
                <a:tc>
                  <a:txBody>
                    <a:bodyPr/>
                    <a:lstStyle/>
                    <a:p>
                      <a:pPr algn="l" rtl="0" fontAlgn="ctr"/>
                      <a:r>
                        <a:rPr lang="en-US" sz="1400" u="none" strike="noStrike">
                          <a:effectLst/>
                        </a:rPr>
                        <a:t>Event</a:t>
                      </a:r>
                      <a:endParaRPr lang="en-US" sz="1400" b="1" i="0" u="none" strike="noStrike">
                        <a:solidFill>
                          <a:srgbClr val="FFFFFF"/>
                        </a:solidFill>
                        <a:effectLst/>
                        <a:latin typeface="Calibri" panose="020F0502020204030204" pitchFamily="34" charset="0"/>
                      </a:endParaRPr>
                    </a:p>
                  </a:txBody>
                  <a:tcPr marL="9525" marR="9525" marT="9525" marB="0" anchor="ctr"/>
                </a:tc>
                <a:tc>
                  <a:txBody>
                    <a:bodyPr/>
                    <a:lstStyle/>
                    <a:p>
                      <a:pPr algn="ctr" rtl="0" fontAlgn="ctr"/>
                      <a:r>
                        <a:rPr lang="en-US" sz="1400" u="none" strike="noStrike">
                          <a:effectLst/>
                        </a:rPr>
                        <a:t>0.4</a:t>
                      </a:r>
                      <a:endParaRPr lang="en-US" sz="14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07"/>
                  </a:ext>
                </a:extLst>
              </a:tr>
              <a:tr h="247650">
                <a:tc>
                  <a:txBody>
                    <a:bodyPr/>
                    <a:lstStyle/>
                    <a:p>
                      <a:pPr algn="l" rtl="0" fontAlgn="ctr"/>
                      <a:r>
                        <a:rPr lang="en-US" sz="1400" u="none" strike="noStrike">
                          <a:effectLst/>
                        </a:rPr>
                        <a:t>Non-Event</a:t>
                      </a:r>
                      <a:endParaRPr lang="en-US" sz="1400" b="1" i="0" u="none" strike="noStrike">
                        <a:solidFill>
                          <a:srgbClr val="FFFFFF"/>
                        </a:solidFill>
                        <a:effectLst/>
                        <a:latin typeface="Calibri" panose="020F0502020204030204" pitchFamily="34" charset="0"/>
                      </a:endParaRPr>
                    </a:p>
                  </a:txBody>
                  <a:tcPr marL="9525" marR="9525" marT="9525" marB="0" anchor="ctr"/>
                </a:tc>
                <a:tc>
                  <a:txBody>
                    <a:bodyPr/>
                    <a:lstStyle/>
                    <a:p>
                      <a:pPr algn="ctr" rtl="0" fontAlgn="ctr"/>
                      <a:r>
                        <a:rPr lang="en-US" sz="1400" u="none" strike="noStrike">
                          <a:effectLst/>
                        </a:rPr>
                        <a:t>0.2</a:t>
                      </a:r>
                      <a:endParaRPr lang="en-US" sz="14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08"/>
                  </a:ext>
                </a:extLst>
              </a:tr>
              <a:tr h="247650">
                <a:tc>
                  <a:txBody>
                    <a:bodyPr/>
                    <a:lstStyle/>
                    <a:p>
                      <a:pPr algn="l" rtl="0" fontAlgn="ctr"/>
                      <a:r>
                        <a:rPr lang="en-US" sz="1400" u="none" strike="noStrike">
                          <a:effectLst/>
                        </a:rPr>
                        <a:t>Event</a:t>
                      </a:r>
                      <a:endParaRPr lang="en-US" sz="1400" b="1" i="0" u="none" strike="noStrike">
                        <a:solidFill>
                          <a:srgbClr val="FFFFFF"/>
                        </a:solidFill>
                        <a:effectLst/>
                        <a:latin typeface="Calibri" panose="020F0502020204030204" pitchFamily="34" charset="0"/>
                      </a:endParaRPr>
                    </a:p>
                  </a:txBody>
                  <a:tcPr marL="9525" marR="9525" marT="9525" marB="0" anchor="ctr"/>
                </a:tc>
                <a:tc>
                  <a:txBody>
                    <a:bodyPr/>
                    <a:lstStyle/>
                    <a:p>
                      <a:pPr algn="ctr" rtl="0" fontAlgn="ctr"/>
                      <a:r>
                        <a:rPr lang="en-US" sz="1400" u="none" strike="noStrike" dirty="0">
                          <a:effectLst/>
                        </a:rPr>
                        <a:t>1.0</a:t>
                      </a:r>
                      <a:endParaRPr lang="en-US" sz="14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09"/>
                  </a:ext>
                </a:extLst>
              </a:tr>
              <a:tr h="247650">
                <a:tc>
                  <a:txBody>
                    <a:bodyPr/>
                    <a:lstStyle/>
                    <a:p>
                      <a:pPr algn="l" rtl="0" fontAlgn="ctr"/>
                      <a:r>
                        <a:rPr lang="en-US" sz="1400" u="none" strike="noStrike">
                          <a:effectLst/>
                        </a:rPr>
                        <a:t>Event</a:t>
                      </a:r>
                      <a:endParaRPr lang="en-US" sz="1400" b="1" i="0" u="none" strike="noStrike">
                        <a:solidFill>
                          <a:srgbClr val="FFFFFF"/>
                        </a:solidFill>
                        <a:effectLst/>
                        <a:latin typeface="Calibri" panose="020F0502020204030204" pitchFamily="34" charset="0"/>
                      </a:endParaRPr>
                    </a:p>
                  </a:txBody>
                  <a:tcPr marL="9525" marR="9525" marT="9525" marB="0" anchor="ctr"/>
                </a:tc>
                <a:tc>
                  <a:txBody>
                    <a:bodyPr/>
                    <a:lstStyle/>
                    <a:p>
                      <a:pPr algn="ctr" rtl="0" fontAlgn="ctr"/>
                      <a:r>
                        <a:rPr lang="en-US" sz="1400" u="none" strike="noStrike">
                          <a:effectLst/>
                        </a:rPr>
                        <a:t>0.5</a:t>
                      </a:r>
                      <a:endParaRPr lang="en-US" sz="14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10"/>
                  </a:ext>
                </a:extLst>
              </a:tr>
              <a:tr h="247650">
                <a:tc>
                  <a:txBody>
                    <a:bodyPr/>
                    <a:lstStyle/>
                    <a:p>
                      <a:pPr algn="l" rtl="0" fontAlgn="ctr"/>
                      <a:r>
                        <a:rPr lang="en-US" sz="1400" u="none" strike="noStrike">
                          <a:effectLst/>
                        </a:rPr>
                        <a:t>Non-Event</a:t>
                      </a:r>
                      <a:endParaRPr lang="en-US" sz="1400" b="1" i="0" u="none" strike="noStrike">
                        <a:solidFill>
                          <a:srgbClr val="FFFFFF"/>
                        </a:solidFill>
                        <a:effectLst/>
                        <a:latin typeface="Calibri" panose="020F0502020204030204" pitchFamily="34" charset="0"/>
                      </a:endParaRPr>
                    </a:p>
                  </a:txBody>
                  <a:tcPr marL="9525" marR="9525" marT="9525" marB="0" anchor="ctr"/>
                </a:tc>
                <a:tc>
                  <a:txBody>
                    <a:bodyPr/>
                    <a:lstStyle/>
                    <a:p>
                      <a:pPr algn="ctr" rtl="0" fontAlgn="ctr"/>
                      <a:r>
                        <a:rPr lang="en-US" sz="1400" u="none" strike="noStrike" dirty="0">
                          <a:effectLst/>
                        </a:rPr>
                        <a:t>0.3</a:t>
                      </a:r>
                      <a:endParaRPr lang="en-US" sz="14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11"/>
                  </a:ext>
                </a:extLst>
              </a:tr>
            </a:tbl>
          </a:graphicData>
        </a:graphic>
      </p:graphicFrame>
      <p:pic>
        <p:nvPicPr>
          <p:cNvPr id="8" name="Picture 7">
            <a:extLst>
              <a:ext uri="{FF2B5EF4-FFF2-40B4-BE49-F238E27FC236}">
                <a16:creationId xmlns:a16="http://schemas.microsoft.com/office/drawing/2014/main" id="{F335CB71-628C-41E1-B126-CFC7D889453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333291139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ROC Curve: Example</a:t>
            </a:r>
          </a:p>
        </p:txBody>
      </p:sp>
      <p:sp>
        <p:nvSpPr>
          <p:cNvPr id="7" name="Slide Number Placeholder 6"/>
          <p:cNvSpPr>
            <a:spLocks noGrp="1"/>
          </p:cNvSpPr>
          <p:nvPr>
            <p:ph type="sldNum" sz="quarter" idx="12"/>
          </p:nvPr>
        </p:nvSpPr>
        <p:spPr/>
        <p:txBody>
          <a:bodyPr/>
          <a:lstStyle/>
          <a:p>
            <a:fld id="{1C20BA80-1909-427C-B3BD-3DD8AEAFD5BE}" type="slidenum">
              <a:rPr lang="en-US" smtClean="0"/>
              <a:t>64</a:t>
            </a:fld>
            <a:endParaRPr lang="en-US" dirty="0"/>
          </a:p>
        </p:txBody>
      </p:sp>
      <p:graphicFrame>
        <p:nvGraphicFramePr>
          <p:cNvPr id="5" name="Table 4"/>
          <p:cNvGraphicFramePr>
            <a:graphicFrameLocks noGrp="1"/>
          </p:cNvGraphicFramePr>
          <p:nvPr>
            <p:extLst/>
          </p:nvPr>
        </p:nvGraphicFramePr>
        <p:xfrm>
          <a:off x="987425" y="1393371"/>
          <a:ext cx="9652000" cy="3231016"/>
        </p:xfrm>
        <a:graphic>
          <a:graphicData uri="http://schemas.openxmlformats.org/drawingml/2006/table">
            <a:tbl>
              <a:tblPr firstRow="1" firstCol="1" bandRow="1">
                <a:tableStyleId>{5C22544A-7EE6-4342-B048-85BDC9FD1C3A}</a:tableStyleId>
              </a:tblPr>
              <a:tblGrid>
                <a:gridCol w="965200">
                  <a:extLst>
                    <a:ext uri="{9D8B030D-6E8A-4147-A177-3AD203B41FA5}">
                      <a16:colId xmlns:a16="http://schemas.microsoft.com/office/drawing/2014/main" val="20000"/>
                    </a:ext>
                  </a:extLst>
                </a:gridCol>
                <a:gridCol w="965200">
                  <a:extLst>
                    <a:ext uri="{9D8B030D-6E8A-4147-A177-3AD203B41FA5}">
                      <a16:colId xmlns:a16="http://schemas.microsoft.com/office/drawing/2014/main" val="20001"/>
                    </a:ext>
                  </a:extLst>
                </a:gridCol>
                <a:gridCol w="965200">
                  <a:extLst>
                    <a:ext uri="{9D8B030D-6E8A-4147-A177-3AD203B41FA5}">
                      <a16:colId xmlns:a16="http://schemas.microsoft.com/office/drawing/2014/main" val="20002"/>
                    </a:ext>
                  </a:extLst>
                </a:gridCol>
                <a:gridCol w="965200">
                  <a:extLst>
                    <a:ext uri="{9D8B030D-6E8A-4147-A177-3AD203B41FA5}">
                      <a16:colId xmlns:a16="http://schemas.microsoft.com/office/drawing/2014/main" val="20003"/>
                    </a:ext>
                  </a:extLst>
                </a:gridCol>
                <a:gridCol w="965200">
                  <a:extLst>
                    <a:ext uri="{9D8B030D-6E8A-4147-A177-3AD203B41FA5}">
                      <a16:colId xmlns:a16="http://schemas.microsoft.com/office/drawing/2014/main" val="20004"/>
                    </a:ext>
                  </a:extLst>
                </a:gridCol>
                <a:gridCol w="965200">
                  <a:extLst>
                    <a:ext uri="{9D8B030D-6E8A-4147-A177-3AD203B41FA5}">
                      <a16:colId xmlns:a16="http://schemas.microsoft.com/office/drawing/2014/main" val="20005"/>
                    </a:ext>
                  </a:extLst>
                </a:gridCol>
                <a:gridCol w="965200">
                  <a:extLst>
                    <a:ext uri="{9D8B030D-6E8A-4147-A177-3AD203B41FA5}">
                      <a16:colId xmlns:a16="http://schemas.microsoft.com/office/drawing/2014/main" val="20006"/>
                    </a:ext>
                  </a:extLst>
                </a:gridCol>
                <a:gridCol w="965200">
                  <a:extLst>
                    <a:ext uri="{9D8B030D-6E8A-4147-A177-3AD203B41FA5}">
                      <a16:colId xmlns:a16="http://schemas.microsoft.com/office/drawing/2014/main" val="20007"/>
                    </a:ext>
                  </a:extLst>
                </a:gridCol>
                <a:gridCol w="965200">
                  <a:extLst>
                    <a:ext uri="{9D8B030D-6E8A-4147-A177-3AD203B41FA5}">
                      <a16:colId xmlns:a16="http://schemas.microsoft.com/office/drawing/2014/main" val="20008"/>
                    </a:ext>
                  </a:extLst>
                </a:gridCol>
                <a:gridCol w="965200">
                  <a:extLst>
                    <a:ext uri="{9D8B030D-6E8A-4147-A177-3AD203B41FA5}">
                      <a16:colId xmlns:a16="http://schemas.microsoft.com/office/drawing/2014/main" val="20009"/>
                    </a:ext>
                  </a:extLst>
                </a:gridCol>
              </a:tblGrid>
              <a:tr h="698908">
                <a:tc>
                  <a:txBody>
                    <a:bodyPr/>
                    <a:lstStyle/>
                    <a:p>
                      <a:pPr algn="l" fontAlgn="b"/>
                      <a:r>
                        <a:rPr lang="en-US" sz="1400" u="none" strike="noStrike" dirty="0">
                          <a:effectLst/>
                        </a:rPr>
                        <a:t>Observed Target Value</a:t>
                      </a:r>
                      <a:endParaRPr lang="en-US" sz="14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b"/>
                      <a:r>
                        <a:rPr lang="en-US" sz="1400" u="none" strike="noStrike" dirty="0">
                          <a:effectLst/>
                        </a:rPr>
                        <a:t>Predicted Event Probability</a:t>
                      </a:r>
                      <a:endParaRPr lang="en-US" sz="14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b"/>
                      <a:r>
                        <a:rPr lang="en-US" sz="1400" u="none" strike="noStrike">
                          <a:effectLst/>
                        </a:rPr>
                        <a:t>Cutoff: 0.2</a:t>
                      </a:r>
                      <a:endParaRPr lang="en-US" sz="14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b"/>
                      <a:r>
                        <a:rPr lang="en-US" sz="1400" u="none" strike="noStrike">
                          <a:effectLst/>
                        </a:rPr>
                        <a:t>Cutoff: 0.3</a:t>
                      </a:r>
                      <a:endParaRPr lang="en-US" sz="14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b"/>
                      <a:r>
                        <a:rPr lang="en-US" sz="1400" u="none" strike="noStrike">
                          <a:effectLst/>
                        </a:rPr>
                        <a:t>Cutoff: 0.4</a:t>
                      </a:r>
                      <a:endParaRPr lang="en-US" sz="14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b"/>
                      <a:r>
                        <a:rPr lang="en-US" sz="1400" u="none" strike="noStrike">
                          <a:effectLst/>
                        </a:rPr>
                        <a:t>Cutoff: 0.5</a:t>
                      </a:r>
                      <a:endParaRPr lang="en-US" sz="14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b"/>
                      <a:r>
                        <a:rPr lang="en-US" sz="1400" u="none" strike="noStrike">
                          <a:effectLst/>
                        </a:rPr>
                        <a:t>Cutoff: 0.7</a:t>
                      </a:r>
                      <a:endParaRPr lang="en-US" sz="14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b"/>
                      <a:r>
                        <a:rPr lang="en-US" sz="1400" u="none" strike="noStrike" dirty="0">
                          <a:effectLst/>
                        </a:rPr>
                        <a:t>Cutoff: 0.8</a:t>
                      </a:r>
                      <a:endParaRPr lang="en-US" sz="14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b"/>
                      <a:r>
                        <a:rPr lang="en-US" sz="1400" u="none" strike="noStrike">
                          <a:effectLst/>
                        </a:rPr>
                        <a:t>Cutoff: 0.9</a:t>
                      </a:r>
                      <a:endParaRPr lang="en-US" sz="14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b"/>
                      <a:r>
                        <a:rPr lang="en-US" sz="1400" u="none" strike="noStrike">
                          <a:effectLst/>
                        </a:rPr>
                        <a:t>Cutoff: 1.0</a:t>
                      </a:r>
                      <a:endParaRPr lang="en-US" sz="14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00"/>
                  </a:ext>
                </a:extLst>
              </a:tr>
              <a:tr h="240608">
                <a:tc>
                  <a:txBody>
                    <a:bodyPr/>
                    <a:lstStyle/>
                    <a:p>
                      <a:pPr algn="l" fontAlgn="b"/>
                      <a:r>
                        <a:rPr lang="en-US" sz="1400" u="none" strike="noStrike">
                          <a:effectLst/>
                        </a:rPr>
                        <a:t>Non-Event</a:t>
                      </a:r>
                      <a:endParaRPr lang="en-US" sz="14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b"/>
                      <a:r>
                        <a:rPr lang="en-US" sz="1400" u="none" strike="noStrike" dirty="0">
                          <a:effectLst/>
                        </a:rPr>
                        <a:t>0.2</a:t>
                      </a:r>
                      <a:endParaRPr lang="en-US" sz="14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b"/>
                      <a:r>
                        <a:rPr lang="en-US" sz="1400" u="none" strike="noStrike">
                          <a:effectLst/>
                        </a:rPr>
                        <a:t>Event</a:t>
                      </a:r>
                      <a:endParaRPr lang="en-US" sz="14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b"/>
                      <a:r>
                        <a:rPr lang="en-US" sz="1400" u="none" strike="noStrike" dirty="0">
                          <a:solidFill>
                            <a:srgbClr val="FF0000"/>
                          </a:solidFill>
                          <a:effectLst/>
                        </a:rPr>
                        <a:t>Non-Event</a:t>
                      </a:r>
                      <a:endParaRPr lang="en-US" sz="1400" b="0" i="0" u="none" strike="noStrike" dirty="0">
                        <a:solidFill>
                          <a:srgbClr val="FF0000"/>
                        </a:solidFill>
                        <a:effectLst/>
                        <a:latin typeface="Calibri" panose="020F0502020204030204" pitchFamily="34" charset="0"/>
                      </a:endParaRPr>
                    </a:p>
                  </a:txBody>
                  <a:tcPr marL="9525" marR="9525" marT="9525" marB="0" anchor="ctr"/>
                </a:tc>
                <a:tc>
                  <a:txBody>
                    <a:bodyPr/>
                    <a:lstStyle/>
                    <a:p>
                      <a:pPr algn="l" fontAlgn="b"/>
                      <a:r>
                        <a:rPr lang="en-US" sz="1400" u="none" strike="noStrike">
                          <a:solidFill>
                            <a:srgbClr val="FF0000"/>
                          </a:solidFill>
                          <a:effectLst/>
                        </a:rPr>
                        <a:t>Non-Event</a:t>
                      </a:r>
                      <a:endParaRPr lang="en-US" sz="1400" b="0" i="0" u="none" strike="noStrike">
                        <a:solidFill>
                          <a:srgbClr val="FF0000"/>
                        </a:solidFill>
                        <a:effectLst/>
                        <a:latin typeface="Calibri" panose="020F0502020204030204" pitchFamily="34" charset="0"/>
                      </a:endParaRPr>
                    </a:p>
                  </a:txBody>
                  <a:tcPr marL="9525" marR="9525" marT="9525" marB="0" anchor="ctr"/>
                </a:tc>
                <a:tc>
                  <a:txBody>
                    <a:bodyPr/>
                    <a:lstStyle/>
                    <a:p>
                      <a:pPr algn="l" fontAlgn="b"/>
                      <a:r>
                        <a:rPr lang="en-US" sz="1400" u="none" strike="noStrike">
                          <a:solidFill>
                            <a:srgbClr val="FF0000"/>
                          </a:solidFill>
                          <a:effectLst/>
                        </a:rPr>
                        <a:t>Non-Event</a:t>
                      </a:r>
                      <a:endParaRPr lang="en-US" sz="1400" b="0" i="0" u="none" strike="noStrike">
                        <a:solidFill>
                          <a:srgbClr val="FF0000"/>
                        </a:solidFill>
                        <a:effectLst/>
                        <a:latin typeface="Calibri" panose="020F0502020204030204" pitchFamily="34" charset="0"/>
                      </a:endParaRPr>
                    </a:p>
                  </a:txBody>
                  <a:tcPr marL="9525" marR="9525" marT="9525" marB="0" anchor="ctr"/>
                </a:tc>
                <a:tc>
                  <a:txBody>
                    <a:bodyPr/>
                    <a:lstStyle/>
                    <a:p>
                      <a:pPr algn="l" fontAlgn="b"/>
                      <a:r>
                        <a:rPr lang="en-US" sz="1400" u="none" strike="noStrike">
                          <a:solidFill>
                            <a:srgbClr val="FF0000"/>
                          </a:solidFill>
                          <a:effectLst/>
                        </a:rPr>
                        <a:t>Non-Event</a:t>
                      </a:r>
                      <a:endParaRPr lang="en-US" sz="1400" b="0" i="0" u="none" strike="noStrike">
                        <a:solidFill>
                          <a:srgbClr val="FF0000"/>
                        </a:solidFill>
                        <a:effectLst/>
                        <a:latin typeface="Calibri" panose="020F0502020204030204" pitchFamily="34" charset="0"/>
                      </a:endParaRPr>
                    </a:p>
                  </a:txBody>
                  <a:tcPr marL="9525" marR="9525" marT="9525" marB="0" anchor="ctr"/>
                </a:tc>
                <a:tc>
                  <a:txBody>
                    <a:bodyPr/>
                    <a:lstStyle/>
                    <a:p>
                      <a:pPr algn="l" fontAlgn="b"/>
                      <a:r>
                        <a:rPr lang="en-US" sz="1400" u="none" strike="noStrike">
                          <a:solidFill>
                            <a:srgbClr val="FF0000"/>
                          </a:solidFill>
                          <a:effectLst/>
                        </a:rPr>
                        <a:t>Non-Event</a:t>
                      </a:r>
                      <a:endParaRPr lang="en-US" sz="1400" b="0" i="0" u="none" strike="noStrike">
                        <a:solidFill>
                          <a:srgbClr val="FF0000"/>
                        </a:solidFill>
                        <a:effectLst/>
                        <a:latin typeface="Calibri" panose="020F0502020204030204" pitchFamily="34" charset="0"/>
                      </a:endParaRPr>
                    </a:p>
                  </a:txBody>
                  <a:tcPr marL="9525" marR="9525" marT="9525" marB="0" anchor="ctr"/>
                </a:tc>
                <a:tc>
                  <a:txBody>
                    <a:bodyPr/>
                    <a:lstStyle/>
                    <a:p>
                      <a:pPr algn="l" fontAlgn="b"/>
                      <a:r>
                        <a:rPr lang="en-US" sz="1400" u="none" strike="noStrike">
                          <a:solidFill>
                            <a:srgbClr val="FF0000"/>
                          </a:solidFill>
                          <a:effectLst/>
                        </a:rPr>
                        <a:t>Non-Event</a:t>
                      </a:r>
                      <a:endParaRPr lang="en-US" sz="1400" b="0" i="0" u="none" strike="noStrike">
                        <a:solidFill>
                          <a:srgbClr val="FF0000"/>
                        </a:solidFill>
                        <a:effectLst/>
                        <a:latin typeface="Calibri" panose="020F0502020204030204" pitchFamily="34" charset="0"/>
                      </a:endParaRPr>
                    </a:p>
                  </a:txBody>
                  <a:tcPr marL="9525" marR="9525" marT="9525" marB="0" anchor="ctr"/>
                </a:tc>
                <a:tc>
                  <a:txBody>
                    <a:bodyPr/>
                    <a:lstStyle/>
                    <a:p>
                      <a:pPr algn="l" fontAlgn="b"/>
                      <a:r>
                        <a:rPr lang="en-US" sz="1400" u="none" strike="noStrike" dirty="0">
                          <a:solidFill>
                            <a:srgbClr val="FF0000"/>
                          </a:solidFill>
                          <a:effectLst/>
                        </a:rPr>
                        <a:t>Non-Event</a:t>
                      </a:r>
                      <a:endParaRPr lang="en-US" sz="1400" b="0" i="0" u="none" strike="noStrike" dirty="0">
                        <a:solidFill>
                          <a:srgbClr val="FF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01"/>
                  </a:ext>
                </a:extLst>
              </a:tr>
              <a:tr h="229150">
                <a:tc>
                  <a:txBody>
                    <a:bodyPr/>
                    <a:lstStyle/>
                    <a:p>
                      <a:pPr algn="l" fontAlgn="b"/>
                      <a:r>
                        <a:rPr lang="en-US" sz="1400" u="none" strike="noStrike">
                          <a:effectLst/>
                        </a:rPr>
                        <a:t>Event</a:t>
                      </a:r>
                      <a:endParaRPr lang="en-US" sz="14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b"/>
                      <a:r>
                        <a:rPr lang="en-US" sz="1400" u="none" strike="noStrike" dirty="0">
                          <a:effectLst/>
                        </a:rPr>
                        <a:t>0.3</a:t>
                      </a:r>
                      <a:endParaRPr lang="en-US" sz="14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b"/>
                      <a:r>
                        <a:rPr lang="en-US" sz="1400" u="none" strike="noStrike" dirty="0">
                          <a:solidFill>
                            <a:srgbClr val="00B050"/>
                          </a:solidFill>
                          <a:effectLst/>
                        </a:rPr>
                        <a:t>Event</a:t>
                      </a:r>
                      <a:endParaRPr lang="en-US" sz="1400" b="0" i="0" u="none" strike="noStrike" dirty="0">
                        <a:solidFill>
                          <a:srgbClr val="00B050"/>
                        </a:solidFill>
                        <a:effectLst/>
                        <a:latin typeface="Calibri" panose="020F0502020204030204" pitchFamily="34" charset="0"/>
                      </a:endParaRPr>
                    </a:p>
                  </a:txBody>
                  <a:tcPr marL="9525" marR="9525" marT="9525" marB="0" anchor="ctr"/>
                </a:tc>
                <a:tc>
                  <a:txBody>
                    <a:bodyPr/>
                    <a:lstStyle/>
                    <a:p>
                      <a:pPr algn="l" fontAlgn="b"/>
                      <a:r>
                        <a:rPr lang="en-US" sz="1400" u="none" strike="noStrike" dirty="0">
                          <a:solidFill>
                            <a:srgbClr val="00B050"/>
                          </a:solidFill>
                          <a:effectLst/>
                        </a:rPr>
                        <a:t>Event</a:t>
                      </a:r>
                      <a:endParaRPr lang="en-US" sz="1400" b="0" i="0" u="none" strike="noStrike" dirty="0">
                        <a:solidFill>
                          <a:srgbClr val="00B050"/>
                        </a:solidFill>
                        <a:effectLst/>
                        <a:latin typeface="Calibri" panose="020F0502020204030204" pitchFamily="34" charset="0"/>
                      </a:endParaRPr>
                    </a:p>
                  </a:txBody>
                  <a:tcPr marL="9525" marR="9525" marT="9525" marB="0" anchor="ctr"/>
                </a:tc>
                <a:tc>
                  <a:txBody>
                    <a:bodyPr/>
                    <a:lstStyle/>
                    <a:p>
                      <a:pPr algn="l" fontAlgn="b"/>
                      <a:r>
                        <a:rPr lang="en-US" sz="1400" u="none" strike="noStrike">
                          <a:effectLst/>
                        </a:rPr>
                        <a:t>Non-Event</a:t>
                      </a:r>
                      <a:endParaRPr lang="en-US" sz="14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b"/>
                      <a:r>
                        <a:rPr lang="en-US" sz="1400" u="none" strike="noStrike">
                          <a:effectLst/>
                        </a:rPr>
                        <a:t>Non-Event</a:t>
                      </a:r>
                      <a:endParaRPr lang="en-US" sz="14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b"/>
                      <a:r>
                        <a:rPr lang="en-US" sz="1400" u="none" strike="noStrike">
                          <a:effectLst/>
                        </a:rPr>
                        <a:t>Non-Event</a:t>
                      </a:r>
                      <a:endParaRPr lang="en-US" sz="14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b"/>
                      <a:r>
                        <a:rPr lang="en-US" sz="1400" u="none" strike="noStrike">
                          <a:effectLst/>
                        </a:rPr>
                        <a:t>Non-Event</a:t>
                      </a:r>
                      <a:endParaRPr lang="en-US" sz="14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b"/>
                      <a:r>
                        <a:rPr lang="en-US" sz="1400" u="none" strike="noStrike">
                          <a:effectLst/>
                        </a:rPr>
                        <a:t>Non-Event</a:t>
                      </a:r>
                      <a:endParaRPr lang="en-US" sz="14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b"/>
                      <a:r>
                        <a:rPr lang="en-US" sz="1400" u="none" strike="noStrike">
                          <a:effectLst/>
                        </a:rPr>
                        <a:t>Non-Event</a:t>
                      </a:r>
                      <a:endParaRPr lang="en-US" sz="14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02"/>
                  </a:ext>
                </a:extLst>
              </a:tr>
              <a:tr h="229150">
                <a:tc>
                  <a:txBody>
                    <a:bodyPr/>
                    <a:lstStyle/>
                    <a:p>
                      <a:pPr algn="l" fontAlgn="b"/>
                      <a:r>
                        <a:rPr lang="en-US" sz="1400" u="none" strike="noStrike">
                          <a:effectLst/>
                        </a:rPr>
                        <a:t>Non-Event</a:t>
                      </a:r>
                      <a:endParaRPr lang="en-US" sz="14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b"/>
                      <a:r>
                        <a:rPr lang="en-US" sz="1400" u="none" strike="noStrike" dirty="0">
                          <a:effectLst/>
                        </a:rPr>
                        <a:t>0.3</a:t>
                      </a:r>
                      <a:endParaRPr lang="en-US" sz="14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b"/>
                      <a:r>
                        <a:rPr lang="en-US" sz="1400" u="none" strike="noStrike" dirty="0">
                          <a:effectLst/>
                        </a:rPr>
                        <a:t>Event</a:t>
                      </a:r>
                      <a:endParaRPr lang="en-US" sz="14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b"/>
                      <a:r>
                        <a:rPr lang="en-US" sz="1400" u="none" strike="noStrike">
                          <a:effectLst/>
                        </a:rPr>
                        <a:t>Event</a:t>
                      </a:r>
                      <a:endParaRPr lang="en-US" sz="14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b"/>
                      <a:r>
                        <a:rPr lang="en-US" sz="1400" u="none" strike="noStrike" dirty="0">
                          <a:solidFill>
                            <a:srgbClr val="FF0000"/>
                          </a:solidFill>
                          <a:effectLst/>
                        </a:rPr>
                        <a:t>Non-Event</a:t>
                      </a:r>
                      <a:endParaRPr lang="en-US" sz="1400" b="0" i="0" u="none" strike="noStrike" dirty="0">
                        <a:solidFill>
                          <a:srgbClr val="FF0000"/>
                        </a:solidFill>
                        <a:effectLst/>
                        <a:latin typeface="Calibri" panose="020F0502020204030204" pitchFamily="34" charset="0"/>
                      </a:endParaRPr>
                    </a:p>
                  </a:txBody>
                  <a:tcPr marL="9525" marR="9525" marT="9525" marB="0" anchor="ctr"/>
                </a:tc>
                <a:tc>
                  <a:txBody>
                    <a:bodyPr/>
                    <a:lstStyle/>
                    <a:p>
                      <a:pPr algn="l" fontAlgn="b"/>
                      <a:r>
                        <a:rPr lang="en-US" sz="1400" u="none" strike="noStrike">
                          <a:solidFill>
                            <a:srgbClr val="FF0000"/>
                          </a:solidFill>
                          <a:effectLst/>
                        </a:rPr>
                        <a:t>Non-Event</a:t>
                      </a:r>
                      <a:endParaRPr lang="en-US" sz="1400" b="0" i="0" u="none" strike="noStrike">
                        <a:solidFill>
                          <a:srgbClr val="FF0000"/>
                        </a:solidFill>
                        <a:effectLst/>
                        <a:latin typeface="Calibri" panose="020F0502020204030204" pitchFamily="34" charset="0"/>
                      </a:endParaRPr>
                    </a:p>
                  </a:txBody>
                  <a:tcPr marL="9525" marR="9525" marT="9525" marB="0" anchor="ctr"/>
                </a:tc>
                <a:tc>
                  <a:txBody>
                    <a:bodyPr/>
                    <a:lstStyle/>
                    <a:p>
                      <a:pPr algn="l" fontAlgn="b"/>
                      <a:r>
                        <a:rPr lang="en-US" sz="1400" u="none" strike="noStrike">
                          <a:solidFill>
                            <a:srgbClr val="FF0000"/>
                          </a:solidFill>
                          <a:effectLst/>
                        </a:rPr>
                        <a:t>Non-Event</a:t>
                      </a:r>
                      <a:endParaRPr lang="en-US" sz="1400" b="0" i="0" u="none" strike="noStrike">
                        <a:solidFill>
                          <a:srgbClr val="FF0000"/>
                        </a:solidFill>
                        <a:effectLst/>
                        <a:latin typeface="Calibri" panose="020F0502020204030204" pitchFamily="34" charset="0"/>
                      </a:endParaRPr>
                    </a:p>
                  </a:txBody>
                  <a:tcPr marL="9525" marR="9525" marT="9525" marB="0" anchor="ctr"/>
                </a:tc>
                <a:tc>
                  <a:txBody>
                    <a:bodyPr/>
                    <a:lstStyle/>
                    <a:p>
                      <a:pPr algn="l" fontAlgn="b"/>
                      <a:r>
                        <a:rPr lang="en-US" sz="1400" u="none" strike="noStrike">
                          <a:solidFill>
                            <a:srgbClr val="FF0000"/>
                          </a:solidFill>
                          <a:effectLst/>
                        </a:rPr>
                        <a:t>Non-Event</a:t>
                      </a:r>
                      <a:endParaRPr lang="en-US" sz="1400" b="0" i="0" u="none" strike="noStrike">
                        <a:solidFill>
                          <a:srgbClr val="FF0000"/>
                        </a:solidFill>
                        <a:effectLst/>
                        <a:latin typeface="Calibri" panose="020F0502020204030204" pitchFamily="34" charset="0"/>
                      </a:endParaRPr>
                    </a:p>
                  </a:txBody>
                  <a:tcPr marL="9525" marR="9525" marT="9525" marB="0" anchor="ctr"/>
                </a:tc>
                <a:tc>
                  <a:txBody>
                    <a:bodyPr/>
                    <a:lstStyle/>
                    <a:p>
                      <a:pPr algn="l" fontAlgn="b"/>
                      <a:r>
                        <a:rPr lang="en-US" sz="1400" u="none" strike="noStrike">
                          <a:solidFill>
                            <a:srgbClr val="FF0000"/>
                          </a:solidFill>
                          <a:effectLst/>
                        </a:rPr>
                        <a:t>Non-Event</a:t>
                      </a:r>
                      <a:endParaRPr lang="en-US" sz="1400" b="0" i="0" u="none" strike="noStrike">
                        <a:solidFill>
                          <a:srgbClr val="FF0000"/>
                        </a:solidFill>
                        <a:effectLst/>
                        <a:latin typeface="Calibri" panose="020F0502020204030204" pitchFamily="34" charset="0"/>
                      </a:endParaRPr>
                    </a:p>
                  </a:txBody>
                  <a:tcPr marL="9525" marR="9525" marT="9525" marB="0" anchor="ctr"/>
                </a:tc>
                <a:tc>
                  <a:txBody>
                    <a:bodyPr/>
                    <a:lstStyle/>
                    <a:p>
                      <a:pPr algn="l" fontAlgn="b"/>
                      <a:r>
                        <a:rPr lang="en-US" sz="1400" u="none" strike="noStrike" dirty="0">
                          <a:solidFill>
                            <a:srgbClr val="FF0000"/>
                          </a:solidFill>
                          <a:effectLst/>
                        </a:rPr>
                        <a:t>Non-Event</a:t>
                      </a:r>
                      <a:endParaRPr lang="en-US" sz="1400" b="0" i="0" u="none" strike="noStrike" dirty="0">
                        <a:solidFill>
                          <a:srgbClr val="FF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03"/>
                  </a:ext>
                </a:extLst>
              </a:tr>
              <a:tr h="229150">
                <a:tc>
                  <a:txBody>
                    <a:bodyPr/>
                    <a:lstStyle/>
                    <a:p>
                      <a:pPr algn="l" fontAlgn="b"/>
                      <a:r>
                        <a:rPr lang="en-US" sz="1400" u="none" strike="noStrike">
                          <a:effectLst/>
                        </a:rPr>
                        <a:t>Non-Event</a:t>
                      </a:r>
                      <a:endParaRPr lang="en-US" sz="14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b"/>
                      <a:r>
                        <a:rPr lang="en-US" sz="1400" u="none" strike="noStrike" dirty="0">
                          <a:effectLst/>
                        </a:rPr>
                        <a:t>0.3</a:t>
                      </a:r>
                      <a:endParaRPr lang="en-US" sz="14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b"/>
                      <a:r>
                        <a:rPr lang="en-US" sz="1400" u="none" strike="noStrike" dirty="0">
                          <a:effectLst/>
                        </a:rPr>
                        <a:t>Event</a:t>
                      </a:r>
                      <a:endParaRPr lang="en-US" sz="14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b"/>
                      <a:r>
                        <a:rPr lang="en-US" sz="1400" u="none" strike="noStrike" dirty="0">
                          <a:effectLst/>
                        </a:rPr>
                        <a:t>Event</a:t>
                      </a:r>
                      <a:endParaRPr lang="en-US" sz="14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b"/>
                      <a:r>
                        <a:rPr lang="en-US" sz="1400" u="none" strike="noStrike" dirty="0">
                          <a:solidFill>
                            <a:srgbClr val="FF0000"/>
                          </a:solidFill>
                          <a:effectLst/>
                        </a:rPr>
                        <a:t>Non-Event</a:t>
                      </a:r>
                      <a:endParaRPr lang="en-US" sz="1400" b="0" i="0" u="none" strike="noStrike" dirty="0">
                        <a:solidFill>
                          <a:srgbClr val="FF0000"/>
                        </a:solidFill>
                        <a:effectLst/>
                        <a:latin typeface="Calibri" panose="020F0502020204030204" pitchFamily="34" charset="0"/>
                      </a:endParaRPr>
                    </a:p>
                  </a:txBody>
                  <a:tcPr marL="9525" marR="9525" marT="9525" marB="0" anchor="ctr"/>
                </a:tc>
                <a:tc>
                  <a:txBody>
                    <a:bodyPr/>
                    <a:lstStyle/>
                    <a:p>
                      <a:pPr algn="l" fontAlgn="b"/>
                      <a:r>
                        <a:rPr lang="en-US" sz="1400" u="none" strike="noStrike">
                          <a:solidFill>
                            <a:srgbClr val="FF0000"/>
                          </a:solidFill>
                          <a:effectLst/>
                        </a:rPr>
                        <a:t>Non-Event</a:t>
                      </a:r>
                      <a:endParaRPr lang="en-US" sz="1400" b="0" i="0" u="none" strike="noStrike">
                        <a:solidFill>
                          <a:srgbClr val="FF0000"/>
                        </a:solidFill>
                        <a:effectLst/>
                        <a:latin typeface="Calibri" panose="020F0502020204030204" pitchFamily="34" charset="0"/>
                      </a:endParaRPr>
                    </a:p>
                  </a:txBody>
                  <a:tcPr marL="9525" marR="9525" marT="9525" marB="0" anchor="ctr"/>
                </a:tc>
                <a:tc>
                  <a:txBody>
                    <a:bodyPr/>
                    <a:lstStyle/>
                    <a:p>
                      <a:pPr algn="l" fontAlgn="b"/>
                      <a:r>
                        <a:rPr lang="en-US" sz="1400" u="none" strike="noStrike">
                          <a:solidFill>
                            <a:srgbClr val="FF0000"/>
                          </a:solidFill>
                          <a:effectLst/>
                        </a:rPr>
                        <a:t>Non-Event</a:t>
                      </a:r>
                      <a:endParaRPr lang="en-US" sz="1400" b="0" i="0" u="none" strike="noStrike">
                        <a:solidFill>
                          <a:srgbClr val="FF0000"/>
                        </a:solidFill>
                        <a:effectLst/>
                        <a:latin typeface="Calibri" panose="020F0502020204030204" pitchFamily="34" charset="0"/>
                      </a:endParaRPr>
                    </a:p>
                  </a:txBody>
                  <a:tcPr marL="9525" marR="9525" marT="9525" marB="0" anchor="ctr"/>
                </a:tc>
                <a:tc>
                  <a:txBody>
                    <a:bodyPr/>
                    <a:lstStyle/>
                    <a:p>
                      <a:pPr algn="l" fontAlgn="b"/>
                      <a:r>
                        <a:rPr lang="en-US" sz="1400" u="none" strike="noStrike">
                          <a:solidFill>
                            <a:srgbClr val="FF0000"/>
                          </a:solidFill>
                          <a:effectLst/>
                        </a:rPr>
                        <a:t>Non-Event</a:t>
                      </a:r>
                      <a:endParaRPr lang="en-US" sz="1400" b="0" i="0" u="none" strike="noStrike">
                        <a:solidFill>
                          <a:srgbClr val="FF0000"/>
                        </a:solidFill>
                        <a:effectLst/>
                        <a:latin typeface="Calibri" panose="020F0502020204030204" pitchFamily="34" charset="0"/>
                      </a:endParaRPr>
                    </a:p>
                  </a:txBody>
                  <a:tcPr marL="9525" marR="9525" marT="9525" marB="0" anchor="ctr"/>
                </a:tc>
                <a:tc>
                  <a:txBody>
                    <a:bodyPr/>
                    <a:lstStyle/>
                    <a:p>
                      <a:pPr algn="l" fontAlgn="b"/>
                      <a:r>
                        <a:rPr lang="en-US" sz="1400" u="none" strike="noStrike">
                          <a:solidFill>
                            <a:srgbClr val="FF0000"/>
                          </a:solidFill>
                          <a:effectLst/>
                        </a:rPr>
                        <a:t>Non-Event</a:t>
                      </a:r>
                      <a:endParaRPr lang="en-US" sz="1400" b="0" i="0" u="none" strike="noStrike">
                        <a:solidFill>
                          <a:srgbClr val="FF0000"/>
                        </a:solidFill>
                        <a:effectLst/>
                        <a:latin typeface="Calibri" panose="020F0502020204030204" pitchFamily="34" charset="0"/>
                      </a:endParaRPr>
                    </a:p>
                  </a:txBody>
                  <a:tcPr marL="9525" marR="9525" marT="9525" marB="0" anchor="ctr"/>
                </a:tc>
                <a:tc>
                  <a:txBody>
                    <a:bodyPr/>
                    <a:lstStyle/>
                    <a:p>
                      <a:pPr algn="l" fontAlgn="b"/>
                      <a:r>
                        <a:rPr lang="en-US" sz="1400" u="none" strike="noStrike" dirty="0">
                          <a:solidFill>
                            <a:srgbClr val="FF0000"/>
                          </a:solidFill>
                          <a:effectLst/>
                        </a:rPr>
                        <a:t>Non-Event</a:t>
                      </a:r>
                      <a:endParaRPr lang="en-US" sz="1400" b="0" i="0" u="none" strike="noStrike" dirty="0">
                        <a:solidFill>
                          <a:srgbClr val="FF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04"/>
                  </a:ext>
                </a:extLst>
              </a:tr>
              <a:tr h="229150">
                <a:tc>
                  <a:txBody>
                    <a:bodyPr/>
                    <a:lstStyle/>
                    <a:p>
                      <a:pPr algn="l" fontAlgn="b"/>
                      <a:r>
                        <a:rPr lang="en-US" sz="1400" u="none" strike="noStrike">
                          <a:effectLst/>
                        </a:rPr>
                        <a:t>Event</a:t>
                      </a:r>
                      <a:endParaRPr lang="en-US" sz="14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b"/>
                      <a:r>
                        <a:rPr lang="en-US" sz="1400" u="none" strike="noStrike" dirty="0">
                          <a:effectLst/>
                        </a:rPr>
                        <a:t>0.4</a:t>
                      </a:r>
                      <a:endParaRPr lang="en-US" sz="14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b"/>
                      <a:r>
                        <a:rPr lang="en-US" sz="1400" u="none" strike="noStrike" dirty="0">
                          <a:solidFill>
                            <a:srgbClr val="00B050"/>
                          </a:solidFill>
                          <a:effectLst/>
                        </a:rPr>
                        <a:t>Event</a:t>
                      </a:r>
                      <a:endParaRPr lang="en-US" sz="1400" b="0" i="0" u="none" strike="noStrike" dirty="0">
                        <a:solidFill>
                          <a:srgbClr val="00B050"/>
                        </a:solidFill>
                        <a:effectLst/>
                        <a:latin typeface="Calibri" panose="020F0502020204030204" pitchFamily="34" charset="0"/>
                      </a:endParaRPr>
                    </a:p>
                  </a:txBody>
                  <a:tcPr marL="9525" marR="9525" marT="9525" marB="0" anchor="ctr"/>
                </a:tc>
                <a:tc>
                  <a:txBody>
                    <a:bodyPr/>
                    <a:lstStyle/>
                    <a:p>
                      <a:pPr algn="l" fontAlgn="b"/>
                      <a:r>
                        <a:rPr lang="en-US" sz="1400" u="none" strike="noStrike" dirty="0">
                          <a:solidFill>
                            <a:srgbClr val="00B050"/>
                          </a:solidFill>
                          <a:effectLst/>
                        </a:rPr>
                        <a:t>Event</a:t>
                      </a:r>
                      <a:endParaRPr lang="en-US" sz="1400" b="0" i="0" u="none" strike="noStrike" dirty="0">
                        <a:solidFill>
                          <a:srgbClr val="00B050"/>
                        </a:solidFill>
                        <a:effectLst/>
                        <a:latin typeface="Calibri" panose="020F0502020204030204" pitchFamily="34" charset="0"/>
                      </a:endParaRPr>
                    </a:p>
                  </a:txBody>
                  <a:tcPr marL="9525" marR="9525" marT="9525" marB="0" anchor="ctr"/>
                </a:tc>
                <a:tc>
                  <a:txBody>
                    <a:bodyPr/>
                    <a:lstStyle/>
                    <a:p>
                      <a:pPr algn="l" fontAlgn="b"/>
                      <a:r>
                        <a:rPr lang="en-US" sz="1400" u="none" strike="noStrike" dirty="0">
                          <a:solidFill>
                            <a:srgbClr val="00B050"/>
                          </a:solidFill>
                          <a:effectLst/>
                        </a:rPr>
                        <a:t>Event</a:t>
                      </a:r>
                      <a:endParaRPr lang="en-US" sz="1400" b="0" i="0" u="none" strike="noStrike" dirty="0">
                        <a:solidFill>
                          <a:srgbClr val="00B050"/>
                        </a:solidFill>
                        <a:effectLst/>
                        <a:latin typeface="Calibri" panose="020F0502020204030204" pitchFamily="34" charset="0"/>
                      </a:endParaRPr>
                    </a:p>
                  </a:txBody>
                  <a:tcPr marL="9525" marR="9525" marT="9525" marB="0" anchor="ctr"/>
                </a:tc>
                <a:tc>
                  <a:txBody>
                    <a:bodyPr/>
                    <a:lstStyle/>
                    <a:p>
                      <a:pPr algn="l" fontAlgn="b"/>
                      <a:r>
                        <a:rPr lang="en-US" sz="1400" u="none" strike="noStrike">
                          <a:effectLst/>
                        </a:rPr>
                        <a:t>Non-Event</a:t>
                      </a:r>
                      <a:endParaRPr lang="en-US" sz="14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b"/>
                      <a:r>
                        <a:rPr lang="en-US" sz="1400" u="none" strike="noStrike">
                          <a:effectLst/>
                        </a:rPr>
                        <a:t>Non-Event</a:t>
                      </a:r>
                      <a:endParaRPr lang="en-US" sz="14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b"/>
                      <a:r>
                        <a:rPr lang="en-US" sz="1400" u="none" strike="noStrike">
                          <a:effectLst/>
                        </a:rPr>
                        <a:t>Non-Event</a:t>
                      </a:r>
                      <a:endParaRPr lang="en-US" sz="14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b"/>
                      <a:r>
                        <a:rPr lang="en-US" sz="1400" u="none" strike="noStrike">
                          <a:effectLst/>
                        </a:rPr>
                        <a:t>Non-Event</a:t>
                      </a:r>
                      <a:endParaRPr lang="en-US" sz="14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b"/>
                      <a:r>
                        <a:rPr lang="en-US" sz="1400" u="none" strike="noStrike">
                          <a:effectLst/>
                        </a:rPr>
                        <a:t>Non-Event</a:t>
                      </a:r>
                      <a:endParaRPr lang="en-US" sz="14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05"/>
                  </a:ext>
                </a:extLst>
              </a:tr>
              <a:tr h="229150">
                <a:tc>
                  <a:txBody>
                    <a:bodyPr/>
                    <a:lstStyle/>
                    <a:p>
                      <a:pPr algn="l" fontAlgn="b"/>
                      <a:r>
                        <a:rPr lang="en-US" sz="1400" u="none" strike="noStrike">
                          <a:effectLst/>
                        </a:rPr>
                        <a:t>Event</a:t>
                      </a:r>
                      <a:endParaRPr lang="en-US" sz="14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b"/>
                      <a:r>
                        <a:rPr lang="en-US" sz="1400" u="none" strike="noStrike">
                          <a:effectLst/>
                        </a:rPr>
                        <a:t>0.5</a:t>
                      </a:r>
                      <a:endParaRPr lang="en-US" sz="14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b"/>
                      <a:r>
                        <a:rPr lang="en-US" sz="1400" u="none" strike="noStrike" dirty="0">
                          <a:solidFill>
                            <a:srgbClr val="00B050"/>
                          </a:solidFill>
                          <a:effectLst/>
                        </a:rPr>
                        <a:t>Event</a:t>
                      </a:r>
                      <a:endParaRPr lang="en-US" sz="1400" b="0" i="0" u="none" strike="noStrike" dirty="0">
                        <a:solidFill>
                          <a:srgbClr val="00B050"/>
                        </a:solidFill>
                        <a:effectLst/>
                        <a:latin typeface="Calibri" panose="020F0502020204030204" pitchFamily="34" charset="0"/>
                      </a:endParaRPr>
                    </a:p>
                  </a:txBody>
                  <a:tcPr marL="9525" marR="9525" marT="9525" marB="0" anchor="ctr"/>
                </a:tc>
                <a:tc>
                  <a:txBody>
                    <a:bodyPr/>
                    <a:lstStyle/>
                    <a:p>
                      <a:pPr algn="l" fontAlgn="b"/>
                      <a:r>
                        <a:rPr lang="en-US" sz="1400" u="none" strike="noStrike" dirty="0">
                          <a:solidFill>
                            <a:srgbClr val="00B050"/>
                          </a:solidFill>
                          <a:effectLst/>
                        </a:rPr>
                        <a:t>Event</a:t>
                      </a:r>
                      <a:endParaRPr lang="en-US" sz="1400" b="0" i="0" u="none" strike="noStrike" dirty="0">
                        <a:solidFill>
                          <a:srgbClr val="00B050"/>
                        </a:solidFill>
                        <a:effectLst/>
                        <a:latin typeface="Calibri" panose="020F0502020204030204" pitchFamily="34" charset="0"/>
                      </a:endParaRPr>
                    </a:p>
                  </a:txBody>
                  <a:tcPr marL="9525" marR="9525" marT="9525" marB="0" anchor="ctr"/>
                </a:tc>
                <a:tc>
                  <a:txBody>
                    <a:bodyPr/>
                    <a:lstStyle/>
                    <a:p>
                      <a:pPr algn="l" fontAlgn="b"/>
                      <a:r>
                        <a:rPr lang="en-US" sz="1400" u="none" strike="noStrike" dirty="0">
                          <a:solidFill>
                            <a:srgbClr val="00B050"/>
                          </a:solidFill>
                          <a:effectLst/>
                        </a:rPr>
                        <a:t>Event</a:t>
                      </a:r>
                      <a:endParaRPr lang="en-US" sz="1400" b="0" i="0" u="none" strike="noStrike" dirty="0">
                        <a:solidFill>
                          <a:srgbClr val="00B050"/>
                        </a:solidFill>
                        <a:effectLst/>
                        <a:latin typeface="Calibri" panose="020F0502020204030204" pitchFamily="34" charset="0"/>
                      </a:endParaRPr>
                    </a:p>
                  </a:txBody>
                  <a:tcPr marL="9525" marR="9525" marT="9525" marB="0" anchor="ctr"/>
                </a:tc>
                <a:tc>
                  <a:txBody>
                    <a:bodyPr/>
                    <a:lstStyle/>
                    <a:p>
                      <a:pPr algn="l" fontAlgn="b"/>
                      <a:r>
                        <a:rPr lang="en-US" sz="1400" u="none" strike="noStrike">
                          <a:effectLst/>
                        </a:rPr>
                        <a:t>Event</a:t>
                      </a:r>
                      <a:endParaRPr lang="en-US" sz="14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b"/>
                      <a:r>
                        <a:rPr lang="en-US" sz="1400" u="none" strike="noStrike">
                          <a:effectLst/>
                        </a:rPr>
                        <a:t>Non-Event</a:t>
                      </a:r>
                      <a:endParaRPr lang="en-US" sz="14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b"/>
                      <a:r>
                        <a:rPr lang="en-US" sz="1400" u="none" strike="noStrike">
                          <a:effectLst/>
                        </a:rPr>
                        <a:t>Non-Event</a:t>
                      </a:r>
                      <a:endParaRPr lang="en-US" sz="14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b"/>
                      <a:r>
                        <a:rPr lang="en-US" sz="1400" u="none" strike="noStrike">
                          <a:effectLst/>
                        </a:rPr>
                        <a:t>Non-Event</a:t>
                      </a:r>
                      <a:endParaRPr lang="en-US" sz="14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b"/>
                      <a:r>
                        <a:rPr lang="en-US" sz="1400" u="none" strike="noStrike">
                          <a:effectLst/>
                        </a:rPr>
                        <a:t>Non-Event</a:t>
                      </a:r>
                      <a:endParaRPr lang="en-US" sz="14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06"/>
                  </a:ext>
                </a:extLst>
              </a:tr>
              <a:tr h="229150">
                <a:tc>
                  <a:txBody>
                    <a:bodyPr/>
                    <a:lstStyle/>
                    <a:p>
                      <a:pPr algn="l" fontAlgn="b"/>
                      <a:r>
                        <a:rPr lang="en-US" sz="1400" u="none" strike="noStrike">
                          <a:effectLst/>
                        </a:rPr>
                        <a:t>Non-Event</a:t>
                      </a:r>
                      <a:endParaRPr lang="en-US" sz="14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b"/>
                      <a:r>
                        <a:rPr lang="en-US" sz="1400" u="none" strike="noStrike" dirty="0">
                          <a:effectLst/>
                        </a:rPr>
                        <a:t>0.5</a:t>
                      </a:r>
                      <a:endParaRPr lang="en-US" sz="14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b"/>
                      <a:r>
                        <a:rPr lang="en-US" sz="1400" u="none" strike="noStrike" dirty="0">
                          <a:effectLst/>
                        </a:rPr>
                        <a:t>Event</a:t>
                      </a:r>
                      <a:endParaRPr lang="en-US" sz="14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b"/>
                      <a:r>
                        <a:rPr lang="en-US" sz="1400" u="none" strike="noStrike">
                          <a:effectLst/>
                        </a:rPr>
                        <a:t>Event</a:t>
                      </a:r>
                      <a:endParaRPr lang="en-US" sz="14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b"/>
                      <a:r>
                        <a:rPr lang="en-US" sz="1400" u="none" strike="noStrike">
                          <a:effectLst/>
                        </a:rPr>
                        <a:t>Event</a:t>
                      </a:r>
                      <a:endParaRPr lang="en-US" sz="14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b"/>
                      <a:r>
                        <a:rPr lang="en-US" sz="1400" u="none" strike="noStrike">
                          <a:effectLst/>
                        </a:rPr>
                        <a:t>Event</a:t>
                      </a:r>
                      <a:endParaRPr lang="en-US" sz="14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b"/>
                      <a:r>
                        <a:rPr lang="en-US" sz="1400" u="none" strike="noStrike" dirty="0">
                          <a:solidFill>
                            <a:srgbClr val="FF0000"/>
                          </a:solidFill>
                          <a:effectLst/>
                        </a:rPr>
                        <a:t>Non-Event</a:t>
                      </a:r>
                      <a:endParaRPr lang="en-US" sz="1400" b="0" i="0" u="none" strike="noStrike" dirty="0">
                        <a:solidFill>
                          <a:srgbClr val="FF0000"/>
                        </a:solidFill>
                        <a:effectLst/>
                        <a:latin typeface="Calibri" panose="020F0502020204030204" pitchFamily="34" charset="0"/>
                      </a:endParaRPr>
                    </a:p>
                  </a:txBody>
                  <a:tcPr marL="9525" marR="9525" marT="9525" marB="0" anchor="ctr"/>
                </a:tc>
                <a:tc>
                  <a:txBody>
                    <a:bodyPr/>
                    <a:lstStyle/>
                    <a:p>
                      <a:pPr algn="l" fontAlgn="b"/>
                      <a:r>
                        <a:rPr lang="en-US" sz="1400" u="none" strike="noStrike">
                          <a:solidFill>
                            <a:srgbClr val="FF0000"/>
                          </a:solidFill>
                          <a:effectLst/>
                        </a:rPr>
                        <a:t>Non-Event</a:t>
                      </a:r>
                      <a:endParaRPr lang="en-US" sz="1400" b="0" i="0" u="none" strike="noStrike">
                        <a:solidFill>
                          <a:srgbClr val="FF0000"/>
                        </a:solidFill>
                        <a:effectLst/>
                        <a:latin typeface="Calibri" panose="020F0502020204030204" pitchFamily="34" charset="0"/>
                      </a:endParaRPr>
                    </a:p>
                  </a:txBody>
                  <a:tcPr marL="9525" marR="9525" marT="9525" marB="0" anchor="ctr"/>
                </a:tc>
                <a:tc>
                  <a:txBody>
                    <a:bodyPr/>
                    <a:lstStyle/>
                    <a:p>
                      <a:pPr algn="l" fontAlgn="b"/>
                      <a:r>
                        <a:rPr lang="en-US" sz="1400" u="none" strike="noStrike">
                          <a:solidFill>
                            <a:srgbClr val="FF0000"/>
                          </a:solidFill>
                          <a:effectLst/>
                        </a:rPr>
                        <a:t>Non-Event</a:t>
                      </a:r>
                      <a:endParaRPr lang="en-US" sz="1400" b="0" i="0" u="none" strike="noStrike">
                        <a:solidFill>
                          <a:srgbClr val="FF0000"/>
                        </a:solidFill>
                        <a:effectLst/>
                        <a:latin typeface="Calibri" panose="020F0502020204030204" pitchFamily="34" charset="0"/>
                      </a:endParaRPr>
                    </a:p>
                  </a:txBody>
                  <a:tcPr marL="9525" marR="9525" marT="9525" marB="0" anchor="ctr"/>
                </a:tc>
                <a:tc>
                  <a:txBody>
                    <a:bodyPr/>
                    <a:lstStyle/>
                    <a:p>
                      <a:pPr algn="l" fontAlgn="b"/>
                      <a:r>
                        <a:rPr lang="en-US" sz="1400" u="none" strike="noStrike" dirty="0">
                          <a:solidFill>
                            <a:srgbClr val="FF0000"/>
                          </a:solidFill>
                          <a:effectLst/>
                        </a:rPr>
                        <a:t>Non-Event</a:t>
                      </a:r>
                      <a:endParaRPr lang="en-US" sz="1400" b="0" i="0" u="none" strike="noStrike" dirty="0">
                        <a:solidFill>
                          <a:srgbClr val="FF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07"/>
                  </a:ext>
                </a:extLst>
              </a:tr>
              <a:tr h="229150">
                <a:tc>
                  <a:txBody>
                    <a:bodyPr/>
                    <a:lstStyle/>
                    <a:p>
                      <a:pPr algn="l" fontAlgn="b"/>
                      <a:r>
                        <a:rPr lang="en-US" sz="1400" u="none" strike="noStrike">
                          <a:effectLst/>
                        </a:rPr>
                        <a:t>Event</a:t>
                      </a:r>
                      <a:endParaRPr lang="en-US" sz="14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b"/>
                      <a:r>
                        <a:rPr lang="en-US" sz="1400" u="none" strike="noStrike" dirty="0">
                          <a:effectLst/>
                        </a:rPr>
                        <a:t>0.7</a:t>
                      </a:r>
                      <a:endParaRPr lang="en-US" sz="14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b"/>
                      <a:r>
                        <a:rPr lang="en-US" sz="1400" u="none" strike="noStrike" dirty="0">
                          <a:solidFill>
                            <a:srgbClr val="00B050"/>
                          </a:solidFill>
                          <a:effectLst/>
                        </a:rPr>
                        <a:t>Event</a:t>
                      </a:r>
                      <a:endParaRPr lang="en-US" sz="1400" b="0" i="0" u="none" strike="noStrike" dirty="0">
                        <a:solidFill>
                          <a:srgbClr val="00B050"/>
                        </a:solidFill>
                        <a:effectLst/>
                        <a:latin typeface="Calibri" panose="020F0502020204030204" pitchFamily="34" charset="0"/>
                      </a:endParaRPr>
                    </a:p>
                  </a:txBody>
                  <a:tcPr marL="9525" marR="9525" marT="9525" marB="0" anchor="ctr"/>
                </a:tc>
                <a:tc>
                  <a:txBody>
                    <a:bodyPr/>
                    <a:lstStyle/>
                    <a:p>
                      <a:pPr algn="l" fontAlgn="b"/>
                      <a:r>
                        <a:rPr lang="en-US" sz="1400" u="none" strike="noStrike" dirty="0">
                          <a:solidFill>
                            <a:srgbClr val="00B050"/>
                          </a:solidFill>
                          <a:effectLst/>
                        </a:rPr>
                        <a:t>Event</a:t>
                      </a:r>
                      <a:endParaRPr lang="en-US" sz="1400" b="0" i="0" u="none" strike="noStrike" dirty="0">
                        <a:solidFill>
                          <a:srgbClr val="00B050"/>
                        </a:solidFill>
                        <a:effectLst/>
                        <a:latin typeface="Calibri" panose="020F0502020204030204" pitchFamily="34" charset="0"/>
                      </a:endParaRPr>
                    </a:p>
                  </a:txBody>
                  <a:tcPr marL="9525" marR="9525" marT="9525" marB="0" anchor="ctr"/>
                </a:tc>
                <a:tc>
                  <a:txBody>
                    <a:bodyPr/>
                    <a:lstStyle/>
                    <a:p>
                      <a:pPr algn="l" fontAlgn="b"/>
                      <a:r>
                        <a:rPr lang="en-US" sz="1400" u="none" strike="noStrike" dirty="0">
                          <a:solidFill>
                            <a:srgbClr val="00B050"/>
                          </a:solidFill>
                          <a:effectLst/>
                        </a:rPr>
                        <a:t>Event</a:t>
                      </a:r>
                      <a:endParaRPr lang="en-US" sz="1400" b="0" i="0" u="none" strike="noStrike" dirty="0">
                        <a:solidFill>
                          <a:srgbClr val="00B050"/>
                        </a:solidFill>
                        <a:effectLst/>
                        <a:latin typeface="Calibri" panose="020F0502020204030204" pitchFamily="34" charset="0"/>
                      </a:endParaRPr>
                    </a:p>
                  </a:txBody>
                  <a:tcPr marL="9525" marR="9525" marT="9525" marB="0" anchor="ctr"/>
                </a:tc>
                <a:tc>
                  <a:txBody>
                    <a:bodyPr/>
                    <a:lstStyle/>
                    <a:p>
                      <a:pPr algn="l" fontAlgn="b"/>
                      <a:r>
                        <a:rPr lang="en-US" sz="1400" u="none" strike="noStrike">
                          <a:effectLst/>
                        </a:rPr>
                        <a:t>Event</a:t>
                      </a:r>
                      <a:endParaRPr lang="en-US" sz="14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b"/>
                      <a:r>
                        <a:rPr lang="en-US" sz="1400" u="none" strike="noStrike">
                          <a:effectLst/>
                        </a:rPr>
                        <a:t>Event</a:t>
                      </a:r>
                      <a:endParaRPr lang="en-US" sz="14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b"/>
                      <a:r>
                        <a:rPr lang="en-US" sz="1400" u="none" strike="noStrike">
                          <a:effectLst/>
                        </a:rPr>
                        <a:t>Non-Event</a:t>
                      </a:r>
                      <a:endParaRPr lang="en-US" sz="14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b"/>
                      <a:r>
                        <a:rPr lang="en-US" sz="1400" u="none" strike="noStrike">
                          <a:effectLst/>
                        </a:rPr>
                        <a:t>Non-Event</a:t>
                      </a:r>
                      <a:endParaRPr lang="en-US" sz="14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b"/>
                      <a:r>
                        <a:rPr lang="en-US" sz="1400" u="none" strike="noStrike">
                          <a:effectLst/>
                        </a:rPr>
                        <a:t>Non-Event</a:t>
                      </a:r>
                      <a:endParaRPr lang="en-US" sz="14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08"/>
                  </a:ext>
                </a:extLst>
              </a:tr>
              <a:tr h="229150">
                <a:tc>
                  <a:txBody>
                    <a:bodyPr/>
                    <a:lstStyle/>
                    <a:p>
                      <a:pPr algn="l" fontAlgn="b"/>
                      <a:r>
                        <a:rPr lang="en-US" sz="1400" u="none" strike="noStrike">
                          <a:effectLst/>
                        </a:rPr>
                        <a:t>Non-Event</a:t>
                      </a:r>
                      <a:endParaRPr lang="en-US" sz="14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b"/>
                      <a:r>
                        <a:rPr lang="en-US" sz="1400" u="none" strike="noStrike" dirty="0">
                          <a:effectLst/>
                        </a:rPr>
                        <a:t>0.8</a:t>
                      </a:r>
                      <a:endParaRPr lang="en-US" sz="14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b"/>
                      <a:r>
                        <a:rPr lang="en-US" sz="1400" u="none" strike="noStrike" dirty="0">
                          <a:effectLst/>
                        </a:rPr>
                        <a:t>Event</a:t>
                      </a:r>
                      <a:endParaRPr lang="en-US" sz="14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b"/>
                      <a:r>
                        <a:rPr lang="en-US" sz="1400" u="none" strike="noStrike">
                          <a:effectLst/>
                        </a:rPr>
                        <a:t>Event</a:t>
                      </a:r>
                      <a:endParaRPr lang="en-US" sz="14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b"/>
                      <a:r>
                        <a:rPr lang="en-US" sz="1400" u="none" strike="noStrike">
                          <a:effectLst/>
                        </a:rPr>
                        <a:t>Event</a:t>
                      </a:r>
                      <a:endParaRPr lang="en-US" sz="14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b"/>
                      <a:r>
                        <a:rPr lang="en-US" sz="1400" u="none" strike="noStrike">
                          <a:effectLst/>
                        </a:rPr>
                        <a:t>Event</a:t>
                      </a:r>
                      <a:endParaRPr lang="en-US" sz="14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b"/>
                      <a:r>
                        <a:rPr lang="en-US" sz="1400" u="none" strike="noStrike">
                          <a:effectLst/>
                        </a:rPr>
                        <a:t>Event</a:t>
                      </a:r>
                      <a:endParaRPr lang="en-US" sz="14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b"/>
                      <a:r>
                        <a:rPr lang="en-US" sz="1400" u="none" strike="noStrike">
                          <a:effectLst/>
                        </a:rPr>
                        <a:t>Event</a:t>
                      </a:r>
                      <a:endParaRPr lang="en-US" sz="14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b"/>
                      <a:r>
                        <a:rPr lang="en-US" sz="1400" u="none" strike="noStrike" dirty="0">
                          <a:solidFill>
                            <a:srgbClr val="FF0000"/>
                          </a:solidFill>
                          <a:effectLst/>
                        </a:rPr>
                        <a:t>Non-Event</a:t>
                      </a:r>
                      <a:endParaRPr lang="en-US" sz="1400" b="0" i="0" u="none" strike="noStrike" dirty="0">
                        <a:solidFill>
                          <a:srgbClr val="FF0000"/>
                        </a:solidFill>
                        <a:effectLst/>
                        <a:latin typeface="Calibri" panose="020F0502020204030204" pitchFamily="34" charset="0"/>
                      </a:endParaRPr>
                    </a:p>
                  </a:txBody>
                  <a:tcPr marL="9525" marR="9525" marT="9525" marB="0" anchor="ctr"/>
                </a:tc>
                <a:tc>
                  <a:txBody>
                    <a:bodyPr/>
                    <a:lstStyle/>
                    <a:p>
                      <a:pPr algn="l" fontAlgn="b"/>
                      <a:r>
                        <a:rPr lang="en-US" sz="1400" u="none" strike="noStrike" dirty="0">
                          <a:solidFill>
                            <a:srgbClr val="FF0000"/>
                          </a:solidFill>
                          <a:effectLst/>
                        </a:rPr>
                        <a:t>Non-Event</a:t>
                      </a:r>
                      <a:endParaRPr lang="en-US" sz="1400" b="0" i="0" u="none" strike="noStrike" dirty="0">
                        <a:solidFill>
                          <a:srgbClr val="FF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09"/>
                  </a:ext>
                </a:extLst>
              </a:tr>
              <a:tr h="229150">
                <a:tc>
                  <a:txBody>
                    <a:bodyPr/>
                    <a:lstStyle/>
                    <a:p>
                      <a:pPr algn="l" fontAlgn="b"/>
                      <a:r>
                        <a:rPr lang="en-US" sz="1400" u="none" strike="noStrike">
                          <a:effectLst/>
                        </a:rPr>
                        <a:t>Event</a:t>
                      </a:r>
                      <a:endParaRPr lang="en-US" sz="14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b"/>
                      <a:r>
                        <a:rPr lang="en-US" sz="1400" u="none" strike="noStrike" dirty="0">
                          <a:effectLst/>
                        </a:rPr>
                        <a:t>0.9</a:t>
                      </a:r>
                      <a:endParaRPr lang="en-US" sz="14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b"/>
                      <a:r>
                        <a:rPr lang="en-US" sz="1400" u="none" strike="noStrike" dirty="0">
                          <a:solidFill>
                            <a:srgbClr val="00B050"/>
                          </a:solidFill>
                          <a:effectLst/>
                        </a:rPr>
                        <a:t>Event</a:t>
                      </a:r>
                      <a:endParaRPr lang="en-US" sz="1400" b="0" i="0" u="none" strike="noStrike" dirty="0">
                        <a:solidFill>
                          <a:srgbClr val="00B050"/>
                        </a:solidFill>
                        <a:effectLst/>
                        <a:latin typeface="Calibri" panose="020F0502020204030204" pitchFamily="34" charset="0"/>
                      </a:endParaRPr>
                    </a:p>
                  </a:txBody>
                  <a:tcPr marL="9525" marR="9525" marT="9525" marB="0" anchor="ctr"/>
                </a:tc>
                <a:tc>
                  <a:txBody>
                    <a:bodyPr/>
                    <a:lstStyle/>
                    <a:p>
                      <a:pPr algn="l" fontAlgn="b"/>
                      <a:r>
                        <a:rPr lang="en-US" sz="1400" u="none" strike="noStrike" dirty="0">
                          <a:solidFill>
                            <a:srgbClr val="00B050"/>
                          </a:solidFill>
                          <a:effectLst/>
                        </a:rPr>
                        <a:t>Event</a:t>
                      </a:r>
                      <a:endParaRPr lang="en-US" sz="1400" b="0" i="0" u="none" strike="noStrike" dirty="0">
                        <a:solidFill>
                          <a:srgbClr val="00B050"/>
                        </a:solidFill>
                        <a:effectLst/>
                        <a:latin typeface="Calibri" panose="020F0502020204030204" pitchFamily="34" charset="0"/>
                      </a:endParaRPr>
                    </a:p>
                  </a:txBody>
                  <a:tcPr marL="9525" marR="9525" marT="9525" marB="0" anchor="ctr"/>
                </a:tc>
                <a:tc>
                  <a:txBody>
                    <a:bodyPr/>
                    <a:lstStyle/>
                    <a:p>
                      <a:pPr algn="l" fontAlgn="b"/>
                      <a:r>
                        <a:rPr lang="en-US" sz="1400" u="none" strike="noStrike" dirty="0">
                          <a:solidFill>
                            <a:srgbClr val="00B050"/>
                          </a:solidFill>
                          <a:effectLst/>
                        </a:rPr>
                        <a:t>Event</a:t>
                      </a:r>
                      <a:endParaRPr lang="en-US" sz="1400" b="0" i="0" u="none" strike="noStrike" dirty="0">
                        <a:solidFill>
                          <a:srgbClr val="00B050"/>
                        </a:solidFill>
                        <a:effectLst/>
                        <a:latin typeface="Calibri" panose="020F0502020204030204" pitchFamily="34" charset="0"/>
                      </a:endParaRPr>
                    </a:p>
                  </a:txBody>
                  <a:tcPr marL="9525" marR="9525" marT="9525" marB="0" anchor="ctr"/>
                </a:tc>
                <a:tc>
                  <a:txBody>
                    <a:bodyPr/>
                    <a:lstStyle/>
                    <a:p>
                      <a:pPr algn="l" fontAlgn="b"/>
                      <a:r>
                        <a:rPr lang="en-US" sz="1400" u="none" strike="noStrike" dirty="0">
                          <a:solidFill>
                            <a:srgbClr val="00B050"/>
                          </a:solidFill>
                          <a:effectLst/>
                        </a:rPr>
                        <a:t>Event</a:t>
                      </a:r>
                      <a:endParaRPr lang="en-US" sz="1400" b="0" i="0" u="none" strike="noStrike" dirty="0">
                        <a:solidFill>
                          <a:srgbClr val="00B050"/>
                        </a:solidFill>
                        <a:effectLst/>
                        <a:latin typeface="Calibri" panose="020F0502020204030204" pitchFamily="34" charset="0"/>
                      </a:endParaRPr>
                    </a:p>
                  </a:txBody>
                  <a:tcPr marL="9525" marR="9525" marT="9525" marB="0" anchor="ctr"/>
                </a:tc>
                <a:tc>
                  <a:txBody>
                    <a:bodyPr/>
                    <a:lstStyle/>
                    <a:p>
                      <a:pPr algn="l" fontAlgn="b"/>
                      <a:r>
                        <a:rPr lang="en-US" sz="1400" u="none" strike="noStrike">
                          <a:solidFill>
                            <a:srgbClr val="00B050"/>
                          </a:solidFill>
                          <a:effectLst/>
                        </a:rPr>
                        <a:t>Event</a:t>
                      </a:r>
                      <a:endParaRPr lang="en-US" sz="1400" b="0" i="0" u="none" strike="noStrike">
                        <a:solidFill>
                          <a:srgbClr val="00B050"/>
                        </a:solidFill>
                        <a:effectLst/>
                        <a:latin typeface="Calibri" panose="020F0502020204030204" pitchFamily="34" charset="0"/>
                      </a:endParaRPr>
                    </a:p>
                  </a:txBody>
                  <a:tcPr marL="9525" marR="9525" marT="9525" marB="0" anchor="ctr"/>
                </a:tc>
                <a:tc>
                  <a:txBody>
                    <a:bodyPr/>
                    <a:lstStyle/>
                    <a:p>
                      <a:pPr algn="l" fontAlgn="b"/>
                      <a:r>
                        <a:rPr lang="en-US" sz="1400" u="none" strike="noStrike" dirty="0">
                          <a:solidFill>
                            <a:srgbClr val="00B050"/>
                          </a:solidFill>
                          <a:effectLst/>
                        </a:rPr>
                        <a:t>Event</a:t>
                      </a:r>
                      <a:endParaRPr lang="en-US" sz="1400" b="0" i="0" u="none" strike="noStrike" dirty="0">
                        <a:solidFill>
                          <a:srgbClr val="00B050"/>
                        </a:solidFill>
                        <a:effectLst/>
                        <a:latin typeface="Calibri" panose="020F0502020204030204" pitchFamily="34" charset="0"/>
                      </a:endParaRPr>
                    </a:p>
                  </a:txBody>
                  <a:tcPr marL="9525" marR="9525" marT="9525" marB="0" anchor="ctr"/>
                </a:tc>
                <a:tc>
                  <a:txBody>
                    <a:bodyPr/>
                    <a:lstStyle/>
                    <a:p>
                      <a:pPr algn="l" fontAlgn="b"/>
                      <a:r>
                        <a:rPr lang="en-US" sz="1400" u="none" strike="noStrike" dirty="0">
                          <a:solidFill>
                            <a:srgbClr val="00B050"/>
                          </a:solidFill>
                          <a:effectLst/>
                        </a:rPr>
                        <a:t>Event</a:t>
                      </a:r>
                      <a:endParaRPr lang="en-US" sz="1400" b="0" i="0" u="none" strike="noStrike" dirty="0">
                        <a:solidFill>
                          <a:srgbClr val="00B050"/>
                        </a:solidFill>
                        <a:effectLst/>
                        <a:latin typeface="Calibri" panose="020F0502020204030204" pitchFamily="34" charset="0"/>
                      </a:endParaRPr>
                    </a:p>
                  </a:txBody>
                  <a:tcPr marL="9525" marR="9525" marT="9525" marB="0" anchor="ctr"/>
                </a:tc>
                <a:tc>
                  <a:txBody>
                    <a:bodyPr/>
                    <a:lstStyle/>
                    <a:p>
                      <a:pPr algn="l" fontAlgn="b"/>
                      <a:r>
                        <a:rPr lang="en-US" sz="1400" u="none" strike="noStrike" dirty="0">
                          <a:effectLst/>
                        </a:rPr>
                        <a:t>Non-Event</a:t>
                      </a:r>
                      <a:endParaRPr lang="en-US" sz="14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10"/>
                  </a:ext>
                </a:extLst>
              </a:tr>
              <a:tr h="229150">
                <a:tc>
                  <a:txBody>
                    <a:bodyPr/>
                    <a:lstStyle/>
                    <a:p>
                      <a:pPr algn="l" fontAlgn="b"/>
                      <a:r>
                        <a:rPr lang="en-US" sz="1400" u="none" strike="noStrike">
                          <a:effectLst/>
                        </a:rPr>
                        <a:t>Event</a:t>
                      </a:r>
                      <a:endParaRPr lang="en-US" sz="14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b"/>
                      <a:r>
                        <a:rPr lang="en-US" sz="1400" u="none" strike="noStrike" dirty="0">
                          <a:effectLst/>
                        </a:rPr>
                        <a:t>1.0</a:t>
                      </a:r>
                      <a:endParaRPr lang="en-US" sz="14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b"/>
                      <a:r>
                        <a:rPr lang="en-US" sz="1400" u="none" strike="noStrike" dirty="0">
                          <a:solidFill>
                            <a:srgbClr val="00B050"/>
                          </a:solidFill>
                          <a:effectLst/>
                        </a:rPr>
                        <a:t>Event</a:t>
                      </a:r>
                      <a:endParaRPr lang="en-US" sz="1400" b="0" i="0" u="none" strike="noStrike" dirty="0">
                        <a:solidFill>
                          <a:srgbClr val="00B050"/>
                        </a:solidFill>
                        <a:effectLst/>
                        <a:latin typeface="Calibri" panose="020F0502020204030204" pitchFamily="34" charset="0"/>
                      </a:endParaRPr>
                    </a:p>
                  </a:txBody>
                  <a:tcPr marL="9525" marR="9525" marT="9525" marB="0" anchor="ctr"/>
                </a:tc>
                <a:tc>
                  <a:txBody>
                    <a:bodyPr/>
                    <a:lstStyle/>
                    <a:p>
                      <a:pPr algn="l" fontAlgn="b"/>
                      <a:r>
                        <a:rPr lang="en-US" sz="1400" u="none" strike="noStrike">
                          <a:solidFill>
                            <a:srgbClr val="00B050"/>
                          </a:solidFill>
                          <a:effectLst/>
                        </a:rPr>
                        <a:t>Event</a:t>
                      </a:r>
                      <a:endParaRPr lang="en-US" sz="1400" b="0" i="0" u="none" strike="noStrike">
                        <a:solidFill>
                          <a:srgbClr val="00B050"/>
                        </a:solidFill>
                        <a:effectLst/>
                        <a:latin typeface="Calibri" panose="020F0502020204030204" pitchFamily="34" charset="0"/>
                      </a:endParaRPr>
                    </a:p>
                  </a:txBody>
                  <a:tcPr marL="9525" marR="9525" marT="9525" marB="0" anchor="ctr"/>
                </a:tc>
                <a:tc>
                  <a:txBody>
                    <a:bodyPr/>
                    <a:lstStyle/>
                    <a:p>
                      <a:pPr algn="l" fontAlgn="b"/>
                      <a:r>
                        <a:rPr lang="en-US" sz="1400" u="none" strike="noStrike">
                          <a:solidFill>
                            <a:srgbClr val="00B050"/>
                          </a:solidFill>
                          <a:effectLst/>
                        </a:rPr>
                        <a:t>Event</a:t>
                      </a:r>
                      <a:endParaRPr lang="en-US" sz="1400" b="0" i="0" u="none" strike="noStrike">
                        <a:solidFill>
                          <a:srgbClr val="00B050"/>
                        </a:solidFill>
                        <a:effectLst/>
                        <a:latin typeface="Calibri" panose="020F0502020204030204" pitchFamily="34" charset="0"/>
                      </a:endParaRPr>
                    </a:p>
                  </a:txBody>
                  <a:tcPr marL="9525" marR="9525" marT="9525" marB="0" anchor="ctr"/>
                </a:tc>
                <a:tc>
                  <a:txBody>
                    <a:bodyPr/>
                    <a:lstStyle/>
                    <a:p>
                      <a:pPr algn="l" fontAlgn="b"/>
                      <a:r>
                        <a:rPr lang="en-US" sz="1400" u="none" strike="noStrike">
                          <a:solidFill>
                            <a:srgbClr val="00B050"/>
                          </a:solidFill>
                          <a:effectLst/>
                        </a:rPr>
                        <a:t>Event</a:t>
                      </a:r>
                      <a:endParaRPr lang="en-US" sz="1400" b="0" i="0" u="none" strike="noStrike">
                        <a:solidFill>
                          <a:srgbClr val="00B050"/>
                        </a:solidFill>
                        <a:effectLst/>
                        <a:latin typeface="Calibri" panose="020F0502020204030204" pitchFamily="34" charset="0"/>
                      </a:endParaRPr>
                    </a:p>
                  </a:txBody>
                  <a:tcPr marL="9525" marR="9525" marT="9525" marB="0" anchor="ctr"/>
                </a:tc>
                <a:tc>
                  <a:txBody>
                    <a:bodyPr/>
                    <a:lstStyle/>
                    <a:p>
                      <a:pPr algn="l" fontAlgn="b"/>
                      <a:r>
                        <a:rPr lang="en-US" sz="1400" u="none" strike="noStrike" dirty="0">
                          <a:solidFill>
                            <a:srgbClr val="00B050"/>
                          </a:solidFill>
                          <a:effectLst/>
                        </a:rPr>
                        <a:t>Event</a:t>
                      </a:r>
                      <a:endParaRPr lang="en-US" sz="1400" b="0" i="0" u="none" strike="noStrike" dirty="0">
                        <a:solidFill>
                          <a:srgbClr val="00B050"/>
                        </a:solidFill>
                        <a:effectLst/>
                        <a:latin typeface="Calibri" panose="020F0502020204030204" pitchFamily="34" charset="0"/>
                      </a:endParaRPr>
                    </a:p>
                  </a:txBody>
                  <a:tcPr marL="9525" marR="9525" marT="9525" marB="0" anchor="ctr"/>
                </a:tc>
                <a:tc>
                  <a:txBody>
                    <a:bodyPr/>
                    <a:lstStyle/>
                    <a:p>
                      <a:pPr algn="l" fontAlgn="b"/>
                      <a:r>
                        <a:rPr lang="en-US" sz="1400" u="none" strike="noStrike" dirty="0">
                          <a:solidFill>
                            <a:srgbClr val="00B050"/>
                          </a:solidFill>
                          <a:effectLst/>
                        </a:rPr>
                        <a:t>Event</a:t>
                      </a:r>
                      <a:endParaRPr lang="en-US" sz="1400" b="0" i="0" u="none" strike="noStrike" dirty="0">
                        <a:solidFill>
                          <a:srgbClr val="00B050"/>
                        </a:solidFill>
                        <a:effectLst/>
                        <a:latin typeface="Calibri" panose="020F0502020204030204" pitchFamily="34" charset="0"/>
                      </a:endParaRPr>
                    </a:p>
                  </a:txBody>
                  <a:tcPr marL="9525" marR="9525" marT="9525" marB="0" anchor="ctr"/>
                </a:tc>
                <a:tc>
                  <a:txBody>
                    <a:bodyPr/>
                    <a:lstStyle/>
                    <a:p>
                      <a:pPr algn="l" fontAlgn="b"/>
                      <a:r>
                        <a:rPr lang="en-US" sz="1400" u="none" strike="noStrike" dirty="0">
                          <a:solidFill>
                            <a:srgbClr val="00B050"/>
                          </a:solidFill>
                          <a:effectLst/>
                        </a:rPr>
                        <a:t>Event</a:t>
                      </a:r>
                      <a:endParaRPr lang="en-US" sz="1400" b="0" i="0" u="none" strike="noStrike" dirty="0">
                        <a:solidFill>
                          <a:srgbClr val="00B050"/>
                        </a:solidFill>
                        <a:effectLst/>
                        <a:latin typeface="Calibri" panose="020F0502020204030204" pitchFamily="34" charset="0"/>
                      </a:endParaRPr>
                    </a:p>
                  </a:txBody>
                  <a:tcPr marL="9525" marR="9525" marT="9525" marB="0" anchor="ctr"/>
                </a:tc>
                <a:tc>
                  <a:txBody>
                    <a:bodyPr/>
                    <a:lstStyle/>
                    <a:p>
                      <a:pPr algn="l" fontAlgn="b"/>
                      <a:r>
                        <a:rPr lang="en-US" sz="1400" u="none" strike="noStrike" dirty="0">
                          <a:solidFill>
                            <a:srgbClr val="00B050"/>
                          </a:solidFill>
                          <a:effectLst/>
                        </a:rPr>
                        <a:t>Event</a:t>
                      </a:r>
                      <a:endParaRPr lang="en-US" sz="1400" b="0" i="0" u="none" strike="noStrike" dirty="0">
                        <a:solidFill>
                          <a:srgbClr val="00B05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11"/>
                  </a:ext>
                </a:extLst>
              </a:tr>
            </a:tbl>
          </a:graphicData>
        </a:graphic>
      </p:graphicFrame>
      <p:sp>
        <p:nvSpPr>
          <p:cNvPr id="6" name="TextBox 5"/>
          <p:cNvSpPr txBox="1"/>
          <p:nvPr/>
        </p:nvSpPr>
        <p:spPr>
          <a:xfrm>
            <a:off x="9663112" y="735518"/>
            <a:ext cx="2314575" cy="584775"/>
          </a:xfrm>
          <a:prstGeom prst="rect">
            <a:avLst/>
          </a:prstGeom>
          <a:noFill/>
        </p:spPr>
        <p:txBody>
          <a:bodyPr wrap="square" rtlCol="0">
            <a:spAutoFit/>
          </a:bodyPr>
          <a:lstStyle/>
          <a:p>
            <a:r>
              <a:rPr lang="en-US" sz="1600" dirty="0"/>
              <a:t>True Positive: </a:t>
            </a:r>
            <a:r>
              <a:rPr lang="en-US" sz="1600" dirty="0">
                <a:solidFill>
                  <a:srgbClr val="00B050"/>
                </a:solidFill>
              </a:rPr>
              <a:t>Event</a:t>
            </a:r>
          </a:p>
          <a:p>
            <a:r>
              <a:rPr lang="en-US" sz="1600" dirty="0"/>
              <a:t>True Negative: </a:t>
            </a:r>
            <a:r>
              <a:rPr lang="en-US" sz="1600" dirty="0">
                <a:solidFill>
                  <a:srgbClr val="FF0000"/>
                </a:solidFill>
              </a:rPr>
              <a:t>Non-Event</a:t>
            </a:r>
          </a:p>
        </p:txBody>
      </p:sp>
      <p:graphicFrame>
        <p:nvGraphicFramePr>
          <p:cNvPr id="8" name="Table 7"/>
          <p:cNvGraphicFramePr>
            <a:graphicFrameLocks noGrp="1"/>
          </p:cNvGraphicFramePr>
          <p:nvPr>
            <p:extLst/>
          </p:nvPr>
        </p:nvGraphicFramePr>
        <p:xfrm>
          <a:off x="987427" y="4662566"/>
          <a:ext cx="9651999" cy="1646184"/>
        </p:xfrm>
        <a:graphic>
          <a:graphicData uri="http://schemas.openxmlformats.org/drawingml/2006/table">
            <a:tbl>
              <a:tblPr firstRow="1" firstCol="1" bandRow="1">
                <a:tableStyleId>{5C22544A-7EE6-4342-B048-85BDC9FD1C3A}</a:tableStyleId>
              </a:tblPr>
              <a:tblGrid>
                <a:gridCol w="1974848">
                  <a:extLst>
                    <a:ext uri="{9D8B030D-6E8A-4147-A177-3AD203B41FA5}">
                      <a16:colId xmlns:a16="http://schemas.microsoft.com/office/drawing/2014/main" val="20000"/>
                    </a:ext>
                  </a:extLst>
                </a:gridCol>
                <a:gridCol w="933450">
                  <a:extLst>
                    <a:ext uri="{9D8B030D-6E8A-4147-A177-3AD203B41FA5}">
                      <a16:colId xmlns:a16="http://schemas.microsoft.com/office/drawing/2014/main" val="20001"/>
                    </a:ext>
                  </a:extLst>
                </a:gridCol>
                <a:gridCol w="981075">
                  <a:extLst>
                    <a:ext uri="{9D8B030D-6E8A-4147-A177-3AD203B41FA5}">
                      <a16:colId xmlns:a16="http://schemas.microsoft.com/office/drawing/2014/main" val="20002"/>
                    </a:ext>
                  </a:extLst>
                </a:gridCol>
                <a:gridCol w="952500">
                  <a:extLst>
                    <a:ext uri="{9D8B030D-6E8A-4147-A177-3AD203B41FA5}">
                      <a16:colId xmlns:a16="http://schemas.microsoft.com/office/drawing/2014/main" val="20003"/>
                    </a:ext>
                  </a:extLst>
                </a:gridCol>
                <a:gridCol w="933450">
                  <a:extLst>
                    <a:ext uri="{9D8B030D-6E8A-4147-A177-3AD203B41FA5}">
                      <a16:colId xmlns:a16="http://schemas.microsoft.com/office/drawing/2014/main" val="20004"/>
                    </a:ext>
                  </a:extLst>
                </a:gridCol>
                <a:gridCol w="981075">
                  <a:extLst>
                    <a:ext uri="{9D8B030D-6E8A-4147-A177-3AD203B41FA5}">
                      <a16:colId xmlns:a16="http://schemas.microsoft.com/office/drawing/2014/main" val="20005"/>
                    </a:ext>
                  </a:extLst>
                </a:gridCol>
                <a:gridCol w="971550">
                  <a:extLst>
                    <a:ext uri="{9D8B030D-6E8A-4147-A177-3AD203B41FA5}">
                      <a16:colId xmlns:a16="http://schemas.microsoft.com/office/drawing/2014/main" val="20006"/>
                    </a:ext>
                  </a:extLst>
                </a:gridCol>
                <a:gridCol w="981075">
                  <a:extLst>
                    <a:ext uri="{9D8B030D-6E8A-4147-A177-3AD203B41FA5}">
                      <a16:colId xmlns:a16="http://schemas.microsoft.com/office/drawing/2014/main" val="20007"/>
                    </a:ext>
                  </a:extLst>
                </a:gridCol>
                <a:gridCol w="942976">
                  <a:extLst>
                    <a:ext uri="{9D8B030D-6E8A-4147-A177-3AD203B41FA5}">
                      <a16:colId xmlns:a16="http://schemas.microsoft.com/office/drawing/2014/main" val="20008"/>
                    </a:ext>
                  </a:extLst>
                </a:gridCol>
              </a:tblGrid>
              <a:tr h="274364">
                <a:tc>
                  <a:txBody>
                    <a:bodyPr/>
                    <a:lstStyle/>
                    <a:p>
                      <a:pPr algn="l" fontAlgn="b"/>
                      <a:r>
                        <a:rPr lang="en-US" sz="1600" u="none" strike="noStrike" dirty="0">
                          <a:effectLst/>
                        </a:rPr>
                        <a:t>Cutoff</a:t>
                      </a:r>
                      <a:endParaRPr lang="en-U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r" fontAlgn="b"/>
                      <a:r>
                        <a:rPr lang="en-US" sz="1600" u="none" strike="noStrike">
                          <a:effectLst/>
                        </a:rPr>
                        <a:t>0.2</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b"/>
                      <a:r>
                        <a:rPr lang="en-US" sz="1600" u="none" strike="noStrike" dirty="0">
                          <a:effectLst/>
                        </a:rPr>
                        <a:t>0.3</a:t>
                      </a:r>
                      <a:endParaRPr lang="en-U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r" fontAlgn="b"/>
                      <a:r>
                        <a:rPr lang="en-US" sz="1600" u="none" strike="noStrike">
                          <a:effectLst/>
                        </a:rPr>
                        <a:t>0.4</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b"/>
                      <a:r>
                        <a:rPr lang="en-US" sz="1600" u="none" strike="noStrike">
                          <a:effectLst/>
                        </a:rPr>
                        <a:t>0.5</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b"/>
                      <a:r>
                        <a:rPr lang="en-US" sz="1600" u="none" strike="noStrike">
                          <a:effectLst/>
                        </a:rPr>
                        <a:t>0.7</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b"/>
                      <a:r>
                        <a:rPr lang="en-US" sz="1600" u="none" strike="noStrike">
                          <a:effectLst/>
                        </a:rPr>
                        <a:t>0.8</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b"/>
                      <a:r>
                        <a:rPr lang="en-US" sz="1600" u="none" strike="noStrike">
                          <a:effectLst/>
                        </a:rPr>
                        <a:t>0.9</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b"/>
                      <a:r>
                        <a:rPr lang="en-US" sz="1600" u="none" strike="noStrike">
                          <a:effectLst/>
                        </a:rPr>
                        <a:t>1</a:t>
                      </a:r>
                      <a:endParaRPr lang="en-US" sz="16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00"/>
                  </a:ext>
                </a:extLst>
              </a:tr>
              <a:tr h="274364">
                <a:tc>
                  <a:txBody>
                    <a:bodyPr/>
                    <a:lstStyle/>
                    <a:p>
                      <a:pPr algn="l" fontAlgn="b"/>
                      <a:r>
                        <a:rPr lang="en-US" sz="1600" u="none" strike="noStrike">
                          <a:effectLst/>
                        </a:rPr>
                        <a:t># TP</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b"/>
                      <a:r>
                        <a:rPr lang="en-US" sz="1600" u="none" strike="noStrike">
                          <a:effectLst/>
                        </a:rPr>
                        <a:t>6</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b"/>
                      <a:r>
                        <a:rPr lang="en-US" sz="1600" u="none" strike="noStrike" dirty="0">
                          <a:effectLst/>
                        </a:rPr>
                        <a:t>6</a:t>
                      </a:r>
                      <a:endParaRPr lang="en-U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r" fontAlgn="b"/>
                      <a:r>
                        <a:rPr lang="en-US" sz="1600" u="none" strike="noStrike">
                          <a:effectLst/>
                        </a:rPr>
                        <a:t>5</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b"/>
                      <a:r>
                        <a:rPr lang="en-US" sz="1600" u="none" strike="noStrike">
                          <a:effectLst/>
                        </a:rPr>
                        <a:t>4</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b"/>
                      <a:r>
                        <a:rPr lang="en-US" sz="1600" u="none" strike="noStrike">
                          <a:effectLst/>
                        </a:rPr>
                        <a:t>3</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b"/>
                      <a:r>
                        <a:rPr lang="en-US" sz="1600" u="none" strike="noStrike">
                          <a:effectLst/>
                        </a:rPr>
                        <a:t>2</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b"/>
                      <a:r>
                        <a:rPr lang="en-US" sz="1600" u="none" strike="noStrike">
                          <a:effectLst/>
                        </a:rPr>
                        <a:t>2</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b"/>
                      <a:r>
                        <a:rPr lang="en-US" sz="1600" u="none" strike="noStrike">
                          <a:effectLst/>
                        </a:rPr>
                        <a:t>1</a:t>
                      </a:r>
                      <a:endParaRPr lang="en-US" sz="16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01"/>
                  </a:ext>
                </a:extLst>
              </a:tr>
              <a:tr h="274364">
                <a:tc>
                  <a:txBody>
                    <a:bodyPr/>
                    <a:lstStyle/>
                    <a:p>
                      <a:pPr algn="l" fontAlgn="b"/>
                      <a:r>
                        <a:rPr lang="en-US" sz="1600" u="none" strike="noStrike">
                          <a:effectLst/>
                        </a:rPr>
                        <a:t># TN</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b"/>
                      <a:r>
                        <a:rPr lang="en-US" sz="1600" u="none" strike="noStrike" dirty="0">
                          <a:effectLst/>
                        </a:rPr>
                        <a:t>0</a:t>
                      </a:r>
                      <a:endParaRPr lang="en-U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r" fontAlgn="b"/>
                      <a:r>
                        <a:rPr lang="en-US" sz="1600" u="none" strike="noStrike">
                          <a:effectLst/>
                        </a:rPr>
                        <a:t>1</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b"/>
                      <a:r>
                        <a:rPr lang="en-US" sz="1600" u="none" strike="noStrike">
                          <a:effectLst/>
                        </a:rPr>
                        <a:t>3</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b"/>
                      <a:r>
                        <a:rPr lang="en-US" sz="1600" u="none" strike="noStrike">
                          <a:effectLst/>
                        </a:rPr>
                        <a:t>3</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b"/>
                      <a:r>
                        <a:rPr lang="en-US" sz="1600" u="none" strike="noStrike">
                          <a:effectLst/>
                        </a:rPr>
                        <a:t>4</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b"/>
                      <a:r>
                        <a:rPr lang="en-US" sz="1600" u="none" strike="noStrike">
                          <a:effectLst/>
                        </a:rPr>
                        <a:t>4</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b"/>
                      <a:r>
                        <a:rPr lang="en-US" sz="1600" u="none" strike="noStrike">
                          <a:effectLst/>
                        </a:rPr>
                        <a:t>5</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b"/>
                      <a:r>
                        <a:rPr lang="en-US" sz="1600" u="none" strike="noStrike">
                          <a:effectLst/>
                        </a:rPr>
                        <a:t>5</a:t>
                      </a:r>
                      <a:endParaRPr lang="en-US" sz="16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02"/>
                  </a:ext>
                </a:extLst>
              </a:tr>
              <a:tr h="274364">
                <a:tc>
                  <a:txBody>
                    <a:bodyPr/>
                    <a:lstStyle/>
                    <a:p>
                      <a:pPr algn="l" fontAlgn="b"/>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b"/>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b"/>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b"/>
                      <a:endParaRPr lang="en-U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b"/>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b"/>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b"/>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b"/>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b"/>
                      <a:endParaRPr lang="en-US" sz="16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03"/>
                  </a:ext>
                </a:extLst>
              </a:tr>
              <a:tr h="274364">
                <a:tc>
                  <a:txBody>
                    <a:bodyPr/>
                    <a:lstStyle/>
                    <a:p>
                      <a:pPr algn="l" fontAlgn="b"/>
                      <a:r>
                        <a:rPr lang="en-US" sz="1600" u="none" strike="noStrike">
                          <a:effectLst/>
                        </a:rPr>
                        <a:t>Sensitivity</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b"/>
                      <a:r>
                        <a:rPr lang="en-US" sz="1600" u="none" strike="noStrike">
                          <a:effectLst/>
                        </a:rPr>
                        <a:t>1.00</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b"/>
                      <a:r>
                        <a:rPr lang="en-US" sz="1600" u="none" strike="noStrike">
                          <a:effectLst/>
                        </a:rPr>
                        <a:t>1.00</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b"/>
                      <a:r>
                        <a:rPr lang="en-US" sz="1600" u="none" strike="noStrike">
                          <a:effectLst/>
                        </a:rPr>
                        <a:t>0.83</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b"/>
                      <a:r>
                        <a:rPr lang="en-US" sz="1600" u="none" strike="noStrike">
                          <a:effectLst/>
                        </a:rPr>
                        <a:t>0.67</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b"/>
                      <a:r>
                        <a:rPr lang="en-US" sz="1600" u="none" strike="noStrike">
                          <a:effectLst/>
                        </a:rPr>
                        <a:t>0.50</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b"/>
                      <a:r>
                        <a:rPr lang="en-US" sz="1600" u="none" strike="noStrike">
                          <a:effectLst/>
                        </a:rPr>
                        <a:t>0.33</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b"/>
                      <a:r>
                        <a:rPr lang="en-US" sz="1600" u="none" strike="noStrike" dirty="0">
                          <a:effectLst/>
                        </a:rPr>
                        <a:t>0.33</a:t>
                      </a:r>
                      <a:endParaRPr lang="en-U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r" fontAlgn="b"/>
                      <a:r>
                        <a:rPr lang="en-US" sz="1600" u="none" strike="noStrike">
                          <a:effectLst/>
                        </a:rPr>
                        <a:t>0.17</a:t>
                      </a:r>
                      <a:endParaRPr lang="en-US" sz="16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04"/>
                  </a:ext>
                </a:extLst>
              </a:tr>
              <a:tr h="274364">
                <a:tc>
                  <a:txBody>
                    <a:bodyPr/>
                    <a:lstStyle/>
                    <a:p>
                      <a:pPr algn="l" fontAlgn="b"/>
                      <a:r>
                        <a:rPr lang="en-US" sz="1600" u="none" strike="noStrike">
                          <a:effectLst/>
                        </a:rPr>
                        <a:t>1 – Specificity </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b"/>
                      <a:r>
                        <a:rPr lang="en-US" sz="1600" u="none" strike="noStrike">
                          <a:effectLst/>
                        </a:rPr>
                        <a:t>1.00</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b"/>
                      <a:r>
                        <a:rPr lang="en-US" sz="1600" u="none" strike="noStrike">
                          <a:effectLst/>
                        </a:rPr>
                        <a:t>0.80</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b"/>
                      <a:r>
                        <a:rPr lang="en-US" sz="1600" u="none" strike="noStrike">
                          <a:effectLst/>
                        </a:rPr>
                        <a:t>0.40</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b"/>
                      <a:r>
                        <a:rPr lang="en-US" sz="1600" u="none" strike="noStrike">
                          <a:effectLst/>
                        </a:rPr>
                        <a:t>0.40</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b"/>
                      <a:r>
                        <a:rPr lang="en-US" sz="1600" u="none" strike="noStrike">
                          <a:effectLst/>
                        </a:rPr>
                        <a:t>0.20</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b"/>
                      <a:r>
                        <a:rPr lang="en-US" sz="1600" u="none" strike="noStrike">
                          <a:effectLst/>
                        </a:rPr>
                        <a:t>0.20</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b"/>
                      <a:r>
                        <a:rPr lang="en-US" sz="1600" u="none" strike="noStrike">
                          <a:effectLst/>
                        </a:rPr>
                        <a:t>0.00</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b"/>
                      <a:r>
                        <a:rPr lang="en-US" sz="1600" u="none" strike="noStrike" dirty="0">
                          <a:effectLst/>
                        </a:rPr>
                        <a:t>0.00</a:t>
                      </a:r>
                      <a:endParaRPr lang="en-US" sz="16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05"/>
                  </a:ext>
                </a:extLst>
              </a:tr>
            </a:tbl>
          </a:graphicData>
        </a:graphic>
      </p:graphicFrame>
      <p:pic>
        <p:nvPicPr>
          <p:cNvPr id="9" name="Picture 8">
            <a:extLst>
              <a:ext uri="{FF2B5EF4-FFF2-40B4-BE49-F238E27FC236}">
                <a16:creationId xmlns:a16="http://schemas.microsoft.com/office/drawing/2014/main" id="{F6C60DF1-7EF7-4EA8-B022-D60E394BBB1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218965999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ROC Curve: Example</a:t>
            </a:r>
          </a:p>
        </p:txBody>
      </p:sp>
      <p:sp>
        <p:nvSpPr>
          <p:cNvPr id="3" name="Content Placeholder 2"/>
          <p:cNvSpPr>
            <a:spLocks noGrp="1"/>
          </p:cNvSpPr>
          <p:nvPr>
            <p:ph idx="1"/>
          </p:nvPr>
        </p:nvSpPr>
        <p:spPr/>
        <p:txBody>
          <a:bodyPr>
            <a:normAutofit/>
          </a:bodyPr>
          <a:lstStyle/>
          <a:p>
            <a:r>
              <a:rPr lang="en-US" dirty="0"/>
              <a:t>Since the ROC Curve conventionally includes the coordinates (0,0) and (1,1), you may need to add these two points if they are not there. </a:t>
            </a:r>
          </a:p>
        </p:txBody>
      </p:sp>
      <p:sp>
        <p:nvSpPr>
          <p:cNvPr id="7" name="Slide Number Placeholder 6"/>
          <p:cNvSpPr>
            <a:spLocks noGrp="1"/>
          </p:cNvSpPr>
          <p:nvPr>
            <p:ph type="sldNum" sz="quarter" idx="12"/>
          </p:nvPr>
        </p:nvSpPr>
        <p:spPr/>
        <p:txBody>
          <a:bodyPr/>
          <a:lstStyle/>
          <a:p>
            <a:fld id="{1C20BA80-1909-427C-B3BD-3DD8AEAFD5BE}" type="slidenum">
              <a:rPr lang="en-US" smtClean="0"/>
              <a:t>65</a:t>
            </a:fld>
            <a:endParaRPr lang="en-US" dirty="0"/>
          </a:p>
        </p:txBody>
      </p:sp>
      <p:graphicFrame>
        <p:nvGraphicFramePr>
          <p:cNvPr id="6" name="Table 5"/>
          <p:cNvGraphicFramePr>
            <a:graphicFrameLocks noGrp="1"/>
          </p:cNvGraphicFramePr>
          <p:nvPr>
            <p:extLst/>
          </p:nvPr>
        </p:nvGraphicFramePr>
        <p:xfrm>
          <a:off x="914401" y="3505993"/>
          <a:ext cx="10308772" cy="2219892"/>
        </p:xfrm>
        <a:graphic>
          <a:graphicData uri="http://schemas.openxmlformats.org/drawingml/2006/table">
            <a:tbl>
              <a:tblPr firstRow="1" firstCol="1" bandRow="1">
                <a:tableStyleId>{5C22544A-7EE6-4342-B048-85BDC9FD1C3A}</a:tableStyleId>
              </a:tblPr>
              <a:tblGrid>
                <a:gridCol w="1418772">
                  <a:extLst>
                    <a:ext uri="{9D8B030D-6E8A-4147-A177-3AD203B41FA5}">
                      <a16:colId xmlns:a16="http://schemas.microsoft.com/office/drawing/2014/main" val="20000"/>
                    </a:ext>
                  </a:extLst>
                </a:gridCol>
                <a:gridCol w="1111250">
                  <a:extLst>
                    <a:ext uri="{9D8B030D-6E8A-4147-A177-3AD203B41FA5}">
                      <a16:colId xmlns:a16="http://schemas.microsoft.com/office/drawing/2014/main" val="20001"/>
                    </a:ext>
                  </a:extLst>
                </a:gridCol>
                <a:gridCol w="1111250">
                  <a:extLst>
                    <a:ext uri="{9D8B030D-6E8A-4147-A177-3AD203B41FA5}">
                      <a16:colId xmlns:a16="http://schemas.microsoft.com/office/drawing/2014/main" val="20002"/>
                    </a:ext>
                  </a:extLst>
                </a:gridCol>
                <a:gridCol w="1111250">
                  <a:extLst>
                    <a:ext uri="{9D8B030D-6E8A-4147-A177-3AD203B41FA5}">
                      <a16:colId xmlns:a16="http://schemas.microsoft.com/office/drawing/2014/main" val="20003"/>
                    </a:ext>
                  </a:extLst>
                </a:gridCol>
                <a:gridCol w="1111250">
                  <a:extLst>
                    <a:ext uri="{9D8B030D-6E8A-4147-A177-3AD203B41FA5}">
                      <a16:colId xmlns:a16="http://schemas.microsoft.com/office/drawing/2014/main" val="20004"/>
                    </a:ext>
                  </a:extLst>
                </a:gridCol>
                <a:gridCol w="1111250">
                  <a:extLst>
                    <a:ext uri="{9D8B030D-6E8A-4147-A177-3AD203B41FA5}">
                      <a16:colId xmlns:a16="http://schemas.microsoft.com/office/drawing/2014/main" val="20005"/>
                    </a:ext>
                  </a:extLst>
                </a:gridCol>
                <a:gridCol w="1111250">
                  <a:extLst>
                    <a:ext uri="{9D8B030D-6E8A-4147-A177-3AD203B41FA5}">
                      <a16:colId xmlns:a16="http://schemas.microsoft.com/office/drawing/2014/main" val="20006"/>
                    </a:ext>
                  </a:extLst>
                </a:gridCol>
                <a:gridCol w="1111250">
                  <a:extLst>
                    <a:ext uri="{9D8B030D-6E8A-4147-A177-3AD203B41FA5}">
                      <a16:colId xmlns:a16="http://schemas.microsoft.com/office/drawing/2014/main" val="20007"/>
                    </a:ext>
                  </a:extLst>
                </a:gridCol>
                <a:gridCol w="1111250">
                  <a:extLst>
                    <a:ext uri="{9D8B030D-6E8A-4147-A177-3AD203B41FA5}">
                      <a16:colId xmlns:a16="http://schemas.microsoft.com/office/drawing/2014/main" val="20008"/>
                    </a:ext>
                  </a:extLst>
                </a:gridCol>
              </a:tblGrid>
              <a:tr h="369982">
                <a:tc>
                  <a:txBody>
                    <a:bodyPr/>
                    <a:lstStyle/>
                    <a:p>
                      <a:pPr algn="l" fontAlgn="b"/>
                      <a:r>
                        <a:rPr lang="en-US" sz="1600" u="none" strike="noStrike" dirty="0">
                          <a:effectLst/>
                        </a:rPr>
                        <a:t>Cutoff</a:t>
                      </a:r>
                      <a:endParaRPr lang="en-U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r" fontAlgn="b"/>
                      <a:r>
                        <a:rPr lang="en-US" sz="1600" u="none" strike="noStrike" dirty="0">
                          <a:effectLst/>
                        </a:rPr>
                        <a:t>0.2</a:t>
                      </a:r>
                      <a:endParaRPr lang="en-U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r" fontAlgn="b"/>
                      <a:r>
                        <a:rPr lang="en-US" sz="1600" u="none" strike="noStrike" dirty="0">
                          <a:effectLst/>
                        </a:rPr>
                        <a:t>0.3</a:t>
                      </a:r>
                      <a:endParaRPr lang="en-U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r" fontAlgn="b"/>
                      <a:r>
                        <a:rPr lang="en-US" sz="1600" u="none" strike="noStrike" dirty="0">
                          <a:effectLst/>
                        </a:rPr>
                        <a:t>0.4</a:t>
                      </a:r>
                      <a:endParaRPr lang="en-U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r" fontAlgn="b"/>
                      <a:r>
                        <a:rPr lang="en-US" sz="1600" u="none" strike="noStrike" dirty="0">
                          <a:effectLst/>
                        </a:rPr>
                        <a:t>0.5</a:t>
                      </a:r>
                      <a:endParaRPr lang="en-U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r" fontAlgn="b"/>
                      <a:r>
                        <a:rPr lang="en-US" sz="1600" u="none" strike="noStrike" dirty="0">
                          <a:effectLst/>
                        </a:rPr>
                        <a:t>0.7</a:t>
                      </a:r>
                      <a:endParaRPr lang="en-U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r" fontAlgn="b"/>
                      <a:r>
                        <a:rPr lang="en-US" sz="1600" u="none" strike="noStrike" dirty="0">
                          <a:effectLst/>
                        </a:rPr>
                        <a:t>0.8</a:t>
                      </a:r>
                      <a:endParaRPr lang="en-U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r" fontAlgn="b"/>
                      <a:r>
                        <a:rPr lang="en-US" sz="1600" u="none" strike="noStrike" dirty="0">
                          <a:effectLst/>
                        </a:rPr>
                        <a:t>0.9</a:t>
                      </a:r>
                      <a:endParaRPr lang="en-U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r" fontAlgn="b"/>
                      <a:r>
                        <a:rPr lang="en-US" sz="1600" u="none" strike="noStrike" dirty="0">
                          <a:effectLst/>
                        </a:rPr>
                        <a:t>1</a:t>
                      </a:r>
                      <a:endParaRPr lang="en-US" sz="16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00"/>
                  </a:ext>
                </a:extLst>
              </a:tr>
              <a:tr h="369982">
                <a:tc>
                  <a:txBody>
                    <a:bodyPr/>
                    <a:lstStyle/>
                    <a:p>
                      <a:pPr algn="l" fontAlgn="b"/>
                      <a:r>
                        <a:rPr lang="en-US" sz="1600" u="none" strike="noStrike" dirty="0">
                          <a:effectLst/>
                        </a:rPr>
                        <a:t># TP</a:t>
                      </a:r>
                      <a:endParaRPr lang="en-U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r" fontAlgn="b"/>
                      <a:r>
                        <a:rPr lang="en-US" sz="1600" u="none" strike="noStrike" dirty="0">
                          <a:effectLst/>
                        </a:rPr>
                        <a:t>6</a:t>
                      </a:r>
                      <a:endParaRPr lang="en-U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r" fontAlgn="b"/>
                      <a:r>
                        <a:rPr lang="en-US" sz="1600" u="none" strike="noStrike">
                          <a:effectLst/>
                        </a:rPr>
                        <a:t>6</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b"/>
                      <a:r>
                        <a:rPr lang="en-US" sz="1600" u="none" strike="noStrike">
                          <a:effectLst/>
                        </a:rPr>
                        <a:t>5</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b"/>
                      <a:r>
                        <a:rPr lang="en-US" sz="1600" u="none" strike="noStrike">
                          <a:effectLst/>
                        </a:rPr>
                        <a:t>4</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b"/>
                      <a:r>
                        <a:rPr lang="en-US" sz="1600" u="none" strike="noStrike">
                          <a:effectLst/>
                        </a:rPr>
                        <a:t>3</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b"/>
                      <a:r>
                        <a:rPr lang="en-US" sz="1600" u="none" strike="noStrike">
                          <a:effectLst/>
                        </a:rPr>
                        <a:t>2</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b"/>
                      <a:r>
                        <a:rPr lang="en-US" sz="1600" u="none" strike="noStrike">
                          <a:effectLst/>
                        </a:rPr>
                        <a:t>2</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b"/>
                      <a:r>
                        <a:rPr lang="en-US" sz="1600" u="none" strike="noStrike" dirty="0">
                          <a:effectLst/>
                        </a:rPr>
                        <a:t>1</a:t>
                      </a:r>
                      <a:endParaRPr lang="en-US" sz="16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01"/>
                  </a:ext>
                </a:extLst>
              </a:tr>
              <a:tr h="369982">
                <a:tc>
                  <a:txBody>
                    <a:bodyPr/>
                    <a:lstStyle/>
                    <a:p>
                      <a:pPr algn="l" fontAlgn="b"/>
                      <a:r>
                        <a:rPr lang="en-US" sz="1600" u="none" strike="noStrike">
                          <a:effectLst/>
                        </a:rPr>
                        <a:t># TN</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b"/>
                      <a:r>
                        <a:rPr lang="en-US" sz="1600" u="none" strike="noStrike" dirty="0">
                          <a:effectLst/>
                        </a:rPr>
                        <a:t>0</a:t>
                      </a:r>
                      <a:endParaRPr lang="en-U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r" fontAlgn="b"/>
                      <a:r>
                        <a:rPr lang="en-US" sz="1600" u="none" strike="noStrike">
                          <a:effectLst/>
                        </a:rPr>
                        <a:t>1</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b"/>
                      <a:r>
                        <a:rPr lang="en-US" sz="1600" u="none" strike="noStrike" dirty="0">
                          <a:effectLst/>
                        </a:rPr>
                        <a:t>3</a:t>
                      </a:r>
                      <a:endParaRPr lang="en-U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r" fontAlgn="b"/>
                      <a:r>
                        <a:rPr lang="en-US" sz="1600" u="none" strike="noStrike">
                          <a:effectLst/>
                        </a:rPr>
                        <a:t>3</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b"/>
                      <a:r>
                        <a:rPr lang="en-US" sz="1600" u="none" strike="noStrike">
                          <a:effectLst/>
                        </a:rPr>
                        <a:t>4</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b"/>
                      <a:r>
                        <a:rPr lang="en-US" sz="1600" u="none" strike="noStrike">
                          <a:effectLst/>
                        </a:rPr>
                        <a:t>4</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b"/>
                      <a:r>
                        <a:rPr lang="en-US" sz="1600" u="none" strike="noStrike">
                          <a:effectLst/>
                        </a:rPr>
                        <a:t>5</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b"/>
                      <a:r>
                        <a:rPr lang="en-US" sz="1600" u="none" strike="noStrike" dirty="0">
                          <a:effectLst/>
                        </a:rPr>
                        <a:t>5</a:t>
                      </a:r>
                      <a:endParaRPr lang="en-US" sz="16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02"/>
                  </a:ext>
                </a:extLst>
              </a:tr>
              <a:tr h="369982">
                <a:tc>
                  <a:txBody>
                    <a:bodyPr/>
                    <a:lstStyle/>
                    <a:p>
                      <a:pPr algn="l" fontAlgn="b"/>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b"/>
                      <a:endParaRPr lang="en-U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b"/>
                      <a:endParaRPr lang="en-U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b"/>
                      <a:endParaRPr lang="en-U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b"/>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b"/>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b"/>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b"/>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b"/>
                      <a:endParaRPr lang="en-US" sz="16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03"/>
                  </a:ext>
                </a:extLst>
              </a:tr>
              <a:tr h="369982">
                <a:tc>
                  <a:txBody>
                    <a:bodyPr/>
                    <a:lstStyle/>
                    <a:p>
                      <a:pPr algn="l" fontAlgn="b"/>
                      <a:r>
                        <a:rPr lang="en-US" sz="1600" u="none" strike="noStrike">
                          <a:effectLst/>
                        </a:rPr>
                        <a:t>Sensitivity</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b"/>
                      <a:r>
                        <a:rPr lang="en-US" sz="1600" u="none" strike="noStrike">
                          <a:effectLst/>
                        </a:rPr>
                        <a:t>1.00</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b"/>
                      <a:r>
                        <a:rPr lang="en-US" sz="1600" u="none" strike="noStrike">
                          <a:effectLst/>
                        </a:rPr>
                        <a:t>1.00</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b"/>
                      <a:r>
                        <a:rPr lang="en-US" sz="1600" u="none" strike="noStrike">
                          <a:effectLst/>
                        </a:rPr>
                        <a:t>0.83</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b"/>
                      <a:r>
                        <a:rPr lang="en-US" sz="1600" u="none" strike="noStrike" dirty="0">
                          <a:effectLst/>
                        </a:rPr>
                        <a:t>0.67</a:t>
                      </a:r>
                      <a:endParaRPr lang="en-U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r" fontAlgn="b"/>
                      <a:r>
                        <a:rPr lang="en-US" sz="1600" u="none" strike="noStrike" dirty="0">
                          <a:effectLst/>
                        </a:rPr>
                        <a:t>0.50</a:t>
                      </a:r>
                      <a:endParaRPr lang="en-U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r" fontAlgn="b"/>
                      <a:r>
                        <a:rPr lang="en-US" sz="1600" u="none" strike="noStrike">
                          <a:effectLst/>
                        </a:rPr>
                        <a:t>0.33</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b"/>
                      <a:r>
                        <a:rPr lang="en-US" sz="1600" u="none" strike="noStrike" dirty="0">
                          <a:effectLst/>
                        </a:rPr>
                        <a:t>0.33</a:t>
                      </a:r>
                      <a:endParaRPr lang="en-U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r" fontAlgn="b"/>
                      <a:r>
                        <a:rPr lang="en-US" sz="1600" u="none" strike="noStrike" dirty="0">
                          <a:effectLst/>
                        </a:rPr>
                        <a:t>0.17</a:t>
                      </a:r>
                      <a:endParaRPr lang="en-US" sz="16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04"/>
                  </a:ext>
                </a:extLst>
              </a:tr>
              <a:tr h="369982">
                <a:tc>
                  <a:txBody>
                    <a:bodyPr/>
                    <a:lstStyle/>
                    <a:p>
                      <a:pPr algn="l" fontAlgn="b"/>
                      <a:r>
                        <a:rPr lang="en-US" sz="1600" u="none" strike="noStrike">
                          <a:effectLst/>
                        </a:rPr>
                        <a:t>1 – Specificity </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b"/>
                      <a:r>
                        <a:rPr lang="en-US" sz="1600" u="none" strike="noStrike">
                          <a:effectLst/>
                        </a:rPr>
                        <a:t>1.00</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b"/>
                      <a:r>
                        <a:rPr lang="en-US" sz="1600" u="none" strike="noStrike">
                          <a:effectLst/>
                        </a:rPr>
                        <a:t>0.80</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b"/>
                      <a:r>
                        <a:rPr lang="en-US" sz="1600" u="none" strike="noStrike">
                          <a:effectLst/>
                        </a:rPr>
                        <a:t>0.40</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b"/>
                      <a:r>
                        <a:rPr lang="en-US" sz="1600" u="none" strike="noStrike">
                          <a:effectLst/>
                        </a:rPr>
                        <a:t>0.40</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b"/>
                      <a:r>
                        <a:rPr lang="en-US" sz="1600" u="none" strike="noStrike" dirty="0">
                          <a:effectLst/>
                        </a:rPr>
                        <a:t>0.20</a:t>
                      </a:r>
                      <a:endParaRPr lang="en-U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r" fontAlgn="b"/>
                      <a:r>
                        <a:rPr lang="en-US" sz="1600" u="none" strike="noStrike" dirty="0">
                          <a:effectLst/>
                        </a:rPr>
                        <a:t>0.20</a:t>
                      </a:r>
                      <a:endParaRPr lang="en-U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r" fontAlgn="b"/>
                      <a:r>
                        <a:rPr lang="en-US" sz="1600" u="none" strike="noStrike" dirty="0">
                          <a:effectLst/>
                        </a:rPr>
                        <a:t>0.00</a:t>
                      </a:r>
                      <a:endParaRPr lang="en-U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r" fontAlgn="b"/>
                      <a:r>
                        <a:rPr lang="en-US" sz="1600" u="none" strike="noStrike" dirty="0">
                          <a:effectLst/>
                        </a:rPr>
                        <a:t>0.00</a:t>
                      </a:r>
                      <a:endParaRPr lang="en-US" sz="16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05"/>
                  </a:ext>
                </a:extLst>
              </a:tr>
            </a:tbl>
          </a:graphicData>
        </a:graphic>
      </p:graphicFrame>
      <p:pic>
        <p:nvPicPr>
          <p:cNvPr id="8" name="Picture 7">
            <a:extLst>
              <a:ext uri="{FF2B5EF4-FFF2-40B4-BE49-F238E27FC236}">
                <a16:creationId xmlns:a16="http://schemas.microsoft.com/office/drawing/2014/main" id="{AFA3F4AE-5383-4326-9077-3B672C9F8E0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139002077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ROC Curve: Example in Week 8 Evaluation.py</a:t>
            </a:r>
          </a:p>
        </p:txBody>
      </p:sp>
      <p:sp>
        <p:nvSpPr>
          <p:cNvPr id="7" name="Slide Number Placeholder 6"/>
          <p:cNvSpPr>
            <a:spLocks noGrp="1"/>
          </p:cNvSpPr>
          <p:nvPr>
            <p:ph type="sldNum" sz="quarter" idx="12"/>
          </p:nvPr>
        </p:nvSpPr>
        <p:spPr/>
        <p:txBody>
          <a:bodyPr/>
          <a:lstStyle/>
          <a:p>
            <a:fld id="{1C20BA80-1909-427C-B3BD-3DD8AEAFD5BE}" type="slidenum">
              <a:rPr lang="en-US" smtClean="0"/>
              <a:t>66</a:t>
            </a:fld>
            <a:endParaRPr lang="en-US" dirty="0"/>
          </a:p>
        </p:txBody>
      </p:sp>
      <p:sp>
        <p:nvSpPr>
          <p:cNvPr id="5" name="TextBox 4"/>
          <p:cNvSpPr txBox="1"/>
          <p:nvPr/>
        </p:nvSpPr>
        <p:spPr>
          <a:xfrm>
            <a:off x="838200" y="1580519"/>
            <a:ext cx="6643171" cy="4339650"/>
          </a:xfrm>
          <a:prstGeom prst="rect">
            <a:avLst/>
          </a:prstGeom>
          <a:noFill/>
        </p:spPr>
        <p:txBody>
          <a:bodyPr wrap="square" rtlCol="0">
            <a:spAutoFit/>
          </a:bodyPr>
          <a:lstStyle/>
          <a:p>
            <a:r>
              <a:rPr lang="en-US" sz="1200" dirty="0">
                <a:latin typeface="SAS Monospace" panose="020B0609020202020204" pitchFamily="49" charset="0"/>
              </a:rPr>
              <a:t># Generate the coordinates for the ROC curve</a:t>
            </a:r>
          </a:p>
          <a:p>
            <a:r>
              <a:rPr lang="en-US" sz="1200" dirty="0" err="1">
                <a:latin typeface="SAS Monospace" panose="020B0609020202020204" pitchFamily="49" charset="0"/>
              </a:rPr>
              <a:t>OneMinusSpecificity</a:t>
            </a:r>
            <a:r>
              <a:rPr lang="en-US" sz="1200" dirty="0">
                <a:latin typeface="SAS Monospace" panose="020B0609020202020204" pitchFamily="49" charset="0"/>
              </a:rPr>
              <a:t>, Sensitivity, thresholds = </a:t>
            </a:r>
            <a:r>
              <a:rPr lang="en-US" sz="1200" dirty="0" err="1">
                <a:latin typeface="SAS Monospace" panose="020B0609020202020204" pitchFamily="49" charset="0"/>
              </a:rPr>
              <a:t>metrics.roc_curve</a:t>
            </a:r>
            <a:r>
              <a:rPr lang="en-US" sz="1200" dirty="0">
                <a:latin typeface="SAS Monospace" panose="020B0609020202020204" pitchFamily="49" charset="0"/>
              </a:rPr>
              <a:t>(Y, </a:t>
            </a:r>
            <a:r>
              <a:rPr lang="en-US" sz="1200" dirty="0" err="1">
                <a:latin typeface="SAS Monospace" panose="020B0609020202020204" pitchFamily="49" charset="0"/>
              </a:rPr>
              <a:t>predProbY</a:t>
            </a:r>
            <a:r>
              <a:rPr lang="en-US" sz="1200" dirty="0">
                <a:latin typeface="SAS Monospace" panose="020B0609020202020204" pitchFamily="49" charset="0"/>
              </a:rPr>
              <a:t>, </a:t>
            </a:r>
            <a:r>
              <a:rPr lang="en-US" sz="1200" dirty="0" err="1">
                <a:latin typeface="SAS Monospace" panose="020B0609020202020204" pitchFamily="49" charset="0"/>
              </a:rPr>
              <a:t>pos_label</a:t>
            </a:r>
            <a:r>
              <a:rPr lang="en-US" sz="1200" dirty="0">
                <a:latin typeface="SAS Monospace" panose="020B0609020202020204" pitchFamily="49" charset="0"/>
              </a:rPr>
              <a:t> = 'Event')</a:t>
            </a:r>
          </a:p>
          <a:p>
            <a:endParaRPr lang="en-US" sz="1200" dirty="0">
              <a:latin typeface="SAS Monospace" panose="020B0609020202020204" pitchFamily="49" charset="0"/>
            </a:endParaRPr>
          </a:p>
          <a:p>
            <a:r>
              <a:rPr lang="en-US" sz="1200" dirty="0">
                <a:latin typeface="SAS Monospace" panose="020B0609020202020204" pitchFamily="49" charset="0"/>
              </a:rPr>
              <a:t># Add two dummy coordinates</a:t>
            </a:r>
          </a:p>
          <a:p>
            <a:r>
              <a:rPr lang="en-US" sz="1200" dirty="0" err="1">
                <a:latin typeface="SAS Monospace" panose="020B0609020202020204" pitchFamily="49" charset="0"/>
              </a:rPr>
              <a:t>OneMinusSpecificity</a:t>
            </a:r>
            <a:r>
              <a:rPr lang="en-US" sz="1200" dirty="0">
                <a:latin typeface="SAS Monospace" panose="020B0609020202020204" pitchFamily="49" charset="0"/>
              </a:rPr>
              <a:t> = </a:t>
            </a:r>
            <a:r>
              <a:rPr lang="en-US" sz="1200" dirty="0" err="1">
                <a:latin typeface="SAS Monospace" panose="020B0609020202020204" pitchFamily="49" charset="0"/>
              </a:rPr>
              <a:t>numpy.append</a:t>
            </a:r>
            <a:r>
              <a:rPr lang="en-US" sz="1200" dirty="0">
                <a:latin typeface="SAS Monospace" panose="020B0609020202020204" pitchFamily="49" charset="0"/>
              </a:rPr>
              <a:t>([0], </a:t>
            </a:r>
            <a:r>
              <a:rPr lang="en-US" sz="1200" dirty="0" err="1">
                <a:latin typeface="SAS Monospace" panose="020B0609020202020204" pitchFamily="49" charset="0"/>
              </a:rPr>
              <a:t>OneMinusSpecificity</a:t>
            </a:r>
            <a:r>
              <a:rPr lang="en-US" sz="1200" dirty="0">
                <a:latin typeface="SAS Monospace" panose="020B0609020202020204" pitchFamily="49" charset="0"/>
              </a:rPr>
              <a:t>)</a:t>
            </a:r>
          </a:p>
          <a:p>
            <a:r>
              <a:rPr lang="en-US" sz="1200" dirty="0">
                <a:latin typeface="SAS Monospace" panose="020B0609020202020204" pitchFamily="49" charset="0"/>
              </a:rPr>
              <a:t>Sensitivity = </a:t>
            </a:r>
            <a:r>
              <a:rPr lang="en-US" sz="1200" dirty="0" err="1">
                <a:latin typeface="SAS Monospace" panose="020B0609020202020204" pitchFamily="49" charset="0"/>
              </a:rPr>
              <a:t>numpy.append</a:t>
            </a:r>
            <a:r>
              <a:rPr lang="en-US" sz="1200" dirty="0">
                <a:latin typeface="SAS Monospace" panose="020B0609020202020204" pitchFamily="49" charset="0"/>
              </a:rPr>
              <a:t>([0], Sensitivity)</a:t>
            </a:r>
          </a:p>
          <a:p>
            <a:endParaRPr lang="en-US" sz="1200" dirty="0">
              <a:latin typeface="SAS Monospace" panose="020B0609020202020204" pitchFamily="49" charset="0"/>
            </a:endParaRPr>
          </a:p>
          <a:p>
            <a:r>
              <a:rPr lang="en-US" sz="1200" dirty="0" err="1">
                <a:latin typeface="SAS Monospace" panose="020B0609020202020204" pitchFamily="49" charset="0"/>
              </a:rPr>
              <a:t>OneMinusSpecificity</a:t>
            </a:r>
            <a:r>
              <a:rPr lang="en-US" sz="1200" dirty="0">
                <a:latin typeface="SAS Monospace" panose="020B0609020202020204" pitchFamily="49" charset="0"/>
              </a:rPr>
              <a:t> = </a:t>
            </a:r>
            <a:r>
              <a:rPr lang="en-US" sz="1200" dirty="0" err="1">
                <a:latin typeface="SAS Monospace" panose="020B0609020202020204" pitchFamily="49" charset="0"/>
              </a:rPr>
              <a:t>numpy.append</a:t>
            </a:r>
            <a:r>
              <a:rPr lang="en-US" sz="1200" dirty="0">
                <a:latin typeface="SAS Monospace" panose="020B0609020202020204" pitchFamily="49" charset="0"/>
              </a:rPr>
              <a:t>(</a:t>
            </a:r>
            <a:r>
              <a:rPr lang="en-US" sz="1200" dirty="0" err="1">
                <a:latin typeface="SAS Monospace" panose="020B0609020202020204" pitchFamily="49" charset="0"/>
              </a:rPr>
              <a:t>OneMinusSpecificity</a:t>
            </a:r>
            <a:r>
              <a:rPr lang="en-US" sz="1200" dirty="0">
                <a:latin typeface="SAS Monospace" panose="020B0609020202020204" pitchFamily="49" charset="0"/>
              </a:rPr>
              <a:t>, [1])</a:t>
            </a:r>
          </a:p>
          <a:p>
            <a:r>
              <a:rPr lang="en-US" sz="1200" dirty="0">
                <a:latin typeface="SAS Monospace" panose="020B0609020202020204" pitchFamily="49" charset="0"/>
              </a:rPr>
              <a:t>Sensitivity = </a:t>
            </a:r>
            <a:r>
              <a:rPr lang="en-US" sz="1200" dirty="0" err="1">
                <a:latin typeface="SAS Monospace" panose="020B0609020202020204" pitchFamily="49" charset="0"/>
              </a:rPr>
              <a:t>numpy.append</a:t>
            </a:r>
            <a:r>
              <a:rPr lang="en-US" sz="1200" dirty="0">
                <a:latin typeface="SAS Monospace" panose="020B0609020202020204" pitchFamily="49" charset="0"/>
              </a:rPr>
              <a:t>(Sensitivity, [1])</a:t>
            </a:r>
          </a:p>
          <a:p>
            <a:endParaRPr lang="en-US" sz="1200" dirty="0">
              <a:latin typeface="SAS Monospace" panose="020B0609020202020204" pitchFamily="49" charset="0"/>
            </a:endParaRPr>
          </a:p>
          <a:p>
            <a:r>
              <a:rPr lang="en-US" sz="1200" dirty="0">
                <a:latin typeface="SAS Monospace" panose="020B0609020202020204" pitchFamily="49" charset="0"/>
              </a:rPr>
              <a:t># Draw the ROC curve</a:t>
            </a:r>
          </a:p>
          <a:p>
            <a:r>
              <a:rPr lang="en-US" sz="1200" dirty="0" err="1">
                <a:latin typeface="SAS Monospace" panose="020B0609020202020204" pitchFamily="49" charset="0"/>
              </a:rPr>
              <a:t>plt.figure</a:t>
            </a:r>
            <a:r>
              <a:rPr lang="en-US" sz="1200" dirty="0">
                <a:latin typeface="SAS Monospace" panose="020B0609020202020204" pitchFamily="49" charset="0"/>
              </a:rPr>
              <a:t>(</a:t>
            </a:r>
            <a:r>
              <a:rPr lang="en-US" sz="1200" dirty="0" err="1">
                <a:latin typeface="SAS Monospace" panose="020B0609020202020204" pitchFamily="49" charset="0"/>
              </a:rPr>
              <a:t>figsize</a:t>
            </a:r>
            <a:r>
              <a:rPr lang="en-US" sz="1200" dirty="0">
                <a:latin typeface="SAS Monospace" panose="020B0609020202020204" pitchFamily="49" charset="0"/>
              </a:rPr>
              <a:t>=(6,6))</a:t>
            </a:r>
          </a:p>
          <a:p>
            <a:r>
              <a:rPr lang="en-US" sz="1200" dirty="0" err="1">
                <a:latin typeface="SAS Monospace" panose="020B0609020202020204" pitchFamily="49" charset="0"/>
              </a:rPr>
              <a:t>plt.plot</a:t>
            </a:r>
            <a:r>
              <a:rPr lang="en-US" sz="1200" dirty="0">
                <a:latin typeface="SAS Monospace" panose="020B0609020202020204" pitchFamily="49" charset="0"/>
              </a:rPr>
              <a:t>(</a:t>
            </a:r>
            <a:r>
              <a:rPr lang="en-US" sz="1200" dirty="0" err="1">
                <a:latin typeface="SAS Monospace" panose="020B0609020202020204" pitchFamily="49" charset="0"/>
              </a:rPr>
              <a:t>OneMinusSpecificity</a:t>
            </a:r>
            <a:r>
              <a:rPr lang="en-US" sz="1200" dirty="0">
                <a:latin typeface="SAS Monospace" panose="020B0609020202020204" pitchFamily="49" charset="0"/>
              </a:rPr>
              <a:t>, Sensitivity, marker = 'o',</a:t>
            </a:r>
          </a:p>
          <a:p>
            <a:r>
              <a:rPr lang="en-US" sz="1200" dirty="0">
                <a:latin typeface="SAS Monospace" panose="020B0609020202020204" pitchFamily="49" charset="0"/>
              </a:rPr>
              <a:t>         color = 'blue', </a:t>
            </a:r>
            <a:r>
              <a:rPr lang="en-US" sz="1200" dirty="0" err="1">
                <a:latin typeface="SAS Monospace" panose="020B0609020202020204" pitchFamily="49" charset="0"/>
              </a:rPr>
              <a:t>linestyle</a:t>
            </a:r>
            <a:r>
              <a:rPr lang="en-US" sz="1200" dirty="0">
                <a:latin typeface="SAS Monospace" panose="020B0609020202020204" pitchFamily="49" charset="0"/>
              </a:rPr>
              <a:t> = 'solid', linewidth = 2, </a:t>
            </a:r>
            <a:r>
              <a:rPr lang="en-US" sz="1200" dirty="0" err="1">
                <a:latin typeface="SAS Monospace" panose="020B0609020202020204" pitchFamily="49" charset="0"/>
              </a:rPr>
              <a:t>markersize</a:t>
            </a:r>
            <a:r>
              <a:rPr lang="en-US" sz="1200" dirty="0">
                <a:latin typeface="SAS Monospace" panose="020B0609020202020204" pitchFamily="49" charset="0"/>
              </a:rPr>
              <a:t> = 6)</a:t>
            </a:r>
          </a:p>
          <a:p>
            <a:r>
              <a:rPr lang="en-US" sz="1200" dirty="0" err="1">
                <a:latin typeface="SAS Monospace" panose="020B0609020202020204" pitchFamily="49" charset="0"/>
              </a:rPr>
              <a:t>plt.plot</a:t>
            </a:r>
            <a:r>
              <a:rPr lang="en-US" sz="1200" dirty="0">
                <a:latin typeface="SAS Monospace" panose="020B0609020202020204" pitchFamily="49" charset="0"/>
              </a:rPr>
              <a:t>([0, 1], [0, 1], color = 'red', </a:t>
            </a:r>
            <a:r>
              <a:rPr lang="en-US" sz="1200" dirty="0" err="1">
                <a:latin typeface="SAS Monospace" panose="020B0609020202020204" pitchFamily="49" charset="0"/>
              </a:rPr>
              <a:t>linestyle</a:t>
            </a:r>
            <a:r>
              <a:rPr lang="en-US" sz="1200" dirty="0">
                <a:latin typeface="SAS Monospace" panose="020B0609020202020204" pitchFamily="49" charset="0"/>
              </a:rPr>
              <a:t> = ':')</a:t>
            </a:r>
          </a:p>
          <a:p>
            <a:r>
              <a:rPr lang="en-US" sz="1200" dirty="0" err="1">
                <a:latin typeface="SAS Monospace" panose="020B0609020202020204" pitchFamily="49" charset="0"/>
              </a:rPr>
              <a:t>plt.grid</a:t>
            </a:r>
            <a:r>
              <a:rPr lang="en-US" sz="1200" dirty="0">
                <a:latin typeface="SAS Monospace" panose="020B0609020202020204" pitchFamily="49" charset="0"/>
              </a:rPr>
              <a:t>(True)</a:t>
            </a:r>
          </a:p>
          <a:p>
            <a:r>
              <a:rPr lang="en-US" sz="1200" dirty="0" err="1">
                <a:latin typeface="SAS Monospace" panose="020B0609020202020204" pitchFamily="49" charset="0"/>
              </a:rPr>
              <a:t>plt.xlabel</a:t>
            </a:r>
            <a:r>
              <a:rPr lang="en-US" sz="1200" dirty="0">
                <a:latin typeface="SAS Monospace" panose="020B0609020202020204" pitchFamily="49" charset="0"/>
              </a:rPr>
              <a:t>("1 - Specificity (False Positive Rate)")</a:t>
            </a:r>
          </a:p>
          <a:p>
            <a:r>
              <a:rPr lang="en-US" sz="1200" dirty="0" err="1">
                <a:latin typeface="SAS Monospace" panose="020B0609020202020204" pitchFamily="49" charset="0"/>
              </a:rPr>
              <a:t>plt.ylabel</a:t>
            </a:r>
            <a:r>
              <a:rPr lang="en-US" sz="1200" dirty="0">
                <a:latin typeface="SAS Monospace" panose="020B0609020202020204" pitchFamily="49" charset="0"/>
              </a:rPr>
              <a:t>("Sensitivity (True Positive Rate)")</a:t>
            </a:r>
          </a:p>
          <a:p>
            <a:r>
              <a:rPr lang="en-US" sz="1200" dirty="0">
                <a:latin typeface="SAS Monospace" panose="020B0609020202020204" pitchFamily="49" charset="0"/>
              </a:rPr>
              <a:t>ax = </a:t>
            </a:r>
            <a:r>
              <a:rPr lang="en-US" sz="1200" dirty="0" err="1">
                <a:latin typeface="SAS Monospace" panose="020B0609020202020204" pitchFamily="49" charset="0"/>
              </a:rPr>
              <a:t>plt.gca</a:t>
            </a:r>
            <a:r>
              <a:rPr lang="en-US" sz="1200" dirty="0">
                <a:latin typeface="SAS Monospace" panose="020B0609020202020204" pitchFamily="49" charset="0"/>
              </a:rPr>
              <a:t>()</a:t>
            </a:r>
          </a:p>
          <a:p>
            <a:r>
              <a:rPr lang="en-US" sz="1200" dirty="0" err="1">
                <a:latin typeface="SAS Monospace" panose="020B0609020202020204" pitchFamily="49" charset="0"/>
              </a:rPr>
              <a:t>ax.set_aspect</a:t>
            </a:r>
            <a:r>
              <a:rPr lang="en-US" sz="1200" dirty="0">
                <a:latin typeface="SAS Monospace" panose="020B0609020202020204" pitchFamily="49" charset="0"/>
              </a:rPr>
              <a:t>('equal')</a:t>
            </a:r>
          </a:p>
          <a:p>
            <a:r>
              <a:rPr lang="en-US" sz="1200" dirty="0" err="1">
                <a:latin typeface="SAS Monospace" panose="020B0609020202020204" pitchFamily="49" charset="0"/>
              </a:rPr>
              <a:t>plt.show</a:t>
            </a:r>
            <a:r>
              <a:rPr lang="en-US" sz="1200" dirty="0">
                <a:latin typeface="SAS Monospace" panose="020B0609020202020204" pitchFamily="49" charset="0"/>
              </a:rPr>
              <a:t>()</a:t>
            </a:r>
          </a:p>
        </p:txBody>
      </p:sp>
      <p:pic>
        <p:nvPicPr>
          <p:cNvPr id="8" name="Picture 7">
            <a:extLst>
              <a:ext uri="{FF2B5EF4-FFF2-40B4-BE49-F238E27FC236}">
                <a16:creationId xmlns:a16="http://schemas.microsoft.com/office/drawing/2014/main" id="{34D5D3FD-23EE-4111-8881-EB504D82ED5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pic>
        <p:nvPicPr>
          <p:cNvPr id="3" name="Picture 2">
            <a:extLst>
              <a:ext uri="{FF2B5EF4-FFF2-40B4-BE49-F238E27FC236}">
                <a16:creationId xmlns:a16="http://schemas.microsoft.com/office/drawing/2014/main" id="{E19A62DD-E48E-434D-8EE2-F02863672C5D}"/>
              </a:ext>
            </a:extLst>
          </p:cNvPr>
          <p:cNvPicPr>
            <a:picLocks noChangeAspect="1"/>
          </p:cNvPicPr>
          <p:nvPr/>
        </p:nvPicPr>
        <p:blipFill>
          <a:blip r:embed="rId4"/>
          <a:stretch>
            <a:fillRect/>
          </a:stretch>
        </p:blipFill>
        <p:spPr>
          <a:xfrm>
            <a:off x="7280436" y="1478720"/>
            <a:ext cx="4827100" cy="4763585"/>
          </a:xfrm>
          <a:prstGeom prst="rect">
            <a:avLst/>
          </a:prstGeom>
        </p:spPr>
      </p:pic>
    </p:spTree>
    <p:extLst>
      <p:ext uri="{BB962C8B-B14F-4D97-AF65-F5344CB8AC3E}">
        <p14:creationId xmlns:p14="http://schemas.microsoft.com/office/powerpoint/2010/main" val="253203365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ROC Curve: Interpretations</a:t>
            </a:r>
          </a:p>
        </p:txBody>
      </p:sp>
      <p:sp>
        <p:nvSpPr>
          <p:cNvPr id="7" name="Slide Number Placeholder 6"/>
          <p:cNvSpPr>
            <a:spLocks noGrp="1"/>
          </p:cNvSpPr>
          <p:nvPr>
            <p:ph type="sldNum" sz="quarter" idx="12"/>
          </p:nvPr>
        </p:nvSpPr>
        <p:spPr/>
        <p:txBody>
          <a:bodyPr/>
          <a:lstStyle/>
          <a:p>
            <a:fld id="{1C20BA80-1909-427C-B3BD-3DD8AEAFD5BE}" type="slidenum">
              <a:rPr lang="en-US" smtClean="0"/>
              <a:t>67</a:t>
            </a:fld>
            <a:endParaRPr lang="en-US" dirty="0"/>
          </a:p>
        </p:txBody>
      </p:sp>
      <p:sp>
        <p:nvSpPr>
          <p:cNvPr id="10" name="Content Placeholder 2"/>
          <p:cNvSpPr>
            <a:spLocks noGrp="1"/>
          </p:cNvSpPr>
          <p:nvPr>
            <p:ph idx="1"/>
          </p:nvPr>
        </p:nvSpPr>
        <p:spPr>
          <a:xfrm>
            <a:off x="838199" y="1825625"/>
            <a:ext cx="5534026" cy="4351338"/>
          </a:xfrm>
        </p:spPr>
        <p:txBody>
          <a:bodyPr>
            <a:normAutofit fontScale="92500" lnSpcReduction="10000"/>
          </a:bodyPr>
          <a:lstStyle/>
          <a:p>
            <a:pPr marL="0" indent="0">
              <a:buNone/>
            </a:pPr>
            <a:r>
              <a:rPr lang="en-US" sz="2000" dirty="0"/>
              <a:t>If I can tolerate a particular percent of False Positive, then what percent of True Positive I will get?</a:t>
            </a:r>
          </a:p>
          <a:p>
            <a:pPr>
              <a:lnSpc>
                <a:spcPct val="120000"/>
              </a:lnSpc>
            </a:pPr>
            <a:r>
              <a:rPr lang="en-US" sz="1800" dirty="0"/>
              <a:t>If I can tolerate up to 10% of False Positive, then I can get up to 33% of True Positive (Sensitivity)</a:t>
            </a:r>
          </a:p>
          <a:p>
            <a:pPr>
              <a:lnSpc>
                <a:spcPct val="120000"/>
              </a:lnSpc>
            </a:pPr>
            <a:r>
              <a:rPr lang="en-US" sz="1800" dirty="0"/>
              <a:t>If I can tolerate up to 20% of False Positive, then I can get up to 50% of True Positive</a:t>
            </a:r>
          </a:p>
          <a:p>
            <a:pPr marL="514350" indent="-514350">
              <a:buFont typeface="+mj-lt"/>
              <a:buAutoNum type="arabicPeriod"/>
            </a:pPr>
            <a:endParaRPr lang="en-US" sz="2000" dirty="0"/>
          </a:p>
          <a:p>
            <a:pPr marL="0" indent="0">
              <a:buNone/>
            </a:pPr>
            <a:r>
              <a:rPr lang="en-US" sz="2000" dirty="0"/>
              <a:t>If I want a certain percent of True Positive, then what percent of False Positive do I need to tolerate?</a:t>
            </a:r>
          </a:p>
          <a:p>
            <a:pPr>
              <a:lnSpc>
                <a:spcPct val="120000"/>
              </a:lnSpc>
            </a:pPr>
            <a:r>
              <a:rPr lang="en-US" sz="1800" dirty="0"/>
              <a:t>If I want at least 80% of True Positive, then I need to tolerate at least 40% of False Positive (1 – Specificity)</a:t>
            </a:r>
          </a:p>
          <a:p>
            <a:pPr>
              <a:lnSpc>
                <a:spcPct val="120000"/>
              </a:lnSpc>
            </a:pPr>
            <a:r>
              <a:rPr lang="en-US" sz="1800" dirty="0"/>
              <a:t>If I want at least 40% of True Positive, then I need to tolerate at least 20% of False Positive</a:t>
            </a:r>
          </a:p>
        </p:txBody>
      </p:sp>
      <p:pic>
        <p:nvPicPr>
          <p:cNvPr id="8" name="Picture 7">
            <a:extLst>
              <a:ext uri="{FF2B5EF4-FFF2-40B4-BE49-F238E27FC236}">
                <a16:creationId xmlns:a16="http://schemas.microsoft.com/office/drawing/2014/main" id="{9E1FAB3E-0035-42DB-8CD5-A76C7519CD1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pic>
        <p:nvPicPr>
          <p:cNvPr id="3" name="Picture 2">
            <a:extLst>
              <a:ext uri="{FF2B5EF4-FFF2-40B4-BE49-F238E27FC236}">
                <a16:creationId xmlns:a16="http://schemas.microsoft.com/office/drawing/2014/main" id="{8A8FCEAB-9346-48A6-B896-A5EC1A0AF236}"/>
              </a:ext>
            </a:extLst>
          </p:cNvPr>
          <p:cNvPicPr>
            <a:picLocks noChangeAspect="1"/>
          </p:cNvPicPr>
          <p:nvPr/>
        </p:nvPicPr>
        <p:blipFill>
          <a:blip r:embed="rId4"/>
          <a:stretch>
            <a:fillRect/>
          </a:stretch>
        </p:blipFill>
        <p:spPr>
          <a:xfrm>
            <a:off x="7035250" y="1413378"/>
            <a:ext cx="4827100" cy="4763585"/>
          </a:xfrm>
          <a:prstGeom prst="rect">
            <a:avLst/>
          </a:prstGeom>
        </p:spPr>
      </p:pic>
    </p:spTree>
    <p:extLst>
      <p:ext uri="{BB962C8B-B14F-4D97-AF65-F5344CB8AC3E}">
        <p14:creationId xmlns:p14="http://schemas.microsoft.com/office/powerpoint/2010/main" val="326003702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Gain and Lift: Statement of Problem</a:t>
            </a:r>
          </a:p>
        </p:txBody>
      </p:sp>
      <p:sp>
        <p:nvSpPr>
          <p:cNvPr id="3" name="Content Placeholder 2"/>
          <p:cNvSpPr>
            <a:spLocks noGrp="1"/>
          </p:cNvSpPr>
          <p:nvPr>
            <p:ph idx="1"/>
          </p:nvPr>
        </p:nvSpPr>
        <p:spPr/>
        <p:txBody>
          <a:bodyPr>
            <a:normAutofit/>
          </a:bodyPr>
          <a:lstStyle/>
          <a:p>
            <a:r>
              <a:rPr lang="en-US" dirty="0"/>
              <a:t>I have a model to predict a customer’s likelihood to respond to my market campaign.</a:t>
            </a:r>
          </a:p>
          <a:p>
            <a:r>
              <a:rPr lang="en-US" dirty="0"/>
              <a:t>I have limited resources (e.g., budget, time, personnel).</a:t>
            </a:r>
          </a:p>
          <a:p>
            <a:r>
              <a:rPr lang="en-US" dirty="0"/>
              <a:t>I should contact the customers who are more likely to respond according to the model (i.e., higher predicted probability to respond).</a:t>
            </a:r>
          </a:p>
          <a:p>
            <a:r>
              <a:rPr lang="en-US" dirty="0"/>
              <a:t>How should I choose the customers to contact? </a:t>
            </a:r>
          </a:p>
          <a:p>
            <a:r>
              <a:rPr lang="en-US" dirty="0"/>
              <a:t>What percentage of customers should I contact?</a:t>
            </a:r>
          </a:p>
          <a:p>
            <a:r>
              <a:rPr lang="en-US" dirty="0"/>
              <a:t>What is the response rate of the customers whom I will contact?</a:t>
            </a:r>
          </a:p>
        </p:txBody>
      </p:sp>
      <p:sp>
        <p:nvSpPr>
          <p:cNvPr id="7" name="Slide Number Placeholder 6"/>
          <p:cNvSpPr>
            <a:spLocks noGrp="1"/>
          </p:cNvSpPr>
          <p:nvPr>
            <p:ph type="sldNum" sz="quarter" idx="12"/>
          </p:nvPr>
        </p:nvSpPr>
        <p:spPr/>
        <p:txBody>
          <a:bodyPr/>
          <a:lstStyle/>
          <a:p>
            <a:fld id="{1C20BA80-1909-427C-B3BD-3DD8AEAFD5BE}" type="slidenum">
              <a:rPr lang="en-US" smtClean="0"/>
              <a:t>68</a:t>
            </a:fld>
            <a:endParaRPr lang="en-US" dirty="0"/>
          </a:p>
        </p:txBody>
      </p:sp>
      <p:pic>
        <p:nvPicPr>
          <p:cNvPr id="6" name="Picture 5">
            <a:extLst>
              <a:ext uri="{FF2B5EF4-FFF2-40B4-BE49-F238E27FC236}">
                <a16:creationId xmlns:a16="http://schemas.microsoft.com/office/drawing/2014/main" id="{DBB45543-5FCB-47C3-BD25-53EC4A7D4DA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54220321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Gain and Lift: Motivations</a:t>
            </a:r>
          </a:p>
        </p:txBody>
      </p:sp>
      <p:sp>
        <p:nvSpPr>
          <p:cNvPr id="3" name="Content Placeholder 2"/>
          <p:cNvSpPr>
            <a:spLocks noGrp="1"/>
          </p:cNvSpPr>
          <p:nvPr>
            <p:ph idx="1"/>
          </p:nvPr>
        </p:nvSpPr>
        <p:spPr/>
        <p:txBody>
          <a:bodyPr>
            <a:normAutofit/>
          </a:bodyPr>
          <a:lstStyle/>
          <a:p>
            <a:r>
              <a:rPr lang="en-US" dirty="0"/>
              <a:t>If my model </a:t>
            </a:r>
            <a:r>
              <a:rPr lang="en-US" i="1" dirty="0"/>
              <a:t>actually works</a:t>
            </a:r>
            <a:r>
              <a:rPr lang="en-US" dirty="0"/>
              <a:t>, then the customers with higher predicted probabilities are more likely to respond than the customers with lower predicted probabilities.</a:t>
            </a:r>
          </a:p>
          <a:p>
            <a:r>
              <a:rPr lang="en-US" dirty="0"/>
              <a:t>An idea is to put customers into groups of descending predicted probabilities and study the response rates of the groups.</a:t>
            </a:r>
          </a:p>
          <a:p>
            <a:r>
              <a:rPr lang="en-US" dirty="0"/>
              <a:t>Customers in the first few groups are "more preferred".</a:t>
            </a:r>
          </a:p>
        </p:txBody>
      </p:sp>
      <p:sp>
        <p:nvSpPr>
          <p:cNvPr id="7" name="Slide Number Placeholder 6"/>
          <p:cNvSpPr>
            <a:spLocks noGrp="1"/>
          </p:cNvSpPr>
          <p:nvPr>
            <p:ph type="sldNum" sz="quarter" idx="12"/>
          </p:nvPr>
        </p:nvSpPr>
        <p:spPr/>
        <p:txBody>
          <a:bodyPr/>
          <a:lstStyle/>
          <a:p>
            <a:fld id="{1C20BA80-1909-427C-B3BD-3DD8AEAFD5BE}" type="slidenum">
              <a:rPr lang="en-US" smtClean="0"/>
              <a:t>69</a:t>
            </a:fld>
            <a:endParaRPr lang="en-US" dirty="0"/>
          </a:p>
        </p:txBody>
      </p:sp>
      <p:pic>
        <p:nvPicPr>
          <p:cNvPr id="6" name="Picture 5">
            <a:extLst>
              <a:ext uri="{FF2B5EF4-FFF2-40B4-BE49-F238E27FC236}">
                <a16:creationId xmlns:a16="http://schemas.microsoft.com/office/drawing/2014/main" id="{A8B436DD-C516-4394-87EE-A1E46FB6EBB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34265688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Surety in Deployment</a:t>
            </a:r>
          </a:p>
        </p:txBody>
      </p:sp>
      <p:sp>
        <p:nvSpPr>
          <p:cNvPr id="3" name="Content Placeholder 2"/>
          <p:cNvSpPr>
            <a:spLocks noGrp="1"/>
          </p:cNvSpPr>
          <p:nvPr>
            <p:ph idx="1"/>
          </p:nvPr>
        </p:nvSpPr>
        <p:spPr>
          <a:xfrm>
            <a:off x="838200" y="1870075"/>
            <a:ext cx="10515600" cy="4351338"/>
          </a:xfrm>
        </p:spPr>
        <p:txBody>
          <a:bodyPr>
            <a:normAutofit lnSpcReduction="10000"/>
          </a:bodyPr>
          <a:lstStyle/>
          <a:p>
            <a:r>
              <a:rPr lang="en-US" dirty="0"/>
              <a:t>We will have more confidence in the machine learning algorithm if we can replicate the results or conclusions by applying the algorithm on different data.</a:t>
            </a:r>
          </a:p>
          <a:p>
            <a:endParaRPr lang="en-US" dirty="0"/>
          </a:p>
          <a:p>
            <a:r>
              <a:rPr lang="en-US" dirty="0"/>
              <a:t>Be Objective in Deployment</a:t>
            </a:r>
          </a:p>
          <a:p>
            <a:pPr lvl="1"/>
            <a:r>
              <a:rPr lang="en-US" dirty="0"/>
              <a:t>For example, a game contester cannot be the judge!</a:t>
            </a:r>
          </a:p>
          <a:p>
            <a:endParaRPr lang="en-US" dirty="0"/>
          </a:p>
          <a:p>
            <a:r>
              <a:rPr lang="en-US" dirty="0"/>
              <a:t>Anticipate for the Unexpected in Deployment</a:t>
            </a:r>
          </a:p>
          <a:p>
            <a:pPr lvl="1"/>
            <a:r>
              <a:rPr lang="en-US" dirty="0"/>
              <a:t>A car that runs most smoothly inside a wind tunnel may not perform while driving through the winter Chicago traffic (with potholes)!</a:t>
            </a:r>
          </a:p>
          <a:p>
            <a:endParaRPr lang="en-US" dirty="0"/>
          </a:p>
          <a:p>
            <a:endParaRPr lang="en-US" dirty="0"/>
          </a:p>
        </p:txBody>
      </p:sp>
      <p:sp>
        <p:nvSpPr>
          <p:cNvPr id="7" name="Slide Number Placeholder 6"/>
          <p:cNvSpPr>
            <a:spLocks noGrp="1"/>
          </p:cNvSpPr>
          <p:nvPr>
            <p:ph type="sldNum" sz="quarter" idx="12"/>
          </p:nvPr>
        </p:nvSpPr>
        <p:spPr/>
        <p:txBody>
          <a:bodyPr/>
          <a:lstStyle/>
          <a:p>
            <a:fld id="{1C20BA80-1909-427C-B3BD-3DD8AEAFD5BE}" type="slidenum">
              <a:rPr lang="en-US" smtClean="0"/>
              <a:t>7</a:t>
            </a:fld>
            <a:endParaRPr lang="en-US" dirty="0"/>
          </a:p>
        </p:txBody>
      </p:sp>
      <p:pic>
        <p:nvPicPr>
          <p:cNvPr id="6" name="Picture 5">
            <a:extLst>
              <a:ext uri="{FF2B5EF4-FFF2-40B4-BE49-F238E27FC236}">
                <a16:creationId xmlns:a16="http://schemas.microsoft.com/office/drawing/2014/main" id="{A5F6372F-7BD2-4FAA-B1E1-AF00B8576C3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229236267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Gain and Lift: Algorithm</a:t>
            </a:r>
          </a:p>
        </p:txBody>
      </p:sp>
      <p:sp>
        <p:nvSpPr>
          <p:cNvPr id="3" name="Content Placeholder 2"/>
          <p:cNvSpPr>
            <a:spLocks noGrp="1"/>
          </p:cNvSpPr>
          <p:nvPr>
            <p:ph idx="1"/>
          </p:nvPr>
        </p:nvSpPr>
        <p:spPr/>
        <p:txBody>
          <a:bodyPr>
            <a:normAutofit/>
          </a:bodyPr>
          <a:lstStyle/>
          <a:p>
            <a:pPr marL="514350" indent="-514350">
              <a:buFont typeface="+mj-lt"/>
              <a:buAutoNum type="arabicPeriod"/>
            </a:pPr>
            <a:r>
              <a:rPr lang="en-US" dirty="0"/>
              <a:t>Calculate the predicted event (e.g., YES) probabilities</a:t>
            </a:r>
          </a:p>
          <a:p>
            <a:pPr marL="514350" indent="-514350">
              <a:buFont typeface="+mj-lt"/>
              <a:buAutoNum type="arabicPeriod"/>
            </a:pPr>
            <a:r>
              <a:rPr lang="en-US" dirty="0"/>
              <a:t>Sort the predicted probabilities in descending order</a:t>
            </a:r>
          </a:p>
          <a:p>
            <a:pPr marL="514350" indent="-514350">
              <a:buFont typeface="+mj-lt"/>
              <a:buAutoNum type="arabicPeriod"/>
            </a:pPr>
            <a:r>
              <a:rPr lang="en-US" dirty="0"/>
              <a:t>Divide the predicted probabilities into ten deciles</a:t>
            </a:r>
          </a:p>
          <a:p>
            <a:pPr lvl="1"/>
            <a:r>
              <a:rPr lang="en-US" dirty="0"/>
              <a:t>Ideally, the deciles have equal numbers of observations</a:t>
            </a:r>
          </a:p>
          <a:p>
            <a:pPr lvl="1"/>
            <a:r>
              <a:rPr lang="en-US" dirty="0"/>
              <a:t>Decile 1 contains the top 10% of predicted probabilities</a:t>
            </a:r>
          </a:p>
          <a:p>
            <a:pPr lvl="1"/>
            <a:r>
              <a:rPr lang="en-US" dirty="0"/>
              <a:t>Decile 2 contains the next 10% of predicted probabilities</a:t>
            </a:r>
          </a:p>
          <a:p>
            <a:pPr lvl="1"/>
            <a:r>
              <a:rPr lang="en-US" dirty="0"/>
              <a:t>… and so on</a:t>
            </a:r>
          </a:p>
          <a:p>
            <a:pPr lvl="1"/>
            <a:r>
              <a:rPr lang="en-US" dirty="0"/>
              <a:t>Decile 10 contains the bottom 10% of predicted probabilities</a:t>
            </a:r>
          </a:p>
          <a:p>
            <a:pPr marL="514350" indent="-514350">
              <a:buFont typeface="+mj-lt"/>
              <a:buAutoNum type="arabicPeriod"/>
            </a:pPr>
            <a:r>
              <a:rPr lang="en-US" dirty="0"/>
              <a:t>Calculate a suite of statistics in each decile</a:t>
            </a:r>
          </a:p>
        </p:txBody>
      </p:sp>
      <p:sp>
        <p:nvSpPr>
          <p:cNvPr id="7" name="Slide Number Placeholder 6"/>
          <p:cNvSpPr>
            <a:spLocks noGrp="1"/>
          </p:cNvSpPr>
          <p:nvPr>
            <p:ph type="sldNum" sz="quarter" idx="12"/>
          </p:nvPr>
        </p:nvSpPr>
        <p:spPr/>
        <p:txBody>
          <a:bodyPr/>
          <a:lstStyle/>
          <a:p>
            <a:fld id="{1C20BA80-1909-427C-B3BD-3DD8AEAFD5BE}" type="slidenum">
              <a:rPr lang="en-US" smtClean="0"/>
              <a:t>70</a:t>
            </a:fld>
            <a:endParaRPr lang="en-US" dirty="0"/>
          </a:p>
        </p:txBody>
      </p:sp>
      <p:pic>
        <p:nvPicPr>
          <p:cNvPr id="6" name="Picture 5">
            <a:extLst>
              <a:ext uri="{FF2B5EF4-FFF2-40B4-BE49-F238E27FC236}">
                <a16:creationId xmlns:a16="http://schemas.microsoft.com/office/drawing/2014/main" id="{31B602D8-2F8E-4BA7-BE69-74D9D94FF86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157782555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Gain and Lift: Column Statistics</a:t>
            </a:r>
          </a:p>
        </p:txBody>
      </p:sp>
      <p:sp>
        <p:nvSpPr>
          <p:cNvPr id="3" name="Content Placeholder 2"/>
          <p:cNvSpPr>
            <a:spLocks noGrp="1"/>
          </p:cNvSpPr>
          <p:nvPr>
            <p:ph idx="1"/>
          </p:nvPr>
        </p:nvSpPr>
        <p:spPr/>
        <p:txBody>
          <a:bodyPr>
            <a:normAutofit/>
          </a:bodyPr>
          <a:lstStyle/>
          <a:p>
            <a:pPr marL="285750" indent="-285750"/>
            <a:r>
              <a:rPr lang="en-US" b="1" dirty="0"/>
              <a:t>Decile N</a:t>
            </a:r>
            <a:r>
              <a:rPr lang="en-US" dirty="0"/>
              <a:t>: Number of cases in the decile</a:t>
            </a:r>
          </a:p>
          <a:p>
            <a:pPr marL="285750" indent="-285750"/>
            <a:r>
              <a:rPr lang="en-US" b="1" dirty="0"/>
              <a:t>Decile %</a:t>
            </a:r>
            <a:r>
              <a:rPr lang="en-US" dirty="0"/>
              <a:t>: Percent of cases in the decile (base = entire sample)</a:t>
            </a:r>
          </a:p>
          <a:p>
            <a:pPr marL="285750" indent="-285750"/>
            <a:r>
              <a:rPr lang="en-US" b="1" dirty="0"/>
              <a:t>Gain N</a:t>
            </a:r>
            <a:r>
              <a:rPr lang="en-US" dirty="0"/>
              <a:t>: Number of cases of the target category in the decile (e.g., target category = Yes)</a:t>
            </a:r>
          </a:p>
          <a:p>
            <a:pPr marL="285750" indent="-285750"/>
            <a:r>
              <a:rPr lang="en-US" b="1" dirty="0"/>
              <a:t>Gain %</a:t>
            </a:r>
            <a:r>
              <a:rPr lang="en-US" dirty="0"/>
              <a:t>: Percent of cases of the target category in the decile with respect to the overall number of cases of the target category</a:t>
            </a:r>
          </a:p>
          <a:p>
            <a:pPr marL="285750" indent="-285750"/>
            <a:r>
              <a:rPr lang="en-US" b="1" dirty="0"/>
              <a:t>Response %</a:t>
            </a:r>
            <a:r>
              <a:rPr lang="en-US" dirty="0"/>
              <a:t>: Percent of cases of the target category in the decile</a:t>
            </a:r>
          </a:p>
          <a:p>
            <a:pPr marL="285750" indent="-285750"/>
            <a:r>
              <a:rPr lang="en-US" b="1" dirty="0"/>
              <a:t>Lift</a:t>
            </a:r>
            <a:r>
              <a:rPr lang="en-US" dirty="0"/>
              <a:t>: Response % divided by the overall percentage of the target category</a:t>
            </a:r>
          </a:p>
        </p:txBody>
      </p:sp>
      <p:sp>
        <p:nvSpPr>
          <p:cNvPr id="7" name="Slide Number Placeholder 6"/>
          <p:cNvSpPr>
            <a:spLocks noGrp="1"/>
          </p:cNvSpPr>
          <p:nvPr>
            <p:ph type="sldNum" sz="quarter" idx="12"/>
          </p:nvPr>
        </p:nvSpPr>
        <p:spPr/>
        <p:txBody>
          <a:bodyPr/>
          <a:lstStyle/>
          <a:p>
            <a:fld id="{1C20BA80-1909-427C-B3BD-3DD8AEAFD5BE}" type="slidenum">
              <a:rPr lang="en-US" smtClean="0"/>
              <a:t>71</a:t>
            </a:fld>
            <a:endParaRPr lang="en-US" dirty="0"/>
          </a:p>
        </p:txBody>
      </p:sp>
      <p:pic>
        <p:nvPicPr>
          <p:cNvPr id="6" name="Picture 5">
            <a:extLst>
              <a:ext uri="{FF2B5EF4-FFF2-40B4-BE49-F238E27FC236}">
                <a16:creationId xmlns:a16="http://schemas.microsoft.com/office/drawing/2014/main" id="{59EE3384-14E2-42E6-881A-D5766C614BD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150114952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Gain and Lift: Column Statistics</a:t>
            </a:r>
            <a:br>
              <a:rPr lang="en-US" b="1" dirty="0">
                <a:solidFill>
                  <a:schemeClr val="bg1"/>
                </a:solidFill>
              </a:rPr>
            </a:br>
            <a:r>
              <a:rPr lang="en-US" sz="3200" b="1" dirty="0">
                <a:solidFill>
                  <a:schemeClr val="bg1"/>
                </a:solidFill>
              </a:rPr>
              <a:t>(Accumulated Decile = Lower Deciles + Current Decile)</a:t>
            </a:r>
            <a:endParaRPr lang="en-US" b="1" dirty="0">
              <a:solidFill>
                <a:schemeClr val="bg1"/>
              </a:solidFill>
            </a:endParaRPr>
          </a:p>
        </p:txBody>
      </p:sp>
      <p:sp>
        <p:nvSpPr>
          <p:cNvPr id="3" name="Content Placeholder 2"/>
          <p:cNvSpPr>
            <a:spLocks noGrp="1"/>
          </p:cNvSpPr>
          <p:nvPr>
            <p:ph idx="1"/>
          </p:nvPr>
        </p:nvSpPr>
        <p:spPr/>
        <p:txBody>
          <a:bodyPr>
            <a:normAutofit fontScale="92500" lnSpcReduction="20000"/>
          </a:bodyPr>
          <a:lstStyle/>
          <a:p>
            <a:pPr marL="285750" indent="-285750"/>
            <a:r>
              <a:rPr lang="en-US" b="1" dirty="0"/>
              <a:t>Accumulated Decile N</a:t>
            </a:r>
            <a:r>
              <a:rPr lang="en-US" dirty="0"/>
              <a:t>: Number of cases in the accumulated decile</a:t>
            </a:r>
          </a:p>
          <a:p>
            <a:pPr marL="285750" indent="-285750"/>
            <a:r>
              <a:rPr lang="en-US" b="1" dirty="0"/>
              <a:t>Accumulated Decile %</a:t>
            </a:r>
            <a:r>
              <a:rPr lang="en-US" dirty="0"/>
              <a:t>: Percent of cases in the accumulated decile (base = entire sample)</a:t>
            </a:r>
          </a:p>
          <a:p>
            <a:pPr marL="285750" indent="-285750"/>
            <a:r>
              <a:rPr lang="en-US" b="1" dirty="0"/>
              <a:t>Accumulated Gain N</a:t>
            </a:r>
            <a:r>
              <a:rPr lang="en-US" dirty="0"/>
              <a:t>: Number of cases of the target category in the accumulated decile (e.g., target category = Yes)</a:t>
            </a:r>
          </a:p>
          <a:p>
            <a:pPr marL="285750" indent="-285750"/>
            <a:r>
              <a:rPr lang="en-US" b="1" dirty="0"/>
              <a:t>Accumulated Gain %</a:t>
            </a:r>
            <a:r>
              <a:rPr lang="en-US" dirty="0"/>
              <a:t>: Percent of cases of the target category in the accumulated decile with respect to the overall number of cases of the target category</a:t>
            </a:r>
          </a:p>
          <a:p>
            <a:pPr marL="285750" indent="-285750"/>
            <a:r>
              <a:rPr lang="en-US" b="1" dirty="0"/>
              <a:t>Accumulated Response %</a:t>
            </a:r>
            <a:r>
              <a:rPr lang="en-US" dirty="0"/>
              <a:t>: Percent of cases of the target category in the accumulated decile</a:t>
            </a:r>
          </a:p>
          <a:p>
            <a:pPr marL="285750" indent="-285750"/>
            <a:r>
              <a:rPr lang="en-US" b="1" dirty="0"/>
              <a:t>Accumulated Lift</a:t>
            </a:r>
            <a:r>
              <a:rPr lang="en-US" dirty="0"/>
              <a:t>: Accumulated Response % divided by the overall percent of the target category</a:t>
            </a:r>
          </a:p>
        </p:txBody>
      </p:sp>
      <p:sp>
        <p:nvSpPr>
          <p:cNvPr id="7" name="Slide Number Placeholder 6"/>
          <p:cNvSpPr>
            <a:spLocks noGrp="1"/>
          </p:cNvSpPr>
          <p:nvPr>
            <p:ph type="sldNum" sz="quarter" idx="12"/>
          </p:nvPr>
        </p:nvSpPr>
        <p:spPr/>
        <p:txBody>
          <a:bodyPr/>
          <a:lstStyle/>
          <a:p>
            <a:fld id="{1C20BA80-1909-427C-B3BD-3DD8AEAFD5BE}" type="slidenum">
              <a:rPr lang="en-US" smtClean="0"/>
              <a:t>72</a:t>
            </a:fld>
            <a:endParaRPr lang="en-US" dirty="0"/>
          </a:p>
        </p:txBody>
      </p:sp>
      <p:pic>
        <p:nvPicPr>
          <p:cNvPr id="6" name="Picture 5">
            <a:extLst>
              <a:ext uri="{FF2B5EF4-FFF2-40B4-BE49-F238E27FC236}">
                <a16:creationId xmlns:a16="http://schemas.microsoft.com/office/drawing/2014/main" id="{AA0F3455-E5DE-4D33-8B1F-C4345DCBD61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167115817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Gain and Lift: Uninformative Model</a:t>
            </a:r>
          </a:p>
        </p:txBody>
      </p:sp>
      <p:sp>
        <p:nvSpPr>
          <p:cNvPr id="3" name="Content Placeholder 2"/>
          <p:cNvSpPr>
            <a:spLocks noGrp="1"/>
          </p:cNvSpPr>
          <p:nvPr>
            <p:ph idx="1"/>
          </p:nvPr>
        </p:nvSpPr>
        <p:spPr/>
        <p:txBody>
          <a:bodyPr>
            <a:normAutofit/>
          </a:bodyPr>
          <a:lstStyle/>
          <a:p>
            <a:pPr marL="285750" indent="-285750"/>
            <a:r>
              <a:rPr lang="en-US" dirty="0"/>
              <a:t>10,000 observations</a:t>
            </a:r>
          </a:p>
          <a:p>
            <a:pPr marL="285750" indent="-285750"/>
            <a:r>
              <a:rPr lang="en-US" i="1" dirty="0"/>
              <a:t>Response</a:t>
            </a:r>
            <a:r>
              <a:rPr lang="en-US" dirty="0"/>
              <a:t>: generated from a Bernoulli distribution with p = 0.5 (i.e., flipping a fair coin), </a:t>
            </a:r>
            <a:r>
              <a:rPr lang="en-US" i="1" dirty="0"/>
              <a:t>Response</a:t>
            </a:r>
            <a:r>
              <a:rPr lang="en-US" dirty="0"/>
              <a:t> = 1 is the target category</a:t>
            </a:r>
          </a:p>
          <a:p>
            <a:pPr marL="285750" indent="-285750"/>
            <a:r>
              <a:rPr lang="en-US" i="1" dirty="0" err="1"/>
              <a:t>PredProb</a:t>
            </a:r>
            <a:r>
              <a:rPr lang="en-US" dirty="0"/>
              <a:t>: predicted probability from a Uniform distribution</a:t>
            </a:r>
          </a:p>
          <a:p>
            <a:pPr marL="285750" indent="-285750"/>
            <a:r>
              <a:rPr lang="en-US" i="1" dirty="0"/>
              <a:t>Response</a:t>
            </a:r>
            <a:r>
              <a:rPr lang="en-US" dirty="0"/>
              <a:t> and </a:t>
            </a:r>
            <a:r>
              <a:rPr lang="en-US" i="1" dirty="0" err="1"/>
              <a:t>PredProb</a:t>
            </a:r>
            <a:r>
              <a:rPr lang="en-US" dirty="0"/>
              <a:t> are statistically independent</a:t>
            </a:r>
          </a:p>
          <a:p>
            <a:pPr marL="285750" indent="-285750"/>
            <a:endParaRPr lang="en-US" dirty="0"/>
          </a:p>
        </p:txBody>
      </p:sp>
      <p:sp>
        <p:nvSpPr>
          <p:cNvPr id="7" name="Slide Number Placeholder 6"/>
          <p:cNvSpPr>
            <a:spLocks noGrp="1"/>
          </p:cNvSpPr>
          <p:nvPr>
            <p:ph type="sldNum" sz="quarter" idx="12"/>
          </p:nvPr>
        </p:nvSpPr>
        <p:spPr/>
        <p:txBody>
          <a:bodyPr/>
          <a:lstStyle/>
          <a:p>
            <a:fld id="{1C20BA80-1909-427C-B3BD-3DD8AEAFD5BE}" type="slidenum">
              <a:rPr lang="en-US" smtClean="0"/>
              <a:t>73</a:t>
            </a:fld>
            <a:endParaRPr lang="en-US" dirty="0"/>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80553" y="4348163"/>
            <a:ext cx="2438400" cy="1828800"/>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234734" y="4348163"/>
            <a:ext cx="2438400" cy="1828800"/>
          </a:xfrm>
          <a:prstGeom prst="rect">
            <a:avLst/>
          </a:prstGeom>
        </p:spPr>
      </p:pic>
      <p:pic>
        <p:nvPicPr>
          <p:cNvPr id="8" name="Picture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288915" y="4348163"/>
            <a:ext cx="2438400" cy="1828800"/>
          </a:xfrm>
          <a:prstGeom prst="rect">
            <a:avLst/>
          </a:prstGeom>
        </p:spPr>
      </p:pic>
      <p:pic>
        <p:nvPicPr>
          <p:cNvPr id="9" name="Picture 8">
            <a:extLst>
              <a:ext uri="{FF2B5EF4-FFF2-40B4-BE49-F238E27FC236}">
                <a16:creationId xmlns:a16="http://schemas.microsoft.com/office/drawing/2014/main" id="{CF1E9E0A-47CF-44F6-B0EF-BE229A63D9F7}"/>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160071641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Gain and Lift: Uninformative Model</a:t>
            </a:r>
          </a:p>
        </p:txBody>
      </p:sp>
      <p:sp>
        <p:nvSpPr>
          <p:cNvPr id="7" name="Slide Number Placeholder 6"/>
          <p:cNvSpPr>
            <a:spLocks noGrp="1"/>
          </p:cNvSpPr>
          <p:nvPr>
            <p:ph type="sldNum" sz="quarter" idx="12"/>
          </p:nvPr>
        </p:nvSpPr>
        <p:spPr/>
        <p:txBody>
          <a:bodyPr/>
          <a:lstStyle/>
          <a:p>
            <a:fld id="{1C20BA80-1909-427C-B3BD-3DD8AEAFD5BE}" type="slidenum">
              <a:rPr lang="en-US" smtClean="0"/>
              <a:t>74</a:t>
            </a:fld>
            <a:endParaRPr lang="en-US" dirty="0"/>
          </a:p>
        </p:txBody>
      </p:sp>
      <p:graphicFrame>
        <p:nvGraphicFramePr>
          <p:cNvPr id="8" name="Content Placeholder 7"/>
          <p:cNvGraphicFramePr>
            <a:graphicFrameLocks noGrp="1"/>
          </p:cNvGraphicFramePr>
          <p:nvPr>
            <p:ph idx="1"/>
            <p:extLst/>
          </p:nvPr>
        </p:nvGraphicFramePr>
        <p:xfrm>
          <a:off x="962628" y="1566029"/>
          <a:ext cx="10183789" cy="4487528"/>
        </p:xfrm>
        <a:graphic>
          <a:graphicData uri="http://schemas.openxmlformats.org/drawingml/2006/table">
            <a:tbl>
              <a:tblPr/>
              <a:tblGrid>
                <a:gridCol w="1454827">
                  <a:extLst>
                    <a:ext uri="{9D8B030D-6E8A-4147-A177-3AD203B41FA5}">
                      <a16:colId xmlns:a16="http://schemas.microsoft.com/office/drawing/2014/main" val="20000"/>
                    </a:ext>
                  </a:extLst>
                </a:gridCol>
                <a:gridCol w="1454827">
                  <a:extLst>
                    <a:ext uri="{9D8B030D-6E8A-4147-A177-3AD203B41FA5}">
                      <a16:colId xmlns:a16="http://schemas.microsoft.com/office/drawing/2014/main" val="20001"/>
                    </a:ext>
                  </a:extLst>
                </a:gridCol>
                <a:gridCol w="1454827">
                  <a:extLst>
                    <a:ext uri="{9D8B030D-6E8A-4147-A177-3AD203B41FA5}">
                      <a16:colId xmlns:a16="http://schemas.microsoft.com/office/drawing/2014/main" val="20002"/>
                    </a:ext>
                  </a:extLst>
                </a:gridCol>
                <a:gridCol w="1454827">
                  <a:extLst>
                    <a:ext uri="{9D8B030D-6E8A-4147-A177-3AD203B41FA5}">
                      <a16:colId xmlns:a16="http://schemas.microsoft.com/office/drawing/2014/main" val="20003"/>
                    </a:ext>
                  </a:extLst>
                </a:gridCol>
                <a:gridCol w="1454827">
                  <a:extLst>
                    <a:ext uri="{9D8B030D-6E8A-4147-A177-3AD203B41FA5}">
                      <a16:colId xmlns:a16="http://schemas.microsoft.com/office/drawing/2014/main" val="20004"/>
                    </a:ext>
                  </a:extLst>
                </a:gridCol>
                <a:gridCol w="1454827">
                  <a:extLst>
                    <a:ext uri="{9D8B030D-6E8A-4147-A177-3AD203B41FA5}">
                      <a16:colId xmlns:a16="http://schemas.microsoft.com/office/drawing/2014/main" val="20005"/>
                    </a:ext>
                  </a:extLst>
                </a:gridCol>
                <a:gridCol w="1454827">
                  <a:extLst>
                    <a:ext uri="{9D8B030D-6E8A-4147-A177-3AD203B41FA5}">
                      <a16:colId xmlns:a16="http://schemas.microsoft.com/office/drawing/2014/main" val="20006"/>
                    </a:ext>
                  </a:extLst>
                </a:gridCol>
              </a:tblGrid>
              <a:tr h="386222">
                <a:tc>
                  <a:txBody>
                    <a:bodyPr/>
                    <a:lstStyle/>
                    <a:p>
                      <a:pPr algn="r" fontAlgn="b"/>
                      <a:r>
                        <a:rPr lang="en-US" sz="1800" b="1" i="0" u="none" strike="noStrike" dirty="0">
                          <a:solidFill>
                            <a:srgbClr val="000000"/>
                          </a:solidFill>
                          <a:effectLst/>
                          <a:latin typeface="Calibri" panose="020F0502020204030204" pitchFamily="34" charset="0"/>
                        </a:rPr>
                        <a:t>Decile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r" fontAlgn="b"/>
                      <a:r>
                        <a:rPr lang="en-US" sz="1800" b="1" i="0" u="none" strike="noStrike">
                          <a:solidFill>
                            <a:srgbClr val="000000"/>
                          </a:solidFill>
                          <a:effectLst/>
                          <a:latin typeface="Calibri" panose="020F0502020204030204" pitchFamily="34" charset="0"/>
                        </a:rPr>
                        <a:t>Decile 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r" fontAlgn="b"/>
                      <a:r>
                        <a:rPr lang="en-US" sz="1800" b="1" i="0" u="none" strike="noStrike">
                          <a:solidFill>
                            <a:srgbClr val="000000"/>
                          </a:solidFill>
                          <a:effectLst/>
                          <a:latin typeface="Calibri" panose="020F0502020204030204" pitchFamily="34" charset="0"/>
                        </a:rPr>
                        <a:t>Decile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r" fontAlgn="b"/>
                      <a:r>
                        <a:rPr lang="en-US" sz="1800" b="1" i="0" u="none" strike="noStrike" dirty="0">
                          <a:solidFill>
                            <a:srgbClr val="000000"/>
                          </a:solidFill>
                          <a:effectLst/>
                          <a:latin typeface="Calibri" panose="020F0502020204030204" pitchFamily="34" charset="0"/>
                        </a:rPr>
                        <a:t>Gain 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r" fontAlgn="b"/>
                      <a:r>
                        <a:rPr lang="en-US" sz="1800" b="1" i="0" u="none" strike="noStrike">
                          <a:solidFill>
                            <a:srgbClr val="000000"/>
                          </a:solidFill>
                          <a:effectLst/>
                          <a:latin typeface="Calibri" panose="020F0502020204030204" pitchFamily="34" charset="0"/>
                        </a:rPr>
                        <a:t>Gain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r" fontAlgn="b"/>
                      <a:r>
                        <a:rPr lang="en-US" sz="1800" b="1" i="0" u="none" strike="noStrike">
                          <a:solidFill>
                            <a:srgbClr val="000000"/>
                          </a:solidFill>
                          <a:effectLst/>
                          <a:latin typeface="Calibri" panose="020F0502020204030204" pitchFamily="34" charset="0"/>
                        </a:rPr>
                        <a:t>Response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r" fontAlgn="b"/>
                      <a:r>
                        <a:rPr lang="en-US" sz="1800" b="1" i="0" u="none" strike="noStrike">
                          <a:solidFill>
                            <a:srgbClr val="000000"/>
                          </a:solidFill>
                          <a:effectLst/>
                          <a:latin typeface="Calibri" panose="020F0502020204030204" pitchFamily="34" charset="0"/>
                        </a:rPr>
                        <a:t>Lift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386222">
                <a:tc>
                  <a:txBody>
                    <a:bodyPr/>
                    <a:lstStyle/>
                    <a:p>
                      <a:pPr algn="r" fontAlgn="b"/>
                      <a:r>
                        <a:rPr lang="en-US" sz="1800" b="0" i="0" u="none" strike="noStrike">
                          <a:solidFill>
                            <a:srgbClr val="000000"/>
                          </a:solidFill>
                          <a:effectLst/>
                          <a:latin typeface="Calibri" panose="020F0502020204030204" pitchFamily="34" charset="0"/>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dirty="0">
                          <a:solidFill>
                            <a:srgbClr val="000000"/>
                          </a:solidFill>
                          <a:effectLst/>
                          <a:latin typeface="Calibri" panose="020F0502020204030204" pitchFamily="34" charset="0"/>
                        </a:rPr>
                        <a:t>1,000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a:solidFill>
                            <a:srgbClr val="000000"/>
                          </a:solidFill>
                          <a:effectLst/>
                          <a:latin typeface="Calibri" panose="020F0502020204030204" pitchFamily="34" charset="0"/>
                        </a:rPr>
                        <a:t>10.0%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dirty="0">
                          <a:solidFill>
                            <a:srgbClr val="000000"/>
                          </a:solidFill>
                          <a:effectLst/>
                          <a:latin typeface="Calibri" panose="020F0502020204030204" pitchFamily="34" charset="0"/>
                        </a:rPr>
                        <a:t>505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dirty="0">
                          <a:solidFill>
                            <a:srgbClr val="000000"/>
                          </a:solidFill>
                          <a:effectLst/>
                          <a:latin typeface="Calibri" panose="020F0502020204030204" pitchFamily="34" charset="0"/>
                        </a:rPr>
                        <a:t>9.98%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a:solidFill>
                            <a:srgbClr val="000000"/>
                          </a:solidFill>
                          <a:effectLst/>
                          <a:latin typeface="Calibri" panose="020F0502020204030204" pitchFamily="34" charset="0"/>
                        </a:rPr>
                        <a:t>50.50%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a:solidFill>
                            <a:srgbClr val="000000"/>
                          </a:solidFill>
                          <a:effectLst/>
                          <a:latin typeface="Calibri" panose="020F0502020204030204" pitchFamily="34" charset="0"/>
                        </a:rPr>
                        <a:t>0.998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367830">
                <a:tc>
                  <a:txBody>
                    <a:bodyPr/>
                    <a:lstStyle/>
                    <a:p>
                      <a:pPr algn="r" fontAlgn="b"/>
                      <a:r>
                        <a:rPr lang="en-US" sz="1800" b="0" i="0" u="none" strike="noStrike">
                          <a:solidFill>
                            <a:srgbClr val="000000"/>
                          </a:solidFill>
                          <a:effectLst/>
                          <a:latin typeface="Calibri" panose="020F0502020204030204" pitchFamily="34" charset="0"/>
                        </a:rPr>
                        <a:t>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dirty="0">
                          <a:solidFill>
                            <a:srgbClr val="000000"/>
                          </a:solidFill>
                          <a:effectLst/>
                          <a:latin typeface="Calibri" panose="020F0502020204030204" pitchFamily="34" charset="0"/>
                        </a:rPr>
                        <a:t>1,000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a:solidFill>
                            <a:srgbClr val="000000"/>
                          </a:solidFill>
                          <a:effectLst/>
                          <a:latin typeface="Calibri" panose="020F0502020204030204" pitchFamily="34" charset="0"/>
                        </a:rPr>
                        <a:t>10.0%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a:solidFill>
                            <a:srgbClr val="000000"/>
                          </a:solidFill>
                          <a:effectLst/>
                          <a:latin typeface="Calibri" panose="020F0502020204030204" pitchFamily="34" charset="0"/>
                        </a:rPr>
                        <a:t>498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dirty="0">
                          <a:solidFill>
                            <a:srgbClr val="000000"/>
                          </a:solidFill>
                          <a:effectLst/>
                          <a:latin typeface="Calibri" panose="020F0502020204030204" pitchFamily="34" charset="0"/>
                        </a:rPr>
                        <a:t>9.84%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a:solidFill>
                            <a:srgbClr val="000000"/>
                          </a:solidFill>
                          <a:effectLst/>
                          <a:latin typeface="Calibri" panose="020F0502020204030204" pitchFamily="34" charset="0"/>
                        </a:rPr>
                        <a:t>49.80%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a:solidFill>
                            <a:srgbClr val="000000"/>
                          </a:solidFill>
                          <a:effectLst/>
                          <a:latin typeface="Calibri" panose="020F0502020204030204" pitchFamily="34" charset="0"/>
                        </a:rPr>
                        <a:t>0.984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367830">
                <a:tc>
                  <a:txBody>
                    <a:bodyPr/>
                    <a:lstStyle/>
                    <a:p>
                      <a:pPr algn="r" fontAlgn="b"/>
                      <a:r>
                        <a:rPr lang="en-US" sz="1800" b="0" i="0" u="none" strike="noStrike">
                          <a:solidFill>
                            <a:srgbClr val="000000"/>
                          </a:solidFill>
                          <a:effectLst/>
                          <a:latin typeface="Calibri" panose="020F0502020204030204" pitchFamily="34" charset="0"/>
                        </a:rPr>
                        <a:t>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dirty="0">
                          <a:solidFill>
                            <a:srgbClr val="000000"/>
                          </a:solidFill>
                          <a:effectLst/>
                          <a:latin typeface="Calibri" panose="020F0502020204030204" pitchFamily="34" charset="0"/>
                        </a:rPr>
                        <a:t>1,000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a:solidFill>
                            <a:srgbClr val="000000"/>
                          </a:solidFill>
                          <a:effectLst/>
                          <a:latin typeface="Calibri" panose="020F0502020204030204" pitchFamily="34" charset="0"/>
                        </a:rPr>
                        <a:t>10.0%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a:solidFill>
                            <a:srgbClr val="000000"/>
                          </a:solidFill>
                          <a:effectLst/>
                          <a:latin typeface="Calibri" panose="020F0502020204030204" pitchFamily="34" charset="0"/>
                        </a:rPr>
                        <a:t>508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dirty="0">
                          <a:solidFill>
                            <a:srgbClr val="000000"/>
                          </a:solidFill>
                          <a:effectLst/>
                          <a:latin typeface="Calibri" panose="020F0502020204030204" pitchFamily="34" charset="0"/>
                        </a:rPr>
                        <a:t>10.04%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a:solidFill>
                            <a:srgbClr val="000000"/>
                          </a:solidFill>
                          <a:effectLst/>
                          <a:latin typeface="Calibri" panose="020F0502020204030204" pitchFamily="34" charset="0"/>
                        </a:rPr>
                        <a:t>50.80%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a:solidFill>
                            <a:srgbClr val="000000"/>
                          </a:solidFill>
                          <a:effectLst/>
                          <a:latin typeface="Calibri" panose="020F0502020204030204" pitchFamily="34" charset="0"/>
                        </a:rPr>
                        <a:t>1.004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367830">
                <a:tc>
                  <a:txBody>
                    <a:bodyPr/>
                    <a:lstStyle/>
                    <a:p>
                      <a:pPr algn="r" fontAlgn="b"/>
                      <a:r>
                        <a:rPr lang="en-US" sz="1800" b="0" i="0" u="none" strike="noStrike">
                          <a:solidFill>
                            <a:srgbClr val="000000"/>
                          </a:solidFill>
                          <a:effectLst/>
                          <a:latin typeface="Calibri" panose="020F0502020204030204" pitchFamily="34" charset="0"/>
                        </a:rPr>
                        <a:t>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a:solidFill>
                            <a:srgbClr val="000000"/>
                          </a:solidFill>
                          <a:effectLst/>
                          <a:latin typeface="Calibri" panose="020F0502020204030204" pitchFamily="34" charset="0"/>
                        </a:rPr>
                        <a:t>1,000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dirty="0">
                          <a:solidFill>
                            <a:srgbClr val="000000"/>
                          </a:solidFill>
                          <a:effectLst/>
                          <a:latin typeface="Calibri" panose="020F0502020204030204" pitchFamily="34" charset="0"/>
                        </a:rPr>
                        <a:t>10.0%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a:solidFill>
                            <a:srgbClr val="000000"/>
                          </a:solidFill>
                          <a:effectLst/>
                          <a:latin typeface="Calibri" panose="020F0502020204030204" pitchFamily="34" charset="0"/>
                        </a:rPr>
                        <a:t>521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a:solidFill>
                            <a:srgbClr val="000000"/>
                          </a:solidFill>
                          <a:effectLst/>
                          <a:latin typeface="Calibri" panose="020F0502020204030204" pitchFamily="34" charset="0"/>
                        </a:rPr>
                        <a:t>10.30%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dirty="0">
                          <a:solidFill>
                            <a:srgbClr val="000000"/>
                          </a:solidFill>
                          <a:effectLst/>
                          <a:latin typeface="Calibri" panose="020F0502020204030204" pitchFamily="34" charset="0"/>
                        </a:rPr>
                        <a:t>52.10%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a:solidFill>
                            <a:srgbClr val="000000"/>
                          </a:solidFill>
                          <a:effectLst/>
                          <a:latin typeface="Calibri" panose="020F0502020204030204" pitchFamily="34" charset="0"/>
                        </a:rPr>
                        <a:t>1.030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367830">
                <a:tc>
                  <a:txBody>
                    <a:bodyPr/>
                    <a:lstStyle/>
                    <a:p>
                      <a:pPr algn="r" fontAlgn="b"/>
                      <a:r>
                        <a:rPr lang="en-US" sz="1800" b="0" i="0" u="none" strike="noStrike">
                          <a:solidFill>
                            <a:srgbClr val="000000"/>
                          </a:solidFill>
                          <a:effectLst/>
                          <a:latin typeface="Calibri" panose="020F0502020204030204" pitchFamily="34" charset="0"/>
                        </a:rPr>
                        <a:t>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a:solidFill>
                            <a:srgbClr val="000000"/>
                          </a:solidFill>
                          <a:effectLst/>
                          <a:latin typeface="Calibri" panose="020F0502020204030204" pitchFamily="34" charset="0"/>
                        </a:rPr>
                        <a:t>1,000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dirty="0">
                          <a:solidFill>
                            <a:srgbClr val="000000"/>
                          </a:solidFill>
                          <a:effectLst/>
                          <a:latin typeface="Calibri" panose="020F0502020204030204" pitchFamily="34" charset="0"/>
                        </a:rPr>
                        <a:t>10.0%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a:solidFill>
                            <a:srgbClr val="000000"/>
                          </a:solidFill>
                          <a:effectLst/>
                          <a:latin typeface="Calibri" panose="020F0502020204030204" pitchFamily="34" charset="0"/>
                        </a:rPr>
                        <a:t>514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a:solidFill>
                            <a:srgbClr val="000000"/>
                          </a:solidFill>
                          <a:effectLst/>
                          <a:latin typeface="Calibri" panose="020F0502020204030204" pitchFamily="34" charset="0"/>
                        </a:rPr>
                        <a:t>10.16%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dirty="0">
                          <a:solidFill>
                            <a:srgbClr val="000000"/>
                          </a:solidFill>
                          <a:effectLst/>
                          <a:latin typeface="Calibri" panose="020F0502020204030204" pitchFamily="34" charset="0"/>
                        </a:rPr>
                        <a:t>51.40%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a:solidFill>
                            <a:srgbClr val="000000"/>
                          </a:solidFill>
                          <a:effectLst/>
                          <a:latin typeface="Calibri" panose="020F0502020204030204" pitchFamily="34" charset="0"/>
                        </a:rPr>
                        <a:t>1.016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367830">
                <a:tc>
                  <a:txBody>
                    <a:bodyPr/>
                    <a:lstStyle/>
                    <a:p>
                      <a:pPr algn="r" fontAlgn="b"/>
                      <a:r>
                        <a:rPr lang="en-US" sz="1800" b="0" i="0" u="none" strike="noStrike">
                          <a:solidFill>
                            <a:srgbClr val="000000"/>
                          </a:solidFill>
                          <a:effectLst/>
                          <a:latin typeface="Calibri" panose="020F0502020204030204" pitchFamily="34" charset="0"/>
                        </a:rPr>
                        <a:t>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a:solidFill>
                            <a:srgbClr val="000000"/>
                          </a:solidFill>
                          <a:effectLst/>
                          <a:latin typeface="Calibri" panose="020F0502020204030204" pitchFamily="34" charset="0"/>
                        </a:rPr>
                        <a:t>1,000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a:solidFill>
                            <a:srgbClr val="000000"/>
                          </a:solidFill>
                          <a:effectLst/>
                          <a:latin typeface="Calibri" panose="020F0502020204030204" pitchFamily="34" charset="0"/>
                        </a:rPr>
                        <a:t>10.0%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dirty="0">
                          <a:solidFill>
                            <a:srgbClr val="000000"/>
                          </a:solidFill>
                          <a:effectLst/>
                          <a:latin typeface="Calibri" panose="020F0502020204030204" pitchFamily="34" charset="0"/>
                        </a:rPr>
                        <a:t>486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a:solidFill>
                            <a:srgbClr val="000000"/>
                          </a:solidFill>
                          <a:effectLst/>
                          <a:latin typeface="Calibri" panose="020F0502020204030204" pitchFamily="34" charset="0"/>
                        </a:rPr>
                        <a:t>9.60%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a:solidFill>
                            <a:srgbClr val="000000"/>
                          </a:solidFill>
                          <a:effectLst/>
                          <a:latin typeface="Calibri" panose="020F0502020204030204" pitchFamily="34" charset="0"/>
                        </a:rPr>
                        <a:t>48.60%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a:solidFill>
                            <a:srgbClr val="000000"/>
                          </a:solidFill>
                          <a:effectLst/>
                          <a:latin typeface="Calibri" panose="020F0502020204030204" pitchFamily="34" charset="0"/>
                        </a:rPr>
                        <a:t>0.960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367830">
                <a:tc>
                  <a:txBody>
                    <a:bodyPr/>
                    <a:lstStyle/>
                    <a:p>
                      <a:pPr algn="r" fontAlgn="b"/>
                      <a:r>
                        <a:rPr lang="en-US" sz="1800" b="0" i="0" u="none" strike="noStrike">
                          <a:solidFill>
                            <a:srgbClr val="000000"/>
                          </a:solidFill>
                          <a:effectLst/>
                          <a:latin typeface="Calibri" panose="020F0502020204030204" pitchFamily="34" charset="0"/>
                        </a:rPr>
                        <a:t>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a:solidFill>
                            <a:srgbClr val="000000"/>
                          </a:solidFill>
                          <a:effectLst/>
                          <a:latin typeface="Calibri" panose="020F0502020204030204" pitchFamily="34" charset="0"/>
                        </a:rPr>
                        <a:t>1,000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a:solidFill>
                            <a:srgbClr val="000000"/>
                          </a:solidFill>
                          <a:effectLst/>
                          <a:latin typeface="Calibri" panose="020F0502020204030204" pitchFamily="34" charset="0"/>
                        </a:rPr>
                        <a:t>10.0%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a:solidFill>
                            <a:srgbClr val="000000"/>
                          </a:solidFill>
                          <a:effectLst/>
                          <a:latin typeface="Calibri" panose="020F0502020204030204" pitchFamily="34" charset="0"/>
                        </a:rPr>
                        <a:t>504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dirty="0">
                          <a:solidFill>
                            <a:srgbClr val="000000"/>
                          </a:solidFill>
                          <a:effectLst/>
                          <a:latin typeface="Calibri" panose="020F0502020204030204" pitchFamily="34" charset="0"/>
                        </a:rPr>
                        <a:t>9.96%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dirty="0">
                          <a:solidFill>
                            <a:srgbClr val="000000"/>
                          </a:solidFill>
                          <a:effectLst/>
                          <a:latin typeface="Calibri" panose="020F0502020204030204" pitchFamily="34" charset="0"/>
                        </a:rPr>
                        <a:t>50.40%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a:solidFill>
                            <a:srgbClr val="000000"/>
                          </a:solidFill>
                          <a:effectLst/>
                          <a:latin typeface="Calibri" panose="020F0502020204030204" pitchFamily="34" charset="0"/>
                        </a:rPr>
                        <a:t>0.996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367830">
                <a:tc>
                  <a:txBody>
                    <a:bodyPr/>
                    <a:lstStyle/>
                    <a:p>
                      <a:pPr algn="r" fontAlgn="b"/>
                      <a:r>
                        <a:rPr lang="en-US" sz="1800" b="0" i="0" u="none" strike="noStrike">
                          <a:solidFill>
                            <a:srgbClr val="000000"/>
                          </a:solidFill>
                          <a:effectLst/>
                          <a:latin typeface="Calibri" panose="020F0502020204030204" pitchFamily="34" charset="0"/>
                        </a:rPr>
                        <a:t>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a:solidFill>
                            <a:srgbClr val="000000"/>
                          </a:solidFill>
                          <a:effectLst/>
                          <a:latin typeface="Calibri" panose="020F0502020204030204" pitchFamily="34" charset="0"/>
                        </a:rPr>
                        <a:t>1,000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a:solidFill>
                            <a:srgbClr val="000000"/>
                          </a:solidFill>
                          <a:effectLst/>
                          <a:latin typeface="Calibri" panose="020F0502020204030204" pitchFamily="34" charset="0"/>
                        </a:rPr>
                        <a:t>10.0%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a:solidFill>
                            <a:srgbClr val="000000"/>
                          </a:solidFill>
                          <a:effectLst/>
                          <a:latin typeface="Calibri" panose="020F0502020204030204" pitchFamily="34" charset="0"/>
                        </a:rPr>
                        <a:t>524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a:solidFill>
                            <a:srgbClr val="000000"/>
                          </a:solidFill>
                          <a:effectLst/>
                          <a:latin typeface="Calibri" panose="020F0502020204030204" pitchFamily="34" charset="0"/>
                        </a:rPr>
                        <a:t>10.36%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dirty="0">
                          <a:solidFill>
                            <a:srgbClr val="000000"/>
                          </a:solidFill>
                          <a:effectLst/>
                          <a:latin typeface="Calibri" panose="020F0502020204030204" pitchFamily="34" charset="0"/>
                        </a:rPr>
                        <a:t>52.40%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dirty="0">
                          <a:solidFill>
                            <a:srgbClr val="000000"/>
                          </a:solidFill>
                          <a:effectLst/>
                          <a:latin typeface="Calibri" panose="020F0502020204030204" pitchFamily="34" charset="0"/>
                        </a:rPr>
                        <a:t>1.036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367830">
                <a:tc>
                  <a:txBody>
                    <a:bodyPr/>
                    <a:lstStyle/>
                    <a:p>
                      <a:pPr algn="r" fontAlgn="b"/>
                      <a:r>
                        <a:rPr lang="en-US" sz="1800" b="0" i="0" u="none" strike="noStrike">
                          <a:solidFill>
                            <a:srgbClr val="000000"/>
                          </a:solidFill>
                          <a:effectLst/>
                          <a:latin typeface="Calibri" panose="020F0502020204030204" pitchFamily="34" charset="0"/>
                        </a:rPr>
                        <a:t>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a:solidFill>
                            <a:srgbClr val="000000"/>
                          </a:solidFill>
                          <a:effectLst/>
                          <a:latin typeface="Calibri" panose="020F0502020204030204" pitchFamily="34" charset="0"/>
                        </a:rPr>
                        <a:t>1,000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a:solidFill>
                            <a:srgbClr val="000000"/>
                          </a:solidFill>
                          <a:effectLst/>
                          <a:latin typeface="Calibri" panose="020F0502020204030204" pitchFamily="34" charset="0"/>
                        </a:rPr>
                        <a:t>10.0%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a:solidFill>
                            <a:srgbClr val="000000"/>
                          </a:solidFill>
                          <a:effectLst/>
                          <a:latin typeface="Calibri" panose="020F0502020204030204" pitchFamily="34" charset="0"/>
                        </a:rPr>
                        <a:t>493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a:solidFill>
                            <a:srgbClr val="000000"/>
                          </a:solidFill>
                          <a:effectLst/>
                          <a:latin typeface="Calibri" panose="020F0502020204030204" pitchFamily="34" charset="0"/>
                        </a:rPr>
                        <a:t>9.74%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a:solidFill>
                            <a:srgbClr val="000000"/>
                          </a:solidFill>
                          <a:effectLst/>
                          <a:latin typeface="Calibri" panose="020F0502020204030204" pitchFamily="34" charset="0"/>
                        </a:rPr>
                        <a:t>49.30%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dirty="0">
                          <a:solidFill>
                            <a:srgbClr val="000000"/>
                          </a:solidFill>
                          <a:effectLst/>
                          <a:latin typeface="Calibri" panose="020F0502020204030204" pitchFamily="34" charset="0"/>
                        </a:rPr>
                        <a:t>0.974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r h="386222">
                <a:tc>
                  <a:txBody>
                    <a:bodyPr/>
                    <a:lstStyle/>
                    <a:p>
                      <a:pPr algn="r" fontAlgn="b"/>
                      <a:r>
                        <a:rPr lang="en-US" sz="1800" b="0" i="0" u="none" strike="noStrike">
                          <a:solidFill>
                            <a:srgbClr val="000000"/>
                          </a:solidFill>
                          <a:effectLst/>
                          <a:latin typeface="Calibri" panose="020F0502020204030204" pitchFamily="34" charset="0"/>
                        </a:rPr>
                        <a:t>10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r" fontAlgn="b"/>
                      <a:r>
                        <a:rPr lang="en-US" sz="1800" b="0" i="0" u="none" strike="noStrike">
                          <a:solidFill>
                            <a:srgbClr val="000000"/>
                          </a:solidFill>
                          <a:effectLst/>
                          <a:latin typeface="Calibri" panose="020F0502020204030204" pitchFamily="34" charset="0"/>
                        </a:rPr>
                        <a:t>1,000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r" fontAlgn="b"/>
                      <a:r>
                        <a:rPr lang="en-US" sz="1800" b="0" i="0" u="none" strike="noStrike">
                          <a:solidFill>
                            <a:srgbClr val="000000"/>
                          </a:solidFill>
                          <a:effectLst/>
                          <a:latin typeface="Calibri" panose="020F0502020204030204" pitchFamily="34" charset="0"/>
                        </a:rPr>
                        <a:t>10.0%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r" fontAlgn="b"/>
                      <a:r>
                        <a:rPr lang="en-US" sz="1800" b="0" i="0" u="none" strike="noStrike">
                          <a:solidFill>
                            <a:srgbClr val="000000"/>
                          </a:solidFill>
                          <a:effectLst/>
                          <a:latin typeface="Calibri" panose="020F0502020204030204" pitchFamily="34" charset="0"/>
                        </a:rPr>
                        <a:t>507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r" fontAlgn="b"/>
                      <a:r>
                        <a:rPr lang="en-US" sz="1800" b="0" i="0" u="none" strike="noStrike">
                          <a:solidFill>
                            <a:srgbClr val="000000"/>
                          </a:solidFill>
                          <a:effectLst/>
                          <a:latin typeface="Calibri" panose="020F0502020204030204" pitchFamily="34" charset="0"/>
                        </a:rPr>
                        <a:t>10.02%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r" fontAlgn="b"/>
                      <a:r>
                        <a:rPr lang="en-US" sz="1800" b="0" i="0" u="none" strike="noStrike">
                          <a:solidFill>
                            <a:srgbClr val="000000"/>
                          </a:solidFill>
                          <a:effectLst/>
                          <a:latin typeface="Calibri" panose="020F0502020204030204" pitchFamily="34" charset="0"/>
                        </a:rPr>
                        <a:t>50.70%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r" fontAlgn="b"/>
                      <a:r>
                        <a:rPr lang="en-US" sz="1800" b="0" i="0" u="none" strike="noStrike" dirty="0">
                          <a:solidFill>
                            <a:srgbClr val="000000"/>
                          </a:solidFill>
                          <a:effectLst/>
                          <a:latin typeface="Calibri" panose="020F0502020204030204" pitchFamily="34" charset="0"/>
                        </a:rPr>
                        <a:t>1.002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r h="386222">
                <a:tc>
                  <a:txBody>
                    <a:bodyPr/>
                    <a:lstStyle/>
                    <a:p>
                      <a:pPr algn="l" fontAlgn="b"/>
                      <a:r>
                        <a:rPr lang="en-US" sz="1800" b="1" i="0" u="none" strike="noStrike">
                          <a:solidFill>
                            <a:srgbClr val="000000"/>
                          </a:solidFill>
                          <a:effectLst/>
                          <a:latin typeface="Calibri" panose="020F0502020204030204" pitchFamily="34" charset="0"/>
                        </a:rPr>
                        <a:t>Overall</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1" i="0" u="none" strike="noStrike">
                          <a:solidFill>
                            <a:srgbClr val="000000"/>
                          </a:solidFill>
                          <a:effectLst/>
                          <a:latin typeface="Calibri" panose="020F0502020204030204" pitchFamily="34" charset="0"/>
                        </a:rPr>
                        <a:t>10,000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a:solidFill>
                            <a:srgbClr val="000000"/>
                          </a:solidFill>
                          <a:effectLst/>
                          <a:latin typeface="Calibri" panose="020F0502020204030204" pitchFamily="34" charset="0"/>
                        </a:rPr>
                        <a:t>100.0%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1" i="0" u="none" strike="noStrike">
                          <a:solidFill>
                            <a:srgbClr val="000000"/>
                          </a:solidFill>
                          <a:effectLst/>
                          <a:latin typeface="Calibri" panose="020F0502020204030204" pitchFamily="34" charset="0"/>
                        </a:rPr>
                        <a:t>5,060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a:solidFill>
                            <a:srgbClr val="000000"/>
                          </a:solidFill>
                          <a:effectLst/>
                          <a:latin typeface="Calibri" panose="020F0502020204030204" pitchFamily="34" charset="0"/>
                        </a:rPr>
                        <a:t>100.00%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a:solidFill>
                            <a:srgbClr val="000000"/>
                          </a:solidFill>
                          <a:effectLst/>
                          <a:latin typeface="Calibri" panose="020F0502020204030204" pitchFamily="34" charset="0"/>
                        </a:rPr>
                        <a:t>50.60%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dirty="0">
                          <a:solidFill>
                            <a:srgbClr val="000000"/>
                          </a:solidFill>
                          <a:effectLst/>
                          <a:latin typeface="Calibri" panose="020F0502020204030204" pitchFamily="34" charset="0"/>
                        </a:rPr>
                        <a:t>1.000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1"/>
                  </a:ext>
                </a:extLst>
              </a:tr>
            </a:tbl>
          </a:graphicData>
        </a:graphic>
      </p:graphicFrame>
      <p:pic>
        <p:nvPicPr>
          <p:cNvPr id="6" name="Picture 5">
            <a:extLst>
              <a:ext uri="{FF2B5EF4-FFF2-40B4-BE49-F238E27FC236}">
                <a16:creationId xmlns:a16="http://schemas.microsoft.com/office/drawing/2014/main" id="{F9ED5DF6-858C-4A24-B8F5-4B87E4CEE84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46250699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Gain and Lift: Uninformative Model</a:t>
            </a:r>
          </a:p>
        </p:txBody>
      </p:sp>
      <p:sp>
        <p:nvSpPr>
          <p:cNvPr id="7" name="Slide Number Placeholder 6"/>
          <p:cNvSpPr>
            <a:spLocks noGrp="1"/>
          </p:cNvSpPr>
          <p:nvPr>
            <p:ph type="sldNum" sz="quarter" idx="12"/>
          </p:nvPr>
        </p:nvSpPr>
        <p:spPr/>
        <p:txBody>
          <a:bodyPr/>
          <a:lstStyle/>
          <a:p>
            <a:fld id="{1C20BA80-1909-427C-B3BD-3DD8AEAFD5BE}" type="slidenum">
              <a:rPr lang="en-US" smtClean="0"/>
              <a:t>75</a:t>
            </a:fld>
            <a:endParaRPr lang="en-US" dirty="0"/>
          </a:p>
        </p:txBody>
      </p:sp>
      <p:graphicFrame>
        <p:nvGraphicFramePr>
          <p:cNvPr id="8" name="Content Placeholder 7"/>
          <p:cNvGraphicFramePr>
            <a:graphicFrameLocks noGrp="1"/>
          </p:cNvGraphicFramePr>
          <p:nvPr>
            <p:ph idx="1"/>
            <p:extLst/>
          </p:nvPr>
        </p:nvGraphicFramePr>
        <p:xfrm>
          <a:off x="962628" y="1566029"/>
          <a:ext cx="10183789" cy="4487528"/>
        </p:xfrm>
        <a:graphic>
          <a:graphicData uri="http://schemas.openxmlformats.org/drawingml/2006/table">
            <a:tbl>
              <a:tblPr/>
              <a:tblGrid>
                <a:gridCol w="1454827">
                  <a:extLst>
                    <a:ext uri="{9D8B030D-6E8A-4147-A177-3AD203B41FA5}">
                      <a16:colId xmlns:a16="http://schemas.microsoft.com/office/drawing/2014/main" val="20000"/>
                    </a:ext>
                  </a:extLst>
                </a:gridCol>
                <a:gridCol w="1454827">
                  <a:extLst>
                    <a:ext uri="{9D8B030D-6E8A-4147-A177-3AD203B41FA5}">
                      <a16:colId xmlns:a16="http://schemas.microsoft.com/office/drawing/2014/main" val="20001"/>
                    </a:ext>
                  </a:extLst>
                </a:gridCol>
                <a:gridCol w="1454827">
                  <a:extLst>
                    <a:ext uri="{9D8B030D-6E8A-4147-A177-3AD203B41FA5}">
                      <a16:colId xmlns:a16="http://schemas.microsoft.com/office/drawing/2014/main" val="20002"/>
                    </a:ext>
                  </a:extLst>
                </a:gridCol>
                <a:gridCol w="1454827">
                  <a:extLst>
                    <a:ext uri="{9D8B030D-6E8A-4147-A177-3AD203B41FA5}">
                      <a16:colId xmlns:a16="http://schemas.microsoft.com/office/drawing/2014/main" val="20003"/>
                    </a:ext>
                  </a:extLst>
                </a:gridCol>
                <a:gridCol w="1454827">
                  <a:extLst>
                    <a:ext uri="{9D8B030D-6E8A-4147-A177-3AD203B41FA5}">
                      <a16:colId xmlns:a16="http://schemas.microsoft.com/office/drawing/2014/main" val="20004"/>
                    </a:ext>
                  </a:extLst>
                </a:gridCol>
                <a:gridCol w="1454827">
                  <a:extLst>
                    <a:ext uri="{9D8B030D-6E8A-4147-A177-3AD203B41FA5}">
                      <a16:colId xmlns:a16="http://schemas.microsoft.com/office/drawing/2014/main" val="20005"/>
                    </a:ext>
                  </a:extLst>
                </a:gridCol>
                <a:gridCol w="1454827">
                  <a:extLst>
                    <a:ext uri="{9D8B030D-6E8A-4147-A177-3AD203B41FA5}">
                      <a16:colId xmlns:a16="http://schemas.microsoft.com/office/drawing/2014/main" val="20006"/>
                    </a:ext>
                  </a:extLst>
                </a:gridCol>
              </a:tblGrid>
              <a:tr h="386222">
                <a:tc>
                  <a:txBody>
                    <a:bodyPr/>
                    <a:lstStyle/>
                    <a:p>
                      <a:pPr algn="r" fontAlgn="b"/>
                      <a:r>
                        <a:rPr lang="en-US" sz="1800" b="1" i="0" u="none" strike="noStrike" dirty="0">
                          <a:solidFill>
                            <a:srgbClr val="000000"/>
                          </a:solidFill>
                          <a:effectLst/>
                          <a:latin typeface="Calibri" panose="020F0502020204030204" pitchFamily="34" charset="0"/>
                        </a:rPr>
                        <a:t>Decile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r" fontAlgn="b"/>
                      <a:r>
                        <a:rPr lang="en-US" sz="1800" b="1" i="0" u="none" strike="noStrike">
                          <a:solidFill>
                            <a:srgbClr val="000000"/>
                          </a:solidFill>
                          <a:effectLst/>
                          <a:latin typeface="Calibri" panose="020F0502020204030204" pitchFamily="34" charset="0"/>
                        </a:rPr>
                        <a:t>Decile 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r" fontAlgn="b"/>
                      <a:r>
                        <a:rPr lang="en-US" sz="1800" b="1" i="0" u="none" strike="noStrike">
                          <a:solidFill>
                            <a:srgbClr val="000000"/>
                          </a:solidFill>
                          <a:effectLst/>
                          <a:latin typeface="Calibri" panose="020F0502020204030204" pitchFamily="34" charset="0"/>
                        </a:rPr>
                        <a:t>Decile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r" fontAlgn="b"/>
                      <a:r>
                        <a:rPr lang="en-US" sz="1800" b="1" i="0" u="none" strike="noStrike">
                          <a:solidFill>
                            <a:srgbClr val="000000"/>
                          </a:solidFill>
                          <a:effectLst/>
                          <a:latin typeface="Calibri" panose="020F0502020204030204" pitchFamily="34" charset="0"/>
                        </a:rPr>
                        <a:t>Gain 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r" fontAlgn="b"/>
                      <a:r>
                        <a:rPr lang="en-US" sz="1800" b="1" i="0" u="none" strike="noStrike">
                          <a:solidFill>
                            <a:srgbClr val="000000"/>
                          </a:solidFill>
                          <a:effectLst/>
                          <a:latin typeface="Calibri" panose="020F0502020204030204" pitchFamily="34" charset="0"/>
                        </a:rPr>
                        <a:t>Gain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r" fontAlgn="b"/>
                      <a:r>
                        <a:rPr lang="en-US" sz="1800" b="1" i="0" u="none" strike="noStrike">
                          <a:solidFill>
                            <a:srgbClr val="000000"/>
                          </a:solidFill>
                          <a:effectLst/>
                          <a:latin typeface="Calibri" panose="020F0502020204030204" pitchFamily="34" charset="0"/>
                        </a:rPr>
                        <a:t>Response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r" fontAlgn="b"/>
                      <a:r>
                        <a:rPr lang="en-US" sz="1800" b="1" i="0" u="none" strike="noStrike">
                          <a:solidFill>
                            <a:srgbClr val="000000"/>
                          </a:solidFill>
                          <a:effectLst/>
                          <a:latin typeface="Calibri" panose="020F0502020204030204" pitchFamily="34" charset="0"/>
                        </a:rPr>
                        <a:t>Lift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386222">
                <a:tc>
                  <a:txBody>
                    <a:bodyPr/>
                    <a:lstStyle/>
                    <a:p>
                      <a:pPr algn="r" fontAlgn="b"/>
                      <a:r>
                        <a:rPr lang="en-US" sz="1800" b="0" i="0" u="none" strike="noStrike">
                          <a:solidFill>
                            <a:srgbClr val="000000"/>
                          </a:solidFill>
                          <a:effectLst/>
                          <a:latin typeface="Calibri" panose="020F0502020204030204" pitchFamily="34" charset="0"/>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dirty="0">
                          <a:solidFill>
                            <a:srgbClr val="000000"/>
                          </a:solidFill>
                          <a:effectLst/>
                          <a:latin typeface="Calibri" panose="020F0502020204030204" pitchFamily="34" charset="0"/>
                        </a:rPr>
                        <a:t>1,000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a:solidFill>
                            <a:srgbClr val="000000"/>
                          </a:solidFill>
                          <a:effectLst/>
                          <a:latin typeface="Calibri" panose="020F0502020204030204" pitchFamily="34" charset="0"/>
                        </a:rPr>
                        <a:t>10.0%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dirty="0">
                          <a:solidFill>
                            <a:srgbClr val="000000"/>
                          </a:solidFill>
                          <a:effectLst/>
                          <a:latin typeface="Calibri" panose="020F0502020204030204" pitchFamily="34" charset="0"/>
                        </a:rPr>
                        <a:t>505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dirty="0">
                          <a:solidFill>
                            <a:srgbClr val="000000"/>
                          </a:solidFill>
                          <a:effectLst/>
                          <a:latin typeface="Calibri" panose="020F0502020204030204" pitchFamily="34" charset="0"/>
                        </a:rPr>
                        <a:t>9.98%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a:solidFill>
                            <a:srgbClr val="000000"/>
                          </a:solidFill>
                          <a:effectLst/>
                          <a:latin typeface="Calibri" panose="020F0502020204030204" pitchFamily="34" charset="0"/>
                        </a:rPr>
                        <a:t>50.50%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a:solidFill>
                            <a:srgbClr val="000000"/>
                          </a:solidFill>
                          <a:effectLst/>
                          <a:latin typeface="Calibri" panose="020F0502020204030204" pitchFamily="34" charset="0"/>
                        </a:rPr>
                        <a:t>0.998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367830">
                <a:tc>
                  <a:txBody>
                    <a:bodyPr/>
                    <a:lstStyle/>
                    <a:p>
                      <a:pPr algn="r" fontAlgn="b"/>
                      <a:r>
                        <a:rPr lang="en-US" sz="1800" b="0" i="0" u="none" strike="noStrike">
                          <a:solidFill>
                            <a:srgbClr val="000000"/>
                          </a:solidFill>
                          <a:effectLst/>
                          <a:latin typeface="Calibri" panose="020F0502020204030204" pitchFamily="34" charset="0"/>
                        </a:rPr>
                        <a:t>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dirty="0">
                          <a:solidFill>
                            <a:srgbClr val="000000"/>
                          </a:solidFill>
                          <a:effectLst/>
                          <a:latin typeface="Calibri" panose="020F0502020204030204" pitchFamily="34" charset="0"/>
                        </a:rPr>
                        <a:t>1,000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a:solidFill>
                            <a:srgbClr val="000000"/>
                          </a:solidFill>
                          <a:effectLst/>
                          <a:latin typeface="Calibri" panose="020F0502020204030204" pitchFamily="34" charset="0"/>
                        </a:rPr>
                        <a:t>10.0%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a:solidFill>
                            <a:srgbClr val="000000"/>
                          </a:solidFill>
                          <a:effectLst/>
                          <a:latin typeface="Calibri" panose="020F0502020204030204" pitchFamily="34" charset="0"/>
                        </a:rPr>
                        <a:t>498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a:solidFill>
                            <a:srgbClr val="000000"/>
                          </a:solidFill>
                          <a:effectLst/>
                          <a:latin typeface="Calibri" panose="020F0502020204030204" pitchFamily="34" charset="0"/>
                        </a:rPr>
                        <a:t>9.84%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a:solidFill>
                            <a:srgbClr val="000000"/>
                          </a:solidFill>
                          <a:effectLst/>
                          <a:latin typeface="Calibri" panose="020F0502020204030204" pitchFamily="34" charset="0"/>
                        </a:rPr>
                        <a:t>49.80%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a:solidFill>
                            <a:srgbClr val="000000"/>
                          </a:solidFill>
                          <a:effectLst/>
                          <a:latin typeface="Calibri" panose="020F0502020204030204" pitchFamily="34" charset="0"/>
                        </a:rPr>
                        <a:t>0.984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367830">
                <a:tc>
                  <a:txBody>
                    <a:bodyPr/>
                    <a:lstStyle/>
                    <a:p>
                      <a:pPr algn="r" fontAlgn="b"/>
                      <a:r>
                        <a:rPr lang="en-US" sz="1800" b="0" i="0" u="none" strike="noStrike">
                          <a:solidFill>
                            <a:srgbClr val="000000"/>
                          </a:solidFill>
                          <a:effectLst/>
                          <a:latin typeface="Calibri" panose="020F0502020204030204" pitchFamily="34" charset="0"/>
                        </a:rPr>
                        <a:t>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dirty="0">
                          <a:solidFill>
                            <a:srgbClr val="000000"/>
                          </a:solidFill>
                          <a:effectLst/>
                          <a:latin typeface="Calibri" panose="020F0502020204030204" pitchFamily="34" charset="0"/>
                        </a:rPr>
                        <a:t>1,000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a:solidFill>
                            <a:srgbClr val="000000"/>
                          </a:solidFill>
                          <a:effectLst/>
                          <a:latin typeface="Calibri" panose="020F0502020204030204" pitchFamily="34" charset="0"/>
                        </a:rPr>
                        <a:t>10.0%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a:solidFill>
                            <a:srgbClr val="000000"/>
                          </a:solidFill>
                          <a:effectLst/>
                          <a:latin typeface="Calibri" panose="020F0502020204030204" pitchFamily="34" charset="0"/>
                        </a:rPr>
                        <a:t>508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a:solidFill>
                            <a:srgbClr val="000000"/>
                          </a:solidFill>
                          <a:effectLst/>
                          <a:latin typeface="Calibri" panose="020F0502020204030204" pitchFamily="34" charset="0"/>
                        </a:rPr>
                        <a:t>10.04%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a:solidFill>
                            <a:srgbClr val="000000"/>
                          </a:solidFill>
                          <a:effectLst/>
                          <a:latin typeface="Calibri" panose="020F0502020204030204" pitchFamily="34" charset="0"/>
                        </a:rPr>
                        <a:t>50.80%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a:solidFill>
                            <a:srgbClr val="000000"/>
                          </a:solidFill>
                          <a:effectLst/>
                          <a:latin typeface="Calibri" panose="020F0502020204030204" pitchFamily="34" charset="0"/>
                        </a:rPr>
                        <a:t>1.004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367830">
                <a:tc>
                  <a:txBody>
                    <a:bodyPr/>
                    <a:lstStyle/>
                    <a:p>
                      <a:pPr algn="r" fontAlgn="b"/>
                      <a:r>
                        <a:rPr lang="en-US" sz="1800" b="0" i="0" u="none" strike="noStrike">
                          <a:solidFill>
                            <a:srgbClr val="000000"/>
                          </a:solidFill>
                          <a:effectLst/>
                          <a:latin typeface="Calibri" panose="020F0502020204030204" pitchFamily="34" charset="0"/>
                        </a:rPr>
                        <a:t>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a:solidFill>
                            <a:srgbClr val="000000"/>
                          </a:solidFill>
                          <a:effectLst/>
                          <a:latin typeface="Calibri" panose="020F0502020204030204" pitchFamily="34" charset="0"/>
                        </a:rPr>
                        <a:t>1,000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dirty="0">
                          <a:solidFill>
                            <a:srgbClr val="000000"/>
                          </a:solidFill>
                          <a:effectLst/>
                          <a:latin typeface="Calibri" panose="020F0502020204030204" pitchFamily="34" charset="0"/>
                        </a:rPr>
                        <a:t>10.0%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a:solidFill>
                            <a:srgbClr val="000000"/>
                          </a:solidFill>
                          <a:effectLst/>
                          <a:latin typeface="Calibri" panose="020F0502020204030204" pitchFamily="34" charset="0"/>
                        </a:rPr>
                        <a:t>521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a:solidFill>
                            <a:srgbClr val="000000"/>
                          </a:solidFill>
                          <a:effectLst/>
                          <a:latin typeface="Calibri" panose="020F0502020204030204" pitchFamily="34" charset="0"/>
                        </a:rPr>
                        <a:t>10.30%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a:solidFill>
                            <a:srgbClr val="000000"/>
                          </a:solidFill>
                          <a:effectLst/>
                          <a:latin typeface="Calibri" panose="020F0502020204030204" pitchFamily="34" charset="0"/>
                        </a:rPr>
                        <a:t>52.10%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a:solidFill>
                            <a:srgbClr val="000000"/>
                          </a:solidFill>
                          <a:effectLst/>
                          <a:latin typeface="Calibri" panose="020F0502020204030204" pitchFamily="34" charset="0"/>
                        </a:rPr>
                        <a:t>1.030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367830">
                <a:tc>
                  <a:txBody>
                    <a:bodyPr/>
                    <a:lstStyle/>
                    <a:p>
                      <a:pPr algn="r" fontAlgn="b"/>
                      <a:r>
                        <a:rPr lang="en-US" sz="1800" b="0" i="0" u="none" strike="noStrike">
                          <a:solidFill>
                            <a:srgbClr val="000000"/>
                          </a:solidFill>
                          <a:effectLst/>
                          <a:latin typeface="Calibri" panose="020F0502020204030204" pitchFamily="34" charset="0"/>
                        </a:rPr>
                        <a:t>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a:solidFill>
                            <a:srgbClr val="000000"/>
                          </a:solidFill>
                          <a:effectLst/>
                          <a:latin typeface="Calibri" panose="020F0502020204030204" pitchFamily="34" charset="0"/>
                        </a:rPr>
                        <a:t>1,000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dirty="0">
                          <a:solidFill>
                            <a:srgbClr val="000000"/>
                          </a:solidFill>
                          <a:effectLst/>
                          <a:latin typeface="Calibri" panose="020F0502020204030204" pitchFamily="34" charset="0"/>
                        </a:rPr>
                        <a:t>10.0%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a:solidFill>
                            <a:srgbClr val="000000"/>
                          </a:solidFill>
                          <a:effectLst/>
                          <a:latin typeface="Calibri" panose="020F0502020204030204" pitchFamily="34" charset="0"/>
                        </a:rPr>
                        <a:t>514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a:solidFill>
                            <a:srgbClr val="000000"/>
                          </a:solidFill>
                          <a:effectLst/>
                          <a:latin typeface="Calibri" panose="020F0502020204030204" pitchFamily="34" charset="0"/>
                        </a:rPr>
                        <a:t>10.16%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a:solidFill>
                            <a:srgbClr val="000000"/>
                          </a:solidFill>
                          <a:effectLst/>
                          <a:latin typeface="Calibri" panose="020F0502020204030204" pitchFamily="34" charset="0"/>
                        </a:rPr>
                        <a:t>51.40%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a:solidFill>
                            <a:srgbClr val="000000"/>
                          </a:solidFill>
                          <a:effectLst/>
                          <a:latin typeface="Calibri" panose="020F0502020204030204" pitchFamily="34" charset="0"/>
                        </a:rPr>
                        <a:t>1.016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367830">
                <a:tc>
                  <a:txBody>
                    <a:bodyPr/>
                    <a:lstStyle/>
                    <a:p>
                      <a:pPr algn="r" fontAlgn="b"/>
                      <a:r>
                        <a:rPr lang="en-US" sz="1800" b="0" i="0" u="none" strike="noStrike">
                          <a:solidFill>
                            <a:srgbClr val="000000"/>
                          </a:solidFill>
                          <a:effectLst/>
                          <a:latin typeface="Calibri" panose="020F0502020204030204" pitchFamily="34" charset="0"/>
                        </a:rPr>
                        <a:t>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a:solidFill>
                            <a:srgbClr val="000000"/>
                          </a:solidFill>
                          <a:effectLst/>
                          <a:latin typeface="Calibri" panose="020F0502020204030204" pitchFamily="34" charset="0"/>
                        </a:rPr>
                        <a:t>1,000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a:solidFill>
                            <a:srgbClr val="000000"/>
                          </a:solidFill>
                          <a:effectLst/>
                          <a:latin typeface="Calibri" panose="020F0502020204030204" pitchFamily="34" charset="0"/>
                        </a:rPr>
                        <a:t>10.0%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dirty="0">
                          <a:solidFill>
                            <a:srgbClr val="000000"/>
                          </a:solidFill>
                          <a:effectLst/>
                          <a:latin typeface="Calibri" panose="020F0502020204030204" pitchFamily="34" charset="0"/>
                        </a:rPr>
                        <a:t>486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a:solidFill>
                            <a:srgbClr val="000000"/>
                          </a:solidFill>
                          <a:effectLst/>
                          <a:latin typeface="Calibri" panose="020F0502020204030204" pitchFamily="34" charset="0"/>
                        </a:rPr>
                        <a:t>9.60%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a:solidFill>
                            <a:srgbClr val="000000"/>
                          </a:solidFill>
                          <a:effectLst/>
                          <a:latin typeface="Calibri" panose="020F0502020204030204" pitchFamily="34" charset="0"/>
                        </a:rPr>
                        <a:t>48.60%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a:solidFill>
                            <a:srgbClr val="000000"/>
                          </a:solidFill>
                          <a:effectLst/>
                          <a:latin typeface="Calibri" panose="020F0502020204030204" pitchFamily="34" charset="0"/>
                        </a:rPr>
                        <a:t>0.960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367830">
                <a:tc>
                  <a:txBody>
                    <a:bodyPr/>
                    <a:lstStyle/>
                    <a:p>
                      <a:pPr algn="r" fontAlgn="b"/>
                      <a:r>
                        <a:rPr lang="en-US" sz="1800" b="0" i="0" u="none" strike="noStrike">
                          <a:solidFill>
                            <a:srgbClr val="000000"/>
                          </a:solidFill>
                          <a:effectLst/>
                          <a:latin typeface="Calibri" panose="020F0502020204030204" pitchFamily="34" charset="0"/>
                        </a:rPr>
                        <a:t>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a:solidFill>
                            <a:srgbClr val="000000"/>
                          </a:solidFill>
                          <a:effectLst/>
                          <a:latin typeface="Calibri" panose="020F0502020204030204" pitchFamily="34" charset="0"/>
                        </a:rPr>
                        <a:t>1,000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a:solidFill>
                            <a:srgbClr val="000000"/>
                          </a:solidFill>
                          <a:effectLst/>
                          <a:latin typeface="Calibri" panose="020F0502020204030204" pitchFamily="34" charset="0"/>
                        </a:rPr>
                        <a:t>10.0%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a:solidFill>
                            <a:srgbClr val="000000"/>
                          </a:solidFill>
                          <a:effectLst/>
                          <a:latin typeface="Calibri" panose="020F0502020204030204" pitchFamily="34" charset="0"/>
                        </a:rPr>
                        <a:t>504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dirty="0">
                          <a:solidFill>
                            <a:srgbClr val="000000"/>
                          </a:solidFill>
                          <a:effectLst/>
                          <a:latin typeface="Calibri" panose="020F0502020204030204" pitchFamily="34" charset="0"/>
                        </a:rPr>
                        <a:t>9.96%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dirty="0">
                          <a:solidFill>
                            <a:srgbClr val="000000"/>
                          </a:solidFill>
                          <a:effectLst/>
                          <a:latin typeface="Calibri" panose="020F0502020204030204" pitchFamily="34" charset="0"/>
                        </a:rPr>
                        <a:t>50.40%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dirty="0">
                          <a:solidFill>
                            <a:srgbClr val="000000"/>
                          </a:solidFill>
                          <a:effectLst/>
                          <a:latin typeface="Calibri" panose="020F0502020204030204" pitchFamily="34" charset="0"/>
                        </a:rPr>
                        <a:t>0.996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367830">
                <a:tc>
                  <a:txBody>
                    <a:bodyPr/>
                    <a:lstStyle/>
                    <a:p>
                      <a:pPr algn="r" fontAlgn="b"/>
                      <a:r>
                        <a:rPr lang="en-US" sz="1800" b="0" i="0" u="none" strike="noStrike">
                          <a:solidFill>
                            <a:srgbClr val="000000"/>
                          </a:solidFill>
                          <a:effectLst/>
                          <a:latin typeface="Calibri" panose="020F0502020204030204" pitchFamily="34" charset="0"/>
                        </a:rPr>
                        <a:t>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a:solidFill>
                            <a:srgbClr val="000000"/>
                          </a:solidFill>
                          <a:effectLst/>
                          <a:latin typeface="Calibri" panose="020F0502020204030204" pitchFamily="34" charset="0"/>
                        </a:rPr>
                        <a:t>1,000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a:solidFill>
                            <a:srgbClr val="000000"/>
                          </a:solidFill>
                          <a:effectLst/>
                          <a:latin typeface="Calibri" panose="020F0502020204030204" pitchFamily="34" charset="0"/>
                        </a:rPr>
                        <a:t>10.0%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a:solidFill>
                            <a:srgbClr val="000000"/>
                          </a:solidFill>
                          <a:effectLst/>
                          <a:latin typeface="Calibri" panose="020F0502020204030204" pitchFamily="34" charset="0"/>
                        </a:rPr>
                        <a:t>524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a:solidFill>
                            <a:srgbClr val="000000"/>
                          </a:solidFill>
                          <a:effectLst/>
                          <a:latin typeface="Calibri" panose="020F0502020204030204" pitchFamily="34" charset="0"/>
                        </a:rPr>
                        <a:t>10.36%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dirty="0">
                          <a:solidFill>
                            <a:srgbClr val="000000"/>
                          </a:solidFill>
                          <a:effectLst/>
                          <a:latin typeface="Calibri" panose="020F0502020204030204" pitchFamily="34" charset="0"/>
                        </a:rPr>
                        <a:t>52.40%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a:solidFill>
                            <a:srgbClr val="000000"/>
                          </a:solidFill>
                          <a:effectLst/>
                          <a:latin typeface="Calibri" panose="020F0502020204030204" pitchFamily="34" charset="0"/>
                        </a:rPr>
                        <a:t>1.036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367830">
                <a:tc>
                  <a:txBody>
                    <a:bodyPr/>
                    <a:lstStyle/>
                    <a:p>
                      <a:pPr algn="r" fontAlgn="b"/>
                      <a:r>
                        <a:rPr lang="en-US" sz="1800" b="0" i="0" u="none" strike="noStrike">
                          <a:solidFill>
                            <a:srgbClr val="000000"/>
                          </a:solidFill>
                          <a:effectLst/>
                          <a:latin typeface="Calibri" panose="020F0502020204030204" pitchFamily="34" charset="0"/>
                        </a:rPr>
                        <a:t>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a:solidFill>
                            <a:srgbClr val="000000"/>
                          </a:solidFill>
                          <a:effectLst/>
                          <a:latin typeface="Calibri" panose="020F0502020204030204" pitchFamily="34" charset="0"/>
                        </a:rPr>
                        <a:t>1,000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a:solidFill>
                            <a:srgbClr val="000000"/>
                          </a:solidFill>
                          <a:effectLst/>
                          <a:latin typeface="Calibri" panose="020F0502020204030204" pitchFamily="34" charset="0"/>
                        </a:rPr>
                        <a:t>10.0%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a:solidFill>
                            <a:srgbClr val="000000"/>
                          </a:solidFill>
                          <a:effectLst/>
                          <a:latin typeface="Calibri" panose="020F0502020204030204" pitchFamily="34" charset="0"/>
                        </a:rPr>
                        <a:t>493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a:solidFill>
                            <a:srgbClr val="000000"/>
                          </a:solidFill>
                          <a:effectLst/>
                          <a:latin typeface="Calibri" panose="020F0502020204030204" pitchFamily="34" charset="0"/>
                        </a:rPr>
                        <a:t>9.74%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a:solidFill>
                            <a:srgbClr val="000000"/>
                          </a:solidFill>
                          <a:effectLst/>
                          <a:latin typeface="Calibri" panose="020F0502020204030204" pitchFamily="34" charset="0"/>
                        </a:rPr>
                        <a:t>49.30%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dirty="0">
                          <a:solidFill>
                            <a:srgbClr val="000000"/>
                          </a:solidFill>
                          <a:effectLst/>
                          <a:latin typeface="Calibri" panose="020F0502020204030204" pitchFamily="34" charset="0"/>
                        </a:rPr>
                        <a:t>0.974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r h="386222">
                <a:tc>
                  <a:txBody>
                    <a:bodyPr/>
                    <a:lstStyle/>
                    <a:p>
                      <a:pPr algn="r" fontAlgn="b"/>
                      <a:r>
                        <a:rPr lang="en-US" sz="1800" b="0" i="0" u="none" strike="noStrike">
                          <a:solidFill>
                            <a:srgbClr val="000000"/>
                          </a:solidFill>
                          <a:effectLst/>
                          <a:latin typeface="Calibri" panose="020F0502020204030204" pitchFamily="34" charset="0"/>
                        </a:rPr>
                        <a:t>10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r" fontAlgn="b"/>
                      <a:r>
                        <a:rPr lang="en-US" sz="1800" b="0" i="0" u="none" strike="noStrike">
                          <a:solidFill>
                            <a:srgbClr val="000000"/>
                          </a:solidFill>
                          <a:effectLst/>
                          <a:latin typeface="Calibri" panose="020F0502020204030204" pitchFamily="34" charset="0"/>
                        </a:rPr>
                        <a:t>1,000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r" fontAlgn="b"/>
                      <a:r>
                        <a:rPr lang="en-US" sz="1800" b="0" i="0" u="none" strike="noStrike">
                          <a:solidFill>
                            <a:srgbClr val="000000"/>
                          </a:solidFill>
                          <a:effectLst/>
                          <a:latin typeface="Calibri" panose="020F0502020204030204" pitchFamily="34" charset="0"/>
                        </a:rPr>
                        <a:t>10.0%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r" fontAlgn="b"/>
                      <a:r>
                        <a:rPr lang="en-US" sz="1800" b="0" i="0" u="none" strike="noStrike">
                          <a:solidFill>
                            <a:srgbClr val="000000"/>
                          </a:solidFill>
                          <a:effectLst/>
                          <a:latin typeface="Calibri" panose="020F0502020204030204" pitchFamily="34" charset="0"/>
                        </a:rPr>
                        <a:t>507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r" fontAlgn="b"/>
                      <a:r>
                        <a:rPr lang="en-US" sz="1800" b="0" i="0" u="none" strike="noStrike">
                          <a:solidFill>
                            <a:srgbClr val="000000"/>
                          </a:solidFill>
                          <a:effectLst/>
                          <a:latin typeface="Calibri" panose="020F0502020204030204" pitchFamily="34" charset="0"/>
                        </a:rPr>
                        <a:t>10.02%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r" fontAlgn="b"/>
                      <a:r>
                        <a:rPr lang="en-US" sz="1800" b="0" i="0" u="none" strike="noStrike">
                          <a:solidFill>
                            <a:srgbClr val="000000"/>
                          </a:solidFill>
                          <a:effectLst/>
                          <a:latin typeface="Calibri" panose="020F0502020204030204" pitchFamily="34" charset="0"/>
                        </a:rPr>
                        <a:t>50.70%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r" fontAlgn="b"/>
                      <a:r>
                        <a:rPr lang="en-US" sz="1800" b="0" i="0" u="none" strike="noStrike" dirty="0">
                          <a:solidFill>
                            <a:srgbClr val="000000"/>
                          </a:solidFill>
                          <a:effectLst/>
                          <a:latin typeface="Calibri" panose="020F0502020204030204" pitchFamily="34" charset="0"/>
                        </a:rPr>
                        <a:t>1.002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r h="386222">
                <a:tc>
                  <a:txBody>
                    <a:bodyPr/>
                    <a:lstStyle/>
                    <a:p>
                      <a:pPr algn="l" fontAlgn="b"/>
                      <a:r>
                        <a:rPr lang="en-US" sz="1800" b="1" i="0" u="none" strike="noStrike">
                          <a:solidFill>
                            <a:srgbClr val="000000"/>
                          </a:solidFill>
                          <a:effectLst/>
                          <a:latin typeface="Calibri" panose="020F0502020204030204" pitchFamily="34" charset="0"/>
                        </a:rPr>
                        <a:t>Overall</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1" i="0" u="none" strike="noStrike">
                          <a:solidFill>
                            <a:srgbClr val="000000"/>
                          </a:solidFill>
                          <a:effectLst/>
                          <a:latin typeface="Calibri" panose="020F0502020204030204" pitchFamily="34" charset="0"/>
                        </a:rPr>
                        <a:t>10,000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a:solidFill>
                            <a:srgbClr val="000000"/>
                          </a:solidFill>
                          <a:effectLst/>
                          <a:latin typeface="Calibri" panose="020F0502020204030204" pitchFamily="34" charset="0"/>
                        </a:rPr>
                        <a:t>100.0%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1" i="0" u="none" strike="noStrike">
                          <a:solidFill>
                            <a:srgbClr val="000000"/>
                          </a:solidFill>
                          <a:effectLst/>
                          <a:latin typeface="Calibri" panose="020F0502020204030204" pitchFamily="34" charset="0"/>
                        </a:rPr>
                        <a:t>5,060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a:solidFill>
                            <a:srgbClr val="000000"/>
                          </a:solidFill>
                          <a:effectLst/>
                          <a:latin typeface="Calibri" panose="020F0502020204030204" pitchFamily="34" charset="0"/>
                        </a:rPr>
                        <a:t>100.00%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a:solidFill>
                            <a:srgbClr val="000000"/>
                          </a:solidFill>
                          <a:effectLst/>
                          <a:latin typeface="Calibri" panose="020F0502020204030204" pitchFamily="34" charset="0"/>
                        </a:rPr>
                        <a:t>50.60%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dirty="0">
                          <a:solidFill>
                            <a:srgbClr val="000000"/>
                          </a:solidFill>
                          <a:effectLst/>
                          <a:latin typeface="Calibri" panose="020F0502020204030204" pitchFamily="34" charset="0"/>
                        </a:rPr>
                        <a:t>1.000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1"/>
                  </a:ext>
                </a:extLst>
              </a:tr>
            </a:tbl>
          </a:graphicData>
        </a:graphic>
      </p:graphicFrame>
      <p:sp>
        <p:nvSpPr>
          <p:cNvPr id="5" name="Rounded Rectangular Callout 4"/>
          <p:cNvSpPr/>
          <p:nvPr/>
        </p:nvSpPr>
        <p:spPr>
          <a:xfrm>
            <a:off x="2775858" y="3091543"/>
            <a:ext cx="2383972" cy="1393371"/>
          </a:xfrm>
          <a:prstGeom prst="wedgeRoundRectCallout">
            <a:avLst>
              <a:gd name="adj1" fmla="val 99440"/>
              <a:gd name="adj2" fmla="val -116406"/>
              <a:gd name="adj3" fmla="val 16667"/>
            </a:avLst>
          </a:prstGeom>
          <a:solidFill>
            <a:schemeClr val="accent1">
              <a:alpha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505 observations with Response = 1 in Decile 1</a:t>
            </a:r>
          </a:p>
        </p:txBody>
      </p:sp>
      <p:sp>
        <p:nvSpPr>
          <p:cNvPr id="6" name="Rounded Rectangular Callout 5"/>
          <p:cNvSpPr/>
          <p:nvPr/>
        </p:nvSpPr>
        <p:spPr>
          <a:xfrm>
            <a:off x="5540829" y="3091543"/>
            <a:ext cx="2122714" cy="936171"/>
          </a:xfrm>
          <a:prstGeom prst="wedgeRoundRectCallout">
            <a:avLst>
              <a:gd name="adj1" fmla="val 47372"/>
              <a:gd name="adj2" fmla="val -146802"/>
              <a:gd name="adj3" fmla="val 16667"/>
            </a:avLst>
          </a:prstGeom>
          <a:solidFill>
            <a:schemeClr val="accent1">
              <a:alpha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505/5060 = 9.98%</a:t>
            </a:r>
          </a:p>
        </p:txBody>
      </p:sp>
      <p:sp>
        <p:nvSpPr>
          <p:cNvPr id="9" name="Rounded Rectangular Callout 8"/>
          <p:cNvSpPr/>
          <p:nvPr/>
        </p:nvSpPr>
        <p:spPr>
          <a:xfrm>
            <a:off x="8044543" y="3396343"/>
            <a:ext cx="2111828" cy="1382486"/>
          </a:xfrm>
          <a:prstGeom prst="wedgeRoundRectCallout">
            <a:avLst>
              <a:gd name="adj1" fmla="val -6775"/>
              <a:gd name="adj2" fmla="val -138423"/>
              <a:gd name="adj3" fmla="val 16667"/>
            </a:avLst>
          </a:prstGeom>
          <a:solidFill>
            <a:schemeClr val="accent1">
              <a:alpha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505 / 1000 = 50.50% where 1000 is number of observations in Decile 1</a:t>
            </a:r>
          </a:p>
        </p:txBody>
      </p:sp>
      <p:sp>
        <p:nvSpPr>
          <p:cNvPr id="10" name="Oval 9"/>
          <p:cNvSpPr/>
          <p:nvPr/>
        </p:nvSpPr>
        <p:spPr>
          <a:xfrm>
            <a:off x="5540829" y="5584371"/>
            <a:ext cx="1480457" cy="533400"/>
          </a:xfrm>
          <a:prstGeom prst="ellipse">
            <a:avLst/>
          </a:prstGeom>
          <a:noFill/>
          <a:ln w="635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ular Callout 10"/>
          <p:cNvSpPr/>
          <p:nvPr/>
        </p:nvSpPr>
        <p:spPr>
          <a:xfrm>
            <a:off x="9862457" y="239486"/>
            <a:ext cx="1937657" cy="1110343"/>
          </a:xfrm>
          <a:prstGeom prst="wedgeRoundRectCallout">
            <a:avLst>
              <a:gd name="adj1" fmla="val -12968"/>
              <a:gd name="adj2" fmla="val 112500"/>
              <a:gd name="adj3" fmla="val 16667"/>
            </a:avLst>
          </a:prstGeom>
          <a:solidFill>
            <a:schemeClr val="accent1">
              <a:alpha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50.50% / 50.60% = 0.998</a:t>
            </a:r>
          </a:p>
        </p:txBody>
      </p:sp>
      <p:sp>
        <p:nvSpPr>
          <p:cNvPr id="12" name="Oval 11"/>
          <p:cNvSpPr/>
          <p:nvPr/>
        </p:nvSpPr>
        <p:spPr>
          <a:xfrm>
            <a:off x="8382000" y="5584371"/>
            <a:ext cx="1480457" cy="533400"/>
          </a:xfrm>
          <a:prstGeom prst="ellipse">
            <a:avLst/>
          </a:prstGeom>
          <a:noFill/>
          <a:ln w="635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D9CA8A2E-979D-4E27-BB77-0112DC46CA9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272840655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Gain and Lift: Uninformative Model</a:t>
            </a:r>
          </a:p>
        </p:txBody>
      </p:sp>
      <p:sp>
        <p:nvSpPr>
          <p:cNvPr id="7" name="Slide Number Placeholder 6"/>
          <p:cNvSpPr>
            <a:spLocks noGrp="1"/>
          </p:cNvSpPr>
          <p:nvPr>
            <p:ph type="sldNum" sz="quarter" idx="12"/>
          </p:nvPr>
        </p:nvSpPr>
        <p:spPr/>
        <p:txBody>
          <a:bodyPr/>
          <a:lstStyle/>
          <a:p>
            <a:fld id="{1C20BA80-1909-427C-B3BD-3DD8AEAFD5BE}" type="slidenum">
              <a:rPr lang="en-US" smtClean="0"/>
              <a:t>76</a:t>
            </a:fld>
            <a:endParaRPr lang="en-US" dirty="0"/>
          </a:p>
        </p:txBody>
      </p:sp>
      <p:graphicFrame>
        <p:nvGraphicFramePr>
          <p:cNvPr id="5" name="Content Placeholder 4"/>
          <p:cNvGraphicFramePr>
            <a:graphicFrameLocks noGrp="1"/>
          </p:cNvGraphicFramePr>
          <p:nvPr>
            <p:ph idx="1"/>
            <p:extLst/>
          </p:nvPr>
        </p:nvGraphicFramePr>
        <p:xfrm>
          <a:off x="997352" y="1586233"/>
          <a:ext cx="10068044" cy="4248029"/>
        </p:xfrm>
        <a:graphic>
          <a:graphicData uri="http://schemas.openxmlformats.org/drawingml/2006/table">
            <a:tbl>
              <a:tblPr/>
              <a:tblGrid>
                <a:gridCol w="1438292">
                  <a:extLst>
                    <a:ext uri="{9D8B030D-6E8A-4147-A177-3AD203B41FA5}">
                      <a16:colId xmlns:a16="http://schemas.microsoft.com/office/drawing/2014/main" val="20000"/>
                    </a:ext>
                  </a:extLst>
                </a:gridCol>
                <a:gridCol w="1438292">
                  <a:extLst>
                    <a:ext uri="{9D8B030D-6E8A-4147-A177-3AD203B41FA5}">
                      <a16:colId xmlns:a16="http://schemas.microsoft.com/office/drawing/2014/main" val="20001"/>
                    </a:ext>
                  </a:extLst>
                </a:gridCol>
                <a:gridCol w="1438292">
                  <a:extLst>
                    <a:ext uri="{9D8B030D-6E8A-4147-A177-3AD203B41FA5}">
                      <a16:colId xmlns:a16="http://schemas.microsoft.com/office/drawing/2014/main" val="20002"/>
                    </a:ext>
                  </a:extLst>
                </a:gridCol>
                <a:gridCol w="1438292">
                  <a:extLst>
                    <a:ext uri="{9D8B030D-6E8A-4147-A177-3AD203B41FA5}">
                      <a16:colId xmlns:a16="http://schemas.microsoft.com/office/drawing/2014/main" val="20003"/>
                    </a:ext>
                  </a:extLst>
                </a:gridCol>
                <a:gridCol w="1438292">
                  <a:extLst>
                    <a:ext uri="{9D8B030D-6E8A-4147-A177-3AD203B41FA5}">
                      <a16:colId xmlns:a16="http://schemas.microsoft.com/office/drawing/2014/main" val="20004"/>
                    </a:ext>
                  </a:extLst>
                </a:gridCol>
                <a:gridCol w="1626520">
                  <a:extLst>
                    <a:ext uri="{9D8B030D-6E8A-4147-A177-3AD203B41FA5}">
                      <a16:colId xmlns:a16="http://schemas.microsoft.com/office/drawing/2014/main" val="20005"/>
                    </a:ext>
                  </a:extLst>
                </a:gridCol>
                <a:gridCol w="1250064">
                  <a:extLst>
                    <a:ext uri="{9D8B030D-6E8A-4147-A177-3AD203B41FA5}">
                      <a16:colId xmlns:a16="http://schemas.microsoft.com/office/drawing/2014/main" val="20006"/>
                    </a:ext>
                  </a:extLst>
                </a:gridCol>
              </a:tblGrid>
              <a:tr h="404613">
                <a:tc>
                  <a:txBody>
                    <a:bodyPr/>
                    <a:lstStyle/>
                    <a:p>
                      <a:pPr algn="r" fontAlgn="b"/>
                      <a:r>
                        <a:rPr lang="en-US" sz="1800" b="1" i="0" u="none" strike="noStrike" dirty="0">
                          <a:solidFill>
                            <a:srgbClr val="000000"/>
                          </a:solidFill>
                          <a:effectLst/>
                          <a:latin typeface="Calibri" panose="020F0502020204030204" pitchFamily="34" charset="0"/>
                        </a:rPr>
                        <a:t>Decile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r" fontAlgn="b"/>
                      <a:r>
                        <a:rPr lang="en-US" sz="1800" b="1" i="0" u="none" strike="noStrike">
                          <a:solidFill>
                            <a:srgbClr val="000000"/>
                          </a:solidFill>
                          <a:effectLst/>
                          <a:latin typeface="Calibri" panose="020F0502020204030204" pitchFamily="34" charset="0"/>
                        </a:rPr>
                        <a:t>Acc. Decile 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r" fontAlgn="b"/>
                      <a:r>
                        <a:rPr lang="en-US" sz="1800" b="1" i="0" u="none" strike="noStrike">
                          <a:solidFill>
                            <a:srgbClr val="000000"/>
                          </a:solidFill>
                          <a:effectLst/>
                          <a:latin typeface="Calibri" panose="020F0502020204030204" pitchFamily="34" charset="0"/>
                        </a:rPr>
                        <a:t>Acc. Decile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r" fontAlgn="b"/>
                      <a:r>
                        <a:rPr lang="en-US" sz="1800" b="1" i="0" u="none" strike="noStrike">
                          <a:solidFill>
                            <a:srgbClr val="000000"/>
                          </a:solidFill>
                          <a:effectLst/>
                          <a:latin typeface="Calibri" panose="020F0502020204030204" pitchFamily="34" charset="0"/>
                        </a:rPr>
                        <a:t>Acc. Gain 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r" fontAlgn="b"/>
                      <a:r>
                        <a:rPr lang="en-US" sz="1800" b="1" i="0" u="none" strike="noStrike">
                          <a:solidFill>
                            <a:srgbClr val="000000"/>
                          </a:solidFill>
                          <a:effectLst/>
                          <a:latin typeface="Calibri" panose="020F0502020204030204" pitchFamily="34" charset="0"/>
                        </a:rPr>
                        <a:t>Acc. Gain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r" fontAlgn="b"/>
                      <a:r>
                        <a:rPr lang="en-US" sz="1800" b="1" i="0" u="none" strike="noStrike">
                          <a:solidFill>
                            <a:srgbClr val="000000"/>
                          </a:solidFill>
                          <a:effectLst/>
                          <a:latin typeface="Calibri" panose="020F0502020204030204" pitchFamily="34" charset="0"/>
                        </a:rPr>
                        <a:t>Acc. Response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r" fontAlgn="b"/>
                      <a:r>
                        <a:rPr lang="en-US" sz="1800" b="1" i="0" u="none" strike="noStrike">
                          <a:solidFill>
                            <a:srgbClr val="000000"/>
                          </a:solidFill>
                          <a:effectLst/>
                          <a:latin typeface="Calibri" panose="020F0502020204030204" pitchFamily="34" charset="0"/>
                        </a:rPr>
                        <a:t>Lift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361936">
                <a:tc>
                  <a:txBody>
                    <a:bodyPr/>
                    <a:lstStyle/>
                    <a:p>
                      <a:pPr algn="r" fontAlgn="b"/>
                      <a:r>
                        <a:rPr lang="en-US" sz="1800" b="0" i="0" u="none" strike="noStrike">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a:solidFill>
                            <a:srgbClr val="000000"/>
                          </a:solidFill>
                          <a:effectLst/>
                          <a:latin typeface="Calibri" panose="020F0502020204030204" pitchFamily="34" charset="0"/>
                        </a:rPr>
                        <a:t>1,000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a:solidFill>
                            <a:srgbClr val="000000"/>
                          </a:solidFill>
                          <a:effectLst/>
                          <a:latin typeface="Calibri" panose="020F0502020204030204" pitchFamily="34" charset="0"/>
                        </a:rPr>
                        <a:t>10.0%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a:solidFill>
                            <a:srgbClr val="000000"/>
                          </a:solidFill>
                          <a:effectLst/>
                          <a:latin typeface="Calibri" panose="020F0502020204030204" pitchFamily="34" charset="0"/>
                        </a:rPr>
                        <a:t>505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a:solidFill>
                            <a:srgbClr val="000000"/>
                          </a:solidFill>
                          <a:effectLst/>
                          <a:latin typeface="Calibri" panose="020F0502020204030204" pitchFamily="34" charset="0"/>
                        </a:rPr>
                        <a:t>9.98%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a:solidFill>
                            <a:srgbClr val="000000"/>
                          </a:solidFill>
                          <a:effectLst/>
                          <a:latin typeface="Calibri" panose="020F0502020204030204" pitchFamily="34" charset="0"/>
                        </a:rPr>
                        <a:t>50.50%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a:solidFill>
                            <a:srgbClr val="000000"/>
                          </a:solidFill>
                          <a:effectLst/>
                          <a:latin typeface="Calibri" panose="020F0502020204030204" pitchFamily="34" charset="0"/>
                        </a:rPr>
                        <a:t>0.998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344701">
                <a:tc>
                  <a:txBody>
                    <a:bodyPr/>
                    <a:lstStyle/>
                    <a:p>
                      <a:pPr algn="r" fontAlgn="b"/>
                      <a:r>
                        <a:rPr lang="en-US" sz="1800" b="0" i="0" u="none" strike="noStrike">
                          <a:solidFill>
                            <a:srgbClr val="000000"/>
                          </a:solidFill>
                          <a:effectLst/>
                          <a:latin typeface="Calibri" panose="020F0502020204030204" pitchFamily="34" charset="0"/>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a:solidFill>
                            <a:srgbClr val="000000"/>
                          </a:solidFill>
                          <a:effectLst/>
                          <a:latin typeface="Calibri" panose="020F0502020204030204" pitchFamily="34" charset="0"/>
                        </a:rPr>
                        <a:t>2,000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a:solidFill>
                            <a:srgbClr val="000000"/>
                          </a:solidFill>
                          <a:effectLst/>
                          <a:latin typeface="Calibri" panose="020F0502020204030204" pitchFamily="34" charset="0"/>
                        </a:rPr>
                        <a:t>20.0%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a:solidFill>
                            <a:srgbClr val="000000"/>
                          </a:solidFill>
                          <a:effectLst/>
                          <a:latin typeface="Calibri" panose="020F0502020204030204" pitchFamily="34" charset="0"/>
                        </a:rPr>
                        <a:t>1,003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a:solidFill>
                            <a:srgbClr val="000000"/>
                          </a:solidFill>
                          <a:effectLst/>
                          <a:latin typeface="Calibri" panose="020F0502020204030204" pitchFamily="34" charset="0"/>
                        </a:rPr>
                        <a:t>19.82%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a:solidFill>
                            <a:srgbClr val="000000"/>
                          </a:solidFill>
                          <a:effectLst/>
                          <a:latin typeface="Calibri" panose="020F0502020204030204" pitchFamily="34" charset="0"/>
                        </a:rPr>
                        <a:t>50.15%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a:solidFill>
                            <a:srgbClr val="000000"/>
                          </a:solidFill>
                          <a:effectLst/>
                          <a:latin typeface="Calibri" panose="020F0502020204030204" pitchFamily="34" charset="0"/>
                        </a:rPr>
                        <a:t>0.991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344701">
                <a:tc>
                  <a:txBody>
                    <a:bodyPr/>
                    <a:lstStyle/>
                    <a:p>
                      <a:pPr algn="r" fontAlgn="b"/>
                      <a:r>
                        <a:rPr lang="en-US" sz="1800" b="0" i="0" u="none" strike="noStrike">
                          <a:solidFill>
                            <a:srgbClr val="000000"/>
                          </a:solidFill>
                          <a:effectLst/>
                          <a:latin typeface="Calibri" panose="020F0502020204030204" pitchFamily="34" charset="0"/>
                        </a:rPr>
                        <a:t>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a:solidFill>
                            <a:srgbClr val="000000"/>
                          </a:solidFill>
                          <a:effectLst/>
                          <a:latin typeface="Calibri" panose="020F0502020204030204" pitchFamily="34" charset="0"/>
                        </a:rPr>
                        <a:t>3,000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a:solidFill>
                            <a:srgbClr val="000000"/>
                          </a:solidFill>
                          <a:effectLst/>
                          <a:latin typeface="Calibri" panose="020F0502020204030204" pitchFamily="34" charset="0"/>
                        </a:rPr>
                        <a:t>30.0%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a:solidFill>
                            <a:srgbClr val="000000"/>
                          </a:solidFill>
                          <a:effectLst/>
                          <a:latin typeface="Calibri" panose="020F0502020204030204" pitchFamily="34" charset="0"/>
                        </a:rPr>
                        <a:t>1,511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a:solidFill>
                            <a:srgbClr val="000000"/>
                          </a:solidFill>
                          <a:effectLst/>
                          <a:latin typeface="Calibri" panose="020F0502020204030204" pitchFamily="34" charset="0"/>
                        </a:rPr>
                        <a:t>29.86%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a:solidFill>
                            <a:srgbClr val="000000"/>
                          </a:solidFill>
                          <a:effectLst/>
                          <a:latin typeface="Calibri" panose="020F0502020204030204" pitchFamily="34" charset="0"/>
                        </a:rPr>
                        <a:t>50.37%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a:solidFill>
                            <a:srgbClr val="000000"/>
                          </a:solidFill>
                          <a:effectLst/>
                          <a:latin typeface="Calibri" panose="020F0502020204030204" pitchFamily="34" charset="0"/>
                        </a:rPr>
                        <a:t>0.995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344701">
                <a:tc>
                  <a:txBody>
                    <a:bodyPr/>
                    <a:lstStyle/>
                    <a:p>
                      <a:pPr algn="r" fontAlgn="b"/>
                      <a:r>
                        <a:rPr lang="en-US" sz="1800" b="0" i="0" u="none" strike="noStrike">
                          <a:solidFill>
                            <a:srgbClr val="000000"/>
                          </a:solidFill>
                          <a:effectLst/>
                          <a:latin typeface="Calibri" panose="020F0502020204030204" pitchFamily="34" charset="0"/>
                        </a:rPr>
                        <a:t>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a:solidFill>
                            <a:srgbClr val="000000"/>
                          </a:solidFill>
                          <a:effectLst/>
                          <a:latin typeface="Calibri" panose="020F0502020204030204" pitchFamily="34" charset="0"/>
                        </a:rPr>
                        <a:t>4,000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a:solidFill>
                            <a:srgbClr val="000000"/>
                          </a:solidFill>
                          <a:effectLst/>
                          <a:latin typeface="Calibri" panose="020F0502020204030204" pitchFamily="34" charset="0"/>
                        </a:rPr>
                        <a:t>40.0%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a:solidFill>
                            <a:srgbClr val="000000"/>
                          </a:solidFill>
                          <a:effectLst/>
                          <a:latin typeface="Calibri" panose="020F0502020204030204" pitchFamily="34" charset="0"/>
                        </a:rPr>
                        <a:t>2,032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a:solidFill>
                            <a:srgbClr val="000000"/>
                          </a:solidFill>
                          <a:effectLst/>
                          <a:latin typeface="Calibri" panose="020F0502020204030204" pitchFamily="34" charset="0"/>
                        </a:rPr>
                        <a:t>40.16%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a:solidFill>
                            <a:srgbClr val="000000"/>
                          </a:solidFill>
                          <a:effectLst/>
                          <a:latin typeface="Calibri" panose="020F0502020204030204" pitchFamily="34" charset="0"/>
                        </a:rPr>
                        <a:t>50.80%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a:solidFill>
                            <a:srgbClr val="000000"/>
                          </a:solidFill>
                          <a:effectLst/>
                          <a:latin typeface="Calibri" panose="020F0502020204030204" pitchFamily="34" charset="0"/>
                        </a:rPr>
                        <a:t>1.004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344701">
                <a:tc>
                  <a:txBody>
                    <a:bodyPr/>
                    <a:lstStyle/>
                    <a:p>
                      <a:pPr algn="r" fontAlgn="b"/>
                      <a:r>
                        <a:rPr lang="en-US" sz="1800" b="0" i="0" u="none" strike="noStrike">
                          <a:solidFill>
                            <a:srgbClr val="000000"/>
                          </a:solidFill>
                          <a:effectLst/>
                          <a:latin typeface="Calibri" panose="020F0502020204030204" pitchFamily="34" charset="0"/>
                        </a:rPr>
                        <a:t>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a:solidFill>
                            <a:srgbClr val="000000"/>
                          </a:solidFill>
                          <a:effectLst/>
                          <a:latin typeface="Calibri" panose="020F0502020204030204" pitchFamily="34" charset="0"/>
                        </a:rPr>
                        <a:t>5,000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a:solidFill>
                            <a:srgbClr val="000000"/>
                          </a:solidFill>
                          <a:effectLst/>
                          <a:latin typeface="Calibri" panose="020F0502020204030204" pitchFamily="34" charset="0"/>
                        </a:rPr>
                        <a:t>50.0%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a:solidFill>
                            <a:srgbClr val="000000"/>
                          </a:solidFill>
                          <a:effectLst/>
                          <a:latin typeface="Calibri" panose="020F0502020204030204" pitchFamily="34" charset="0"/>
                        </a:rPr>
                        <a:t>2,546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a:solidFill>
                            <a:srgbClr val="000000"/>
                          </a:solidFill>
                          <a:effectLst/>
                          <a:latin typeface="Calibri" panose="020F0502020204030204" pitchFamily="34" charset="0"/>
                        </a:rPr>
                        <a:t>50.32%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a:solidFill>
                            <a:srgbClr val="000000"/>
                          </a:solidFill>
                          <a:effectLst/>
                          <a:latin typeface="Calibri" panose="020F0502020204030204" pitchFamily="34" charset="0"/>
                        </a:rPr>
                        <a:t>50.92%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a:solidFill>
                            <a:srgbClr val="000000"/>
                          </a:solidFill>
                          <a:effectLst/>
                          <a:latin typeface="Calibri" panose="020F0502020204030204" pitchFamily="34" charset="0"/>
                        </a:rPr>
                        <a:t>1.006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344701">
                <a:tc>
                  <a:txBody>
                    <a:bodyPr/>
                    <a:lstStyle/>
                    <a:p>
                      <a:pPr algn="r" fontAlgn="b"/>
                      <a:r>
                        <a:rPr lang="en-US" sz="1800" b="0" i="0" u="none" strike="noStrike">
                          <a:solidFill>
                            <a:srgbClr val="000000"/>
                          </a:solidFill>
                          <a:effectLst/>
                          <a:latin typeface="Calibri" panose="020F0502020204030204" pitchFamily="34" charset="0"/>
                        </a:rPr>
                        <a:t>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a:solidFill>
                            <a:srgbClr val="000000"/>
                          </a:solidFill>
                          <a:effectLst/>
                          <a:latin typeface="Calibri" panose="020F0502020204030204" pitchFamily="34" charset="0"/>
                        </a:rPr>
                        <a:t>6,000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a:solidFill>
                            <a:srgbClr val="000000"/>
                          </a:solidFill>
                          <a:effectLst/>
                          <a:latin typeface="Calibri" panose="020F0502020204030204" pitchFamily="34" charset="0"/>
                        </a:rPr>
                        <a:t>60.0%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a:solidFill>
                            <a:srgbClr val="000000"/>
                          </a:solidFill>
                          <a:effectLst/>
                          <a:latin typeface="Calibri" panose="020F0502020204030204" pitchFamily="34" charset="0"/>
                        </a:rPr>
                        <a:t>3,032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a:solidFill>
                            <a:srgbClr val="000000"/>
                          </a:solidFill>
                          <a:effectLst/>
                          <a:latin typeface="Calibri" panose="020F0502020204030204" pitchFamily="34" charset="0"/>
                        </a:rPr>
                        <a:t>59.92%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a:solidFill>
                            <a:srgbClr val="000000"/>
                          </a:solidFill>
                          <a:effectLst/>
                          <a:latin typeface="Calibri" panose="020F0502020204030204" pitchFamily="34" charset="0"/>
                        </a:rPr>
                        <a:t>50.53%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a:solidFill>
                            <a:srgbClr val="000000"/>
                          </a:solidFill>
                          <a:effectLst/>
                          <a:latin typeface="Calibri" panose="020F0502020204030204" pitchFamily="34" charset="0"/>
                        </a:rPr>
                        <a:t>0.999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344701">
                <a:tc>
                  <a:txBody>
                    <a:bodyPr/>
                    <a:lstStyle/>
                    <a:p>
                      <a:pPr algn="r" fontAlgn="b"/>
                      <a:r>
                        <a:rPr lang="en-US" sz="1800" b="0" i="0" u="none" strike="noStrike">
                          <a:solidFill>
                            <a:srgbClr val="000000"/>
                          </a:solidFill>
                          <a:effectLst/>
                          <a:latin typeface="Calibri" panose="020F0502020204030204" pitchFamily="34" charset="0"/>
                        </a:rPr>
                        <a:t>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a:solidFill>
                            <a:srgbClr val="000000"/>
                          </a:solidFill>
                          <a:effectLst/>
                          <a:latin typeface="Calibri" panose="020F0502020204030204" pitchFamily="34" charset="0"/>
                        </a:rPr>
                        <a:t>7,000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a:solidFill>
                            <a:srgbClr val="000000"/>
                          </a:solidFill>
                          <a:effectLst/>
                          <a:latin typeface="Calibri" panose="020F0502020204030204" pitchFamily="34" charset="0"/>
                        </a:rPr>
                        <a:t>70.0%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a:solidFill>
                            <a:srgbClr val="000000"/>
                          </a:solidFill>
                          <a:effectLst/>
                          <a:latin typeface="Calibri" panose="020F0502020204030204" pitchFamily="34" charset="0"/>
                        </a:rPr>
                        <a:t>3,536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a:solidFill>
                            <a:srgbClr val="000000"/>
                          </a:solidFill>
                          <a:effectLst/>
                          <a:latin typeface="Calibri" panose="020F0502020204030204" pitchFamily="34" charset="0"/>
                        </a:rPr>
                        <a:t>69.88%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a:solidFill>
                            <a:srgbClr val="000000"/>
                          </a:solidFill>
                          <a:effectLst/>
                          <a:latin typeface="Calibri" panose="020F0502020204030204" pitchFamily="34" charset="0"/>
                        </a:rPr>
                        <a:t>50.51%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a:solidFill>
                            <a:srgbClr val="000000"/>
                          </a:solidFill>
                          <a:effectLst/>
                          <a:latin typeface="Calibri" panose="020F0502020204030204" pitchFamily="34" charset="0"/>
                        </a:rPr>
                        <a:t>0.998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344701">
                <a:tc>
                  <a:txBody>
                    <a:bodyPr/>
                    <a:lstStyle/>
                    <a:p>
                      <a:pPr algn="r" fontAlgn="b"/>
                      <a:r>
                        <a:rPr lang="en-US" sz="1800" b="0" i="0" u="none" strike="noStrike">
                          <a:solidFill>
                            <a:srgbClr val="000000"/>
                          </a:solidFill>
                          <a:effectLst/>
                          <a:latin typeface="Calibri" panose="020F0502020204030204" pitchFamily="34" charset="0"/>
                        </a:rPr>
                        <a:t>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a:solidFill>
                            <a:srgbClr val="000000"/>
                          </a:solidFill>
                          <a:effectLst/>
                          <a:latin typeface="Calibri" panose="020F0502020204030204" pitchFamily="34" charset="0"/>
                        </a:rPr>
                        <a:t>8,000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a:solidFill>
                            <a:srgbClr val="000000"/>
                          </a:solidFill>
                          <a:effectLst/>
                          <a:latin typeface="Calibri" panose="020F0502020204030204" pitchFamily="34" charset="0"/>
                        </a:rPr>
                        <a:t>80.0%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a:solidFill>
                            <a:srgbClr val="000000"/>
                          </a:solidFill>
                          <a:effectLst/>
                          <a:latin typeface="Calibri" panose="020F0502020204030204" pitchFamily="34" charset="0"/>
                        </a:rPr>
                        <a:t>4,060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a:solidFill>
                            <a:srgbClr val="000000"/>
                          </a:solidFill>
                          <a:effectLst/>
                          <a:latin typeface="Calibri" panose="020F0502020204030204" pitchFamily="34" charset="0"/>
                        </a:rPr>
                        <a:t>80.24%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a:solidFill>
                            <a:srgbClr val="000000"/>
                          </a:solidFill>
                          <a:effectLst/>
                          <a:latin typeface="Calibri" panose="020F0502020204030204" pitchFamily="34" charset="0"/>
                        </a:rPr>
                        <a:t>50.75%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a:solidFill>
                            <a:srgbClr val="000000"/>
                          </a:solidFill>
                          <a:effectLst/>
                          <a:latin typeface="Calibri" panose="020F0502020204030204" pitchFamily="34" charset="0"/>
                        </a:rPr>
                        <a:t>1.003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344701">
                <a:tc>
                  <a:txBody>
                    <a:bodyPr/>
                    <a:lstStyle/>
                    <a:p>
                      <a:pPr algn="r" fontAlgn="b"/>
                      <a:r>
                        <a:rPr lang="en-US" sz="1800" b="0" i="0" u="none" strike="noStrike">
                          <a:solidFill>
                            <a:srgbClr val="000000"/>
                          </a:solidFill>
                          <a:effectLst/>
                          <a:latin typeface="Calibri" panose="020F0502020204030204" pitchFamily="34" charset="0"/>
                        </a:rPr>
                        <a:t>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a:solidFill>
                            <a:srgbClr val="000000"/>
                          </a:solidFill>
                          <a:effectLst/>
                          <a:latin typeface="Calibri" panose="020F0502020204030204" pitchFamily="34" charset="0"/>
                        </a:rPr>
                        <a:t>9,000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a:solidFill>
                            <a:srgbClr val="000000"/>
                          </a:solidFill>
                          <a:effectLst/>
                          <a:latin typeface="Calibri" panose="020F0502020204030204" pitchFamily="34" charset="0"/>
                        </a:rPr>
                        <a:t>90.0%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a:solidFill>
                            <a:srgbClr val="000000"/>
                          </a:solidFill>
                          <a:effectLst/>
                          <a:latin typeface="Calibri" panose="020F0502020204030204" pitchFamily="34" charset="0"/>
                        </a:rPr>
                        <a:t>4,553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a:solidFill>
                            <a:srgbClr val="000000"/>
                          </a:solidFill>
                          <a:effectLst/>
                          <a:latin typeface="Calibri" panose="020F0502020204030204" pitchFamily="34" charset="0"/>
                        </a:rPr>
                        <a:t>89.98%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a:solidFill>
                            <a:srgbClr val="000000"/>
                          </a:solidFill>
                          <a:effectLst/>
                          <a:latin typeface="Calibri" panose="020F0502020204030204" pitchFamily="34" charset="0"/>
                        </a:rPr>
                        <a:t>50.59%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a:solidFill>
                            <a:srgbClr val="000000"/>
                          </a:solidFill>
                          <a:effectLst/>
                          <a:latin typeface="Calibri" panose="020F0502020204030204" pitchFamily="34" charset="0"/>
                        </a:rPr>
                        <a:t>1.000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r h="361936">
                <a:tc>
                  <a:txBody>
                    <a:bodyPr/>
                    <a:lstStyle/>
                    <a:p>
                      <a:pPr algn="r" fontAlgn="b"/>
                      <a:r>
                        <a:rPr lang="en-US" sz="1800" b="0" i="0" u="none" strike="noStrike">
                          <a:solidFill>
                            <a:srgbClr val="000000"/>
                          </a:solidFill>
                          <a:effectLst/>
                          <a:latin typeface="Calibri" panose="020F0502020204030204" pitchFamily="34" charset="0"/>
                        </a:rPr>
                        <a:t>10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r" fontAlgn="b"/>
                      <a:r>
                        <a:rPr lang="en-US" sz="1800" b="0" i="0" u="none" strike="noStrike">
                          <a:solidFill>
                            <a:srgbClr val="000000"/>
                          </a:solidFill>
                          <a:effectLst/>
                          <a:latin typeface="Calibri" panose="020F0502020204030204" pitchFamily="34" charset="0"/>
                        </a:rPr>
                        <a:t>10,000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r" fontAlgn="b"/>
                      <a:r>
                        <a:rPr lang="en-US" sz="1800" b="0" i="0" u="none" strike="noStrike">
                          <a:solidFill>
                            <a:srgbClr val="000000"/>
                          </a:solidFill>
                          <a:effectLst/>
                          <a:latin typeface="Calibri" panose="020F0502020204030204" pitchFamily="34" charset="0"/>
                        </a:rPr>
                        <a:t>100.0%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r" fontAlgn="b"/>
                      <a:r>
                        <a:rPr lang="en-US" sz="1800" b="0" i="0" u="none" strike="noStrike">
                          <a:solidFill>
                            <a:srgbClr val="000000"/>
                          </a:solidFill>
                          <a:effectLst/>
                          <a:latin typeface="Calibri" panose="020F0502020204030204" pitchFamily="34" charset="0"/>
                        </a:rPr>
                        <a:t>5,060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r" fontAlgn="b"/>
                      <a:r>
                        <a:rPr lang="en-US" sz="1800" b="0" i="0" u="none" strike="noStrike">
                          <a:solidFill>
                            <a:srgbClr val="000000"/>
                          </a:solidFill>
                          <a:effectLst/>
                          <a:latin typeface="Calibri" panose="020F0502020204030204" pitchFamily="34" charset="0"/>
                        </a:rPr>
                        <a:t>100.00%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r" fontAlgn="b"/>
                      <a:r>
                        <a:rPr lang="en-US" sz="1800" b="0" i="0" u="none" strike="noStrike">
                          <a:solidFill>
                            <a:srgbClr val="000000"/>
                          </a:solidFill>
                          <a:effectLst/>
                          <a:latin typeface="Calibri" panose="020F0502020204030204" pitchFamily="34" charset="0"/>
                        </a:rPr>
                        <a:t>50.60%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r" fontAlgn="b"/>
                      <a:r>
                        <a:rPr lang="en-US" sz="1800" b="0" i="0" u="none" strike="noStrike">
                          <a:solidFill>
                            <a:srgbClr val="000000"/>
                          </a:solidFill>
                          <a:effectLst/>
                          <a:latin typeface="Calibri" panose="020F0502020204030204" pitchFamily="34" charset="0"/>
                        </a:rPr>
                        <a:t>1.000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r h="361936">
                <a:tc>
                  <a:txBody>
                    <a:bodyPr/>
                    <a:lstStyle/>
                    <a:p>
                      <a:pPr algn="l" fontAlgn="b"/>
                      <a:r>
                        <a:rPr lang="en-US" sz="1800" b="1" i="0" u="none" strike="noStrike">
                          <a:solidFill>
                            <a:srgbClr val="000000"/>
                          </a:solidFill>
                          <a:effectLst/>
                          <a:latin typeface="Calibri" panose="020F0502020204030204" pitchFamily="34" charset="0"/>
                        </a:rPr>
                        <a:t>Overall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1" i="0" u="none" strike="noStrike">
                          <a:solidFill>
                            <a:srgbClr val="000000"/>
                          </a:solidFill>
                          <a:effectLst/>
                          <a:latin typeface="Calibri" panose="020F0502020204030204" pitchFamily="34" charset="0"/>
                        </a:rPr>
                        <a:t>10,000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a:solidFill>
                            <a:srgbClr val="000000"/>
                          </a:solidFill>
                          <a:effectLst/>
                          <a:latin typeface="Calibri" panose="020F0502020204030204" pitchFamily="34" charset="0"/>
                        </a:rPr>
                        <a:t>100.0%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1" i="0" u="none" strike="noStrike">
                          <a:solidFill>
                            <a:srgbClr val="000000"/>
                          </a:solidFill>
                          <a:effectLst/>
                          <a:latin typeface="Calibri" panose="020F0502020204030204" pitchFamily="34" charset="0"/>
                        </a:rPr>
                        <a:t>5,060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a:solidFill>
                            <a:srgbClr val="000000"/>
                          </a:solidFill>
                          <a:effectLst/>
                          <a:latin typeface="Calibri" panose="020F0502020204030204" pitchFamily="34" charset="0"/>
                        </a:rPr>
                        <a:t>100.00%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a:solidFill>
                            <a:srgbClr val="000000"/>
                          </a:solidFill>
                          <a:effectLst/>
                          <a:latin typeface="Calibri" panose="020F0502020204030204" pitchFamily="34" charset="0"/>
                        </a:rPr>
                        <a:t>50.60%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dirty="0">
                          <a:solidFill>
                            <a:srgbClr val="000000"/>
                          </a:solidFill>
                          <a:effectLst/>
                          <a:latin typeface="Calibri" panose="020F0502020204030204" pitchFamily="34" charset="0"/>
                        </a:rPr>
                        <a:t>1.000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1"/>
                  </a:ext>
                </a:extLst>
              </a:tr>
            </a:tbl>
          </a:graphicData>
        </a:graphic>
      </p:graphicFrame>
      <p:pic>
        <p:nvPicPr>
          <p:cNvPr id="6" name="Picture 5">
            <a:extLst>
              <a:ext uri="{FF2B5EF4-FFF2-40B4-BE49-F238E27FC236}">
                <a16:creationId xmlns:a16="http://schemas.microsoft.com/office/drawing/2014/main" id="{0DA5F1AB-43B6-4DB4-B87D-4708874B9CF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76631960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Gain and Lift: Uninformative Model</a:t>
            </a:r>
          </a:p>
        </p:txBody>
      </p:sp>
      <p:sp>
        <p:nvSpPr>
          <p:cNvPr id="3" name="Content Placeholder 2"/>
          <p:cNvSpPr>
            <a:spLocks noGrp="1"/>
          </p:cNvSpPr>
          <p:nvPr>
            <p:ph idx="1"/>
          </p:nvPr>
        </p:nvSpPr>
        <p:spPr/>
        <p:txBody>
          <a:bodyPr>
            <a:normAutofit fontScale="92500" lnSpcReduction="10000"/>
          </a:bodyPr>
          <a:lstStyle/>
          <a:p>
            <a:pPr marL="285750" indent="-285750"/>
            <a:r>
              <a:rPr lang="en-US" dirty="0"/>
              <a:t>For a random model (i.e., predicted and observed values are uncorrelated), lift and accumulated lift values hover around 1.</a:t>
            </a:r>
          </a:p>
          <a:p>
            <a:pPr marL="285750" indent="-285750"/>
            <a:r>
              <a:rPr lang="en-US" dirty="0"/>
              <a:t>Suppose all target categories are observed in 10% of data and, in the perfect case, also in Decile 1.  Then Lift is ten in Decile 1 and zero in other Deciles.</a:t>
            </a:r>
          </a:p>
          <a:p>
            <a:pPr marL="742950" lvl="1" indent="-285750"/>
            <a:r>
              <a:rPr lang="en-US" dirty="0"/>
              <a:t>Let </a:t>
            </a:r>
            <a:r>
              <a:rPr lang="en-US" i="1" dirty="0"/>
              <a:t>N</a:t>
            </a:r>
            <a:r>
              <a:rPr lang="en-US" dirty="0"/>
              <a:t> = no. of observations and </a:t>
            </a:r>
            <a:r>
              <a:rPr lang="en-US" i="1" dirty="0"/>
              <a:t>N</a:t>
            </a:r>
            <a:r>
              <a:rPr lang="en-US" baseline="-25000" dirty="0"/>
              <a:t>T</a:t>
            </a:r>
            <a:r>
              <a:rPr lang="en-US" dirty="0"/>
              <a:t> = no. observations with target category</a:t>
            </a:r>
          </a:p>
          <a:p>
            <a:pPr marL="742950" lvl="1" indent="-285750"/>
            <a:r>
              <a:rPr lang="en-US" dirty="0"/>
              <a:t>Decile 1: Decile N = </a:t>
            </a:r>
            <a:r>
              <a:rPr lang="en-US" i="1" dirty="0"/>
              <a:t>N</a:t>
            </a:r>
            <a:r>
              <a:rPr lang="en-US" dirty="0"/>
              <a:t>/10, Gain N = </a:t>
            </a:r>
            <a:r>
              <a:rPr lang="en-US" i="1" dirty="0"/>
              <a:t>N</a:t>
            </a:r>
            <a:r>
              <a:rPr lang="en-US" baseline="-25000" dirty="0"/>
              <a:t>T</a:t>
            </a:r>
            <a:r>
              <a:rPr lang="en-US" dirty="0"/>
              <a:t>, Gain % = 100%,</a:t>
            </a:r>
            <a:br>
              <a:rPr lang="en-US" dirty="0"/>
            </a:br>
            <a:r>
              <a:rPr lang="en-US" dirty="0"/>
              <a:t>Response % = </a:t>
            </a:r>
            <a:r>
              <a:rPr lang="en-US" i="1" dirty="0"/>
              <a:t>N</a:t>
            </a:r>
            <a:r>
              <a:rPr lang="en-US" baseline="-25000" dirty="0"/>
              <a:t>T</a:t>
            </a:r>
            <a:r>
              <a:rPr lang="en-US" dirty="0"/>
              <a:t> / (</a:t>
            </a:r>
            <a:r>
              <a:rPr lang="en-US" i="1" dirty="0"/>
              <a:t>N</a:t>
            </a:r>
            <a:r>
              <a:rPr lang="en-US" dirty="0"/>
              <a:t>/10), and Lift = (</a:t>
            </a:r>
            <a:r>
              <a:rPr lang="en-US" i="1" dirty="0"/>
              <a:t>N</a:t>
            </a:r>
            <a:r>
              <a:rPr lang="en-US" baseline="-25000" dirty="0"/>
              <a:t>T</a:t>
            </a:r>
            <a:r>
              <a:rPr lang="en-US" dirty="0"/>
              <a:t> / (</a:t>
            </a:r>
            <a:r>
              <a:rPr lang="en-US" i="1" dirty="0"/>
              <a:t>N</a:t>
            </a:r>
            <a:r>
              <a:rPr lang="en-US" dirty="0"/>
              <a:t>/10)) / (</a:t>
            </a:r>
            <a:r>
              <a:rPr lang="en-US" i="1" dirty="0"/>
              <a:t>N</a:t>
            </a:r>
            <a:r>
              <a:rPr lang="en-US" baseline="-25000" dirty="0"/>
              <a:t>T</a:t>
            </a:r>
            <a:r>
              <a:rPr lang="en-US" dirty="0"/>
              <a:t> / </a:t>
            </a:r>
            <a:r>
              <a:rPr lang="en-US" i="1" dirty="0"/>
              <a:t>N</a:t>
            </a:r>
            <a:r>
              <a:rPr lang="en-US" dirty="0"/>
              <a:t>) = 10</a:t>
            </a:r>
          </a:p>
          <a:p>
            <a:pPr marL="742950" lvl="1" indent="-285750"/>
            <a:r>
              <a:rPr lang="en-US" dirty="0"/>
              <a:t>Decile 2 to 10: Decile N = 0, Gain N = 0, Gain % = 0%, Response % = 0%, and Lift = 0.</a:t>
            </a:r>
          </a:p>
          <a:p>
            <a:pPr marL="285750" indent="-285750"/>
            <a:r>
              <a:rPr lang="en-US" dirty="0"/>
              <a:t>Suppose all target categories are observed in 10% of data and, in the worst case, also in Decile 10. Then Lift is ten in Decile 10 and zero in other Deciles.</a:t>
            </a:r>
          </a:p>
        </p:txBody>
      </p:sp>
      <p:sp>
        <p:nvSpPr>
          <p:cNvPr id="7" name="Slide Number Placeholder 6"/>
          <p:cNvSpPr>
            <a:spLocks noGrp="1"/>
          </p:cNvSpPr>
          <p:nvPr>
            <p:ph type="sldNum" sz="quarter" idx="12"/>
          </p:nvPr>
        </p:nvSpPr>
        <p:spPr/>
        <p:txBody>
          <a:bodyPr/>
          <a:lstStyle/>
          <a:p>
            <a:fld id="{1C20BA80-1909-427C-B3BD-3DD8AEAFD5BE}" type="slidenum">
              <a:rPr lang="en-US" smtClean="0"/>
              <a:t>77</a:t>
            </a:fld>
            <a:endParaRPr lang="en-US" dirty="0"/>
          </a:p>
        </p:txBody>
      </p:sp>
      <p:pic>
        <p:nvPicPr>
          <p:cNvPr id="6" name="Picture 5">
            <a:extLst>
              <a:ext uri="{FF2B5EF4-FFF2-40B4-BE49-F238E27FC236}">
                <a16:creationId xmlns:a16="http://schemas.microsoft.com/office/drawing/2014/main" id="{C7C9C3D5-6B15-4CE1-AC89-72BF66775CB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96470327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The </a:t>
            </a:r>
            <a:r>
              <a:rPr lang="en-US" sz="3600" b="1" dirty="0" err="1">
                <a:solidFill>
                  <a:schemeClr val="bg1"/>
                </a:solidFill>
                <a:latin typeface="SAS Monospace" panose="020B0609020202020204" pitchFamily="49" charset="0"/>
              </a:rPr>
              <a:t>compute_lift_coordinates</a:t>
            </a:r>
            <a:r>
              <a:rPr lang="en-US" b="1" dirty="0">
                <a:solidFill>
                  <a:schemeClr val="bg1"/>
                </a:solidFill>
              </a:rPr>
              <a:t> Function</a:t>
            </a:r>
          </a:p>
        </p:txBody>
      </p:sp>
      <p:sp>
        <p:nvSpPr>
          <p:cNvPr id="3" name="Content Placeholder 2"/>
          <p:cNvSpPr>
            <a:spLocks noGrp="1"/>
          </p:cNvSpPr>
          <p:nvPr>
            <p:ph idx="1"/>
          </p:nvPr>
        </p:nvSpPr>
        <p:spPr/>
        <p:txBody>
          <a:bodyPr>
            <a:normAutofit/>
          </a:bodyPr>
          <a:lstStyle/>
          <a:p>
            <a:pPr marL="0" lvl="1" indent="0">
              <a:spcBef>
                <a:spcPts val="1000"/>
              </a:spcBef>
              <a:buNone/>
            </a:pPr>
            <a:r>
              <a:rPr lang="en-US" sz="1400" dirty="0">
                <a:latin typeface="SAS Monospace" panose="020B0609020202020204" pitchFamily="49" charset="0"/>
              </a:rPr>
              <a:t>def </a:t>
            </a:r>
            <a:r>
              <a:rPr lang="en-US" sz="1400" dirty="0" err="1">
                <a:latin typeface="SAS Monospace" panose="020B0609020202020204" pitchFamily="49" charset="0"/>
              </a:rPr>
              <a:t>compute_lift_coordinates</a:t>
            </a:r>
            <a:r>
              <a:rPr lang="en-US" sz="1400" dirty="0">
                <a:latin typeface="SAS Monospace" panose="020B0609020202020204" pitchFamily="49" charset="0"/>
              </a:rPr>
              <a:t> (</a:t>
            </a:r>
          </a:p>
          <a:p>
            <a:pPr marL="0" lvl="1" indent="0">
              <a:spcBef>
                <a:spcPts val="1000"/>
              </a:spcBef>
              <a:buNone/>
            </a:pPr>
            <a:r>
              <a:rPr lang="en-US" sz="1400" dirty="0">
                <a:latin typeface="SAS Monospace" panose="020B0609020202020204" pitchFamily="49" charset="0"/>
              </a:rPr>
              <a:t>        </a:t>
            </a:r>
            <a:r>
              <a:rPr lang="en-US" sz="1400" dirty="0" err="1">
                <a:latin typeface="SAS Monospace" panose="020B0609020202020204" pitchFamily="49" charset="0"/>
              </a:rPr>
              <a:t>DepVar</a:t>
            </a:r>
            <a:r>
              <a:rPr lang="en-US" sz="1400" dirty="0">
                <a:latin typeface="SAS Monospace" panose="020B0609020202020204" pitchFamily="49" charset="0"/>
              </a:rPr>
              <a:t>,          # The column that holds the dependent variable's values</a:t>
            </a:r>
          </a:p>
          <a:p>
            <a:pPr marL="0" lvl="1" indent="0">
              <a:spcBef>
                <a:spcPts val="1000"/>
              </a:spcBef>
              <a:buNone/>
            </a:pPr>
            <a:r>
              <a:rPr lang="en-US" sz="1400" dirty="0">
                <a:latin typeface="SAS Monospace" panose="020B0609020202020204" pitchFamily="49" charset="0"/>
              </a:rPr>
              <a:t>        </a:t>
            </a:r>
            <a:r>
              <a:rPr lang="en-US" sz="1400" dirty="0" err="1">
                <a:latin typeface="SAS Monospace" panose="020B0609020202020204" pitchFamily="49" charset="0"/>
              </a:rPr>
              <a:t>EventValue</a:t>
            </a:r>
            <a:r>
              <a:rPr lang="en-US" sz="1400" dirty="0">
                <a:latin typeface="SAS Monospace" panose="020B0609020202020204" pitchFamily="49" charset="0"/>
              </a:rPr>
              <a:t>,      # Value of the dependent variable that indicates an event</a:t>
            </a:r>
          </a:p>
          <a:p>
            <a:pPr marL="0" lvl="1" indent="0">
              <a:spcBef>
                <a:spcPts val="1000"/>
              </a:spcBef>
              <a:buNone/>
            </a:pPr>
            <a:r>
              <a:rPr lang="en-US" sz="1400" dirty="0">
                <a:latin typeface="SAS Monospace" panose="020B0609020202020204" pitchFamily="49" charset="0"/>
              </a:rPr>
              <a:t>        </a:t>
            </a:r>
            <a:r>
              <a:rPr lang="en-US" sz="1400" dirty="0" err="1">
                <a:latin typeface="SAS Monospace" panose="020B0609020202020204" pitchFamily="49" charset="0"/>
              </a:rPr>
              <a:t>EventPredProb</a:t>
            </a:r>
            <a:r>
              <a:rPr lang="en-US" sz="1400" dirty="0">
                <a:latin typeface="SAS Monospace" panose="020B0609020202020204" pitchFamily="49" charset="0"/>
              </a:rPr>
              <a:t>,   # The column that holds the predicted event probability</a:t>
            </a:r>
          </a:p>
          <a:p>
            <a:pPr marL="0" lvl="1" indent="0">
              <a:spcBef>
                <a:spcPts val="1000"/>
              </a:spcBef>
              <a:buNone/>
            </a:pPr>
            <a:r>
              <a:rPr lang="en-US" sz="1400" dirty="0">
                <a:latin typeface="SAS Monospace" panose="020B0609020202020204" pitchFamily="49" charset="0"/>
              </a:rPr>
              <a:t>        Debug = 'N'):    # Show debugging information (Y/N)</a:t>
            </a:r>
          </a:p>
        </p:txBody>
      </p:sp>
      <p:sp>
        <p:nvSpPr>
          <p:cNvPr id="7" name="Slide Number Placeholder 6"/>
          <p:cNvSpPr>
            <a:spLocks noGrp="1"/>
          </p:cNvSpPr>
          <p:nvPr>
            <p:ph type="sldNum" sz="quarter" idx="12"/>
          </p:nvPr>
        </p:nvSpPr>
        <p:spPr/>
        <p:txBody>
          <a:bodyPr/>
          <a:lstStyle/>
          <a:p>
            <a:fld id="{1C20BA80-1909-427C-B3BD-3DD8AEAFD5BE}" type="slidenum">
              <a:rPr lang="en-US" smtClean="0"/>
              <a:t>78</a:t>
            </a:fld>
            <a:endParaRPr lang="en-US" dirty="0"/>
          </a:p>
        </p:txBody>
      </p:sp>
      <p:pic>
        <p:nvPicPr>
          <p:cNvPr id="6" name="Picture 5">
            <a:extLst>
              <a:ext uri="{FF2B5EF4-FFF2-40B4-BE49-F238E27FC236}">
                <a16:creationId xmlns:a16="http://schemas.microsoft.com/office/drawing/2014/main" id="{BC7B99A3-9896-476B-8ACC-E353280C4DA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8586965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Example: Week 8 Lift Curve.py</a:t>
            </a:r>
          </a:p>
        </p:txBody>
      </p:sp>
      <p:sp>
        <p:nvSpPr>
          <p:cNvPr id="3" name="Content Placeholder 2"/>
          <p:cNvSpPr>
            <a:spLocks noGrp="1"/>
          </p:cNvSpPr>
          <p:nvPr>
            <p:ph idx="1"/>
          </p:nvPr>
        </p:nvSpPr>
        <p:spPr/>
        <p:txBody>
          <a:bodyPr>
            <a:normAutofit lnSpcReduction="10000"/>
          </a:bodyPr>
          <a:lstStyle/>
          <a:p>
            <a:pPr marL="0" indent="0">
              <a:lnSpc>
                <a:spcPct val="120000"/>
              </a:lnSpc>
              <a:spcBef>
                <a:spcPts val="0"/>
              </a:spcBef>
              <a:buNone/>
            </a:pPr>
            <a:r>
              <a:rPr lang="en-US" sz="1100" b="1" dirty="0">
                <a:latin typeface="Courier New" panose="02070309020205020404" pitchFamily="49" charset="0"/>
                <a:cs typeface="Courier New" panose="02070309020205020404" pitchFamily="49" charset="0"/>
              </a:rPr>
              <a:t># Read the HMEQ data</a:t>
            </a:r>
          </a:p>
          <a:p>
            <a:pPr marL="0" indent="0">
              <a:lnSpc>
                <a:spcPct val="120000"/>
              </a:lnSpc>
              <a:spcBef>
                <a:spcPts val="0"/>
              </a:spcBef>
              <a:buNone/>
            </a:pPr>
            <a:r>
              <a:rPr lang="en-US" sz="1100" b="1" dirty="0" err="1">
                <a:latin typeface="Courier New" panose="02070309020205020404" pitchFamily="49" charset="0"/>
                <a:cs typeface="Courier New" panose="02070309020205020404" pitchFamily="49" charset="0"/>
              </a:rPr>
              <a:t>hmeq</a:t>
            </a:r>
            <a:r>
              <a:rPr lang="en-US" sz="1100" b="1" dirty="0">
                <a:latin typeface="Courier New" panose="02070309020205020404" pitchFamily="49" charset="0"/>
                <a:cs typeface="Courier New" panose="02070309020205020404" pitchFamily="49" charset="0"/>
              </a:rPr>
              <a:t> = </a:t>
            </a:r>
            <a:r>
              <a:rPr lang="en-US" sz="1100" b="1" dirty="0" err="1">
                <a:latin typeface="Courier New" panose="02070309020205020404" pitchFamily="49" charset="0"/>
                <a:cs typeface="Courier New" panose="02070309020205020404" pitchFamily="49" charset="0"/>
              </a:rPr>
              <a:t>pandas.read_csv</a:t>
            </a:r>
            <a:r>
              <a:rPr lang="en-US" sz="1100" b="1" dirty="0">
                <a:latin typeface="Courier New" panose="02070309020205020404" pitchFamily="49" charset="0"/>
                <a:cs typeface="Courier New" panose="02070309020205020404" pitchFamily="49" charset="0"/>
              </a:rPr>
              <a:t>('C:\\Users\\</a:t>
            </a:r>
            <a:r>
              <a:rPr lang="en-US" sz="1100" b="1" dirty="0" err="1">
                <a:latin typeface="Courier New" panose="02070309020205020404" pitchFamily="49" charset="0"/>
                <a:cs typeface="Courier New" panose="02070309020205020404" pitchFamily="49" charset="0"/>
              </a:rPr>
              <a:t>minlam</a:t>
            </a:r>
            <a:r>
              <a:rPr lang="en-US" sz="1100" b="1" dirty="0">
                <a:latin typeface="Courier New" panose="02070309020205020404" pitchFamily="49" charset="0"/>
                <a:cs typeface="Courier New" panose="02070309020205020404" pitchFamily="49" charset="0"/>
              </a:rPr>
              <a:t>\\Documents\\IIT\\Machine Learning\\Data\\hmeq.csv',</a:t>
            </a:r>
          </a:p>
          <a:p>
            <a:pPr marL="0" indent="0">
              <a:lnSpc>
                <a:spcPct val="120000"/>
              </a:lnSpc>
              <a:spcBef>
                <a:spcPts val="0"/>
              </a:spcBef>
              <a:buNone/>
            </a:pPr>
            <a:r>
              <a:rPr lang="en-US" sz="1100" b="1" dirty="0">
                <a:latin typeface="Courier New" panose="02070309020205020404" pitchFamily="49" charset="0"/>
                <a:cs typeface="Courier New" panose="02070309020205020404" pitchFamily="49" charset="0"/>
              </a:rPr>
              <a:t>                       delimiter=',', </a:t>
            </a:r>
            <a:r>
              <a:rPr lang="en-US" sz="1100" b="1" dirty="0" err="1">
                <a:latin typeface="Courier New" panose="02070309020205020404" pitchFamily="49" charset="0"/>
                <a:cs typeface="Courier New" panose="02070309020205020404" pitchFamily="49" charset="0"/>
              </a:rPr>
              <a:t>usecols</a:t>
            </a:r>
            <a:r>
              <a:rPr lang="en-US" sz="1100" b="1" dirty="0">
                <a:latin typeface="Courier New" panose="02070309020205020404" pitchFamily="49" charset="0"/>
                <a:cs typeface="Courier New" panose="02070309020205020404" pitchFamily="49" charset="0"/>
              </a:rPr>
              <a:t> = ['BAD', 'DEBTINC', 'DELINQ', 'DEROG’])</a:t>
            </a:r>
          </a:p>
          <a:p>
            <a:pPr marL="0" indent="0">
              <a:lnSpc>
                <a:spcPct val="120000"/>
              </a:lnSpc>
              <a:spcBef>
                <a:spcPts val="0"/>
              </a:spcBef>
              <a:buNone/>
            </a:pPr>
            <a:r>
              <a:rPr lang="en-US" sz="1100" b="1" dirty="0" err="1">
                <a:latin typeface="Courier New" panose="02070309020205020404" pitchFamily="49" charset="0"/>
                <a:cs typeface="Courier New" panose="02070309020205020404" pitchFamily="49" charset="0"/>
              </a:rPr>
              <a:t>hmeq</a:t>
            </a:r>
            <a:r>
              <a:rPr lang="en-US" sz="1100" b="1" dirty="0">
                <a:latin typeface="Courier New" panose="02070309020205020404" pitchFamily="49" charset="0"/>
                <a:cs typeface="Courier New" panose="02070309020205020404" pitchFamily="49" charset="0"/>
              </a:rPr>
              <a:t> = </a:t>
            </a:r>
            <a:r>
              <a:rPr lang="en-US" sz="1100" b="1" dirty="0" err="1">
                <a:latin typeface="Courier New" panose="02070309020205020404" pitchFamily="49" charset="0"/>
                <a:cs typeface="Courier New" panose="02070309020205020404" pitchFamily="49" charset="0"/>
              </a:rPr>
              <a:t>hmeq.dropna</a:t>
            </a:r>
            <a:r>
              <a:rPr lang="en-US" sz="1100" b="1" dirty="0">
                <a:latin typeface="Courier New" panose="02070309020205020404" pitchFamily="49" charset="0"/>
                <a:cs typeface="Courier New" panose="02070309020205020404" pitchFamily="49" charset="0"/>
              </a:rPr>
              <a:t>()</a:t>
            </a:r>
          </a:p>
          <a:p>
            <a:pPr marL="0" indent="0">
              <a:lnSpc>
                <a:spcPct val="120000"/>
              </a:lnSpc>
              <a:spcBef>
                <a:spcPts val="0"/>
              </a:spcBef>
              <a:buNone/>
            </a:pPr>
            <a:endParaRPr lang="en-US" sz="1100" b="1" dirty="0">
              <a:latin typeface="Courier New" panose="02070309020205020404" pitchFamily="49" charset="0"/>
              <a:cs typeface="Courier New" panose="02070309020205020404" pitchFamily="49" charset="0"/>
            </a:endParaRPr>
          </a:p>
          <a:p>
            <a:pPr marL="0" indent="0">
              <a:lnSpc>
                <a:spcPct val="120000"/>
              </a:lnSpc>
              <a:spcBef>
                <a:spcPts val="0"/>
              </a:spcBef>
              <a:buNone/>
            </a:pPr>
            <a:r>
              <a:rPr lang="en-US" sz="1100" b="1" dirty="0">
                <a:latin typeface="Courier New" panose="02070309020205020404" pitchFamily="49" charset="0"/>
                <a:cs typeface="Courier New" panose="02070309020205020404" pitchFamily="49" charset="0"/>
              </a:rPr>
              <a:t># Partition the data</a:t>
            </a:r>
          </a:p>
          <a:p>
            <a:pPr marL="0" indent="0">
              <a:lnSpc>
                <a:spcPct val="120000"/>
              </a:lnSpc>
              <a:spcBef>
                <a:spcPts val="0"/>
              </a:spcBef>
              <a:buNone/>
            </a:pPr>
            <a:r>
              <a:rPr lang="en-US" sz="1100" b="1" dirty="0" err="1">
                <a:latin typeface="Courier New" panose="02070309020205020404" pitchFamily="49" charset="0"/>
                <a:cs typeface="Courier New" panose="02070309020205020404" pitchFamily="49" charset="0"/>
              </a:rPr>
              <a:t>hmeq_train</a:t>
            </a:r>
            <a:r>
              <a:rPr lang="en-US" sz="1100" b="1" dirty="0">
                <a:latin typeface="Courier New" panose="02070309020205020404" pitchFamily="49" charset="0"/>
                <a:cs typeface="Courier New" panose="02070309020205020404" pitchFamily="49" charset="0"/>
              </a:rPr>
              <a:t>, </a:t>
            </a:r>
            <a:r>
              <a:rPr lang="en-US" sz="1100" b="1" dirty="0" err="1">
                <a:latin typeface="Courier New" panose="02070309020205020404" pitchFamily="49" charset="0"/>
                <a:cs typeface="Courier New" panose="02070309020205020404" pitchFamily="49" charset="0"/>
              </a:rPr>
              <a:t>hmeq_test</a:t>
            </a:r>
            <a:r>
              <a:rPr lang="en-US" sz="1100" b="1" dirty="0">
                <a:latin typeface="Courier New" panose="02070309020205020404" pitchFamily="49" charset="0"/>
                <a:cs typeface="Courier New" panose="02070309020205020404" pitchFamily="49" charset="0"/>
              </a:rPr>
              <a:t> = </a:t>
            </a:r>
            <a:r>
              <a:rPr lang="en-US" sz="1100" b="1" dirty="0" err="1">
                <a:latin typeface="Courier New" panose="02070309020205020404" pitchFamily="49" charset="0"/>
                <a:cs typeface="Courier New" panose="02070309020205020404" pitchFamily="49" charset="0"/>
              </a:rPr>
              <a:t>train_test_split</a:t>
            </a:r>
            <a:r>
              <a:rPr lang="en-US" sz="1100" b="1" dirty="0">
                <a:latin typeface="Courier New" panose="02070309020205020404" pitchFamily="49" charset="0"/>
                <a:cs typeface="Courier New" panose="02070309020205020404" pitchFamily="49" charset="0"/>
              </a:rPr>
              <a:t>(</a:t>
            </a:r>
            <a:r>
              <a:rPr lang="en-US" sz="1100" b="1" dirty="0" err="1">
                <a:latin typeface="Courier New" panose="02070309020205020404" pitchFamily="49" charset="0"/>
                <a:cs typeface="Courier New" panose="02070309020205020404" pitchFamily="49" charset="0"/>
              </a:rPr>
              <a:t>hmeq</a:t>
            </a:r>
            <a:r>
              <a:rPr lang="en-US" sz="1100" b="1" dirty="0">
                <a:latin typeface="Courier New" panose="02070309020205020404" pitchFamily="49" charset="0"/>
                <a:cs typeface="Courier New" panose="02070309020205020404" pitchFamily="49" charset="0"/>
              </a:rPr>
              <a:t>, </a:t>
            </a:r>
            <a:r>
              <a:rPr lang="en-US" sz="1100" b="1" dirty="0" err="1">
                <a:latin typeface="Courier New" panose="02070309020205020404" pitchFamily="49" charset="0"/>
                <a:cs typeface="Courier New" panose="02070309020205020404" pitchFamily="49" charset="0"/>
              </a:rPr>
              <a:t>test_size</a:t>
            </a:r>
            <a:r>
              <a:rPr lang="en-US" sz="1100" b="1" dirty="0">
                <a:latin typeface="Courier New" panose="02070309020205020404" pitchFamily="49" charset="0"/>
                <a:cs typeface="Courier New" panose="02070309020205020404" pitchFamily="49" charset="0"/>
              </a:rPr>
              <a:t> = 0.3, </a:t>
            </a:r>
            <a:r>
              <a:rPr lang="en-US" sz="1100" b="1" dirty="0" err="1">
                <a:latin typeface="Courier New" panose="02070309020205020404" pitchFamily="49" charset="0"/>
                <a:cs typeface="Courier New" panose="02070309020205020404" pitchFamily="49" charset="0"/>
              </a:rPr>
              <a:t>random_state</a:t>
            </a:r>
            <a:r>
              <a:rPr lang="en-US" sz="1100" b="1" dirty="0">
                <a:latin typeface="Courier New" panose="02070309020205020404" pitchFamily="49" charset="0"/>
                <a:cs typeface="Courier New" panose="02070309020205020404" pitchFamily="49" charset="0"/>
              </a:rPr>
              <a:t> = 60616, stratify = </a:t>
            </a:r>
            <a:r>
              <a:rPr lang="en-US" sz="1100" b="1" dirty="0" err="1">
                <a:latin typeface="Courier New" panose="02070309020205020404" pitchFamily="49" charset="0"/>
                <a:cs typeface="Courier New" panose="02070309020205020404" pitchFamily="49" charset="0"/>
              </a:rPr>
              <a:t>hmeq</a:t>
            </a:r>
            <a:r>
              <a:rPr lang="en-US" sz="1100" b="1" dirty="0">
                <a:latin typeface="Courier New" panose="02070309020205020404" pitchFamily="49" charset="0"/>
                <a:cs typeface="Courier New" panose="02070309020205020404" pitchFamily="49" charset="0"/>
              </a:rPr>
              <a:t>['BAD'])</a:t>
            </a:r>
          </a:p>
          <a:p>
            <a:pPr marL="0" indent="0">
              <a:lnSpc>
                <a:spcPct val="120000"/>
              </a:lnSpc>
              <a:spcBef>
                <a:spcPts val="0"/>
              </a:spcBef>
              <a:buNone/>
            </a:pPr>
            <a:endParaRPr lang="en-US" sz="1100" b="1" dirty="0">
              <a:latin typeface="Courier New" panose="02070309020205020404" pitchFamily="49" charset="0"/>
              <a:cs typeface="Courier New" panose="02070309020205020404" pitchFamily="49" charset="0"/>
            </a:endParaRPr>
          </a:p>
          <a:p>
            <a:pPr marL="0" indent="0">
              <a:lnSpc>
                <a:spcPct val="120000"/>
              </a:lnSpc>
              <a:spcBef>
                <a:spcPts val="0"/>
              </a:spcBef>
              <a:buNone/>
            </a:pPr>
            <a:r>
              <a:rPr lang="en-US" sz="1100" b="1" dirty="0">
                <a:latin typeface="Courier New" panose="02070309020205020404" pitchFamily="49" charset="0"/>
                <a:cs typeface="Courier New" panose="02070309020205020404" pitchFamily="49" charset="0"/>
              </a:rPr>
              <a:t># Build a logistic model using the training partition</a:t>
            </a:r>
          </a:p>
          <a:p>
            <a:pPr marL="0" indent="0">
              <a:lnSpc>
                <a:spcPct val="120000"/>
              </a:lnSpc>
              <a:spcBef>
                <a:spcPts val="0"/>
              </a:spcBef>
              <a:buNone/>
            </a:pPr>
            <a:r>
              <a:rPr lang="en-US" sz="1100" b="1" dirty="0" err="1">
                <a:latin typeface="Courier New" panose="02070309020205020404" pitchFamily="49" charset="0"/>
                <a:cs typeface="Courier New" panose="02070309020205020404" pitchFamily="49" charset="0"/>
              </a:rPr>
              <a:t>y_train</a:t>
            </a:r>
            <a:r>
              <a:rPr lang="en-US" sz="1100" b="1" dirty="0">
                <a:latin typeface="Courier New" panose="02070309020205020404" pitchFamily="49" charset="0"/>
                <a:cs typeface="Courier New" panose="02070309020205020404" pitchFamily="49" charset="0"/>
              </a:rPr>
              <a:t> = </a:t>
            </a:r>
            <a:r>
              <a:rPr lang="en-US" sz="1100" b="1" dirty="0" err="1">
                <a:latin typeface="Courier New" panose="02070309020205020404" pitchFamily="49" charset="0"/>
                <a:cs typeface="Courier New" panose="02070309020205020404" pitchFamily="49" charset="0"/>
              </a:rPr>
              <a:t>hmeq_train</a:t>
            </a:r>
            <a:r>
              <a:rPr lang="en-US" sz="1100" b="1" dirty="0">
                <a:latin typeface="Courier New" panose="02070309020205020404" pitchFamily="49" charset="0"/>
                <a:cs typeface="Courier New" panose="02070309020205020404" pitchFamily="49" charset="0"/>
              </a:rPr>
              <a:t>['BAD'].</a:t>
            </a:r>
            <a:r>
              <a:rPr lang="en-US" sz="1100" b="1" dirty="0" err="1">
                <a:latin typeface="Courier New" panose="02070309020205020404" pitchFamily="49" charset="0"/>
                <a:cs typeface="Courier New" panose="02070309020205020404" pitchFamily="49" charset="0"/>
              </a:rPr>
              <a:t>astype</a:t>
            </a:r>
            <a:r>
              <a:rPr lang="en-US" sz="1100" b="1" dirty="0">
                <a:latin typeface="Courier New" panose="02070309020205020404" pitchFamily="49" charset="0"/>
                <a:cs typeface="Courier New" panose="02070309020205020404" pitchFamily="49" charset="0"/>
              </a:rPr>
              <a:t>('category')</a:t>
            </a:r>
          </a:p>
          <a:p>
            <a:pPr marL="0" indent="0">
              <a:lnSpc>
                <a:spcPct val="120000"/>
              </a:lnSpc>
              <a:spcBef>
                <a:spcPts val="0"/>
              </a:spcBef>
              <a:buNone/>
            </a:pPr>
            <a:endParaRPr lang="en-US" sz="1100" b="1" dirty="0">
              <a:latin typeface="Courier New" panose="02070309020205020404" pitchFamily="49" charset="0"/>
              <a:cs typeface="Courier New" panose="02070309020205020404" pitchFamily="49" charset="0"/>
            </a:endParaRPr>
          </a:p>
          <a:p>
            <a:pPr marL="0" indent="0">
              <a:lnSpc>
                <a:spcPct val="120000"/>
              </a:lnSpc>
              <a:spcBef>
                <a:spcPts val="0"/>
              </a:spcBef>
              <a:buNone/>
            </a:pPr>
            <a:r>
              <a:rPr lang="en-US" sz="1100" b="1" dirty="0" err="1">
                <a:latin typeface="Courier New" panose="02070309020205020404" pitchFamily="49" charset="0"/>
                <a:cs typeface="Courier New" panose="02070309020205020404" pitchFamily="49" charset="0"/>
              </a:rPr>
              <a:t>X_train</a:t>
            </a:r>
            <a:r>
              <a:rPr lang="en-US" sz="1100" b="1" dirty="0">
                <a:latin typeface="Courier New" panose="02070309020205020404" pitchFamily="49" charset="0"/>
                <a:cs typeface="Courier New" panose="02070309020205020404" pitchFamily="49" charset="0"/>
              </a:rPr>
              <a:t> = </a:t>
            </a:r>
            <a:r>
              <a:rPr lang="en-US" sz="1100" b="1" dirty="0" err="1">
                <a:latin typeface="Courier New" panose="02070309020205020404" pitchFamily="49" charset="0"/>
                <a:cs typeface="Courier New" panose="02070309020205020404" pitchFamily="49" charset="0"/>
              </a:rPr>
              <a:t>hmeq_train</a:t>
            </a:r>
            <a:r>
              <a:rPr lang="en-US" sz="1100" b="1" dirty="0">
                <a:latin typeface="Courier New" panose="02070309020205020404" pitchFamily="49" charset="0"/>
                <a:cs typeface="Courier New" panose="02070309020205020404" pitchFamily="49" charset="0"/>
              </a:rPr>
              <a:t>[['DEBTINC', 'DELINQ', 'DEROG']]</a:t>
            </a:r>
          </a:p>
          <a:p>
            <a:pPr marL="0" indent="0">
              <a:lnSpc>
                <a:spcPct val="120000"/>
              </a:lnSpc>
              <a:spcBef>
                <a:spcPts val="0"/>
              </a:spcBef>
              <a:buNone/>
            </a:pPr>
            <a:r>
              <a:rPr lang="en-US" sz="1100" b="1" dirty="0" err="1">
                <a:latin typeface="Courier New" panose="02070309020205020404" pitchFamily="49" charset="0"/>
                <a:cs typeface="Courier New" panose="02070309020205020404" pitchFamily="49" charset="0"/>
              </a:rPr>
              <a:t>X_train</a:t>
            </a:r>
            <a:r>
              <a:rPr lang="en-US" sz="1100" b="1" dirty="0">
                <a:latin typeface="Courier New" panose="02070309020205020404" pitchFamily="49" charset="0"/>
                <a:cs typeface="Courier New" panose="02070309020205020404" pitchFamily="49" charset="0"/>
              </a:rPr>
              <a:t> = </a:t>
            </a:r>
            <a:r>
              <a:rPr lang="en-US" sz="1100" b="1" dirty="0" err="1">
                <a:latin typeface="Courier New" panose="02070309020205020404" pitchFamily="49" charset="0"/>
                <a:cs typeface="Courier New" panose="02070309020205020404" pitchFamily="49" charset="0"/>
              </a:rPr>
              <a:t>stats.add_constant</a:t>
            </a:r>
            <a:r>
              <a:rPr lang="en-US" sz="1100" b="1" dirty="0">
                <a:latin typeface="Courier New" panose="02070309020205020404" pitchFamily="49" charset="0"/>
                <a:cs typeface="Courier New" panose="02070309020205020404" pitchFamily="49" charset="0"/>
              </a:rPr>
              <a:t>(</a:t>
            </a:r>
            <a:r>
              <a:rPr lang="en-US" sz="1100" b="1" dirty="0" err="1">
                <a:latin typeface="Courier New" panose="02070309020205020404" pitchFamily="49" charset="0"/>
                <a:cs typeface="Courier New" panose="02070309020205020404" pitchFamily="49" charset="0"/>
              </a:rPr>
              <a:t>X_train</a:t>
            </a:r>
            <a:r>
              <a:rPr lang="en-US" sz="1100" b="1" dirty="0">
                <a:latin typeface="Courier New" panose="02070309020205020404" pitchFamily="49" charset="0"/>
                <a:cs typeface="Courier New" panose="02070309020205020404" pitchFamily="49" charset="0"/>
              </a:rPr>
              <a:t>, prepend=True)</a:t>
            </a:r>
          </a:p>
          <a:p>
            <a:pPr marL="0" indent="0">
              <a:lnSpc>
                <a:spcPct val="120000"/>
              </a:lnSpc>
              <a:spcBef>
                <a:spcPts val="0"/>
              </a:spcBef>
              <a:buNone/>
            </a:pPr>
            <a:endParaRPr lang="en-US" sz="1100" b="1" dirty="0">
              <a:latin typeface="Courier New" panose="02070309020205020404" pitchFamily="49" charset="0"/>
              <a:cs typeface="Courier New" panose="02070309020205020404" pitchFamily="49" charset="0"/>
            </a:endParaRPr>
          </a:p>
          <a:p>
            <a:pPr marL="0" indent="0">
              <a:lnSpc>
                <a:spcPct val="120000"/>
              </a:lnSpc>
              <a:spcBef>
                <a:spcPts val="0"/>
              </a:spcBef>
              <a:buNone/>
            </a:pPr>
            <a:r>
              <a:rPr lang="en-US" sz="1100" b="1" dirty="0">
                <a:latin typeface="Courier New" panose="02070309020205020404" pitchFamily="49" charset="0"/>
                <a:cs typeface="Courier New" panose="02070309020205020404" pitchFamily="49" charset="0"/>
              </a:rPr>
              <a:t>logit = </a:t>
            </a:r>
            <a:r>
              <a:rPr lang="en-US" sz="1100" b="1" dirty="0" err="1">
                <a:latin typeface="Courier New" panose="02070309020205020404" pitchFamily="49" charset="0"/>
                <a:cs typeface="Courier New" panose="02070309020205020404" pitchFamily="49" charset="0"/>
              </a:rPr>
              <a:t>stats.MNLogit</a:t>
            </a:r>
            <a:r>
              <a:rPr lang="en-US" sz="1100" b="1" dirty="0">
                <a:latin typeface="Courier New" panose="02070309020205020404" pitchFamily="49" charset="0"/>
                <a:cs typeface="Courier New" panose="02070309020205020404" pitchFamily="49" charset="0"/>
              </a:rPr>
              <a:t>(</a:t>
            </a:r>
            <a:r>
              <a:rPr lang="en-US" sz="1100" b="1" dirty="0" err="1">
                <a:latin typeface="Courier New" panose="02070309020205020404" pitchFamily="49" charset="0"/>
                <a:cs typeface="Courier New" panose="02070309020205020404" pitchFamily="49" charset="0"/>
              </a:rPr>
              <a:t>y_train</a:t>
            </a:r>
            <a:r>
              <a:rPr lang="en-US" sz="1100" b="1" dirty="0">
                <a:latin typeface="Courier New" panose="02070309020205020404" pitchFamily="49" charset="0"/>
                <a:cs typeface="Courier New" panose="02070309020205020404" pitchFamily="49" charset="0"/>
              </a:rPr>
              <a:t>, </a:t>
            </a:r>
            <a:r>
              <a:rPr lang="en-US" sz="1100" b="1" dirty="0" err="1">
                <a:latin typeface="Courier New" panose="02070309020205020404" pitchFamily="49" charset="0"/>
                <a:cs typeface="Courier New" panose="02070309020205020404" pitchFamily="49" charset="0"/>
              </a:rPr>
              <a:t>X_train</a:t>
            </a:r>
            <a:r>
              <a:rPr lang="en-US" sz="1100" b="1" dirty="0">
                <a:latin typeface="Courier New" panose="02070309020205020404" pitchFamily="49" charset="0"/>
                <a:cs typeface="Courier New" panose="02070309020205020404" pitchFamily="49" charset="0"/>
              </a:rPr>
              <a:t>)</a:t>
            </a:r>
          </a:p>
          <a:p>
            <a:pPr marL="0" indent="0">
              <a:lnSpc>
                <a:spcPct val="120000"/>
              </a:lnSpc>
              <a:spcBef>
                <a:spcPts val="0"/>
              </a:spcBef>
              <a:buNone/>
            </a:pPr>
            <a:r>
              <a:rPr lang="en-US" sz="1100" b="1" dirty="0">
                <a:latin typeface="Courier New" panose="02070309020205020404" pitchFamily="49" charset="0"/>
                <a:cs typeface="Courier New" panose="02070309020205020404" pitchFamily="49" charset="0"/>
              </a:rPr>
              <a:t>print("Name of Target Variable:", </a:t>
            </a:r>
            <a:r>
              <a:rPr lang="en-US" sz="1100" b="1" dirty="0" err="1">
                <a:latin typeface="Courier New" panose="02070309020205020404" pitchFamily="49" charset="0"/>
                <a:cs typeface="Courier New" panose="02070309020205020404" pitchFamily="49" charset="0"/>
              </a:rPr>
              <a:t>logit.endog_names</a:t>
            </a:r>
            <a:r>
              <a:rPr lang="en-US" sz="1100" b="1" dirty="0">
                <a:latin typeface="Courier New" panose="02070309020205020404" pitchFamily="49" charset="0"/>
                <a:cs typeface="Courier New" panose="02070309020205020404" pitchFamily="49" charset="0"/>
              </a:rPr>
              <a:t>)</a:t>
            </a:r>
          </a:p>
          <a:p>
            <a:pPr marL="0" indent="0">
              <a:lnSpc>
                <a:spcPct val="120000"/>
              </a:lnSpc>
              <a:spcBef>
                <a:spcPts val="0"/>
              </a:spcBef>
              <a:buNone/>
            </a:pPr>
            <a:r>
              <a:rPr lang="en-US" sz="1100" b="1" dirty="0">
                <a:latin typeface="Courier New" panose="02070309020205020404" pitchFamily="49" charset="0"/>
                <a:cs typeface="Courier New" panose="02070309020205020404" pitchFamily="49" charset="0"/>
              </a:rPr>
              <a:t>print("Name(s) of Predictors:", </a:t>
            </a:r>
            <a:r>
              <a:rPr lang="en-US" sz="1100" b="1" dirty="0" err="1">
                <a:latin typeface="Courier New" panose="02070309020205020404" pitchFamily="49" charset="0"/>
                <a:cs typeface="Courier New" panose="02070309020205020404" pitchFamily="49" charset="0"/>
              </a:rPr>
              <a:t>logit.exog_names</a:t>
            </a:r>
            <a:r>
              <a:rPr lang="en-US" sz="1100" b="1" dirty="0">
                <a:latin typeface="Courier New" panose="02070309020205020404" pitchFamily="49" charset="0"/>
                <a:cs typeface="Courier New" panose="02070309020205020404" pitchFamily="49" charset="0"/>
              </a:rPr>
              <a:t>)</a:t>
            </a:r>
          </a:p>
          <a:p>
            <a:pPr marL="0" indent="0">
              <a:lnSpc>
                <a:spcPct val="120000"/>
              </a:lnSpc>
              <a:spcBef>
                <a:spcPts val="0"/>
              </a:spcBef>
              <a:buNone/>
            </a:pPr>
            <a:endParaRPr lang="en-US" sz="1100" b="1" dirty="0">
              <a:latin typeface="Courier New" panose="02070309020205020404" pitchFamily="49" charset="0"/>
              <a:cs typeface="Courier New" panose="02070309020205020404" pitchFamily="49" charset="0"/>
            </a:endParaRPr>
          </a:p>
          <a:p>
            <a:pPr marL="0" indent="0">
              <a:lnSpc>
                <a:spcPct val="120000"/>
              </a:lnSpc>
              <a:spcBef>
                <a:spcPts val="0"/>
              </a:spcBef>
              <a:buNone/>
            </a:pPr>
            <a:r>
              <a:rPr lang="en-US" sz="1100" b="1" dirty="0" err="1">
                <a:latin typeface="Courier New" panose="02070309020205020404" pitchFamily="49" charset="0"/>
                <a:cs typeface="Courier New" panose="02070309020205020404" pitchFamily="49" charset="0"/>
              </a:rPr>
              <a:t>thisFit</a:t>
            </a:r>
            <a:r>
              <a:rPr lang="en-US" sz="1100" b="1" dirty="0">
                <a:latin typeface="Courier New" panose="02070309020205020404" pitchFamily="49" charset="0"/>
                <a:cs typeface="Courier New" panose="02070309020205020404" pitchFamily="49" charset="0"/>
              </a:rPr>
              <a:t> = </a:t>
            </a:r>
            <a:r>
              <a:rPr lang="en-US" sz="1100" b="1" dirty="0" err="1">
                <a:latin typeface="Courier New" panose="02070309020205020404" pitchFamily="49" charset="0"/>
                <a:cs typeface="Courier New" panose="02070309020205020404" pitchFamily="49" charset="0"/>
              </a:rPr>
              <a:t>logit.fit</a:t>
            </a:r>
            <a:r>
              <a:rPr lang="en-US" sz="1100" b="1" dirty="0">
                <a:latin typeface="Courier New" panose="02070309020205020404" pitchFamily="49" charset="0"/>
                <a:cs typeface="Courier New" panose="02070309020205020404" pitchFamily="49" charset="0"/>
              </a:rPr>
              <a:t>(</a:t>
            </a:r>
            <a:r>
              <a:rPr lang="en-US" sz="1100" b="1" dirty="0" err="1">
                <a:latin typeface="Courier New" panose="02070309020205020404" pitchFamily="49" charset="0"/>
                <a:cs typeface="Courier New" panose="02070309020205020404" pitchFamily="49" charset="0"/>
              </a:rPr>
              <a:t>maxiter</a:t>
            </a:r>
            <a:r>
              <a:rPr lang="en-US" sz="1100" b="1" dirty="0">
                <a:latin typeface="Courier New" panose="02070309020205020404" pitchFamily="49" charset="0"/>
                <a:cs typeface="Courier New" panose="02070309020205020404" pitchFamily="49" charset="0"/>
              </a:rPr>
              <a:t> = 100)</a:t>
            </a:r>
          </a:p>
          <a:p>
            <a:pPr marL="0" indent="0">
              <a:lnSpc>
                <a:spcPct val="120000"/>
              </a:lnSpc>
              <a:spcBef>
                <a:spcPts val="0"/>
              </a:spcBef>
              <a:buNone/>
            </a:pPr>
            <a:r>
              <a:rPr lang="en-US" sz="1100" b="1" dirty="0" err="1">
                <a:latin typeface="Courier New" panose="02070309020205020404" pitchFamily="49" charset="0"/>
                <a:cs typeface="Courier New" panose="02070309020205020404" pitchFamily="49" charset="0"/>
              </a:rPr>
              <a:t>thisParameter</a:t>
            </a:r>
            <a:r>
              <a:rPr lang="en-US" sz="1100" b="1" dirty="0">
                <a:latin typeface="Courier New" panose="02070309020205020404" pitchFamily="49" charset="0"/>
                <a:cs typeface="Courier New" panose="02070309020205020404" pitchFamily="49" charset="0"/>
              </a:rPr>
              <a:t> = </a:t>
            </a:r>
            <a:r>
              <a:rPr lang="en-US" sz="1100" b="1" dirty="0" err="1">
                <a:latin typeface="Courier New" panose="02070309020205020404" pitchFamily="49" charset="0"/>
                <a:cs typeface="Courier New" panose="02070309020205020404" pitchFamily="49" charset="0"/>
              </a:rPr>
              <a:t>thisFit.params</a:t>
            </a:r>
            <a:endParaRPr lang="en-US" sz="1100" b="1" dirty="0">
              <a:latin typeface="Courier New" panose="02070309020205020404" pitchFamily="49" charset="0"/>
              <a:cs typeface="Courier New" panose="02070309020205020404" pitchFamily="49" charset="0"/>
            </a:endParaRPr>
          </a:p>
          <a:p>
            <a:pPr marL="0" indent="0">
              <a:lnSpc>
                <a:spcPct val="120000"/>
              </a:lnSpc>
              <a:spcBef>
                <a:spcPts val="0"/>
              </a:spcBef>
              <a:buNone/>
            </a:pPr>
            <a:endParaRPr lang="en-US" sz="1100" b="1" dirty="0">
              <a:latin typeface="Courier New" panose="02070309020205020404" pitchFamily="49" charset="0"/>
              <a:cs typeface="Courier New" panose="02070309020205020404" pitchFamily="49" charset="0"/>
            </a:endParaRPr>
          </a:p>
          <a:p>
            <a:pPr marL="0" indent="0">
              <a:lnSpc>
                <a:spcPct val="120000"/>
              </a:lnSpc>
              <a:spcBef>
                <a:spcPts val="0"/>
              </a:spcBef>
              <a:buNone/>
            </a:pPr>
            <a:r>
              <a:rPr lang="en-US" sz="1100" b="1" dirty="0">
                <a:latin typeface="Courier New" panose="02070309020205020404" pitchFamily="49" charset="0"/>
                <a:cs typeface="Courier New" panose="02070309020205020404" pitchFamily="49" charset="0"/>
              </a:rPr>
              <a:t>print("Model Parameter Estimates:\n", </a:t>
            </a:r>
            <a:r>
              <a:rPr lang="en-US" sz="1100" b="1" dirty="0" err="1">
                <a:latin typeface="Courier New" panose="02070309020205020404" pitchFamily="49" charset="0"/>
                <a:cs typeface="Courier New" panose="02070309020205020404" pitchFamily="49" charset="0"/>
              </a:rPr>
              <a:t>thisFit.params</a:t>
            </a:r>
            <a:r>
              <a:rPr lang="en-US" sz="1100" b="1" dirty="0">
                <a:latin typeface="Courier New" panose="02070309020205020404" pitchFamily="49" charset="0"/>
                <a:cs typeface="Courier New" panose="02070309020205020404" pitchFamily="49" charset="0"/>
              </a:rPr>
              <a:t>)</a:t>
            </a:r>
          </a:p>
          <a:p>
            <a:pPr marL="0" indent="0">
              <a:lnSpc>
                <a:spcPct val="120000"/>
              </a:lnSpc>
              <a:spcBef>
                <a:spcPts val="0"/>
              </a:spcBef>
              <a:buNone/>
            </a:pPr>
            <a:r>
              <a:rPr lang="en-US" sz="1100" b="1" dirty="0">
                <a:latin typeface="Courier New" panose="02070309020205020404" pitchFamily="49" charset="0"/>
                <a:cs typeface="Courier New" panose="02070309020205020404" pitchFamily="49" charset="0"/>
              </a:rPr>
              <a:t>print("Model Log-Likelihood Value:\n", </a:t>
            </a:r>
            <a:r>
              <a:rPr lang="en-US" sz="1100" b="1" dirty="0" err="1">
                <a:latin typeface="Courier New" panose="02070309020205020404" pitchFamily="49" charset="0"/>
                <a:cs typeface="Courier New" panose="02070309020205020404" pitchFamily="49" charset="0"/>
              </a:rPr>
              <a:t>logit.loglike</a:t>
            </a:r>
            <a:r>
              <a:rPr lang="en-US" sz="1100" b="1" dirty="0">
                <a:latin typeface="Courier New" panose="02070309020205020404" pitchFamily="49" charset="0"/>
                <a:cs typeface="Courier New" panose="02070309020205020404" pitchFamily="49" charset="0"/>
              </a:rPr>
              <a:t>(</a:t>
            </a:r>
            <a:r>
              <a:rPr lang="en-US" sz="1100" b="1" dirty="0" err="1">
                <a:latin typeface="Courier New" panose="02070309020205020404" pitchFamily="49" charset="0"/>
                <a:cs typeface="Courier New" panose="02070309020205020404" pitchFamily="49" charset="0"/>
              </a:rPr>
              <a:t>thisParameter.values</a:t>
            </a:r>
            <a:r>
              <a:rPr lang="en-US" sz="1100" b="1" dirty="0">
                <a:latin typeface="Courier New" panose="02070309020205020404" pitchFamily="49" charset="0"/>
                <a:cs typeface="Courier New" panose="02070309020205020404" pitchFamily="49" charset="0"/>
              </a:rPr>
              <a:t>)</a:t>
            </a:r>
          </a:p>
          <a:p>
            <a:pPr lvl="1">
              <a:lnSpc>
                <a:spcPct val="120000"/>
              </a:lnSpc>
              <a:spcBef>
                <a:spcPts val="0"/>
              </a:spcBef>
            </a:pPr>
            <a:endParaRPr lang="en-US" sz="1000" dirty="0">
              <a:latin typeface="Courier New" panose="02070309020205020404" pitchFamily="49" charset="0"/>
              <a:cs typeface="Courier New" panose="02070309020205020404" pitchFamily="49" charset="0"/>
            </a:endParaRPr>
          </a:p>
        </p:txBody>
      </p:sp>
      <p:sp>
        <p:nvSpPr>
          <p:cNvPr id="7" name="Slide Number Placeholder 6"/>
          <p:cNvSpPr>
            <a:spLocks noGrp="1"/>
          </p:cNvSpPr>
          <p:nvPr>
            <p:ph type="sldNum" sz="quarter" idx="12"/>
          </p:nvPr>
        </p:nvSpPr>
        <p:spPr/>
        <p:txBody>
          <a:bodyPr/>
          <a:lstStyle/>
          <a:p>
            <a:fld id="{1C20BA80-1909-427C-B3BD-3DD8AEAFD5BE}" type="slidenum">
              <a:rPr lang="en-US" smtClean="0"/>
              <a:t>79</a:t>
            </a:fld>
            <a:endParaRPr lang="en-US" dirty="0"/>
          </a:p>
        </p:txBody>
      </p:sp>
      <p:pic>
        <p:nvPicPr>
          <p:cNvPr id="6" name="Picture 5">
            <a:extLst>
              <a:ext uri="{FF2B5EF4-FFF2-40B4-BE49-F238E27FC236}">
                <a16:creationId xmlns:a16="http://schemas.microsoft.com/office/drawing/2014/main" id="{4A002DC6-96C9-4F49-B7D9-7A9273A7064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18671634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A Common Practice</a:t>
            </a:r>
          </a:p>
        </p:txBody>
      </p:sp>
      <p:sp>
        <p:nvSpPr>
          <p:cNvPr id="3" name="Content Placeholder 2"/>
          <p:cNvSpPr>
            <a:spLocks noGrp="1"/>
          </p:cNvSpPr>
          <p:nvPr>
            <p:ph idx="1"/>
          </p:nvPr>
        </p:nvSpPr>
        <p:spPr>
          <a:xfrm>
            <a:off x="838200" y="1870075"/>
            <a:ext cx="10515600" cy="4351338"/>
          </a:xfrm>
        </p:spPr>
        <p:txBody>
          <a:bodyPr>
            <a:normAutofit/>
          </a:bodyPr>
          <a:lstStyle/>
          <a:p>
            <a:pPr marL="0" indent="0">
              <a:buNone/>
            </a:pPr>
            <a:r>
              <a:rPr lang="en-US" dirty="0"/>
              <a:t>A common practice is to separate the original observations into two, or occasionally three, partitions.</a:t>
            </a:r>
          </a:p>
          <a:p>
            <a:pPr marL="514350" indent="-514350">
              <a:buFont typeface="+mj-lt"/>
              <a:buAutoNum type="arabicPeriod"/>
            </a:pPr>
            <a:r>
              <a:rPr lang="en-US" dirty="0"/>
              <a:t>Randomly select a big majority of the observations to form the </a:t>
            </a:r>
            <a:r>
              <a:rPr lang="en-US" b="1" dirty="0"/>
              <a:t>Training</a:t>
            </a:r>
            <a:r>
              <a:rPr lang="en-US" dirty="0"/>
              <a:t> partition</a:t>
            </a:r>
          </a:p>
          <a:p>
            <a:pPr marL="514350" indent="-514350">
              <a:buFont typeface="+mj-lt"/>
              <a:buAutoNum type="arabicPeriod"/>
            </a:pPr>
            <a:r>
              <a:rPr lang="en-US" dirty="0"/>
              <a:t>Randomly select another portion of the remaining observations to form the </a:t>
            </a:r>
            <a:r>
              <a:rPr lang="en-US" b="1" dirty="0"/>
              <a:t>Testing</a:t>
            </a:r>
            <a:r>
              <a:rPr lang="en-US" dirty="0"/>
              <a:t> partition</a:t>
            </a:r>
          </a:p>
          <a:p>
            <a:pPr marL="514350" indent="-514350">
              <a:buFont typeface="+mj-lt"/>
              <a:buAutoNum type="arabicPeriod"/>
            </a:pPr>
            <a:r>
              <a:rPr lang="en-US" dirty="0"/>
              <a:t>The occasional third dataset which we called the </a:t>
            </a:r>
            <a:r>
              <a:rPr lang="en-US" b="1" dirty="0"/>
              <a:t>Hold-Out</a:t>
            </a:r>
            <a:r>
              <a:rPr lang="en-US" dirty="0"/>
              <a:t> partition consists of the leftover observations </a:t>
            </a:r>
          </a:p>
          <a:p>
            <a:pPr lvl="1"/>
            <a:endParaRPr lang="en-US" dirty="0"/>
          </a:p>
          <a:p>
            <a:endParaRPr lang="en-US" dirty="0"/>
          </a:p>
          <a:p>
            <a:endParaRPr lang="en-US" dirty="0"/>
          </a:p>
        </p:txBody>
      </p:sp>
      <p:sp>
        <p:nvSpPr>
          <p:cNvPr id="7" name="Slide Number Placeholder 6"/>
          <p:cNvSpPr>
            <a:spLocks noGrp="1"/>
          </p:cNvSpPr>
          <p:nvPr>
            <p:ph type="sldNum" sz="quarter" idx="12"/>
          </p:nvPr>
        </p:nvSpPr>
        <p:spPr/>
        <p:txBody>
          <a:bodyPr/>
          <a:lstStyle/>
          <a:p>
            <a:fld id="{1C20BA80-1909-427C-B3BD-3DD8AEAFD5BE}" type="slidenum">
              <a:rPr lang="en-US" smtClean="0"/>
              <a:t>8</a:t>
            </a:fld>
            <a:endParaRPr lang="en-US" dirty="0"/>
          </a:p>
        </p:txBody>
      </p:sp>
      <p:pic>
        <p:nvPicPr>
          <p:cNvPr id="6" name="Picture 5">
            <a:extLst>
              <a:ext uri="{FF2B5EF4-FFF2-40B4-BE49-F238E27FC236}">
                <a16:creationId xmlns:a16="http://schemas.microsoft.com/office/drawing/2014/main" id="{A5F6372F-7BD2-4FAA-B1E1-AF00B8576C3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339796018"/>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Logistic Model Results</a:t>
            </a:r>
          </a:p>
        </p:txBody>
      </p:sp>
      <p:sp>
        <p:nvSpPr>
          <p:cNvPr id="3" name="Content Placeholder 2"/>
          <p:cNvSpPr>
            <a:spLocks noGrp="1"/>
          </p:cNvSpPr>
          <p:nvPr>
            <p:ph idx="1"/>
          </p:nvPr>
        </p:nvSpPr>
        <p:spPr/>
        <p:txBody>
          <a:bodyPr>
            <a:normAutofit/>
          </a:bodyPr>
          <a:lstStyle/>
          <a:p>
            <a:pPr marL="0" indent="0">
              <a:lnSpc>
                <a:spcPct val="120000"/>
              </a:lnSpc>
              <a:spcBef>
                <a:spcPts val="0"/>
              </a:spcBef>
              <a:buNone/>
            </a:pPr>
            <a:r>
              <a:rPr lang="en-US" sz="1800" b="1" dirty="0">
                <a:latin typeface="Courier New" panose="02070309020205020404" pitchFamily="49" charset="0"/>
                <a:cs typeface="Courier New" panose="02070309020205020404" pitchFamily="49" charset="0"/>
              </a:rPr>
              <a:t>Optimization terminated successfully.</a:t>
            </a:r>
          </a:p>
          <a:p>
            <a:pPr marL="0" indent="0">
              <a:lnSpc>
                <a:spcPct val="120000"/>
              </a:lnSpc>
              <a:spcBef>
                <a:spcPts val="0"/>
              </a:spcBef>
              <a:buNone/>
            </a:pPr>
            <a:r>
              <a:rPr lang="en-US" sz="1800" b="1" dirty="0">
                <a:latin typeface="Courier New" panose="02070309020205020404" pitchFamily="49" charset="0"/>
                <a:cs typeface="Courier New" panose="02070309020205020404" pitchFamily="49" charset="0"/>
              </a:rPr>
              <a:t>         Current function value: 0.251262</a:t>
            </a:r>
          </a:p>
          <a:p>
            <a:pPr marL="0" indent="0">
              <a:lnSpc>
                <a:spcPct val="120000"/>
              </a:lnSpc>
              <a:spcBef>
                <a:spcPts val="0"/>
              </a:spcBef>
              <a:buNone/>
            </a:pPr>
            <a:r>
              <a:rPr lang="en-US" sz="1800" b="1" dirty="0">
                <a:latin typeface="Courier New" panose="02070309020205020404" pitchFamily="49" charset="0"/>
                <a:cs typeface="Courier New" panose="02070309020205020404" pitchFamily="49" charset="0"/>
              </a:rPr>
              <a:t>         Iterations 7</a:t>
            </a:r>
          </a:p>
          <a:p>
            <a:pPr marL="0" indent="0">
              <a:lnSpc>
                <a:spcPct val="120000"/>
              </a:lnSpc>
              <a:spcBef>
                <a:spcPts val="0"/>
              </a:spcBef>
              <a:buNone/>
            </a:pPr>
            <a:r>
              <a:rPr lang="en-US" sz="1800" b="1" dirty="0">
                <a:latin typeface="Courier New" panose="02070309020205020404" pitchFamily="49" charset="0"/>
                <a:cs typeface="Courier New" panose="02070309020205020404" pitchFamily="49" charset="0"/>
              </a:rPr>
              <a:t>Model Parameter Estimates:</a:t>
            </a:r>
          </a:p>
          <a:p>
            <a:pPr marL="0" indent="0">
              <a:lnSpc>
                <a:spcPct val="120000"/>
              </a:lnSpc>
              <a:spcBef>
                <a:spcPts val="0"/>
              </a:spcBef>
              <a:buNone/>
            </a:pPr>
            <a:r>
              <a:rPr lang="en-US" sz="1800" b="1" dirty="0">
                <a:latin typeface="Courier New" panose="02070309020205020404" pitchFamily="49" charset="0"/>
                <a:cs typeface="Courier New" panose="02070309020205020404" pitchFamily="49" charset="0"/>
              </a:rPr>
              <a:t>                 0</a:t>
            </a:r>
          </a:p>
          <a:p>
            <a:pPr marL="0" indent="0">
              <a:lnSpc>
                <a:spcPct val="120000"/>
              </a:lnSpc>
              <a:spcBef>
                <a:spcPts val="0"/>
              </a:spcBef>
              <a:buNone/>
            </a:pPr>
            <a:r>
              <a:rPr lang="en-US" sz="1800" b="1" dirty="0" err="1">
                <a:latin typeface="Courier New" panose="02070309020205020404" pitchFamily="49" charset="0"/>
                <a:cs typeface="Courier New" panose="02070309020205020404" pitchFamily="49" charset="0"/>
              </a:rPr>
              <a:t>const</a:t>
            </a:r>
            <a:r>
              <a:rPr lang="en-US" sz="1800" b="1" dirty="0">
                <a:latin typeface="Courier New" panose="02070309020205020404" pitchFamily="49" charset="0"/>
                <a:cs typeface="Courier New" panose="02070309020205020404" pitchFamily="49" charset="0"/>
              </a:rPr>
              <a:t>   -6.342381</a:t>
            </a:r>
          </a:p>
          <a:p>
            <a:pPr marL="0" indent="0">
              <a:lnSpc>
                <a:spcPct val="120000"/>
              </a:lnSpc>
              <a:spcBef>
                <a:spcPts val="0"/>
              </a:spcBef>
              <a:buNone/>
            </a:pPr>
            <a:r>
              <a:rPr lang="en-US" sz="1800" b="1" dirty="0">
                <a:latin typeface="Courier New" panose="02070309020205020404" pitchFamily="49" charset="0"/>
                <a:cs typeface="Courier New" panose="02070309020205020404" pitchFamily="49" charset="0"/>
              </a:rPr>
              <a:t>DEBTINC  0.099627</a:t>
            </a:r>
          </a:p>
          <a:p>
            <a:pPr marL="0" indent="0">
              <a:lnSpc>
                <a:spcPct val="120000"/>
              </a:lnSpc>
              <a:spcBef>
                <a:spcPts val="0"/>
              </a:spcBef>
              <a:buNone/>
            </a:pPr>
            <a:r>
              <a:rPr lang="en-US" sz="1800" b="1" dirty="0">
                <a:latin typeface="Courier New" panose="02070309020205020404" pitchFamily="49" charset="0"/>
                <a:cs typeface="Courier New" panose="02070309020205020404" pitchFamily="49" charset="0"/>
              </a:rPr>
              <a:t>DELINQ   0.763212</a:t>
            </a:r>
          </a:p>
          <a:p>
            <a:pPr marL="0" indent="0">
              <a:lnSpc>
                <a:spcPct val="120000"/>
              </a:lnSpc>
              <a:spcBef>
                <a:spcPts val="0"/>
              </a:spcBef>
              <a:buNone/>
            </a:pPr>
            <a:r>
              <a:rPr lang="en-US" sz="1800" b="1" dirty="0">
                <a:latin typeface="Courier New" panose="02070309020205020404" pitchFamily="49" charset="0"/>
                <a:cs typeface="Courier New" panose="02070309020205020404" pitchFamily="49" charset="0"/>
              </a:rPr>
              <a:t>DEROG    0.640403</a:t>
            </a:r>
          </a:p>
          <a:p>
            <a:pPr marL="0" indent="0">
              <a:lnSpc>
                <a:spcPct val="120000"/>
              </a:lnSpc>
              <a:spcBef>
                <a:spcPts val="0"/>
              </a:spcBef>
              <a:buNone/>
            </a:pPr>
            <a:r>
              <a:rPr lang="en-US" sz="1800" b="1" dirty="0">
                <a:latin typeface="Courier New" panose="02070309020205020404" pitchFamily="49" charset="0"/>
                <a:cs typeface="Courier New" panose="02070309020205020404" pitchFamily="49" charset="0"/>
              </a:rPr>
              <a:t>Model Log-Likelihood Value:</a:t>
            </a:r>
          </a:p>
          <a:p>
            <a:pPr marL="0" indent="0">
              <a:lnSpc>
                <a:spcPct val="120000"/>
              </a:lnSpc>
              <a:spcBef>
                <a:spcPts val="0"/>
              </a:spcBef>
              <a:buNone/>
            </a:pPr>
            <a:r>
              <a:rPr lang="en-US" sz="1800" b="1" dirty="0">
                <a:latin typeface="Courier New" panose="02070309020205020404" pitchFamily="49" charset="0"/>
                <a:cs typeface="Courier New" panose="02070309020205020404" pitchFamily="49" charset="0"/>
              </a:rPr>
              <a:t> -712.3275144387453</a:t>
            </a:r>
            <a:endParaRPr lang="en-US" sz="1800" dirty="0">
              <a:latin typeface="Courier New" panose="02070309020205020404" pitchFamily="49" charset="0"/>
              <a:cs typeface="Courier New" panose="02070309020205020404" pitchFamily="49" charset="0"/>
            </a:endParaRPr>
          </a:p>
        </p:txBody>
      </p:sp>
      <p:sp>
        <p:nvSpPr>
          <p:cNvPr id="7" name="Slide Number Placeholder 6"/>
          <p:cNvSpPr>
            <a:spLocks noGrp="1"/>
          </p:cNvSpPr>
          <p:nvPr>
            <p:ph type="sldNum" sz="quarter" idx="12"/>
          </p:nvPr>
        </p:nvSpPr>
        <p:spPr/>
        <p:txBody>
          <a:bodyPr/>
          <a:lstStyle/>
          <a:p>
            <a:fld id="{1C20BA80-1909-427C-B3BD-3DD8AEAFD5BE}" type="slidenum">
              <a:rPr lang="en-US" smtClean="0"/>
              <a:t>80</a:t>
            </a:fld>
            <a:endParaRPr lang="en-US" dirty="0"/>
          </a:p>
        </p:txBody>
      </p:sp>
      <p:pic>
        <p:nvPicPr>
          <p:cNvPr id="6" name="Picture 5">
            <a:extLst>
              <a:ext uri="{FF2B5EF4-FFF2-40B4-BE49-F238E27FC236}">
                <a16:creationId xmlns:a16="http://schemas.microsoft.com/office/drawing/2014/main" id="{4A002DC6-96C9-4F49-B7D9-7A9273A7064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3971663632"/>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Score the Training Partition</a:t>
            </a:r>
          </a:p>
        </p:txBody>
      </p:sp>
      <p:sp>
        <p:nvSpPr>
          <p:cNvPr id="3" name="Content Placeholder 2"/>
          <p:cNvSpPr>
            <a:spLocks noGrp="1"/>
          </p:cNvSpPr>
          <p:nvPr>
            <p:ph idx="1"/>
          </p:nvPr>
        </p:nvSpPr>
        <p:spPr/>
        <p:txBody>
          <a:bodyPr>
            <a:normAutofit/>
          </a:bodyPr>
          <a:lstStyle/>
          <a:p>
            <a:pPr marL="0" indent="0">
              <a:lnSpc>
                <a:spcPct val="120000"/>
              </a:lnSpc>
              <a:spcBef>
                <a:spcPts val="0"/>
              </a:spcBef>
              <a:buNone/>
            </a:pPr>
            <a:r>
              <a:rPr lang="en-US" sz="1800" b="1" dirty="0" err="1">
                <a:latin typeface="Courier New" panose="02070309020205020404" pitchFamily="49" charset="0"/>
                <a:cs typeface="Courier New" panose="02070309020205020404" pitchFamily="49" charset="0"/>
              </a:rPr>
              <a:t>y_train_predProb</a:t>
            </a:r>
            <a:r>
              <a:rPr lang="en-US" sz="1800" b="1" dirty="0">
                <a:latin typeface="Courier New" panose="02070309020205020404" pitchFamily="49" charset="0"/>
                <a:cs typeface="Courier New" panose="02070309020205020404" pitchFamily="49" charset="0"/>
              </a:rPr>
              <a:t> = </a:t>
            </a:r>
            <a:r>
              <a:rPr lang="en-US" sz="1800" b="1" dirty="0" err="1">
                <a:latin typeface="Courier New" panose="02070309020205020404" pitchFamily="49" charset="0"/>
                <a:cs typeface="Courier New" panose="02070309020205020404" pitchFamily="49" charset="0"/>
              </a:rPr>
              <a:t>thisFit.predict</a:t>
            </a:r>
            <a:r>
              <a:rPr lang="en-US" sz="1800" b="1" dirty="0">
                <a:latin typeface="Courier New" panose="02070309020205020404" pitchFamily="49" charset="0"/>
                <a:cs typeface="Courier New" panose="02070309020205020404" pitchFamily="49" charset="0"/>
              </a:rPr>
              <a:t>(</a:t>
            </a:r>
            <a:r>
              <a:rPr lang="en-US" sz="1800" b="1" dirty="0" err="1">
                <a:latin typeface="Courier New" panose="02070309020205020404" pitchFamily="49" charset="0"/>
                <a:cs typeface="Courier New" panose="02070309020205020404" pitchFamily="49" charset="0"/>
              </a:rPr>
              <a:t>X_train</a:t>
            </a:r>
            <a:r>
              <a:rPr lang="en-US" sz="1800" b="1" dirty="0">
                <a:latin typeface="Courier New" panose="02070309020205020404" pitchFamily="49" charset="0"/>
                <a:cs typeface="Courier New" panose="02070309020205020404" pitchFamily="49" charset="0"/>
              </a:rPr>
              <a:t>)</a:t>
            </a:r>
          </a:p>
          <a:p>
            <a:pPr marL="0" indent="0">
              <a:lnSpc>
                <a:spcPct val="120000"/>
              </a:lnSpc>
              <a:spcBef>
                <a:spcPts val="0"/>
              </a:spcBef>
              <a:buNone/>
            </a:pPr>
            <a:endParaRPr lang="en-US" sz="1800" b="1" dirty="0">
              <a:latin typeface="Courier New" panose="02070309020205020404" pitchFamily="49" charset="0"/>
              <a:cs typeface="Courier New" panose="02070309020205020404" pitchFamily="49" charset="0"/>
            </a:endParaRPr>
          </a:p>
          <a:p>
            <a:pPr marL="0" indent="0">
              <a:lnSpc>
                <a:spcPct val="120000"/>
              </a:lnSpc>
              <a:spcBef>
                <a:spcPts val="0"/>
              </a:spcBef>
              <a:buNone/>
            </a:pPr>
            <a:r>
              <a:rPr lang="en-US" sz="1800" b="1" dirty="0" err="1">
                <a:latin typeface="Courier New" panose="02070309020205020404" pitchFamily="49" charset="0"/>
                <a:cs typeface="Courier New" panose="02070309020205020404" pitchFamily="49" charset="0"/>
              </a:rPr>
              <a:t>score_train</a:t>
            </a:r>
            <a:r>
              <a:rPr lang="en-US" sz="1800" b="1" dirty="0">
                <a:latin typeface="Courier New" panose="02070309020205020404" pitchFamily="49" charset="0"/>
                <a:cs typeface="Courier New" panose="02070309020205020404" pitchFamily="49" charset="0"/>
              </a:rPr>
              <a:t> = </a:t>
            </a:r>
            <a:r>
              <a:rPr lang="en-US" sz="1800" b="1" dirty="0" err="1">
                <a:latin typeface="Courier New" panose="02070309020205020404" pitchFamily="49" charset="0"/>
                <a:cs typeface="Courier New" panose="02070309020205020404" pitchFamily="49" charset="0"/>
              </a:rPr>
              <a:t>pandas.concat</a:t>
            </a:r>
            <a:r>
              <a:rPr lang="en-US" sz="1800" b="1" dirty="0">
                <a:latin typeface="Courier New" panose="02070309020205020404" pitchFamily="49" charset="0"/>
                <a:cs typeface="Courier New" panose="02070309020205020404" pitchFamily="49" charset="0"/>
              </a:rPr>
              <a:t>([</a:t>
            </a:r>
            <a:r>
              <a:rPr lang="en-US" sz="1800" b="1" dirty="0" err="1">
                <a:latin typeface="Courier New" panose="02070309020205020404" pitchFamily="49" charset="0"/>
                <a:cs typeface="Courier New" panose="02070309020205020404" pitchFamily="49" charset="0"/>
              </a:rPr>
              <a:t>y_train</a:t>
            </a:r>
            <a:r>
              <a:rPr lang="en-US" sz="1800" b="1" dirty="0">
                <a:latin typeface="Courier New" panose="02070309020205020404" pitchFamily="49" charset="0"/>
                <a:cs typeface="Courier New" panose="02070309020205020404" pitchFamily="49" charset="0"/>
              </a:rPr>
              <a:t>, </a:t>
            </a:r>
            <a:r>
              <a:rPr lang="en-US" sz="1800" b="1" dirty="0" err="1">
                <a:latin typeface="Courier New" panose="02070309020205020404" pitchFamily="49" charset="0"/>
                <a:cs typeface="Courier New" panose="02070309020205020404" pitchFamily="49" charset="0"/>
              </a:rPr>
              <a:t>y_train_predProb</a:t>
            </a:r>
            <a:r>
              <a:rPr lang="en-US" sz="1800" b="1" dirty="0">
                <a:latin typeface="Courier New" panose="02070309020205020404" pitchFamily="49" charset="0"/>
                <a:cs typeface="Courier New" panose="02070309020205020404" pitchFamily="49" charset="0"/>
              </a:rPr>
              <a:t>], axis = 1)</a:t>
            </a:r>
          </a:p>
          <a:p>
            <a:pPr marL="0" indent="0">
              <a:lnSpc>
                <a:spcPct val="120000"/>
              </a:lnSpc>
              <a:spcBef>
                <a:spcPts val="0"/>
              </a:spcBef>
              <a:buNone/>
            </a:pPr>
            <a:endParaRPr lang="en-US" sz="1800" b="1" dirty="0">
              <a:latin typeface="Courier New" panose="02070309020205020404" pitchFamily="49" charset="0"/>
              <a:cs typeface="Courier New" panose="02070309020205020404" pitchFamily="49" charset="0"/>
            </a:endParaRPr>
          </a:p>
          <a:p>
            <a:pPr marL="0" indent="0">
              <a:lnSpc>
                <a:spcPct val="120000"/>
              </a:lnSpc>
              <a:spcBef>
                <a:spcPts val="0"/>
              </a:spcBef>
              <a:buNone/>
            </a:pPr>
            <a:r>
              <a:rPr lang="en-US" sz="1800" b="1" dirty="0">
                <a:latin typeface="Courier New" panose="02070309020205020404" pitchFamily="49" charset="0"/>
                <a:cs typeface="Courier New" panose="02070309020205020404" pitchFamily="49" charset="0"/>
              </a:rPr>
              <a:t># Get the Lift chart coordinates</a:t>
            </a:r>
          </a:p>
          <a:p>
            <a:pPr marL="0" indent="0">
              <a:lnSpc>
                <a:spcPct val="120000"/>
              </a:lnSpc>
              <a:spcBef>
                <a:spcPts val="0"/>
              </a:spcBef>
              <a:buNone/>
            </a:pPr>
            <a:r>
              <a:rPr lang="en-US" sz="1800" b="1" dirty="0" err="1">
                <a:latin typeface="Courier New" panose="02070309020205020404" pitchFamily="49" charset="0"/>
                <a:cs typeface="Courier New" panose="02070309020205020404" pitchFamily="49" charset="0"/>
              </a:rPr>
              <a:t>lift_coordinates</a:t>
            </a:r>
            <a:r>
              <a:rPr lang="en-US" sz="1800" b="1" dirty="0">
                <a:latin typeface="Courier New" panose="02070309020205020404" pitchFamily="49" charset="0"/>
                <a:cs typeface="Courier New" panose="02070309020205020404" pitchFamily="49" charset="0"/>
              </a:rPr>
              <a:t>, </a:t>
            </a:r>
            <a:r>
              <a:rPr lang="en-US" sz="1800" b="1" dirty="0" err="1">
                <a:latin typeface="Courier New" panose="02070309020205020404" pitchFamily="49" charset="0"/>
                <a:cs typeface="Courier New" panose="02070309020205020404" pitchFamily="49" charset="0"/>
              </a:rPr>
              <a:t>acc_lift_coordinates</a:t>
            </a:r>
            <a:r>
              <a:rPr lang="en-US" sz="1800" b="1" dirty="0">
                <a:latin typeface="Courier New" panose="02070309020205020404" pitchFamily="49" charset="0"/>
                <a:cs typeface="Courier New" panose="02070309020205020404" pitchFamily="49" charset="0"/>
              </a:rPr>
              <a:t> = </a:t>
            </a:r>
            <a:r>
              <a:rPr lang="en-US" sz="1800" b="1" dirty="0" err="1">
                <a:latin typeface="Courier New" panose="02070309020205020404" pitchFamily="49" charset="0"/>
                <a:cs typeface="Courier New" panose="02070309020205020404" pitchFamily="49" charset="0"/>
              </a:rPr>
              <a:t>compute_lift_coordinates</a:t>
            </a:r>
            <a:r>
              <a:rPr lang="en-US" sz="1800" b="1" dirty="0">
                <a:latin typeface="Courier New" panose="02070309020205020404" pitchFamily="49" charset="0"/>
                <a:cs typeface="Courier New" panose="02070309020205020404" pitchFamily="49" charset="0"/>
              </a:rPr>
              <a:t> (</a:t>
            </a:r>
          </a:p>
          <a:p>
            <a:pPr marL="0" indent="0">
              <a:lnSpc>
                <a:spcPct val="120000"/>
              </a:lnSpc>
              <a:spcBef>
                <a:spcPts val="0"/>
              </a:spcBef>
              <a:buNone/>
            </a:pPr>
            <a:r>
              <a:rPr lang="en-US" sz="1800" b="1" dirty="0">
                <a:latin typeface="Courier New" panose="02070309020205020404" pitchFamily="49" charset="0"/>
                <a:cs typeface="Courier New" panose="02070309020205020404" pitchFamily="49" charset="0"/>
              </a:rPr>
              <a:t>        </a:t>
            </a:r>
            <a:r>
              <a:rPr lang="en-US" sz="1800" b="1" dirty="0" err="1">
                <a:latin typeface="Courier New" panose="02070309020205020404" pitchFamily="49" charset="0"/>
                <a:cs typeface="Courier New" panose="02070309020205020404" pitchFamily="49" charset="0"/>
              </a:rPr>
              <a:t>DepVar</a:t>
            </a:r>
            <a:r>
              <a:rPr lang="en-US" sz="1800" b="1" dirty="0">
                <a:latin typeface="Courier New" panose="02070309020205020404" pitchFamily="49" charset="0"/>
                <a:cs typeface="Courier New" panose="02070309020205020404" pitchFamily="49" charset="0"/>
              </a:rPr>
              <a:t> = </a:t>
            </a:r>
            <a:r>
              <a:rPr lang="en-US" sz="1800" b="1" dirty="0" err="1">
                <a:latin typeface="Courier New" panose="02070309020205020404" pitchFamily="49" charset="0"/>
                <a:cs typeface="Courier New" panose="02070309020205020404" pitchFamily="49" charset="0"/>
              </a:rPr>
              <a:t>score_train</a:t>
            </a:r>
            <a:r>
              <a:rPr lang="en-US" sz="1800" b="1" dirty="0">
                <a:latin typeface="Courier New" panose="02070309020205020404" pitchFamily="49" charset="0"/>
                <a:cs typeface="Courier New" panose="02070309020205020404" pitchFamily="49" charset="0"/>
              </a:rPr>
              <a:t>['BAD'],</a:t>
            </a:r>
          </a:p>
          <a:p>
            <a:pPr marL="0" indent="0">
              <a:lnSpc>
                <a:spcPct val="120000"/>
              </a:lnSpc>
              <a:spcBef>
                <a:spcPts val="0"/>
              </a:spcBef>
              <a:buNone/>
            </a:pPr>
            <a:r>
              <a:rPr lang="en-US" sz="1800" b="1" dirty="0">
                <a:latin typeface="Courier New" panose="02070309020205020404" pitchFamily="49" charset="0"/>
                <a:cs typeface="Courier New" panose="02070309020205020404" pitchFamily="49" charset="0"/>
              </a:rPr>
              <a:t>        </a:t>
            </a:r>
            <a:r>
              <a:rPr lang="en-US" sz="1800" b="1" dirty="0" err="1">
                <a:latin typeface="Courier New" panose="02070309020205020404" pitchFamily="49" charset="0"/>
                <a:cs typeface="Courier New" panose="02070309020205020404" pitchFamily="49" charset="0"/>
              </a:rPr>
              <a:t>EventValue</a:t>
            </a:r>
            <a:r>
              <a:rPr lang="en-US" sz="1800" b="1" dirty="0">
                <a:latin typeface="Courier New" panose="02070309020205020404" pitchFamily="49" charset="0"/>
                <a:cs typeface="Courier New" panose="02070309020205020404" pitchFamily="49" charset="0"/>
              </a:rPr>
              <a:t> = 1,</a:t>
            </a:r>
          </a:p>
          <a:p>
            <a:pPr marL="0" indent="0">
              <a:lnSpc>
                <a:spcPct val="120000"/>
              </a:lnSpc>
              <a:spcBef>
                <a:spcPts val="0"/>
              </a:spcBef>
              <a:buNone/>
            </a:pPr>
            <a:r>
              <a:rPr lang="en-US" sz="1800" b="1" dirty="0">
                <a:latin typeface="Courier New" panose="02070309020205020404" pitchFamily="49" charset="0"/>
                <a:cs typeface="Courier New" panose="02070309020205020404" pitchFamily="49" charset="0"/>
              </a:rPr>
              <a:t>        </a:t>
            </a:r>
            <a:r>
              <a:rPr lang="en-US" sz="1800" b="1" dirty="0" err="1">
                <a:latin typeface="Courier New" panose="02070309020205020404" pitchFamily="49" charset="0"/>
                <a:cs typeface="Courier New" panose="02070309020205020404" pitchFamily="49" charset="0"/>
              </a:rPr>
              <a:t>EventPredProb</a:t>
            </a:r>
            <a:r>
              <a:rPr lang="en-US" sz="1800" b="1" dirty="0">
                <a:latin typeface="Courier New" panose="02070309020205020404" pitchFamily="49" charset="0"/>
                <a:cs typeface="Courier New" panose="02070309020205020404" pitchFamily="49" charset="0"/>
              </a:rPr>
              <a:t> = </a:t>
            </a:r>
            <a:r>
              <a:rPr lang="en-US" sz="1800" b="1" dirty="0" err="1">
                <a:latin typeface="Courier New" panose="02070309020205020404" pitchFamily="49" charset="0"/>
                <a:cs typeface="Courier New" panose="02070309020205020404" pitchFamily="49" charset="0"/>
              </a:rPr>
              <a:t>score_train</a:t>
            </a:r>
            <a:r>
              <a:rPr lang="en-US" sz="1800" b="1" dirty="0">
                <a:latin typeface="Courier New" panose="02070309020205020404" pitchFamily="49" charset="0"/>
                <a:cs typeface="Courier New" panose="02070309020205020404" pitchFamily="49" charset="0"/>
              </a:rPr>
              <a:t>[1],</a:t>
            </a:r>
          </a:p>
          <a:p>
            <a:pPr marL="0" indent="0">
              <a:lnSpc>
                <a:spcPct val="120000"/>
              </a:lnSpc>
              <a:spcBef>
                <a:spcPts val="0"/>
              </a:spcBef>
              <a:buNone/>
            </a:pPr>
            <a:r>
              <a:rPr lang="en-US" sz="1800" b="1" dirty="0">
                <a:latin typeface="Courier New" panose="02070309020205020404" pitchFamily="49" charset="0"/>
                <a:cs typeface="Courier New" panose="02070309020205020404" pitchFamily="49" charset="0"/>
              </a:rPr>
              <a:t>        Debug = 'Y')</a:t>
            </a:r>
            <a:endParaRPr lang="en-US" sz="1800" dirty="0">
              <a:latin typeface="Courier New" panose="02070309020205020404" pitchFamily="49" charset="0"/>
              <a:cs typeface="Courier New" panose="02070309020205020404" pitchFamily="49" charset="0"/>
            </a:endParaRPr>
          </a:p>
        </p:txBody>
      </p:sp>
      <p:sp>
        <p:nvSpPr>
          <p:cNvPr id="7" name="Slide Number Placeholder 6"/>
          <p:cNvSpPr>
            <a:spLocks noGrp="1"/>
          </p:cNvSpPr>
          <p:nvPr>
            <p:ph type="sldNum" sz="quarter" idx="12"/>
          </p:nvPr>
        </p:nvSpPr>
        <p:spPr/>
        <p:txBody>
          <a:bodyPr/>
          <a:lstStyle/>
          <a:p>
            <a:fld id="{1C20BA80-1909-427C-B3BD-3DD8AEAFD5BE}" type="slidenum">
              <a:rPr lang="en-US" smtClean="0"/>
              <a:t>81</a:t>
            </a:fld>
            <a:endParaRPr lang="en-US" dirty="0"/>
          </a:p>
        </p:txBody>
      </p:sp>
      <p:pic>
        <p:nvPicPr>
          <p:cNvPr id="6" name="Picture 5">
            <a:extLst>
              <a:ext uri="{FF2B5EF4-FFF2-40B4-BE49-F238E27FC236}">
                <a16:creationId xmlns:a16="http://schemas.microsoft.com/office/drawing/2014/main" id="{4A002DC6-96C9-4F49-B7D9-7A9273A7064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1472618041"/>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Lift Chart for the Training Partition</a:t>
            </a:r>
          </a:p>
        </p:txBody>
      </p:sp>
      <p:sp>
        <p:nvSpPr>
          <p:cNvPr id="7" name="Slide Number Placeholder 6"/>
          <p:cNvSpPr>
            <a:spLocks noGrp="1"/>
          </p:cNvSpPr>
          <p:nvPr>
            <p:ph type="sldNum" sz="quarter" idx="12"/>
          </p:nvPr>
        </p:nvSpPr>
        <p:spPr/>
        <p:txBody>
          <a:bodyPr/>
          <a:lstStyle/>
          <a:p>
            <a:fld id="{1C20BA80-1909-427C-B3BD-3DD8AEAFD5BE}" type="slidenum">
              <a:rPr lang="en-US" smtClean="0"/>
              <a:t>82</a:t>
            </a:fld>
            <a:endParaRPr lang="en-US" dirty="0"/>
          </a:p>
        </p:txBody>
      </p:sp>
      <p:pic>
        <p:nvPicPr>
          <p:cNvPr id="8" name="Picture 7">
            <a:extLst>
              <a:ext uri="{FF2B5EF4-FFF2-40B4-BE49-F238E27FC236}">
                <a16:creationId xmlns:a16="http://schemas.microsoft.com/office/drawing/2014/main" id="{2317CCAD-C15A-4085-8EC7-1FE875F6987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graphicFrame>
        <p:nvGraphicFramePr>
          <p:cNvPr id="5" name="Content Placeholder 4">
            <a:extLst>
              <a:ext uri="{FF2B5EF4-FFF2-40B4-BE49-F238E27FC236}">
                <a16:creationId xmlns:a16="http://schemas.microsoft.com/office/drawing/2014/main" id="{702469B1-7D99-4842-BF4E-8F136371029D}"/>
              </a:ext>
            </a:extLst>
          </p:cNvPr>
          <p:cNvGraphicFramePr>
            <a:graphicFrameLocks noGrp="1"/>
          </p:cNvGraphicFramePr>
          <p:nvPr>
            <p:ph idx="1"/>
            <p:extLst>
              <p:ext uri="{D42A27DB-BD31-4B8C-83A1-F6EECF244321}">
                <p14:modId xmlns:p14="http://schemas.microsoft.com/office/powerpoint/2010/main" val="3254618544"/>
              </p:ext>
            </p:extLst>
          </p:nvPr>
        </p:nvGraphicFramePr>
        <p:xfrm>
          <a:off x="978646" y="1495687"/>
          <a:ext cx="8702682" cy="4594035"/>
        </p:xfrm>
        <a:graphic>
          <a:graphicData uri="http://schemas.openxmlformats.org/drawingml/2006/table">
            <a:tbl>
              <a:tblPr/>
              <a:tblGrid>
                <a:gridCol w="1202524">
                  <a:extLst>
                    <a:ext uri="{9D8B030D-6E8A-4147-A177-3AD203B41FA5}">
                      <a16:colId xmlns:a16="http://schemas.microsoft.com/office/drawing/2014/main" val="1863248740"/>
                    </a:ext>
                  </a:extLst>
                </a:gridCol>
                <a:gridCol w="1202524">
                  <a:extLst>
                    <a:ext uri="{9D8B030D-6E8A-4147-A177-3AD203B41FA5}">
                      <a16:colId xmlns:a16="http://schemas.microsoft.com/office/drawing/2014/main" val="2747637304"/>
                    </a:ext>
                  </a:extLst>
                </a:gridCol>
                <a:gridCol w="1202524">
                  <a:extLst>
                    <a:ext uri="{9D8B030D-6E8A-4147-A177-3AD203B41FA5}">
                      <a16:colId xmlns:a16="http://schemas.microsoft.com/office/drawing/2014/main" val="4034706956"/>
                    </a:ext>
                  </a:extLst>
                </a:gridCol>
                <a:gridCol w="1202524">
                  <a:extLst>
                    <a:ext uri="{9D8B030D-6E8A-4147-A177-3AD203B41FA5}">
                      <a16:colId xmlns:a16="http://schemas.microsoft.com/office/drawing/2014/main" val="2029843370"/>
                    </a:ext>
                  </a:extLst>
                </a:gridCol>
                <a:gridCol w="1202524">
                  <a:extLst>
                    <a:ext uri="{9D8B030D-6E8A-4147-A177-3AD203B41FA5}">
                      <a16:colId xmlns:a16="http://schemas.microsoft.com/office/drawing/2014/main" val="1727568746"/>
                    </a:ext>
                  </a:extLst>
                </a:gridCol>
                <a:gridCol w="1487538">
                  <a:extLst>
                    <a:ext uri="{9D8B030D-6E8A-4147-A177-3AD203B41FA5}">
                      <a16:colId xmlns:a16="http://schemas.microsoft.com/office/drawing/2014/main" val="562312310"/>
                    </a:ext>
                  </a:extLst>
                </a:gridCol>
                <a:gridCol w="1202524">
                  <a:extLst>
                    <a:ext uri="{9D8B030D-6E8A-4147-A177-3AD203B41FA5}">
                      <a16:colId xmlns:a16="http://schemas.microsoft.com/office/drawing/2014/main" val="448356770"/>
                    </a:ext>
                  </a:extLst>
                </a:gridCol>
              </a:tblGrid>
              <a:tr h="203105">
                <a:tc>
                  <a:txBody>
                    <a:bodyPr/>
                    <a:lstStyle/>
                    <a:p>
                      <a:pPr algn="r" rtl="0" fontAlgn="b"/>
                      <a:r>
                        <a:rPr lang="en-US" sz="1100" b="1" i="0" u="none" strike="noStrike">
                          <a:solidFill>
                            <a:srgbClr val="000000"/>
                          </a:solidFill>
                          <a:effectLst/>
                          <a:latin typeface="Calibri" panose="020F0502020204030204" pitchFamily="34" charset="0"/>
                        </a:rPr>
                        <a:t>Decile</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r" rtl="0" fontAlgn="b"/>
                      <a:r>
                        <a:rPr lang="en-US" sz="1100" b="1" i="0" u="none" strike="noStrike">
                          <a:solidFill>
                            <a:srgbClr val="000000"/>
                          </a:solidFill>
                          <a:effectLst/>
                          <a:latin typeface="Calibri" panose="020F0502020204030204" pitchFamily="34" charset="0"/>
                        </a:rPr>
                        <a:t>Decile N</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r" rtl="0" fontAlgn="b"/>
                      <a:r>
                        <a:rPr lang="en-US" sz="1100" b="1" i="0" u="none" strike="noStrike">
                          <a:solidFill>
                            <a:srgbClr val="000000"/>
                          </a:solidFill>
                          <a:effectLst/>
                          <a:latin typeface="Calibri" panose="020F0502020204030204" pitchFamily="34" charset="0"/>
                        </a:rPr>
                        <a:t>Decile %</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r" rtl="0" fontAlgn="b"/>
                      <a:r>
                        <a:rPr lang="en-US" sz="1100" b="1" i="0" u="none" strike="noStrike">
                          <a:solidFill>
                            <a:srgbClr val="000000"/>
                          </a:solidFill>
                          <a:effectLst/>
                          <a:latin typeface="Calibri" panose="020F0502020204030204" pitchFamily="34" charset="0"/>
                        </a:rPr>
                        <a:t>Gain N</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r" rtl="0" fontAlgn="b"/>
                      <a:r>
                        <a:rPr lang="en-US" sz="1100" b="1" i="0" u="none" strike="noStrike">
                          <a:solidFill>
                            <a:srgbClr val="000000"/>
                          </a:solidFill>
                          <a:effectLst/>
                          <a:latin typeface="Calibri" panose="020F0502020204030204" pitchFamily="34" charset="0"/>
                        </a:rPr>
                        <a:t>Gain %</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r" rtl="0" fontAlgn="b"/>
                      <a:r>
                        <a:rPr lang="en-US" sz="1100" b="1" i="0" u="none" strike="noStrike">
                          <a:solidFill>
                            <a:srgbClr val="000000"/>
                          </a:solidFill>
                          <a:effectLst/>
                          <a:latin typeface="Calibri" panose="020F0502020204030204" pitchFamily="34" charset="0"/>
                        </a:rPr>
                        <a:t>Response %</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r" rtl="0" fontAlgn="b"/>
                      <a:r>
                        <a:rPr lang="en-US" sz="1100" b="1" i="0" u="none" strike="noStrike">
                          <a:solidFill>
                            <a:srgbClr val="000000"/>
                          </a:solidFill>
                          <a:effectLst/>
                          <a:latin typeface="Calibri" panose="020F0502020204030204" pitchFamily="34" charset="0"/>
                        </a:rPr>
                        <a:t>Lift</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extLst>
                  <a:ext uri="{0D108BD9-81ED-4DB2-BD59-A6C34878D82A}">
                    <a16:rowId xmlns:a16="http://schemas.microsoft.com/office/drawing/2014/main" val="4284355973"/>
                  </a:ext>
                </a:extLst>
              </a:tr>
              <a:tr h="203105">
                <a:tc>
                  <a:txBody>
                    <a:bodyPr/>
                    <a:lstStyle/>
                    <a:p>
                      <a:pPr algn="r" rtl="0" fontAlgn="b"/>
                      <a:r>
                        <a:rPr lang="en-US" sz="1100" b="0" i="0" u="none" strike="noStrike">
                          <a:solidFill>
                            <a:srgbClr val="000000"/>
                          </a:solidFill>
                          <a:effectLst/>
                          <a:latin typeface="Calibri" panose="020F0502020204030204" pitchFamily="34" charset="0"/>
                        </a:rPr>
                        <a:t>1</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284</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10.02</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118</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44.70</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41.55</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4.46</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04505125"/>
                  </a:ext>
                </a:extLst>
              </a:tr>
              <a:tr h="193433">
                <a:tc>
                  <a:txBody>
                    <a:bodyPr/>
                    <a:lstStyle/>
                    <a:p>
                      <a:pPr algn="r" rtl="0" fontAlgn="b"/>
                      <a:r>
                        <a:rPr lang="en-US" sz="1100" b="0" i="0" u="none" strike="noStrike">
                          <a:solidFill>
                            <a:srgbClr val="000000"/>
                          </a:solidFill>
                          <a:effectLst/>
                          <a:latin typeface="Calibri" panose="020F0502020204030204" pitchFamily="34" charset="0"/>
                        </a:rPr>
                        <a:t>2</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283</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9.98</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38</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14.39</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13.43</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1.44</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18232040"/>
                  </a:ext>
                </a:extLst>
              </a:tr>
              <a:tr h="193433">
                <a:tc>
                  <a:txBody>
                    <a:bodyPr/>
                    <a:lstStyle/>
                    <a:p>
                      <a:pPr algn="r" rtl="0" fontAlgn="b"/>
                      <a:r>
                        <a:rPr lang="en-US" sz="1100" b="0" i="0" u="none" strike="noStrike">
                          <a:solidFill>
                            <a:srgbClr val="000000"/>
                          </a:solidFill>
                          <a:effectLst/>
                          <a:latin typeface="Calibri" panose="020F0502020204030204" pitchFamily="34" charset="0"/>
                        </a:rPr>
                        <a:t>3</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284</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10.02</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20</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7.58</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7.04</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0.76</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84666296"/>
                  </a:ext>
                </a:extLst>
              </a:tr>
              <a:tr h="193433">
                <a:tc>
                  <a:txBody>
                    <a:bodyPr/>
                    <a:lstStyle/>
                    <a:p>
                      <a:pPr algn="r" rtl="0" fontAlgn="b"/>
                      <a:r>
                        <a:rPr lang="en-US" sz="1100" b="0" i="0" u="none" strike="noStrike">
                          <a:solidFill>
                            <a:srgbClr val="000000"/>
                          </a:solidFill>
                          <a:effectLst/>
                          <a:latin typeface="Calibri" panose="020F0502020204030204" pitchFamily="34" charset="0"/>
                        </a:rPr>
                        <a:t>4</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283</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9.98</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7</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2.65</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2.47</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0.27</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2230623"/>
                  </a:ext>
                </a:extLst>
              </a:tr>
              <a:tr h="193433">
                <a:tc>
                  <a:txBody>
                    <a:bodyPr/>
                    <a:lstStyle/>
                    <a:p>
                      <a:pPr algn="r" rtl="0" fontAlgn="b"/>
                      <a:r>
                        <a:rPr lang="en-US" sz="1100" b="0" i="0" u="none" strike="noStrike">
                          <a:solidFill>
                            <a:srgbClr val="000000"/>
                          </a:solidFill>
                          <a:effectLst/>
                          <a:latin typeface="Calibri" panose="020F0502020204030204" pitchFamily="34" charset="0"/>
                        </a:rPr>
                        <a:t>5</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283</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9.98</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22</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8.33</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7.77</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0.83</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80478619"/>
                  </a:ext>
                </a:extLst>
              </a:tr>
              <a:tr h="193433">
                <a:tc>
                  <a:txBody>
                    <a:bodyPr/>
                    <a:lstStyle/>
                    <a:p>
                      <a:pPr algn="r" rtl="0" fontAlgn="b"/>
                      <a:r>
                        <a:rPr lang="en-US" sz="1100" b="0" i="0" u="none" strike="noStrike">
                          <a:solidFill>
                            <a:srgbClr val="000000"/>
                          </a:solidFill>
                          <a:effectLst/>
                          <a:latin typeface="Calibri" panose="020F0502020204030204" pitchFamily="34" charset="0"/>
                        </a:rPr>
                        <a:t>6</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284</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10.02</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14</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5.30</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4.93</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0.53</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72445681"/>
                  </a:ext>
                </a:extLst>
              </a:tr>
              <a:tr h="193433">
                <a:tc>
                  <a:txBody>
                    <a:bodyPr/>
                    <a:lstStyle/>
                    <a:p>
                      <a:pPr algn="r" rtl="0" fontAlgn="b"/>
                      <a:r>
                        <a:rPr lang="en-US" sz="1100" b="0" i="0" u="none" strike="noStrike">
                          <a:solidFill>
                            <a:srgbClr val="000000"/>
                          </a:solidFill>
                          <a:effectLst/>
                          <a:latin typeface="Calibri" panose="020F0502020204030204" pitchFamily="34" charset="0"/>
                        </a:rPr>
                        <a:t>7</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283</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9.98</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11</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4.17</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3.89</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0.42</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3154076"/>
                  </a:ext>
                </a:extLst>
              </a:tr>
              <a:tr h="193433">
                <a:tc>
                  <a:txBody>
                    <a:bodyPr/>
                    <a:lstStyle/>
                    <a:p>
                      <a:pPr algn="r" rtl="0" fontAlgn="b"/>
                      <a:r>
                        <a:rPr lang="en-US" sz="1100" b="0" i="0" u="none" strike="noStrike">
                          <a:solidFill>
                            <a:srgbClr val="000000"/>
                          </a:solidFill>
                          <a:effectLst/>
                          <a:latin typeface="Calibri" panose="020F0502020204030204" pitchFamily="34" charset="0"/>
                        </a:rPr>
                        <a:t>8</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284</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10.02</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19</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7.20</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6.69</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0.72</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79637544"/>
                  </a:ext>
                </a:extLst>
              </a:tr>
              <a:tr h="193433">
                <a:tc>
                  <a:txBody>
                    <a:bodyPr/>
                    <a:lstStyle/>
                    <a:p>
                      <a:pPr algn="r" rtl="0" fontAlgn="b"/>
                      <a:r>
                        <a:rPr lang="en-US" sz="1100" b="0" i="0" u="none" strike="noStrike">
                          <a:solidFill>
                            <a:srgbClr val="000000"/>
                          </a:solidFill>
                          <a:effectLst/>
                          <a:latin typeface="Calibri" panose="020F0502020204030204" pitchFamily="34" charset="0"/>
                        </a:rPr>
                        <a:t>9</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283</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9.98</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6</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2.27</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2.12</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0.23</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50650732"/>
                  </a:ext>
                </a:extLst>
              </a:tr>
              <a:tr h="193433">
                <a:tc>
                  <a:txBody>
                    <a:bodyPr/>
                    <a:lstStyle/>
                    <a:p>
                      <a:pPr algn="r" rtl="0" fontAlgn="b"/>
                      <a:r>
                        <a:rPr lang="en-US" sz="1100" b="0" i="0" u="none" strike="noStrike">
                          <a:solidFill>
                            <a:srgbClr val="000000"/>
                          </a:solidFill>
                          <a:effectLst/>
                          <a:latin typeface="Calibri" panose="020F0502020204030204" pitchFamily="34" charset="0"/>
                        </a:rPr>
                        <a:t>10</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284</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10.02</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9</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3.41</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3.17</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0.34</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04815356"/>
                  </a:ext>
                </a:extLst>
              </a:tr>
              <a:tr h="299821">
                <a:tc>
                  <a:txBody>
                    <a:bodyPr/>
                    <a:lstStyle/>
                    <a:p>
                      <a:pPr algn="r" fontAlgn="b"/>
                      <a:r>
                        <a:rPr lang="en-US" sz="1700" b="0" i="0" u="none" strike="noStrike">
                          <a:solidFill>
                            <a:srgbClr val="000000"/>
                          </a:solidFill>
                          <a:effectLst/>
                          <a:latin typeface="Arial" panose="020B0604020202020204" pitchFamily="34" charset="0"/>
                        </a:rPr>
                        <a:t> </a:t>
                      </a:r>
                    </a:p>
                  </a:txBody>
                  <a:tcPr marL="9161" marR="9161" marT="9161"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700" b="0" i="0" u="none" strike="noStrike">
                          <a:solidFill>
                            <a:srgbClr val="000000"/>
                          </a:solidFill>
                          <a:effectLst/>
                          <a:latin typeface="Arial" panose="020B0604020202020204" pitchFamily="34" charset="0"/>
                        </a:rPr>
                        <a:t> </a:t>
                      </a:r>
                    </a:p>
                  </a:txBody>
                  <a:tcPr marL="9161" marR="9161" marT="9161"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700" b="0" i="0" u="none" strike="noStrike">
                          <a:solidFill>
                            <a:srgbClr val="000000"/>
                          </a:solidFill>
                          <a:effectLst/>
                          <a:latin typeface="Arial" panose="020B0604020202020204" pitchFamily="34" charset="0"/>
                        </a:rPr>
                        <a:t> </a:t>
                      </a:r>
                    </a:p>
                  </a:txBody>
                  <a:tcPr marL="9161" marR="9161" marT="9161"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700" b="0" i="0" u="none" strike="noStrike">
                          <a:solidFill>
                            <a:srgbClr val="000000"/>
                          </a:solidFill>
                          <a:effectLst/>
                          <a:latin typeface="Arial" panose="020B0604020202020204" pitchFamily="34" charset="0"/>
                        </a:rPr>
                        <a:t> </a:t>
                      </a:r>
                    </a:p>
                  </a:txBody>
                  <a:tcPr marL="9161" marR="9161" marT="9161"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700" b="0" i="0" u="none" strike="noStrike">
                          <a:solidFill>
                            <a:srgbClr val="000000"/>
                          </a:solidFill>
                          <a:effectLst/>
                          <a:latin typeface="Arial" panose="020B0604020202020204" pitchFamily="34" charset="0"/>
                        </a:rPr>
                        <a:t> </a:t>
                      </a:r>
                    </a:p>
                  </a:txBody>
                  <a:tcPr marL="9161" marR="9161" marT="9161"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700" b="0" i="0" u="none" strike="noStrike">
                          <a:solidFill>
                            <a:srgbClr val="000000"/>
                          </a:solidFill>
                          <a:effectLst/>
                          <a:latin typeface="Arial" panose="020B0604020202020204" pitchFamily="34" charset="0"/>
                        </a:rPr>
                        <a:t> </a:t>
                      </a:r>
                    </a:p>
                  </a:txBody>
                  <a:tcPr marL="9161" marR="9161" marT="9161"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700" b="0" i="0" u="none" strike="noStrike">
                          <a:solidFill>
                            <a:srgbClr val="000000"/>
                          </a:solidFill>
                          <a:effectLst/>
                          <a:latin typeface="Arial" panose="020B0604020202020204" pitchFamily="34" charset="0"/>
                        </a:rPr>
                        <a:t> </a:t>
                      </a:r>
                    </a:p>
                  </a:txBody>
                  <a:tcPr marL="9161" marR="9161" marT="9161"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31004324"/>
                  </a:ext>
                </a:extLst>
              </a:tr>
              <a:tr h="203105">
                <a:tc>
                  <a:txBody>
                    <a:bodyPr/>
                    <a:lstStyle/>
                    <a:p>
                      <a:pPr algn="r" rtl="0" fontAlgn="b"/>
                      <a:r>
                        <a:rPr lang="en-US" sz="1100" b="1" i="0" u="none" strike="noStrike" dirty="0">
                          <a:solidFill>
                            <a:srgbClr val="000000"/>
                          </a:solidFill>
                          <a:effectLst/>
                          <a:latin typeface="Calibri" panose="020F0502020204030204" pitchFamily="34" charset="0"/>
                        </a:rPr>
                        <a:t>Decile</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r" rtl="0" fontAlgn="b"/>
                      <a:r>
                        <a:rPr lang="en-US" sz="1100" b="1" i="0" u="none" strike="noStrike">
                          <a:solidFill>
                            <a:srgbClr val="000000"/>
                          </a:solidFill>
                          <a:effectLst/>
                          <a:latin typeface="Calibri" panose="020F0502020204030204" pitchFamily="34" charset="0"/>
                        </a:rPr>
                        <a:t>Acc. Decile N</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r" rtl="0" fontAlgn="b"/>
                      <a:r>
                        <a:rPr lang="en-US" sz="1100" b="1" i="0" u="none" strike="noStrike">
                          <a:solidFill>
                            <a:srgbClr val="000000"/>
                          </a:solidFill>
                          <a:effectLst/>
                          <a:latin typeface="Calibri" panose="020F0502020204030204" pitchFamily="34" charset="0"/>
                        </a:rPr>
                        <a:t>Acc. Decile %</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r" rtl="0" fontAlgn="b"/>
                      <a:r>
                        <a:rPr lang="en-US" sz="1100" b="1" i="0" u="none" strike="noStrike">
                          <a:solidFill>
                            <a:srgbClr val="000000"/>
                          </a:solidFill>
                          <a:effectLst/>
                          <a:latin typeface="Calibri" panose="020F0502020204030204" pitchFamily="34" charset="0"/>
                        </a:rPr>
                        <a:t>Acc. Gain N</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r" rtl="0" fontAlgn="b"/>
                      <a:r>
                        <a:rPr lang="en-US" sz="1100" b="1" i="0" u="none" strike="noStrike">
                          <a:solidFill>
                            <a:srgbClr val="000000"/>
                          </a:solidFill>
                          <a:effectLst/>
                          <a:latin typeface="Calibri" panose="020F0502020204030204" pitchFamily="34" charset="0"/>
                        </a:rPr>
                        <a:t>Acc. Gain %</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r" rtl="0" fontAlgn="b"/>
                      <a:r>
                        <a:rPr lang="en-US" sz="1100" b="1" i="0" u="none" strike="noStrike">
                          <a:solidFill>
                            <a:srgbClr val="000000"/>
                          </a:solidFill>
                          <a:effectLst/>
                          <a:latin typeface="Calibri" panose="020F0502020204030204" pitchFamily="34" charset="0"/>
                        </a:rPr>
                        <a:t>Acc. Response %</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r" rtl="0" fontAlgn="b"/>
                      <a:r>
                        <a:rPr lang="en-US" sz="1100" b="1" i="0" u="none" strike="noStrike">
                          <a:solidFill>
                            <a:srgbClr val="000000"/>
                          </a:solidFill>
                          <a:effectLst/>
                          <a:latin typeface="Calibri" panose="020F0502020204030204" pitchFamily="34" charset="0"/>
                        </a:rPr>
                        <a:t>Acc. Lift</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extLst>
                  <a:ext uri="{0D108BD9-81ED-4DB2-BD59-A6C34878D82A}">
                    <a16:rowId xmlns:a16="http://schemas.microsoft.com/office/drawing/2014/main" val="3718841399"/>
                  </a:ext>
                </a:extLst>
              </a:tr>
              <a:tr h="203105">
                <a:tc>
                  <a:txBody>
                    <a:bodyPr/>
                    <a:lstStyle/>
                    <a:p>
                      <a:pPr algn="r" rtl="0" fontAlgn="b"/>
                      <a:r>
                        <a:rPr lang="en-US" sz="1100" b="0" i="0" u="none" strike="noStrike">
                          <a:solidFill>
                            <a:srgbClr val="000000"/>
                          </a:solidFill>
                          <a:effectLst/>
                          <a:latin typeface="Calibri" panose="020F0502020204030204" pitchFamily="34" charset="0"/>
                        </a:rPr>
                        <a:t>1</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284</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10.02</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118</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44.70</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41.55</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4.46</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90570755"/>
                  </a:ext>
                </a:extLst>
              </a:tr>
              <a:tr h="193433">
                <a:tc>
                  <a:txBody>
                    <a:bodyPr/>
                    <a:lstStyle/>
                    <a:p>
                      <a:pPr algn="r" rtl="0" fontAlgn="b"/>
                      <a:r>
                        <a:rPr lang="en-US" sz="1100" b="0" i="0" u="none" strike="noStrike">
                          <a:solidFill>
                            <a:srgbClr val="000000"/>
                          </a:solidFill>
                          <a:effectLst/>
                          <a:latin typeface="Calibri" panose="020F0502020204030204" pitchFamily="34" charset="0"/>
                        </a:rPr>
                        <a:t>2</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567</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20.00</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156</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59.09</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27.51</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2.95</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92974048"/>
                  </a:ext>
                </a:extLst>
              </a:tr>
              <a:tr h="193433">
                <a:tc>
                  <a:txBody>
                    <a:bodyPr/>
                    <a:lstStyle/>
                    <a:p>
                      <a:pPr algn="r" rtl="0" fontAlgn="b"/>
                      <a:r>
                        <a:rPr lang="en-US" sz="1100" b="0" i="0" u="none" strike="noStrike">
                          <a:solidFill>
                            <a:srgbClr val="000000"/>
                          </a:solidFill>
                          <a:effectLst/>
                          <a:latin typeface="Calibri" panose="020F0502020204030204" pitchFamily="34" charset="0"/>
                        </a:rPr>
                        <a:t>3</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851</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30.02</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176</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66.67</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20.68</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2.22</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50591052"/>
                  </a:ext>
                </a:extLst>
              </a:tr>
              <a:tr h="193433">
                <a:tc>
                  <a:txBody>
                    <a:bodyPr/>
                    <a:lstStyle/>
                    <a:p>
                      <a:pPr algn="r" rtl="0" fontAlgn="b"/>
                      <a:r>
                        <a:rPr lang="en-US" sz="1100" b="0" i="0" u="none" strike="noStrike">
                          <a:solidFill>
                            <a:srgbClr val="000000"/>
                          </a:solidFill>
                          <a:effectLst/>
                          <a:latin typeface="Calibri" panose="020F0502020204030204" pitchFamily="34" charset="0"/>
                        </a:rPr>
                        <a:t>4</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1134</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40.00</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183</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69.32</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16.14</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1.73</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10144354"/>
                  </a:ext>
                </a:extLst>
              </a:tr>
              <a:tr h="193433">
                <a:tc>
                  <a:txBody>
                    <a:bodyPr/>
                    <a:lstStyle/>
                    <a:p>
                      <a:pPr algn="r" rtl="0" fontAlgn="b"/>
                      <a:r>
                        <a:rPr lang="en-US" sz="1100" b="0" i="0" u="none" strike="noStrike">
                          <a:solidFill>
                            <a:srgbClr val="000000"/>
                          </a:solidFill>
                          <a:effectLst/>
                          <a:latin typeface="Calibri" panose="020F0502020204030204" pitchFamily="34" charset="0"/>
                        </a:rPr>
                        <a:t>5</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1417</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49.98</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205</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77.65</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14.47</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1.55</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23109927"/>
                  </a:ext>
                </a:extLst>
              </a:tr>
              <a:tr h="193433">
                <a:tc>
                  <a:txBody>
                    <a:bodyPr/>
                    <a:lstStyle/>
                    <a:p>
                      <a:pPr algn="r" rtl="0" fontAlgn="b"/>
                      <a:r>
                        <a:rPr lang="en-US" sz="1100" b="0" i="0" u="none" strike="noStrike">
                          <a:solidFill>
                            <a:srgbClr val="000000"/>
                          </a:solidFill>
                          <a:effectLst/>
                          <a:latin typeface="Calibri" panose="020F0502020204030204" pitchFamily="34" charset="0"/>
                        </a:rPr>
                        <a:t>6</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1701</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60.00</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219</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82.95</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12.87</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1.38</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32214035"/>
                  </a:ext>
                </a:extLst>
              </a:tr>
              <a:tr h="193433">
                <a:tc>
                  <a:txBody>
                    <a:bodyPr/>
                    <a:lstStyle/>
                    <a:p>
                      <a:pPr algn="r" rtl="0" fontAlgn="b"/>
                      <a:r>
                        <a:rPr lang="en-US" sz="1100" b="0" i="0" u="none" strike="noStrike">
                          <a:solidFill>
                            <a:srgbClr val="000000"/>
                          </a:solidFill>
                          <a:effectLst/>
                          <a:latin typeface="Calibri" panose="020F0502020204030204" pitchFamily="34" charset="0"/>
                        </a:rPr>
                        <a:t>7</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1984</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69.98</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230</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87.12</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11.59</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1.24</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54443710"/>
                  </a:ext>
                </a:extLst>
              </a:tr>
              <a:tr h="193433">
                <a:tc>
                  <a:txBody>
                    <a:bodyPr/>
                    <a:lstStyle/>
                    <a:p>
                      <a:pPr algn="r" rtl="0" fontAlgn="b"/>
                      <a:r>
                        <a:rPr lang="en-US" sz="1100" b="0" i="0" u="none" strike="noStrike">
                          <a:solidFill>
                            <a:srgbClr val="000000"/>
                          </a:solidFill>
                          <a:effectLst/>
                          <a:latin typeface="Calibri" panose="020F0502020204030204" pitchFamily="34" charset="0"/>
                        </a:rPr>
                        <a:t>8</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2268</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80.00</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249</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94.32</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10.98</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1.18</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45839034"/>
                  </a:ext>
                </a:extLst>
              </a:tr>
              <a:tr h="193433">
                <a:tc>
                  <a:txBody>
                    <a:bodyPr/>
                    <a:lstStyle/>
                    <a:p>
                      <a:pPr algn="r" rtl="0" fontAlgn="b"/>
                      <a:r>
                        <a:rPr lang="en-US" sz="1100" b="0" i="0" u="none" strike="noStrike">
                          <a:solidFill>
                            <a:srgbClr val="000000"/>
                          </a:solidFill>
                          <a:effectLst/>
                          <a:latin typeface="Calibri" panose="020F0502020204030204" pitchFamily="34" charset="0"/>
                        </a:rPr>
                        <a:t>9</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2551</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89.98</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255</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96.59</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10.00</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1.07</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5978935"/>
                  </a:ext>
                </a:extLst>
              </a:tr>
              <a:tr h="193433">
                <a:tc>
                  <a:txBody>
                    <a:bodyPr/>
                    <a:lstStyle/>
                    <a:p>
                      <a:pPr algn="r" rtl="0" fontAlgn="b"/>
                      <a:r>
                        <a:rPr lang="en-US" sz="1100" b="0" i="0" u="none" strike="noStrike">
                          <a:solidFill>
                            <a:srgbClr val="000000"/>
                          </a:solidFill>
                          <a:effectLst/>
                          <a:latin typeface="Calibri" panose="020F0502020204030204" pitchFamily="34" charset="0"/>
                        </a:rPr>
                        <a:t>10</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2835</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100.00</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264</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100.00</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9.31</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dirty="0">
                          <a:solidFill>
                            <a:srgbClr val="000000"/>
                          </a:solidFill>
                          <a:effectLst/>
                          <a:latin typeface="Calibri" panose="020F0502020204030204" pitchFamily="34" charset="0"/>
                        </a:rPr>
                        <a:t>1.00</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99198571"/>
                  </a:ext>
                </a:extLst>
              </a:tr>
            </a:tbl>
          </a:graphicData>
        </a:graphic>
      </p:graphicFrame>
    </p:spTree>
    <p:extLst>
      <p:ext uri="{BB962C8B-B14F-4D97-AF65-F5344CB8AC3E}">
        <p14:creationId xmlns:p14="http://schemas.microsoft.com/office/powerpoint/2010/main" val="1858907261"/>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Score the Testing Partition</a:t>
            </a:r>
          </a:p>
        </p:txBody>
      </p:sp>
      <p:sp>
        <p:nvSpPr>
          <p:cNvPr id="3" name="Content Placeholder 2"/>
          <p:cNvSpPr>
            <a:spLocks noGrp="1"/>
          </p:cNvSpPr>
          <p:nvPr>
            <p:ph idx="1"/>
          </p:nvPr>
        </p:nvSpPr>
        <p:spPr/>
        <p:txBody>
          <a:bodyPr>
            <a:normAutofit fontScale="92500" lnSpcReduction="20000"/>
          </a:bodyPr>
          <a:lstStyle/>
          <a:p>
            <a:pPr marL="0" indent="0">
              <a:lnSpc>
                <a:spcPct val="120000"/>
              </a:lnSpc>
              <a:spcBef>
                <a:spcPts val="0"/>
              </a:spcBef>
              <a:buNone/>
            </a:pPr>
            <a:r>
              <a:rPr lang="en-US" sz="1800" b="1" dirty="0">
                <a:latin typeface="Courier New" panose="02070309020205020404" pitchFamily="49" charset="0"/>
                <a:cs typeface="Courier New" panose="02070309020205020404" pitchFamily="49" charset="0"/>
              </a:rPr>
              <a:t># Score the test partition</a:t>
            </a:r>
          </a:p>
          <a:p>
            <a:pPr marL="0" indent="0">
              <a:lnSpc>
                <a:spcPct val="120000"/>
              </a:lnSpc>
              <a:spcBef>
                <a:spcPts val="0"/>
              </a:spcBef>
              <a:buNone/>
            </a:pPr>
            <a:r>
              <a:rPr lang="en-US" sz="1800" b="1" dirty="0" err="1">
                <a:latin typeface="Courier New" panose="02070309020205020404" pitchFamily="49" charset="0"/>
                <a:cs typeface="Courier New" panose="02070309020205020404" pitchFamily="49" charset="0"/>
              </a:rPr>
              <a:t>y_test</a:t>
            </a:r>
            <a:r>
              <a:rPr lang="en-US" sz="1800" b="1" dirty="0">
                <a:latin typeface="Courier New" panose="02070309020205020404" pitchFamily="49" charset="0"/>
                <a:cs typeface="Courier New" panose="02070309020205020404" pitchFamily="49" charset="0"/>
              </a:rPr>
              <a:t> = </a:t>
            </a:r>
            <a:r>
              <a:rPr lang="en-US" sz="1800" b="1" dirty="0" err="1">
                <a:latin typeface="Courier New" panose="02070309020205020404" pitchFamily="49" charset="0"/>
                <a:cs typeface="Courier New" panose="02070309020205020404" pitchFamily="49" charset="0"/>
              </a:rPr>
              <a:t>hmeq_test</a:t>
            </a:r>
            <a:r>
              <a:rPr lang="en-US" sz="1800" b="1" dirty="0">
                <a:latin typeface="Courier New" panose="02070309020205020404" pitchFamily="49" charset="0"/>
                <a:cs typeface="Courier New" panose="02070309020205020404" pitchFamily="49" charset="0"/>
              </a:rPr>
              <a:t>['BAD'].</a:t>
            </a:r>
            <a:r>
              <a:rPr lang="en-US" sz="1800" b="1" dirty="0" err="1">
                <a:latin typeface="Courier New" panose="02070309020205020404" pitchFamily="49" charset="0"/>
                <a:cs typeface="Courier New" panose="02070309020205020404" pitchFamily="49" charset="0"/>
              </a:rPr>
              <a:t>astype</a:t>
            </a:r>
            <a:r>
              <a:rPr lang="en-US" sz="1800" b="1" dirty="0">
                <a:latin typeface="Courier New" panose="02070309020205020404" pitchFamily="49" charset="0"/>
                <a:cs typeface="Courier New" panose="02070309020205020404" pitchFamily="49" charset="0"/>
              </a:rPr>
              <a:t>('category')</a:t>
            </a:r>
          </a:p>
          <a:p>
            <a:pPr marL="0" indent="0">
              <a:lnSpc>
                <a:spcPct val="120000"/>
              </a:lnSpc>
              <a:spcBef>
                <a:spcPts val="0"/>
              </a:spcBef>
              <a:buNone/>
            </a:pPr>
            <a:endParaRPr lang="en-US" sz="1800" b="1" dirty="0">
              <a:latin typeface="Courier New" panose="02070309020205020404" pitchFamily="49" charset="0"/>
              <a:cs typeface="Courier New" panose="02070309020205020404" pitchFamily="49" charset="0"/>
            </a:endParaRPr>
          </a:p>
          <a:p>
            <a:pPr marL="0" indent="0">
              <a:lnSpc>
                <a:spcPct val="120000"/>
              </a:lnSpc>
              <a:spcBef>
                <a:spcPts val="0"/>
              </a:spcBef>
              <a:buNone/>
            </a:pPr>
            <a:r>
              <a:rPr lang="en-US" sz="1800" b="1" dirty="0" err="1">
                <a:latin typeface="Courier New" panose="02070309020205020404" pitchFamily="49" charset="0"/>
                <a:cs typeface="Courier New" panose="02070309020205020404" pitchFamily="49" charset="0"/>
              </a:rPr>
              <a:t>X_test</a:t>
            </a:r>
            <a:r>
              <a:rPr lang="en-US" sz="1800" b="1" dirty="0">
                <a:latin typeface="Courier New" panose="02070309020205020404" pitchFamily="49" charset="0"/>
                <a:cs typeface="Courier New" panose="02070309020205020404" pitchFamily="49" charset="0"/>
              </a:rPr>
              <a:t> = </a:t>
            </a:r>
            <a:r>
              <a:rPr lang="en-US" sz="1800" b="1" dirty="0" err="1">
                <a:latin typeface="Courier New" panose="02070309020205020404" pitchFamily="49" charset="0"/>
                <a:cs typeface="Courier New" panose="02070309020205020404" pitchFamily="49" charset="0"/>
              </a:rPr>
              <a:t>hmeq_test</a:t>
            </a:r>
            <a:r>
              <a:rPr lang="en-US" sz="1800" b="1" dirty="0">
                <a:latin typeface="Courier New" panose="02070309020205020404" pitchFamily="49" charset="0"/>
                <a:cs typeface="Courier New" panose="02070309020205020404" pitchFamily="49" charset="0"/>
              </a:rPr>
              <a:t>[['DEBTINC', 'DELINQ', 'DEROG']]</a:t>
            </a:r>
          </a:p>
          <a:p>
            <a:pPr marL="0" indent="0">
              <a:lnSpc>
                <a:spcPct val="120000"/>
              </a:lnSpc>
              <a:spcBef>
                <a:spcPts val="0"/>
              </a:spcBef>
              <a:buNone/>
            </a:pPr>
            <a:r>
              <a:rPr lang="en-US" sz="1800" b="1" dirty="0" err="1">
                <a:latin typeface="Courier New" panose="02070309020205020404" pitchFamily="49" charset="0"/>
                <a:cs typeface="Courier New" panose="02070309020205020404" pitchFamily="49" charset="0"/>
              </a:rPr>
              <a:t>X_test</a:t>
            </a:r>
            <a:r>
              <a:rPr lang="en-US" sz="1800" b="1" dirty="0">
                <a:latin typeface="Courier New" panose="02070309020205020404" pitchFamily="49" charset="0"/>
                <a:cs typeface="Courier New" panose="02070309020205020404" pitchFamily="49" charset="0"/>
              </a:rPr>
              <a:t> = </a:t>
            </a:r>
            <a:r>
              <a:rPr lang="en-US" sz="1800" b="1" dirty="0" err="1">
                <a:latin typeface="Courier New" panose="02070309020205020404" pitchFamily="49" charset="0"/>
                <a:cs typeface="Courier New" panose="02070309020205020404" pitchFamily="49" charset="0"/>
              </a:rPr>
              <a:t>stats.add_constant</a:t>
            </a:r>
            <a:r>
              <a:rPr lang="en-US" sz="1800" b="1" dirty="0">
                <a:latin typeface="Courier New" panose="02070309020205020404" pitchFamily="49" charset="0"/>
                <a:cs typeface="Courier New" panose="02070309020205020404" pitchFamily="49" charset="0"/>
              </a:rPr>
              <a:t>(</a:t>
            </a:r>
            <a:r>
              <a:rPr lang="en-US" sz="1800" b="1" dirty="0" err="1">
                <a:latin typeface="Courier New" panose="02070309020205020404" pitchFamily="49" charset="0"/>
                <a:cs typeface="Courier New" panose="02070309020205020404" pitchFamily="49" charset="0"/>
              </a:rPr>
              <a:t>X_test</a:t>
            </a:r>
            <a:r>
              <a:rPr lang="en-US" sz="1800" b="1" dirty="0">
                <a:latin typeface="Courier New" panose="02070309020205020404" pitchFamily="49" charset="0"/>
                <a:cs typeface="Courier New" panose="02070309020205020404" pitchFamily="49" charset="0"/>
              </a:rPr>
              <a:t>, prepend=True)</a:t>
            </a:r>
          </a:p>
          <a:p>
            <a:pPr marL="0" indent="0">
              <a:lnSpc>
                <a:spcPct val="120000"/>
              </a:lnSpc>
              <a:spcBef>
                <a:spcPts val="0"/>
              </a:spcBef>
              <a:buNone/>
            </a:pPr>
            <a:endParaRPr lang="en-US" sz="1800" b="1" dirty="0">
              <a:latin typeface="Courier New" panose="02070309020205020404" pitchFamily="49" charset="0"/>
              <a:cs typeface="Courier New" panose="02070309020205020404" pitchFamily="49" charset="0"/>
            </a:endParaRPr>
          </a:p>
          <a:p>
            <a:pPr marL="0" indent="0">
              <a:lnSpc>
                <a:spcPct val="120000"/>
              </a:lnSpc>
              <a:spcBef>
                <a:spcPts val="0"/>
              </a:spcBef>
              <a:buNone/>
            </a:pPr>
            <a:r>
              <a:rPr lang="en-US" sz="1800" b="1" dirty="0" err="1">
                <a:latin typeface="Courier New" panose="02070309020205020404" pitchFamily="49" charset="0"/>
                <a:cs typeface="Courier New" panose="02070309020205020404" pitchFamily="49" charset="0"/>
              </a:rPr>
              <a:t>y_test_predProb</a:t>
            </a:r>
            <a:r>
              <a:rPr lang="en-US" sz="1800" b="1" dirty="0">
                <a:latin typeface="Courier New" panose="02070309020205020404" pitchFamily="49" charset="0"/>
                <a:cs typeface="Courier New" panose="02070309020205020404" pitchFamily="49" charset="0"/>
              </a:rPr>
              <a:t> = </a:t>
            </a:r>
            <a:r>
              <a:rPr lang="en-US" sz="1800" b="1" dirty="0" err="1">
                <a:latin typeface="Courier New" panose="02070309020205020404" pitchFamily="49" charset="0"/>
                <a:cs typeface="Courier New" panose="02070309020205020404" pitchFamily="49" charset="0"/>
              </a:rPr>
              <a:t>thisFit.predict</a:t>
            </a:r>
            <a:r>
              <a:rPr lang="en-US" sz="1800" b="1" dirty="0">
                <a:latin typeface="Courier New" panose="02070309020205020404" pitchFamily="49" charset="0"/>
                <a:cs typeface="Courier New" panose="02070309020205020404" pitchFamily="49" charset="0"/>
              </a:rPr>
              <a:t>(</a:t>
            </a:r>
            <a:r>
              <a:rPr lang="en-US" sz="1800" b="1" dirty="0" err="1">
                <a:latin typeface="Courier New" panose="02070309020205020404" pitchFamily="49" charset="0"/>
                <a:cs typeface="Courier New" panose="02070309020205020404" pitchFamily="49" charset="0"/>
              </a:rPr>
              <a:t>X_test</a:t>
            </a:r>
            <a:r>
              <a:rPr lang="en-US" sz="1800" b="1" dirty="0">
                <a:latin typeface="Courier New" panose="02070309020205020404" pitchFamily="49" charset="0"/>
                <a:cs typeface="Courier New" panose="02070309020205020404" pitchFamily="49" charset="0"/>
              </a:rPr>
              <a:t>)</a:t>
            </a:r>
          </a:p>
          <a:p>
            <a:pPr marL="0" indent="0">
              <a:lnSpc>
                <a:spcPct val="120000"/>
              </a:lnSpc>
              <a:spcBef>
                <a:spcPts val="0"/>
              </a:spcBef>
              <a:buNone/>
            </a:pPr>
            <a:endParaRPr lang="en-US" sz="1800" b="1" dirty="0">
              <a:latin typeface="Courier New" panose="02070309020205020404" pitchFamily="49" charset="0"/>
              <a:cs typeface="Courier New" panose="02070309020205020404" pitchFamily="49" charset="0"/>
            </a:endParaRPr>
          </a:p>
          <a:p>
            <a:pPr marL="0" indent="0">
              <a:lnSpc>
                <a:spcPct val="120000"/>
              </a:lnSpc>
              <a:spcBef>
                <a:spcPts val="0"/>
              </a:spcBef>
              <a:buNone/>
            </a:pPr>
            <a:r>
              <a:rPr lang="en-US" sz="1800" b="1" dirty="0" err="1">
                <a:latin typeface="Courier New" panose="02070309020205020404" pitchFamily="49" charset="0"/>
                <a:cs typeface="Courier New" panose="02070309020205020404" pitchFamily="49" charset="0"/>
              </a:rPr>
              <a:t>score_test</a:t>
            </a:r>
            <a:r>
              <a:rPr lang="en-US" sz="1800" b="1" dirty="0">
                <a:latin typeface="Courier New" panose="02070309020205020404" pitchFamily="49" charset="0"/>
                <a:cs typeface="Courier New" panose="02070309020205020404" pitchFamily="49" charset="0"/>
              </a:rPr>
              <a:t> = </a:t>
            </a:r>
            <a:r>
              <a:rPr lang="en-US" sz="1800" b="1" dirty="0" err="1">
                <a:latin typeface="Courier New" panose="02070309020205020404" pitchFamily="49" charset="0"/>
                <a:cs typeface="Courier New" panose="02070309020205020404" pitchFamily="49" charset="0"/>
              </a:rPr>
              <a:t>pandas.concat</a:t>
            </a:r>
            <a:r>
              <a:rPr lang="en-US" sz="1800" b="1" dirty="0">
                <a:latin typeface="Courier New" panose="02070309020205020404" pitchFamily="49" charset="0"/>
                <a:cs typeface="Courier New" panose="02070309020205020404" pitchFamily="49" charset="0"/>
              </a:rPr>
              <a:t>([</a:t>
            </a:r>
            <a:r>
              <a:rPr lang="en-US" sz="1800" b="1" dirty="0" err="1">
                <a:latin typeface="Courier New" panose="02070309020205020404" pitchFamily="49" charset="0"/>
                <a:cs typeface="Courier New" panose="02070309020205020404" pitchFamily="49" charset="0"/>
              </a:rPr>
              <a:t>y_test</a:t>
            </a:r>
            <a:r>
              <a:rPr lang="en-US" sz="1800" b="1" dirty="0">
                <a:latin typeface="Courier New" panose="02070309020205020404" pitchFamily="49" charset="0"/>
                <a:cs typeface="Courier New" panose="02070309020205020404" pitchFamily="49" charset="0"/>
              </a:rPr>
              <a:t>, </a:t>
            </a:r>
            <a:r>
              <a:rPr lang="en-US" sz="1800" b="1" dirty="0" err="1">
                <a:latin typeface="Courier New" panose="02070309020205020404" pitchFamily="49" charset="0"/>
                <a:cs typeface="Courier New" panose="02070309020205020404" pitchFamily="49" charset="0"/>
              </a:rPr>
              <a:t>y_test_predProb</a:t>
            </a:r>
            <a:r>
              <a:rPr lang="en-US" sz="1800" b="1" dirty="0">
                <a:latin typeface="Courier New" panose="02070309020205020404" pitchFamily="49" charset="0"/>
                <a:cs typeface="Courier New" panose="02070309020205020404" pitchFamily="49" charset="0"/>
              </a:rPr>
              <a:t>], axis = 1)</a:t>
            </a:r>
          </a:p>
          <a:p>
            <a:pPr marL="0" indent="0">
              <a:lnSpc>
                <a:spcPct val="120000"/>
              </a:lnSpc>
              <a:spcBef>
                <a:spcPts val="0"/>
              </a:spcBef>
              <a:buNone/>
            </a:pPr>
            <a:endParaRPr lang="en-US" sz="1800" b="1" dirty="0">
              <a:latin typeface="Courier New" panose="02070309020205020404" pitchFamily="49" charset="0"/>
              <a:cs typeface="Courier New" panose="02070309020205020404" pitchFamily="49" charset="0"/>
            </a:endParaRPr>
          </a:p>
          <a:p>
            <a:pPr marL="0" indent="0">
              <a:lnSpc>
                <a:spcPct val="120000"/>
              </a:lnSpc>
              <a:spcBef>
                <a:spcPts val="0"/>
              </a:spcBef>
              <a:buNone/>
            </a:pPr>
            <a:r>
              <a:rPr lang="en-US" sz="1800" b="1" dirty="0">
                <a:latin typeface="Courier New" panose="02070309020205020404" pitchFamily="49" charset="0"/>
                <a:cs typeface="Courier New" panose="02070309020205020404" pitchFamily="49" charset="0"/>
              </a:rPr>
              <a:t># Get the Lift chart coordinates</a:t>
            </a:r>
          </a:p>
          <a:p>
            <a:pPr marL="0" indent="0">
              <a:lnSpc>
                <a:spcPct val="120000"/>
              </a:lnSpc>
              <a:spcBef>
                <a:spcPts val="0"/>
              </a:spcBef>
              <a:buNone/>
            </a:pPr>
            <a:r>
              <a:rPr lang="en-US" sz="1800" b="1" dirty="0" err="1">
                <a:latin typeface="Courier New" panose="02070309020205020404" pitchFamily="49" charset="0"/>
                <a:cs typeface="Courier New" panose="02070309020205020404" pitchFamily="49" charset="0"/>
              </a:rPr>
              <a:t>lift_coordinates</a:t>
            </a:r>
            <a:r>
              <a:rPr lang="en-US" sz="1800" b="1" dirty="0">
                <a:latin typeface="Courier New" panose="02070309020205020404" pitchFamily="49" charset="0"/>
                <a:cs typeface="Courier New" panose="02070309020205020404" pitchFamily="49" charset="0"/>
              </a:rPr>
              <a:t>, </a:t>
            </a:r>
            <a:r>
              <a:rPr lang="en-US" sz="1800" b="1" dirty="0" err="1">
                <a:latin typeface="Courier New" panose="02070309020205020404" pitchFamily="49" charset="0"/>
                <a:cs typeface="Courier New" panose="02070309020205020404" pitchFamily="49" charset="0"/>
              </a:rPr>
              <a:t>acc_lift_coordinates</a:t>
            </a:r>
            <a:r>
              <a:rPr lang="en-US" sz="1800" b="1" dirty="0">
                <a:latin typeface="Courier New" panose="02070309020205020404" pitchFamily="49" charset="0"/>
                <a:cs typeface="Courier New" panose="02070309020205020404" pitchFamily="49" charset="0"/>
              </a:rPr>
              <a:t> = </a:t>
            </a:r>
            <a:r>
              <a:rPr lang="en-US" sz="1800" b="1" dirty="0" err="1">
                <a:latin typeface="Courier New" panose="02070309020205020404" pitchFamily="49" charset="0"/>
                <a:cs typeface="Courier New" panose="02070309020205020404" pitchFamily="49" charset="0"/>
              </a:rPr>
              <a:t>compute_lift_coordinates</a:t>
            </a:r>
            <a:r>
              <a:rPr lang="en-US" sz="1800" b="1" dirty="0">
                <a:latin typeface="Courier New" panose="02070309020205020404" pitchFamily="49" charset="0"/>
                <a:cs typeface="Courier New" panose="02070309020205020404" pitchFamily="49" charset="0"/>
              </a:rPr>
              <a:t> (</a:t>
            </a:r>
          </a:p>
          <a:p>
            <a:pPr marL="0" indent="0">
              <a:lnSpc>
                <a:spcPct val="120000"/>
              </a:lnSpc>
              <a:spcBef>
                <a:spcPts val="0"/>
              </a:spcBef>
              <a:buNone/>
            </a:pPr>
            <a:r>
              <a:rPr lang="en-US" sz="1800" b="1" dirty="0">
                <a:latin typeface="Courier New" panose="02070309020205020404" pitchFamily="49" charset="0"/>
                <a:cs typeface="Courier New" panose="02070309020205020404" pitchFamily="49" charset="0"/>
              </a:rPr>
              <a:t>        </a:t>
            </a:r>
            <a:r>
              <a:rPr lang="en-US" sz="1800" b="1" dirty="0" err="1">
                <a:latin typeface="Courier New" panose="02070309020205020404" pitchFamily="49" charset="0"/>
                <a:cs typeface="Courier New" panose="02070309020205020404" pitchFamily="49" charset="0"/>
              </a:rPr>
              <a:t>DepVar</a:t>
            </a:r>
            <a:r>
              <a:rPr lang="en-US" sz="1800" b="1" dirty="0">
                <a:latin typeface="Courier New" panose="02070309020205020404" pitchFamily="49" charset="0"/>
                <a:cs typeface="Courier New" panose="02070309020205020404" pitchFamily="49" charset="0"/>
              </a:rPr>
              <a:t> = </a:t>
            </a:r>
            <a:r>
              <a:rPr lang="en-US" sz="1800" b="1" dirty="0" err="1">
                <a:latin typeface="Courier New" panose="02070309020205020404" pitchFamily="49" charset="0"/>
                <a:cs typeface="Courier New" panose="02070309020205020404" pitchFamily="49" charset="0"/>
              </a:rPr>
              <a:t>score_test</a:t>
            </a:r>
            <a:r>
              <a:rPr lang="en-US" sz="1800" b="1" dirty="0">
                <a:latin typeface="Courier New" panose="02070309020205020404" pitchFamily="49" charset="0"/>
                <a:cs typeface="Courier New" panose="02070309020205020404" pitchFamily="49" charset="0"/>
              </a:rPr>
              <a:t>['BAD'],</a:t>
            </a:r>
          </a:p>
          <a:p>
            <a:pPr marL="0" indent="0">
              <a:lnSpc>
                <a:spcPct val="120000"/>
              </a:lnSpc>
              <a:spcBef>
                <a:spcPts val="0"/>
              </a:spcBef>
              <a:buNone/>
            </a:pPr>
            <a:r>
              <a:rPr lang="en-US" sz="1800" b="1" dirty="0">
                <a:latin typeface="Courier New" panose="02070309020205020404" pitchFamily="49" charset="0"/>
                <a:cs typeface="Courier New" panose="02070309020205020404" pitchFamily="49" charset="0"/>
              </a:rPr>
              <a:t>        </a:t>
            </a:r>
            <a:r>
              <a:rPr lang="en-US" sz="1800" b="1" dirty="0" err="1">
                <a:latin typeface="Courier New" panose="02070309020205020404" pitchFamily="49" charset="0"/>
                <a:cs typeface="Courier New" panose="02070309020205020404" pitchFamily="49" charset="0"/>
              </a:rPr>
              <a:t>EventValue</a:t>
            </a:r>
            <a:r>
              <a:rPr lang="en-US" sz="1800" b="1" dirty="0">
                <a:latin typeface="Courier New" panose="02070309020205020404" pitchFamily="49" charset="0"/>
                <a:cs typeface="Courier New" panose="02070309020205020404" pitchFamily="49" charset="0"/>
              </a:rPr>
              <a:t> = 1,</a:t>
            </a:r>
          </a:p>
          <a:p>
            <a:pPr marL="0" indent="0">
              <a:lnSpc>
                <a:spcPct val="120000"/>
              </a:lnSpc>
              <a:spcBef>
                <a:spcPts val="0"/>
              </a:spcBef>
              <a:buNone/>
            </a:pPr>
            <a:r>
              <a:rPr lang="en-US" sz="1800" b="1" dirty="0">
                <a:latin typeface="Courier New" panose="02070309020205020404" pitchFamily="49" charset="0"/>
                <a:cs typeface="Courier New" panose="02070309020205020404" pitchFamily="49" charset="0"/>
              </a:rPr>
              <a:t>        </a:t>
            </a:r>
            <a:r>
              <a:rPr lang="en-US" sz="1800" b="1" dirty="0" err="1">
                <a:latin typeface="Courier New" panose="02070309020205020404" pitchFamily="49" charset="0"/>
                <a:cs typeface="Courier New" panose="02070309020205020404" pitchFamily="49" charset="0"/>
              </a:rPr>
              <a:t>EventPredProb</a:t>
            </a:r>
            <a:r>
              <a:rPr lang="en-US" sz="1800" b="1" dirty="0">
                <a:latin typeface="Courier New" panose="02070309020205020404" pitchFamily="49" charset="0"/>
                <a:cs typeface="Courier New" panose="02070309020205020404" pitchFamily="49" charset="0"/>
              </a:rPr>
              <a:t> = </a:t>
            </a:r>
            <a:r>
              <a:rPr lang="en-US" sz="1800" b="1" dirty="0" err="1">
                <a:latin typeface="Courier New" panose="02070309020205020404" pitchFamily="49" charset="0"/>
                <a:cs typeface="Courier New" panose="02070309020205020404" pitchFamily="49" charset="0"/>
              </a:rPr>
              <a:t>score_test</a:t>
            </a:r>
            <a:r>
              <a:rPr lang="en-US" sz="1800" b="1" dirty="0">
                <a:latin typeface="Courier New" panose="02070309020205020404" pitchFamily="49" charset="0"/>
                <a:cs typeface="Courier New" panose="02070309020205020404" pitchFamily="49" charset="0"/>
              </a:rPr>
              <a:t>[1],</a:t>
            </a:r>
          </a:p>
          <a:p>
            <a:pPr marL="0" indent="0">
              <a:lnSpc>
                <a:spcPct val="120000"/>
              </a:lnSpc>
              <a:spcBef>
                <a:spcPts val="0"/>
              </a:spcBef>
              <a:buNone/>
            </a:pPr>
            <a:r>
              <a:rPr lang="en-US" sz="1800" b="1" dirty="0">
                <a:latin typeface="Courier New" panose="02070309020205020404" pitchFamily="49" charset="0"/>
                <a:cs typeface="Courier New" panose="02070309020205020404" pitchFamily="49" charset="0"/>
              </a:rPr>
              <a:t>        Debug = 'Y')</a:t>
            </a:r>
          </a:p>
        </p:txBody>
      </p:sp>
      <p:sp>
        <p:nvSpPr>
          <p:cNvPr id="7" name="Slide Number Placeholder 6"/>
          <p:cNvSpPr>
            <a:spLocks noGrp="1"/>
          </p:cNvSpPr>
          <p:nvPr>
            <p:ph type="sldNum" sz="quarter" idx="12"/>
          </p:nvPr>
        </p:nvSpPr>
        <p:spPr/>
        <p:txBody>
          <a:bodyPr/>
          <a:lstStyle/>
          <a:p>
            <a:fld id="{1C20BA80-1909-427C-B3BD-3DD8AEAFD5BE}" type="slidenum">
              <a:rPr lang="en-US" smtClean="0"/>
              <a:t>83</a:t>
            </a:fld>
            <a:endParaRPr lang="en-US" dirty="0"/>
          </a:p>
        </p:txBody>
      </p:sp>
      <p:pic>
        <p:nvPicPr>
          <p:cNvPr id="6" name="Picture 5">
            <a:extLst>
              <a:ext uri="{FF2B5EF4-FFF2-40B4-BE49-F238E27FC236}">
                <a16:creationId xmlns:a16="http://schemas.microsoft.com/office/drawing/2014/main" id="{4A002DC6-96C9-4F49-B7D9-7A9273A7064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2334486764"/>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Lift Chart for the Testing Partition</a:t>
            </a:r>
          </a:p>
        </p:txBody>
      </p:sp>
      <p:sp>
        <p:nvSpPr>
          <p:cNvPr id="7" name="Slide Number Placeholder 6"/>
          <p:cNvSpPr>
            <a:spLocks noGrp="1"/>
          </p:cNvSpPr>
          <p:nvPr>
            <p:ph type="sldNum" sz="quarter" idx="12"/>
          </p:nvPr>
        </p:nvSpPr>
        <p:spPr/>
        <p:txBody>
          <a:bodyPr/>
          <a:lstStyle/>
          <a:p>
            <a:fld id="{1C20BA80-1909-427C-B3BD-3DD8AEAFD5BE}" type="slidenum">
              <a:rPr lang="en-US" smtClean="0"/>
              <a:t>84</a:t>
            </a:fld>
            <a:endParaRPr lang="en-US" dirty="0"/>
          </a:p>
        </p:txBody>
      </p:sp>
      <p:pic>
        <p:nvPicPr>
          <p:cNvPr id="8" name="Picture 7">
            <a:extLst>
              <a:ext uri="{FF2B5EF4-FFF2-40B4-BE49-F238E27FC236}">
                <a16:creationId xmlns:a16="http://schemas.microsoft.com/office/drawing/2014/main" id="{2317CCAD-C15A-4085-8EC7-1FE875F6987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graphicFrame>
        <p:nvGraphicFramePr>
          <p:cNvPr id="5" name="Content Placeholder 4">
            <a:extLst>
              <a:ext uri="{FF2B5EF4-FFF2-40B4-BE49-F238E27FC236}">
                <a16:creationId xmlns:a16="http://schemas.microsoft.com/office/drawing/2014/main" id="{FC03BE36-3BC1-45DD-A377-A2795EF58277}"/>
              </a:ext>
            </a:extLst>
          </p:cNvPr>
          <p:cNvGraphicFramePr>
            <a:graphicFrameLocks noGrp="1"/>
          </p:cNvGraphicFramePr>
          <p:nvPr>
            <p:ph idx="1"/>
            <p:extLst>
              <p:ext uri="{D42A27DB-BD31-4B8C-83A1-F6EECF244321}">
                <p14:modId xmlns:p14="http://schemas.microsoft.com/office/powerpoint/2010/main" val="3564616862"/>
              </p:ext>
            </p:extLst>
          </p:nvPr>
        </p:nvGraphicFramePr>
        <p:xfrm>
          <a:off x="978645" y="1523970"/>
          <a:ext cx="8740388" cy="4594035"/>
        </p:xfrm>
        <a:graphic>
          <a:graphicData uri="http://schemas.openxmlformats.org/drawingml/2006/table">
            <a:tbl>
              <a:tblPr/>
              <a:tblGrid>
                <a:gridCol w="1207734">
                  <a:extLst>
                    <a:ext uri="{9D8B030D-6E8A-4147-A177-3AD203B41FA5}">
                      <a16:colId xmlns:a16="http://schemas.microsoft.com/office/drawing/2014/main" val="2147741658"/>
                    </a:ext>
                  </a:extLst>
                </a:gridCol>
                <a:gridCol w="1207734">
                  <a:extLst>
                    <a:ext uri="{9D8B030D-6E8A-4147-A177-3AD203B41FA5}">
                      <a16:colId xmlns:a16="http://schemas.microsoft.com/office/drawing/2014/main" val="659428204"/>
                    </a:ext>
                  </a:extLst>
                </a:gridCol>
                <a:gridCol w="1207734">
                  <a:extLst>
                    <a:ext uri="{9D8B030D-6E8A-4147-A177-3AD203B41FA5}">
                      <a16:colId xmlns:a16="http://schemas.microsoft.com/office/drawing/2014/main" val="3069125599"/>
                    </a:ext>
                  </a:extLst>
                </a:gridCol>
                <a:gridCol w="1207734">
                  <a:extLst>
                    <a:ext uri="{9D8B030D-6E8A-4147-A177-3AD203B41FA5}">
                      <a16:colId xmlns:a16="http://schemas.microsoft.com/office/drawing/2014/main" val="1515582913"/>
                    </a:ext>
                  </a:extLst>
                </a:gridCol>
                <a:gridCol w="1207734">
                  <a:extLst>
                    <a:ext uri="{9D8B030D-6E8A-4147-A177-3AD203B41FA5}">
                      <a16:colId xmlns:a16="http://schemas.microsoft.com/office/drawing/2014/main" val="2337403260"/>
                    </a:ext>
                  </a:extLst>
                </a:gridCol>
                <a:gridCol w="1493984">
                  <a:extLst>
                    <a:ext uri="{9D8B030D-6E8A-4147-A177-3AD203B41FA5}">
                      <a16:colId xmlns:a16="http://schemas.microsoft.com/office/drawing/2014/main" val="2065376263"/>
                    </a:ext>
                  </a:extLst>
                </a:gridCol>
                <a:gridCol w="1207734">
                  <a:extLst>
                    <a:ext uri="{9D8B030D-6E8A-4147-A177-3AD203B41FA5}">
                      <a16:colId xmlns:a16="http://schemas.microsoft.com/office/drawing/2014/main" val="2393426034"/>
                    </a:ext>
                  </a:extLst>
                </a:gridCol>
              </a:tblGrid>
              <a:tr h="203105">
                <a:tc>
                  <a:txBody>
                    <a:bodyPr/>
                    <a:lstStyle/>
                    <a:p>
                      <a:pPr algn="r" rtl="0" fontAlgn="b"/>
                      <a:r>
                        <a:rPr lang="en-US" sz="1100" b="1" i="0" u="none" strike="noStrike">
                          <a:solidFill>
                            <a:srgbClr val="000000"/>
                          </a:solidFill>
                          <a:effectLst/>
                          <a:latin typeface="Calibri" panose="020F0502020204030204" pitchFamily="34" charset="0"/>
                        </a:rPr>
                        <a:t>Decile</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r" rtl="0" fontAlgn="b"/>
                      <a:r>
                        <a:rPr lang="en-US" sz="1100" b="1" i="0" u="none" strike="noStrike">
                          <a:solidFill>
                            <a:srgbClr val="000000"/>
                          </a:solidFill>
                          <a:effectLst/>
                          <a:latin typeface="Calibri" panose="020F0502020204030204" pitchFamily="34" charset="0"/>
                        </a:rPr>
                        <a:t>Decile N</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r" rtl="0" fontAlgn="b"/>
                      <a:r>
                        <a:rPr lang="en-US" sz="1100" b="1" i="0" u="none" strike="noStrike">
                          <a:solidFill>
                            <a:srgbClr val="000000"/>
                          </a:solidFill>
                          <a:effectLst/>
                          <a:latin typeface="Calibri" panose="020F0502020204030204" pitchFamily="34" charset="0"/>
                        </a:rPr>
                        <a:t>Decile %</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r" rtl="0" fontAlgn="b"/>
                      <a:r>
                        <a:rPr lang="en-US" sz="1100" b="1" i="0" u="none" strike="noStrike">
                          <a:solidFill>
                            <a:srgbClr val="000000"/>
                          </a:solidFill>
                          <a:effectLst/>
                          <a:latin typeface="Calibri" panose="020F0502020204030204" pitchFamily="34" charset="0"/>
                        </a:rPr>
                        <a:t>Gain N</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r" rtl="0" fontAlgn="b"/>
                      <a:r>
                        <a:rPr lang="en-US" sz="1100" b="1" i="0" u="none" strike="noStrike">
                          <a:solidFill>
                            <a:srgbClr val="000000"/>
                          </a:solidFill>
                          <a:effectLst/>
                          <a:latin typeface="Calibri" panose="020F0502020204030204" pitchFamily="34" charset="0"/>
                        </a:rPr>
                        <a:t>Gain %</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r" rtl="0" fontAlgn="b"/>
                      <a:r>
                        <a:rPr lang="en-US" sz="1100" b="1" i="0" u="none" strike="noStrike">
                          <a:solidFill>
                            <a:srgbClr val="000000"/>
                          </a:solidFill>
                          <a:effectLst/>
                          <a:latin typeface="Calibri" panose="020F0502020204030204" pitchFamily="34" charset="0"/>
                        </a:rPr>
                        <a:t>Response %</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r" rtl="0" fontAlgn="b"/>
                      <a:r>
                        <a:rPr lang="en-US" sz="1100" b="1" i="0" u="none" strike="noStrike">
                          <a:solidFill>
                            <a:srgbClr val="000000"/>
                          </a:solidFill>
                          <a:effectLst/>
                          <a:latin typeface="Calibri" panose="020F0502020204030204" pitchFamily="34" charset="0"/>
                        </a:rPr>
                        <a:t>Lift</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extLst>
                  <a:ext uri="{0D108BD9-81ED-4DB2-BD59-A6C34878D82A}">
                    <a16:rowId xmlns:a16="http://schemas.microsoft.com/office/drawing/2014/main" val="1405333547"/>
                  </a:ext>
                </a:extLst>
              </a:tr>
              <a:tr h="203105">
                <a:tc>
                  <a:txBody>
                    <a:bodyPr/>
                    <a:lstStyle/>
                    <a:p>
                      <a:pPr algn="r" rtl="0" fontAlgn="b"/>
                      <a:r>
                        <a:rPr lang="en-US" sz="1100" b="0" i="0" u="none" strike="noStrike">
                          <a:solidFill>
                            <a:srgbClr val="000000"/>
                          </a:solidFill>
                          <a:effectLst/>
                          <a:latin typeface="Calibri" panose="020F0502020204030204" pitchFamily="34" charset="0"/>
                        </a:rPr>
                        <a:t>1</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122</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10.03</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49</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43.36</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40.16</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4.32</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48167073"/>
                  </a:ext>
                </a:extLst>
              </a:tr>
              <a:tr h="193433">
                <a:tc>
                  <a:txBody>
                    <a:bodyPr/>
                    <a:lstStyle/>
                    <a:p>
                      <a:pPr algn="r" rtl="0" fontAlgn="b"/>
                      <a:r>
                        <a:rPr lang="en-US" sz="1100" b="0" i="0" u="none" strike="noStrike">
                          <a:solidFill>
                            <a:srgbClr val="000000"/>
                          </a:solidFill>
                          <a:effectLst/>
                          <a:latin typeface="Calibri" panose="020F0502020204030204" pitchFamily="34" charset="0"/>
                        </a:rPr>
                        <a:t>2</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121</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9.95</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15</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13.27</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12.40</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1.33</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54194893"/>
                  </a:ext>
                </a:extLst>
              </a:tr>
              <a:tr h="193433">
                <a:tc>
                  <a:txBody>
                    <a:bodyPr/>
                    <a:lstStyle/>
                    <a:p>
                      <a:pPr algn="r" rtl="0" fontAlgn="b"/>
                      <a:r>
                        <a:rPr lang="en-US" sz="1100" b="0" i="0" u="none" strike="noStrike">
                          <a:solidFill>
                            <a:srgbClr val="000000"/>
                          </a:solidFill>
                          <a:effectLst/>
                          <a:latin typeface="Calibri" panose="020F0502020204030204" pitchFamily="34" charset="0"/>
                        </a:rPr>
                        <a:t>3</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122</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10.03</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7</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6.19</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5.74</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0.62</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94801693"/>
                  </a:ext>
                </a:extLst>
              </a:tr>
              <a:tr h="193433">
                <a:tc>
                  <a:txBody>
                    <a:bodyPr/>
                    <a:lstStyle/>
                    <a:p>
                      <a:pPr algn="r" rtl="0" fontAlgn="b"/>
                      <a:r>
                        <a:rPr lang="en-US" sz="1100" b="0" i="0" u="none" strike="noStrike">
                          <a:solidFill>
                            <a:srgbClr val="000000"/>
                          </a:solidFill>
                          <a:effectLst/>
                          <a:latin typeface="Calibri" panose="020F0502020204030204" pitchFamily="34" charset="0"/>
                        </a:rPr>
                        <a:t>4</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121</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9.95</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3</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2.65</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2.48</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0.27</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70441061"/>
                  </a:ext>
                </a:extLst>
              </a:tr>
              <a:tr h="193433">
                <a:tc>
                  <a:txBody>
                    <a:bodyPr/>
                    <a:lstStyle/>
                    <a:p>
                      <a:pPr algn="r" rtl="0" fontAlgn="b"/>
                      <a:r>
                        <a:rPr lang="en-US" sz="1100" b="0" i="0" u="none" strike="noStrike">
                          <a:solidFill>
                            <a:srgbClr val="000000"/>
                          </a:solidFill>
                          <a:effectLst/>
                          <a:latin typeface="Calibri" panose="020F0502020204030204" pitchFamily="34" charset="0"/>
                        </a:rPr>
                        <a:t>5</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122</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10.03</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4</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3.54</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3.28</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0.35</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54145448"/>
                  </a:ext>
                </a:extLst>
              </a:tr>
              <a:tr h="193433">
                <a:tc>
                  <a:txBody>
                    <a:bodyPr/>
                    <a:lstStyle/>
                    <a:p>
                      <a:pPr algn="r" rtl="0" fontAlgn="b"/>
                      <a:r>
                        <a:rPr lang="en-US" sz="1100" b="0" i="0" u="none" strike="noStrike">
                          <a:solidFill>
                            <a:srgbClr val="000000"/>
                          </a:solidFill>
                          <a:effectLst/>
                          <a:latin typeface="Calibri" panose="020F0502020204030204" pitchFamily="34" charset="0"/>
                        </a:rPr>
                        <a:t>6</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121</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9.95</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6</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5.31</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4.96</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0.53</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24781277"/>
                  </a:ext>
                </a:extLst>
              </a:tr>
              <a:tr h="193433">
                <a:tc>
                  <a:txBody>
                    <a:bodyPr/>
                    <a:lstStyle/>
                    <a:p>
                      <a:pPr algn="r" rtl="0" fontAlgn="b"/>
                      <a:r>
                        <a:rPr lang="en-US" sz="1100" b="0" i="0" u="none" strike="noStrike">
                          <a:solidFill>
                            <a:srgbClr val="000000"/>
                          </a:solidFill>
                          <a:effectLst/>
                          <a:latin typeface="Calibri" panose="020F0502020204030204" pitchFamily="34" charset="0"/>
                        </a:rPr>
                        <a:t>7</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122</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10.03</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7</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6.19</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5.74</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0.62</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47976860"/>
                  </a:ext>
                </a:extLst>
              </a:tr>
              <a:tr h="193433">
                <a:tc>
                  <a:txBody>
                    <a:bodyPr/>
                    <a:lstStyle/>
                    <a:p>
                      <a:pPr algn="r" rtl="0" fontAlgn="b"/>
                      <a:r>
                        <a:rPr lang="en-US" sz="1100" b="0" i="0" u="none" strike="noStrike">
                          <a:solidFill>
                            <a:srgbClr val="000000"/>
                          </a:solidFill>
                          <a:effectLst/>
                          <a:latin typeface="Calibri" panose="020F0502020204030204" pitchFamily="34" charset="0"/>
                        </a:rPr>
                        <a:t>8</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121</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9.95</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5</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4.42</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4.13</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0.44</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88824130"/>
                  </a:ext>
                </a:extLst>
              </a:tr>
              <a:tr h="193433">
                <a:tc>
                  <a:txBody>
                    <a:bodyPr/>
                    <a:lstStyle/>
                    <a:p>
                      <a:pPr algn="r" rtl="0" fontAlgn="b"/>
                      <a:r>
                        <a:rPr lang="en-US" sz="1100" b="0" i="0" u="none" strike="noStrike">
                          <a:solidFill>
                            <a:srgbClr val="000000"/>
                          </a:solidFill>
                          <a:effectLst/>
                          <a:latin typeface="Calibri" panose="020F0502020204030204" pitchFamily="34" charset="0"/>
                        </a:rPr>
                        <a:t>9</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122</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10.03</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7</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6.19</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5.74</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0.62</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32499955"/>
                  </a:ext>
                </a:extLst>
              </a:tr>
              <a:tr h="193433">
                <a:tc>
                  <a:txBody>
                    <a:bodyPr/>
                    <a:lstStyle/>
                    <a:p>
                      <a:pPr algn="r" rtl="0" fontAlgn="b"/>
                      <a:r>
                        <a:rPr lang="en-US" sz="1100" b="0" i="0" u="none" strike="noStrike">
                          <a:solidFill>
                            <a:srgbClr val="000000"/>
                          </a:solidFill>
                          <a:effectLst/>
                          <a:latin typeface="Calibri" panose="020F0502020204030204" pitchFamily="34" charset="0"/>
                        </a:rPr>
                        <a:t>10</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122</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10.03</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10</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8.85</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8.20</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0.88</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45122485"/>
                  </a:ext>
                </a:extLst>
              </a:tr>
              <a:tr h="299821">
                <a:tc>
                  <a:txBody>
                    <a:bodyPr/>
                    <a:lstStyle/>
                    <a:p>
                      <a:pPr algn="r" fontAlgn="b"/>
                      <a:r>
                        <a:rPr lang="en-US" sz="1700" b="0" i="0" u="none" strike="noStrike">
                          <a:solidFill>
                            <a:srgbClr val="000000"/>
                          </a:solidFill>
                          <a:effectLst/>
                          <a:latin typeface="Arial" panose="020B0604020202020204" pitchFamily="34" charset="0"/>
                        </a:rPr>
                        <a:t> </a:t>
                      </a:r>
                    </a:p>
                  </a:txBody>
                  <a:tcPr marL="9161" marR="9161" marT="9161"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700" b="0" i="0" u="none" strike="noStrike">
                          <a:solidFill>
                            <a:srgbClr val="000000"/>
                          </a:solidFill>
                          <a:effectLst/>
                          <a:latin typeface="Arial" panose="020B0604020202020204" pitchFamily="34" charset="0"/>
                        </a:rPr>
                        <a:t> </a:t>
                      </a:r>
                    </a:p>
                  </a:txBody>
                  <a:tcPr marL="9161" marR="9161" marT="9161"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700" b="0" i="0" u="none" strike="noStrike">
                          <a:solidFill>
                            <a:srgbClr val="000000"/>
                          </a:solidFill>
                          <a:effectLst/>
                          <a:latin typeface="Arial" panose="020B0604020202020204" pitchFamily="34" charset="0"/>
                        </a:rPr>
                        <a:t> </a:t>
                      </a:r>
                    </a:p>
                  </a:txBody>
                  <a:tcPr marL="9161" marR="9161" marT="9161"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700" b="0" i="0" u="none" strike="noStrike">
                          <a:solidFill>
                            <a:srgbClr val="000000"/>
                          </a:solidFill>
                          <a:effectLst/>
                          <a:latin typeface="Arial" panose="020B0604020202020204" pitchFamily="34" charset="0"/>
                        </a:rPr>
                        <a:t> </a:t>
                      </a:r>
                    </a:p>
                  </a:txBody>
                  <a:tcPr marL="9161" marR="9161" marT="9161"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700" b="0" i="0" u="none" strike="noStrike">
                          <a:solidFill>
                            <a:srgbClr val="000000"/>
                          </a:solidFill>
                          <a:effectLst/>
                          <a:latin typeface="Arial" panose="020B0604020202020204" pitchFamily="34" charset="0"/>
                        </a:rPr>
                        <a:t> </a:t>
                      </a:r>
                    </a:p>
                  </a:txBody>
                  <a:tcPr marL="9161" marR="9161" marT="9161"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700" b="0" i="0" u="none" strike="noStrike">
                          <a:solidFill>
                            <a:srgbClr val="000000"/>
                          </a:solidFill>
                          <a:effectLst/>
                          <a:latin typeface="Arial" panose="020B0604020202020204" pitchFamily="34" charset="0"/>
                        </a:rPr>
                        <a:t> </a:t>
                      </a:r>
                    </a:p>
                  </a:txBody>
                  <a:tcPr marL="9161" marR="9161" marT="9161"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700" b="0" i="0" u="none" strike="noStrike">
                          <a:solidFill>
                            <a:srgbClr val="000000"/>
                          </a:solidFill>
                          <a:effectLst/>
                          <a:latin typeface="Arial" panose="020B0604020202020204" pitchFamily="34" charset="0"/>
                        </a:rPr>
                        <a:t> </a:t>
                      </a:r>
                    </a:p>
                  </a:txBody>
                  <a:tcPr marL="9161" marR="9161" marT="9161"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12044764"/>
                  </a:ext>
                </a:extLst>
              </a:tr>
              <a:tr h="203105">
                <a:tc>
                  <a:txBody>
                    <a:bodyPr/>
                    <a:lstStyle/>
                    <a:p>
                      <a:pPr algn="r" rtl="0" fontAlgn="b"/>
                      <a:r>
                        <a:rPr lang="en-US" sz="1100" b="1" i="0" u="none" strike="noStrike">
                          <a:solidFill>
                            <a:srgbClr val="000000"/>
                          </a:solidFill>
                          <a:effectLst/>
                          <a:latin typeface="Calibri" panose="020F0502020204030204" pitchFamily="34" charset="0"/>
                        </a:rPr>
                        <a:t>Decile</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r" rtl="0" fontAlgn="b"/>
                      <a:r>
                        <a:rPr lang="en-US" sz="1100" b="1" i="0" u="none" strike="noStrike">
                          <a:solidFill>
                            <a:srgbClr val="000000"/>
                          </a:solidFill>
                          <a:effectLst/>
                          <a:latin typeface="Calibri" panose="020F0502020204030204" pitchFamily="34" charset="0"/>
                        </a:rPr>
                        <a:t>Acc. Decile N</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r" rtl="0" fontAlgn="b"/>
                      <a:r>
                        <a:rPr lang="en-US" sz="1100" b="1" i="0" u="none" strike="noStrike">
                          <a:solidFill>
                            <a:srgbClr val="000000"/>
                          </a:solidFill>
                          <a:effectLst/>
                          <a:latin typeface="Calibri" panose="020F0502020204030204" pitchFamily="34" charset="0"/>
                        </a:rPr>
                        <a:t>Acc. Decile %</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r" rtl="0" fontAlgn="b"/>
                      <a:r>
                        <a:rPr lang="en-US" sz="1100" b="1" i="0" u="none" strike="noStrike">
                          <a:solidFill>
                            <a:srgbClr val="000000"/>
                          </a:solidFill>
                          <a:effectLst/>
                          <a:latin typeface="Calibri" panose="020F0502020204030204" pitchFamily="34" charset="0"/>
                        </a:rPr>
                        <a:t>Acc. Gain N</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r" rtl="0" fontAlgn="b"/>
                      <a:r>
                        <a:rPr lang="en-US" sz="1100" b="1" i="0" u="none" strike="noStrike">
                          <a:solidFill>
                            <a:srgbClr val="000000"/>
                          </a:solidFill>
                          <a:effectLst/>
                          <a:latin typeface="Calibri" panose="020F0502020204030204" pitchFamily="34" charset="0"/>
                        </a:rPr>
                        <a:t>Acc. Gain %</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r" rtl="0" fontAlgn="b"/>
                      <a:r>
                        <a:rPr lang="en-US" sz="1100" b="1" i="0" u="none" strike="noStrike">
                          <a:solidFill>
                            <a:srgbClr val="000000"/>
                          </a:solidFill>
                          <a:effectLst/>
                          <a:latin typeface="Calibri" panose="020F0502020204030204" pitchFamily="34" charset="0"/>
                        </a:rPr>
                        <a:t>Acc. Response %</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r" rtl="0" fontAlgn="b"/>
                      <a:r>
                        <a:rPr lang="en-US" sz="1100" b="1" i="0" u="none" strike="noStrike">
                          <a:solidFill>
                            <a:srgbClr val="000000"/>
                          </a:solidFill>
                          <a:effectLst/>
                          <a:latin typeface="Calibri" panose="020F0502020204030204" pitchFamily="34" charset="0"/>
                        </a:rPr>
                        <a:t>Acc. Lift</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extLst>
                  <a:ext uri="{0D108BD9-81ED-4DB2-BD59-A6C34878D82A}">
                    <a16:rowId xmlns:a16="http://schemas.microsoft.com/office/drawing/2014/main" val="3802122045"/>
                  </a:ext>
                </a:extLst>
              </a:tr>
              <a:tr h="203105">
                <a:tc>
                  <a:txBody>
                    <a:bodyPr/>
                    <a:lstStyle/>
                    <a:p>
                      <a:pPr algn="r" rtl="0" fontAlgn="b"/>
                      <a:r>
                        <a:rPr lang="en-US" sz="1100" b="0" i="0" u="none" strike="noStrike">
                          <a:solidFill>
                            <a:srgbClr val="000000"/>
                          </a:solidFill>
                          <a:effectLst/>
                          <a:latin typeface="Calibri" panose="020F0502020204030204" pitchFamily="34" charset="0"/>
                        </a:rPr>
                        <a:t>1</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122</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10.03</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49</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43.36</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40.16</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4.32</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41535978"/>
                  </a:ext>
                </a:extLst>
              </a:tr>
              <a:tr h="193433">
                <a:tc>
                  <a:txBody>
                    <a:bodyPr/>
                    <a:lstStyle/>
                    <a:p>
                      <a:pPr algn="r" rtl="0" fontAlgn="b"/>
                      <a:r>
                        <a:rPr lang="en-US" sz="1100" b="0" i="0" u="none" strike="noStrike">
                          <a:solidFill>
                            <a:srgbClr val="000000"/>
                          </a:solidFill>
                          <a:effectLst/>
                          <a:latin typeface="Calibri" panose="020F0502020204030204" pitchFamily="34" charset="0"/>
                        </a:rPr>
                        <a:t>2</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243</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19.98</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64</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56.64</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26.34</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2.83</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72249864"/>
                  </a:ext>
                </a:extLst>
              </a:tr>
              <a:tr h="193433">
                <a:tc>
                  <a:txBody>
                    <a:bodyPr/>
                    <a:lstStyle/>
                    <a:p>
                      <a:pPr algn="r" rtl="0" fontAlgn="b"/>
                      <a:r>
                        <a:rPr lang="en-US" sz="1100" b="0" i="0" u="none" strike="noStrike">
                          <a:solidFill>
                            <a:srgbClr val="000000"/>
                          </a:solidFill>
                          <a:effectLst/>
                          <a:latin typeface="Calibri" panose="020F0502020204030204" pitchFamily="34" charset="0"/>
                        </a:rPr>
                        <a:t>3</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365</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30.02</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71</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62.83</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19.45</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2.09</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65774639"/>
                  </a:ext>
                </a:extLst>
              </a:tr>
              <a:tr h="193433">
                <a:tc>
                  <a:txBody>
                    <a:bodyPr/>
                    <a:lstStyle/>
                    <a:p>
                      <a:pPr algn="r" rtl="0" fontAlgn="b"/>
                      <a:r>
                        <a:rPr lang="en-US" sz="1100" b="0" i="0" u="none" strike="noStrike">
                          <a:solidFill>
                            <a:srgbClr val="000000"/>
                          </a:solidFill>
                          <a:effectLst/>
                          <a:latin typeface="Calibri" panose="020F0502020204030204" pitchFamily="34" charset="0"/>
                        </a:rPr>
                        <a:t>4</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486</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39.97</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74</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65.49</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15.23</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1.64</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18903093"/>
                  </a:ext>
                </a:extLst>
              </a:tr>
              <a:tr h="193433">
                <a:tc>
                  <a:txBody>
                    <a:bodyPr/>
                    <a:lstStyle/>
                    <a:p>
                      <a:pPr algn="r" rtl="0" fontAlgn="b"/>
                      <a:r>
                        <a:rPr lang="en-US" sz="1100" b="0" i="0" u="none" strike="noStrike">
                          <a:solidFill>
                            <a:srgbClr val="000000"/>
                          </a:solidFill>
                          <a:effectLst/>
                          <a:latin typeface="Calibri" panose="020F0502020204030204" pitchFamily="34" charset="0"/>
                        </a:rPr>
                        <a:t>5</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608</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50.00</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78</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69.03</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12.83</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1.38</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81803114"/>
                  </a:ext>
                </a:extLst>
              </a:tr>
              <a:tr h="193433">
                <a:tc>
                  <a:txBody>
                    <a:bodyPr/>
                    <a:lstStyle/>
                    <a:p>
                      <a:pPr algn="r" rtl="0" fontAlgn="b"/>
                      <a:r>
                        <a:rPr lang="en-US" sz="1100" b="0" i="0" u="none" strike="noStrike">
                          <a:solidFill>
                            <a:srgbClr val="000000"/>
                          </a:solidFill>
                          <a:effectLst/>
                          <a:latin typeface="Calibri" panose="020F0502020204030204" pitchFamily="34" charset="0"/>
                        </a:rPr>
                        <a:t>6</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729</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59.95</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84</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74.34</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11.52</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1.24</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50154225"/>
                  </a:ext>
                </a:extLst>
              </a:tr>
              <a:tr h="193433">
                <a:tc>
                  <a:txBody>
                    <a:bodyPr/>
                    <a:lstStyle/>
                    <a:p>
                      <a:pPr algn="r" rtl="0" fontAlgn="b"/>
                      <a:r>
                        <a:rPr lang="en-US" sz="1100" b="0" i="0" u="none" strike="noStrike">
                          <a:solidFill>
                            <a:srgbClr val="000000"/>
                          </a:solidFill>
                          <a:effectLst/>
                          <a:latin typeface="Calibri" panose="020F0502020204030204" pitchFamily="34" charset="0"/>
                        </a:rPr>
                        <a:t>7</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851</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69.98</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91</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80.53</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10.69</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1.15</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46740304"/>
                  </a:ext>
                </a:extLst>
              </a:tr>
              <a:tr h="193433">
                <a:tc>
                  <a:txBody>
                    <a:bodyPr/>
                    <a:lstStyle/>
                    <a:p>
                      <a:pPr algn="r" rtl="0" fontAlgn="b"/>
                      <a:r>
                        <a:rPr lang="en-US" sz="1100" b="0" i="0" u="none" strike="noStrike">
                          <a:solidFill>
                            <a:srgbClr val="000000"/>
                          </a:solidFill>
                          <a:effectLst/>
                          <a:latin typeface="Calibri" panose="020F0502020204030204" pitchFamily="34" charset="0"/>
                        </a:rPr>
                        <a:t>8</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972</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79.93</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96</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84.96</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9.88</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1.06</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31470812"/>
                  </a:ext>
                </a:extLst>
              </a:tr>
              <a:tr h="193433">
                <a:tc>
                  <a:txBody>
                    <a:bodyPr/>
                    <a:lstStyle/>
                    <a:p>
                      <a:pPr algn="r" rtl="0" fontAlgn="b"/>
                      <a:r>
                        <a:rPr lang="en-US" sz="1100" b="0" i="0" u="none" strike="noStrike">
                          <a:solidFill>
                            <a:srgbClr val="000000"/>
                          </a:solidFill>
                          <a:effectLst/>
                          <a:latin typeface="Calibri" panose="020F0502020204030204" pitchFamily="34" charset="0"/>
                        </a:rPr>
                        <a:t>9</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1094</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89.97</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103</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91.15</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9.41</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1.01</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29096243"/>
                  </a:ext>
                </a:extLst>
              </a:tr>
              <a:tr h="193433">
                <a:tc>
                  <a:txBody>
                    <a:bodyPr/>
                    <a:lstStyle/>
                    <a:p>
                      <a:pPr algn="r" rtl="0" fontAlgn="b"/>
                      <a:r>
                        <a:rPr lang="en-US" sz="1100" b="0" i="0" u="none" strike="noStrike">
                          <a:solidFill>
                            <a:srgbClr val="000000"/>
                          </a:solidFill>
                          <a:effectLst/>
                          <a:latin typeface="Calibri" panose="020F0502020204030204" pitchFamily="34" charset="0"/>
                        </a:rPr>
                        <a:t>10</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1216</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100.00</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113</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100.00</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9.29</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dirty="0">
                          <a:solidFill>
                            <a:srgbClr val="000000"/>
                          </a:solidFill>
                          <a:effectLst/>
                          <a:latin typeface="Calibri" panose="020F0502020204030204" pitchFamily="34" charset="0"/>
                        </a:rPr>
                        <a:t>1.00</a:t>
                      </a:r>
                    </a:p>
                  </a:txBody>
                  <a:tcPr marL="9161" marR="9161" marT="91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42096059"/>
                  </a:ext>
                </a:extLst>
              </a:tr>
            </a:tbl>
          </a:graphicData>
        </a:graphic>
      </p:graphicFrame>
    </p:spTree>
    <p:extLst>
      <p:ext uri="{BB962C8B-B14F-4D97-AF65-F5344CB8AC3E}">
        <p14:creationId xmlns:p14="http://schemas.microsoft.com/office/powerpoint/2010/main" val="3798039500"/>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Lift Chart for Both Partitions</a:t>
            </a:r>
          </a:p>
        </p:txBody>
      </p:sp>
      <p:sp>
        <p:nvSpPr>
          <p:cNvPr id="7" name="Slide Number Placeholder 6"/>
          <p:cNvSpPr>
            <a:spLocks noGrp="1"/>
          </p:cNvSpPr>
          <p:nvPr>
            <p:ph type="sldNum" sz="quarter" idx="12"/>
          </p:nvPr>
        </p:nvSpPr>
        <p:spPr/>
        <p:txBody>
          <a:bodyPr/>
          <a:lstStyle/>
          <a:p>
            <a:fld id="{1C20BA80-1909-427C-B3BD-3DD8AEAFD5BE}" type="slidenum">
              <a:rPr lang="en-US" smtClean="0"/>
              <a:t>85</a:t>
            </a:fld>
            <a:endParaRPr lang="en-US" dirty="0"/>
          </a:p>
        </p:txBody>
      </p:sp>
      <p:pic>
        <p:nvPicPr>
          <p:cNvPr id="9" name="Picture 8">
            <a:extLst>
              <a:ext uri="{FF2B5EF4-FFF2-40B4-BE49-F238E27FC236}">
                <a16:creationId xmlns:a16="http://schemas.microsoft.com/office/drawing/2014/main" id="{26F6C946-507E-4969-940F-E1426945DFD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pic>
        <p:nvPicPr>
          <p:cNvPr id="3" name="Picture 2">
            <a:extLst>
              <a:ext uri="{FF2B5EF4-FFF2-40B4-BE49-F238E27FC236}">
                <a16:creationId xmlns:a16="http://schemas.microsoft.com/office/drawing/2014/main" id="{0B98DABC-471E-43D7-8D2F-D986274E1F16}"/>
              </a:ext>
            </a:extLst>
          </p:cNvPr>
          <p:cNvPicPr>
            <a:picLocks noChangeAspect="1"/>
          </p:cNvPicPr>
          <p:nvPr/>
        </p:nvPicPr>
        <p:blipFill>
          <a:blip r:embed="rId4"/>
          <a:stretch>
            <a:fillRect/>
          </a:stretch>
        </p:blipFill>
        <p:spPr>
          <a:xfrm>
            <a:off x="1040246" y="2034601"/>
            <a:ext cx="4827100" cy="3531405"/>
          </a:xfrm>
          <a:prstGeom prst="rect">
            <a:avLst/>
          </a:prstGeom>
        </p:spPr>
      </p:pic>
      <p:pic>
        <p:nvPicPr>
          <p:cNvPr id="4" name="Picture 3">
            <a:extLst>
              <a:ext uri="{FF2B5EF4-FFF2-40B4-BE49-F238E27FC236}">
                <a16:creationId xmlns:a16="http://schemas.microsoft.com/office/drawing/2014/main" id="{10D451D3-636F-4A89-9474-DF511BFD7AC1}"/>
              </a:ext>
            </a:extLst>
          </p:cNvPr>
          <p:cNvPicPr>
            <a:picLocks noChangeAspect="1"/>
          </p:cNvPicPr>
          <p:nvPr/>
        </p:nvPicPr>
        <p:blipFill>
          <a:blip r:embed="rId5"/>
          <a:stretch>
            <a:fillRect/>
          </a:stretch>
        </p:blipFill>
        <p:spPr>
          <a:xfrm>
            <a:off x="6210328" y="2034601"/>
            <a:ext cx="4941426" cy="3531405"/>
          </a:xfrm>
          <a:prstGeom prst="rect">
            <a:avLst/>
          </a:prstGeom>
        </p:spPr>
      </p:pic>
    </p:spTree>
    <p:extLst>
      <p:ext uri="{BB962C8B-B14F-4D97-AF65-F5344CB8AC3E}">
        <p14:creationId xmlns:p14="http://schemas.microsoft.com/office/powerpoint/2010/main" val="1663186446"/>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Accumulative Lift Chart for Both Partitions</a:t>
            </a:r>
          </a:p>
        </p:txBody>
      </p:sp>
      <p:sp>
        <p:nvSpPr>
          <p:cNvPr id="7" name="Slide Number Placeholder 6"/>
          <p:cNvSpPr>
            <a:spLocks noGrp="1"/>
          </p:cNvSpPr>
          <p:nvPr>
            <p:ph type="sldNum" sz="quarter" idx="12"/>
          </p:nvPr>
        </p:nvSpPr>
        <p:spPr/>
        <p:txBody>
          <a:bodyPr/>
          <a:lstStyle/>
          <a:p>
            <a:fld id="{1C20BA80-1909-427C-B3BD-3DD8AEAFD5BE}" type="slidenum">
              <a:rPr lang="en-US" smtClean="0"/>
              <a:t>86</a:t>
            </a:fld>
            <a:endParaRPr lang="en-US" dirty="0"/>
          </a:p>
        </p:txBody>
      </p:sp>
      <p:pic>
        <p:nvPicPr>
          <p:cNvPr id="9" name="Picture 8">
            <a:extLst>
              <a:ext uri="{FF2B5EF4-FFF2-40B4-BE49-F238E27FC236}">
                <a16:creationId xmlns:a16="http://schemas.microsoft.com/office/drawing/2014/main" id="{26F6C946-507E-4969-940F-E1426945DFD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pic>
        <p:nvPicPr>
          <p:cNvPr id="3" name="Picture 2">
            <a:extLst>
              <a:ext uri="{FF2B5EF4-FFF2-40B4-BE49-F238E27FC236}">
                <a16:creationId xmlns:a16="http://schemas.microsoft.com/office/drawing/2014/main" id="{BE453116-3FE1-489E-B4F3-5EE10D2893BC}"/>
              </a:ext>
            </a:extLst>
          </p:cNvPr>
          <p:cNvPicPr>
            <a:picLocks noChangeAspect="1"/>
          </p:cNvPicPr>
          <p:nvPr/>
        </p:nvPicPr>
        <p:blipFill>
          <a:blip r:embed="rId4"/>
          <a:stretch>
            <a:fillRect/>
          </a:stretch>
        </p:blipFill>
        <p:spPr>
          <a:xfrm>
            <a:off x="1004636" y="1757565"/>
            <a:ext cx="4941426" cy="3531405"/>
          </a:xfrm>
          <a:prstGeom prst="rect">
            <a:avLst/>
          </a:prstGeom>
        </p:spPr>
      </p:pic>
      <p:pic>
        <p:nvPicPr>
          <p:cNvPr id="4" name="Picture 3">
            <a:extLst>
              <a:ext uri="{FF2B5EF4-FFF2-40B4-BE49-F238E27FC236}">
                <a16:creationId xmlns:a16="http://schemas.microsoft.com/office/drawing/2014/main" id="{EAAB5AA2-7879-47CF-9A1E-13FDB593EECA}"/>
              </a:ext>
            </a:extLst>
          </p:cNvPr>
          <p:cNvPicPr>
            <a:picLocks noChangeAspect="1"/>
          </p:cNvPicPr>
          <p:nvPr/>
        </p:nvPicPr>
        <p:blipFill>
          <a:blip r:embed="rId5"/>
          <a:stretch>
            <a:fillRect/>
          </a:stretch>
        </p:blipFill>
        <p:spPr>
          <a:xfrm>
            <a:off x="6245938" y="1757564"/>
            <a:ext cx="4941426" cy="3531405"/>
          </a:xfrm>
          <a:prstGeom prst="rect">
            <a:avLst/>
          </a:prstGeom>
        </p:spPr>
      </p:pic>
    </p:spTree>
    <p:extLst>
      <p:ext uri="{BB962C8B-B14F-4D97-AF65-F5344CB8AC3E}">
        <p14:creationId xmlns:p14="http://schemas.microsoft.com/office/powerpoint/2010/main" val="1119469593"/>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Interpretation of Testing Partition</a:t>
            </a:r>
          </a:p>
        </p:txBody>
      </p:sp>
      <p:sp>
        <p:nvSpPr>
          <p:cNvPr id="3" name="Content Placeholder 2"/>
          <p:cNvSpPr>
            <a:spLocks noGrp="1"/>
          </p:cNvSpPr>
          <p:nvPr>
            <p:ph idx="1"/>
          </p:nvPr>
        </p:nvSpPr>
        <p:spPr/>
        <p:txBody>
          <a:bodyPr>
            <a:normAutofit/>
          </a:bodyPr>
          <a:lstStyle/>
          <a:p>
            <a:r>
              <a:rPr lang="en-US" dirty="0"/>
              <a:t>If we only contact the top 10.03% of customers, then 40.16% of them will respond BAD = 1.  This rate is 4.32 times the overall rate.</a:t>
            </a:r>
          </a:p>
          <a:p>
            <a:r>
              <a:rPr lang="en-US" dirty="0"/>
              <a:t>If we only contact the next 9.95% of customers, then 12.40% of them will respond BAD = 1.  This rate is 1.33 times the overall rate.</a:t>
            </a:r>
          </a:p>
        </p:txBody>
      </p:sp>
      <p:sp>
        <p:nvSpPr>
          <p:cNvPr id="7" name="Slide Number Placeholder 6"/>
          <p:cNvSpPr>
            <a:spLocks noGrp="1"/>
          </p:cNvSpPr>
          <p:nvPr>
            <p:ph type="sldNum" sz="quarter" idx="12"/>
          </p:nvPr>
        </p:nvSpPr>
        <p:spPr/>
        <p:txBody>
          <a:bodyPr/>
          <a:lstStyle/>
          <a:p>
            <a:fld id="{1C20BA80-1909-427C-B3BD-3DD8AEAFD5BE}" type="slidenum">
              <a:rPr lang="en-US" smtClean="0"/>
              <a:t>87</a:t>
            </a:fld>
            <a:endParaRPr lang="en-US" dirty="0"/>
          </a:p>
        </p:txBody>
      </p:sp>
      <p:pic>
        <p:nvPicPr>
          <p:cNvPr id="8" name="Picture 7">
            <a:extLst>
              <a:ext uri="{FF2B5EF4-FFF2-40B4-BE49-F238E27FC236}">
                <a16:creationId xmlns:a16="http://schemas.microsoft.com/office/drawing/2014/main" id="{8D891C64-95A5-412E-940D-0BF563F736D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graphicFrame>
        <p:nvGraphicFramePr>
          <p:cNvPr id="5" name="Table 4">
            <a:extLst>
              <a:ext uri="{FF2B5EF4-FFF2-40B4-BE49-F238E27FC236}">
                <a16:creationId xmlns:a16="http://schemas.microsoft.com/office/drawing/2014/main" id="{FA0336DC-59C0-47FC-9A8E-F5B008A95E99}"/>
              </a:ext>
            </a:extLst>
          </p:cNvPr>
          <p:cNvGraphicFramePr>
            <a:graphicFrameLocks noGrp="1"/>
          </p:cNvGraphicFramePr>
          <p:nvPr>
            <p:extLst>
              <p:ext uri="{D42A27DB-BD31-4B8C-83A1-F6EECF244321}">
                <p14:modId xmlns:p14="http://schemas.microsoft.com/office/powerpoint/2010/main" val="3091932100"/>
              </p:ext>
            </p:extLst>
          </p:nvPr>
        </p:nvGraphicFramePr>
        <p:xfrm>
          <a:off x="1163883" y="3745298"/>
          <a:ext cx="8649418" cy="2566599"/>
        </p:xfrm>
        <a:graphic>
          <a:graphicData uri="http://schemas.openxmlformats.org/drawingml/2006/table">
            <a:tbl>
              <a:tblPr/>
              <a:tblGrid>
                <a:gridCol w="1195164">
                  <a:extLst>
                    <a:ext uri="{9D8B030D-6E8A-4147-A177-3AD203B41FA5}">
                      <a16:colId xmlns:a16="http://schemas.microsoft.com/office/drawing/2014/main" val="1777323887"/>
                    </a:ext>
                  </a:extLst>
                </a:gridCol>
                <a:gridCol w="1195164">
                  <a:extLst>
                    <a:ext uri="{9D8B030D-6E8A-4147-A177-3AD203B41FA5}">
                      <a16:colId xmlns:a16="http://schemas.microsoft.com/office/drawing/2014/main" val="2351381663"/>
                    </a:ext>
                  </a:extLst>
                </a:gridCol>
                <a:gridCol w="1195164">
                  <a:extLst>
                    <a:ext uri="{9D8B030D-6E8A-4147-A177-3AD203B41FA5}">
                      <a16:colId xmlns:a16="http://schemas.microsoft.com/office/drawing/2014/main" val="2794522106"/>
                    </a:ext>
                  </a:extLst>
                </a:gridCol>
                <a:gridCol w="1195164">
                  <a:extLst>
                    <a:ext uri="{9D8B030D-6E8A-4147-A177-3AD203B41FA5}">
                      <a16:colId xmlns:a16="http://schemas.microsoft.com/office/drawing/2014/main" val="3981559536"/>
                    </a:ext>
                  </a:extLst>
                </a:gridCol>
                <a:gridCol w="1195164">
                  <a:extLst>
                    <a:ext uri="{9D8B030D-6E8A-4147-A177-3AD203B41FA5}">
                      <a16:colId xmlns:a16="http://schemas.microsoft.com/office/drawing/2014/main" val="2636929729"/>
                    </a:ext>
                  </a:extLst>
                </a:gridCol>
                <a:gridCol w="1478434">
                  <a:extLst>
                    <a:ext uri="{9D8B030D-6E8A-4147-A177-3AD203B41FA5}">
                      <a16:colId xmlns:a16="http://schemas.microsoft.com/office/drawing/2014/main" val="2352240226"/>
                    </a:ext>
                  </a:extLst>
                </a:gridCol>
                <a:gridCol w="1195164">
                  <a:extLst>
                    <a:ext uri="{9D8B030D-6E8A-4147-A177-3AD203B41FA5}">
                      <a16:colId xmlns:a16="http://schemas.microsoft.com/office/drawing/2014/main" val="3458199116"/>
                    </a:ext>
                  </a:extLst>
                </a:gridCol>
              </a:tblGrid>
              <a:tr h="242787">
                <a:tc>
                  <a:txBody>
                    <a:bodyPr/>
                    <a:lstStyle/>
                    <a:p>
                      <a:pPr algn="r" rtl="0" fontAlgn="b"/>
                      <a:r>
                        <a:rPr lang="en-US" sz="1100" b="1" i="0" u="none" strike="noStrike">
                          <a:solidFill>
                            <a:srgbClr val="000000"/>
                          </a:solidFill>
                          <a:effectLst/>
                          <a:latin typeface="Calibri" panose="020F0502020204030204" pitchFamily="34" charset="0"/>
                        </a:rPr>
                        <a:t>Decile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r" rtl="0" fontAlgn="b"/>
                      <a:r>
                        <a:rPr lang="en-US" sz="1100" b="1" i="0" u="none" strike="noStrike">
                          <a:solidFill>
                            <a:srgbClr val="000000"/>
                          </a:solidFill>
                          <a:effectLst/>
                          <a:latin typeface="Calibri" panose="020F0502020204030204" pitchFamily="34" charset="0"/>
                        </a:rPr>
                        <a:t>Decile 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r" rtl="0" fontAlgn="b"/>
                      <a:r>
                        <a:rPr lang="en-US" sz="1100" b="1" i="0" u="none" strike="noStrike">
                          <a:solidFill>
                            <a:srgbClr val="000000"/>
                          </a:solidFill>
                          <a:effectLst/>
                          <a:latin typeface="Calibri" panose="020F0502020204030204" pitchFamily="34" charset="0"/>
                        </a:rPr>
                        <a:t>Decile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r" rtl="0" fontAlgn="b"/>
                      <a:r>
                        <a:rPr lang="en-US" sz="1100" b="1" i="0" u="none" strike="noStrike">
                          <a:solidFill>
                            <a:srgbClr val="000000"/>
                          </a:solidFill>
                          <a:effectLst/>
                          <a:latin typeface="Calibri" panose="020F0502020204030204" pitchFamily="34" charset="0"/>
                        </a:rPr>
                        <a:t>Gain 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r" rtl="0" fontAlgn="b"/>
                      <a:r>
                        <a:rPr lang="en-US" sz="1100" b="1" i="0" u="none" strike="noStrike">
                          <a:solidFill>
                            <a:srgbClr val="000000"/>
                          </a:solidFill>
                          <a:effectLst/>
                          <a:latin typeface="Calibri" panose="020F0502020204030204" pitchFamily="34" charset="0"/>
                        </a:rPr>
                        <a:t>Gain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r" rtl="0" fontAlgn="b"/>
                      <a:r>
                        <a:rPr lang="en-US" sz="1100" b="1" i="0" u="none" strike="noStrike">
                          <a:solidFill>
                            <a:srgbClr val="000000"/>
                          </a:solidFill>
                          <a:effectLst/>
                          <a:latin typeface="Calibri" panose="020F0502020204030204" pitchFamily="34" charset="0"/>
                        </a:rPr>
                        <a:t>Response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r" rtl="0" fontAlgn="b"/>
                      <a:r>
                        <a:rPr lang="en-US" sz="1100" b="1" i="0" u="none" strike="noStrike">
                          <a:solidFill>
                            <a:srgbClr val="000000"/>
                          </a:solidFill>
                          <a:effectLst/>
                          <a:latin typeface="Calibri" panose="020F0502020204030204" pitchFamily="34" charset="0"/>
                        </a:rPr>
                        <a:t>Lift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extLst>
                  <a:ext uri="{0D108BD9-81ED-4DB2-BD59-A6C34878D82A}">
                    <a16:rowId xmlns:a16="http://schemas.microsoft.com/office/drawing/2014/main" val="1302726326"/>
                  </a:ext>
                </a:extLst>
              </a:tr>
              <a:tr h="242787">
                <a:tc>
                  <a:txBody>
                    <a:bodyPr/>
                    <a:lstStyle/>
                    <a:p>
                      <a:pPr algn="r" rtl="0" fontAlgn="b"/>
                      <a:r>
                        <a:rPr lang="en-US" sz="1100" b="0" i="0" u="none" strike="noStrike">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122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10.03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49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43.36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40.16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4.32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87425085"/>
                  </a:ext>
                </a:extLst>
              </a:tr>
              <a:tr h="231225">
                <a:tc>
                  <a:txBody>
                    <a:bodyPr/>
                    <a:lstStyle/>
                    <a:p>
                      <a:pPr algn="r" rtl="0" fontAlgn="b"/>
                      <a:r>
                        <a:rPr lang="en-US" sz="1100" b="0" i="0" u="none" strike="noStrike">
                          <a:solidFill>
                            <a:srgbClr val="000000"/>
                          </a:solidFill>
                          <a:effectLst/>
                          <a:latin typeface="Calibri" panose="020F0502020204030204" pitchFamily="34" charset="0"/>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121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9.95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15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13.27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12.40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1.33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74547262"/>
                  </a:ext>
                </a:extLst>
              </a:tr>
              <a:tr h="231225">
                <a:tc>
                  <a:txBody>
                    <a:bodyPr/>
                    <a:lstStyle/>
                    <a:p>
                      <a:pPr algn="r" rtl="0" fontAlgn="b"/>
                      <a:r>
                        <a:rPr lang="en-US" sz="1100" b="0" i="0" u="none" strike="noStrike">
                          <a:solidFill>
                            <a:srgbClr val="000000"/>
                          </a:solidFill>
                          <a:effectLst/>
                          <a:latin typeface="Calibri" panose="020F0502020204030204" pitchFamily="34" charset="0"/>
                        </a:rPr>
                        <a:t>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122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10.03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6.19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5.74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0.62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45337718"/>
                  </a:ext>
                </a:extLst>
              </a:tr>
              <a:tr h="231225">
                <a:tc>
                  <a:txBody>
                    <a:bodyPr/>
                    <a:lstStyle/>
                    <a:p>
                      <a:pPr algn="r" rtl="0" fontAlgn="b"/>
                      <a:r>
                        <a:rPr lang="en-US" sz="1100" b="0" i="0" u="none" strike="noStrike">
                          <a:solidFill>
                            <a:srgbClr val="000000"/>
                          </a:solidFill>
                          <a:effectLst/>
                          <a:latin typeface="Calibri" panose="020F0502020204030204" pitchFamily="34" charset="0"/>
                        </a:rPr>
                        <a:t>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121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9.95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2.65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2.48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0.27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6540370"/>
                  </a:ext>
                </a:extLst>
              </a:tr>
              <a:tr h="231225">
                <a:tc>
                  <a:txBody>
                    <a:bodyPr/>
                    <a:lstStyle/>
                    <a:p>
                      <a:pPr algn="r" rtl="0" fontAlgn="b"/>
                      <a:r>
                        <a:rPr lang="en-US" sz="1100" b="0" i="0" u="none" strike="noStrike">
                          <a:solidFill>
                            <a:srgbClr val="000000"/>
                          </a:solidFill>
                          <a:effectLst/>
                          <a:latin typeface="Calibri" panose="020F0502020204030204" pitchFamily="34" charset="0"/>
                        </a:rPr>
                        <a:t>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122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10.03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3.54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3.28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0.35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79801372"/>
                  </a:ext>
                </a:extLst>
              </a:tr>
              <a:tr h="231225">
                <a:tc>
                  <a:txBody>
                    <a:bodyPr/>
                    <a:lstStyle/>
                    <a:p>
                      <a:pPr algn="r" rtl="0" fontAlgn="b"/>
                      <a:r>
                        <a:rPr lang="en-US" sz="1100" b="0" i="0" u="none" strike="noStrike">
                          <a:solidFill>
                            <a:srgbClr val="000000"/>
                          </a:solidFill>
                          <a:effectLst/>
                          <a:latin typeface="Calibri" panose="020F0502020204030204" pitchFamily="34" charset="0"/>
                        </a:rPr>
                        <a:t>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121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9.95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5.31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4.96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0.53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7019541"/>
                  </a:ext>
                </a:extLst>
              </a:tr>
              <a:tr h="231225">
                <a:tc>
                  <a:txBody>
                    <a:bodyPr/>
                    <a:lstStyle/>
                    <a:p>
                      <a:pPr algn="r" rtl="0" fontAlgn="b"/>
                      <a:r>
                        <a:rPr lang="en-US" sz="1100" b="0" i="0" u="none" strike="noStrike">
                          <a:solidFill>
                            <a:srgbClr val="000000"/>
                          </a:solidFill>
                          <a:effectLst/>
                          <a:latin typeface="Calibri" panose="020F0502020204030204" pitchFamily="34" charset="0"/>
                        </a:rPr>
                        <a:t>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122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10.03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6.19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5.74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0.62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68516317"/>
                  </a:ext>
                </a:extLst>
              </a:tr>
              <a:tr h="231225">
                <a:tc>
                  <a:txBody>
                    <a:bodyPr/>
                    <a:lstStyle/>
                    <a:p>
                      <a:pPr algn="r" rtl="0" fontAlgn="b"/>
                      <a:r>
                        <a:rPr lang="en-US" sz="1100" b="0" i="0" u="none" strike="noStrike">
                          <a:solidFill>
                            <a:srgbClr val="000000"/>
                          </a:solidFill>
                          <a:effectLst/>
                          <a:latin typeface="Calibri" panose="020F0502020204030204" pitchFamily="34" charset="0"/>
                        </a:rPr>
                        <a:t>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121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9.95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4.42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4.13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0.44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09539779"/>
                  </a:ext>
                </a:extLst>
              </a:tr>
              <a:tr h="231225">
                <a:tc>
                  <a:txBody>
                    <a:bodyPr/>
                    <a:lstStyle/>
                    <a:p>
                      <a:pPr algn="r" rtl="0" fontAlgn="b"/>
                      <a:r>
                        <a:rPr lang="en-US" sz="1100" b="0" i="0" u="none" strike="noStrike">
                          <a:solidFill>
                            <a:srgbClr val="000000"/>
                          </a:solidFill>
                          <a:effectLst/>
                          <a:latin typeface="Calibri" panose="020F0502020204030204" pitchFamily="34" charset="0"/>
                        </a:rPr>
                        <a:t>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122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10.03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6.19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5.74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0.62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54827313"/>
                  </a:ext>
                </a:extLst>
              </a:tr>
              <a:tr h="231225">
                <a:tc>
                  <a:txBody>
                    <a:bodyPr/>
                    <a:lstStyle/>
                    <a:p>
                      <a:pPr algn="r" rtl="0" fontAlgn="b"/>
                      <a:r>
                        <a:rPr lang="en-US" sz="1100" b="0" i="0" u="none" strike="noStrike">
                          <a:solidFill>
                            <a:srgbClr val="000000"/>
                          </a:solidFill>
                          <a:effectLst/>
                          <a:latin typeface="Calibri" panose="020F0502020204030204" pitchFamily="34" charset="0"/>
                        </a:rPr>
                        <a:t>10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122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10.03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10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8.85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8.20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dirty="0">
                          <a:solidFill>
                            <a:srgbClr val="000000"/>
                          </a:solidFill>
                          <a:effectLst/>
                          <a:latin typeface="Calibri" panose="020F0502020204030204" pitchFamily="34" charset="0"/>
                        </a:rPr>
                        <a:t>0.88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93179913"/>
                  </a:ext>
                </a:extLst>
              </a:tr>
            </a:tbl>
          </a:graphicData>
        </a:graphic>
      </p:graphicFrame>
    </p:spTree>
    <p:extLst>
      <p:ext uri="{BB962C8B-B14F-4D97-AF65-F5344CB8AC3E}">
        <p14:creationId xmlns:p14="http://schemas.microsoft.com/office/powerpoint/2010/main" val="4151490546"/>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Interpretation of Testing Partition</a:t>
            </a:r>
          </a:p>
        </p:txBody>
      </p:sp>
      <p:sp>
        <p:nvSpPr>
          <p:cNvPr id="3" name="Content Placeholder 2"/>
          <p:cNvSpPr>
            <a:spLocks noGrp="1"/>
          </p:cNvSpPr>
          <p:nvPr>
            <p:ph idx="1"/>
          </p:nvPr>
        </p:nvSpPr>
        <p:spPr/>
        <p:txBody>
          <a:bodyPr>
            <a:normAutofit/>
          </a:bodyPr>
          <a:lstStyle/>
          <a:p>
            <a:r>
              <a:rPr lang="en-US" dirty="0"/>
              <a:t>If we only contact the top 10.03% of customers, then 40.26% of them will respond BAD = 1.  This rate is 4.32 times the overall rate.</a:t>
            </a:r>
          </a:p>
          <a:p>
            <a:r>
              <a:rPr lang="en-US" dirty="0"/>
              <a:t>If we only contact the top 19.98% of customers, then 26.34% of them will respond BAD = 1.  This rate is 2.83 times the overall rate.</a:t>
            </a:r>
          </a:p>
        </p:txBody>
      </p:sp>
      <p:sp>
        <p:nvSpPr>
          <p:cNvPr id="7" name="Slide Number Placeholder 6"/>
          <p:cNvSpPr>
            <a:spLocks noGrp="1"/>
          </p:cNvSpPr>
          <p:nvPr>
            <p:ph type="sldNum" sz="quarter" idx="12"/>
          </p:nvPr>
        </p:nvSpPr>
        <p:spPr/>
        <p:txBody>
          <a:bodyPr/>
          <a:lstStyle/>
          <a:p>
            <a:fld id="{1C20BA80-1909-427C-B3BD-3DD8AEAFD5BE}" type="slidenum">
              <a:rPr lang="en-US" smtClean="0"/>
              <a:t>88</a:t>
            </a:fld>
            <a:endParaRPr lang="en-US" dirty="0"/>
          </a:p>
        </p:txBody>
      </p:sp>
      <p:pic>
        <p:nvPicPr>
          <p:cNvPr id="8" name="Picture 7">
            <a:extLst>
              <a:ext uri="{FF2B5EF4-FFF2-40B4-BE49-F238E27FC236}">
                <a16:creationId xmlns:a16="http://schemas.microsoft.com/office/drawing/2014/main" id="{8D891C64-95A5-412E-940D-0BF563F736D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graphicFrame>
        <p:nvGraphicFramePr>
          <p:cNvPr id="4" name="Table 3">
            <a:extLst>
              <a:ext uri="{FF2B5EF4-FFF2-40B4-BE49-F238E27FC236}">
                <a16:creationId xmlns:a16="http://schemas.microsoft.com/office/drawing/2014/main" id="{209764AC-76AB-4DDD-B2EB-A8E166B01170}"/>
              </a:ext>
            </a:extLst>
          </p:cNvPr>
          <p:cNvGraphicFramePr>
            <a:graphicFrameLocks noGrp="1"/>
          </p:cNvGraphicFramePr>
          <p:nvPr>
            <p:extLst>
              <p:ext uri="{D42A27DB-BD31-4B8C-83A1-F6EECF244321}">
                <p14:modId xmlns:p14="http://schemas.microsoft.com/office/powerpoint/2010/main" val="3036695611"/>
              </p:ext>
            </p:extLst>
          </p:nvPr>
        </p:nvGraphicFramePr>
        <p:xfrm>
          <a:off x="1211017" y="3745296"/>
          <a:ext cx="8064956" cy="2566599"/>
        </p:xfrm>
        <a:graphic>
          <a:graphicData uri="http://schemas.openxmlformats.org/drawingml/2006/table">
            <a:tbl>
              <a:tblPr/>
              <a:tblGrid>
                <a:gridCol w="1114404">
                  <a:extLst>
                    <a:ext uri="{9D8B030D-6E8A-4147-A177-3AD203B41FA5}">
                      <a16:colId xmlns:a16="http://schemas.microsoft.com/office/drawing/2014/main" val="997592142"/>
                    </a:ext>
                  </a:extLst>
                </a:gridCol>
                <a:gridCol w="1114404">
                  <a:extLst>
                    <a:ext uri="{9D8B030D-6E8A-4147-A177-3AD203B41FA5}">
                      <a16:colId xmlns:a16="http://schemas.microsoft.com/office/drawing/2014/main" val="1292683878"/>
                    </a:ext>
                  </a:extLst>
                </a:gridCol>
                <a:gridCol w="1114404">
                  <a:extLst>
                    <a:ext uri="{9D8B030D-6E8A-4147-A177-3AD203B41FA5}">
                      <a16:colId xmlns:a16="http://schemas.microsoft.com/office/drawing/2014/main" val="3771478754"/>
                    </a:ext>
                  </a:extLst>
                </a:gridCol>
                <a:gridCol w="1114404">
                  <a:extLst>
                    <a:ext uri="{9D8B030D-6E8A-4147-A177-3AD203B41FA5}">
                      <a16:colId xmlns:a16="http://schemas.microsoft.com/office/drawing/2014/main" val="1401580726"/>
                    </a:ext>
                  </a:extLst>
                </a:gridCol>
                <a:gridCol w="1114404">
                  <a:extLst>
                    <a:ext uri="{9D8B030D-6E8A-4147-A177-3AD203B41FA5}">
                      <a16:colId xmlns:a16="http://schemas.microsoft.com/office/drawing/2014/main" val="3184640562"/>
                    </a:ext>
                  </a:extLst>
                </a:gridCol>
                <a:gridCol w="1378532">
                  <a:extLst>
                    <a:ext uri="{9D8B030D-6E8A-4147-A177-3AD203B41FA5}">
                      <a16:colId xmlns:a16="http://schemas.microsoft.com/office/drawing/2014/main" val="3504964742"/>
                    </a:ext>
                  </a:extLst>
                </a:gridCol>
                <a:gridCol w="1114404">
                  <a:extLst>
                    <a:ext uri="{9D8B030D-6E8A-4147-A177-3AD203B41FA5}">
                      <a16:colId xmlns:a16="http://schemas.microsoft.com/office/drawing/2014/main" val="2991057266"/>
                    </a:ext>
                  </a:extLst>
                </a:gridCol>
              </a:tblGrid>
              <a:tr h="242787">
                <a:tc>
                  <a:txBody>
                    <a:bodyPr/>
                    <a:lstStyle/>
                    <a:p>
                      <a:pPr algn="r" rtl="0" fontAlgn="b"/>
                      <a:r>
                        <a:rPr lang="en-US" sz="1100" b="1" i="0" u="none" strike="noStrike">
                          <a:solidFill>
                            <a:srgbClr val="000000"/>
                          </a:solidFill>
                          <a:effectLst/>
                          <a:latin typeface="Calibri" panose="020F0502020204030204" pitchFamily="34" charset="0"/>
                        </a:rPr>
                        <a:t>Decile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r" rtl="0" fontAlgn="b"/>
                      <a:r>
                        <a:rPr lang="en-US" sz="1100" b="1" i="0" u="none" strike="noStrike">
                          <a:solidFill>
                            <a:srgbClr val="000000"/>
                          </a:solidFill>
                          <a:effectLst/>
                          <a:latin typeface="Calibri" panose="020F0502020204030204" pitchFamily="34" charset="0"/>
                        </a:rPr>
                        <a:t>Acc. Decile 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r" rtl="0" fontAlgn="b"/>
                      <a:r>
                        <a:rPr lang="en-US" sz="1100" b="1" i="0" u="none" strike="noStrike">
                          <a:solidFill>
                            <a:srgbClr val="000000"/>
                          </a:solidFill>
                          <a:effectLst/>
                          <a:latin typeface="Calibri" panose="020F0502020204030204" pitchFamily="34" charset="0"/>
                        </a:rPr>
                        <a:t>Acc. Decile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r" rtl="0" fontAlgn="b"/>
                      <a:r>
                        <a:rPr lang="en-US" sz="1100" b="1" i="0" u="none" strike="noStrike">
                          <a:solidFill>
                            <a:srgbClr val="000000"/>
                          </a:solidFill>
                          <a:effectLst/>
                          <a:latin typeface="Calibri" panose="020F0502020204030204" pitchFamily="34" charset="0"/>
                        </a:rPr>
                        <a:t>Acc. Gain 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r" rtl="0" fontAlgn="b"/>
                      <a:r>
                        <a:rPr lang="en-US" sz="1100" b="1" i="0" u="none" strike="noStrike">
                          <a:solidFill>
                            <a:srgbClr val="000000"/>
                          </a:solidFill>
                          <a:effectLst/>
                          <a:latin typeface="Calibri" panose="020F0502020204030204" pitchFamily="34" charset="0"/>
                        </a:rPr>
                        <a:t>Acc. Gain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r" rtl="0" fontAlgn="b"/>
                      <a:r>
                        <a:rPr lang="en-US" sz="1100" b="1" i="0" u="none" strike="noStrike">
                          <a:solidFill>
                            <a:srgbClr val="000000"/>
                          </a:solidFill>
                          <a:effectLst/>
                          <a:latin typeface="Calibri" panose="020F0502020204030204" pitchFamily="34" charset="0"/>
                        </a:rPr>
                        <a:t>Acc. Response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r" rtl="0" fontAlgn="b"/>
                      <a:r>
                        <a:rPr lang="en-US" sz="1100" b="1" i="0" u="none" strike="noStrike">
                          <a:solidFill>
                            <a:srgbClr val="000000"/>
                          </a:solidFill>
                          <a:effectLst/>
                          <a:latin typeface="Calibri" panose="020F0502020204030204" pitchFamily="34" charset="0"/>
                        </a:rPr>
                        <a:t>Acc. Lift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extLst>
                  <a:ext uri="{0D108BD9-81ED-4DB2-BD59-A6C34878D82A}">
                    <a16:rowId xmlns:a16="http://schemas.microsoft.com/office/drawing/2014/main" val="2663699325"/>
                  </a:ext>
                </a:extLst>
              </a:tr>
              <a:tr h="242787">
                <a:tc>
                  <a:txBody>
                    <a:bodyPr/>
                    <a:lstStyle/>
                    <a:p>
                      <a:pPr algn="r" rtl="0" fontAlgn="b"/>
                      <a:r>
                        <a:rPr lang="en-US" sz="1100" b="0" i="0" u="none" strike="noStrike">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122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10.03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49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43.36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40.16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4.32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32413656"/>
                  </a:ext>
                </a:extLst>
              </a:tr>
              <a:tr h="231225">
                <a:tc>
                  <a:txBody>
                    <a:bodyPr/>
                    <a:lstStyle/>
                    <a:p>
                      <a:pPr algn="r" rtl="0" fontAlgn="b"/>
                      <a:r>
                        <a:rPr lang="en-US" sz="1100" b="0" i="0" u="none" strike="noStrike">
                          <a:solidFill>
                            <a:srgbClr val="000000"/>
                          </a:solidFill>
                          <a:effectLst/>
                          <a:latin typeface="Calibri" panose="020F0502020204030204" pitchFamily="34" charset="0"/>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243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19.98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64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56.64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26.34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2.83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6677666"/>
                  </a:ext>
                </a:extLst>
              </a:tr>
              <a:tr h="231225">
                <a:tc>
                  <a:txBody>
                    <a:bodyPr/>
                    <a:lstStyle/>
                    <a:p>
                      <a:pPr algn="r" rtl="0" fontAlgn="b"/>
                      <a:r>
                        <a:rPr lang="en-US" sz="1100" b="0" i="0" u="none" strike="noStrike">
                          <a:solidFill>
                            <a:srgbClr val="000000"/>
                          </a:solidFill>
                          <a:effectLst/>
                          <a:latin typeface="Calibri" panose="020F0502020204030204" pitchFamily="34" charset="0"/>
                        </a:rPr>
                        <a:t>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365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30.02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71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62.83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19.45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2.09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37279420"/>
                  </a:ext>
                </a:extLst>
              </a:tr>
              <a:tr h="231225">
                <a:tc>
                  <a:txBody>
                    <a:bodyPr/>
                    <a:lstStyle/>
                    <a:p>
                      <a:pPr algn="r" rtl="0" fontAlgn="b"/>
                      <a:r>
                        <a:rPr lang="en-US" sz="1100" b="0" i="0" u="none" strike="noStrike">
                          <a:solidFill>
                            <a:srgbClr val="000000"/>
                          </a:solidFill>
                          <a:effectLst/>
                          <a:latin typeface="Calibri" panose="020F0502020204030204" pitchFamily="34" charset="0"/>
                        </a:rPr>
                        <a:t>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486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39.97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74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65.49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15.23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1.64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765635"/>
                  </a:ext>
                </a:extLst>
              </a:tr>
              <a:tr h="231225">
                <a:tc>
                  <a:txBody>
                    <a:bodyPr/>
                    <a:lstStyle/>
                    <a:p>
                      <a:pPr algn="r" rtl="0" fontAlgn="b"/>
                      <a:r>
                        <a:rPr lang="en-US" sz="1100" b="0" i="0" u="none" strike="noStrike">
                          <a:solidFill>
                            <a:srgbClr val="000000"/>
                          </a:solidFill>
                          <a:effectLst/>
                          <a:latin typeface="Calibri" panose="020F0502020204030204" pitchFamily="34" charset="0"/>
                        </a:rPr>
                        <a:t>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608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50.00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78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69.03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12.83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1.38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77994552"/>
                  </a:ext>
                </a:extLst>
              </a:tr>
              <a:tr h="231225">
                <a:tc>
                  <a:txBody>
                    <a:bodyPr/>
                    <a:lstStyle/>
                    <a:p>
                      <a:pPr algn="r" rtl="0" fontAlgn="b"/>
                      <a:r>
                        <a:rPr lang="en-US" sz="1100" b="0" i="0" u="none" strike="noStrike">
                          <a:solidFill>
                            <a:srgbClr val="000000"/>
                          </a:solidFill>
                          <a:effectLst/>
                          <a:latin typeface="Calibri" panose="020F0502020204030204" pitchFamily="34" charset="0"/>
                        </a:rPr>
                        <a:t>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729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59.95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84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74.34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11.52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1.24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23196678"/>
                  </a:ext>
                </a:extLst>
              </a:tr>
              <a:tr h="231225">
                <a:tc>
                  <a:txBody>
                    <a:bodyPr/>
                    <a:lstStyle/>
                    <a:p>
                      <a:pPr algn="r" rtl="0" fontAlgn="b"/>
                      <a:r>
                        <a:rPr lang="en-US" sz="1100" b="0" i="0" u="none" strike="noStrike">
                          <a:solidFill>
                            <a:srgbClr val="000000"/>
                          </a:solidFill>
                          <a:effectLst/>
                          <a:latin typeface="Calibri" panose="020F0502020204030204" pitchFamily="34" charset="0"/>
                        </a:rPr>
                        <a:t>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851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69.98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91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80.53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10.69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1.15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02105200"/>
                  </a:ext>
                </a:extLst>
              </a:tr>
              <a:tr h="231225">
                <a:tc>
                  <a:txBody>
                    <a:bodyPr/>
                    <a:lstStyle/>
                    <a:p>
                      <a:pPr algn="r" rtl="0" fontAlgn="b"/>
                      <a:r>
                        <a:rPr lang="en-US" sz="1100" b="0" i="0" u="none" strike="noStrike">
                          <a:solidFill>
                            <a:srgbClr val="000000"/>
                          </a:solidFill>
                          <a:effectLst/>
                          <a:latin typeface="Calibri" panose="020F0502020204030204" pitchFamily="34" charset="0"/>
                        </a:rPr>
                        <a:t>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972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79.93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96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84.96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9.88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1.06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00524902"/>
                  </a:ext>
                </a:extLst>
              </a:tr>
              <a:tr h="231225">
                <a:tc>
                  <a:txBody>
                    <a:bodyPr/>
                    <a:lstStyle/>
                    <a:p>
                      <a:pPr algn="r" rtl="0" fontAlgn="b"/>
                      <a:r>
                        <a:rPr lang="en-US" sz="1100" b="0" i="0" u="none" strike="noStrike">
                          <a:solidFill>
                            <a:srgbClr val="000000"/>
                          </a:solidFill>
                          <a:effectLst/>
                          <a:latin typeface="Calibri" panose="020F0502020204030204" pitchFamily="34" charset="0"/>
                        </a:rPr>
                        <a:t>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1094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89.97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103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91.15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9.41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1.01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44408567"/>
                  </a:ext>
                </a:extLst>
              </a:tr>
              <a:tr h="231225">
                <a:tc>
                  <a:txBody>
                    <a:bodyPr/>
                    <a:lstStyle/>
                    <a:p>
                      <a:pPr algn="r" rtl="0" fontAlgn="b"/>
                      <a:r>
                        <a:rPr lang="en-US" sz="1100" b="0" i="0" u="none" strike="noStrike">
                          <a:solidFill>
                            <a:srgbClr val="000000"/>
                          </a:solidFill>
                          <a:effectLst/>
                          <a:latin typeface="Calibri" panose="020F0502020204030204" pitchFamily="34" charset="0"/>
                        </a:rPr>
                        <a:t>10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1216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100.00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113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100.00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9.29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dirty="0">
                          <a:solidFill>
                            <a:srgbClr val="000000"/>
                          </a:solidFill>
                          <a:effectLst/>
                          <a:latin typeface="Calibri" panose="020F0502020204030204" pitchFamily="34" charset="0"/>
                        </a:rPr>
                        <a:t>1.00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45140840"/>
                  </a:ext>
                </a:extLst>
              </a:tr>
            </a:tbl>
          </a:graphicData>
        </a:graphic>
      </p:graphicFrame>
    </p:spTree>
    <p:extLst>
      <p:ext uri="{BB962C8B-B14F-4D97-AF65-F5344CB8AC3E}">
        <p14:creationId xmlns:p14="http://schemas.microsoft.com/office/powerpoint/2010/main" val="1343066574"/>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Interpretation of Testing Partition</a:t>
            </a:r>
          </a:p>
        </p:txBody>
      </p:sp>
      <p:sp>
        <p:nvSpPr>
          <p:cNvPr id="3" name="Content Placeholder 2"/>
          <p:cNvSpPr>
            <a:spLocks noGrp="1"/>
          </p:cNvSpPr>
          <p:nvPr>
            <p:ph idx="1"/>
          </p:nvPr>
        </p:nvSpPr>
        <p:spPr/>
        <p:txBody>
          <a:bodyPr>
            <a:normAutofit/>
          </a:bodyPr>
          <a:lstStyle/>
          <a:p>
            <a:r>
              <a:rPr lang="en-US" dirty="0"/>
              <a:t>If we only review top 19.98% of loan applications which are predicted with high likelihoods to default, then we can capture 56.64% of all the loans that eventually default.  The default rate of this top 19.98% pool is 26.34% which is 2.83 times the overall rate.</a:t>
            </a:r>
          </a:p>
        </p:txBody>
      </p:sp>
      <p:sp>
        <p:nvSpPr>
          <p:cNvPr id="7" name="Slide Number Placeholder 6"/>
          <p:cNvSpPr>
            <a:spLocks noGrp="1"/>
          </p:cNvSpPr>
          <p:nvPr>
            <p:ph type="sldNum" sz="quarter" idx="12"/>
          </p:nvPr>
        </p:nvSpPr>
        <p:spPr/>
        <p:txBody>
          <a:bodyPr/>
          <a:lstStyle/>
          <a:p>
            <a:fld id="{1C20BA80-1909-427C-B3BD-3DD8AEAFD5BE}" type="slidenum">
              <a:rPr lang="en-US" smtClean="0"/>
              <a:t>89</a:t>
            </a:fld>
            <a:endParaRPr lang="en-US" dirty="0"/>
          </a:p>
        </p:txBody>
      </p:sp>
      <p:pic>
        <p:nvPicPr>
          <p:cNvPr id="8" name="Picture 7">
            <a:extLst>
              <a:ext uri="{FF2B5EF4-FFF2-40B4-BE49-F238E27FC236}">
                <a16:creationId xmlns:a16="http://schemas.microsoft.com/office/drawing/2014/main" id="{8D891C64-95A5-412E-940D-0BF563F736D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graphicFrame>
        <p:nvGraphicFramePr>
          <p:cNvPr id="4" name="Table 3">
            <a:extLst>
              <a:ext uri="{FF2B5EF4-FFF2-40B4-BE49-F238E27FC236}">
                <a16:creationId xmlns:a16="http://schemas.microsoft.com/office/drawing/2014/main" id="{209764AC-76AB-4DDD-B2EB-A8E166B01170}"/>
              </a:ext>
            </a:extLst>
          </p:cNvPr>
          <p:cNvGraphicFramePr>
            <a:graphicFrameLocks noGrp="1"/>
          </p:cNvGraphicFramePr>
          <p:nvPr/>
        </p:nvGraphicFramePr>
        <p:xfrm>
          <a:off x="1211017" y="3745296"/>
          <a:ext cx="8064956" cy="2566599"/>
        </p:xfrm>
        <a:graphic>
          <a:graphicData uri="http://schemas.openxmlformats.org/drawingml/2006/table">
            <a:tbl>
              <a:tblPr/>
              <a:tblGrid>
                <a:gridCol w="1114404">
                  <a:extLst>
                    <a:ext uri="{9D8B030D-6E8A-4147-A177-3AD203B41FA5}">
                      <a16:colId xmlns:a16="http://schemas.microsoft.com/office/drawing/2014/main" val="997592142"/>
                    </a:ext>
                  </a:extLst>
                </a:gridCol>
                <a:gridCol w="1114404">
                  <a:extLst>
                    <a:ext uri="{9D8B030D-6E8A-4147-A177-3AD203B41FA5}">
                      <a16:colId xmlns:a16="http://schemas.microsoft.com/office/drawing/2014/main" val="1292683878"/>
                    </a:ext>
                  </a:extLst>
                </a:gridCol>
                <a:gridCol w="1114404">
                  <a:extLst>
                    <a:ext uri="{9D8B030D-6E8A-4147-A177-3AD203B41FA5}">
                      <a16:colId xmlns:a16="http://schemas.microsoft.com/office/drawing/2014/main" val="3771478754"/>
                    </a:ext>
                  </a:extLst>
                </a:gridCol>
                <a:gridCol w="1114404">
                  <a:extLst>
                    <a:ext uri="{9D8B030D-6E8A-4147-A177-3AD203B41FA5}">
                      <a16:colId xmlns:a16="http://schemas.microsoft.com/office/drawing/2014/main" val="1401580726"/>
                    </a:ext>
                  </a:extLst>
                </a:gridCol>
                <a:gridCol w="1114404">
                  <a:extLst>
                    <a:ext uri="{9D8B030D-6E8A-4147-A177-3AD203B41FA5}">
                      <a16:colId xmlns:a16="http://schemas.microsoft.com/office/drawing/2014/main" val="3184640562"/>
                    </a:ext>
                  </a:extLst>
                </a:gridCol>
                <a:gridCol w="1378532">
                  <a:extLst>
                    <a:ext uri="{9D8B030D-6E8A-4147-A177-3AD203B41FA5}">
                      <a16:colId xmlns:a16="http://schemas.microsoft.com/office/drawing/2014/main" val="3504964742"/>
                    </a:ext>
                  </a:extLst>
                </a:gridCol>
                <a:gridCol w="1114404">
                  <a:extLst>
                    <a:ext uri="{9D8B030D-6E8A-4147-A177-3AD203B41FA5}">
                      <a16:colId xmlns:a16="http://schemas.microsoft.com/office/drawing/2014/main" val="2991057266"/>
                    </a:ext>
                  </a:extLst>
                </a:gridCol>
              </a:tblGrid>
              <a:tr h="242787">
                <a:tc>
                  <a:txBody>
                    <a:bodyPr/>
                    <a:lstStyle/>
                    <a:p>
                      <a:pPr algn="r" rtl="0" fontAlgn="b"/>
                      <a:r>
                        <a:rPr lang="en-US" sz="1100" b="1" i="0" u="none" strike="noStrike">
                          <a:solidFill>
                            <a:srgbClr val="000000"/>
                          </a:solidFill>
                          <a:effectLst/>
                          <a:latin typeface="Calibri" panose="020F0502020204030204" pitchFamily="34" charset="0"/>
                        </a:rPr>
                        <a:t>Decile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r" rtl="0" fontAlgn="b"/>
                      <a:r>
                        <a:rPr lang="en-US" sz="1100" b="1" i="0" u="none" strike="noStrike">
                          <a:solidFill>
                            <a:srgbClr val="000000"/>
                          </a:solidFill>
                          <a:effectLst/>
                          <a:latin typeface="Calibri" panose="020F0502020204030204" pitchFamily="34" charset="0"/>
                        </a:rPr>
                        <a:t>Acc. Decile 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r" rtl="0" fontAlgn="b"/>
                      <a:r>
                        <a:rPr lang="en-US" sz="1100" b="1" i="0" u="none" strike="noStrike">
                          <a:solidFill>
                            <a:srgbClr val="000000"/>
                          </a:solidFill>
                          <a:effectLst/>
                          <a:latin typeface="Calibri" panose="020F0502020204030204" pitchFamily="34" charset="0"/>
                        </a:rPr>
                        <a:t>Acc. Decile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r" rtl="0" fontAlgn="b"/>
                      <a:r>
                        <a:rPr lang="en-US" sz="1100" b="1" i="0" u="none" strike="noStrike">
                          <a:solidFill>
                            <a:srgbClr val="000000"/>
                          </a:solidFill>
                          <a:effectLst/>
                          <a:latin typeface="Calibri" panose="020F0502020204030204" pitchFamily="34" charset="0"/>
                        </a:rPr>
                        <a:t>Acc. Gain 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r" rtl="0" fontAlgn="b"/>
                      <a:r>
                        <a:rPr lang="en-US" sz="1100" b="1" i="0" u="none" strike="noStrike">
                          <a:solidFill>
                            <a:srgbClr val="000000"/>
                          </a:solidFill>
                          <a:effectLst/>
                          <a:latin typeface="Calibri" panose="020F0502020204030204" pitchFamily="34" charset="0"/>
                        </a:rPr>
                        <a:t>Acc. Gain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r" rtl="0" fontAlgn="b"/>
                      <a:r>
                        <a:rPr lang="en-US" sz="1100" b="1" i="0" u="none" strike="noStrike">
                          <a:solidFill>
                            <a:srgbClr val="000000"/>
                          </a:solidFill>
                          <a:effectLst/>
                          <a:latin typeface="Calibri" panose="020F0502020204030204" pitchFamily="34" charset="0"/>
                        </a:rPr>
                        <a:t>Acc. Response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r" rtl="0" fontAlgn="b"/>
                      <a:r>
                        <a:rPr lang="en-US" sz="1100" b="1" i="0" u="none" strike="noStrike">
                          <a:solidFill>
                            <a:srgbClr val="000000"/>
                          </a:solidFill>
                          <a:effectLst/>
                          <a:latin typeface="Calibri" panose="020F0502020204030204" pitchFamily="34" charset="0"/>
                        </a:rPr>
                        <a:t>Acc. Lift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extLst>
                  <a:ext uri="{0D108BD9-81ED-4DB2-BD59-A6C34878D82A}">
                    <a16:rowId xmlns:a16="http://schemas.microsoft.com/office/drawing/2014/main" val="2663699325"/>
                  </a:ext>
                </a:extLst>
              </a:tr>
              <a:tr h="242787">
                <a:tc>
                  <a:txBody>
                    <a:bodyPr/>
                    <a:lstStyle/>
                    <a:p>
                      <a:pPr algn="r" rtl="0" fontAlgn="b"/>
                      <a:r>
                        <a:rPr lang="en-US" sz="1100" b="0" i="0" u="none" strike="noStrike" dirty="0">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122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10.03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49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43.36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40.16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4.32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32413656"/>
                  </a:ext>
                </a:extLst>
              </a:tr>
              <a:tr h="231225">
                <a:tc>
                  <a:txBody>
                    <a:bodyPr/>
                    <a:lstStyle/>
                    <a:p>
                      <a:pPr algn="r" rtl="0" fontAlgn="b"/>
                      <a:r>
                        <a:rPr lang="en-US" sz="1100" b="0" i="0" u="none" strike="noStrike">
                          <a:solidFill>
                            <a:srgbClr val="000000"/>
                          </a:solidFill>
                          <a:effectLst/>
                          <a:latin typeface="Calibri" panose="020F0502020204030204" pitchFamily="34" charset="0"/>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243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19.98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64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56.64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26.34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2.83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6677666"/>
                  </a:ext>
                </a:extLst>
              </a:tr>
              <a:tr h="231225">
                <a:tc>
                  <a:txBody>
                    <a:bodyPr/>
                    <a:lstStyle/>
                    <a:p>
                      <a:pPr algn="r" rtl="0" fontAlgn="b"/>
                      <a:r>
                        <a:rPr lang="en-US" sz="1100" b="0" i="0" u="none" strike="noStrike">
                          <a:solidFill>
                            <a:srgbClr val="000000"/>
                          </a:solidFill>
                          <a:effectLst/>
                          <a:latin typeface="Calibri" panose="020F0502020204030204" pitchFamily="34" charset="0"/>
                        </a:rPr>
                        <a:t>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365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30.02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71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62.83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19.45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2.09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37279420"/>
                  </a:ext>
                </a:extLst>
              </a:tr>
              <a:tr h="231225">
                <a:tc>
                  <a:txBody>
                    <a:bodyPr/>
                    <a:lstStyle/>
                    <a:p>
                      <a:pPr algn="r" rtl="0" fontAlgn="b"/>
                      <a:r>
                        <a:rPr lang="en-US" sz="1100" b="0" i="0" u="none" strike="noStrike">
                          <a:solidFill>
                            <a:srgbClr val="000000"/>
                          </a:solidFill>
                          <a:effectLst/>
                          <a:latin typeface="Calibri" panose="020F0502020204030204" pitchFamily="34" charset="0"/>
                        </a:rPr>
                        <a:t>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486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39.97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74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65.49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15.23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1.64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765635"/>
                  </a:ext>
                </a:extLst>
              </a:tr>
              <a:tr h="231225">
                <a:tc>
                  <a:txBody>
                    <a:bodyPr/>
                    <a:lstStyle/>
                    <a:p>
                      <a:pPr algn="r" rtl="0" fontAlgn="b"/>
                      <a:r>
                        <a:rPr lang="en-US" sz="1100" b="0" i="0" u="none" strike="noStrike">
                          <a:solidFill>
                            <a:srgbClr val="000000"/>
                          </a:solidFill>
                          <a:effectLst/>
                          <a:latin typeface="Calibri" panose="020F0502020204030204" pitchFamily="34" charset="0"/>
                        </a:rPr>
                        <a:t>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608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50.00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78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69.03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12.83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1.38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77994552"/>
                  </a:ext>
                </a:extLst>
              </a:tr>
              <a:tr h="231225">
                <a:tc>
                  <a:txBody>
                    <a:bodyPr/>
                    <a:lstStyle/>
                    <a:p>
                      <a:pPr algn="r" rtl="0" fontAlgn="b"/>
                      <a:r>
                        <a:rPr lang="en-US" sz="1100" b="0" i="0" u="none" strike="noStrike">
                          <a:solidFill>
                            <a:srgbClr val="000000"/>
                          </a:solidFill>
                          <a:effectLst/>
                          <a:latin typeface="Calibri" panose="020F0502020204030204" pitchFamily="34" charset="0"/>
                        </a:rPr>
                        <a:t>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729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59.95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84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74.34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11.52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1.24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23196678"/>
                  </a:ext>
                </a:extLst>
              </a:tr>
              <a:tr h="231225">
                <a:tc>
                  <a:txBody>
                    <a:bodyPr/>
                    <a:lstStyle/>
                    <a:p>
                      <a:pPr algn="r" rtl="0" fontAlgn="b"/>
                      <a:r>
                        <a:rPr lang="en-US" sz="1100" b="0" i="0" u="none" strike="noStrike">
                          <a:solidFill>
                            <a:srgbClr val="000000"/>
                          </a:solidFill>
                          <a:effectLst/>
                          <a:latin typeface="Calibri" panose="020F0502020204030204" pitchFamily="34" charset="0"/>
                        </a:rPr>
                        <a:t>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851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69.98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91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80.53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10.69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1.15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02105200"/>
                  </a:ext>
                </a:extLst>
              </a:tr>
              <a:tr h="231225">
                <a:tc>
                  <a:txBody>
                    <a:bodyPr/>
                    <a:lstStyle/>
                    <a:p>
                      <a:pPr algn="r" rtl="0" fontAlgn="b"/>
                      <a:r>
                        <a:rPr lang="en-US" sz="1100" b="0" i="0" u="none" strike="noStrike">
                          <a:solidFill>
                            <a:srgbClr val="000000"/>
                          </a:solidFill>
                          <a:effectLst/>
                          <a:latin typeface="Calibri" panose="020F0502020204030204" pitchFamily="34" charset="0"/>
                        </a:rPr>
                        <a:t>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972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79.93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96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84.96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9.88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1.06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00524902"/>
                  </a:ext>
                </a:extLst>
              </a:tr>
              <a:tr h="231225">
                <a:tc>
                  <a:txBody>
                    <a:bodyPr/>
                    <a:lstStyle/>
                    <a:p>
                      <a:pPr algn="r" rtl="0" fontAlgn="b"/>
                      <a:r>
                        <a:rPr lang="en-US" sz="1100" b="0" i="0" u="none" strike="noStrike">
                          <a:solidFill>
                            <a:srgbClr val="000000"/>
                          </a:solidFill>
                          <a:effectLst/>
                          <a:latin typeface="Calibri" panose="020F0502020204030204" pitchFamily="34" charset="0"/>
                        </a:rPr>
                        <a:t>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1094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89.97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103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91.15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9.41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1.01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44408567"/>
                  </a:ext>
                </a:extLst>
              </a:tr>
              <a:tr h="231225">
                <a:tc>
                  <a:txBody>
                    <a:bodyPr/>
                    <a:lstStyle/>
                    <a:p>
                      <a:pPr algn="r" rtl="0" fontAlgn="b"/>
                      <a:r>
                        <a:rPr lang="en-US" sz="1100" b="0" i="0" u="none" strike="noStrike">
                          <a:solidFill>
                            <a:srgbClr val="000000"/>
                          </a:solidFill>
                          <a:effectLst/>
                          <a:latin typeface="Calibri" panose="020F0502020204030204" pitchFamily="34" charset="0"/>
                        </a:rPr>
                        <a:t>10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1216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100.00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113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100.00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a:solidFill>
                            <a:srgbClr val="000000"/>
                          </a:solidFill>
                          <a:effectLst/>
                          <a:latin typeface="Calibri" panose="020F0502020204030204" pitchFamily="34" charset="0"/>
                        </a:rPr>
                        <a:t>9.29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n-US" sz="1100" b="0" i="0" u="none" strike="noStrike" dirty="0">
                          <a:solidFill>
                            <a:srgbClr val="000000"/>
                          </a:solidFill>
                          <a:effectLst/>
                          <a:latin typeface="Calibri" panose="020F0502020204030204" pitchFamily="34" charset="0"/>
                        </a:rPr>
                        <a:t>1.00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45140840"/>
                  </a:ext>
                </a:extLst>
              </a:tr>
            </a:tbl>
          </a:graphicData>
        </a:graphic>
      </p:graphicFrame>
    </p:spTree>
    <p:extLst>
      <p:ext uri="{BB962C8B-B14F-4D97-AF65-F5344CB8AC3E}">
        <p14:creationId xmlns:p14="http://schemas.microsoft.com/office/powerpoint/2010/main" val="42336848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Partition Data</a:t>
            </a:r>
          </a:p>
        </p:txBody>
      </p:sp>
      <p:sp>
        <p:nvSpPr>
          <p:cNvPr id="3" name="Content Placeholder 2"/>
          <p:cNvSpPr>
            <a:spLocks noGrp="1"/>
          </p:cNvSpPr>
          <p:nvPr>
            <p:ph idx="1"/>
          </p:nvPr>
        </p:nvSpPr>
        <p:spPr>
          <a:xfrm>
            <a:off x="838200" y="1835150"/>
            <a:ext cx="10515600" cy="4351338"/>
          </a:xfrm>
        </p:spPr>
        <p:txBody>
          <a:bodyPr>
            <a:normAutofit fontScale="92500"/>
          </a:bodyPr>
          <a:lstStyle/>
          <a:p>
            <a:pPr marL="514350" indent="-514350">
              <a:buFont typeface="+mj-lt"/>
              <a:buAutoNum type="arabicPeriod"/>
            </a:pPr>
            <a:r>
              <a:rPr lang="en-US" dirty="0"/>
              <a:t>Training Partition</a:t>
            </a:r>
          </a:p>
          <a:p>
            <a:pPr lvl="1"/>
            <a:r>
              <a:rPr lang="en-US" dirty="0"/>
              <a:t>Use for training or building the model</a:t>
            </a:r>
          </a:p>
          <a:p>
            <a:pPr lvl="1"/>
            <a:r>
              <a:rPr lang="en-US" dirty="0"/>
              <a:t>Find the best model parameters, weights, and structure using this partition</a:t>
            </a:r>
          </a:p>
          <a:p>
            <a:pPr marL="514350" indent="-514350">
              <a:buFont typeface="+mj-lt"/>
              <a:buAutoNum type="arabicPeriod"/>
            </a:pPr>
            <a:r>
              <a:rPr lang="en-US" dirty="0"/>
              <a:t>Testing Partition</a:t>
            </a:r>
          </a:p>
          <a:p>
            <a:pPr lvl="1"/>
            <a:r>
              <a:rPr lang="en-US" dirty="0"/>
              <a:t>Use for assessing the performance of a model</a:t>
            </a:r>
          </a:p>
          <a:p>
            <a:pPr lvl="1"/>
            <a:r>
              <a:rPr lang="en-US" dirty="0"/>
              <a:t>Use for comparing performance among models</a:t>
            </a:r>
          </a:p>
          <a:p>
            <a:pPr lvl="1"/>
            <a:r>
              <a:rPr lang="en-US" dirty="0"/>
              <a:t>Play the role of a “future data”</a:t>
            </a:r>
          </a:p>
          <a:p>
            <a:pPr marL="514350" indent="-514350">
              <a:buFont typeface="+mj-lt"/>
              <a:buAutoNum type="arabicPeriod"/>
            </a:pPr>
            <a:r>
              <a:rPr lang="en-US" dirty="0"/>
              <a:t>Hold-Out Partition</a:t>
            </a:r>
          </a:p>
          <a:p>
            <a:pPr lvl="1"/>
            <a:r>
              <a:rPr lang="en-US" dirty="0"/>
              <a:t>Use to obtain a final, unbiased estimate of the generalization error of the model</a:t>
            </a:r>
          </a:p>
          <a:p>
            <a:pPr lvl="1"/>
            <a:r>
              <a:rPr lang="en-US" dirty="0"/>
              <a:t>For example, benchmark data in the financial industry that measures model performance across time, regions, etc.</a:t>
            </a:r>
          </a:p>
          <a:p>
            <a:pPr marL="514350" indent="-514350">
              <a:buFont typeface="+mj-lt"/>
              <a:buAutoNum type="arabicPeriod"/>
            </a:pPr>
            <a:endParaRPr lang="en-US" dirty="0"/>
          </a:p>
        </p:txBody>
      </p:sp>
      <p:sp>
        <p:nvSpPr>
          <p:cNvPr id="7" name="Slide Number Placeholder 6"/>
          <p:cNvSpPr>
            <a:spLocks noGrp="1"/>
          </p:cNvSpPr>
          <p:nvPr>
            <p:ph type="sldNum" sz="quarter" idx="12"/>
          </p:nvPr>
        </p:nvSpPr>
        <p:spPr/>
        <p:txBody>
          <a:bodyPr/>
          <a:lstStyle/>
          <a:p>
            <a:fld id="{1C20BA80-1909-427C-B3BD-3DD8AEAFD5BE}" type="slidenum">
              <a:rPr lang="en-US" smtClean="0"/>
              <a:t>9</a:t>
            </a:fld>
            <a:endParaRPr lang="en-US" dirty="0"/>
          </a:p>
        </p:txBody>
      </p:sp>
      <p:pic>
        <p:nvPicPr>
          <p:cNvPr id="6" name="Picture 5">
            <a:extLst>
              <a:ext uri="{FF2B5EF4-FFF2-40B4-BE49-F238E27FC236}">
                <a16:creationId xmlns:a16="http://schemas.microsoft.com/office/drawing/2014/main" id="{CBCBBC0A-EDBE-434C-A8D2-52763E54EF3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3842188555"/>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Model Evaluation: Final Remarks</a:t>
            </a:r>
          </a:p>
        </p:txBody>
      </p:sp>
      <p:sp>
        <p:nvSpPr>
          <p:cNvPr id="3" name="Content Placeholder 2"/>
          <p:cNvSpPr>
            <a:spLocks noGrp="1"/>
          </p:cNvSpPr>
          <p:nvPr>
            <p:ph idx="1"/>
          </p:nvPr>
        </p:nvSpPr>
        <p:spPr/>
        <p:txBody>
          <a:bodyPr>
            <a:normAutofit/>
          </a:bodyPr>
          <a:lstStyle/>
          <a:p>
            <a:r>
              <a:rPr lang="en-US" dirty="0"/>
              <a:t>If my goal is to get a model that fits the entire dataset well, then I will consider the Area Under Curve statistic, the Misclassification Rate, the Root Average Squared Error, the ROC Curve </a:t>
            </a:r>
          </a:p>
          <a:p>
            <a:r>
              <a:rPr lang="en-US" dirty="0"/>
              <a:t>If my goal is to get a model that fits a portion of the dataset (usually your top customers) well, then I will consider the Gain and the Lift</a:t>
            </a:r>
          </a:p>
        </p:txBody>
      </p:sp>
      <p:sp>
        <p:nvSpPr>
          <p:cNvPr id="7" name="Slide Number Placeholder 6"/>
          <p:cNvSpPr>
            <a:spLocks noGrp="1"/>
          </p:cNvSpPr>
          <p:nvPr>
            <p:ph type="sldNum" sz="quarter" idx="12"/>
          </p:nvPr>
        </p:nvSpPr>
        <p:spPr/>
        <p:txBody>
          <a:bodyPr/>
          <a:lstStyle/>
          <a:p>
            <a:fld id="{1C20BA80-1909-427C-B3BD-3DD8AEAFD5BE}" type="slidenum">
              <a:rPr lang="en-US" smtClean="0"/>
              <a:t>90</a:t>
            </a:fld>
            <a:endParaRPr lang="en-US" dirty="0"/>
          </a:p>
        </p:txBody>
      </p:sp>
      <p:pic>
        <p:nvPicPr>
          <p:cNvPr id="6" name="Picture 5">
            <a:extLst>
              <a:ext uri="{FF2B5EF4-FFF2-40B4-BE49-F238E27FC236}">
                <a16:creationId xmlns:a16="http://schemas.microsoft.com/office/drawing/2014/main" id="{3462E283-FDAA-463D-B485-B426781667F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1615658141"/>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Model Comparison: Key Takeaway	</a:t>
            </a:r>
          </a:p>
        </p:txBody>
      </p:sp>
      <p:sp>
        <p:nvSpPr>
          <p:cNvPr id="3" name="Content Placeholder 2"/>
          <p:cNvSpPr>
            <a:spLocks noGrp="1"/>
          </p:cNvSpPr>
          <p:nvPr>
            <p:ph idx="1"/>
          </p:nvPr>
        </p:nvSpPr>
        <p:spPr/>
        <p:txBody>
          <a:bodyPr>
            <a:normAutofit/>
          </a:bodyPr>
          <a:lstStyle/>
          <a:p>
            <a:r>
              <a:rPr lang="en-US" dirty="0"/>
              <a:t>When we compare the results of several algorithms, we should only look at metrics that are calculated using the Test partition.</a:t>
            </a:r>
          </a:p>
          <a:p>
            <a:r>
              <a:rPr lang="en-US" dirty="0"/>
              <a:t>Higher Area Under Curve (binary target)</a:t>
            </a:r>
          </a:p>
          <a:p>
            <a:r>
              <a:rPr lang="en-US" dirty="0"/>
              <a:t>Higher Lift in the first few deciles (binary target)</a:t>
            </a:r>
          </a:p>
          <a:p>
            <a:r>
              <a:rPr lang="en-US" dirty="0"/>
              <a:t>Lower Root Average Squared Error (interval, binary, and nominal target)</a:t>
            </a:r>
          </a:p>
          <a:p>
            <a:r>
              <a:rPr lang="en-US" dirty="0"/>
              <a:t>Lower Misclassification Rate (binary and nominal target)</a:t>
            </a:r>
          </a:p>
          <a:p>
            <a:r>
              <a:rPr lang="en-US" dirty="0"/>
              <a:t>Lower Relative Error (interval target)</a:t>
            </a:r>
          </a:p>
          <a:p>
            <a:endParaRPr lang="en-US" dirty="0"/>
          </a:p>
        </p:txBody>
      </p:sp>
      <p:sp>
        <p:nvSpPr>
          <p:cNvPr id="7" name="Slide Number Placeholder 6"/>
          <p:cNvSpPr>
            <a:spLocks noGrp="1"/>
          </p:cNvSpPr>
          <p:nvPr>
            <p:ph type="sldNum" sz="quarter" idx="12"/>
          </p:nvPr>
        </p:nvSpPr>
        <p:spPr/>
        <p:txBody>
          <a:bodyPr/>
          <a:lstStyle/>
          <a:p>
            <a:fld id="{1C20BA80-1909-427C-B3BD-3DD8AEAFD5BE}" type="slidenum">
              <a:rPr lang="en-US" smtClean="0"/>
              <a:t>91</a:t>
            </a:fld>
            <a:endParaRPr lang="en-US" dirty="0"/>
          </a:p>
        </p:txBody>
      </p:sp>
      <p:pic>
        <p:nvPicPr>
          <p:cNvPr id="6" name="Picture 5">
            <a:extLst>
              <a:ext uri="{FF2B5EF4-FFF2-40B4-BE49-F238E27FC236}">
                <a16:creationId xmlns:a16="http://schemas.microsoft.com/office/drawing/2014/main" id="{3462E283-FDAA-463D-B485-B426781667F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4035713311"/>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Mid-Term Test	</a:t>
            </a:r>
          </a:p>
        </p:txBody>
      </p:sp>
      <p:sp>
        <p:nvSpPr>
          <p:cNvPr id="3" name="Content Placeholder 2"/>
          <p:cNvSpPr>
            <a:spLocks noGrp="1"/>
          </p:cNvSpPr>
          <p:nvPr>
            <p:ph idx="1"/>
          </p:nvPr>
        </p:nvSpPr>
        <p:spPr/>
        <p:txBody>
          <a:bodyPr>
            <a:normAutofit/>
          </a:bodyPr>
          <a:lstStyle/>
          <a:p>
            <a:r>
              <a:rPr lang="en-US" dirty="0"/>
              <a:t>This is an open-book take home test.</a:t>
            </a:r>
          </a:p>
          <a:p>
            <a:r>
              <a:rPr lang="en-US" dirty="0"/>
              <a:t>The questions will be available on Blackboard from 12:01 am on Wednesday, March 27, 2019.</a:t>
            </a:r>
          </a:p>
          <a:p>
            <a:r>
              <a:rPr lang="en-US" dirty="0"/>
              <a:t>The deadline to submit your answers is 11:59 pm on </a:t>
            </a:r>
            <a:r>
              <a:rPr lang="en-US"/>
              <a:t>Tuesday, April </a:t>
            </a:r>
            <a:r>
              <a:rPr lang="en-US" dirty="0"/>
              <a:t>2, 2019.</a:t>
            </a:r>
          </a:p>
          <a:p>
            <a:endParaRPr lang="en-US" dirty="0"/>
          </a:p>
        </p:txBody>
      </p:sp>
      <p:sp>
        <p:nvSpPr>
          <p:cNvPr id="7" name="Slide Number Placeholder 6"/>
          <p:cNvSpPr>
            <a:spLocks noGrp="1"/>
          </p:cNvSpPr>
          <p:nvPr>
            <p:ph type="sldNum" sz="quarter" idx="12"/>
          </p:nvPr>
        </p:nvSpPr>
        <p:spPr/>
        <p:txBody>
          <a:bodyPr/>
          <a:lstStyle/>
          <a:p>
            <a:fld id="{1C20BA80-1909-427C-B3BD-3DD8AEAFD5BE}" type="slidenum">
              <a:rPr lang="en-US" smtClean="0"/>
              <a:t>92</a:t>
            </a:fld>
            <a:endParaRPr lang="en-US" dirty="0"/>
          </a:p>
        </p:txBody>
      </p:sp>
      <p:pic>
        <p:nvPicPr>
          <p:cNvPr id="6" name="Picture 5">
            <a:extLst>
              <a:ext uri="{FF2B5EF4-FFF2-40B4-BE49-F238E27FC236}">
                <a16:creationId xmlns:a16="http://schemas.microsoft.com/office/drawing/2014/main" id="{3462E283-FDAA-463D-B485-B426781667F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39381980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10022</TotalTime>
  <Words>9074</Words>
  <Application>Microsoft Office PowerPoint</Application>
  <PresentationFormat>Widescreen</PresentationFormat>
  <Paragraphs>2231</Paragraphs>
  <Slides>92</Slides>
  <Notes>92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92</vt:i4>
      </vt:variant>
    </vt:vector>
  </HeadingPairs>
  <TitlesOfParts>
    <vt:vector size="101" baseType="lpstr">
      <vt:lpstr>Arial</vt:lpstr>
      <vt:lpstr>Calibri</vt:lpstr>
      <vt:lpstr>Calibri Light</vt:lpstr>
      <vt:lpstr>Cambria Math</vt:lpstr>
      <vt:lpstr>Courier New</vt:lpstr>
      <vt:lpstr>SAS Monospace</vt:lpstr>
      <vt:lpstr>Symbol</vt:lpstr>
      <vt:lpstr>Times New Roman</vt:lpstr>
      <vt:lpstr>Office Theme</vt:lpstr>
      <vt:lpstr>   CS 584 Machine Learning</vt:lpstr>
      <vt:lpstr>Week 8 Agenda: Learner Evaluation and Comparison</vt:lpstr>
      <vt:lpstr>Machine Learning Life Cycle</vt:lpstr>
      <vt:lpstr>Surety in Deployment</vt:lpstr>
      <vt:lpstr>Reproducibility</vt:lpstr>
      <vt:lpstr>Replicability</vt:lpstr>
      <vt:lpstr>Surety in Deployment</vt:lpstr>
      <vt:lpstr>A Common Practice</vt:lpstr>
      <vt:lpstr>Partition Data</vt:lpstr>
      <vt:lpstr>Partition Data</vt:lpstr>
      <vt:lpstr>Partition Data by a Pre-Defined Group</vt:lpstr>
      <vt:lpstr>Partition Data by Statistical Sampling</vt:lpstr>
      <vt:lpstr>Simple Random Sampling</vt:lpstr>
      <vt:lpstr>Stratified Simple Random Sampling</vt:lpstr>
      <vt:lpstr>Python Function for Partitioning Data</vt:lpstr>
      <vt:lpstr>Simple Random Sampling</vt:lpstr>
      <vt:lpstr>Simple Random Sampling</vt:lpstr>
      <vt:lpstr>Simple Random Sampling</vt:lpstr>
      <vt:lpstr>Simple Random Sampling</vt:lpstr>
      <vt:lpstr>Simple Random Sampling</vt:lpstr>
      <vt:lpstr>Simple Random Sampling</vt:lpstr>
      <vt:lpstr>Simple Random Sampling</vt:lpstr>
      <vt:lpstr>Stratified Simple Random Sampling</vt:lpstr>
      <vt:lpstr>Stratified SRS</vt:lpstr>
      <vt:lpstr>Stratified SRS</vt:lpstr>
      <vt:lpstr>Stratified SRS</vt:lpstr>
      <vt:lpstr>Simple Random vs Stratified</vt:lpstr>
      <vt:lpstr>Metrics for Evaluation and Comparison</vt:lpstr>
      <vt:lpstr>Particular Metrics for Interval Target</vt:lpstr>
      <vt:lpstr>Particular Metrics for Binary Target</vt:lpstr>
      <vt:lpstr>Predicted Probabilities</vt:lpstr>
      <vt:lpstr>Area Under Curve (AUC)</vt:lpstr>
      <vt:lpstr>Area Under Curve (AUC)</vt:lpstr>
      <vt:lpstr>Area Under Curve (AUC): Algorithm</vt:lpstr>
      <vt:lpstr>Area Under Curve (AUC): Algorithm</vt:lpstr>
      <vt:lpstr>Area Under Curve (AUC): Example</vt:lpstr>
      <vt:lpstr>Area Under Curve (AUC): Example</vt:lpstr>
      <vt:lpstr>Area Under Curve (AUC): Example</vt:lpstr>
      <vt:lpstr>Area Under Curve (AUC): Example</vt:lpstr>
      <vt:lpstr>Area Under Curve (AUC)</vt:lpstr>
      <vt:lpstr>Area Under Curve (AUC)</vt:lpstr>
      <vt:lpstr>Area Under Curve (AUC)</vt:lpstr>
      <vt:lpstr>Area Under Curve (AUC)</vt:lpstr>
      <vt:lpstr>Root Average Squared Error (RASE): Rationale</vt:lpstr>
      <vt:lpstr>Root Average Squared Error (RASE): Algorithm</vt:lpstr>
      <vt:lpstr>Root Average Squared Error (RASE): Example</vt:lpstr>
      <vt:lpstr>Root Average Squared Error (RASE)</vt:lpstr>
      <vt:lpstr>Misclassification Rate</vt:lpstr>
      <vt:lpstr>Misclassification Rate</vt:lpstr>
      <vt:lpstr>Misclassification Rate</vt:lpstr>
      <vt:lpstr>Misclassification Rate</vt:lpstr>
      <vt:lpstr>Misclassification Rate</vt:lpstr>
      <vt:lpstr>Model Assessment Example</vt:lpstr>
      <vt:lpstr>Model Assessment Example</vt:lpstr>
      <vt:lpstr>Model Assessment Example</vt:lpstr>
      <vt:lpstr>Model Assessment Example</vt:lpstr>
      <vt:lpstr>Common Metric for Nominal Target</vt:lpstr>
      <vt:lpstr>Root Average Squared Error (RASE): Algorithm</vt:lpstr>
      <vt:lpstr>ROC Curve for Binary Target: Introduction</vt:lpstr>
      <vt:lpstr>ROC Curve: Motivations</vt:lpstr>
      <vt:lpstr>ROC Curve: Motivations</vt:lpstr>
      <vt:lpstr>ROC Curve: Construction</vt:lpstr>
      <vt:lpstr>ROC Curve: Example</vt:lpstr>
      <vt:lpstr>ROC Curve: Example</vt:lpstr>
      <vt:lpstr>ROC Curve: Example</vt:lpstr>
      <vt:lpstr>ROC Curve: Example in Week 8 Evaluation.py</vt:lpstr>
      <vt:lpstr>ROC Curve: Interpretations</vt:lpstr>
      <vt:lpstr>Gain and Lift: Statement of Problem</vt:lpstr>
      <vt:lpstr>Gain and Lift: Motivations</vt:lpstr>
      <vt:lpstr>Gain and Lift: Algorithm</vt:lpstr>
      <vt:lpstr>Gain and Lift: Column Statistics</vt:lpstr>
      <vt:lpstr>Gain and Lift: Column Statistics (Accumulated Decile = Lower Deciles + Current Decile)</vt:lpstr>
      <vt:lpstr>Gain and Lift: Uninformative Model</vt:lpstr>
      <vt:lpstr>Gain and Lift: Uninformative Model</vt:lpstr>
      <vt:lpstr>Gain and Lift: Uninformative Model</vt:lpstr>
      <vt:lpstr>Gain and Lift: Uninformative Model</vt:lpstr>
      <vt:lpstr>Gain and Lift: Uninformative Model</vt:lpstr>
      <vt:lpstr>The compute_lift_coordinates Function</vt:lpstr>
      <vt:lpstr>Example: Week 8 Lift Curve.py</vt:lpstr>
      <vt:lpstr>Logistic Model Results</vt:lpstr>
      <vt:lpstr>Score the Training Partition</vt:lpstr>
      <vt:lpstr>Lift Chart for the Training Partition</vt:lpstr>
      <vt:lpstr>Score the Testing Partition</vt:lpstr>
      <vt:lpstr>Lift Chart for the Testing Partition</vt:lpstr>
      <vt:lpstr>Lift Chart for Both Partitions</vt:lpstr>
      <vt:lpstr>Accumulative Lift Chart for Both Partitions</vt:lpstr>
      <vt:lpstr>Interpretation of Testing Partition</vt:lpstr>
      <vt:lpstr>Interpretation of Testing Partition</vt:lpstr>
      <vt:lpstr>Interpretation of Testing Partition</vt:lpstr>
      <vt:lpstr>Model Evaluation: Final Remarks</vt:lpstr>
      <vt:lpstr>Model Comparison: Key Takeaway </vt:lpstr>
      <vt:lpstr>Mid-Term Test </vt:lpstr>
    </vt:vector>
  </TitlesOfParts>
  <Company>SAS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SAS Workshop for MSc Analytics</dc:title>
  <dc:creator>Ming-Long Lam</dc:creator>
  <cp:lastModifiedBy>Ming-Long Lam</cp:lastModifiedBy>
  <cp:revision>1775</cp:revision>
  <cp:lastPrinted>2014-06-20T14:10:14Z</cp:lastPrinted>
  <dcterms:created xsi:type="dcterms:W3CDTF">2014-05-31T22:30:28Z</dcterms:created>
  <dcterms:modified xsi:type="dcterms:W3CDTF">2019-03-06T18:11:50Z</dcterms:modified>
</cp:coreProperties>
</file>