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elandine" charset="1" panose="00000500000000000000"/>
      <p:regular r:id="rId14"/>
    </p:embeddedFont>
    <p:embeddedFont>
      <p:font typeface="Arvo Bold" charset="1" panose="02000000000000000000"/>
      <p:regular r:id="rId15"/>
    </p:embeddedFont>
    <p:embeddedFont>
      <p:font typeface="Horizon" charset="1" panose="02000500000000000000"/>
      <p:regular r:id="rId16"/>
    </p:embeddedFont>
    <p:embeddedFont>
      <p:font typeface="Garet" charset="1" panose="00000000000000000000"/>
      <p:regular r:id="rId17"/>
    </p:embeddedFont>
    <p:embeddedFont>
      <p:font typeface="Garet Bold" charset="1" panose="00000000000000000000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Bold" charset="1" panose="020B0806030504020204"/>
      <p:regular r:id="rId20"/>
    </p:embeddedFont>
    <p:embeddedFont>
      <p:font typeface="Canva Sans Bold" charset="1" panose="020B0803030501040103"/>
      <p:regular r:id="rId21"/>
    </p:embeddedFont>
    <p:embeddedFont>
      <p:font typeface="Archivo Black" charset="1" panose="020B0A03020202020B04"/>
      <p:regular r:id="rId22"/>
    </p:embeddedFont>
    <p:embeddedFont>
      <p:font typeface="Open Sans Italics" charset="1" panose="020B0606030504020204"/>
      <p:regular r:id="rId23"/>
    </p:embeddedFont>
    <p:embeddedFont>
      <p:font typeface="Canva Sans Bold Italics" charset="1" panose="020B0803030501040103"/>
      <p:regular r:id="rId24"/>
    </p:embeddedFont>
    <p:embeddedFont>
      <p:font typeface="Canva Sans" charset="1" panose="020B0503030501040103"/>
      <p:regular r:id="rId25"/>
    </p:embeddedFont>
    <p:embeddedFont>
      <p:font typeface="HK Grotesk" charset="1" panose="00000500000000000000"/>
      <p:regular r:id="rId26"/>
    </p:embeddedFont>
    <p:embeddedFont>
      <p:font typeface="Glacial Indifference Bold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02994" y="4453019"/>
            <a:ext cx="10419566" cy="3452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7"/>
              </a:lnSpc>
            </a:pPr>
            <a:r>
              <a:rPr lang="en-US" sz="8007">
                <a:solidFill>
                  <a:srgbClr val="FFFFFF"/>
                </a:solidFill>
                <a:latin typeface="Celandine"/>
                <a:ea typeface="Celandine"/>
                <a:cs typeface="Celandine"/>
                <a:sym typeface="Celandine"/>
              </a:rPr>
              <a:t> </a:t>
            </a:r>
            <a:r>
              <a:rPr lang="en-US" sz="8007">
                <a:solidFill>
                  <a:srgbClr val="FFFFFF"/>
                </a:solidFill>
                <a:latin typeface="Celandine"/>
                <a:ea typeface="Celandine"/>
                <a:cs typeface="Celandine"/>
                <a:sym typeface="Celandine"/>
              </a:rPr>
              <a:t>"Attendance for Course Management"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09773" y="1515815"/>
            <a:ext cx="4008921" cy="1443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02"/>
              </a:lnSpc>
              <a:spcBef>
                <a:spcPct val="0"/>
              </a:spcBef>
            </a:pPr>
            <a:r>
              <a:rPr lang="en-US" b="true" sz="7868">
                <a:solidFill>
                  <a:srgbClr val="FFFFFF"/>
                </a:solidFill>
                <a:latin typeface="Arvo Bold"/>
                <a:ea typeface="Arvo Bold"/>
                <a:cs typeface="Arvo Bold"/>
                <a:sym typeface="Arvo Bold"/>
              </a:rPr>
              <a:t>TITLE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42597" y="1603353"/>
            <a:ext cx="6640906" cy="113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7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TEAM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4548186" y="-4278001"/>
            <a:ext cx="9743290" cy="9566140"/>
          </a:xfrm>
          <a:custGeom>
            <a:avLst/>
            <a:gdLst/>
            <a:ahLst/>
            <a:cxnLst/>
            <a:rect r="r" b="b" t="t" l="l"/>
            <a:pathLst>
              <a:path h="9566140" w="9743290">
                <a:moveTo>
                  <a:pt x="0" y="0"/>
                </a:moveTo>
                <a:lnTo>
                  <a:pt x="9743290" y="0"/>
                </a:lnTo>
                <a:lnTo>
                  <a:pt x="9743290" y="9566140"/>
                </a:lnTo>
                <a:lnTo>
                  <a:pt x="0" y="9566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48968" y="4805805"/>
            <a:ext cx="5295032" cy="2686141"/>
            <a:chOff x="0" y="0"/>
            <a:chExt cx="7060043" cy="358152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105471"/>
              <a:ext cx="7060043" cy="2476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15"/>
                </a:lnSpc>
              </a:pPr>
              <a:r>
                <a:rPr lang="en-US" sz="3582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Rollno.-&gt; 202202022120</a:t>
              </a:r>
            </a:p>
            <a:p>
              <a:pPr algn="ctr">
                <a:lnSpc>
                  <a:spcPts val="5015"/>
                </a:lnSpc>
              </a:pPr>
              <a:r>
                <a:rPr lang="en-US" sz="3582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Semester-&gt; 5th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47615" y="-76200"/>
              <a:ext cx="6364814" cy="8930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8"/>
                </a:lnSpc>
              </a:pPr>
              <a:r>
                <a:rPr lang="en-US" b="true" sz="405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Pradyot Paul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19831" y="4805805"/>
            <a:ext cx="5404328" cy="2558082"/>
            <a:chOff x="0" y="0"/>
            <a:chExt cx="7205770" cy="3410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79594"/>
              <a:ext cx="7205770" cy="2431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22"/>
                </a:lnSpc>
              </a:pPr>
              <a:r>
                <a:rPr lang="en-US" sz="3515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Rollno.:-&gt; 202202022104</a:t>
              </a:r>
            </a:p>
            <a:p>
              <a:pPr algn="ctr">
                <a:lnSpc>
                  <a:spcPts val="4922"/>
                </a:lnSpc>
              </a:pPr>
              <a:r>
                <a:rPr lang="en-US" sz="3515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Semester-&gt; 5th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54790" y="-66675"/>
              <a:ext cx="6496191" cy="764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24"/>
                </a:lnSpc>
              </a:pPr>
              <a:r>
                <a:rPr lang="en-US" b="true" sz="3446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Krishnik Barman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326103" y="784647"/>
            <a:ext cx="5103181" cy="8473653"/>
          </a:xfrm>
          <a:custGeom>
            <a:avLst/>
            <a:gdLst/>
            <a:ahLst/>
            <a:cxnLst/>
            <a:rect r="r" b="b" t="t" l="l"/>
            <a:pathLst>
              <a:path h="8473653" w="5103181">
                <a:moveTo>
                  <a:pt x="5103181" y="0"/>
                </a:moveTo>
                <a:lnTo>
                  <a:pt x="0" y="0"/>
                </a:lnTo>
                <a:lnTo>
                  <a:pt x="0" y="8473653"/>
                </a:lnTo>
                <a:lnTo>
                  <a:pt x="5103181" y="8473653"/>
                </a:lnTo>
                <a:lnTo>
                  <a:pt x="5103181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8812618" y="-3998423"/>
            <a:ext cx="9743290" cy="9566140"/>
          </a:xfrm>
          <a:custGeom>
            <a:avLst/>
            <a:gdLst/>
            <a:ahLst/>
            <a:cxnLst/>
            <a:rect r="r" b="b" t="t" l="l"/>
            <a:pathLst>
              <a:path h="9566140" w="9743290">
                <a:moveTo>
                  <a:pt x="0" y="0"/>
                </a:moveTo>
                <a:lnTo>
                  <a:pt x="9743290" y="0"/>
                </a:lnTo>
                <a:lnTo>
                  <a:pt x="9743290" y="9566139"/>
                </a:lnTo>
                <a:lnTo>
                  <a:pt x="0" y="95661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74503" y="1713175"/>
            <a:ext cx="6724996" cy="131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251"/>
              </a:lnSpc>
            </a:pPr>
            <a:r>
              <a:rPr lang="en-US" sz="9072">
                <a:solidFill>
                  <a:srgbClr val="FFFFFF"/>
                </a:solidFill>
                <a:latin typeface="Celandine"/>
                <a:ea typeface="Celandine"/>
                <a:cs typeface="Celandine"/>
                <a:sym typeface="Celandine"/>
              </a:rPr>
              <a:t>OUR VISION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01193" y="4126111"/>
            <a:ext cx="7898305" cy="336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3"/>
              </a:lnSpc>
            </a:pPr>
            <a:r>
              <a:rPr lang="en-US" sz="382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To build a website that helps to take attendance of students  for a course managment in an institution and saves the attendance data for future.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090553" y="-88688"/>
            <a:ext cx="9743290" cy="9566140"/>
          </a:xfrm>
          <a:custGeom>
            <a:avLst/>
            <a:gdLst/>
            <a:ahLst/>
            <a:cxnLst/>
            <a:rect r="r" b="b" t="t" l="l"/>
            <a:pathLst>
              <a:path h="9566140" w="9743290">
                <a:moveTo>
                  <a:pt x="0" y="0"/>
                </a:moveTo>
                <a:lnTo>
                  <a:pt x="9743290" y="0"/>
                </a:lnTo>
                <a:lnTo>
                  <a:pt x="9743290" y="9566140"/>
                </a:lnTo>
                <a:lnTo>
                  <a:pt x="0" y="9566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04730" y="2801290"/>
            <a:ext cx="9548730" cy="2556926"/>
            <a:chOff x="0" y="0"/>
            <a:chExt cx="12731640" cy="3409235"/>
          </a:xfrm>
        </p:grpSpPr>
        <p:sp>
          <p:nvSpPr>
            <p:cNvPr name="AutoShape 5" id="5"/>
            <p:cNvSpPr/>
            <p:nvPr/>
          </p:nvSpPr>
          <p:spPr>
            <a:xfrm>
              <a:off x="2426375" y="3355199"/>
              <a:ext cx="3939445" cy="23001"/>
            </a:xfrm>
            <a:prstGeom prst="line">
              <a:avLst/>
            </a:prstGeom>
            <a:ln cap="rnd" w="108071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2731640" cy="3387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26"/>
                </a:lnSpc>
              </a:pPr>
              <a:r>
                <a:rPr lang="en-US" sz="8355">
                  <a:solidFill>
                    <a:srgbClr val="FFFDFD"/>
                  </a:solidFill>
                  <a:latin typeface="Celandine"/>
                  <a:ea typeface="Celandine"/>
                  <a:cs typeface="Celandine"/>
                  <a:sym typeface="Celandine"/>
                </a:rPr>
                <a:t>   Technologies </a:t>
              </a:r>
            </a:p>
            <a:p>
              <a:pPr algn="l" marL="0" indent="0" lvl="0">
                <a:lnSpc>
                  <a:spcPts val="10021"/>
                </a:lnSpc>
                <a:spcBef>
                  <a:spcPct val="0"/>
                </a:spcBef>
              </a:pPr>
              <a:r>
                <a:rPr lang="en-US" sz="8351">
                  <a:solidFill>
                    <a:srgbClr val="FFFDFD"/>
                  </a:solidFill>
                  <a:latin typeface="Celandine"/>
                  <a:ea typeface="Celandine"/>
                  <a:cs typeface="Celandine"/>
                  <a:sym typeface="Celandine"/>
                </a:rPr>
                <a:t>        Used</a:t>
              </a:r>
            </a:p>
          </p:txBody>
        </p:sp>
        <p:sp>
          <p:nvSpPr>
            <p:cNvPr name="AutoShape 7" id="7"/>
            <p:cNvSpPr/>
            <p:nvPr/>
          </p:nvSpPr>
          <p:spPr>
            <a:xfrm flipV="true">
              <a:off x="685321" y="1689100"/>
              <a:ext cx="9192028" cy="36983"/>
            </a:xfrm>
            <a:prstGeom prst="line">
              <a:avLst/>
            </a:prstGeom>
            <a:ln cap="rnd" w="108071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902818" y="2451838"/>
            <a:ext cx="1849474" cy="2132517"/>
          </a:xfrm>
          <a:custGeom>
            <a:avLst/>
            <a:gdLst/>
            <a:ahLst/>
            <a:cxnLst/>
            <a:rect r="r" b="b" t="t" l="l"/>
            <a:pathLst>
              <a:path h="2132517" w="1849474">
                <a:moveTo>
                  <a:pt x="0" y="0"/>
                </a:moveTo>
                <a:lnTo>
                  <a:pt x="1849474" y="0"/>
                </a:lnTo>
                <a:lnTo>
                  <a:pt x="1849474" y="2132517"/>
                </a:lnTo>
                <a:lnTo>
                  <a:pt x="0" y="21325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867968" y="4931584"/>
            <a:ext cx="2014973" cy="2014973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7"/>
              <a:stretch>
                <a:fillRect l="0" t="-12500" r="0" b="-1250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902818" y="231361"/>
            <a:ext cx="1525133" cy="2150829"/>
          </a:xfrm>
          <a:custGeom>
            <a:avLst/>
            <a:gdLst/>
            <a:ahLst/>
            <a:cxnLst/>
            <a:rect r="r" b="b" t="t" l="l"/>
            <a:pathLst>
              <a:path h="2150829" w="1525133">
                <a:moveTo>
                  <a:pt x="0" y="0"/>
                </a:moveTo>
                <a:lnTo>
                  <a:pt x="1525134" y="0"/>
                </a:lnTo>
                <a:lnTo>
                  <a:pt x="1525134" y="2150829"/>
                </a:lnTo>
                <a:lnTo>
                  <a:pt x="0" y="21508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867968" y="7544525"/>
            <a:ext cx="2135390" cy="2135390"/>
          </a:xfrm>
          <a:custGeom>
            <a:avLst/>
            <a:gdLst/>
            <a:ahLst/>
            <a:cxnLst/>
            <a:rect r="r" b="b" t="t" l="l"/>
            <a:pathLst>
              <a:path h="2135390" w="2135390">
                <a:moveTo>
                  <a:pt x="0" y="0"/>
                </a:moveTo>
                <a:lnTo>
                  <a:pt x="2135390" y="0"/>
                </a:lnTo>
                <a:lnTo>
                  <a:pt x="2135390" y="2135391"/>
                </a:lnTo>
                <a:lnTo>
                  <a:pt x="0" y="21353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520100" y="667885"/>
            <a:ext cx="7088861" cy="118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6"/>
              </a:lnSpc>
              <a:spcBef>
                <a:spcPct val="0"/>
              </a:spcBef>
            </a:pPr>
            <a:r>
              <a:rPr lang="en-US" b="true" sz="3170" i="true" u="sng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HTML </a:t>
            </a:r>
            <a:r>
              <a:rPr lang="en-US" b="true" sz="317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Structure of the webpage (form, table, etc.)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20100" y="2706040"/>
            <a:ext cx="7088861" cy="118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6"/>
              </a:lnSpc>
              <a:spcBef>
                <a:spcPct val="0"/>
              </a:spcBef>
            </a:pPr>
            <a:r>
              <a:rPr lang="en-US" b="true" sz="3170" i="true" u="sng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CSS </a:t>
            </a:r>
            <a:r>
              <a:rPr lang="en-US" b="true" sz="317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Styles and layout of the page (responsive design, table styles)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20100" y="5036342"/>
            <a:ext cx="6848610" cy="1719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95"/>
              </a:lnSpc>
              <a:spcBef>
                <a:spcPct val="0"/>
              </a:spcBef>
            </a:pPr>
            <a:r>
              <a:rPr lang="en-US" b="true" sz="3063" i="true" u="sng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JavaScript </a:t>
            </a:r>
            <a:r>
              <a:rPr lang="en-US" b="true" sz="306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Interactivity and data handling (form submissions, dynamic table updates).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760351" y="7626672"/>
            <a:ext cx="6848610" cy="171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95"/>
              </a:lnSpc>
              <a:spcBef>
                <a:spcPct val="0"/>
              </a:spcBef>
            </a:pPr>
            <a:r>
              <a:rPr lang="en-US" b="true" sz="3063" i="true" u="sng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Virtual Code</a:t>
            </a:r>
            <a:r>
              <a:rPr lang="en-US" b="true" sz="306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Interactivity and data handling (form submissions, dynamic table updates).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3260" y="5671322"/>
            <a:ext cx="3060172" cy="3586978"/>
            <a:chOff x="0" y="0"/>
            <a:chExt cx="4080229" cy="478263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080229" cy="4782637"/>
              <a:chOff x="0" y="0"/>
              <a:chExt cx="693427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93427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3427">
                    <a:moveTo>
                      <a:pt x="693427" y="0"/>
                    </a:moveTo>
                    <a:lnTo>
                      <a:pt x="693427" y="698500"/>
                    </a:lnTo>
                    <a:lnTo>
                      <a:pt x="346714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93427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EEEE">
                      <a:alpha val="68000"/>
                    </a:srgbClr>
                  </a:gs>
                  <a:gs pos="100000">
                    <a:srgbClr val="DBFF00">
                      <a:alpha val="68000"/>
                    </a:srgbClr>
                  </a:gs>
                </a:gsLst>
                <a:path path="circle">
                  <a:fillToRect l="50000" r="50000" t="50000" b="50000"/>
                </a:path>
              </a:gradFill>
              <a:ln w="114300" cap="sq">
                <a:solidFill>
                  <a:srgbClr val="FFFDFD">
                    <a:alpha val="67843"/>
                  </a:srgbClr>
                </a:solidFill>
                <a:prstDash val="dash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693427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4080229" cy="4222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23"/>
                </a:lnSpc>
                <a:spcBef>
                  <a:spcPct val="0"/>
                </a:spcBef>
              </a:pPr>
              <a:r>
                <a:rPr lang="en-US" b="true" sz="3016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Step 1: Instructor enters student information (name, ID, course).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946827" y="5671322"/>
            <a:ext cx="2998895" cy="3586978"/>
            <a:chOff x="0" y="0"/>
            <a:chExt cx="3998527" cy="478263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3998527" cy="4782637"/>
              <a:chOff x="0" y="0"/>
              <a:chExt cx="67954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7954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79542">
                    <a:moveTo>
                      <a:pt x="679542" y="0"/>
                    </a:moveTo>
                    <a:lnTo>
                      <a:pt x="679542" y="698500"/>
                    </a:lnTo>
                    <a:lnTo>
                      <a:pt x="339771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79542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EEEE">
                      <a:alpha val="68000"/>
                    </a:srgbClr>
                  </a:gs>
                  <a:gs pos="100000">
                    <a:srgbClr val="42FF00">
                      <a:alpha val="68000"/>
                    </a:srgbClr>
                  </a:gs>
                </a:gsLst>
                <a:path path="circle">
                  <a:fillToRect l="50000" r="50000" t="50000" b="50000"/>
                </a:path>
              </a:gradFill>
              <a:ln w="85725" cap="sq">
                <a:solidFill>
                  <a:srgbClr val="FFFFFF">
                    <a:alpha val="67843"/>
                  </a:srgbClr>
                </a:solidFill>
                <a:prstDash val="dash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679542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47810" y="-57150"/>
              <a:ext cx="3382964" cy="4274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86"/>
                </a:lnSpc>
                <a:spcBef>
                  <a:spcPct val="0"/>
                </a:spcBef>
              </a:pPr>
              <a:r>
                <a:rPr lang="en-US" b="true" sz="3061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Step 2: Select attendance status (Present or Absent).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26747" y="5624967"/>
            <a:ext cx="2998895" cy="3586978"/>
            <a:chOff x="0" y="0"/>
            <a:chExt cx="3998527" cy="4782637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998527" cy="4782637"/>
              <a:chOff x="0" y="0"/>
              <a:chExt cx="679542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7954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79542">
                    <a:moveTo>
                      <a:pt x="679542" y="0"/>
                    </a:moveTo>
                    <a:lnTo>
                      <a:pt x="679542" y="698500"/>
                    </a:lnTo>
                    <a:lnTo>
                      <a:pt x="339771" y="812800"/>
                    </a:lnTo>
                    <a:lnTo>
                      <a:pt x="0" y="698500"/>
                    </a:lnTo>
                    <a:lnTo>
                      <a:pt x="0" y="0"/>
                    </a:lnTo>
                    <a:lnTo>
                      <a:pt x="679542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EEEE">
                      <a:alpha val="68000"/>
                    </a:srgbClr>
                  </a:gs>
                  <a:gs pos="100000">
                    <a:srgbClr val="00FFE8">
                      <a:alpha val="68000"/>
                    </a:srgbClr>
                  </a:gs>
                </a:gsLst>
                <a:path path="circle">
                  <a:fillToRect l="50000" r="50000" t="50000" b="50000"/>
                </a:path>
              </a:gradFill>
              <a:ln w="85725" cap="sq">
                <a:solidFill>
                  <a:srgbClr val="FFFFFF">
                    <a:alpha val="67843"/>
                  </a:srgbClr>
                </a:solidFill>
                <a:prstDash val="dash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679542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49420" y="-66675"/>
              <a:ext cx="3099687" cy="4445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36"/>
                </a:lnSpc>
                <a:spcBef>
                  <a:spcPct val="0"/>
                </a:spcBef>
              </a:pPr>
              <a:r>
                <a:rPr lang="en-US" b="true" sz="316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Step 3: Click "Submit" to save the attendance data.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106667" y="5717678"/>
            <a:ext cx="3071291" cy="3494267"/>
            <a:chOff x="0" y="0"/>
            <a:chExt cx="4095054" cy="4659023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4095054" cy="4659023"/>
              <a:chOff x="0" y="0"/>
              <a:chExt cx="695947" cy="79179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95947" cy="791792"/>
              </a:xfrm>
              <a:custGeom>
                <a:avLst/>
                <a:gdLst/>
                <a:ahLst/>
                <a:cxnLst/>
                <a:rect r="r" b="b" t="t" l="l"/>
                <a:pathLst>
                  <a:path h="791792" w="695947">
                    <a:moveTo>
                      <a:pt x="695947" y="0"/>
                    </a:moveTo>
                    <a:lnTo>
                      <a:pt x="695947" y="677492"/>
                    </a:lnTo>
                    <a:lnTo>
                      <a:pt x="347973" y="791792"/>
                    </a:lnTo>
                    <a:lnTo>
                      <a:pt x="0" y="677492"/>
                    </a:lnTo>
                    <a:lnTo>
                      <a:pt x="0" y="0"/>
                    </a:lnTo>
                    <a:lnTo>
                      <a:pt x="695947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EEEE">
                      <a:alpha val="68000"/>
                    </a:srgbClr>
                  </a:gs>
                  <a:gs pos="100000">
                    <a:srgbClr val="000AFF">
                      <a:alpha val="68000"/>
                    </a:srgbClr>
                  </a:gs>
                </a:gsLst>
                <a:path path="circle">
                  <a:fillToRect l="50000" r="50000" t="50000" b="50000"/>
                </a:path>
              </a:gradFill>
              <a:ln w="85725" cap="sq">
                <a:solidFill>
                  <a:srgbClr val="FFFFFF">
                    <a:alpha val="67843"/>
                  </a:srgbClr>
                </a:solidFill>
                <a:prstDash val="dash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695947" cy="715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308397" y="-66675"/>
              <a:ext cx="3533202" cy="3828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06"/>
                </a:lnSpc>
                <a:spcBef>
                  <a:spcPct val="0"/>
                </a:spcBef>
              </a:pPr>
              <a:r>
                <a:rPr lang="en-US" b="true" sz="329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Step 4: Attendance records are displayed in a table.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758983" y="5764033"/>
            <a:ext cx="3071291" cy="3494267"/>
            <a:chOff x="0" y="0"/>
            <a:chExt cx="4095054" cy="465902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4095054" cy="4659023"/>
              <a:chOff x="0" y="0"/>
              <a:chExt cx="695947" cy="791792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95947" cy="791792"/>
              </a:xfrm>
              <a:custGeom>
                <a:avLst/>
                <a:gdLst/>
                <a:ahLst/>
                <a:cxnLst/>
                <a:rect r="r" b="b" t="t" l="l"/>
                <a:pathLst>
                  <a:path h="791792" w="695947">
                    <a:moveTo>
                      <a:pt x="695947" y="0"/>
                    </a:moveTo>
                    <a:lnTo>
                      <a:pt x="695947" y="677492"/>
                    </a:lnTo>
                    <a:lnTo>
                      <a:pt x="347973" y="791792"/>
                    </a:lnTo>
                    <a:lnTo>
                      <a:pt x="0" y="677492"/>
                    </a:lnTo>
                    <a:lnTo>
                      <a:pt x="0" y="0"/>
                    </a:lnTo>
                    <a:lnTo>
                      <a:pt x="695947" y="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EEEE">
                      <a:alpha val="68000"/>
                    </a:srgbClr>
                  </a:gs>
                  <a:gs pos="100000">
                    <a:srgbClr val="7000FF">
                      <a:alpha val="68000"/>
                    </a:srgbClr>
                  </a:gs>
                </a:gsLst>
                <a:path path="circle">
                  <a:fillToRect l="50000" r="50000" t="50000" b="50000"/>
                </a:path>
              </a:gradFill>
              <a:ln w="85725" cap="sq">
                <a:solidFill>
                  <a:srgbClr val="FFFFFF">
                    <a:alpha val="67843"/>
                  </a:srgbClr>
                </a:solidFill>
                <a:prstDash val="dash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695947" cy="7155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308397" y="-76200"/>
              <a:ext cx="3590634" cy="42708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00"/>
                </a:lnSpc>
                <a:spcBef>
                  <a:spcPct val="0"/>
                </a:spcBef>
              </a:pPr>
              <a:r>
                <a:rPr lang="en-US" b="true" sz="3643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Save the records to a .txt file for later use.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-5400000">
            <a:off x="3858252" y="-4222834"/>
            <a:ext cx="9743290" cy="9566140"/>
          </a:xfrm>
          <a:custGeom>
            <a:avLst/>
            <a:gdLst/>
            <a:ahLst/>
            <a:cxnLst/>
            <a:rect r="r" b="b" t="t" l="l"/>
            <a:pathLst>
              <a:path h="9566140" w="9743290">
                <a:moveTo>
                  <a:pt x="0" y="0"/>
                </a:moveTo>
                <a:lnTo>
                  <a:pt x="9743291" y="0"/>
                </a:lnTo>
                <a:lnTo>
                  <a:pt x="9743291" y="9566140"/>
                </a:lnTo>
                <a:lnTo>
                  <a:pt x="0" y="9566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899053" y="1085850"/>
            <a:ext cx="8254284" cy="225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6"/>
              </a:lnSpc>
            </a:pPr>
            <a:r>
              <a:rPr lang="en-US" sz="7855">
                <a:solidFill>
                  <a:srgbClr val="FFFFFF"/>
                </a:solidFill>
                <a:latin typeface="Celandine"/>
                <a:ea typeface="Celandine"/>
                <a:cs typeface="Celandine"/>
                <a:sym typeface="Celandine"/>
              </a:rPr>
              <a:t>FUNCTIONAL FLOW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0" y="0"/>
            <a:ext cx="3612880" cy="3556928"/>
          </a:xfrm>
          <a:custGeom>
            <a:avLst/>
            <a:gdLst/>
            <a:ahLst/>
            <a:cxnLst/>
            <a:rect r="r" b="b" t="t" l="l"/>
            <a:pathLst>
              <a:path h="3556928" w="3612880">
                <a:moveTo>
                  <a:pt x="0" y="0"/>
                </a:moveTo>
                <a:lnTo>
                  <a:pt x="3612880" y="0"/>
                </a:lnTo>
                <a:lnTo>
                  <a:pt x="3612880" y="3556928"/>
                </a:lnTo>
                <a:lnTo>
                  <a:pt x="0" y="35569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7000"/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3858252" y="-5511452"/>
            <a:ext cx="9743290" cy="9566140"/>
          </a:xfrm>
          <a:custGeom>
            <a:avLst/>
            <a:gdLst/>
            <a:ahLst/>
            <a:cxnLst/>
            <a:rect r="r" b="b" t="t" l="l"/>
            <a:pathLst>
              <a:path h="9566140" w="9743290">
                <a:moveTo>
                  <a:pt x="0" y="0"/>
                </a:moveTo>
                <a:lnTo>
                  <a:pt x="9743291" y="0"/>
                </a:lnTo>
                <a:lnTo>
                  <a:pt x="9743291" y="9566140"/>
                </a:lnTo>
                <a:lnTo>
                  <a:pt x="0" y="9566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371" y="3943492"/>
            <a:ext cx="8555527" cy="5658122"/>
          </a:xfrm>
          <a:custGeom>
            <a:avLst/>
            <a:gdLst/>
            <a:ahLst/>
            <a:cxnLst/>
            <a:rect r="r" b="b" t="t" l="l"/>
            <a:pathLst>
              <a:path h="5658122" w="8555527">
                <a:moveTo>
                  <a:pt x="0" y="0"/>
                </a:moveTo>
                <a:lnTo>
                  <a:pt x="8555526" y="0"/>
                </a:lnTo>
                <a:lnTo>
                  <a:pt x="8555526" y="5658122"/>
                </a:lnTo>
                <a:lnTo>
                  <a:pt x="0" y="5658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341" t="0" r="-12262" b="-3006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734007" y="3204693"/>
            <a:ext cx="8233953" cy="7082307"/>
            <a:chOff x="0" y="0"/>
            <a:chExt cx="10978604" cy="94430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5366743"/>
              <a:ext cx="10978604" cy="4076332"/>
            </a:xfrm>
            <a:custGeom>
              <a:avLst/>
              <a:gdLst/>
              <a:ahLst/>
              <a:cxnLst/>
              <a:rect r="r" b="b" t="t" l="l"/>
              <a:pathLst>
                <a:path h="4076332" w="10978604">
                  <a:moveTo>
                    <a:pt x="0" y="0"/>
                  </a:moveTo>
                  <a:lnTo>
                    <a:pt x="10978604" y="0"/>
                  </a:lnTo>
                  <a:lnTo>
                    <a:pt x="10978604" y="4076332"/>
                  </a:lnTo>
                  <a:lnTo>
                    <a:pt x="0" y="4076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7553" t="0" r="-11743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978604" cy="5421388"/>
            </a:xfrm>
            <a:custGeom>
              <a:avLst/>
              <a:gdLst/>
              <a:ahLst/>
              <a:cxnLst/>
              <a:rect r="r" b="b" t="t" l="l"/>
              <a:pathLst>
                <a:path h="5421388" w="10978604">
                  <a:moveTo>
                    <a:pt x="0" y="0"/>
                  </a:moveTo>
                  <a:lnTo>
                    <a:pt x="10978604" y="0"/>
                  </a:lnTo>
                  <a:lnTo>
                    <a:pt x="10978604" y="5421388"/>
                  </a:lnTo>
                  <a:lnTo>
                    <a:pt x="0" y="54213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4236" t="0" r="-8467" b="-30606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4855371" y="386939"/>
            <a:ext cx="8014033" cy="2280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89"/>
              </a:lnSpc>
            </a:pPr>
            <a:r>
              <a:rPr lang="en-US" sz="7955">
                <a:solidFill>
                  <a:srgbClr val="FFFFFF"/>
                </a:solidFill>
                <a:latin typeface="Celandine"/>
                <a:ea typeface="Celandine"/>
                <a:cs typeface="Celandine"/>
                <a:sym typeface="Celandine"/>
              </a:rPr>
              <a:t>WEBSITE DISPLAY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4371" y="2964320"/>
            <a:ext cx="5181600" cy="979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  <a:spcBef>
                <a:spcPct val="0"/>
              </a:spcBef>
            </a:pPr>
            <a:r>
              <a:rPr lang="en-US" sz="5699">
                <a:solidFill>
                  <a:srgbClr val="E51616"/>
                </a:solidFill>
                <a:latin typeface="Archivo Black"/>
                <a:ea typeface="Archivo Black"/>
                <a:cs typeface="Archivo Black"/>
                <a:sym typeface="Archivo Black"/>
              </a:rPr>
              <a:t>Before Data: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12967" y="2225521"/>
            <a:ext cx="4541520" cy="979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  <a:spcBef>
                <a:spcPct val="0"/>
              </a:spcBef>
            </a:pPr>
            <a:r>
              <a:rPr lang="en-US" sz="5699">
                <a:solidFill>
                  <a:srgbClr val="E51616"/>
                </a:solidFill>
                <a:latin typeface="Archivo Black"/>
                <a:ea typeface="Archivo Black"/>
                <a:cs typeface="Archivo Black"/>
                <a:sym typeface="Archivo Black"/>
              </a:rPr>
              <a:t>After Data: 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9053" y="1085850"/>
            <a:ext cx="8254284" cy="225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6"/>
              </a:lnSpc>
            </a:pPr>
            <a:r>
              <a:rPr lang="en-US" sz="7855">
                <a:solidFill>
                  <a:srgbClr val="FFFFFF"/>
                </a:solidFill>
                <a:latin typeface="Celandine"/>
                <a:ea typeface="Celandine"/>
                <a:cs typeface="Celandine"/>
                <a:sym typeface="Celandine"/>
              </a:rPr>
              <a:t>CONCLUSION &amp; FUTURE WORK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3858252" y="-4222834"/>
            <a:ext cx="9743290" cy="9566140"/>
          </a:xfrm>
          <a:custGeom>
            <a:avLst/>
            <a:gdLst/>
            <a:ahLst/>
            <a:cxnLst/>
            <a:rect r="r" b="b" t="t" l="l"/>
            <a:pathLst>
              <a:path h="9566140" w="9743290">
                <a:moveTo>
                  <a:pt x="0" y="0"/>
                </a:moveTo>
                <a:lnTo>
                  <a:pt x="9743291" y="0"/>
                </a:lnTo>
                <a:lnTo>
                  <a:pt x="9743291" y="9566140"/>
                </a:lnTo>
                <a:lnTo>
                  <a:pt x="0" y="9566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3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0495" y="4836769"/>
            <a:ext cx="8529403" cy="502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8"/>
              </a:lnSpc>
            </a:pPr>
            <a:r>
              <a:rPr lang="en-US" b="true" sz="4058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  <a:r>
              <a:rPr lang="en-US" sz="4058" i="true" u="sng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:</a:t>
            </a:r>
          </a:p>
          <a:p>
            <a:pPr algn="l" marL="811554" indent="-405777" lvl="1">
              <a:lnSpc>
                <a:spcPts val="5638"/>
              </a:lnSpc>
              <a:buFont typeface="Arial"/>
              <a:buChar char="•"/>
            </a:pPr>
            <a:r>
              <a:rPr lang="en-US" sz="3758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The app provides an easy and efficient way to track and save student attendance.</a:t>
            </a:r>
          </a:p>
          <a:p>
            <a:pPr algn="l" marL="811554" indent="-405777" lvl="1">
              <a:lnSpc>
                <a:spcPts val="5638"/>
              </a:lnSpc>
              <a:spcBef>
                <a:spcPct val="0"/>
              </a:spcBef>
              <a:buFont typeface="Arial"/>
              <a:buChar char="•"/>
            </a:pPr>
            <a:r>
              <a:rPr lang="en-US" sz="3758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It is user-friendly, as it doesn't require a database (data is stored in memory).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4884394"/>
            <a:ext cx="9049601" cy="417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8"/>
              </a:lnSpc>
              <a:spcBef>
                <a:spcPct val="0"/>
              </a:spcBef>
            </a:pPr>
            <a:r>
              <a:rPr lang="en-US" b="true" sz="4127" i="true" u="sng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Future Work:</a:t>
            </a:r>
          </a:p>
          <a:p>
            <a:pPr algn="l" marL="847242" indent="-423621" lvl="1">
              <a:lnSpc>
                <a:spcPts val="5493"/>
              </a:lnSpc>
              <a:buFont typeface="Arial"/>
              <a:buChar char="•"/>
            </a:pPr>
            <a:r>
              <a:rPr lang="en-US" sz="39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Database Integration: To persist data beyond the browser session.</a:t>
            </a:r>
          </a:p>
          <a:p>
            <a:pPr algn="l" marL="847242" indent="-423621" lvl="1">
              <a:lnSpc>
                <a:spcPts val="5493"/>
              </a:lnSpc>
              <a:spcBef>
                <a:spcPct val="0"/>
              </a:spcBef>
              <a:buFont typeface="Arial"/>
              <a:buChar char="•"/>
            </a:pPr>
            <a:r>
              <a:rPr lang="en-US" sz="39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Improved User Interface: Add more styling, user feedback on submission, etc.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95036" y="229220"/>
            <a:ext cx="2709904" cy="3911935"/>
          </a:xfrm>
          <a:custGeom>
            <a:avLst/>
            <a:gdLst/>
            <a:ahLst/>
            <a:cxnLst/>
            <a:rect r="r" b="b" t="t" l="l"/>
            <a:pathLst>
              <a:path h="3911935" w="2709904">
                <a:moveTo>
                  <a:pt x="0" y="0"/>
                </a:moveTo>
                <a:lnTo>
                  <a:pt x="2709904" y="0"/>
                </a:lnTo>
                <a:lnTo>
                  <a:pt x="2709904" y="3911934"/>
                </a:lnTo>
                <a:lnTo>
                  <a:pt x="0" y="39119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3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3404" y="5626628"/>
            <a:ext cx="7801192" cy="55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DAGWSHWULHo</dc:identifier>
  <dcterms:modified xsi:type="dcterms:W3CDTF">2011-08-01T06:04:30Z</dcterms:modified>
  <cp:revision>1</cp:revision>
  <dc:title>Title: "Attendance for Course Management"</dc:title>
</cp:coreProperties>
</file>