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20"/>
  </p:notesMasterIdLst>
  <p:sldIdLst>
    <p:sldId id="256" r:id="rId2"/>
    <p:sldId id="268" r:id="rId3"/>
    <p:sldId id="258" r:id="rId4"/>
    <p:sldId id="269" r:id="rId5"/>
    <p:sldId id="259" r:id="rId6"/>
    <p:sldId id="261" r:id="rId7"/>
    <p:sldId id="260" r:id="rId8"/>
    <p:sldId id="263" r:id="rId9"/>
    <p:sldId id="262" r:id="rId10"/>
    <p:sldId id="265" r:id="rId11"/>
    <p:sldId id="267" r:id="rId12"/>
    <p:sldId id="264" r:id="rId13"/>
    <p:sldId id="257" r:id="rId14"/>
    <p:sldId id="266" r:id="rId15"/>
    <p:sldId id="271" r:id="rId16"/>
    <p:sldId id="273" r:id="rId17"/>
    <p:sldId id="272"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EE7F33-0218-4298-9CAD-C0FA8FE2281B}" v="29" dt="2022-10-09T18:29:33.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60"/>
  </p:normalViewPr>
  <p:slideViewPr>
    <p:cSldViewPr snapToGrid="0">
      <p:cViewPr>
        <p:scale>
          <a:sx n="66" d="100"/>
          <a:sy n="66" d="100"/>
        </p:scale>
        <p:origin x="412"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21689-42CC-4FF9-94C8-986449CFE30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E8CF7D2-23A3-40C4-8A04-A13E6DE96102}">
      <dgm:prSet/>
      <dgm:spPr/>
      <dgm:t>
        <a:bodyPr/>
        <a:lstStyle/>
        <a:p>
          <a:pPr algn="just">
            <a:lnSpc>
              <a:spcPct val="100000"/>
            </a:lnSpc>
          </a:pPr>
          <a:r>
            <a:rPr lang="en-US" b="0" i="0" dirty="0"/>
            <a:t>Docker is a container management service. The keywords of Docker are </a:t>
          </a:r>
          <a:r>
            <a:rPr lang="en-US" b="1" i="0" dirty="0"/>
            <a:t>develop, ship</a:t>
          </a:r>
          <a:r>
            <a:rPr lang="en-US" b="0" i="0" dirty="0"/>
            <a:t> and </a:t>
          </a:r>
          <a:r>
            <a:rPr lang="en-US" b="1" i="0" dirty="0"/>
            <a:t>run</a:t>
          </a:r>
          <a:r>
            <a:rPr lang="en-US" b="0" i="0" dirty="0"/>
            <a:t> anywhere. The whole idea of Docker is for developers to easily develop applications, and ship them into containers which can then be deployed anywhere.</a:t>
          </a:r>
          <a:endParaRPr lang="en-US" dirty="0"/>
        </a:p>
      </dgm:t>
    </dgm:pt>
    <dgm:pt modelId="{EC374513-4120-4515-BE89-6E84C533A4ED}" type="parTrans" cxnId="{4198A288-A728-46B1-9FE2-69C6B67D109A}">
      <dgm:prSet/>
      <dgm:spPr/>
      <dgm:t>
        <a:bodyPr/>
        <a:lstStyle/>
        <a:p>
          <a:endParaRPr lang="en-US"/>
        </a:p>
      </dgm:t>
    </dgm:pt>
    <dgm:pt modelId="{D42F4138-4E4B-4C5C-A6AF-E1A6064C47E4}" type="sibTrans" cxnId="{4198A288-A728-46B1-9FE2-69C6B67D109A}">
      <dgm:prSet/>
      <dgm:spPr/>
      <dgm:t>
        <a:bodyPr/>
        <a:lstStyle/>
        <a:p>
          <a:endParaRPr lang="en-US"/>
        </a:p>
      </dgm:t>
    </dgm:pt>
    <dgm:pt modelId="{81369F76-C5A7-4C8D-9985-71BF3DAB654E}">
      <dgm:prSet/>
      <dgm:spPr/>
      <dgm:t>
        <a:bodyPr/>
        <a:lstStyle/>
        <a:p>
          <a:pPr>
            <a:lnSpc>
              <a:spcPct val="100000"/>
            </a:lnSpc>
          </a:pPr>
          <a:r>
            <a:rPr lang="en-US" b="0" i="0" dirty="0"/>
            <a:t>The initial release of Docker was in March 2013 and since then, it has become the buzzword for modern world development, especially in the face of Agile-based projects.</a:t>
          </a:r>
          <a:endParaRPr lang="en-US" dirty="0"/>
        </a:p>
      </dgm:t>
    </dgm:pt>
    <dgm:pt modelId="{D7C7162E-BF98-4682-9FA8-CCB5DD33E578}" type="parTrans" cxnId="{5EB613AB-BABA-4C08-9949-F99471A80187}">
      <dgm:prSet/>
      <dgm:spPr/>
      <dgm:t>
        <a:bodyPr/>
        <a:lstStyle/>
        <a:p>
          <a:endParaRPr lang="en-US"/>
        </a:p>
      </dgm:t>
    </dgm:pt>
    <dgm:pt modelId="{17DA07E1-9DF5-40F3-B582-24254089AB14}" type="sibTrans" cxnId="{5EB613AB-BABA-4C08-9949-F99471A80187}">
      <dgm:prSet/>
      <dgm:spPr/>
      <dgm:t>
        <a:bodyPr/>
        <a:lstStyle/>
        <a:p>
          <a:endParaRPr lang="en-US"/>
        </a:p>
      </dgm:t>
    </dgm:pt>
    <dgm:pt modelId="{CD708BC2-34E6-4804-969F-8B6013BC34CB}" type="pres">
      <dgm:prSet presAssocID="{DF821689-42CC-4FF9-94C8-986449CFE305}" presName="root" presStyleCnt="0">
        <dgm:presLayoutVars>
          <dgm:dir/>
          <dgm:resizeHandles val="exact"/>
        </dgm:presLayoutVars>
      </dgm:prSet>
      <dgm:spPr/>
      <dgm:t>
        <a:bodyPr/>
        <a:lstStyle/>
        <a:p>
          <a:endParaRPr lang="en-US"/>
        </a:p>
      </dgm:t>
    </dgm:pt>
    <dgm:pt modelId="{F7D4D799-14FA-4FD4-84F0-ABC7667036B9}" type="pres">
      <dgm:prSet presAssocID="{EE8CF7D2-23A3-40C4-8A04-A13E6DE96102}" presName="compNode" presStyleCnt="0"/>
      <dgm:spPr/>
    </dgm:pt>
    <dgm:pt modelId="{BC9337F1-35AF-483F-8892-16DAD6873214}" type="pres">
      <dgm:prSet presAssocID="{EE8CF7D2-23A3-40C4-8A04-A13E6DE96102}" presName="bgRect" presStyleLbl="bgShp" presStyleIdx="0" presStyleCnt="2"/>
      <dgm:spPr/>
    </dgm:pt>
    <dgm:pt modelId="{F8BA0139-1B1F-4A25-B5C6-F355D1991717}" type="pres">
      <dgm:prSet presAssocID="{EE8CF7D2-23A3-40C4-8A04-A13E6DE9610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Box"/>
        </a:ext>
      </dgm:extLst>
    </dgm:pt>
    <dgm:pt modelId="{D76217DE-4D2A-42AC-BAF7-350F9356231D}" type="pres">
      <dgm:prSet presAssocID="{EE8CF7D2-23A3-40C4-8A04-A13E6DE96102}" presName="spaceRect" presStyleCnt="0"/>
      <dgm:spPr/>
    </dgm:pt>
    <dgm:pt modelId="{E1C32046-EBEF-4CB8-93B1-16B97424F139}" type="pres">
      <dgm:prSet presAssocID="{EE8CF7D2-23A3-40C4-8A04-A13E6DE96102}" presName="parTx" presStyleLbl="revTx" presStyleIdx="0" presStyleCnt="2">
        <dgm:presLayoutVars>
          <dgm:chMax val="0"/>
          <dgm:chPref val="0"/>
        </dgm:presLayoutVars>
      </dgm:prSet>
      <dgm:spPr/>
      <dgm:t>
        <a:bodyPr/>
        <a:lstStyle/>
        <a:p>
          <a:endParaRPr lang="en-US"/>
        </a:p>
      </dgm:t>
    </dgm:pt>
    <dgm:pt modelId="{FF562DCA-1E08-4E1F-B9E1-B0F9484E571E}" type="pres">
      <dgm:prSet presAssocID="{D42F4138-4E4B-4C5C-A6AF-E1A6064C47E4}" presName="sibTrans" presStyleCnt="0"/>
      <dgm:spPr/>
    </dgm:pt>
    <dgm:pt modelId="{E1293F6B-A571-44BF-99C7-D936D3E39523}" type="pres">
      <dgm:prSet presAssocID="{81369F76-C5A7-4C8D-9985-71BF3DAB654E}" presName="compNode" presStyleCnt="0"/>
      <dgm:spPr/>
    </dgm:pt>
    <dgm:pt modelId="{40DAB58F-1C28-4BD9-A871-491BB9488A96}" type="pres">
      <dgm:prSet presAssocID="{81369F76-C5A7-4C8D-9985-71BF3DAB654E}" presName="bgRect" presStyleLbl="bgShp" presStyleIdx="1" presStyleCnt="2"/>
      <dgm:spPr/>
    </dgm:pt>
    <dgm:pt modelId="{43D31EA1-3652-4C96-8D02-318A2A3795E2}" type="pres">
      <dgm:prSet presAssocID="{81369F76-C5A7-4C8D-9985-71BF3DAB654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Japanese Dolls"/>
        </a:ext>
      </dgm:extLst>
    </dgm:pt>
    <dgm:pt modelId="{6D3B78FB-0A60-48D1-94A5-110F1ECE90A4}" type="pres">
      <dgm:prSet presAssocID="{81369F76-C5A7-4C8D-9985-71BF3DAB654E}" presName="spaceRect" presStyleCnt="0"/>
      <dgm:spPr/>
    </dgm:pt>
    <dgm:pt modelId="{48614BD7-BF87-4F10-817F-B2A5B6B6A2AE}" type="pres">
      <dgm:prSet presAssocID="{81369F76-C5A7-4C8D-9985-71BF3DAB654E}" presName="parTx" presStyleLbl="revTx" presStyleIdx="1" presStyleCnt="2">
        <dgm:presLayoutVars>
          <dgm:chMax val="0"/>
          <dgm:chPref val="0"/>
        </dgm:presLayoutVars>
      </dgm:prSet>
      <dgm:spPr/>
      <dgm:t>
        <a:bodyPr/>
        <a:lstStyle/>
        <a:p>
          <a:endParaRPr lang="en-US"/>
        </a:p>
      </dgm:t>
    </dgm:pt>
  </dgm:ptLst>
  <dgm:cxnLst>
    <dgm:cxn modelId="{2D448E3B-0612-4DEB-9332-35EE4E86D09D}" type="presOf" srcId="{EE8CF7D2-23A3-40C4-8A04-A13E6DE96102}" destId="{E1C32046-EBEF-4CB8-93B1-16B97424F139}" srcOrd="0" destOrd="0" presId="urn:microsoft.com/office/officeart/2018/2/layout/IconVerticalSolidList"/>
    <dgm:cxn modelId="{5EB613AB-BABA-4C08-9949-F99471A80187}" srcId="{DF821689-42CC-4FF9-94C8-986449CFE305}" destId="{81369F76-C5A7-4C8D-9985-71BF3DAB654E}" srcOrd="1" destOrd="0" parTransId="{D7C7162E-BF98-4682-9FA8-CCB5DD33E578}" sibTransId="{17DA07E1-9DF5-40F3-B582-24254089AB14}"/>
    <dgm:cxn modelId="{4198A288-A728-46B1-9FE2-69C6B67D109A}" srcId="{DF821689-42CC-4FF9-94C8-986449CFE305}" destId="{EE8CF7D2-23A3-40C4-8A04-A13E6DE96102}" srcOrd="0" destOrd="0" parTransId="{EC374513-4120-4515-BE89-6E84C533A4ED}" sibTransId="{D42F4138-4E4B-4C5C-A6AF-E1A6064C47E4}"/>
    <dgm:cxn modelId="{3EA6C20E-4A6A-4E20-BB9C-FB2A25634E2A}" type="presOf" srcId="{DF821689-42CC-4FF9-94C8-986449CFE305}" destId="{CD708BC2-34E6-4804-969F-8B6013BC34CB}" srcOrd="0" destOrd="0" presId="urn:microsoft.com/office/officeart/2018/2/layout/IconVerticalSolidList"/>
    <dgm:cxn modelId="{FBA70174-07BF-4F97-A8CC-7DB8CA85C0F0}" type="presOf" srcId="{81369F76-C5A7-4C8D-9985-71BF3DAB654E}" destId="{48614BD7-BF87-4F10-817F-B2A5B6B6A2AE}" srcOrd="0" destOrd="0" presId="urn:microsoft.com/office/officeart/2018/2/layout/IconVerticalSolidList"/>
    <dgm:cxn modelId="{1EA848C4-EB91-4B37-A4C2-22FD129119F4}" type="presParOf" srcId="{CD708BC2-34E6-4804-969F-8B6013BC34CB}" destId="{F7D4D799-14FA-4FD4-84F0-ABC7667036B9}" srcOrd="0" destOrd="0" presId="urn:microsoft.com/office/officeart/2018/2/layout/IconVerticalSolidList"/>
    <dgm:cxn modelId="{516934C2-BBB6-4996-A670-A378559F3816}" type="presParOf" srcId="{F7D4D799-14FA-4FD4-84F0-ABC7667036B9}" destId="{BC9337F1-35AF-483F-8892-16DAD6873214}" srcOrd="0" destOrd="0" presId="urn:microsoft.com/office/officeart/2018/2/layout/IconVerticalSolidList"/>
    <dgm:cxn modelId="{5E053EC9-BDB1-4B01-8ADE-415F15CD966A}" type="presParOf" srcId="{F7D4D799-14FA-4FD4-84F0-ABC7667036B9}" destId="{F8BA0139-1B1F-4A25-B5C6-F355D1991717}" srcOrd="1" destOrd="0" presId="urn:microsoft.com/office/officeart/2018/2/layout/IconVerticalSolidList"/>
    <dgm:cxn modelId="{D6AC3A76-2576-4888-B17B-74CEC59E4652}" type="presParOf" srcId="{F7D4D799-14FA-4FD4-84F0-ABC7667036B9}" destId="{D76217DE-4D2A-42AC-BAF7-350F9356231D}" srcOrd="2" destOrd="0" presId="urn:microsoft.com/office/officeart/2018/2/layout/IconVerticalSolidList"/>
    <dgm:cxn modelId="{6A3AFA48-10BE-4833-8197-EE94D3A9A7E8}" type="presParOf" srcId="{F7D4D799-14FA-4FD4-84F0-ABC7667036B9}" destId="{E1C32046-EBEF-4CB8-93B1-16B97424F139}" srcOrd="3" destOrd="0" presId="urn:microsoft.com/office/officeart/2018/2/layout/IconVerticalSolidList"/>
    <dgm:cxn modelId="{727166D5-3D02-4EE5-8EC2-9EAB543B8569}" type="presParOf" srcId="{CD708BC2-34E6-4804-969F-8B6013BC34CB}" destId="{FF562DCA-1E08-4E1F-B9E1-B0F9484E571E}" srcOrd="1" destOrd="0" presId="urn:microsoft.com/office/officeart/2018/2/layout/IconVerticalSolidList"/>
    <dgm:cxn modelId="{219D3EF5-1AB0-4EB3-85D2-83D79A7A39B9}" type="presParOf" srcId="{CD708BC2-34E6-4804-969F-8B6013BC34CB}" destId="{E1293F6B-A571-44BF-99C7-D936D3E39523}" srcOrd="2" destOrd="0" presId="urn:microsoft.com/office/officeart/2018/2/layout/IconVerticalSolidList"/>
    <dgm:cxn modelId="{76F13B54-B2A7-420E-8D95-BFA8CD88C5F1}" type="presParOf" srcId="{E1293F6B-A571-44BF-99C7-D936D3E39523}" destId="{40DAB58F-1C28-4BD9-A871-491BB9488A96}" srcOrd="0" destOrd="0" presId="urn:microsoft.com/office/officeart/2018/2/layout/IconVerticalSolidList"/>
    <dgm:cxn modelId="{FCB5B138-7328-4A62-BB60-0E7F25AD3BA9}" type="presParOf" srcId="{E1293F6B-A571-44BF-99C7-D936D3E39523}" destId="{43D31EA1-3652-4C96-8D02-318A2A3795E2}" srcOrd="1" destOrd="0" presId="urn:microsoft.com/office/officeart/2018/2/layout/IconVerticalSolidList"/>
    <dgm:cxn modelId="{EABEED41-724C-4894-9947-EFEE7EF38C50}" type="presParOf" srcId="{E1293F6B-A571-44BF-99C7-D936D3E39523}" destId="{6D3B78FB-0A60-48D1-94A5-110F1ECE90A4}" srcOrd="2" destOrd="0" presId="urn:microsoft.com/office/officeart/2018/2/layout/IconVerticalSolidList"/>
    <dgm:cxn modelId="{7AAB125F-65AB-478B-939C-CA7B2AB2D66E}" type="presParOf" srcId="{E1293F6B-A571-44BF-99C7-D936D3E39523}" destId="{48614BD7-BF87-4F10-817F-B2A5B6B6A2A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0F19D3-2E40-4CCB-B7FD-21DF8B0B2BB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5C6CE9E-1BA7-477C-AAA0-5BD6653C9C97}">
      <dgm:prSet/>
      <dgm:spPr/>
      <dgm:t>
        <a:bodyPr/>
        <a:lstStyle/>
        <a:p>
          <a:pPr algn="just"/>
          <a:r>
            <a:rPr lang="en-US" b="1" i="0" dirty="0"/>
            <a:t>Isolation</a:t>
          </a:r>
          <a:r>
            <a:rPr lang="en-US" b="1" i="0" dirty="0" smtClean="0"/>
            <a:t>:</a:t>
          </a:r>
          <a:endParaRPr lang="en-US" dirty="0"/>
        </a:p>
      </dgm:t>
    </dgm:pt>
    <dgm:pt modelId="{1D886ADC-F66A-4EF5-B745-132AD6743F00}" type="parTrans" cxnId="{47006139-3FA1-4A7C-9F88-84990C032F83}">
      <dgm:prSet/>
      <dgm:spPr/>
      <dgm:t>
        <a:bodyPr/>
        <a:lstStyle/>
        <a:p>
          <a:endParaRPr lang="en-US"/>
        </a:p>
      </dgm:t>
    </dgm:pt>
    <dgm:pt modelId="{6B4F3060-AE0B-47AF-AFA6-A578C91E0A4C}" type="sibTrans" cxnId="{47006139-3FA1-4A7C-9F88-84990C032F83}">
      <dgm:prSet/>
      <dgm:spPr/>
      <dgm:t>
        <a:bodyPr/>
        <a:lstStyle/>
        <a:p>
          <a:endParaRPr lang="en-US"/>
        </a:p>
      </dgm:t>
    </dgm:pt>
    <dgm:pt modelId="{A6B80B09-8265-42DA-B273-7610242B0EDF}">
      <dgm:prSet/>
      <dgm:spPr/>
      <dgm:t>
        <a:bodyPr/>
        <a:lstStyle/>
        <a:p>
          <a:pPr algn="just"/>
          <a:r>
            <a:rPr lang="en-US" b="1" i="0" dirty="0"/>
            <a:t>Portability</a:t>
          </a:r>
          <a:r>
            <a:rPr lang="en-US" b="1" i="0" dirty="0" smtClean="0"/>
            <a:t>:</a:t>
          </a:r>
          <a:endParaRPr lang="en-US" dirty="0"/>
        </a:p>
      </dgm:t>
    </dgm:pt>
    <dgm:pt modelId="{16E5C83D-64BC-4213-8760-3E9A19A673EA}" type="parTrans" cxnId="{1084F0B7-FB50-46AD-A6F4-B8F4ACA5A898}">
      <dgm:prSet/>
      <dgm:spPr/>
      <dgm:t>
        <a:bodyPr/>
        <a:lstStyle/>
        <a:p>
          <a:endParaRPr lang="en-US"/>
        </a:p>
      </dgm:t>
    </dgm:pt>
    <dgm:pt modelId="{011790BF-0EE1-4C74-A3C6-897B05D29EE5}" type="sibTrans" cxnId="{1084F0B7-FB50-46AD-A6F4-B8F4ACA5A898}">
      <dgm:prSet/>
      <dgm:spPr/>
      <dgm:t>
        <a:bodyPr/>
        <a:lstStyle/>
        <a:p>
          <a:endParaRPr lang="en-US"/>
        </a:p>
      </dgm:t>
    </dgm:pt>
    <dgm:pt modelId="{114267CE-DDC1-492F-8658-6CCEA60C6516}">
      <dgm:prSet/>
      <dgm:spPr/>
      <dgm:t>
        <a:bodyPr/>
        <a:lstStyle/>
        <a:p>
          <a:pPr algn="just"/>
          <a:r>
            <a:rPr lang="en-US" b="1" i="0" dirty="0" smtClean="0"/>
            <a:t>Lightweight</a:t>
          </a:r>
          <a:endParaRPr lang="en-US" dirty="0"/>
        </a:p>
      </dgm:t>
    </dgm:pt>
    <dgm:pt modelId="{923B8A0A-85D0-4F19-A177-1BB0C85E3652}" type="parTrans" cxnId="{31F6BE4F-8052-49A0-B39C-982E526239A8}">
      <dgm:prSet/>
      <dgm:spPr/>
      <dgm:t>
        <a:bodyPr/>
        <a:lstStyle/>
        <a:p>
          <a:endParaRPr lang="en-US"/>
        </a:p>
      </dgm:t>
    </dgm:pt>
    <dgm:pt modelId="{4C8D9E79-6F95-434C-82BE-F85A79437BAE}" type="sibTrans" cxnId="{31F6BE4F-8052-49A0-B39C-982E526239A8}">
      <dgm:prSet/>
      <dgm:spPr/>
      <dgm:t>
        <a:bodyPr/>
        <a:lstStyle/>
        <a:p>
          <a:endParaRPr lang="en-US"/>
        </a:p>
      </dgm:t>
    </dgm:pt>
    <dgm:pt modelId="{6AB24D75-68F0-425D-B1B5-67E451611200}">
      <dgm:prSet/>
      <dgm:spPr/>
      <dgm:t>
        <a:bodyPr/>
        <a:lstStyle/>
        <a:p>
          <a:pPr algn="just"/>
          <a:r>
            <a:rPr lang="en-US" b="0" i="0" dirty="0" smtClean="0"/>
            <a:t>Memory Usage</a:t>
          </a:r>
        </a:p>
        <a:p>
          <a:pPr algn="just"/>
          <a:endParaRPr lang="en-US" b="0" i="0" dirty="0"/>
        </a:p>
      </dgm:t>
    </dgm:pt>
    <dgm:pt modelId="{A100910C-FE61-4FBD-A8C8-DCA059FE41E2}" type="parTrans" cxnId="{A1C70EA4-A00F-46AA-92EE-3BF696A34089}">
      <dgm:prSet/>
      <dgm:spPr/>
      <dgm:t>
        <a:bodyPr/>
        <a:lstStyle/>
        <a:p>
          <a:endParaRPr lang="en-US"/>
        </a:p>
      </dgm:t>
    </dgm:pt>
    <dgm:pt modelId="{2F0FE63A-B18C-4E56-AF93-FB73564CC9C1}" type="sibTrans" cxnId="{A1C70EA4-A00F-46AA-92EE-3BF696A34089}">
      <dgm:prSet/>
      <dgm:spPr/>
      <dgm:t>
        <a:bodyPr/>
        <a:lstStyle/>
        <a:p>
          <a:endParaRPr lang="en-US"/>
        </a:p>
      </dgm:t>
    </dgm:pt>
    <dgm:pt modelId="{0647000F-3A42-4AA2-BB07-678D16E1F8A0}">
      <dgm:prSet/>
      <dgm:spPr/>
      <dgm:t>
        <a:bodyPr/>
        <a:lstStyle/>
        <a:p>
          <a:r>
            <a:rPr lang="en-US" b="0" i="0" smtClean="0"/>
            <a:t>Performance</a:t>
          </a:r>
          <a:endParaRPr lang="en-US" b="0" i="0" dirty="0" smtClean="0"/>
        </a:p>
        <a:p>
          <a:endParaRPr lang="en-US" b="0" i="0" dirty="0"/>
        </a:p>
      </dgm:t>
    </dgm:pt>
    <dgm:pt modelId="{FDE0BA56-0D10-47D1-8A26-F0124FB1D00A}" type="parTrans" cxnId="{1C01F11E-A3CB-4F05-B8DE-26BF72E5084D}">
      <dgm:prSet/>
      <dgm:spPr/>
      <dgm:t>
        <a:bodyPr/>
        <a:lstStyle/>
        <a:p>
          <a:endParaRPr lang="en-US"/>
        </a:p>
      </dgm:t>
    </dgm:pt>
    <dgm:pt modelId="{964CCD7A-6CD6-4896-99C9-91B0494C13D1}" type="sibTrans" cxnId="{1C01F11E-A3CB-4F05-B8DE-26BF72E5084D}">
      <dgm:prSet/>
      <dgm:spPr/>
      <dgm:t>
        <a:bodyPr/>
        <a:lstStyle/>
        <a:p>
          <a:endParaRPr lang="en-US"/>
        </a:p>
      </dgm:t>
    </dgm:pt>
    <dgm:pt modelId="{6C534B96-23C8-47CF-B04D-0FAEB1430229}">
      <dgm:prSet/>
      <dgm:spPr/>
      <dgm:t>
        <a:bodyPr/>
        <a:lstStyle/>
        <a:p>
          <a:r>
            <a:rPr lang="en-US" b="0" i="0" dirty="0" smtClean="0"/>
            <a:t>Security</a:t>
          </a:r>
          <a:endParaRPr lang="en-US" b="0" i="0" dirty="0" smtClean="0"/>
        </a:p>
        <a:p>
          <a:endParaRPr lang="en-US" b="0" i="0" dirty="0"/>
        </a:p>
      </dgm:t>
    </dgm:pt>
    <dgm:pt modelId="{8F4852BF-1A27-4AC9-97F3-561B5B91C6A7}" type="parTrans" cxnId="{79E36AE6-FD8D-4BAE-A356-93EC31BE8347}">
      <dgm:prSet/>
      <dgm:spPr/>
      <dgm:t>
        <a:bodyPr/>
        <a:lstStyle/>
        <a:p>
          <a:endParaRPr lang="en-US"/>
        </a:p>
      </dgm:t>
    </dgm:pt>
    <dgm:pt modelId="{F6308569-60A7-4EF5-A3F4-3AD2A00B62C8}" type="sibTrans" cxnId="{79E36AE6-FD8D-4BAE-A356-93EC31BE8347}">
      <dgm:prSet/>
      <dgm:spPr/>
      <dgm:t>
        <a:bodyPr/>
        <a:lstStyle/>
        <a:p>
          <a:endParaRPr lang="en-US"/>
        </a:p>
      </dgm:t>
    </dgm:pt>
    <dgm:pt modelId="{111E9DAD-B8DB-4858-A5B3-737A7D9A2F07}" type="pres">
      <dgm:prSet presAssocID="{1D0F19D3-2E40-4CCB-B7FD-21DF8B0B2BB6}" presName="linear" presStyleCnt="0">
        <dgm:presLayoutVars>
          <dgm:animLvl val="lvl"/>
          <dgm:resizeHandles val="exact"/>
        </dgm:presLayoutVars>
      </dgm:prSet>
      <dgm:spPr/>
      <dgm:t>
        <a:bodyPr/>
        <a:lstStyle/>
        <a:p>
          <a:endParaRPr lang="en-US"/>
        </a:p>
      </dgm:t>
    </dgm:pt>
    <dgm:pt modelId="{0A90EC39-8D51-4E7A-B5A9-E2BF068DABA4}" type="pres">
      <dgm:prSet presAssocID="{55C6CE9E-1BA7-477C-AAA0-5BD6653C9C97}" presName="parentText" presStyleLbl="node1" presStyleIdx="0" presStyleCnt="6">
        <dgm:presLayoutVars>
          <dgm:chMax val="0"/>
          <dgm:bulletEnabled val="1"/>
        </dgm:presLayoutVars>
      </dgm:prSet>
      <dgm:spPr/>
      <dgm:t>
        <a:bodyPr/>
        <a:lstStyle/>
        <a:p>
          <a:endParaRPr lang="en-US"/>
        </a:p>
      </dgm:t>
    </dgm:pt>
    <dgm:pt modelId="{328F650F-0F01-4422-BA8A-B1EF05A235D4}" type="pres">
      <dgm:prSet presAssocID="{6B4F3060-AE0B-47AF-AFA6-A578C91E0A4C}" presName="spacer" presStyleCnt="0"/>
      <dgm:spPr/>
    </dgm:pt>
    <dgm:pt modelId="{2FDD7E97-F724-42BF-A555-0EB016D73A87}" type="pres">
      <dgm:prSet presAssocID="{A6B80B09-8265-42DA-B273-7610242B0EDF}" presName="parentText" presStyleLbl="node1" presStyleIdx="1" presStyleCnt="6">
        <dgm:presLayoutVars>
          <dgm:chMax val="0"/>
          <dgm:bulletEnabled val="1"/>
        </dgm:presLayoutVars>
      </dgm:prSet>
      <dgm:spPr/>
      <dgm:t>
        <a:bodyPr/>
        <a:lstStyle/>
        <a:p>
          <a:endParaRPr lang="en-US"/>
        </a:p>
      </dgm:t>
    </dgm:pt>
    <dgm:pt modelId="{CC117FA9-CAC4-4E7B-82ED-DA1B57526E52}" type="pres">
      <dgm:prSet presAssocID="{011790BF-0EE1-4C74-A3C6-897B05D29EE5}" presName="spacer" presStyleCnt="0"/>
      <dgm:spPr/>
    </dgm:pt>
    <dgm:pt modelId="{CB1C054B-166D-4D24-9569-E3F08A3E480D}" type="pres">
      <dgm:prSet presAssocID="{114267CE-DDC1-492F-8658-6CCEA60C6516}" presName="parentText" presStyleLbl="node1" presStyleIdx="2" presStyleCnt="6">
        <dgm:presLayoutVars>
          <dgm:chMax val="0"/>
          <dgm:bulletEnabled val="1"/>
        </dgm:presLayoutVars>
      </dgm:prSet>
      <dgm:spPr/>
      <dgm:t>
        <a:bodyPr/>
        <a:lstStyle/>
        <a:p>
          <a:endParaRPr lang="en-US"/>
        </a:p>
      </dgm:t>
    </dgm:pt>
    <dgm:pt modelId="{18035C3D-92FF-40FB-A230-664DFD4981AF}" type="pres">
      <dgm:prSet presAssocID="{4C8D9E79-6F95-434C-82BE-F85A79437BAE}" presName="spacer" presStyleCnt="0"/>
      <dgm:spPr/>
    </dgm:pt>
    <dgm:pt modelId="{267BAD74-69FB-47CB-BA95-5A19F0C08040}" type="pres">
      <dgm:prSet presAssocID="{6AB24D75-68F0-425D-B1B5-67E451611200}" presName="parentText" presStyleLbl="node1" presStyleIdx="3" presStyleCnt="6">
        <dgm:presLayoutVars>
          <dgm:chMax val="0"/>
          <dgm:bulletEnabled val="1"/>
        </dgm:presLayoutVars>
      </dgm:prSet>
      <dgm:spPr/>
      <dgm:t>
        <a:bodyPr/>
        <a:lstStyle/>
        <a:p>
          <a:endParaRPr lang="en-US"/>
        </a:p>
      </dgm:t>
    </dgm:pt>
    <dgm:pt modelId="{3FB2B274-DD03-4984-BD66-92F7941FAE86}" type="pres">
      <dgm:prSet presAssocID="{2F0FE63A-B18C-4E56-AF93-FB73564CC9C1}" presName="spacer" presStyleCnt="0"/>
      <dgm:spPr/>
    </dgm:pt>
    <dgm:pt modelId="{D0945896-5005-4F60-8C85-AABD2B10F0D1}" type="pres">
      <dgm:prSet presAssocID="{0647000F-3A42-4AA2-BB07-678D16E1F8A0}" presName="parentText" presStyleLbl="node1" presStyleIdx="4" presStyleCnt="6">
        <dgm:presLayoutVars>
          <dgm:chMax val="0"/>
          <dgm:bulletEnabled val="1"/>
        </dgm:presLayoutVars>
      </dgm:prSet>
      <dgm:spPr/>
      <dgm:t>
        <a:bodyPr/>
        <a:lstStyle/>
        <a:p>
          <a:endParaRPr lang="en-US"/>
        </a:p>
      </dgm:t>
    </dgm:pt>
    <dgm:pt modelId="{52AC1922-DBAC-434F-8E8C-42C161F9207F}" type="pres">
      <dgm:prSet presAssocID="{964CCD7A-6CD6-4896-99C9-91B0494C13D1}" presName="spacer" presStyleCnt="0"/>
      <dgm:spPr/>
    </dgm:pt>
    <dgm:pt modelId="{4958B447-D086-4BA1-8775-6C07FF2CA8E2}" type="pres">
      <dgm:prSet presAssocID="{6C534B96-23C8-47CF-B04D-0FAEB1430229}" presName="parentText" presStyleLbl="node1" presStyleIdx="5" presStyleCnt="6">
        <dgm:presLayoutVars>
          <dgm:chMax val="0"/>
          <dgm:bulletEnabled val="1"/>
        </dgm:presLayoutVars>
      </dgm:prSet>
      <dgm:spPr/>
      <dgm:t>
        <a:bodyPr/>
        <a:lstStyle/>
        <a:p>
          <a:endParaRPr lang="en-US"/>
        </a:p>
      </dgm:t>
    </dgm:pt>
  </dgm:ptLst>
  <dgm:cxnLst>
    <dgm:cxn modelId="{47006139-3FA1-4A7C-9F88-84990C032F83}" srcId="{1D0F19D3-2E40-4CCB-B7FD-21DF8B0B2BB6}" destId="{55C6CE9E-1BA7-477C-AAA0-5BD6653C9C97}" srcOrd="0" destOrd="0" parTransId="{1D886ADC-F66A-4EF5-B745-132AD6743F00}" sibTransId="{6B4F3060-AE0B-47AF-AFA6-A578C91E0A4C}"/>
    <dgm:cxn modelId="{1C01F11E-A3CB-4F05-B8DE-26BF72E5084D}" srcId="{1D0F19D3-2E40-4CCB-B7FD-21DF8B0B2BB6}" destId="{0647000F-3A42-4AA2-BB07-678D16E1F8A0}" srcOrd="4" destOrd="0" parTransId="{FDE0BA56-0D10-47D1-8A26-F0124FB1D00A}" sibTransId="{964CCD7A-6CD6-4896-99C9-91B0494C13D1}"/>
    <dgm:cxn modelId="{31F6BE4F-8052-49A0-B39C-982E526239A8}" srcId="{1D0F19D3-2E40-4CCB-B7FD-21DF8B0B2BB6}" destId="{114267CE-DDC1-492F-8658-6CCEA60C6516}" srcOrd="2" destOrd="0" parTransId="{923B8A0A-85D0-4F19-A177-1BB0C85E3652}" sibTransId="{4C8D9E79-6F95-434C-82BE-F85A79437BAE}"/>
    <dgm:cxn modelId="{DE0183BC-C8DD-458C-AAA5-9707B958035A}" type="presOf" srcId="{0647000F-3A42-4AA2-BB07-678D16E1F8A0}" destId="{D0945896-5005-4F60-8C85-AABD2B10F0D1}" srcOrd="0" destOrd="0" presId="urn:microsoft.com/office/officeart/2005/8/layout/vList2"/>
    <dgm:cxn modelId="{D24DE35A-95FD-4EBE-B8D6-CE390284F531}" type="presOf" srcId="{A6B80B09-8265-42DA-B273-7610242B0EDF}" destId="{2FDD7E97-F724-42BF-A555-0EB016D73A87}" srcOrd="0" destOrd="0" presId="urn:microsoft.com/office/officeart/2005/8/layout/vList2"/>
    <dgm:cxn modelId="{A1C70EA4-A00F-46AA-92EE-3BF696A34089}" srcId="{1D0F19D3-2E40-4CCB-B7FD-21DF8B0B2BB6}" destId="{6AB24D75-68F0-425D-B1B5-67E451611200}" srcOrd="3" destOrd="0" parTransId="{A100910C-FE61-4FBD-A8C8-DCA059FE41E2}" sibTransId="{2F0FE63A-B18C-4E56-AF93-FB73564CC9C1}"/>
    <dgm:cxn modelId="{1084F0B7-FB50-46AD-A6F4-B8F4ACA5A898}" srcId="{1D0F19D3-2E40-4CCB-B7FD-21DF8B0B2BB6}" destId="{A6B80B09-8265-42DA-B273-7610242B0EDF}" srcOrd="1" destOrd="0" parTransId="{16E5C83D-64BC-4213-8760-3E9A19A673EA}" sibTransId="{011790BF-0EE1-4C74-A3C6-897B05D29EE5}"/>
    <dgm:cxn modelId="{CDDA26E9-B620-44F5-8135-43ABAEDC06DC}" type="presOf" srcId="{6C534B96-23C8-47CF-B04D-0FAEB1430229}" destId="{4958B447-D086-4BA1-8775-6C07FF2CA8E2}" srcOrd="0" destOrd="0" presId="urn:microsoft.com/office/officeart/2005/8/layout/vList2"/>
    <dgm:cxn modelId="{829D4790-A20B-401B-9FC8-AC0E8C772821}" type="presOf" srcId="{6AB24D75-68F0-425D-B1B5-67E451611200}" destId="{267BAD74-69FB-47CB-BA95-5A19F0C08040}" srcOrd="0" destOrd="0" presId="urn:microsoft.com/office/officeart/2005/8/layout/vList2"/>
    <dgm:cxn modelId="{BB0DBE39-AC36-4474-8EAB-FE5073F76CDE}" type="presOf" srcId="{1D0F19D3-2E40-4CCB-B7FD-21DF8B0B2BB6}" destId="{111E9DAD-B8DB-4858-A5B3-737A7D9A2F07}" srcOrd="0" destOrd="0" presId="urn:microsoft.com/office/officeart/2005/8/layout/vList2"/>
    <dgm:cxn modelId="{D62CAF57-0428-4DEF-B46D-91749FDCE52F}" type="presOf" srcId="{55C6CE9E-1BA7-477C-AAA0-5BD6653C9C97}" destId="{0A90EC39-8D51-4E7A-B5A9-E2BF068DABA4}" srcOrd="0" destOrd="0" presId="urn:microsoft.com/office/officeart/2005/8/layout/vList2"/>
    <dgm:cxn modelId="{1087545E-3B89-4338-92FE-C144B34ACBE1}" type="presOf" srcId="{114267CE-DDC1-492F-8658-6CCEA60C6516}" destId="{CB1C054B-166D-4D24-9569-E3F08A3E480D}" srcOrd="0" destOrd="0" presId="urn:microsoft.com/office/officeart/2005/8/layout/vList2"/>
    <dgm:cxn modelId="{79E36AE6-FD8D-4BAE-A356-93EC31BE8347}" srcId="{1D0F19D3-2E40-4CCB-B7FD-21DF8B0B2BB6}" destId="{6C534B96-23C8-47CF-B04D-0FAEB1430229}" srcOrd="5" destOrd="0" parTransId="{8F4852BF-1A27-4AC9-97F3-561B5B91C6A7}" sibTransId="{F6308569-60A7-4EF5-A3F4-3AD2A00B62C8}"/>
    <dgm:cxn modelId="{988FD365-36B6-42AA-95C9-7660A3BB139A}" type="presParOf" srcId="{111E9DAD-B8DB-4858-A5B3-737A7D9A2F07}" destId="{0A90EC39-8D51-4E7A-B5A9-E2BF068DABA4}" srcOrd="0" destOrd="0" presId="urn:microsoft.com/office/officeart/2005/8/layout/vList2"/>
    <dgm:cxn modelId="{F83265C4-EA09-41DC-9809-992DF094AAF6}" type="presParOf" srcId="{111E9DAD-B8DB-4858-A5B3-737A7D9A2F07}" destId="{328F650F-0F01-4422-BA8A-B1EF05A235D4}" srcOrd="1" destOrd="0" presId="urn:microsoft.com/office/officeart/2005/8/layout/vList2"/>
    <dgm:cxn modelId="{19E85BE3-83E1-4241-A580-78AA82F1CDEA}" type="presParOf" srcId="{111E9DAD-B8DB-4858-A5B3-737A7D9A2F07}" destId="{2FDD7E97-F724-42BF-A555-0EB016D73A87}" srcOrd="2" destOrd="0" presId="urn:microsoft.com/office/officeart/2005/8/layout/vList2"/>
    <dgm:cxn modelId="{89DC00B4-C2FA-4860-8EF1-7D21A4F05615}" type="presParOf" srcId="{111E9DAD-B8DB-4858-A5B3-737A7D9A2F07}" destId="{CC117FA9-CAC4-4E7B-82ED-DA1B57526E52}" srcOrd="3" destOrd="0" presId="urn:microsoft.com/office/officeart/2005/8/layout/vList2"/>
    <dgm:cxn modelId="{6051F33D-FE14-419A-89AD-CACBC6FCDCE8}" type="presParOf" srcId="{111E9DAD-B8DB-4858-A5B3-737A7D9A2F07}" destId="{CB1C054B-166D-4D24-9569-E3F08A3E480D}" srcOrd="4" destOrd="0" presId="urn:microsoft.com/office/officeart/2005/8/layout/vList2"/>
    <dgm:cxn modelId="{A06F2556-8E1F-4059-A5A0-96F72BB702A7}" type="presParOf" srcId="{111E9DAD-B8DB-4858-A5B3-737A7D9A2F07}" destId="{18035C3D-92FF-40FB-A230-664DFD4981AF}" srcOrd="5" destOrd="0" presId="urn:microsoft.com/office/officeart/2005/8/layout/vList2"/>
    <dgm:cxn modelId="{E10AAF03-F681-47E3-9344-97347D0BE0DD}" type="presParOf" srcId="{111E9DAD-B8DB-4858-A5B3-737A7D9A2F07}" destId="{267BAD74-69FB-47CB-BA95-5A19F0C08040}" srcOrd="6" destOrd="0" presId="urn:microsoft.com/office/officeart/2005/8/layout/vList2"/>
    <dgm:cxn modelId="{F7FD6DE7-0112-424C-9CBF-16C204CDD970}" type="presParOf" srcId="{111E9DAD-B8DB-4858-A5B3-737A7D9A2F07}" destId="{3FB2B274-DD03-4984-BD66-92F7941FAE86}" srcOrd="7" destOrd="0" presId="urn:microsoft.com/office/officeart/2005/8/layout/vList2"/>
    <dgm:cxn modelId="{A73E4F20-DC63-4B3D-925E-5BDBF65A1040}" type="presParOf" srcId="{111E9DAD-B8DB-4858-A5B3-737A7D9A2F07}" destId="{D0945896-5005-4F60-8C85-AABD2B10F0D1}" srcOrd="8" destOrd="0" presId="urn:microsoft.com/office/officeart/2005/8/layout/vList2"/>
    <dgm:cxn modelId="{7C89AE01-6050-4C27-88F3-06AA3974CEB4}" type="presParOf" srcId="{111E9DAD-B8DB-4858-A5B3-737A7D9A2F07}" destId="{52AC1922-DBAC-434F-8E8C-42C161F9207F}" srcOrd="9" destOrd="0" presId="urn:microsoft.com/office/officeart/2005/8/layout/vList2"/>
    <dgm:cxn modelId="{1CC8B8D7-B371-407E-897F-1B945CF7EA78}" type="presParOf" srcId="{111E9DAD-B8DB-4858-A5B3-737A7D9A2F07}" destId="{4958B447-D086-4BA1-8775-6C07FF2CA8E2}"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337F1-35AF-483F-8892-16DAD6873214}">
      <dsp:nvSpPr>
        <dsp:cNvPr id="0" name=""/>
        <dsp:cNvSpPr/>
      </dsp:nvSpPr>
      <dsp:spPr>
        <a:xfrm>
          <a:off x="0" y="935910"/>
          <a:ext cx="6408738" cy="1727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BA0139-1B1F-4A25-B5C6-F355D1991717}">
      <dsp:nvSpPr>
        <dsp:cNvPr id="0" name=""/>
        <dsp:cNvSpPr/>
      </dsp:nvSpPr>
      <dsp:spPr>
        <a:xfrm>
          <a:off x="522670" y="1324673"/>
          <a:ext cx="950309" cy="9503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C32046-EBEF-4CB8-93B1-16B97424F139}">
      <dsp:nvSpPr>
        <dsp:cNvPr id="0" name=""/>
        <dsp:cNvSpPr/>
      </dsp:nvSpPr>
      <dsp:spPr>
        <a:xfrm>
          <a:off x="1995649" y="935910"/>
          <a:ext cx="4413088" cy="172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63" tIns="182863" rIns="182863" bIns="182863" numCol="1" spcCol="1270" anchor="ctr" anchorCtr="0">
          <a:noAutofit/>
        </a:bodyPr>
        <a:lstStyle/>
        <a:p>
          <a:pPr lvl="0" algn="just" defTabSz="666750">
            <a:lnSpc>
              <a:spcPct val="100000"/>
            </a:lnSpc>
            <a:spcBef>
              <a:spcPct val="0"/>
            </a:spcBef>
            <a:spcAft>
              <a:spcPct val="35000"/>
            </a:spcAft>
          </a:pPr>
          <a:r>
            <a:rPr lang="en-US" sz="1500" b="0" i="0" kern="1200" dirty="0"/>
            <a:t>Docker is a container management service. The keywords of Docker are </a:t>
          </a:r>
          <a:r>
            <a:rPr lang="en-US" sz="1500" b="1" i="0" kern="1200" dirty="0"/>
            <a:t>develop, ship</a:t>
          </a:r>
          <a:r>
            <a:rPr lang="en-US" sz="1500" b="0" i="0" kern="1200" dirty="0"/>
            <a:t> and </a:t>
          </a:r>
          <a:r>
            <a:rPr lang="en-US" sz="1500" b="1" i="0" kern="1200" dirty="0"/>
            <a:t>run</a:t>
          </a:r>
          <a:r>
            <a:rPr lang="en-US" sz="1500" b="0" i="0" kern="1200" dirty="0"/>
            <a:t> anywhere. The whole idea of Docker is for developers to easily develop applications, and ship them into containers which can then be deployed anywhere.</a:t>
          </a:r>
          <a:endParaRPr lang="en-US" sz="1500" kern="1200" dirty="0"/>
        </a:p>
      </dsp:txBody>
      <dsp:txXfrm>
        <a:off x="1995649" y="935910"/>
        <a:ext cx="4413088" cy="1727835"/>
      </dsp:txXfrm>
    </dsp:sp>
    <dsp:sp modelId="{40DAB58F-1C28-4BD9-A871-491BB9488A96}">
      <dsp:nvSpPr>
        <dsp:cNvPr id="0" name=""/>
        <dsp:cNvSpPr/>
      </dsp:nvSpPr>
      <dsp:spPr>
        <a:xfrm>
          <a:off x="0" y="3095704"/>
          <a:ext cx="6408738" cy="1727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D31EA1-3652-4C96-8D02-318A2A3795E2}">
      <dsp:nvSpPr>
        <dsp:cNvPr id="0" name=""/>
        <dsp:cNvSpPr/>
      </dsp:nvSpPr>
      <dsp:spPr>
        <a:xfrm>
          <a:off x="522670" y="3484467"/>
          <a:ext cx="950309" cy="9503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614BD7-BF87-4F10-817F-B2A5B6B6A2AE}">
      <dsp:nvSpPr>
        <dsp:cNvPr id="0" name=""/>
        <dsp:cNvSpPr/>
      </dsp:nvSpPr>
      <dsp:spPr>
        <a:xfrm>
          <a:off x="1995649" y="3095704"/>
          <a:ext cx="4413088" cy="172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63" tIns="182863" rIns="182863" bIns="182863" numCol="1" spcCol="1270" anchor="ctr" anchorCtr="0">
          <a:noAutofit/>
        </a:bodyPr>
        <a:lstStyle/>
        <a:p>
          <a:pPr lvl="0" algn="l" defTabSz="666750">
            <a:lnSpc>
              <a:spcPct val="100000"/>
            </a:lnSpc>
            <a:spcBef>
              <a:spcPct val="0"/>
            </a:spcBef>
            <a:spcAft>
              <a:spcPct val="35000"/>
            </a:spcAft>
          </a:pPr>
          <a:r>
            <a:rPr lang="en-US" sz="1500" b="0" i="0" kern="1200" dirty="0"/>
            <a:t>The initial release of Docker was in March 2013 and since then, it has become the buzzword for modern world development, especially in the face of Agile-based projects.</a:t>
          </a:r>
          <a:endParaRPr lang="en-US" sz="1500" kern="1200" dirty="0"/>
        </a:p>
      </dsp:txBody>
      <dsp:txXfrm>
        <a:off x="1995649" y="3095704"/>
        <a:ext cx="4413088" cy="1727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0EC39-8D51-4E7A-B5A9-E2BF068DABA4}">
      <dsp:nvSpPr>
        <dsp:cNvPr id="0" name=""/>
        <dsp:cNvSpPr/>
      </dsp:nvSpPr>
      <dsp:spPr>
        <a:xfrm>
          <a:off x="0" y="127425"/>
          <a:ext cx="6408738" cy="6581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just" defTabSz="666750">
            <a:lnSpc>
              <a:spcPct val="90000"/>
            </a:lnSpc>
            <a:spcBef>
              <a:spcPct val="0"/>
            </a:spcBef>
            <a:spcAft>
              <a:spcPct val="35000"/>
            </a:spcAft>
          </a:pPr>
          <a:r>
            <a:rPr lang="en-US" sz="1500" b="1" i="0" kern="1200" dirty="0"/>
            <a:t>Isolation</a:t>
          </a:r>
          <a:r>
            <a:rPr lang="en-US" sz="1500" b="1" i="0" kern="1200" dirty="0" smtClean="0"/>
            <a:t>:</a:t>
          </a:r>
          <a:endParaRPr lang="en-US" sz="1500" kern="1200" dirty="0"/>
        </a:p>
      </dsp:txBody>
      <dsp:txXfrm>
        <a:off x="32127" y="159552"/>
        <a:ext cx="6344484" cy="593871"/>
      </dsp:txXfrm>
    </dsp:sp>
    <dsp:sp modelId="{2FDD7E97-F724-42BF-A555-0EB016D73A87}">
      <dsp:nvSpPr>
        <dsp:cNvPr id="0" name=""/>
        <dsp:cNvSpPr/>
      </dsp:nvSpPr>
      <dsp:spPr>
        <a:xfrm>
          <a:off x="0" y="828750"/>
          <a:ext cx="6408738" cy="658125"/>
        </a:xfrm>
        <a:prstGeom prst="roundRect">
          <a:avLst/>
        </a:prstGeom>
        <a:solidFill>
          <a:schemeClr val="accent2">
            <a:hueOff val="-1187359"/>
            <a:satOff val="0"/>
            <a:lumOff val="-4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just" defTabSz="666750">
            <a:lnSpc>
              <a:spcPct val="90000"/>
            </a:lnSpc>
            <a:spcBef>
              <a:spcPct val="0"/>
            </a:spcBef>
            <a:spcAft>
              <a:spcPct val="35000"/>
            </a:spcAft>
          </a:pPr>
          <a:r>
            <a:rPr lang="en-US" sz="1500" b="1" i="0" kern="1200" dirty="0"/>
            <a:t>Portability</a:t>
          </a:r>
          <a:r>
            <a:rPr lang="en-US" sz="1500" b="1" i="0" kern="1200" dirty="0" smtClean="0"/>
            <a:t>:</a:t>
          </a:r>
          <a:endParaRPr lang="en-US" sz="1500" kern="1200" dirty="0"/>
        </a:p>
      </dsp:txBody>
      <dsp:txXfrm>
        <a:off x="32127" y="860877"/>
        <a:ext cx="6344484" cy="593871"/>
      </dsp:txXfrm>
    </dsp:sp>
    <dsp:sp modelId="{CB1C054B-166D-4D24-9569-E3F08A3E480D}">
      <dsp:nvSpPr>
        <dsp:cNvPr id="0" name=""/>
        <dsp:cNvSpPr/>
      </dsp:nvSpPr>
      <dsp:spPr>
        <a:xfrm>
          <a:off x="0" y="1530075"/>
          <a:ext cx="6408738" cy="658125"/>
        </a:xfrm>
        <a:prstGeom prst="roundRect">
          <a:avLst/>
        </a:prstGeom>
        <a:solidFill>
          <a:schemeClr val="accent2">
            <a:hueOff val="-2374718"/>
            <a:satOff val="0"/>
            <a:lumOff val="-9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just" defTabSz="666750">
            <a:lnSpc>
              <a:spcPct val="90000"/>
            </a:lnSpc>
            <a:spcBef>
              <a:spcPct val="0"/>
            </a:spcBef>
            <a:spcAft>
              <a:spcPct val="35000"/>
            </a:spcAft>
          </a:pPr>
          <a:r>
            <a:rPr lang="en-US" sz="1500" b="1" i="0" kern="1200" dirty="0" smtClean="0"/>
            <a:t>Lightweight</a:t>
          </a:r>
          <a:endParaRPr lang="en-US" sz="1500" kern="1200" dirty="0"/>
        </a:p>
      </dsp:txBody>
      <dsp:txXfrm>
        <a:off x="32127" y="1562202"/>
        <a:ext cx="6344484" cy="593871"/>
      </dsp:txXfrm>
    </dsp:sp>
    <dsp:sp modelId="{267BAD74-69FB-47CB-BA95-5A19F0C08040}">
      <dsp:nvSpPr>
        <dsp:cNvPr id="0" name=""/>
        <dsp:cNvSpPr/>
      </dsp:nvSpPr>
      <dsp:spPr>
        <a:xfrm>
          <a:off x="0" y="2231400"/>
          <a:ext cx="6408738" cy="658125"/>
        </a:xfrm>
        <a:prstGeom prst="roundRect">
          <a:avLst/>
        </a:prstGeom>
        <a:solidFill>
          <a:schemeClr val="accent2">
            <a:hueOff val="-3562077"/>
            <a:satOff val="0"/>
            <a:lumOff val="-14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just" defTabSz="666750">
            <a:lnSpc>
              <a:spcPct val="90000"/>
            </a:lnSpc>
            <a:spcBef>
              <a:spcPct val="0"/>
            </a:spcBef>
            <a:spcAft>
              <a:spcPct val="35000"/>
            </a:spcAft>
          </a:pPr>
          <a:r>
            <a:rPr lang="en-US" sz="1500" b="0" i="0" kern="1200" dirty="0" smtClean="0"/>
            <a:t>Memory Usage</a:t>
          </a:r>
        </a:p>
        <a:p>
          <a:pPr lvl="0" algn="just" defTabSz="666750">
            <a:lnSpc>
              <a:spcPct val="90000"/>
            </a:lnSpc>
            <a:spcBef>
              <a:spcPct val="0"/>
            </a:spcBef>
            <a:spcAft>
              <a:spcPct val="35000"/>
            </a:spcAft>
          </a:pPr>
          <a:endParaRPr lang="en-US" sz="1500" b="0" i="0" kern="1200" dirty="0"/>
        </a:p>
      </dsp:txBody>
      <dsp:txXfrm>
        <a:off x="32127" y="2263527"/>
        <a:ext cx="6344484" cy="593871"/>
      </dsp:txXfrm>
    </dsp:sp>
    <dsp:sp modelId="{D0945896-5005-4F60-8C85-AABD2B10F0D1}">
      <dsp:nvSpPr>
        <dsp:cNvPr id="0" name=""/>
        <dsp:cNvSpPr/>
      </dsp:nvSpPr>
      <dsp:spPr>
        <a:xfrm>
          <a:off x="0" y="2932725"/>
          <a:ext cx="6408738" cy="658125"/>
        </a:xfrm>
        <a:prstGeom prst="roundRect">
          <a:avLst/>
        </a:prstGeom>
        <a:solidFill>
          <a:schemeClr val="accent2">
            <a:hueOff val="-4749436"/>
            <a:satOff val="0"/>
            <a:lumOff val="-19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0" i="0" kern="1200" smtClean="0"/>
            <a:t>Performance</a:t>
          </a:r>
          <a:endParaRPr lang="en-US" sz="1500" b="0" i="0" kern="1200" dirty="0" smtClean="0"/>
        </a:p>
        <a:p>
          <a:pPr lvl="0" algn="l" defTabSz="666750">
            <a:lnSpc>
              <a:spcPct val="90000"/>
            </a:lnSpc>
            <a:spcBef>
              <a:spcPct val="0"/>
            </a:spcBef>
            <a:spcAft>
              <a:spcPct val="35000"/>
            </a:spcAft>
          </a:pPr>
          <a:endParaRPr lang="en-US" sz="1500" b="0" i="0" kern="1200" dirty="0"/>
        </a:p>
      </dsp:txBody>
      <dsp:txXfrm>
        <a:off x="32127" y="2964852"/>
        <a:ext cx="6344484" cy="593871"/>
      </dsp:txXfrm>
    </dsp:sp>
    <dsp:sp modelId="{4958B447-D086-4BA1-8775-6C07FF2CA8E2}">
      <dsp:nvSpPr>
        <dsp:cNvPr id="0" name=""/>
        <dsp:cNvSpPr/>
      </dsp:nvSpPr>
      <dsp:spPr>
        <a:xfrm>
          <a:off x="0" y="3634050"/>
          <a:ext cx="6408738" cy="658125"/>
        </a:xfrm>
        <a:prstGeom prst="roundRect">
          <a:avLst/>
        </a:prstGeom>
        <a:solidFill>
          <a:schemeClr val="accent2">
            <a:hueOff val="-5936795"/>
            <a:satOff val="0"/>
            <a:lumOff val="-2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0" i="0" kern="1200" dirty="0" smtClean="0"/>
            <a:t>Security</a:t>
          </a:r>
          <a:endParaRPr lang="en-US" sz="1500" b="0" i="0" kern="1200" dirty="0" smtClean="0"/>
        </a:p>
        <a:p>
          <a:pPr lvl="0" algn="l" defTabSz="666750">
            <a:lnSpc>
              <a:spcPct val="90000"/>
            </a:lnSpc>
            <a:spcBef>
              <a:spcPct val="0"/>
            </a:spcBef>
            <a:spcAft>
              <a:spcPct val="35000"/>
            </a:spcAft>
          </a:pPr>
          <a:endParaRPr lang="en-US" sz="1500" b="0" i="0" kern="1200" dirty="0"/>
        </a:p>
      </dsp:txBody>
      <dsp:txXfrm>
        <a:off x="32127" y="3666177"/>
        <a:ext cx="6344484" cy="5938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B7EE2-3CAC-44A1-B3E7-E39E9B3F30D0}"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C5D7D7-0B4A-4CB9-B309-625AAFC04B4F}" type="slidenum">
              <a:rPr lang="en-US" smtClean="0"/>
              <a:t>‹#›</a:t>
            </a:fld>
            <a:endParaRPr lang="en-US"/>
          </a:p>
        </p:txBody>
      </p:sp>
    </p:spTree>
    <p:extLst>
      <p:ext uri="{BB962C8B-B14F-4D97-AF65-F5344CB8AC3E}">
        <p14:creationId xmlns:p14="http://schemas.microsoft.com/office/powerpoint/2010/main" val="3863143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C5D7D7-0B4A-4CB9-B309-625AAFC04B4F}" type="slidenum">
              <a:rPr lang="en-US" smtClean="0"/>
              <a:t>6</a:t>
            </a:fld>
            <a:endParaRPr lang="en-US"/>
          </a:p>
        </p:txBody>
      </p:sp>
    </p:spTree>
    <p:extLst>
      <p:ext uri="{BB962C8B-B14F-4D97-AF65-F5344CB8AC3E}">
        <p14:creationId xmlns:p14="http://schemas.microsoft.com/office/powerpoint/2010/main" val="1454135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10/11/2022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619175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10/11/2022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198857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10/11/2022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351823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10/11/2022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426982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10/11/2022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45823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10/11/2022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403419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10/11/2022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307175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10/11/2022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292438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10/11/2022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265095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10/11/2022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307208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10/11/2022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310277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10/11/2022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4010505333"/>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EB9B5A19-3592-48E2-BC31-90E092BD68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7" name="Group 1036">
            <a:extLst>
              <a:ext uri="{FF2B5EF4-FFF2-40B4-BE49-F238E27FC236}">
                <a16:creationId xmlns:a16="http://schemas.microsoft.com/office/drawing/2014/main" id="{E2548C40-4C00-4E91-BFA6-84B4D66225A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038" name="Rectangle 1037">
              <a:extLst>
                <a:ext uri="{FF2B5EF4-FFF2-40B4-BE49-F238E27FC236}">
                  <a16:creationId xmlns:a16="http://schemas.microsoft.com/office/drawing/2014/main" id="{B6EE6BCA-C84E-4BED-B084-F599F7EE689E}"/>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Oval 1038">
              <a:extLst>
                <a:ext uri="{FF2B5EF4-FFF2-40B4-BE49-F238E27FC236}">
                  <a16:creationId xmlns:a16="http://schemas.microsoft.com/office/drawing/2014/main" id="{24695526-4BAA-4EFE-91C1-1E446117C0C2}"/>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Oval 1039">
              <a:extLst>
                <a:ext uri="{FF2B5EF4-FFF2-40B4-BE49-F238E27FC236}">
                  <a16:creationId xmlns:a16="http://schemas.microsoft.com/office/drawing/2014/main" id="{00DF9B86-7987-40DC-85D6-479F5A2E87CB}"/>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1" name="Group 1040">
              <a:extLst>
                <a:ext uri="{FF2B5EF4-FFF2-40B4-BE49-F238E27FC236}">
                  <a16:creationId xmlns:a16="http://schemas.microsoft.com/office/drawing/2014/main" id="{A5465368-1AF5-43D6-BAD2-6BE8B04D94C7}"/>
                </a:ext>
                <a:ext uri="{C183D7F6-B498-43B3-948B-1728B52AA6E4}">
                  <adec:decorative xmlns=""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046" name="Rectangle 1045">
                <a:extLst>
                  <a:ext uri="{FF2B5EF4-FFF2-40B4-BE49-F238E27FC236}">
                    <a16:creationId xmlns:a16="http://schemas.microsoft.com/office/drawing/2014/main" id="{CEB28D27-BDED-4D8C-94FC-58E93235713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1046">
                <a:extLst>
                  <a:ext uri="{FF2B5EF4-FFF2-40B4-BE49-F238E27FC236}">
                    <a16:creationId xmlns:a16="http://schemas.microsoft.com/office/drawing/2014/main" id="{77AC833D-449C-45F4-9851-216F3681F2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2" name="Group 1041">
              <a:extLst>
                <a:ext uri="{FF2B5EF4-FFF2-40B4-BE49-F238E27FC236}">
                  <a16:creationId xmlns:a16="http://schemas.microsoft.com/office/drawing/2014/main" id="{09528AAE-A1EB-446C-81BE-BA5E4490E4E5}"/>
                </a:ext>
                <a:ext uri="{C183D7F6-B498-43B3-948B-1728B52AA6E4}">
                  <adec:decorative xmlns=""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044" name="Rectangle 1043">
                <a:extLst>
                  <a:ext uri="{FF2B5EF4-FFF2-40B4-BE49-F238E27FC236}">
                    <a16:creationId xmlns:a16="http://schemas.microsoft.com/office/drawing/2014/main" id="{9F7C0F2C-B581-402B-B4C4-6DFB7131498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44">
                <a:extLst>
                  <a:ext uri="{FF2B5EF4-FFF2-40B4-BE49-F238E27FC236}">
                    <a16:creationId xmlns:a16="http://schemas.microsoft.com/office/drawing/2014/main" id="{356A6B0D-707F-420B-BF4D-2CB60CCCA06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3" name="Rectangle 1042">
              <a:extLst>
                <a:ext uri="{FF2B5EF4-FFF2-40B4-BE49-F238E27FC236}">
                  <a16:creationId xmlns:a16="http://schemas.microsoft.com/office/drawing/2014/main" id="{F8B7A59E-D61A-4BEB-A38A-1E8E5EBB8371}"/>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9" name="Rectangle 1048">
            <a:extLst>
              <a:ext uri="{FF2B5EF4-FFF2-40B4-BE49-F238E27FC236}">
                <a16:creationId xmlns:a16="http://schemas.microsoft.com/office/drawing/2014/main" id="{DD99E1B6-CBC4-4306-9DFC-847D6D1352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Subtitle 2">
            <a:extLst>
              <a:ext uri="{FF2B5EF4-FFF2-40B4-BE49-F238E27FC236}">
                <a16:creationId xmlns:a16="http://schemas.microsoft.com/office/drawing/2014/main" id="{994D541F-362E-5DDE-AC8C-109AA34FCA55}"/>
              </a:ext>
            </a:extLst>
          </p:cNvPr>
          <p:cNvSpPr>
            <a:spLocks noGrp="1"/>
          </p:cNvSpPr>
          <p:nvPr>
            <p:ph type="subTitle" idx="1"/>
          </p:nvPr>
        </p:nvSpPr>
        <p:spPr>
          <a:xfrm>
            <a:off x="7373929" y="4988971"/>
            <a:ext cx="4500561" cy="1320249"/>
          </a:xfrm>
        </p:spPr>
        <p:txBody>
          <a:bodyPr>
            <a:normAutofit/>
          </a:bodyPr>
          <a:lstStyle/>
          <a:p>
            <a:r>
              <a:rPr lang="en-IN" dirty="0"/>
              <a:t>By  </a:t>
            </a:r>
          </a:p>
          <a:p>
            <a:r>
              <a:rPr lang="en-IN" dirty="0"/>
              <a:t>    V PRADYOTAN RAJU </a:t>
            </a:r>
          </a:p>
        </p:txBody>
      </p:sp>
      <p:pic>
        <p:nvPicPr>
          <p:cNvPr id="1030" name="Picture 6" descr="What is Docker, and how does it work? | by Sandun Dayananda | AWS Tip">
            <a:extLst>
              <a:ext uri="{FF2B5EF4-FFF2-40B4-BE49-F238E27FC236}">
                <a16:creationId xmlns:a16="http://schemas.microsoft.com/office/drawing/2014/main" id="{018DF282-AA24-499E-29C2-FEA5949DA6A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bwMode="auto">
          <a:xfrm>
            <a:off x="26784" y="1130649"/>
            <a:ext cx="9806059" cy="3309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8809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855880-73FA-4B38-B9C9-A24679567A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317414-045D-1578-8CC4-7D5CF0241EB9}"/>
              </a:ext>
            </a:extLst>
          </p:cNvPr>
          <p:cNvSpPr>
            <a:spLocks noGrp="1"/>
          </p:cNvSpPr>
          <p:nvPr>
            <p:ph type="title"/>
          </p:nvPr>
        </p:nvSpPr>
        <p:spPr>
          <a:xfrm>
            <a:off x="7086315" y="540000"/>
            <a:ext cx="4554821" cy="2186096"/>
          </a:xfrm>
        </p:spPr>
        <p:txBody>
          <a:bodyPr anchor="t">
            <a:normAutofit/>
          </a:bodyPr>
          <a:lstStyle/>
          <a:p>
            <a:r>
              <a:rPr lang="en-IN" dirty="0"/>
              <a:t>Docker file</a:t>
            </a:r>
          </a:p>
        </p:txBody>
      </p:sp>
      <p:sp>
        <p:nvSpPr>
          <p:cNvPr id="3" name="Content Placeholder 2">
            <a:extLst>
              <a:ext uri="{FF2B5EF4-FFF2-40B4-BE49-F238E27FC236}">
                <a16:creationId xmlns:a16="http://schemas.microsoft.com/office/drawing/2014/main" id="{51AC05E7-0288-AB1B-D5FE-A095DCA600AA}"/>
              </a:ext>
            </a:extLst>
          </p:cNvPr>
          <p:cNvSpPr>
            <a:spLocks noGrp="1"/>
          </p:cNvSpPr>
          <p:nvPr>
            <p:ph idx="1"/>
          </p:nvPr>
        </p:nvSpPr>
        <p:spPr>
          <a:xfrm>
            <a:off x="7104063" y="2947121"/>
            <a:ext cx="4537073" cy="3361604"/>
          </a:xfrm>
        </p:spPr>
        <p:txBody>
          <a:bodyPr anchor="t">
            <a:normAutofit/>
          </a:bodyPr>
          <a:lstStyle/>
          <a:p>
            <a:pPr algn="just">
              <a:lnSpc>
                <a:spcPct val="115000"/>
              </a:lnSpc>
            </a:pPr>
            <a:r>
              <a:rPr lang="en-US" sz="1500" dirty="0"/>
              <a:t>Describes steps to create a Docker image. It’s like a recipe with all ingredients and steps necessary in making your dish. This file can be used to create Docker Image. These images can be pulled to create containers in any environment. These images can also be stored online at docker hubs. When you run a docker image you get docker containers. The container will have the application with all its dependencies. </a:t>
            </a:r>
            <a:endParaRPr lang="en-IN" sz="1500" dirty="0"/>
          </a:p>
        </p:txBody>
      </p:sp>
      <p:grpSp>
        <p:nvGrpSpPr>
          <p:cNvPr id="10" name="Group 9">
            <a:extLst>
              <a:ext uri="{FF2B5EF4-FFF2-40B4-BE49-F238E27FC236}">
                <a16:creationId xmlns:a16="http://schemas.microsoft.com/office/drawing/2014/main" id="{F6FFF73C-931E-4B14-BB04-1BAB69E7452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1" y="3600"/>
            <a:ext cx="7266875" cy="6854400"/>
            <a:chOff x="4925125" y="3600"/>
            <a:chExt cx="7266875" cy="6854400"/>
          </a:xfrm>
        </p:grpSpPr>
        <p:sp>
          <p:nvSpPr>
            <p:cNvPr id="11" name="Oval 10">
              <a:extLst>
                <a:ext uri="{FF2B5EF4-FFF2-40B4-BE49-F238E27FC236}">
                  <a16:creationId xmlns:a16="http://schemas.microsoft.com/office/drawing/2014/main" id="{B2215C12-864D-4928-9D6D-3950AA4004D3}"/>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522F173-0205-4ABB-A3E2-FD8309DB663F}"/>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8BBBF80-C061-4200-9820-9CCFC71CE4D5}"/>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934471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9">
            <a:extLst>
              <a:ext uri="{FF2B5EF4-FFF2-40B4-BE49-F238E27FC236}">
                <a16:creationId xmlns:a16="http://schemas.microsoft.com/office/drawing/2014/main" id="{BF4E480B-94D6-46F9-A2B6-B98D311FDC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26" name="Rectangle 10">
              <a:extLst>
                <a:ext uri="{FF2B5EF4-FFF2-40B4-BE49-F238E27FC236}">
                  <a16:creationId xmlns:a16="http://schemas.microsoft.com/office/drawing/2014/main" id="{07183CDE-91A1-40C3-8E80-66F89E1C2D53}"/>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7" name="Oval 11">
              <a:extLst>
                <a:ext uri="{FF2B5EF4-FFF2-40B4-BE49-F238E27FC236}">
                  <a16:creationId xmlns:a16="http://schemas.microsoft.com/office/drawing/2014/main" id="{A6756515-F9AA-46BD-8DD2-AA15BA492AC0}"/>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8" name="Oval 12">
              <a:extLst>
                <a:ext uri="{FF2B5EF4-FFF2-40B4-BE49-F238E27FC236}">
                  <a16:creationId xmlns:a16="http://schemas.microsoft.com/office/drawing/2014/main" id="{ABA365E2-8B71-408B-9092-0104216AC7AC}"/>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4" name="Group 13">
              <a:extLst>
                <a:ext uri="{FF2B5EF4-FFF2-40B4-BE49-F238E27FC236}">
                  <a16:creationId xmlns:a16="http://schemas.microsoft.com/office/drawing/2014/main" id="{BEDB8D7A-1BF6-4CDB-B93A-7736955F5043}"/>
                </a:ext>
                <a:ext uri="{C183D7F6-B498-43B3-948B-1728B52AA6E4}">
                  <adec:decorative xmlns=""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9" name="Rectangle 18">
                <a:extLst>
                  <a:ext uri="{FF2B5EF4-FFF2-40B4-BE49-F238E27FC236}">
                    <a16:creationId xmlns:a16="http://schemas.microsoft.com/office/drawing/2014/main" id="{5AACD774-5167-46C7-8A62-6E2FE4BE946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0" name="Rectangle 19">
                <a:extLst>
                  <a:ext uri="{FF2B5EF4-FFF2-40B4-BE49-F238E27FC236}">
                    <a16:creationId xmlns:a16="http://schemas.microsoft.com/office/drawing/2014/main" id="{06E0F2D8-452E-48F9-9912-C47EAEAE180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5" name="Group 14">
              <a:extLst>
                <a:ext uri="{FF2B5EF4-FFF2-40B4-BE49-F238E27FC236}">
                  <a16:creationId xmlns:a16="http://schemas.microsoft.com/office/drawing/2014/main" id="{91FBBF95-430B-427C-A6E8-DB899217FC00}"/>
                </a:ext>
                <a:ext uri="{C183D7F6-B498-43B3-948B-1728B52AA6E4}">
                  <adec:decorative xmlns=""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1" name="Rectangle 16">
                <a:extLst>
                  <a:ext uri="{FF2B5EF4-FFF2-40B4-BE49-F238E27FC236}">
                    <a16:creationId xmlns:a16="http://schemas.microsoft.com/office/drawing/2014/main" id="{BEE64698-3ED2-4395-B7FC-65248E437E0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17">
                <a:extLst>
                  <a:ext uri="{FF2B5EF4-FFF2-40B4-BE49-F238E27FC236}">
                    <a16:creationId xmlns:a16="http://schemas.microsoft.com/office/drawing/2014/main" id="{FE20B1E1-CE09-4C2A-A3FB-DB8026C54E9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3" name="Rectangle 15">
              <a:extLst>
                <a:ext uri="{FF2B5EF4-FFF2-40B4-BE49-F238E27FC236}">
                  <a16:creationId xmlns:a16="http://schemas.microsoft.com/office/drawing/2014/main" id="{0CB2405B-A907-48B3-906A-FB3573C0B282}"/>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4" name="Rectangle 21">
            <a:extLst>
              <a:ext uri="{FF2B5EF4-FFF2-40B4-BE49-F238E27FC236}">
                <a16:creationId xmlns:a16="http://schemas.microsoft.com/office/drawing/2014/main" id="{6DC8E2D9-6729-4614-8667-C1016D3182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4" name="Rectangle 23">
            <a:extLst>
              <a:ext uri="{FF2B5EF4-FFF2-40B4-BE49-F238E27FC236}">
                <a16:creationId xmlns:a16="http://schemas.microsoft.com/office/drawing/2014/main" id="{9C51935E-4A08-4AE4-8E13-F40CD3C4F1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itle 1">
            <a:extLst>
              <a:ext uri="{FF2B5EF4-FFF2-40B4-BE49-F238E27FC236}">
                <a16:creationId xmlns:a16="http://schemas.microsoft.com/office/drawing/2014/main" id="{3295B0E9-0A73-17E5-1850-36F38E3AF2B4}"/>
              </a:ext>
            </a:extLst>
          </p:cNvPr>
          <p:cNvSpPr>
            <a:spLocks noGrp="1"/>
          </p:cNvSpPr>
          <p:nvPr>
            <p:ph type="title"/>
          </p:nvPr>
        </p:nvSpPr>
        <p:spPr>
          <a:xfrm>
            <a:off x="550863" y="545125"/>
            <a:ext cx="4500562" cy="2689688"/>
          </a:xfrm>
        </p:spPr>
        <p:txBody>
          <a:bodyPr vert="horz" lIns="91440" tIns="45720" rIns="91440" bIns="45720" rtlCol="0" anchor="t">
            <a:normAutofit/>
          </a:bodyPr>
          <a:lstStyle/>
          <a:p>
            <a:r>
              <a:rPr lang="en-US" sz="8800" dirty="0"/>
              <a:t>Docker File</a:t>
            </a:r>
          </a:p>
        </p:txBody>
      </p:sp>
      <p:pic>
        <p:nvPicPr>
          <p:cNvPr id="5" name="Content Placeholder 4">
            <a:extLst>
              <a:ext uri="{FF2B5EF4-FFF2-40B4-BE49-F238E27FC236}">
                <a16:creationId xmlns:a16="http://schemas.microsoft.com/office/drawing/2014/main" id="{283AEA93-C04C-7D88-12C3-9B4F0701B9C8}"/>
              </a:ext>
            </a:extLst>
          </p:cNvPr>
          <p:cNvPicPr>
            <a:picLocks noGrp="1" noChangeAspect="1"/>
          </p:cNvPicPr>
          <p:nvPr>
            <p:ph idx="1"/>
          </p:nvPr>
        </p:nvPicPr>
        <p:blipFill>
          <a:blip r:embed="rId2">
            <a:alphaModFix/>
          </a:blip>
          <a:stretch>
            <a:fillRect/>
          </a:stretch>
        </p:blipFill>
        <p:spPr>
          <a:xfrm>
            <a:off x="5925886" y="599780"/>
            <a:ext cx="5728409" cy="3780750"/>
          </a:xfrm>
          <a:prstGeom prst="rect">
            <a:avLst/>
          </a:prstGeom>
        </p:spPr>
      </p:pic>
      <p:pic>
        <p:nvPicPr>
          <p:cNvPr id="2" name="Picture 1"/>
          <p:cNvPicPr>
            <a:picLocks noChangeAspect="1"/>
          </p:cNvPicPr>
          <p:nvPr/>
        </p:nvPicPr>
        <p:blipFill>
          <a:blip r:embed="rId3"/>
          <a:stretch>
            <a:fillRect/>
          </a:stretch>
        </p:blipFill>
        <p:spPr>
          <a:xfrm>
            <a:off x="541041" y="3616210"/>
            <a:ext cx="4971267" cy="3054580"/>
          </a:xfrm>
          <a:prstGeom prst="rect">
            <a:avLst/>
          </a:prstGeom>
        </p:spPr>
      </p:pic>
    </p:spTree>
    <p:extLst>
      <p:ext uri="{BB962C8B-B14F-4D97-AF65-F5344CB8AC3E}">
        <p14:creationId xmlns:p14="http://schemas.microsoft.com/office/powerpoint/2010/main" val="4718289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37F6730-8F76-4239-8CBA-B914B02A75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84B787-2EDE-CF65-6F1E-FE04309BBD36}"/>
              </a:ext>
            </a:extLst>
          </p:cNvPr>
          <p:cNvSpPr>
            <a:spLocks noGrp="1"/>
          </p:cNvSpPr>
          <p:nvPr>
            <p:ph type="title"/>
          </p:nvPr>
        </p:nvSpPr>
        <p:spPr>
          <a:xfrm>
            <a:off x="540000" y="540000"/>
            <a:ext cx="4500561" cy="2181946"/>
          </a:xfrm>
        </p:spPr>
        <p:txBody>
          <a:bodyPr anchor="t">
            <a:normAutofit/>
          </a:bodyPr>
          <a:lstStyle/>
          <a:p>
            <a:r>
              <a:rPr lang="en-IN" dirty="0"/>
              <a:t>Docker registries</a:t>
            </a:r>
          </a:p>
        </p:txBody>
      </p:sp>
      <p:sp>
        <p:nvSpPr>
          <p:cNvPr id="3" name="Content Placeholder 2">
            <a:extLst>
              <a:ext uri="{FF2B5EF4-FFF2-40B4-BE49-F238E27FC236}">
                <a16:creationId xmlns:a16="http://schemas.microsoft.com/office/drawing/2014/main" id="{8E280600-E3E9-9284-E16C-C25DFC102E18}"/>
              </a:ext>
            </a:extLst>
          </p:cNvPr>
          <p:cNvSpPr>
            <a:spLocks noGrp="1"/>
          </p:cNvSpPr>
          <p:nvPr>
            <p:ph idx="1"/>
          </p:nvPr>
        </p:nvSpPr>
        <p:spPr>
          <a:xfrm>
            <a:off x="550863" y="2947121"/>
            <a:ext cx="4500562" cy="3361604"/>
          </a:xfrm>
        </p:spPr>
        <p:txBody>
          <a:bodyPr anchor="t">
            <a:normAutofit/>
          </a:bodyPr>
          <a:lstStyle/>
          <a:p>
            <a:pPr algn="just"/>
            <a:r>
              <a:rPr lang="en-US" dirty="0"/>
              <a:t>This is where Docker images are stored. Docker Hub is a public registry that anyone can use. When you pull an image, Docker by default looks for it in the public registry and saves the image on your local system on DOCKER_HOST. You can also store images on your local machine or push them to the public registry.</a:t>
            </a:r>
            <a:endParaRPr lang="en-IN" dirty="0"/>
          </a:p>
        </p:txBody>
      </p:sp>
      <p:grpSp>
        <p:nvGrpSpPr>
          <p:cNvPr id="36" name="Group 35">
            <a:extLst>
              <a:ext uri="{FF2B5EF4-FFF2-40B4-BE49-F238E27FC236}">
                <a16:creationId xmlns:a16="http://schemas.microsoft.com/office/drawing/2014/main" id="{000A5F84-BD20-4A3E-81BA-9F4444101C1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37" name="Oval 36">
              <a:extLst>
                <a:ext uri="{FF2B5EF4-FFF2-40B4-BE49-F238E27FC236}">
                  <a16:creationId xmlns:a16="http://schemas.microsoft.com/office/drawing/2014/main" id="{FF62F19C-23B5-44FC-88CF-01A430872686}"/>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82D9667-DCFB-45CA-8EDC-7E5E0EE42AB3}"/>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E8752FF-502D-43D5-9828-8C4216648319}"/>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058997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F4E480B-94D6-46F9-A2B6-B98D311FDC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3" name="Rectangle 12">
              <a:extLst>
                <a:ext uri="{FF2B5EF4-FFF2-40B4-BE49-F238E27FC236}">
                  <a16:creationId xmlns:a16="http://schemas.microsoft.com/office/drawing/2014/main" id="{07183CDE-91A1-40C3-8E80-66F89E1C2D53}"/>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Oval 13">
              <a:extLst>
                <a:ext uri="{FF2B5EF4-FFF2-40B4-BE49-F238E27FC236}">
                  <a16:creationId xmlns:a16="http://schemas.microsoft.com/office/drawing/2014/main" id="{A6756515-F9AA-46BD-8DD2-AA15BA492AC0}"/>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Oval 14">
              <a:extLst>
                <a:ext uri="{FF2B5EF4-FFF2-40B4-BE49-F238E27FC236}">
                  <a16:creationId xmlns:a16="http://schemas.microsoft.com/office/drawing/2014/main" id="{ABA365E2-8B71-408B-9092-0104216AC7AC}"/>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6" name="Group 15">
              <a:extLst>
                <a:ext uri="{FF2B5EF4-FFF2-40B4-BE49-F238E27FC236}">
                  <a16:creationId xmlns:a16="http://schemas.microsoft.com/office/drawing/2014/main" id="{BEDB8D7A-1BF6-4CDB-B93A-7736955F5043}"/>
                </a:ext>
                <a:ext uri="{C183D7F6-B498-43B3-948B-1728B52AA6E4}">
                  <adec:decorative xmlns=""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5AACD774-5167-46C7-8A62-6E2FE4BE946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Rectangle 21">
                <a:extLst>
                  <a:ext uri="{FF2B5EF4-FFF2-40B4-BE49-F238E27FC236}">
                    <a16:creationId xmlns:a16="http://schemas.microsoft.com/office/drawing/2014/main" id="{06E0F2D8-452E-48F9-9912-C47EAEAE180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7" name="Group 16">
              <a:extLst>
                <a:ext uri="{FF2B5EF4-FFF2-40B4-BE49-F238E27FC236}">
                  <a16:creationId xmlns:a16="http://schemas.microsoft.com/office/drawing/2014/main" id="{91FBBF95-430B-427C-A6E8-DB899217FC00}"/>
                </a:ext>
                <a:ext uri="{C183D7F6-B498-43B3-948B-1728B52AA6E4}">
                  <adec:decorative xmlns=""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BEE64698-3ED2-4395-B7FC-65248E437E0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Rectangle 19">
                <a:extLst>
                  <a:ext uri="{FF2B5EF4-FFF2-40B4-BE49-F238E27FC236}">
                    <a16:creationId xmlns:a16="http://schemas.microsoft.com/office/drawing/2014/main" id="{FE20B1E1-CE09-4C2A-A3FB-DB8026C54E9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8" name="Rectangle 17">
              <a:extLst>
                <a:ext uri="{FF2B5EF4-FFF2-40B4-BE49-F238E27FC236}">
                  <a16:creationId xmlns:a16="http://schemas.microsoft.com/office/drawing/2014/main" id="{0CB2405B-A907-48B3-906A-FB3573C0B282}"/>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4" name="Rectangle 23">
            <a:extLst>
              <a:ext uri="{FF2B5EF4-FFF2-40B4-BE49-F238E27FC236}">
                <a16:creationId xmlns:a16="http://schemas.microsoft.com/office/drawing/2014/main" id="{6DC8E2D9-6729-4614-8667-C1016D3182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6" name="Rectangle 25">
            <a:extLst>
              <a:ext uri="{FF2B5EF4-FFF2-40B4-BE49-F238E27FC236}">
                <a16:creationId xmlns:a16="http://schemas.microsoft.com/office/drawing/2014/main" id="{9B9AACA9-BD92-429F-8047-0731DB46F99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75331580-2CC0-9B26-A084-9FA2B66C8DAE}"/>
              </a:ext>
            </a:extLst>
          </p:cNvPr>
          <p:cNvSpPr>
            <a:spLocks noGrp="1"/>
          </p:cNvSpPr>
          <p:nvPr>
            <p:ph type="title"/>
          </p:nvPr>
        </p:nvSpPr>
        <p:spPr>
          <a:xfrm>
            <a:off x="540000" y="540000"/>
            <a:ext cx="11090272" cy="1065187"/>
          </a:xfrm>
        </p:spPr>
        <p:txBody>
          <a:bodyPr vert="horz" lIns="91440" tIns="45720" rIns="91440" bIns="45720" rtlCol="0" anchor="b">
            <a:normAutofit/>
          </a:bodyPr>
          <a:lstStyle/>
          <a:p>
            <a:pPr algn="ctr"/>
            <a:r>
              <a:rPr lang="en-US" dirty="0"/>
              <a:t>Docker Components</a:t>
            </a:r>
          </a:p>
        </p:txBody>
      </p:sp>
      <p:pic>
        <p:nvPicPr>
          <p:cNvPr id="5" name="Content Placeholder 4">
            <a:extLst>
              <a:ext uri="{FF2B5EF4-FFF2-40B4-BE49-F238E27FC236}">
                <a16:creationId xmlns:a16="http://schemas.microsoft.com/office/drawing/2014/main" id="{DC273663-5E30-EBB2-C626-BBBE5FBEFC3A}"/>
              </a:ext>
            </a:extLst>
          </p:cNvPr>
          <p:cNvPicPr>
            <a:picLocks noGrp="1" noChangeAspect="1"/>
          </p:cNvPicPr>
          <p:nvPr>
            <p:ph idx="1"/>
          </p:nvPr>
        </p:nvPicPr>
        <p:blipFill>
          <a:blip r:embed="rId2">
            <a:alphaModFix/>
          </a:blip>
          <a:stretch>
            <a:fillRect/>
          </a:stretch>
        </p:blipFill>
        <p:spPr>
          <a:xfrm>
            <a:off x="2972240" y="1942106"/>
            <a:ext cx="6766616" cy="4347552"/>
          </a:xfrm>
          <a:prstGeom prst="rect">
            <a:avLst/>
          </a:prstGeom>
        </p:spPr>
      </p:pic>
    </p:spTree>
    <p:extLst>
      <p:ext uri="{BB962C8B-B14F-4D97-AF65-F5344CB8AC3E}">
        <p14:creationId xmlns:p14="http://schemas.microsoft.com/office/powerpoint/2010/main" val="1626292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AD8F-D33F-684B-AF86-4DFEF504AA25}"/>
              </a:ext>
            </a:extLst>
          </p:cNvPr>
          <p:cNvSpPr>
            <a:spLocks noGrp="1"/>
          </p:cNvSpPr>
          <p:nvPr>
            <p:ph type="title"/>
          </p:nvPr>
        </p:nvSpPr>
        <p:spPr>
          <a:xfrm>
            <a:off x="540000" y="540000"/>
            <a:ext cx="11101135" cy="1011214"/>
          </a:xfrm>
        </p:spPr>
        <p:txBody>
          <a:bodyPr/>
          <a:lstStyle/>
          <a:p>
            <a:r>
              <a:rPr lang="en-IN" dirty="0" smtClean="0"/>
              <a:t>Cheat sheet </a:t>
            </a:r>
            <a:r>
              <a:rPr lang="en-IN" dirty="0"/>
              <a:t>for Docker CLI</a:t>
            </a:r>
          </a:p>
        </p:txBody>
      </p:sp>
      <p:pic>
        <p:nvPicPr>
          <p:cNvPr id="5" name="Content Placeholder 4">
            <a:extLst>
              <a:ext uri="{FF2B5EF4-FFF2-40B4-BE49-F238E27FC236}">
                <a16:creationId xmlns:a16="http://schemas.microsoft.com/office/drawing/2014/main" id="{EB494AA7-0786-3A81-3D58-FA643BCAFA8C}"/>
              </a:ext>
            </a:extLst>
          </p:cNvPr>
          <p:cNvPicPr>
            <a:picLocks noGrp="1" noChangeAspect="1"/>
          </p:cNvPicPr>
          <p:nvPr>
            <p:ph idx="1"/>
          </p:nvPr>
        </p:nvPicPr>
        <p:blipFill>
          <a:blip r:embed="rId2"/>
          <a:stretch>
            <a:fillRect/>
          </a:stretch>
        </p:blipFill>
        <p:spPr>
          <a:xfrm>
            <a:off x="2201436" y="1722438"/>
            <a:ext cx="7778015" cy="4586287"/>
          </a:xfrm>
        </p:spPr>
      </p:pic>
    </p:spTree>
    <p:extLst>
      <p:ext uri="{BB962C8B-B14F-4D97-AF65-F5344CB8AC3E}">
        <p14:creationId xmlns:p14="http://schemas.microsoft.com/office/powerpoint/2010/main" val="7553585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298" y="4417733"/>
            <a:ext cx="11101135" cy="1809500"/>
          </a:xfrm>
        </p:spPr>
        <p:txBody>
          <a:bodyPr>
            <a:normAutofit/>
          </a:bodyPr>
          <a:lstStyle/>
          <a:p>
            <a:r>
              <a:rPr lang="en-US" sz="1800" dirty="0"/>
              <a:t>Docker is a suite of software development tools for creating, sharing and running individual containers; </a:t>
            </a:r>
            <a:r>
              <a:rPr lang="en-US" sz="1800" dirty="0" smtClean="0"/>
              <a:t/>
            </a:r>
            <a:br>
              <a:rPr lang="en-US" sz="1800" dirty="0" smtClean="0"/>
            </a:br>
            <a:r>
              <a:rPr lang="en-US" sz="1800" dirty="0"/>
              <a:t/>
            </a:r>
            <a:br>
              <a:rPr lang="en-US" sz="1800" dirty="0"/>
            </a:br>
            <a:r>
              <a:rPr lang="en-US" sz="1800" dirty="0" smtClean="0"/>
              <a:t>Kubernetes</a:t>
            </a:r>
            <a:r>
              <a:rPr lang="en-US" sz="1800" dirty="0"/>
              <a:t> is a system for operating containerized applications at scale.</a:t>
            </a:r>
            <a:r>
              <a:rPr lang="en-US" sz="1800" dirty="0" smtClean="0"/>
              <a:t/>
            </a:r>
            <a:br>
              <a:rPr lang="en-US" sz="1800" dirty="0" smtClean="0"/>
            </a:br>
            <a:r>
              <a:rPr lang="en-US" sz="1800" dirty="0" smtClean="0"/>
              <a:t/>
            </a:r>
            <a:br>
              <a:rPr lang="en-US" sz="1800" dirty="0" smtClean="0"/>
            </a:br>
            <a:r>
              <a:rPr lang="en-US" sz="1800" dirty="0" smtClean="0"/>
              <a:t>Kubernetes </a:t>
            </a:r>
            <a:r>
              <a:rPr lang="en-US" sz="1800" dirty="0"/>
              <a:t>(also known as k8s or “</a:t>
            </a:r>
            <a:r>
              <a:rPr lang="en-US" sz="1800" dirty="0" err="1"/>
              <a:t>kube</a:t>
            </a:r>
            <a:r>
              <a:rPr lang="en-US" sz="1800" dirty="0"/>
              <a:t>”)</a:t>
            </a:r>
          </a:p>
        </p:txBody>
      </p:sp>
      <p:pic>
        <p:nvPicPr>
          <p:cNvPr id="1026" name="Picture 2" descr="A Detailed Comparison Between Kubernetes and Dock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0298" y="141288"/>
            <a:ext cx="10840287" cy="3779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9099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8 Reasons Why Kubernetes is So Powerful | trlogic DevOps Blo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27601" y="446088"/>
            <a:ext cx="7264399" cy="37798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3933" y="2353732"/>
            <a:ext cx="5266267" cy="2862322"/>
          </a:xfrm>
          <a:prstGeom prst="rect">
            <a:avLst/>
          </a:prstGeom>
          <a:noFill/>
        </p:spPr>
        <p:txBody>
          <a:bodyPr wrap="square" rtlCol="0">
            <a:spAutoFit/>
          </a:bodyPr>
          <a:lstStyle/>
          <a:p>
            <a:r>
              <a:rPr lang="en-US" b="1" dirty="0"/>
              <a:t>Kubernetes Alternatives: Container as a Service (</a:t>
            </a:r>
            <a:r>
              <a:rPr lang="en-US" b="1" dirty="0" err="1"/>
              <a:t>CaaS</a:t>
            </a:r>
            <a:r>
              <a:rPr lang="en-US" b="1" dirty="0"/>
              <a:t>)</a:t>
            </a:r>
            <a:endParaRPr lang="en-US" dirty="0"/>
          </a:p>
          <a:p>
            <a:r>
              <a:rPr lang="en-US" dirty="0"/>
              <a:t>AWS </a:t>
            </a:r>
            <a:r>
              <a:rPr lang="en-US" dirty="0" err="1"/>
              <a:t>Fargate</a:t>
            </a:r>
            <a:r>
              <a:rPr lang="en-US" dirty="0"/>
              <a:t>. ...</a:t>
            </a:r>
          </a:p>
          <a:p>
            <a:r>
              <a:rPr lang="en-US" dirty="0"/>
              <a:t>Azure Container Instances. ...</a:t>
            </a:r>
          </a:p>
          <a:p>
            <a:r>
              <a:rPr lang="en-US" dirty="0"/>
              <a:t>Google Cloud Run. ...</a:t>
            </a:r>
          </a:p>
          <a:p>
            <a:r>
              <a:rPr lang="en-US" dirty="0"/>
              <a:t>Google Kubernetes Engine (GKE) ...</a:t>
            </a:r>
          </a:p>
          <a:p>
            <a:r>
              <a:rPr lang="en-US" dirty="0"/>
              <a:t>Amazon Elastic Kubernetes Service (EKS) ...</a:t>
            </a:r>
          </a:p>
          <a:p>
            <a:r>
              <a:rPr lang="en-US" dirty="0" err="1"/>
              <a:t>Openshift</a:t>
            </a:r>
            <a:r>
              <a:rPr lang="en-US" dirty="0"/>
              <a:t> Container Platform. ...</a:t>
            </a:r>
          </a:p>
          <a:p>
            <a:r>
              <a:rPr lang="en-US" dirty="0"/>
              <a:t>Rancher. ...</a:t>
            </a:r>
          </a:p>
          <a:p>
            <a:r>
              <a:rPr lang="en-US" dirty="0"/>
              <a:t>Docker Swarm.</a:t>
            </a:r>
          </a:p>
        </p:txBody>
      </p:sp>
      <p:sp>
        <p:nvSpPr>
          <p:cNvPr id="2" name="Title 1"/>
          <p:cNvSpPr>
            <a:spLocks noGrp="1"/>
          </p:cNvSpPr>
          <p:nvPr>
            <p:ph type="title"/>
          </p:nvPr>
        </p:nvSpPr>
        <p:spPr>
          <a:xfrm>
            <a:off x="412999" y="163232"/>
            <a:ext cx="11101135" cy="1809500"/>
          </a:xfrm>
        </p:spPr>
        <p:txBody>
          <a:bodyPr/>
          <a:lstStyle/>
          <a:p>
            <a:r>
              <a:rPr lang="en-US" dirty="0" smtClean="0"/>
              <a:t>  Why ????..</a:t>
            </a:r>
            <a:r>
              <a:rPr lang="en-US" dirty="0" smtClean="0">
                <a:solidFill>
                  <a:schemeClr val="bg1"/>
                </a:solidFill>
              </a:rPr>
              <a:t>K8’s..</a:t>
            </a:r>
            <a:endParaRPr lang="en-US" dirty="0">
              <a:solidFill>
                <a:schemeClr val="bg1"/>
              </a:solidFill>
            </a:endParaRPr>
          </a:p>
        </p:txBody>
      </p:sp>
    </p:spTree>
    <p:extLst>
      <p:ext uri="{BB962C8B-B14F-4D97-AF65-F5344CB8AC3E}">
        <p14:creationId xmlns:p14="http://schemas.microsoft.com/office/powerpoint/2010/main" val="40325207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ubernetes for Business: Benefits, Limitations, and Migration Tips |  Kubernetes for Business: Benefits, Limitations, and Migration Tip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8766" y="905933"/>
            <a:ext cx="8884434" cy="476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2321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F4E480B-94D6-46F9-A2B6-B98D311FDC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07183CDE-91A1-40C3-8E80-66F89E1C2D53}"/>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Oval 12">
              <a:extLst>
                <a:ext uri="{FF2B5EF4-FFF2-40B4-BE49-F238E27FC236}">
                  <a16:creationId xmlns:a16="http://schemas.microsoft.com/office/drawing/2014/main" id="{A6756515-F9AA-46BD-8DD2-AA15BA492AC0}"/>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Oval 13">
              <a:extLst>
                <a:ext uri="{FF2B5EF4-FFF2-40B4-BE49-F238E27FC236}">
                  <a16:creationId xmlns:a16="http://schemas.microsoft.com/office/drawing/2014/main" id="{ABA365E2-8B71-408B-9092-0104216AC7AC}"/>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5" name="Group 14">
              <a:extLst>
                <a:ext uri="{FF2B5EF4-FFF2-40B4-BE49-F238E27FC236}">
                  <a16:creationId xmlns:a16="http://schemas.microsoft.com/office/drawing/2014/main" id="{BEDB8D7A-1BF6-4CDB-B93A-7736955F5043}"/>
                </a:ext>
                <a:ext uri="{C183D7F6-B498-43B3-948B-1728B52AA6E4}">
                  <adec:decorative xmlns=""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5AACD774-5167-46C7-8A62-6E2FE4BE946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Rectangle 20">
                <a:extLst>
                  <a:ext uri="{FF2B5EF4-FFF2-40B4-BE49-F238E27FC236}">
                    <a16:creationId xmlns:a16="http://schemas.microsoft.com/office/drawing/2014/main" id="{06E0F2D8-452E-48F9-9912-C47EAEAE180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6" name="Group 15">
              <a:extLst>
                <a:ext uri="{FF2B5EF4-FFF2-40B4-BE49-F238E27FC236}">
                  <a16:creationId xmlns:a16="http://schemas.microsoft.com/office/drawing/2014/main" id="{91FBBF95-430B-427C-A6E8-DB899217FC00}"/>
                </a:ext>
                <a:ext uri="{C183D7F6-B498-43B3-948B-1728B52AA6E4}">
                  <adec:decorative xmlns=""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BEE64698-3ED2-4395-B7FC-65248E437E0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FE20B1E1-CE09-4C2A-A3FB-DB8026C54E9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7" name="Rectangle 16">
              <a:extLst>
                <a:ext uri="{FF2B5EF4-FFF2-40B4-BE49-F238E27FC236}">
                  <a16:creationId xmlns:a16="http://schemas.microsoft.com/office/drawing/2014/main" id="{0CB2405B-A907-48B3-906A-FB3573C0B282}"/>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3" name="Rectangle 22">
            <a:extLst>
              <a:ext uri="{FF2B5EF4-FFF2-40B4-BE49-F238E27FC236}">
                <a16:creationId xmlns:a16="http://schemas.microsoft.com/office/drawing/2014/main" id="{6DC8E2D9-6729-4614-8667-C1016D3182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5" name="Rectangle 24">
            <a:extLst>
              <a:ext uri="{FF2B5EF4-FFF2-40B4-BE49-F238E27FC236}">
                <a16:creationId xmlns:a16="http://schemas.microsoft.com/office/drawing/2014/main" id="{9B9AACA9-BD92-429F-8047-0731DB46F99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FEDC7F-C7D8-9396-89FA-15E937C235D3}"/>
              </a:ext>
            </a:extLst>
          </p:cNvPr>
          <p:cNvSpPr>
            <a:spLocks noGrp="1"/>
          </p:cNvSpPr>
          <p:nvPr>
            <p:ph type="title"/>
          </p:nvPr>
        </p:nvSpPr>
        <p:spPr>
          <a:xfrm>
            <a:off x="540000" y="540000"/>
            <a:ext cx="11090272" cy="1065187"/>
          </a:xfrm>
        </p:spPr>
        <p:txBody>
          <a:bodyPr vert="horz" lIns="91440" tIns="45720" rIns="91440" bIns="45720" rtlCol="0" anchor="b">
            <a:normAutofit/>
          </a:bodyPr>
          <a:lstStyle/>
          <a:p>
            <a:pPr algn="ctr"/>
            <a:r>
              <a:rPr lang="en-US" sz="6000" dirty="0"/>
              <a:t>Thank You</a:t>
            </a:r>
          </a:p>
        </p:txBody>
      </p:sp>
      <p:pic>
        <p:nvPicPr>
          <p:cNvPr id="8" name="Graphic 7" descr="Handshake">
            <a:extLst>
              <a:ext uri="{FF2B5EF4-FFF2-40B4-BE49-F238E27FC236}">
                <a16:creationId xmlns:a16="http://schemas.microsoft.com/office/drawing/2014/main" id="{18560C34-1C9B-E958-AA09-1B03E8BE911A}"/>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4338404" y="2812884"/>
            <a:ext cx="3504326" cy="3504326"/>
          </a:xfrm>
          <a:prstGeom prst="rect">
            <a:avLst/>
          </a:prstGeom>
        </p:spPr>
      </p:pic>
    </p:spTree>
    <p:extLst>
      <p:ext uri="{BB962C8B-B14F-4D97-AF65-F5344CB8AC3E}">
        <p14:creationId xmlns:p14="http://schemas.microsoft.com/office/powerpoint/2010/main" val="24356918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5" name="Group 2054">
            <a:extLst>
              <a:ext uri="{FF2B5EF4-FFF2-40B4-BE49-F238E27FC236}">
                <a16:creationId xmlns:a16="http://schemas.microsoft.com/office/drawing/2014/main" id="{BF4E480B-94D6-46F9-A2B6-B98D311FDC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2056" name="Rectangle 2055">
              <a:extLst>
                <a:ext uri="{FF2B5EF4-FFF2-40B4-BE49-F238E27FC236}">
                  <a16:creationId xmlns:a16="http://schemas.microsoft.com/office/drawing/2014/main" id="{07183CDE-91A1-40C3-8E80-66F89E1C2D53}"/>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57" name="Oval 2056">
              <a:extLst>
                <a:ext uri="{FF2B5EF4-FFF2-40B4-BE49-F238E27FC236}">
                  <a16:creationId xmlns:a16="http://schemas.microsoft.com/office/drawing/2014/main" id="{A6756515-F9AA-46BD-8DD2-AA15BA492AC0}"/>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58" name="Oval 2057">
              <a:extLst>
                <a:ext uri="{FF2B5EF4-FFF2-40B4-BE49-F238E27FC236}">
                  <a16:creationId xmlns:a16="http://schemas.microsoft.com/office/drawing/2014/main" id="{ABA365E2-8B71-408B-9092-0104216AC7AC}"/>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059" name="Group 2058">
              <a:extLst>
                <a:ext uri="{FF2B5EF4-FFF2-40B4-BE49-F238E27FC236}">
                  <a16:creationId xmlns:a16="http://schemas.microsoft.com/office/drawing/2014/main" id="{BEDB8D7A-1BF6-4CDB-B93A-7736955F5043}"/>
                </a:ext>
                <a:ext uri="{C183D7F6-B498-43B3-948B-1728B52AA6E4}">
                  <adec:decorative xmlns=""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64" name="Rectangle 2063">
                <a:extLst>
                  <a:ext uri="{FF2B5EF4-FFF2-40B4-BE49-F238E27FC236}">
                    <a16:creationId xmlns:a16="http://schemas.microsoft.com/office/drawing/2014/main" id="{5AACD774-5167-46C7-8A62-6E2FE4BE946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65" name="Rectangle 2064">
                <a:extLst>
                  <a:ext uri="{FF2B5EF4-FFF2-40B4-BE49-F238E27FC236}">
                    <a16:creationId xmlns:a16="http://schemas.microsoft.com/office/drawing/2014/main" id="{06E0F2D8-452E-48F9-9912-C47EAEAE180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2060" name="Group 2059">
              <a:extLst>
                <a:ext uri="{FF2B5EF4-FFF2-40B4-BE49-F238E27FC236}">
                  <a16:creationId xmlns:a16="http://schemas.microsoft.com/office/drawing/2014/main" id="{91FBBF95-430B-427C-A6E8-DB899217FC00}"/>
                </a:ext>
                <a:ext uri="{C183D7F6-B498-43B3-948B-1728B52AA6E4}">
                  <adec:decorative xmlns=""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062" name="Rectangle 2061">
                <a:extLst>
                  <a:ext uri="{FF2B5EF4-FFF2-40B4-BE49-F238E27FC236}">
                    <a16:creationId xmlns:a16="http://schemas.microsoft.com/office/drawing/2014/main" id="{BEE64698-3ED2-4395-B7FC-65248E437E0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63" name="Rectangle 2062">
                <a:extLst>
                  <a:ext uri="{FF2B5EF4-FFF2-40B4-BE49-F238E27FC236}">
                    <a16:creationId xmlns:a16="http://schemas.microsoft.com/office/drawing/2014/main" id="{FE20B1E1-CE09-4C2A-A3FB-DB8026C54E9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61" name="Rectangle 2060">
              <a:extLst>
                <a:ext uri="{FF2B5EF4-FFF2-40B4-BE49-F238E27FC236}">
                  <a16:creationId xmlns:a16="http://schemas.microsoft.com/office/drawing/2014/main" id="{0CB2405B-A907-48B3-906A-FB3573C0B282}"/>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67" name="Rectangle 2066">
            <a:extLst>
              <a:ext uri="{FF2B5EF4-FFF2-40B4-BE49-F238E27FC236}">
                <a16:creationId xmlns:a16="http://schemas.microsoft.com/office/drawing/2014/main" id="{6DC8E2D9-6729-4614-8667-C1016D3182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069" name="Rectangle 2068">
            <a:extLst>
              <a:ext uri="{FF2B5EF4-FFF2-40B4-BE49-F238E27FC236}">
                <a16:creationId xmlns:a16="http://schemas.microsoft.com/office/drawing/2014/main" id="{9C51935E-4A08-4AE4-8E13-F40CD3C4F1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71" name="Group 2070">
            <a:extLst>
              <a:ext uri="{FF2B5EF4-FFF2-40B4-BE49-F238E27FC236}">
                <a16:creationId xmlns:a16="http://schemas.microsoft.com/office/drawing/2014/main" id="{2A745492-95CF-4812-9BF8-F331CCF4E25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2072" name="Oval 2071">
              <a:extLst>
                <a:ext uri="{FF2B5EF4-FFF2-40B4-BE49-F238E27FC236}">
                  <a16:creationId xmlns:a16="http://schemas.microsoft.com/office/drawing/2014/main" id="{5EBA559C-9528-4DF6-97A9-9F1B15754E71}"/>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Oval 2072">
              <a:extLst>
                <a:ext uri="{FF2B5EF4-FFF2-40B4-BE49-F238E27FC236}">
                  <a16:creationId xmlns:a16="http://schemas.microsoft.com/office/drawing/2014/main" id="{788FD41A-2B00-4751-85D7-9C68D15D6B44}"/>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Oval 2073">
              <a:extLst>
                <a:ext uri="{FF2B5EF4-FFF2-40B4-BE49-F238E27FC236}">
                  <a16:creationId xmlns:a16="http://schemas.microsoft.com/office/drawing/2014/main" id="{97CDAE9A-F5BF-4BA9-B6CE-A87B6A8ECC02}"/>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2076" name="Freeform: Shape 2075">
            <a:extLst>
              <a:ext uri="{FF2B5EF4-FFF2-40B4-BE49-F238E27FC236}">
                <a16:creationId xmlns:a16="http://schemas.microsoft.com/office/drawing/2014/main" id="{1AE9598F-D7DE-4210-9654-7305376240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5E63FF-D069-B57A-3E0A-4DEE9001EE53}"/>
              </a:ext>
            </a:extLst>
          </p:cNvPr>
          <p:cNvSpPr>
            <a:spLocks noGrp="1"/>
          </p:cNvSpPr>
          <p:nvPr>
            <p:ph type="title"/>
          </p:nvPr>
        </p:nvSpPr>
        <p:spPr>
          <a:xfrm>
            <a:off x="540000" y="540000"/>
            <a:ext cx="5437187" cy="4792050"/>
          </a:xfrm>
        </p:spPr>
        <p:txBody>
          <a:bodyPr vert="horz" lIns="91440" tIns="45720" rIns="91440" bIns="45720" rtlCol="0" anchor="t">
            <a:normAutofit/>
          </a:bodyPr>
          <a:lstStyle/>
          <a:p>
            <a:r>
              <a:rPr lang="en-US" sz="6800" dirty="0"/>
              <a:t>What is Docker?</a:t>
            </a:r>
            <a:br>
              <a:rPr lang="en-US" sz="6800" dirty="0"/>
            </a:br>
            <a:r>
              <a:rPr lang="en-US" sz="6800" dirty="0"/>
              <a:t/>
            </a:r>
            <a:br>
              <a:rPr lang="en-US" sz="6800" dirty="0"/>
            </a:br>
            <a:r>
              <a:rPr lang="en-US" sz="6800" dirty="0"/>
              <a:t>Why Docker?</a:t>
            </a:r>
          </a:p>
        </p:txBody>
      </p:sp>
      <p:pic>
        <p:nvPicPr>
          <p:cNvPr id="2050" name="Picture 2" descr="Why Should You Use Docker - 7 Major Reasons! - GeeksforGeeks">
            <a:extLst>
              <a:ext uri="{FF2B5EF4-FFF2-40B4-BE49-F238E27FC236}">
                <a16:creationId xmlns:a16="http://schemas.microsoft.com/office/drawing/2014/main" id="{1DD436A1-3120-0A94-C6E1-F7048B34EB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524999" y="2547000"/>
            <a:ext cx="4757143" cy="233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7012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A2891-7897-06BE-50B5-0E4C83E28DA7}"/>
              </a:ext>
            </a:extLst>
          </p:cNvPr>
          <p:cNvSpPr>
            <a:spLocks noGrp="1"/>
          </p:cNvSpPr>
          <p:nvPr>
            <p:ph type="title"/>
          </p:nvPr>
        </p:nvSpPr>
        <p:spPr>
          <a:xfrm>
            <a:off x="335893" y="524829"/>
            <a:ext cx="11101135" cy="896914"/>
          </a:xfrm>
        </p:spPr>
        <p:txBody>
          <a:bodyPr>
            <a:normAutofit/>
          </a:bodyPr>
          <a:lstStyle/>
          <a:p>
            <a:r>
              <a:rPr lang="en-IN" sz="4800" b="1" i="0" dirty="0">
                <a:effectLst/>
                <a:latin typeface="Inter"/>
              </a:rPr>
              <a:t>	Containerization </a:t>
            </a:r>
            <a:r>
              <a:rPr lang="en-IN" sz="4800" b="1" i="0" dirty="0" smtClean="0">
                <a:effectLst/>
                <a:latin typeface="Inter"/>
              </a:rPr>
              <a:t>vs Virtualization</a:t>
            </a:r>
            <a:endParaRPr lang="en-IN" sz="4800" b="1" dirty="0"/>
          </a:p>
        </p:txBody>
      </p:sp>
      <p:pic>
        <p:nvPicPr>
          <p:cNvPr id="5" name="Content Placeholder 4">
            <a:extLst>
              <a:ext uri="{FF2B5EF4-FFF2-40B4-BE49-F238E27FC236}">
                <a16:creationId xmlns:a16="http://schemas.microsoft.com/office/drawing/2014/main" id="{7606CD93-C118-8495-EFD0-4392B6F0C477}"/>
              </a:ext>
            </a:extLst>
          </p:cNvPr>
          <p:cNvPicPr>
            <a:picLocks noGrp="1" noChangeAspect="1"/>
          </p:cNvPicPr>
          <p:nvPr>
            <p:ph idx="1"/>
          </p:nvPr>
        </p:nvPicPr>
        <p:blipFill>
          <a:blip r:embed="rId2"/>
          <a:stretch>
            <a:fillRect/>
          </a:stretch>
        </p:blipFill>
        <p:spPr>
          <a:xfrm>
            <a:off x="2144817" y="1806239"/>
            <a:ext cx="7902365" cy="4528695"/>
          </a:xfrm>
        </p:spPr>
      </p:pic>
    </p:spTree>
    <p:extLst>
      <p:ext uri="{BB962C8B-B14F-4D97-AF65-F5344CB8AC3E}">
        <p14:creationId xmlns:p14="http://schemas.microsoft.com/office/powerpoint/2010/main" val="1171934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4">
            <a:extLst>
              <a:ext uri="{FF2B5EF4-FFF2-40B4-BE49-F238E27FC236}">
                <a16:creationId xmlns:a16="http://schemas.microsoft.com/office/drawing/2014/main" id="{81C8C0F4-5C44-4C3F-B321-5CB3E2BABC2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B8C081-3C29-9479-1916-6A8597466D8B}"/>
              </a:ext>
            </a:extLst>
          </p:cNvPr>
          <p:cNvSpPr>
            <a:spLocks noGrp="1"/>
          </p:cNvSpPr>
          <p:nvPr>
            <p:ph type="title"/>
          </p:nvPr>
        </p:nvSpPr>
        <p:spPr>
          <a:xfrm>
            <a:off x="7142400" y="540000"/>
            <a:ext cx="4500561" cy="5759450"/>
          </a:xfrm>
        </p:spPr>
        <p:txBody>
          <a:bodyPr anchor="ctr">
            <a:normAutofit/>
          </a:bodyPr>
          <a:lstStyle/>
          <a:p>
            <a:r>
              <a:rPr lang="en-IN" sz="8800" b="1" i="0" dirty="0">
                <a:effectLst/>
                <a:latin typeface="Plus Jakarta Sans"/>
              </a:rPr>
              <a:t>What is Docker?</a:t>
            </a:r>
            <a:br>
              <a:rPr lang="en-IN" sz="8800" b="1" i="0" dirty="0">
                <a:effectLst/>
                <a:latin typeface="Plus Jakarta Sans"/>
              </a:rPr>
            </a:br>
            <a:endParaRPr lang="en-IN" sz="8800" dirty="0"/>
          </a:p>
        </p:txBody>
      </p:sp>
      <p:graphicFrame>
        <p:nvGraphicFramePr>
          <p:cNvPr id="20" name="Content Placeholder 2">
            <a:extLst>
              <a:ext uri="{FF2B5EF4-FFF2-40B4-BE49-F238E27FC236}">
                <a16:creationId xmlns:a16="http://schemas.microsoft.com/office/drawing/2014/main" id="{06B7F65A-7031-E200-32F9-AD93C170A78E}"/>
              </a:ext>
            </a:extLst>
          </p:cNvPr>
          <p:cNvGraphicFramePr>
            <a:graphicFrameLocks noGrp="1"/>
          </p:cNvGraphicFramePr>
          <p:nvPr>
            <p:ph idx="1"/>
            <p:extLst>
              <p:ext uri="{D42A27DB-BD31-4B8C-83A1-F6EECF244321}">
                <p14:modId xmlns:p14="http://schemas.microsoft.com/office/powerpoint/2010/main" val="2834981375"/>
              </p:ext>
            </p:extLst>
          </p:nvPr>
        </p:nvGraphicFramePr>
        <p:xfrm>
          <a:off x="540000" y="540000"/>
          <a:ext cx="6408738"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5475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807C163-87AF-4BC4-ADE2-4E5EAFEEE8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F696E8E-5A50-4F12-9E0B-502F8506159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AB8A07F7-656D-4B06-860B-4290325213C6}"/>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D932A44-B2F8-4EA5-A529-D1EF350CB6F7}"/>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4211287-5AF6-4DE8-9550-CE2475D625B3}"/>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935D3D5B-2BDE-4FFA-AD19-2A6FA11B44F9}"/>
                </a:ext>
                <a:ext uri="{C183D7F6-B498-43B3-948B-1728B52AA6E4}">
                  <adec:decorative xmlns=""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65141913-6183-49C2-BACE-61AF5018171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CBF2F32-98FF-4601-8322-C5E0724D9DE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1AF3E2D8-35DA-4B2D-891A-A1594F7DB5D8}"/>
                </a:ext>
                <a:ext uri="{C183D7F6-B498-43B3-948B-1728B52AA6E4}">
                  <adec:decorative xmlns=""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4543934E-E678-45FF-8C62-1EF71BABE75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9B54ED7-1C7F-4C59-B1CB-84D3D9C21C8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6ABFC7E0-9992-4076-88C6-3354EB12EBAD}"/>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19C03209-5BD8-4B0B-847E-430FFF5925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162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C482130-4647-53EE-7274-B99EE4BFDBE2}"/>
              </a:ext>
            </a:extLst>
          </p:cNvPr>
          <p:cNvSpPr>
            <a:spLocks noGrp="1"/>
          </p:cNvSpPr>
          <p:nvPr>
            <p:ph type="title"/>
          </p:nvPr>
        </p:nvSpPr>
        <p:spPr>
          <a:xfrm>
            <a:off x="540000" y="540000"/>
            <a:ext cx="4500561" cy="1953501"/>
          </a:xfrm>
        </p:spPr>
        <p:txBody>
          <a:bodyPr anchor="t">
            <a:normAutofit/>
          </a:bodyPr>
          <a:lstStyle/>
          <a:p>
            <a:r>
              <a:rPr lang="en-IN" sz="4200" b="1"/>
              <a:t> </a:t>
            </a:r>
            <a:r>
              <a:rPr lang="en-IN" sz="4200" b="1" i="0">
                <a:effectLst/>
              </a:rPr>
              <a:t>Why use Docker?</a:t>
            </a:r>
            <a:r>
              <a:rPr lang="en-IN" sz="4200" b="1" i="0">
                <a:effectLst/>
                <a:latin typeface="Plus Jakarta Sans"/>
              </a:rPr>
              <a:t/>
            </a:r>
            <a:br>
              <a:rPr lang="en-IN" sz="4200" b="1" i="0">
                <a:effectLst/>
                <a:latin typeface="Plus Jakarta Sans"/>
              </a:rPr>
            </a:br>
            <a:endParaRPr lang="en-IN" sz="4200"/>
          </a:p>
        </p:txBody>
      </p:sp>
      <p:sp>
        <p:nvSpPr>
          <p:cNvPr id="9" name="Content Placeholder 8">
            <a:extLst>
              <a:ext uri="{FF2B5EF4-FFF2-40B4-BE49-F238E27FC236}">
                <a16:creationId xmlns:a16="http://schemas.microsoft.com/office/drawing/2014/main" id="{D730A0D9-65E7-09F3-083A-D8A2655E496E}"/>
              </a:ext>
            </a:extLst>
          </p:cNvPr>
          <p:cNvSpPr>
            <a:spLocks noGrp="1"/>
          </p:cNvSpPr>
          <p:nvPr>
            <p:ph idx="1"/>
          </p:nvPr>
        </p:nvSpPr>
        <p:spPr>
          <a:xfrm>
            <a:off x="5232400" y="540000"/>
            <a:ext cx="6408738" cy="1998000"/>
          </a:xfrm>
        </p:spPr>
        <p:txBody>
          <a:bodyPr anchor="t">
            <a:normAutofit fontScale="85000" lnSpcReduction="20000"/>
          </a:bodyPr>
          <a:lstStyle/>
          <a:p>
            <a:pPr marL="0" indent="0" algn="just">
              <a:buNone/>
            </a:pPr>
            <a:r>
              <a:rPr lang="en-US" sz="1600" b="0" i="0" dirty="0">
                <a:effectLst/>
                <a:latin typeface="Inter"/>
              </a:rPr>
              <a:t>Using Docker can help you ship your code faster, and gives you control over your applications. You can deploy applications on containers that make it easier for them to be deployed, scaled, perform rollbacks and identify issues. It also helps in saving money by utilizing resources. Docker-based applications can be seamlessly moved from local development machines to production deployments. You can use Docker for Microservices, Data Processing, Continuous Integration and Delivery, and Containers as a Service.</a:t>
            </a:r>
            <a:endParaRPr lang="en-US" sz="1600" dirty="0"/>
          </a:p>
        </p:txBody>
      </p:sp>
      <p:pic>
        <p:nvPicPr>
          <p:cNvPr id="5" name="Content Placeholder 4" descr="Diagram&#10;&#10;Description automatically generated">
            <a:extLst>
              <a:ext uri="{FF2B5EF4-FFF2-40B4-BE49-F238E27FC236}">
                <a16:creationId xmlns:a16="http://schemas.microsoft.com/office/drawing/2014/main" id="{856B302A-595E-989A-8365-FC70B7E69A40}"/>
              </a:ext>
            </a:extLst>
          </p:cNvPr>
          <p:cNvPicPr>
            <a:picLocks noChangeAspect="1"/>
          </p:cNvPicPr>
          <p:nvPr/>
        </p:nvPicPr>
        <p:blipFill rotWithShape="1">
          <a:blip r:embed="rId2">
            <a:alphaModFix/>
          </a:blip>
          <a:srcRect l="1289" t="4285" b="2023"/>
          <a:stretch/>
        </p:blipFill>
        <p:spPr>
          <a:xfrm>
            <a:off x="2179864" y="2871846"/>
            <a:ext cx="8082643" cy="3445363"/>
          </a:xfrm>
          <a:prstGeom prst="rect">
            <a:avLst/>
          </a:prstGeom>
        </p:spPr>
      </p:pic>
    </p:spTree>
    <p:extLst>
      <p:ext uri="{BB962C8B-B14F-4D97-AF65-F5344CB8AC3E}">
        <p14:creationId xmlns:p14="http://schemas.microsoft.com/office/powerpoint/2010/main" val="15300017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C8C0F4-5C44-4C3F-B321-5CB3E2BABC2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EDAB2-BFDA-2945-37A3-EE1E2CF0F81C}"/>
              </a:ext>
            </a:extLst>
          </p:cNvPr>
          <p:cNvSpPr>
            <a:spLocks noGrp="1"/>
          </p:cNvSpPr>
          <p:nvPr>
            <p:ph type="title"/>
          </p:nvPr>
        </p:nvSpPr>
        <p:spPr>
          <a:xfrm>
            <a:off x="540000" y="540000"/>
            <a:ext cx="4500561" cy="5759450"/>
          </a:xfrm>
        </p:spPr>
        <p:txBody>
          <a:bodyPr anchor="t">
            <a:normAutofit/>
          </a:bodyPr>
          <a:lstStyle/>
          <a:p>
            <a:r>
              <a:rPr lang="en-IN" sz="6800"/>
              <a:t>Advantages of Docker</a:t>
            </a:r>
          </a:p>
        </p:txBody>
      </p:sp>
      <p:graphicFrame>
        <p:nvGraphicFramePr>
          <p:cNvPr id="5" name="Content Placeholder 2">
            <a:extLst>
              <a:ext uri="{FF2B5EF4-FFF2-40B4-BE49-F238E27FC236}">
                <a16:creationId xmlns:a16="http://schemas.microsoft.com/office/drawing/2014/main" id="{86CFA740-C4D0-A038-5589-EF707BC1B2DF}"/>
              </a:ext>
            </a:extLst>
          </p:cNvPr>
          <p:cNvGraphicFramePr>
            <a:graphicFrameLocks noGrp="1"/>
          </p:cNvGraphicFramePr>
          <p:nvPr>
            <p:ph idx="1"/>
            <p:extLst>
              <p:ext uri="{D42A27DB-BD31-4B8C-83A1-F6EECF244321}">
                <p14:modId xmlns:p14="http://schemas.microsoft.com/office/powerpoint/2010/main" val="2067719656"/>
              </p:ext>
            </p:extLst>
          </p:nvPr>
        </p:nvGraphicFramePr>
        <p:xfrm>
          <a:off x="5223933" y="1176866"/>
          <a:ext cx="6408738" cy="4419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46830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3E74-FD4D-9456-7018-AD19493DE927}"/>
              </a:ext>
            </a:extLst>
          </p:cNvPr>
          <p:cNvSpPr>
            <a:spLocks noGrp="1"/>
          </p:cNvSpPr>
          <p:nvPr>
            <p:ph type="title"/>
          </p:nvPr>
        </p:nvSpPr>
        <p:spPr>
          <a:xfrm>
            <a:off x="540000" y="540000"/>
            <a:ext cx="11101135" cy="934839"/>
          </a:xfrm>
        </p:spPr>
        <p:txBody>
          <a:bodyPr/>
          <a:lstStyle/>
          <a:p>
            <a:r>
              <a:rPr lang="en-IN" dirty="0"/>
              <a:t>  Docker Architecture</a:t>
            </a:r>
          </a:p>
        </p:txBody>
      </p:sp>
      <p:pic>
        <p:nvPicPr>
          <p:cNvPr id="5" name="Content Placeholder 4">
            <a:extLst>
              <a:ext uri="{FF2B5EF4-FFF2-40B4-BE49-F238E27FC236}">
                <a16:creationId xmlns:a16="http://schemas.microsoft.com/office/drawing/2014/main" id="{1DADF765-EA21-AD0E-4B21-BBFD92234DD7}"/>
              </a:ext>
            </a:extLst>
          </p:cNvPr>
          <p:cNvPicPr>
            <a:picLocks noGrp="1" noChangeAspect="1"/>
          </p:cNvPicPr>
          <p:nvPr>
            <p:ph idx="1"/>
          </p:nvPr>
        </p:nvPicPr>
        <p:blipFill>
          <a:blip r:embed="rId2"/>
          <a:stretch>
            <a:fillRect/>
          </a:stretch>
        </p:blipFill>
        <p:spPr>
          <a:xfrm>
            <a:off x="2560787" y="1765665"/>
            <a:ext cx="7059560" cy="4552335"/>
          </a:xfrm>
        </p:spPr>
      </p:pic>
    </p:spTree>
    <p:extLst>
      <p:ext uri="{BB962C8B-B14F-4D97-AF65-F5344CB8AC3E}">
        <p14:creationId xmlns:p14="http://schemas.microsoft.com/office/powerpoint/2010/main" val="32005776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C8C0F4-5C44-4C3F-B321-5CB3E2BABC2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87A62DB-71D7-497D-BE1C-933ECB515A6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3" name="Oval 12">
              <a:extLst>
                <a:ext uri="{FF2B5EF4-FFF2-40B4-BE49-F238E27FC236}">
                  <a16:creationId xmlns:a16="http://schemas.microsoft.com/office/drawing/2014/main" id="{FDAC2767-A7E3-4697-90F6-443A58314030}"/>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23E396-A746-411A-8709-32ABC4DDEAAC}"/>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135C986-CB82-4211-A910-D232B9BCA1E0}"/>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7" name="Freeform: Shape 16">
            <a:extLst>
              <a:ext uri="{FF2B5EF4-FFF2-40B4-BE49-F238E27FC236}">
                <a16:creationId xmlns:a16="http://schemas.microsoft.com/office/drawing/2014/main" id="{837F2C8F-CC11-4A18-AA7E-AE8C022CDC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512DE32-4BE7-C611-3365-73C22D07D865}"/>
              </a:ext>
            </a:extLst>
          </p:cNvPr>
          <p:cNvSpPr>
            <a:spLocks noGrp="1"/>
          </p:cNvSpPr>
          <p:nvPr>
            <p:ph type="title"/>
          </p:nvPr>
        </p:nvSpPr>
        <p:spPr>
          <a:xfrm>
            <a:off x="540000" y="540000"/>
            <a:ext cx="4500561" cy="2181946"/>
          </a:xfrm>
        </p:spPr>
        <p:txBody>
          <a:bodyPr anchor="t">
            <a:normAutofit/>
          </a:bodyPr>
          <a:lstStyle/>
          <a:p>
            <a:r>
              <a:rPr lang="en-IN" dirty="0"/>
              <a:t>Docker client</a:t>
            </a:r>
            <a:br>
              <a:rPr lang="en-IN" dirty="0"/>
            </a:br>
            <a:endParaRPr lang="en-IN" dirty="0"/>
          </a:p>
        </p:txBody>
      </p:sp>
      <p:sp>
        <p:nvSpPr>
          <p:cNvPr id="3" name="Content Placeholder 2">
            <a:extLst>
              <a:ext uri="{FF2B5EF4-FFF2-40B4-BE49-F238E27FC236}">
                <a16:creationId xmlns:a16="http://schemas.microsoft.com/office/drawing/2014/main" id="{53868B05-588B-2F46-9FCE-F9C7027FDFBB}"/>
              </a:ext>
            </a:extLst>
          </p:cNvPr>
          <p:cNvSpPr>
            <a:spLocks noGrp="1"/>
          </p:cNvSpPr>
          <p:nvPr>
            <p:ph idx="1"/>
          </p:nvPr>
        </p:nvSpPr>
        <p:spPr>
          <a:xfrm>
            <a:off x="550863" y="2947121"/>
            <a:ext cx="4500562" cy="3361604"/>
          </a:xfrm>
        </p:spPr>
        <p:txBody>
          <a:bodyPr anchor="t">
            <a:normAutofit/>
          </a:bodyPr>
          <a:lstStyle/>
          <a:p>
            <a:r>
              <a:rPr lang="en-US" dirty="0"/>
              <a:t>This is what you use to interact with Docker. When you run a command using docker, the client sends the command to the daemon, which carries them out. The Docker client can communicate with more than one daemon.</a:t>
            </a:r>
            <a:endParaRPr lang="en-IN" dirty="0"/>
          </a:p>
        </p:txBody>
      </p:sp>
      <p:pic>
        <p:nvPicPr>
          <p:cNvPr id="7" name="Graphic 6" descr="Web Design">
            <a:extLst>
              <a:ext uri="{FF2B5EF4-FFF2-40B4-BE49-F238E27FC236}">
                <a16:creationId xmlns:a16="http://schemas.microsoft.com/office/drawing/2014/main" id="{53D88838-BB3B-D7FD-06AD-67B8CAB0EF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525000" y="1629000"/>
            <a:ext cx="3600000" cy="3600000"/>
          </a:xfrm>
          <a:prstGeom prst="rect">
            <a:avLst/>
          </a:prstGeom>
        </p:spPr>
      </p:pic>
    </p:spTree>
    <p:extLst>
      <p:ext uri="{BB962C8B-B14F-4D97-AF65-F5344CB8AC3E}">
        <p14:creationId xmlns:p14="http://schemas.microsoft.com/office/powerpoint/2010/main" val="42277868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7F6730-8F76-4239-8CBA-B914B02A75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D5A269-D962-1411-5CB7-03C50683E87F}"/>
              </a:ext>
            </a:extLst>
          </p:cNvPr>
          <p:cNvSpPr>
            <a:spLocks noGrp="1"/>
          </p:cNvSpPr>
          <p:nvPr>
            <p:ph type="title"/>
          </p:nvPr>
        </p:nvSpPr>
        <p:spPr>
          <a:xfrm>
            <a:off x="540000" y="540000"/>
            <a:ext cx="4500561" cy="2181946"/>
          </a:xfrm>
        </p:spPr>
        <p:txBody>
          <a:bodyPr anchor="t">
            <a:normAutofit/>
          </a:bodyPr>
          <a:lstStyle/>
          <a:p>
            <a:r>
              <a:rPr lang="en-IN" dirty="0"/>
              <a:t>Docker daemon</a:t>
            </a:r>
          </a:p>
        </p:txBody>
      </p:sp>
      <p:sp>
        <p:nvSpPr>
          <p:cNvPr id="3" name="Content Placeholder 2">
            <a:extLst>
              <a:ext uri="{FF2B5EF4-FFF2-40B4-BE49-F238E27FC236}">
                <a16:creationId xmlns:a16="http://schemas.microsoft.com/office/drawing/2014/main" id="{250C8255-3DB6-CA66-D406-E5571E2CA13D}"/>
              </a:ext>
            </a:extLst>
          </p:cNvPr>
          <p:cNvSpPr>
            <a:spLocks noGrp="1"/>
          </p:cNvSpPr>
          <p:nvPr>
            <p:ph idx="1"/>
          </p:nvPr>
        </p:nvSpPr>
        <p:spPr>
          <a:xfrm>
            <a:off x="550863" y="2947121"/>
            <a:ext cx="4500562" cy="3361604"/>
          </a:xfrm>
        </p:spPr>
        <p:txBody>
          <a:bodyPr anchor="t">
            <a:normAutofit/>
          </a:bodyPr>
          <a:lstStyle/>
          <a:p>
            <a:pPr algn="just"/>
            <a:r>
              <a:rPr lang="en-US" dirty="0"/>
              <a:t>It listens to the API requests being made through the Docker client and manages Docker objects such as images, containers, networks, and volumes.</a:t>
            </a:r>
            <a:endParaRPr lang="en-IN" dirty="0"/>
          </a:p>
        </p:txBody>
      </p:sp>
      <p:grpSp>
        <p:nvGrpSpPr>
          <p:cNvPr id="10" name="Group 9">
            <a:extLst>
              <a:ext uri="{FF2B5EF4-FFF2-40B4-BE49-F238E27FC236}">
                <a16:creationId xmlns:a16="http://schemas.microsoft.com/office/drawing/2014/main" id="{000A5F84-BD20-4A3E-81BA-9F4444101C1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37" name="Oval 10">
              <a:extLst>
                <a:ext uri="{FF2B5EF4-FFF2-40B4-BE49-F238E27FC236}">
                  <a16:creationId xmlns:a16="http://schemas.microsoft.com/office/drawing/2014/main" id="{FF62F19C-23B5-44FC-88CF-01A430872686}"/>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82D9667-DCFB-45CA-8EDC-7E5E0EE42AB3}"/>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E8752FF-502D-43D5-9828-8C4216648319}"/>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366059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939</TotalTime>
  <Words>450</Words>
  <Application>Microsoft Office PowerPoint</Application>
  <PresentationFormat>Widescreen</PresentationFormat>
  <Paragraphs>41</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Avenir Next LT Pro</vt:lpstr>
      <vt:lpstr>Bell MT</vt:lpstr>
      <vt:lpstr>Calibri</vt:lpstr>
      <vt:lpstr>Inter</vt:lpstr>
      <vt:lpstr>Plus Jakarta Sans</vt:lpstr>
      <vt:lpstr>GlowVTI</vt:lpstr>
      <vt:lpstr>PowerPoint Presentation</vt:lpstr>
      <vt:lpstr>What is Docker?  Why Docker?</vt:lpstr>
      <vt:lpstr> Containerization vs Virtualization</vt:lpstr>
      <vt:lpstr>What is Docker? </vt:lpstr>
      <vt:lpstr> Why use Docker? </vt:lpstr>
      <vt:lpstr>Advantages of Docker</vt:lpstr>
      <vt:lpstr>  Docker Architecture</vt:lpstr>
      <vt:lpstr>Docker client </vt:lpstr>
      <vt:lpstr>Docker daemon</vt:lpstr>
      <vt:lpstr>Docker file</vt:lpstr>
      <vt:lpstr>Docker File</vt:lpstr>
      <vt:lpstr>Docker registries</vt:lpstr>
      <vt:lpstr>Docker Components</vt:lpstr>
      <vt:lpstr>Cheat sheet for Docker CLI</vt:lpstr>
      <vt:lpstr>Docker is a suite of software development tools for creating, sharing and running individual containers;   Kubernetes is a system for operating containerized applications at scale.  Kubernetes (also known as k8s or “kube”)</vt:lpstr>
      <vt:lpstr>  Why ????..K8’s..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PRADYOTAN RAJU</dc:creator>
  <cp:lastModifiedBy>V Pradyotan Raju</cp:lastModifiedBy>
  <cp:revision>15</cp:revision>
  <dcterms:created xsi:type="dcterms:W3CDTF">2022-10-09T16:37:22Z</dcterms:created>
  <dcterms:modified xsi:type="dcterms:W3CDTF">2022-10-11T13:28:58Z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c7637c96-b960-48de-8f3e-b806580dcfba</vt:lpwstr>
  </property>
  <property fmtid="{D5CDD505-2E9C-101B-9397-08002B2CF9AE}" pid="3" name="HCLClassD6">
    <vt:lpwstr>False</vt:lpwstr>
  </property>
  <property fmtid="{D5CDD505-2E9C-101B-9397-08002B2CF9AE}" pid="4" name="HCLClassification">
    <vt:lpwstr>HCL_Cla5s_Publ1c</vt:lpwstr>
  </property>
</Properties>
</file>