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57" r:id="rId3"/>
    <p:sldId id="258" r:id="rId4"/>
    <p:sldId id="266" r:id="rId5"/>
    <p:sldId id="259" r:id="rId6"/>
    <p:sldId id="263" r:id="rId7"/>
    <p:sldId id="260" r:id="rId8"/>
    <p:sldId id="264" r:id="rId9"/>
    <p:sldId id="261"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9"/>
  </p:normalViewPr>
  <p:slideViewPr>
    <p:cSldViewPr snapToGrid="0">
      <p:cViewPr varScale="1">
        <p:scale>
          <a:sx n="87" d="100"/>
          <a:sy n="87" d="100"/>
        </p:scale>
        <p:origin x="10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56166-72F4-8A41-9CFC-1D79E7C6E381}" type="datetimeFigureOut">
              <a:rPr lang="en-US" smtClean="0"/>
              <a:t>4/29/23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579E5-BF0C-D741-9643-0168CE69DD14}" type="slidenum">
              <a:rPr lang="en-US" smtClean="0"/>
              <a:t>‹#›</a:t>
            </a:fld>
            <a:endParaRPr lang="en-US"/>
          </a:p>
        </p:txBody>
      </p:sp>
    </p:spTree>
    <p:extLst>
      <p:ext uri="{BB962C8B-B14F-4D97-AF65-F5344CB8AC3E}">
        <p14:creationId xmlns:p14="http://schemas.microsoft.com/office/powerpoint/2010/main" val="33108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579E5-BF0C-D741-9643-0168CE69DD14}" type="slidenum">
              <a:rPr lang="en-US" smtClean="0"/>
              <a:t>4</a:t>
            </a:fld>
            <a:endParaRPr lang="en-US"/>
          </a:p>
        </p:txBody>
      </p:sp>
    </p:spTree>
    <p:extLst>
      <p:ext uri="{BB962C8B-B14F-4D97-AF65-F5344CB8AC3E}">
        <p14:creationId xmlns:p14="http://schemas.microsoft.com/office/powerpoint/2010/main" val="427147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579E5-BF0C-D741-9643-0168CE69DD14}" type="slidenum">
              <a:rPr lang="en-US" smtClean="0"/>
              <a:t>11</a:t>
            </a:fld>
            <a:endParaRPr lang="en-US"/>
          </a:p>
        </p:txBody>
      </p:sp>
    </p:spTree>
    <p:extLst>
      <p:ext uri="{BB962C8B-B14F-4D97-AF65-F5344CB8AC3E}">
        <p14:creationId xmlns:p14="http://schemas.microsoft.com/office/powerpoint/2010/main" val="879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0645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6548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5100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9037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6366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5191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6668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1983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0648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6503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4/29/23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735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4/29/23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4499499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80" name="Group 57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58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39" name="Rectangle 63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3" name="Rectangle 642">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2579B-D72A-BA69-DE0D-47ED77876992}"/>
              </a:ext>
            </a:extLst>
          </p:cNvPr>
          <p:cNvSpPr>
            <a:spLocks noGrp="1"/>
          </p:cNvSpPr>
          <p:nvPr>
            <p:ph type="ctrTitle"/>
          </p:nvPr>
        </p:nvSpPr>
        <p:spPr>
          <a:xfrm>
            <a:off x="781493" y="1371601"/>
            <a:ext cx="3934047" cy="4114800"/>
          </a:xfrm>
        </p:spPr>
        <p:txBody>
          <a:bodyPr vert="horz" lIns="91440" tIns="45720" rIns="91440" bIns="45720" rtlCol="0" anchor="ctr">
            <a:normAutofit/>
          </a:bodyPr>
          <a:lstStyle/>
          <a:p>
            <a:r>
              <a:rPr lang="en-US" sz="4000" b="1" i="0" u="none" strike="noStrike" kern="1200">
                <a:solidFill>
                  <a:schemeClr val="tx2"/>
                </a:solidFill>
                <a:effectLst/>
                <a:latin typeface="+mj-lt"/>
                <a:ea typeface="+mj-ea"/>
                <a:cs typeface="+mj-cs"/>
              </a:rPr>
              <a:t>HEALTHCARE INDUSTRY MANAGEMENT SYSTEM</a:t>
            </a:r>
            <a:endParaRPr lang="en-US" sz="4000" kern="1200">
              <a:solidFill>
                <a:schemeClr val="tx2"/>
              </a:solidFill>
              <a:latin typeface="+mj-lt"/>
              <a:ea typeface="+mj-ea"/>
              <a:cs typeface="+mj-cs"/>
            </a:endParaRPr>
          </a:p>
        </p:txBody>
      </p:sp>
      <p:pic>
        <p:nvPicPr>
          <p:cNvPr id="466" name="Picture 465" descr="A picture containing outdoor object, honeycomb&#10;&#10;Description automatically generated">
            <a:extLst>
              <a:ext uri="{FF2B5EF4-FFF2-40B4-BE49-F238E27FC236}">
                <a16:creationId xmlns:a16="http://schemas.microsoft.com/office/drawing/2014/main" id="{8BF027B2-0F4A-D5B1-5A3B-F3378D50DBC3}"/>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t="9846" b="13138"/>
          <a:stretch/>
        </p:blipFill>
        <p:spPr>
          <a:xfrm>
            <a:off x="6124350" y="1687468"/>
            <a:ext cx="5191350" cy="1919121"/>
          </a:xfrm>
          <a:prstGeom prst="rect">
            <a:avLst/>
          </a:prstGeom>
        </p:spPr>
      </p:pic>
      <p:sp>
        <p:nvSpPr>
          <p:cNvPr id="3" name="Subtitle 2">
            <a:extLst>
              <a:ext uri="{FF2B5EF4-FFF2-40B4-BE49-F238E27FC236}">
                <a16:creationId xmlns:a16="http://schemas.microsoft.com/office/drawing/2014/main" id="{9D30F90B-22E9-E852-0D0A-8067667BF25F}"/>
              </a:ext>
            </a:extLst>
          </p:cNvPr>
          <p:cNvSpPr>
            <a:spLocks noGrp="1"/>
          </p:cNvSpPr>
          <p:nvPr>
            <p:ph type="subTitle" idx="1"/>
          </p:nvPr>
        </p:nvSpPr>
        <p:spPr>
          <a:xfrm>
            <a:off x="6124350" y="4008474"/>
            <a:ext cx="6067648" cy="2158409"/>
          </a:xfrm>
        </p:spPr>
        <p:txBody>
          <a:bodyPr vert="horz" lIns="91440" tIns="45720" rIns="91440" bIns="45720" rtlCol="0">
            <a:normAutofit/>
          </a:bodyPr>
          <a:lstStyle/>
          <a:p>
            <a:pPr algn="l"/>
            <a:r>
              <a:rPr lang="en-US" b="1" dirty="0"/>
              <a:t>By,</a:t>
            </a:r>
          </a:p>
          <a:p>
            <a:pPr algn="l"/>
            <a:r>
              <a:rPr lang="en-US" b="1" dirty="0"/>
              <a:t>1. Pradyoth Singenahalli Prabhu</a:t>
            </a:r>
          </a:p>
          <a:p>
            <a:pPr algn="l"/>
            <a:r>
              <a:rPr lang="en-US" b="1" dirty="0"/>
              <a:t>2. Varun W R</a:t>
            </a:r>
          </a:p>
          <a:p>
            <a:pPr algn="l"/>
            <a:r>
              <a:rPr lang="en-US" b="1" dirty="0"/>
              <a:t>3. Bharath Anand</a:t>
            </a:r>
          </a:p>
          <a:p>
            <a:pPr algn="l"/>
            <a:endParaRPr lang="en-US" dirty="0"/>
          </a:p>
        </p:txBody>
      </p:sp>
    </p:spTree>
    <p:extLst>
      <p:ext uri="{BB962C8B-B14F-4D97-AF65-F5344CB8AC3E}">
        <p14:creationId xmlns:p14="http://schemas.microsoft.com/office/powerpoint/2010/main" val="398490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4" name="Rectangle 26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259" descr="Desk with stethoscope and computer keyboard">
            <a:extLst>
              <a:ext uri="{FF2B5EF4-FFF2-40B4-BE49-F238E27FC236}">
                <a16:creationId xmlns:a16="http://schemas.microsoft.com/office/drawing/2014/main" id="{7954D135-F5AD-DDBB-7A5B-741407E521D5}"/>
              </a:ext>
            </a:extLst>
          </p:cNvPr>
          <p:cNvPicPr>
            <a:picLocks noChangeAspect="1"/>
          </p:cNvPicPr>
          <p:nvPr/>
        </p:nvPicPr>
        <p:blipFill rotWithShape="1">
          <a:blip r:embed="rId2">
            <a:alphaModFix amt="60000"/>
          </a:blip>
          <a:srcRect l="48594" r="-1" b="-1"/>
          <a:stretch/>
        </p:blipFill>
        <p:spPr>
          <a:xfrm>
            <a:off x="-1" y="1"/>
            <a:ext cx="5295331" cy="6875834"/>
          </a:xfrm>
          <a:prstGeom prst="rect">
            <a:avLst/>
          </a:prstGeom>
        </p:spPr>
      </p:pic>
      <p:sp>
        <p:nvSpPr>
          <p:cNvPr id="2" name="Title 1">
            <a:extLst>
              <a:ext uri="{FF2B5EF4-FFF2-40B4-BE49-F238E27FC236}">
                <a16:creationId xmlns:a16="http://schemas.microsoft.com/office/drawing/2014/main" id="{9D51046B-DF46-72F4-3B2C-121C0B4C15B3}"/>
              </a:ext>
            </a:extLst>
          </p:cNvPr>
          <p:cNvSpPr>
            <a:spLocks noGrp="1"/>
          </p:cNvSpPr>
          <p:nvPr>
            <p:ph type="title"/>
          </p:nvPr>
        </p:nvSpPr>
        <p:spPr>
          <a:xfrm>
            <a:off x="591674" y="1395699"/>
            <a:ext cx="4223965" cy="4111831"/>
          </a:xfrm>
        </p:spPr>
        <p:txBody>
          <a:bodyPr>
            <a:normAutofit/>
          </a:bodyPr>
          <a:lstStyle/>
          <a:p>
            <a:pPr algn="ctr"/>
            <a:r>
              <a:rPr lang="en-US" b="0" i="0" u="none" strike="noStrike">
                <a:solidFill>
                  <a:srgbClr val="FFFFFF"/>
                </a:solidFill>
                <a:effectLst/>
              </a:rPr>
              <a:t>Working Incorporation of </a:t>
            </a:r>
            <a:r>
              <a:rPr lang="en-US">
                <a:solidFill>
                  <a:srgbClr val="FFFFFF"/>
                </a:solidFill>
              </a:rPr>
              <a:t>3rd</a:t>
            </a:r>
            <a:r>
              <a:rPr lang="en-US" b="0" i="0" u="none" strike="noStrike">
                <a:solidFill>
                  <a:srgbClr val="FFFFFF"/>
                </a:solidFill>
                <a:effectLst/>
              </a:rPr>
              <a:t> Data Store Paradigm - </a:t>
            </a:r>
            <a:r>
              <a:rPr lang="en-US" i="0" u="none" strike="noStrike">
                <a:solidFill>
                  <a:srgbClr val="FFFFFF"/>
                </a:solidFill>
                <a:effectLst/>
              </a:rPr>
              <a:t>CouchDB</a:t>
            </a:r>
            <a:endParaRPr lang="en-US">
              <a:solidFill>
                <a:srgbClr val="FFFFFF"/>
              </a:solidFill>
            </a:endParaRPr>
          </a:p>
        </p:txBody>
      </p:sp>
      <p:sp>
        <p:nvSpPr>
          <p:cNvPr id="3" name="Content Placeholder 2">
            <a:extLst>
              <a:ext uri="{FF2B5EF4-FFF2-40B4-BE49-F238E27FC236}">
                <a16:creationId xmlns:a16="http://schemas.microsoft.com/office/drawing/2014/main" id="{4271FB45-9984-1C7F-8FF7-5F605C663C4D}"/>
              </a:ext>
            </a:extLst>
          </p:cNvPr>
          <p:cNvSpPr>
            <a:spLocks noGrp="1"/>
          </p:cNvSpPr>
          <p:nvPr>
            <p:ph idx="1"/>
          </p:nvPr>
        </p:nvSpPr>
        <p:spPr>
          <a:xfrm>
            <a:off x="6096000" y="876300"/>
            <a:ext cx="5219700" cy="5105400"/>
          </a:xfrm>
        </p:spPr>
        <p:txBody>
          <a:bodyPr>
            <a:normAutofit/>
          </a:bodyPr>
          <a:lstStyle/>
          <a:p>
            <a:r>
              <a:rPr lang="en-US" b="1" i="0" u="none" strike="noStrike" dirty="0">
                <a:effectLst/>
              </a:rPr>
              <a:t>Query:</a:t>
            </a:r>
          </a:p>
          <a:p>
            <a:pPr marL="0" indent="0">
              <a:buNone/>
            </a:pPr>
            <a:r>
              <a:rPr lang="en-US" i="0" u="none" strike="noStrike" dirty="0">
                <a:effectLst/>
              </a:rPr>
              <a:t>To find lab reports assigned to a specific pathologist (Dr. John Smith):</a:t>
            </a:r>
          </a:p>
          <a:p>
            <a:pPr marL="0" indent="0">
              <a:buNone/>
            </a:pPr>
            <a:r>
              <a:rPr lang="en-US" b="0" i="1" u="none" strike="noStrike" dirty="0">
                <a:effectLst/>
              </a:rPr>
              <a:t>{ "selector": { "</a:t>
            </a:r>
            <a:r>
              <a:rPr lang="en-US" b="0" i="1" u="none" strike="noStrike" dirty="0" err="1">
                <a:effectLst/>
              </a:rPr>
              <a:t>lab_pathologist.name</a:t>
            </a:r>
            <a:r>
              <a:rPr lang="en-US" b="0" i="1" u="none" strike="noStrike" dirty="0">
                <a:effectLst/>
              </a:rPr>
              <a:t>": "Dr. John Smith" } }</a:t>
            </a:r>
          </a:p>
          <a:p>
            <a:endParaRPr lang="en-US" dirty="0"/>
          </a:p>
        </p:txBody>
      </p:sp>
    </p:spTree>
    <p:extLst>
      <p:ext uri="{BB962C8B-B14F-4D97-AF65-F5344CB8AC3E}">
        <p14:creationId xmlns:p14="http://schemas.microsoft.com/office/powerpoint/2010/main" val="399383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76300"/>
            <a:ext cx="10775021" cy="51152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690DE-D9C0-F612-47C6-60873B813E32}"/>
              </a:ext>
            </a:extLst>
          </p:cNvPr>
          <p:cNvSpPr>
            <a:spLocks noGrp="1"/>
          </p:cNvSpPr>
          <p:nvPr>
            <p:ph type="title"/>
          </p:nvPr>
        </p:nvSpPr>
        <p:spPr>
          <a:xfrm>
            <a:off x="1335954" y="1165965"/>
            <a:ext cx="8579011" cy="1164425"/>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8D122D9E-B9EF-428F-A4C1-A0DC0E6D4878}"/>
              </a:ext>
            </a:extLst>
          </p:cNvPr>
          <p:cNvSpPr>
            <a:spLocks noGrp="1"/>
          </p:cNvSpPr>
          <p:nvPr>
            <p:ph idx="1"/>
          </p:nvPr>
        </p:nvSpPr>
        <p:spPr>
          <a:xfrm>
            <a:off x="1335954" y="2239582"/>
            <a:ext cx="8579011" cy="3430259"/>
          </a:xfrm>
        </p:spPr>
        <p:txBody>
          <a:bodyPr>
            <a:normAutofit fontScale="70000" lnSpcReduction="20000"/>
          </a:bodyPr>
          <a:lstStyle/>
          <a:p>
            <a:pPr algn="l"/>
            <a:r>
              <a:rPr lang="en-US" b="0" i="0" u="none" strike="noStrike" dirty="0">
                <a:solidFill>
                  <a:srgbClr val="000000"/>
                </a:solidFill>
                <a:effectLst/>
              </a:rPr>
              <a:t>In conclusion, this project involved the development of a healthcare application that allows doctors to manage patient information, diagnoses, medications, and procedures. The application was designed with scalability and reliability in mind, utilizing three different NoSQL databases: DynamoDB, MongoDB, and CouchDB.</a:t>
            </a:r>
          </a:p>
          <a:p>
            <a:pPr algn="l"/>
            <a:r>
              <a:rPr lang="en-US" b="0" i="0" u="none" strike="noStrike" dirty="0">
                <a:solidFill>
                  <a:srgbClr val="000000"/>
                </a:solidFill>
                <a:effectLst/>
              </a:rPr>
              <a:t>DynamoDB was used to store patient and doctor information, as well as diagnosis and medication details. MongoDB was used to store visit and procedure information, providing fast and reliable access to data through its highly scalable and fully managed NoSQL database service. Finally, CouchDB was used to store patient lab reports, including unstructured data like PDFs and images.</a:t>
            </a:r>
          </a:p>
          <a:p>
            <a:pPr algn="l"/>
            <a:r>
              <a:rPr lang="en-US" b="0" i="0" u="none" strike="noStrike" dirty="0">
                <a:solidFill>
                  <a:srgbClr val="000000"/>
                </a:solidFill>
                <a:effectLst/>
              </a:rPr>
              <a:t>Overall, this project demonstrates the power and flexibility of NoSQL databases in developing highly scalable and reliable applications for the healthcare industry.</a:t>
            </a:r>
          </a:p>
        </p:txBody>
      </p:sp>
      <p:grpSp>
        <p:nvGrpSpPr>
          <p:cNvPr id="12" name="Group 11">
            <a:extLst>
              <a:ext uri="{FF2B5EF4-FFF2-40B4-BE49-F238E27FC236}">
                <a16:creationId xmlns:a16="http://schemas.microsoft.com/office/drawing/2014/main" id="{60756232-7BA9-4CEA-9C9D-67E53C91B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16220" y="31138"/>
            <a:ext cx="521147" cy="6782575"/>
            <a:chOff x="11016220" y="-64032"/>
            <a:chExt cx="521147" cy="6858421"/>
          </a:xfrm>
          <a:solidFill>
            <a:schemeClr val="bg2">
              <a:lumMod val="90000"/>
            </a:schemeClr>
          </a:solidFill>
        </p:grpSpPr>
        <p:sp>
          <p:nvSpPr>
            <p:cNvPr id="13"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41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040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04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80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090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896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846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102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9476" y="1500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2697" y="4392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515" y="99425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817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31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3854" y="76460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8602" y="114885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22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26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776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7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22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660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592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840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130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80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552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170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61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07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41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481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910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42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83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251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974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03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013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36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45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570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178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260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074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524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501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775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6905" y="295211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217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3664" y="5750749"/>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61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0692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3470" y="668474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52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2771" y="-452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794267EB-8640-4DF3-9F5F-F38995109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81725" y="40256"/>
            <a:ext cx="503194" cy="6764629"/>
            <a:chOff x="11581725" y="-50217"/>
            <a:chExt cx="503194" cy="6814823"/>
          </a:xfrm>
        </p:grpSpPr>
        <p:sp>
          <p:nvSpPr>
            <p:cNvPr id="72" name="Freeform 8">
              <a:extLst>
                <a:ext uri="{FF2B5EF4-FFF2-40B4-BE49-F238E27FC236}">
                  <a16:creationId xmlns:a16="http://schemas.microsoft.com/office/drawing/2014/main" id="{62E43E43-4CB1-436A-8F39-FDA46F384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9500" y="66549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3">
              <a:extLst>
                <a:ext uri="{FF2B5EF4-FFF2-40B4-BE49-F238E27FC236}">
                  <a16:creationId xmlns:a16="http://schemas.microsoft.com/office/drawing/2014/main" id="{01953B1A-913D-4BC4-AD4F-7DCC6BB0A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75602" y="79700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1">
              <a:extLst>
                <a:ext uri="{FF2B5EF4-FFF2-40B4-BE49-F238E27FC236}">
                  <a16:creationId xmlns:a16="http://schemas.microsoft.com/office/drawing/2014/main" id="{6085CF7C-052A-40B4-A519-5B9C532D8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8571" y="95141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2">
              <a:extLst>
                <a:ext uri="{FF2B5EF4-FFF2-40B4-BE49-F238E27FC236}">
                  <a16:creationId xmlns:a16="http://schemas.microsoft.com/office/drawing/2014/main" id="{6A30D3AB-0061-492B-87F5-7F8512F49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45576" y="3869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3">
              <a:extLst>
                <a:ext uri="{FF2B5EF4-FFF2-40B4-BE49-F238E27FC236}">
                  <a16:creationId xmlns:a16="http://schemas.microsoft.com/office/drawing/2014/main" id="{69A009B8-1C16-4886-84BE-F36873A8F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657" y="119019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4">
              <a:extLst>
                <a:ext uri="{FF2B5EF4-FFF2-40B4-BE49-F238E27FC236}">
                  <a16:creationId xmlns:a16="http://schemas.microsoft.com/office/drawing/2014/main" id="{4262414F-5D33-444C-81D6-D059EC05D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504" y="5506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5">
              <a:extLst>
                <a:ext uri="{FF2B5EF4-FFF2-40B4-BE49-F238E27FC236}">
                  <a16:creationId xmlns:a16="http://schemas.microsoft.com/office/drawing/2014/main" id="{A035666B-2FAB-4FD6-9ADA-4770A33B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517" y="139979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6">
              <a:extLst>
                <a:ext uri="{FF2B5EF4-FFF2-40B4-BE49-F238E27FC236}">
                  <a16:creationId xmlns:a16="http://schemas.microsoft.com/office/drawing/2014/main" id="{BC45742B-781F-43CF-967D-04E8532B5D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36213" y="222982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7">
              <a:extLst>
                <a:ext uri="{FF2B5EF4-FFF2-40B4-BE49-F238E27FC236}">
                  <a16:creationId xmlns:a16="http://schemas.microsoft.com/office/drawing/2014/main" id="{9A565171-85E6-47B4-96D9-A815A5A608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2666" y="160953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2116" y="1918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79D613E3-CA24-4F43-A0A9-345387044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7347" y="183933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0C069C76-F3AB-4A56-AB65-D9837622A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3644" y="207369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288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525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991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96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79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35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437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434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14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0699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2">
              <a:extLst>
                <a:ext uri="{FF2B5EF4-FFF2-40B4-BE49-F238E27FC236}">
                  <a16:creationId xmlns:a16="http://schemas.microsoft.com/office/drawing/2014/main" id="{C0CE652D-B224-4EC0-A270-14E78D333F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5689" y="323256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33">
              <a:extLst>
                <a:ext uri="{FF2B5EF4-FFF2-40B4-BE49-F238E27FC236}">
                  <a16:creationId xmlns:a16="http://schemas.microsoft.com/office/drawing/2014/main" id="{37E8E3DB-6FB9-4F73-B1D1-F3B3A3C101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602" y="432387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4">
              <a:extLst>
                <a:ext uri="{FF2B5EF4-FFF2-40B4-BE49-F238E27FC236}">
                  <a16:creationId xmlns:a16="http://schemas.microsoft.com/office/drawing/2014/main" id="{FA7E6C6A-13E7-43F5-9891-23A9983AEB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9532" y="532120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5">
              <a:extLst>
                <a:ext uri="{FF2B5EF4-FFF2-40B4-BE49-F238E27FC236}">
                  <a16:creationId xmlns:a16="http://schemas.microsoft.com/office/drawing/2014/main" id="{E2A09D59-BD40-4E83-9EE0-71DB34EAB2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15184" y="453210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36">
              <a:extLst>
                <a:ext uri="{FF2B5EF4-FFF2-40B4-BE49-F238E27FC236}">
                  <a16:creationId xmlns:a16="http://schemas.microsoft.com/office/drawing/2014/main" id="{FB0AF6EA-0C4B-419C-A465-AF41DAD75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598309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7">
              <a:extLst>
                <a:ext uri="{FF2B5EF4-FFF2-40B4-BE49-F238E27FC236}">
                  <a16:creationId xmlns:a16="http://schemas.microsoft.com/office/drawing/2014/main" id="{994F7A2A-F2AF-4DBA-B4AB-295CD6BFF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9087" y="299662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8">
              <a:extLst>
                <a:ext uri="{FF2B5EF4-FFF2-40B4-BE49-F238E27FC236}">
                  <a16:creationId xmlns:a16="http://schemas.microsoft.com/office/drawing/2014/main" id="{AF7C6756-507C-4EAA-8584-98559EBA7E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756" y="483672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9">
              <a:extLst>
                <a:ext uri="{FF2B5EF4-FFF2-40B4-BE49-F238E27FC236}">
                  <a16:creationId xmlns:a16="http://schemas.microsoft.com/office/drawing/2014/main" id="{C957EA97-DC3B-4894-B0EF-0548C0FB8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8864" y="50778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0">
              <a:extLst>
                <a:ext uri="{FF2B5EF4-FFF2-40B4-BE49-F238E27FC236}">
                  <a16:creationId xmlns:a16="http://schemas.microsoft.com/office/drawing/2014/main" id="{9E831CBF-DE63-4669-9B35-9E0B9A612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93828" y="253454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1">
              <a:extLst>
                <a:ext uri="{FF2B5EF4-FFF2-40B4-BE49-F238E27FC236}">
                  <a16:creationId xmlns:a16="http://schemas.microsoft.com/office/drawing/2014/main" id="{DDCDA67E-7542-4ED8-949C-84C7EAD42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87321" y="621509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42">
              <a:extLst>
                <a:ext uri="{FF2B5EF4-FFF2-40B4-BE49-F238E27FC236}">
                  <a16:creationId xmlns:a16="http://schemas.microsoft.com/office/drawing/2014/main" id="{D8B93D38-E025-4D67-8A0C-19E325320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5489" y="553311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4">
              <a:extLst>
                <a:ext uri="{FF2B5EF4-FFF2-40B4-BE49-F238E27FC236}">
                  <a16:creationId xmlns:a16="http://schemas.microsoft.com/office/drawing/2014/main" id="{4E29CE45-4558-426B-8C24-3069B0481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79279" y="401724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5">
              <a:extLst>
                <a:ext uri="{FF2B5EF4-FFF2-40B4-BE49-F238E27FC236}">
                  <a16:creationId xmlns:a16="http://schemas.microsoft.com/office/drawing/2014/main" id="{3B64559B-6389-4C5E-A736-9BB79FBA0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7128" y="57730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6">
              <a:extLst>
                <a:ext uri="{FF2B5EF4-FFF2-40B4-BE49-F238E27FC236}">
                  <a16:creationId xmlns:a16="http://schemas.microsoft.com/office/drawing/2014/main" id="{EB6B7C23-A7CF-4256-932B-D67CD52BAC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06187" y="27671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7">
              <a:extLst>
                <a:ext uri="{FF2B5EF4-FFF2-40B4-BE49-F238E27FC236}">
                  <a16:creationId xmlns:a16="http://schemas.microsoft.com/office/drawing/2014/main" id="{62342B15-30BB-40CF-87B9-130A77AC8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64332" y="378611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8">
              <a:extLst>
                <a:ext uri="{FF2B5EF4-FFF2-40B4-BE49-F238E27FC236}">
                  <a16:creationId xmlns:a16="http://schemas.microsoft.com/office/drawing/2014/main" id="{3EEDF4C2-803E-42B9-B9A1-31E071A722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9589" y="355264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9">
              <a:extLst>
                <a:ext uri="{FF2B5EF4-FFF2-40B4-BE49-F238E27FC236}">
                  <a16:creationId xmlns:a16="http://schemas.microsoft.com/office/drawing/2014/main" id="{CFF066B7-F19B-494E-817B-9443234AF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58203" y="644431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002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137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33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996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4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9792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531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0456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878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611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284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1772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67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68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8592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7218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9666" y="659402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022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
              <a:extLst>
                <a:ext uri="{FF2B5EF4-FFF2-40B4-BE49-F238E27FC236}">
                  <a16:creationId xmlns:a16="http://schemas.microsoft.com/office/drawing/2014/main" id="{2FB17AE4-6B5D-4C91-8A55-551DF75ED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23344" y="-287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4821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4E0EE-4580-AC87-225C-32435356FA49}"/>
              </a:ext>
            </a:extLst>
          </p:cNvPr>
          <p:cNvSpPr>
            <a:spLocks noGrp="1"/>
          </p:cNvSpPr>
          <p:nvPr>
            <p:ph type="title"/>
          </p:nvPr>
        </p:nvSpPr>
        <p:spPr>
          <a:xfrm>
            <a:off x="803932" y="571500"/>
            <a:ext cx="5110909" cy="1691969"/>
          </a:xfrm>
        </p:spPr>
        <p:txBody>
          <a:bodyPr>
            <a:normAutofit/>
          </a:bodyPr>
          <a:lstStyle/>
          <a:p>
            <a:pPr algn="ctr"/>
            <a:r>
              <a:rPr lang="en-US" dirty="0"/>
              <a:t>Introduction</a:t>
            </a:r>
          </a:p>
        </p:txBody>
      </p:sp>
      <p:sp>
        <p:nvSpPr>
          <p:cNvPr id="3" name="Content Placeholder 2">
            <a:extLst>
              <a:ext uri="{FF2B5EF4-FFF2-40B4-BE49-F238E27FC236}">
                <a16:creationId xmlns:a16="http://schemas.microsoft.com/office/drawing/2014/main" id="{2F1038F6-AF98-C067-6933-01F4B6E29D04}"/>
              </a:ext>
            </a:extLst>
          </p:cNvPr>
          <p:cNvSpPr>
            <a:spLocks noGrp="1"/>
          </p:cNvSpPr>
          <p:nvPr>
            <p:ph idx="1"/>
          </p:nvPr>
        </p:nvSpPr>
        <p:spPr>
          <a:xfrm>
            <a:off x="628488" y="2024205"/>
            <a:ext cx="5781341" cy="4090921"/>
          </a:xfrm>
        </p:spPr>
        <p:txBody>
          <a:bodyPr>
            <a:noAutofit/>
          </a:bodyPr>
          <a:lstStyle/>
          <a:p>
            <a:pPr marL="0" indent="0">
              <a:lnSpc>
                <a:spcPct val="140000"/>
              </a:lnSpc>
              <a:buNone/>
            </a:pPr>
            <a:r>
              <a:rPr lang="en-US" b="0" i="0" u="none" strike="noStrike" dirty="0">
                <a:effectLst/>
              </a:rPr>
              <a:t>A Hospital Management System (HMS) is a complex application that manages various aspects of a hospital's operations, including patient management, appointment scheduling, electronic health records, inventory management, billing, and more. To support these functions, an HMS requires a robust database to store and manage large amounts of data efficiently.</a:t>
            </a:r>
            <a:endParaRPr lang="en-US" dirty="0"/>
          </a:p>
        </p:txBody>
      </p:sp>
      <p:pic>
        <p:nvPicPr>
          <p:cNvPr id="5" name="Picture 4" descr="Desk with stethoscope and computer keyboard">
            <a:extLst>
              <a:ext uri="{FF2B5EF4-FFF2-40B4-BE49-F238E27FC236}">
                <a16:creationId xmlns:a16="http://schemas.microsoft.com/office/drawing/2014/main" id="{156EF680-C6FE-F0A8-2EE5-736CE1ECD2CB}"/>
              </a:ext>
            </a:extLst>
          </p:cNvPr>
          <p:cNvPicPr>
            <a:picLocks noChangeAspect="1"/>
          </p:cNvPicPr>
          <p:nvPr/>
        </p:nvPicPr>
        <p:blipFill rotWithShape="1">
          <a:blip r:embed="rId2"/>
          <a:srcRect l="46083"/>
          <a:stretch/>
        </p:blipFill>
        <p:spPr>
          <a:xfrm>
            <a:off x="6645834" y="1"/>
            <a:ext cx="5546166" cy="6866192"/>
          </a:xfrm>
          <a:prstGeom prst="rect">
            <a:avLst/>
          </a:prstGeom>
        </p:spPr>
      </p:pic>
      <p:grpSp>
        <p:nvGrpSpPr>
          <p:cNvPr id="13" name="Group 12">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9753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AA815-0DFD-95CD-F36A-7CF87826FE87}"/>
              </a:ext>
            </a:extLst>
          </p:cNvPr>
          <p:cNvSpPr>
            <a:spLocks noGrp="1"/>
          </p:cNvSpPr>
          <p:nvPr>
            <p:ph type="title"/>
          </p:nvPr>
        </p:nvSpPr>
        <p:spPr>
          <a:xfrm>
            <a:off x="803932" y="571500"/>
            <a:ext cx="5110909" cy="1691969"/>
          </a:xfrm>
        </p:spPr>
        <p:txBody>
          <a:bodyPr>
            <a:normAutofit/>
          </a:bodyPr>
          <a:lstStyle/>
          <a:p>
            <a:pPr algn="ctr">
              <a:lnSpc>
                <a:spcPct val="90000"/>
              </a:lnSpc>
            </a:pPr>
            <a:r>
              <a:rPr lang="en-US" sz="2800" b="0" i="0" u="none" strike="noStrike">
                <a:effectLst/>
              </a:rPr>
              <a:t>Incorporating Multiple Data Store Types in the Database-driven Application</a:t>
            </a:r>
            <a:endParaRPr lang="en-US" sz="2800"/>
          </a:p>
        </p:txBody>
      </p:sp>
      <p:sp>
        <p:nvSpPr>
          <p:cNvPr id="3" name="Content Placeholder 2">
            <a:extLst>
              <a:ext uri="{FF2B5EF4-FFF2-40B4-BE49-F238E27FC236}">
                <a16:creationId xmlns:a16="http://schemas.microsoft.com/office/drawing/2014/main" id="{A57AFBA3-FADE-6C66-1A8F-657201F6362E}"/>
              </a:ext>
            </a:extLst>
          </p:cNvPr>
          <p:cNvSpPr>
            <a:spLocks noGrp="1"/>
          </p:cNvSpPr>
          <p:nvPr>
            <p:ph idx="1"/>
          </p:nvPr>
        </p:nvSpPr>
        <p:spPr>
          <a:xfrm>
            <a:off x="1066799" y="2415379"/>
            <a:ext cx="4539129" cy="3699747"/>
          </a:xfrm>
        </p:spPr>
        <p:txBody>
          <a:bodyPr>
            <a:normAutofit/>
          </a:bodyPr>
          <a:lstStyle/>
          <a:p>
            <a:pPr marL="0" indent="0">
              <a:lnSpc>
                <a:spcPct val="140000"/>
              </a:lnSpc>
              <a:buNone/>
            </a:pPr>
            <a:r>
              <a:rPr lang="en-US" sz="1700"/>
              <a:t>We have used 3 different categories of NoSQL Systems:</a:t>
            </a:r>
          </a:p>
          <a:p>
            <a:pPr>
              <a:lnSpc>
                <a:spcPct val="140000"/>
              </a:lnSpc>
            </a:pPr>
            <a:r>
              <a:rPr lang="en-US" sz="1700" b="1" i="0" u="none" strike="noStrike">
                <a:effectLst/>
              </a:rPr>
              <a:t>DynamoDB</a:t>
            </a:r>
            <a:r>
              <a:rPr lang="en-US" sz="1700" b="0" i="0" u="none" strike="noStrike">
                <a:effectLst/>
              </a:rPr>
              <a:t>: a key-value NoSQL database from AWS</a:t>
            </a:r>
          </a:p>
          <a:p>
            <a:pPr>
              <a:lnSpc>
                <a:spcPct val="140000"/>
              </a:lnSpc>
            </a:pPr>
            <a:r>
              <a:rPr lang="en-US" sz="1700" b="1" i="0" u="none" strike="noStrike">
                <a:effectLst/>
              </a:rPr>
              <a:t>MongoDB</a:t>
            </a:r>
            <a:r>
              <a:rPr lang="en-US" sz="1700" b="0" i="0" u="none" strike="noStrike">
                <a:effectLst/>
              </a:rPr>
              <a:t>: a document-based NoSQL database</a:t>
            </a:r>
          </a:p>
          <a:p>
            <a:pPr>
              <a:lnSpc>
                <a:spcPct val="140000"/>
              </a:lnSpc>
            </a:pPr>
            <a:r>
              <a:rPr lang="en-US" sz="1700" b="1" i="0" u="none" strike="noStrike">
                <a:effectLst/>
              </a:rPr>
              <a:t>CouchDB</a:t>
            </a:r>
            <a:r>
              <a:rPr lang="en-US" sz="1700" b="0" i="0" u="none" strike="noStrike">
                <a:effectLst/>
              </a:rPr>
              <a:t>: a document-based NoSQL database designed for offline-first applications.</a:t>
            </a:r>
          </a:p>
        </p:txBody>
      </p:sp>
      <p:pic>
        <p:nvPicPr>
          <p:cNvPr id="5" name="Picture 4" descr="Computer script on a screen">
            <a:extLst>
              <a:ext uri="{FF2B5EF4-FFF2-40B4-BE49-F238E27FC236}">
                <a16:creationId xmlns:a16="http://schemas.microsoft.com/office/drawing/2014/main" id="{51039FB2-5089-8B67-9CC2-94A71896628B}"/>
              </a:ext>
            </a:extLst>
          </p:cNvPr>
          <p:cNvPicPr>
            <a:picLocks noChangeAspect="1"/>
          </p:cNvPicPr>
          <p:nvPr/>
        </p:nvPicPr>
        <p:blipFill rotWithShape="1">
          <a:blip r:embed="rId2"/>
          <a:srcRect l="3442" r="42640"/>
          <a:stretch/>
        </p:blipFill>
        <p:spPr>
          <a:xfrm>
            <a:off x="6645834" y="1"/>
            <a:ext cx="5546166" cy="6866192"/>
          </a:xfrm>
          <a:prstGeom prst="rect">
            <a:avLst/>
          </a:prstGeom>
        </p:spPr>
      </p:pic>
      <p:grpSp>
        <p:nvGrpSpPr>
          <p:cNvPr id="20" name="Group 19">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21"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3785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3" name="Rectangle 582">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AA815-0DFD-95CD-F36A-7CF87826FE87}"/>
              </a:ext>
            </a:extLst>
          </p:cNvPr>
          <p:cNvSpPr>
            <a:spLocks noGrp="1"/>
          </p:cNvSpPr>
          <p:nvPr>
            <p:ph type="title"/>
          </p:nvPr>
        </p:nvSpPr>
        <p:spPr>
          <a:xfrm>
            <a:off x="803932" y="571500"/>
            <a:ext cx="5110909" cy="1691969"/>
          </a:xfrm>
        </p:spPr>
        <p:txBody>
          <a:bodyPr>
            <a:normAutofit/>
          </a:bodyPr>
          <a:lstStyle/>
          <a:p>
            <a:pPr algn="ctr">
              <a:lnSpc>
                <a:spcPct val="90000"/>
              </a:lnSpc>
            </a:pPr>
            <a:r>
              <a:rPr lang="en-US" sz="3100" b="0" i="0" dirty="0">
                <a:effectLst/>
              </a:rPr>
              <a:t>Use of Multiple NoSQL Systems in a Database-Driven Application</a:t>
            </a:r>
            <a:endParaRPr lang="en-US" sz="3100" dirty="0"/>
          </a:p>
        </p:txBody>
      </p:sp>
      <p:sp>
        <p:nvSpPr>
          <p:cNvPr id="3" name="Content Placeholder 2">
            <a:extLst>
              <a:ext uri="{FF2B5EF4-FFF2-40B4-BE49-F238E27FC236}">
                <a16:creationId xmlns:a16="http://schemas.microsoft.com/office/drawing/2014/main" id="{A57AFBA3-FADE-6C66-1A8F-657201F6362E}"/>
              </a:ext>
            </a:extLst>
          </p:cNvPr>
          <p:cNvSpPr>
            <a:spLocks noGrp="1"/>
          </p:cNvSpPr>
          <p:nvPr>
            <p:ph idx="1"/>
          </p:nvPr>
        </p:nvSpPr>
        <p:spPr>
          <a:xfrm>
            <a:off x="1066799" y="2415379"/>
            <a:ext cx="4539129" cy="3699747"/>
          </a:xfrm>
        </p:spPr>
        <p:txBody>
          <a:bodyPr>
            <a:normAutofit/>
          </a:bodyPr>
          <a:lstStyle/>
          <a:p>
            <a:pPr marL="0" indent="0">
              <a:lnSpc>
                <a:spcPct val="140000"/>
              </a:lnSpc>
              <a:buNone/>
            </a:pPr>
            <a:r>
              <a:rPr lang="en-US" sz="1700" dirty="0"/>
              <a:t>We have used 3 different categories of NoSQL Systems:</a:t>
            </a:r>
          </a:p>
          <a:p>
            <a:pPr>
              <a:lnSpc>
                <a:spcPct val="140000"/>
              </a:lnSpc>
            </a:pPr>
            <a:r>
              <a:rPr lang="en-US" sz="1700" b="1" i="0" u="none" strike="noStrike" dirty="0">
                <a:effectLst/>
              </a:rPr>
              <a:t>DynamoDB</a:t>
            </a:r>
            <a:r>
              <a:rPr lang="en-US" sz="1700" b="0" i="0" u="none" strike="noStrike" dirty="0">
                <a:effectLst/>
              </a:rPr>
              <a:t>: Used to store data related to DRUGS, HOSPITAL, INSURANCE, PATIENTS, PHARMACY, PATIENTS </a:t>
            </a:r>
          </a:p>
          <a:p>
            <a:pPr>
              <a:lnSpc>
                <a:spcPct val="140000"/>
              </a:lnSpc>
            </a:pPr>
            <a:r>
              <a:rPr lang="en-US" sz="1700" b="1" i="0" u="none" strike="noStrike" dirty="0">
                <a:effectLst/>
              </a:rPr>
              <a:t>MongoDB</a:t>
            </a:r>
            <a:r>
              <a:rPr lang="en-US" sz="1700" b="0" i="0" u="none" strike="noStrike" dirty="0">
                <a:effectLst/>
              </a:rPr>
              <a:t>: Used to store Patient’s VISIT details.</a:t>
            </a:r>
          </a:p>
          <a:p>
            <a:pPr>
              <a:lnSpc>
                <a:spcPct val="140000"/>
              </a:lnSpc>
            </a:pPr>
            <a:r>
              <a:rPr lang="en-US" sz="1700" b="1" i="0" u="none" strike="noStrike" dirty="0">
                <a:effectLst/>
              </a:rPr>
              <a:t>CouchDB</a:t>
            </a:r>
            <a:r>
              <a:rPr lang="en-US" sz="1700" b="0" i="0" u="none" strike="noStrike" dirty="0">
                <a:effectLst/>
              </a:rPr>
              <a:t>: Used to store Patient’s LAB reports and diagnosis details.</a:t>
            </a:r>
          </a:p>
        </p:txBody>
      </p:sp>
      <p:pic>
        <p:nvPicPr>
          <p:cNvPr id="513" name="Picture 512" descr="Desk with stethoscope and computer keyboard">
            <a:extLst>
              <a:ext uri="{FF2B5EF4-FFF2-40B4-BE49-F238E27FC236}">
                <a16:creationId xmlns:a16="http://schemas.microsoft.com/office/drawing/2014/main" id="{2542BD72-FA03-75C2-7B84-406AB208F421}"/>
              </a:ext>
            </a:extLst>
          </p:cNvPr>
          <p:cNvPicPr>
            <a:picLocks noChangeAspect="1"/>
          </p:cNvPicPr>
          <p:nvPr/>
        </p:nvPicPr>
        <p:blipFill rotWithShape="1">
          <a:blip r:embed="rId3"/>
          <a:srcRect l="46083"/>
          <a:stretch/>
        </p:blipFill>
        <p:spPr>
          <a:xfrm>
            <a:off x="6645834" y="1"/>
            <a:ext cx="5546166" cy="6866192"/>
          </a:xfrm>
          <a:prstGeom prst="rect">
            <a:avLst/>
          </a:prstGeom>
        </p:spPr>
      </p:pic>
      <p:grpSp>
        <p:nvGrpSpPr>
          <p:cNvPr id="587" name="Group 586">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588"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9"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0"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1"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2"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3"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4"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5"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6"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7"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8"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9"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0"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1"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2"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3"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4"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5"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6"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7"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8"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9"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1"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2"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3"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4"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6"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7"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8"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9"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0"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1"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2"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3"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4"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5"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6"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7"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8"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9"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0"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1"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2"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3"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4"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5"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6"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7"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8"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9"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0"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1"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2"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3"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4"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1773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BB924-FB7E-52CF-F51F-AD859F52FBD8}"/>
              </a:ext>
            </a:extLst>
          </p:cNvPr>
          <p:cNvSpPr>
            <a:spLocks noGrp="1"/>
          </p:cNvSpPr>
          <p:nvPr>
            <p:ph type="title"/>
          </p:nvPr>
        </p:nvSpPr>
        <p:spPr>
          <a:xfrm>
            <a:off x="803932" y="571500"/>
            <a:ext cx="5110909" cy="1691969"/>
          </a:xfrm>
        </p:spPr>
        <p:txBody>
          <a:bodyPr>
            <a:normAutofit/>
          </a:bodyPr>
          <a:lstStyle/>
          <a:p>
            <a:pPr algn="ctr">
              <a:lnSpc>
                <a:spcPct val="90000"/>
              </a:lnSpc>
            </a:pPr>
            <a:r>
              <a:rPr lang="en-US" sz="3100" i="0" u="none" strike="noStrike">
                <a:effectLst/>
              </a:rPr>
              <a:t>Working Incorporation of 1st Data Store Paradigm - DynamoDB</a:t>
            </a:r>
            <a:endParaRPr lang="en-US" sz="3100"/>
          </a:p>
        </p:txBody>
      </p:sp>
      <p:sp>
        <p:nvSpPr>
          <p:cNvPr id="3" name="Content Placeholder 2">
            <a:extLst>
              <a:ext uri="{FF2B5EF4-FFF2-40B4-BE49-F238E27FC236}">
                <a16:creationId xmlns:a16="http://schemas.microsoft.com/office/drawing/2014/main" id="{771E395E-4DC5-D921-FBBD-F409D5FF7940}"/>
              </a:ext>
            </a:extLst>
          </p:cNvPr>
          <p:cNvSpPr>
            <a:spLocks noGrp="1"/>
          </p:cNvSpPr>
          <p:nvPr>
            <p:ph idx="1"/>
          </p:nvPr>
        </p:nvSpPr>
        <p:spPr>
          <a:xfrm>
            <a:off x="1066799" y="2415379"/>
            <a:ext cx="4539129" cy="3699747"/>
          </a:xfrm>
        </p:spPr>
        <p:txBody>
          <a:bodyPr>
            <a:normAutofit/>
          </a:bodyPr>
          <a:lstStyle/>
          <a:p>
            <a:pPr>
              <a:lnSpc>
                <a:spcPct val="140000"/>
              </a:lnSpc>
            </a:pPr>
            <a:r>
              <a:rPr lang="en-US" sz="1600" b="0" i="0" u="none" strike="noStrike" dirty="0">
                <a:effectLst/>
              </a:rPr>
              <a:t>DynamoDB is a key-value NoSQL database service offered by AWS. It is designed to be highly scalable, fast, and reliable, making it ideal for handling large amounts of unstructured data. </a:t>
            </a:r>
          </a:p>
          <a:p>
            <a:pPr>
              <a:lnSpc>
                <a:spcPct val="140000"/>
              </a:lnSpc>
            </a:pPr>
            <a:r>
              <a:rPr lang="en-US" sz="1600" b="0" i="0" u="none" strike="noStrike" dirty="0">
                <a:effectLst/>
              </a:rPr>
              <a:t>Creation, loading, updating, and querying of DRUGS, HOSPITAL, INSURANCE, PATIENTS, PHARMACY, PATIENTS demographic data are Stored and queried in DynamoDB.</a:t>
            </a:r>
            <a:endParaRPr lang="en-US" sz="1600" dirty="0"/>
          </a:p>
        </p:txBody>
      </p:sp>
      <p:pic>
        <p:nvPicPr>
          <p:cNvPr id="199" name="Picture 198" descr="Desk with stethoscope and computer keyboard">
            <a:extLst>
              <a:ext uri="{FF2B5EF4-FFF2-40B4-BE49-F238E27FC236}">
                <a16:creationId xmlns:a16="http://schemas.microsoft.com/office/drawing/2014/main" id="{21477736-E575-8085-9E50-48BEBA38DD4A}"/>
              </a:ext>
            </a:extLst>
          </p:cNvPr>
          <p:cNvPicPr>
            <a:picLocks noChangeAspect="1"/>
          </p:cNvPicPr>
          <p:nvPr/>
        </p:nvPicPr>
        <p:blipFill rotWithShape="1">
          <a:blip r:embed="rId2"/>
          <a:srcRect l="46083"/>
          <a:stretch/>
        </p:blipFill>
        <p:spPr>
          <a:xfrm>
            <a:off x="6645834" y="1"/>
            <a:ext cx="5546166" cy="6866192"/>
          </a:xfrm>
          <a:prstGeom prst="rect">
            <a:avLst/>
          </a:prstGeom>
        </p:spPr>
      </p:pic>
      <p:grpSp>
        <p:nvGrpSpPr>
          <p:cNvPr id="214" name="Group 213">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21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704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7" name="Rectangle 542">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ectangle 544">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8" name="Picture 318" descr="Pen placed on top of a signature line">
            <a:extLst>
              <a:ext uri="{FF2B5EF4-FFF2-40B4-BE49-F238E27FC236}">
                <a16:creationId xmlns:a16="http://schemas.microsoft.com/office/drawing/2014/main" id="{DFF2FA24-1795-F002-1A98-4C18A5707355}"/>
              </a:ext>
            </a:extLst>
          </p:cNvPr>
          <p:cNvPicPr>
            <a:picLocks noChangeAspect="1"/>
          </p:cNvPicPr>
          <p:nvPr/>
        </p:nvPicPr>
        <p:blipFill rotWithShape="1">
          <a:blip r:embed="rId2">
            <a:alphaModFix amt="60000"/>
          </a:blip>
          <a:srcRect l="48594" r="-1" b="-1"/>
          <a:stretch/>
        </p:blipFill>
        <p:spPr>
          <a:xfrm>
            <a:off x="-1" y="1"/>
            <a:ext cx="5295331" cy="6875834"/>
          </a:xfrm>
          <a:prstGeom prst="rect">
            <a:avLst/>
          </a:prstGeom>
        </p:spPr>
      </p:pic>
      <p:sp>
        <p:nvSpPr>
          <p:cNvPr id="2" name="Title 1">
            <a:extLst>
              <a:ext uri="{FF2B5EF4-FFF2-40B4-BE49-F238E27FC236}">
                <a16:creationId xmlns:a16="http://schemas.microsoft.com/office/drawing/2014/main" id="{D8BD42B0-C1D0-DB80-4591-5DBCCAA04DD6}"/>
              </a:ext>
            </a:extLst>
          </p:cNvPr>
          <p:cNvSpPr>
            <a:spLocks noGrp="1"/>
          </p:cNvSpPr>
          <p:nvPr>
            <p:ph type="title"/>
          </p:nvPr>
        </p:nvSpPr>
        <p:spPr>
          <a:xfrm>
            <a:off x="591674" y="1395699"/>
            <a:ext cx="4223965" cy="4111831"/>
          </a:xfrm>
        </p:spPr>
        <p:txBody>
          <a:bodyPr>
            <a:normAutofit/>
          </a:bodyPr>
          <a:lstStyle/>
          <a:p>
            <a:pPr algn="ctr"/>
            <a:r>
              <a:rPr lang="en-US" i="0" u="none" strike="noStrike">
                <a:solidFill>
                  <a:srgbClr val="FFFFFF"/>
                </a:solidFill>
                <a:effectLst/>
              </a:rPr>
              <a:t>Working Incorporation of 1st Data Store Paradigm - DynamoDB</a:t>
            </a:r>
            <a:endParaRPr lang="en-US">
              <a:solidFill>
                <a:srgbClr val="FFFFFF"/>
              </a:solidFill>
            </a:endParaRPr>
          </a:p>
        </p:txBody>
      </p:sp>
      <p:sp>
        <p:nvSpPr>
          <p:cNvPr id="709" name="Content Placeholder 2">
            <a:extLst>
              <a:ext uri="{FF2B5EF4-FFF2-40B4-BE49-F238E27FC236}">
                <a16:creationId xmlns:a16="http://schemas.microsoft.com/office/drawing/2014/main" id="{38E08DFB-D6E5-8BBC-46E6-A618DECAD067}"/>
              </a:ext>
            </a:extLst>
          </p:cNvPr>
          <p:cNvSpPr>
            <a:spLocks noGrp="1"/>
          </p:cNvSpPr>
          <p:nvPr>
            <p:ph idx="1"/>
          </p:nvPr>
        </p:nvSpPr>
        <p:spPr>
          <a:xfrm>
            <a:off x="6096000" y="876300"/>
            <a:ext cx="5219700" cy="5105400"/>
          </a:xfrm>
        </p:spPr>
        <p:txBody>
          <a:bodyPr>
            <a:normAutofit/>
          </a:bodyPr>
          <a:lstStyle/>
          <a:p>
            <a:pPr marL="0" indent="0">
              <a:buNone/>
            </a:pPr>
            <a:r>
              <a:rPr lang="en-US" b="1" i="0" u="none" strike="noStrike">
                <a:effectLst/>
              </a:rPr>
              <a:t>Query Item:</a:t>
            </a:r>
          </a:p>
          <a:p>
            <a:pPr marL="0" indent="0">
              <a:buNone/>
            </a:pPr>
            <a:r>
              <a:rPr lang="en-US" i="0" u="none" strike="noStrike">
                <a:effectLst/>
              </a:rPr>
              <a:t>Query 1:</a:t>
            </a:r>
          </a:p>
          <a:p>
            <a:pPr marL="0" indent="0">
              <a:buNone/>
            </a:pPr>
            <a:r>
              <a:rPr lang="en-US" i="1" u="none" strike="noStrike">
                <a:effectLst/>
              </a:rPr>
              <a:t>Select * From DRUGS Where name = ‘Sertraline’; </a:t>
            </a:r>
          </a:p>
          <a:p>
            <a:pPr marL="0" indent="0">
              <a:buNone/>
            </a:pPr>
            <a:r>
              <a:rPr lang="en-US" i="1"/>
              <a:t>Query 2:</a:t>
            </a:r>
          </a:p>
          <a:p>
            <a:pPr marL="0" indent="0">
              <a:buNone/>
            </a:pPr>
            <a:r>
              <a:rPr lang="en-US" i="1" u="none" strike="noStrike">
                <a:effectLst/>
              </a:rPr>
              <a:t>Select * From HOSPITAL Where name = ‘Hospital A’</a:t>
            </a:r>
            <a:br>
              <a:rPr lang="en-US" i="0" u="none" strike="noStrike">
                <a:effectLst/>
              </a:rPr>
            </a:br>
            <a:endParaRPr lang="en-US" i="0" u="none" strike="noStrike">
              <a:effectLst/>
            </a:endParaRPr>
          </a:p>
        </p:txBody>
      </p:sp>
    </p:spTree>
    <p:extLst>
      <p:ext uri="{BB962C8B-B14F-4D97-AF65-F5344CB8AC3E}">
        <p14:creationId xmlns:p14="http://schemas.microsoft.com/office/powerpoint/2010/main" val="292915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32123-3144-862D-FA62-90C14246B356}"/>
              </a:ext>
            </a:extLst>
          </p:cNvPr>
          <p:cNvSpPr>
            <a:spLocks noGrp="1"/>
          </p:cNvSpPr>
          <p:nvPr>
            <p:ph type="title"/>
          </p:nvPr>
        </p:nvSpPr>
        <p:spPr>
          <a:xfrm>
            <a:off x="782233" y="1028183"/>
            <a:ext cx="3370079" cy="4792068"/>
          </a:xfrm>
        </p:spPr>
        <p:txBody>
          <a:bodyPr>
            <a:normAutofit/>
          </a:bodyPr>
          <a:lstStyle/>
          <a:p>
            <a:r>
              <a:rPr lang="en-US" sz="3700" b="0" i="0" u="none" strike="noStrike">
                <a:effectLst/>
              </a:rPr>
              <a:t>Working Incorporation of 2nd Data Store Paradigm - </a:t>
            </a:r>
            <a:r>
              <a:rPr lang="en-US" sz="3700" i="0" u="none" strike="noStrike">
                <a:effectLst/>
              </a:rPr>
              <a:t>MongoDB</a:t>
            </a:r>
            <a:endParaRPr lang="en-US" sz="3700"/>
          </a:p>
        </p:txBody>
      </p:sp>
      <p:grpSp>
        <p:nvGrpSpPr>
          <p:cNvPr id="107" name="Group 106">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08"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2" name="Group 181">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183"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8" name="Rectangle 257">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64415E-B679-F0F8-A790-9CAF81FC5468}"/>
              </a:ext>
            </a:extLst>
          </p:cNvPr>
          <p:cNvSpPr>
            <a:spLocks noGrp="1"/>
          </p:cNvSpPr>
          <p:nvPr>
            <p:ph idx="1"/>
          </p:nvPr>
        </p:nvSpPr>
        <p:spPr>
          <a:xfrm>
            <a:off x="5214561" y="1690931"/>
            <a:ext cx="6173327" cy="3503497"/>
          </a:xfrm>
        </p:spPr>
        <p:txBody>
          <a:bodyPr>
            <a:normAutofit/>
          </a:bodyPr>
          <a:lstStyle/>
          <a:p>
            <a:pPr>
              <a:lnSpc>
                <a:spcPct val="140000"/>
              </a:lnSpc>
            </a:pPr>
            <a:r>
              <a:rPr lang="en-US" sz="1600" b="0" i="0" u="none" strike="noStrike">
                <a:effectLst/>
              </a:rPr>
              <a:t>MongoDB is a document-based NoSQL database that stores data in JSON-like documents. Each document represents a single record and can have a flexible schema, making it easy to store structured and semi-structured data. </a:t>
            </a:r>
          </a:p>
          <a:p>
            <a:pPr>
              <a:lnSpc>
                <a:spcPct val="140000"/>
              </a:lnSpc>
            </a:pPr>
            <a:r>
              <a:rPr lang="en-US" sz="1600" b="0" i="0" u="none" strike="noStrike">
                <a:effectLst/>
              </a:rPr>
              <a:t>For the second data store paradigm, we have used MongoDB to store patients' visits to the hospital. The structure of the data stored in MongoDB is as follows: Id, </a:t>
            </a:r>
            <a:r>
              <a:rPr lang="en-US" sz="1600" b="0" i="0" u="none" strike="noStrike" err="1">
                <a:effectLst/>
              </a:rPr>
              <a:t>visit_date</a:t>
            </a:r>
            <a:r>
              <a:rPr lang="en-US" sz="1600" b="0" i="0" u="none" strike="noStrike">
                <a:effectLst/>
              </a:rPr>
              <a:t>, </a:t>
            </a:r>
            <a:r>
              <a:rPr lang="en-US" sz="1600" b="0" i="0" u="none" strike="noStrike" err="1">
                <a:effectLst/>
              </a:rPr>
              <a:t>visit_time</a:t>
            </a:r>
            <a:r>
              <a:rPr lang="en-US" sz="1600" b="0" i="0" u="none" strike="noStrike">
                <a:effectLst/>
              </a:rPr>
              <a:t>, reason, doctor, location, Patient, insurance, diagnosis, medication, Procedure</a:t>
            </a:r>
            <a:r>
              <a:rPr lang="en-US" sz="1600"/>
              <a:t>, </a:t>
            </a:r>
            <a:r>
              <a:rPr lang="en-US" sz="1600" b="0" i="0" u="none" strike="noStrike">
                <a:effectLst/>
              </a:rPr>
              <a:t>notes.</a:t>
            </a:r>
          </a:p>
          <a:p>
            <a:pPr>
              <a:lnSpc>
                <a:spcPct val="140000"/>
              </a:lnSpc>
            </a:pPr>
            <a:endParaRPr lang="en-US" sz="1600" b="0" i="0" u="none" strike="noStrike">
              <a:effectLst/>
            </a:endParaRPr>
          </a:p>
        </p:txBody>
      </p:sp>
    </p:spTree>
    <p:extLst>
      <p:ext uri="{BB962C8B-B14F-4D97-AF65-F5344CB8AC3E}">
        <p14:creationId xmlns:p14="http://schemas.microsoft.com/office/powerpoint/2010/main" val="410190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4" name="Rectangle 26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259" descr="Pen placed on top of a signature line">
            <a:extLst>
              <a:ext uri="{FF2B5EF4-FFF2-40B4-BE49-F238E27FC236}">
                <a16:creationId xmlns:a16="http://schemas.microsoft.com/office/drawing/2014/main" id="{F5A14ADE-5D9F-E154-E680-50D75D1B00FB}"/>
              </a:ext>
            </a:extLst>
          </p:cNvPr>
          <p:cNvPicPr>
            <a:picLocks noChangeAspect="1"/>
          </p:cNvPicPr>
          <p:nvPr/>
        </p:nvPicPr>
        <p:blipFill rotWithShape="1">
          <a:blip r:embed="rId2">
            <a:alphaModFix amt="60000"/>
          </a:blip>
          <a:srcRect l="48594" r="-1" b="-1"/>
          <a:stretch/>
        </p:blipFill>
        <p:spPr>
          <a:xfrm>
            <a:off x="-1" y="1"/>
            <a:ext cx="5295331" cy="6875834"/>
          </a:xfrm>
          <a:prstGeom prst="rect">
            <a:avLst/>
          </a:prstGeom>
        </p:spPr>
      </p:pic>
      <p:sp>
        <p:nvSpPr>
          <p:cNvPr id="2" name="Title 1">
            <a:extLst>
              <a:ext uri="{FF2B5EF4-FFF2-40B4-BE49-F238E27FC236}">
                <a16:creationId xmlns:a16="http://schemas.microsoft.com/office/drawing/2014/main" id="{D98763FD-1F9C-E788-25B0-E1859AC6D019}"/>
              </a:ext>
            </a:extLst>
          </p:cNvPr>
          <p:cNvSpPr>
            <a:spLocks noGrp="1"/>
          </p:cNvSpPr>
          <p:nvPr>
            <p:ph type="title"/>
          </p:nvPr>
        </p:nvSpPr>
        <p:spPr>
          <a:xfrm>
            <a:off x="591674" y="1395699"/>
            <a:ext cx="4223965" cy="4111831"/>
          </a:xfrm>
        </p:spPr>
        <p:txBody>
          <a:bodyPr>
            <a:normAutofit/>
          </a:bodyPr>
          <a:lstStyle/>
          <a:p>
            <a:pPr algn="ctr"/>
            <a:r>
              <a:rPr lang="en-US" b="0" i="0" u="none" strike="noStrike">
                <a:solidFill>
                  <a:srgbClr val="FFFFFF"/>
                </a:solidFill>
                <a:effectLst/>
              </a:rPr>
              <a:t>Working Incorporation of 2nd Data Store Paradigm - </a:t>
            </a:r>
            <a:r>
              <a:rPr lang="en-US" i="0" u="none" strike="noStrike">
                <a:solidFill>
                  <a:srgbClr val="FFFFFF"/>
                </a:solidFill>
                <a:effectLst/>
              </a:rPr>
              <a:t>MongoDB</a:t>
            </a:r>
            <a:endParaRPr lang="en-US">
              <a:solidFill>
                <a:srgbClr val="FFFFFF"/>
              </a:solidFill>
            </a:endParaRPr>
          </a:p>
        </p:txBody>
      </p:sp>
      <p:sp>
        <p:nvSpPr>
          <p:cNvPr id="3" name="Content Placeholder 2">
            <a:extLst>
              <a:ext uri="{FF2B5EF4-FFF2-40B4-BE49-F238E27FC236}">
                <a16:creationId xmlns:a16="http://schemas.microsoft.com/office/drawing/2014/main" id="{4D93CE9C-5299-1FA5-A43F-D2BF0AD81F69}"/>
              </a:ext>
            </a:extLst>
          </p:cNvPr>
          <p:cNvSpPr>
            <a:spLocks noGrp="1"/>
          </p:cNvSpPr>
          <p:nvPr>
            <p:ph idx="1"/>
          </p:nvPr>
        </p:nvSpPr>
        <p:spPr>
          <a:xfrm>
            <a:off x="6096000" y="876300"/>
            <a:ext cx="5219700" cy="5105400"/>
          </a:xfrm>
        </p:spPr>
        <p:txBody>
          <a:bodyPr>
            <a:normAutofit/>
          </a:bodyPr>
          <a:lstStyle/>
          <a:p>
            <a:r>
              <a:rPr lang="en-US" b="1" i="0" u="none" strike="noStrike">
                <a:effectLst/>
              </a:rPr>
              <a:t>Query Document:</a:t>
            </a:r>
          </a:p>
          <a:p>
            <a:pPr marL="0" indent="0">
              <a:buNone/>
            </a:pPr>
            <a:r>
              <a:rPr lang="en-US"/>
              <a:t>1. </a:t>
            </a:r>
            <a:r>
              <a:rPr lang="en-US" b="0" i="0" u="none" strike="noStrike">
                <a:effectLst/>
              </a:rPr>
              <a:t>Find all patient visits where a particular diagnosis (Headache) was made:</a:t>
            </a:r>
          </a:p>
          <a:p>
            <a:pPr marL="0" indent="0">
              <a:buNone/>
            </a:pPr>
            <a:r>
              <a:rPr lang="en-US" i="1"/>
              <a:t>{“</a:t>
            </a:r>
            <a:r>
              <a:rPr lang="en-US" i="1" err="1"/>
              <a:t>Diagnosis.name</a:t>
            </a:r>
            <a:r>
              <a:rPr lang="en-US" i="1"/>
              <a:t>” : ”Headache”}</a:t>
            </a:r>
            <a:endParaRPr lang="en-US" b="0" i="1" u="none" strike="noStrike">
              <a:effectLst/>
            </a:endParaRPr>
          </a:p>
          <a:p>
            <a:pPr marL="0" indent="0">
              <a:buNone/>
            </a:pPr>
            <a:r>
              <a:rPr lang="en-US" i="0" u="none" strike="noStrike">
                <a:effectLst/>
              </a:rPr>
              <a:t>2. Find all patient visits where a particular medication (Tylenol) was prescribed:</a:t>
            </a:r>
          </a:p>
          <a:p>
            <a:pPr marL="0" indent="0">
              <a:buNone/>
            </a:pPr>
            <a:r>
              <a:rPr lang="en-US" i="1"/>
              <a:t>{“</a:t>
            </a:r>
            <a:r>
              <a:rPr lang="en-US" i="1" err="1"/>
              <a:t>Medication.name</a:t>
            </a:r>
            <a:r>
              <a:rPr lang="en-US" i="1"/>
              <a:t>” : ”Tylenol”}</a:t>
            </a:r>
            <a:endParaRPr lang="en-US" i="1" strike="noStrike">
              <a:effectLst/>
            </a:endParaRPr>
          </a:p>
          <a:p>
            <a:endParaRPr lang="en-US"/>
          </a:p>
        </p:txBody>
      </p:sp>
    </p:spTree>
    <p:extLst>
      <p:ext uri="{BB962C8B-B14F-4D97-AF65-F5344CB8AC3E}">
        <p14:creationId xmlns:p14="http://schemas.microsoft.com/office/powerpoint/2010/main" val="334340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368CBA64-7743-4C5C-83B8-655DE1450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77DBA-FA5A-44BA-655A-F6D57C1B36E7}"/>
              </a:ext>
            </a:extLst>
          </p:cNvPr>
          <p:cNvSpPr>
            <a:spLocks noGrp="1"/>
          </p:cNvSpPr>
          <p:nvPr>
            <p:ph type="title"/>
          </p:nvPr>
        </p:nvSpPr>
        <p:spPr>
          <a:xfrm>
            <a:off x="782233" y="1028183"/>
            <a:ext cx="3370079" cy="4792068"/>
          </a:xfrm>
        </p:spPr>
        <p:txBody>
          <a:bodyPr>
            <a:normAutofit/>
          </a:bodyPr>
          <a:lstStyle/>
          <a:p>
            <a:r>
              <a:rPr lang="en-US" sz="3700" b="0" i="0" u="none" strike="noStrike">
                <a:effectLst/>
              </a:rPr>
              <a:t>Working Incorporation of </a:t>
            </a:r>
            <a:r>
              <a:rPr lang="en-US" sz="3700"/>
              <a:t>3rd</a:t>
            </a:r>
            <a:r>
              <a:rPr lang="en-US" sz="3700" b="0" i="0" u="none" strike="noStrike">
                <a:effectLst/>
              </a:rPr>
              <a:t> Data Store Paradigm - </a:t>
            </a:r>
            <a:r>
              <a:rPr lang="en-US" sz="3700" i="0" u="none" strike="noStrike">
                <a:effectLst/>
              </a:rPr>
              <a:t>CouchDB</a:t>
            </a:r>
            <a:endParaRPr lang="en-US" sz="3700"/>
          </a:p>
        </p:txBody>
      </p:sp>
      <p:grpSp>
        <p:nvGrpSpPr>
          <p:cNvPr id="107" name="Group 106">
            <a:extLst>
              <a:ext uri="{FF2B5EF4-FFF2-40B4-BE49-F238E27FC236}">
                <a16:creationId xmlns:a16="http://schemas.microsoft.com/office/drawing/2014/main" id="{12153040-1C1F-4962-9E5D-0793F73FC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71012" y="-44968"/>
            <a:ext cx="4693761" cy="1003641"/>
            <a:chOff x="6771012" y="-54859"/>
            <a:chExt cx="4693761" cy="1003641"/>
          </a:xfrm>
        </p:grpSpPr>
        <p:sp>
          <p:nvSpPr>
            <p:cNvPr id="108" name="Freeform 10">
              <a:extLst>
                <a:ext uri="{FF2B5EF4-FFF2-40B4-BE49-F238E27FC236}">
                  <a16:creationId xmlns:a16="http://schemas.microsoft.com/office/drawing/2014/main" id="{22657FD3-A974-4296-9FBE-0C2FD52954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2153" y="11083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5">
              <a:extLst>
                <a:ext uri="{FF2B5EF4-FFF2-40B4-BE49-F238E27FC236}">
                  <a16:creationId xmlns:a16="http://schemas.microsoft.com/office/drawing/2014/main" id="{887B7096-0CDA-429B-A1C2-CDAC575E9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6083" y="62502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8">
              <a:extLst>
                <a:ext uri="{FF2B5EF4-FFF2-40B4-BE49-F238E27FC236}">
                  <a16:creationId xmlns:a16="http://schemas.microsoft.com/office/drawing/2014/main" id="{BB5C54D6-30FE-4CE5-8C46-A7FD28A8A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9497" y="36828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2">
              <a:extLst>
                <a:ext uri="{FF2B5EF4-FFF2-40B4-BE49-F238E27FC236}">
                  <a16:creationId xmlns:a16="http://schemas.microsoft.com/office/drawing/2014/main" id="{EC42106A-B41F-4ADB-82C8-D3CDCA1C7C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51204" y="40918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4">
              <a:extLst>
                <a:ext uri="{FF2B5EF4-FFF2-40B4-BE49-F238E27FC236}">
                  <a16:creationId xmlns:a16="http://schemas.microsoft.com/office/drawing/2014/main" id="{ED969A3C-A50C-44D0-ABC9-7ADE93FBCC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132" y="57281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59">
              <a:extLst>
                <a:ext uri="{FF2B5EF4-FFF2-40B4-BE49-F238E27FC236}">
                  <a16:creationId xmlns:a16="http://schemas.microsoft.com/office/drawing/2014/main" id="{341AB3CA-DC2A-4577-8F22-83D408C67A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07744" y="21409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E613EEB8-55A9-4D44-B402-00D03F775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88510" y="6796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8F4D24CA-5C8D-49C0-ACC5-434542DDC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45905" y="75259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4">
              <a:extLst>
                <a:ext uri="{FF2B5EF4-FFF2-40B4-BE49-F238E27FC236}">
                  <a16:creationId xmlns:a16="http://schemas.microsoft.com/office/drawing/2014/main" id="{1FFEFFD4-59AE-43E2-8D65-C2B6FD3C60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0000" y="4750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6">
              <a:extLst>
                <a:ext uri="{FF2B5EF4-FFF2-40B4-BE49-F238E27FC236}">
                  <a16:creationId xmlns:a16="http://schemas.microsoft.com/office/drawing/2014/main" id="{7A9DF6A7-06B9-4C7C-BB38-49BADFABF6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969" y="1290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6">
              <a:extLst>
                <a:ext uri="{FF2B5EF4-FFF2-40B4-BE49-F238E27FC236}">
                  <a16:creationId xmlns:a16="http://schemas.microsoft.com/office/drawing/2014/main" id="{477D55E3-BEBF-4F32-8501-97DD438187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668" y="5476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0">
              <a:extLst>
                <a:ext uri="{FF2B5EF4-FFF2-40B4-BE49-F238E27FC236}">
                  <a16:creationId xmlns:a16="http://schemas.microsoft.com/office/drawing/2014/main" id="{7524CAEC-4AFA-4EF2-A441-964B9319F0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93392" y="2998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12AEAA0B-80F2-49BE-8FE4-DAF46FDF0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5104" y="17222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719C39C7-4E0E-4693-A9C9-90BD5C82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48325" y="46147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35">
              <a:extLst>
                <a:ext uri="{FF2B5EF4-FFF2-40B4-BE49-F238E27FC236}">
                  <a16:creationId xmlns:a16="http://schemas.microsoft.com/office/drawing/2014/main" id="{73F04989-E7CE-4345-914E-485DC1EFF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9598" y="6988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
              <a:extLst>
                <a:ext uri="{FF2B5EF4-FFF2-40B4-BE49-F238E27FC236}">
                  <a16:creationId xmlns:a16="http://schemas.microsoft.com/office/drawing/2014/main" id="{73914653-6F3A-4492-92C5-D5B51F5B4C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8972" y="-65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
              <a:extLst>
                <a:ext uri="{FF2B5EF4-FFF2-40B4-BE49-F238E27FC236}">
                  <a16:creationId xmlns:a16="http://schemas.microsoft.com/office/drawing/2014/main" id="{A9FC54A4-336E-4076-9203-AA2D68215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9149" y="556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06">
              <a:extLst>
                <a:ext uri="{FF2B5EF4-FFF2-40B4-BE49-F238E27FC236}">
                  <a16:creationId xmlns:a16="http://schemas.microsoft.com/office/drawing/2014/main" id="{7BE7DE9E-E667-496B-8996-13CF79B19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77466" y="282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0">
              <a:extLst>
                <a:ext uri="{FF2B5EF4-FFF2-40B4-BE49-F238E27FC236}">
                  <a16:creationId xmlns:a16="http://schemas.microsoft.com/office/drawing/2014/main" id="{1771F469-0310-43EB-85A0-D9BFF0D9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6038" y="83988"/>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5">
              <a:extLst>
                <a:ext uri="{FF2B5EF4-FFF2-40B4-BE49-F238E27FC236}">
                  <a16:creationId xmlns:a16="http://schemas.microsoft.com/office/drawing/2014/main" id="{E1BA5C1F-DCD5-4D95-9884-0A08346991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99968" y="59818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8">
              <a:extLst>
                <a:ext uri="{FF2B5EF4-FFF2-40B4-BE49-F238E27FC236}">
                  <a16:creationId xmlns:a16="http://schemas.microsoft.com/office/drawing/2014/main" id="{E4992CBB-3FD8-418A-B568-B47907CCC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03382" y="34144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52">
              <a:extLst>
                <a:ext uri="{FF2B5EF4-FFF2-40B4-BE49-F238E27FC236}">
                  <a16:creationId xmlns:a16="http://schemas.microsoft.com/office/drawing/2014/main" id="{1B87DF6E-8D8C-4FE7-A8CF-4408ABD047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85089" y="382346"/>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4">
              <a:extLst>
                <a:ext uri="{FF2B5EF4-FFF2-40B4-BE49-F238E27FC236}">
                  <a16:creationId xmlns:a16="http://schemas.microsoft.com/office/drawing/2014/main" id="{CDAABDF1-DB94-46F6-8825-97360C3BF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017" y="54597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E36FD073-63B2-4137-82CB-2B3D754DF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41629" y="18724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8">
              <a:extLst>
                <a:ext uri="{FF2B5EF4-FFF2-40B4-BE49-F238E27FC236}">
                  <a16:creationId xmlns:a16="http://schemas.microsoft.com/office/drawing/2014/main" id="{C4ACAB12-D209-499A-A732-0D8F88941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22395" y="652789"/>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4">
              <a:extLst>
                <a:ext uri="{FF2B5EF4-FFF2-40B4-BE49-F238E27FC236}">
                  <a16:creationId xmlns:a16="http://schemas.microsoft.com/office/drawing/2014/main" id="{645005B8-197A-4046-94EF-17115FFA8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03885" y="44820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6">
              <a:extLst>
                <a:ext uri="{FF2B5EF4-FFF2-40B4-BE49-F238E27FC236}">
                  <a16:creationId xmlns:a16="http://schemas.microsoft.com/office/drawing/2014/main" id="{A9BA9B36-D9CE-409A-80D2-A44A673247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55553" y="2245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C017D4DA-C769-4177-9064-AE44C2741E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49553" y="52081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0">
              <a:extLst>
                <a:ext uri="{FF2B5EF4-FFF2-40B4-BE49-F238E27FC236}">
                  <a16:creationId xmlns:a16="http://schemas.microsoft.com/office/drawing/2014/main" id="{68CB10AF-3534-40F8-A060-A4553445C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7277" y="27297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23">
              <a:extLst>
                <a:ext uri="{FF2B5EF4-FFF2-40B4-BE49-F238E27FC236}">
                  <a16:creationId xmlns:a16="http://schemas.microsoft.com/office/drawing/2014/main" id="{03FFDE36-0C19-4CC1-BDD1-27A048FE9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97726" y="19570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0">
              <a:extLst>
                <a:ext uri="{FF2B5EF4-FFF2-40B4-BE49-F238E27FC236}">
                  <a16:creationId xmlns:a16="http://schemas.microsoft.com/office/drawing/2014/main" id="{72303E7A-1C17-48A7-93CA-7C7AFD7F23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2210" y="43462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5">
              <a:extLst>
                <a:ext uri="{FF2B5EF4-FFF2-40B4-BE49-F238E27FC236}">
                  <a16:creationId xmlns:a16="http://schemas.microsoft.com/office/drawing/2014/main" id="{D067651F-28D9-48CB-A77C-A15EC7E4EB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83018" y="70214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
              <a:extLst>
                <a:ext uri="{FF2B5EF4-FFF2-40B4-BE49-F238E27FC236}">
                  <a16:creationId xmlns:a16="http://schemas.microsoft.com/office/drawing/2014/main" id="{1D291151-E63E-499B-8FA8-89BA93D9F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62857" y="-3334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
              <a:extLst>
                <a:ext uri="{FF2B5EF4-FFF2-40B4-BE49-F238E27FC236}">
                  <a16:creationId xmlns:a16="http://schemas.microsoft.com/office/drawing/2014/main" id="{89CB8859-CCFB-4D06-AECC-0029CA619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63034" y="288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6">
              <a:extLst>
                <a:ext uri="{FF2B5EF4-FFF2-40B4-BE49-F238E27FC236}">
                  <a16:creationId xmlns:a16="http://schemas.microsoft.com/office/drawing/2014/main" id="{2075F976-9885-4165-BC9C-DBA16FD38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73357" y="-39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0">
              <a:extLst>
                <a:ext uri="{FF2B5EF4-FFF2-40B4-BE49-F238E27FC236}">
                  <a16:creationId xmlns:a16="http://schemas.microsoft.com/office/drawing/2014/main" id="{760609C2-3DE5-4EDD-B7BF-A320FC1F23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4761" y="124645"/>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5">
              <a:extLst>
                <a:ext uri="{FF2B5EF4-FFF2-40B4-BE49-F238E27FC236}">
                  <a16:creationId xmlns:a16="http://schemas.microsoft.com/office/drawing/2014/main" id="{51823375-A051-4BC7-825B-0F6656043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68691" y="638842"/>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8">
              <a:extLst>
                <a:ext uri="{FF2B5EF4-FFF2-40B4-BE49-F238E27FC236}">
                  <a16:creationId xmlns:a16="http://schemas.microsoft.com/office/drawing/2014/main" id="{CFB367EA-590F-47B3-8700-EAF9963CE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72105" y="3820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2">
              <a:extLst>
                <a:ext uri="{FF2B5EF4-FFF2-40B4-BE49-F238E27FC236}">
                  <a16:creationId xmlns:a16="http://schemas.microsoft.com/office/drawing/2014/main" id="{DE400FD4-1037-42CF-84E1-8E60C7A6A9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53812" y="4230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4">
              <a:extLst>
                <a:ext uri="{FF2B5EF4-FFF2-40B4-BE49-F238E27FC236}">
                  <a16:creationId xmlns:a16="http://schemas.microsoft.com/office/drawing/2014/main" id="{1A8EC63B-9778-42C3-8E45-B6B6224C9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0740" y="5866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9">
              <a:extLst>
                <a:ext uri="{FF2B5EF4-FFF2-40B4-BE49-F238E27FC236}">
                  <a16:creationId xmlns:a16="http://schemas.microsoft.com/office/drawing/2014/main" id="{B1CC9D87-2F53-4AB3-8F05-4D628F2CD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10352" y="227906"/>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8">
              <a:extLst>
                <a:ext uri="{FF2B5EF4-FFF2-40B4-BE49-F238E27FC236}">
                  <a16:creationId xmlns:a16="http://schemas.microsoft.com/office/drawing/2014/main" id="{648CF0D8-56FC-478C-8B69-D8E7649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824" y="60951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4">
              <a:extLst>
                <a:ext uri="{FF2B5EF4-FFF2-40B4-BE49-F238E27FC236}">
                  <a16:creationId xmlns:a16="http://schemas.microsoft.com/office/drawing/2014/main" id="{1E71CA55-130A-456D-A26A-D072544E1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14853" y="3936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6">
              <a:extLst>
                <a:ext uri="{FF2B5EF4-FFF2-40B4-BE49-F238E27FC236}">
                  <a16:creationId xmlns:a16="http://schemas.microsoft.com/office/drawing/2014/main" id="{FCA6EC8F-0157-4B9B-882A-82225E7E3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82576" y="8780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6">
              <a:extLst>
                <a:ext uri="{FF2B5EF4-FFF2-40B4-BE49-F238E27FC236}">
                  <a16:creationId xmlns:a16="http://schemas.microsoft.com/office/drawing/2014/main" id="{2AC8E27E-3B2B-4726-B298-F8D6E843F1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8276" y="56146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0">
              <a:extLst>
                <a:ext uri="{FF2B5EF4-FFF2-40B4-BE49-F238E27FC236}">
                  <a16:creationId xmlns:a16="http://schemas.microsoft.com/office/drawing/2014/main" id="{97FA679C-2A10-445C-9C4E-7185405D7E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96000" y="3136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508CE495-5226-4004-A03C-A1A6986C05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77712" y="20396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30">
              <a:extLst>
                <a:ext uri="{FF2B5EF4-FFF2-40B4-BE49-F238E27FC236}">
                  <a16:creationId xmlns:a16="http://schemas.microsoft.com/office/drawing/2014/main" id="{7E048EA9-47E8-455A-AD7B-24D1474A2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50933" y="4752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
              <a:extLst>
                <a:ext uri="{FF2B5EF4-FFF2-40B4-BE49-F238E27FC236}">
                  <a16:creationId xmlns:a16="http://schemas.microsoft.com/office/drawing/2014/main" id="{C0D48D73-E5D7-4D42-98D4-960F12F17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531580" y="7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
              <a:extLst>
                <a:ext uri="{FF2B5EF4-FFF2-40B4-BE49-F238E27FC236}">
                  <a16:creationId xmlns:a16="http://schemas.microsoft.com/office/drawing/2014/main" id="{96AC2D82-5C61-4A26-B2B5-B539F28B4D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31757" y="695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06">
              <a:extLst>
                <a:ext uri="{FF2B5EF4-FFF2-40B4-BE49-F238E27FC236}">
                  <a16:creationId xmlns:a16="http://schemas.microsoft.com/office/drawing/2014/main" id="{FAC301C4-466F-464C-A194-6E6FDF04F7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1007" y="87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8">
              <a:extLst>
                <a:ext uri="{FF2B5EF4-FFF2-40B4-BE49-F238E27FC236}">
                  <a16:creationId xmlns:a16="http://schemas.microsoft.com/office/drawing/2014/main" id="{B3D709AF-EABF-4CE4-9F48-4648CBA70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1431" y="56691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4">
              <a:extLst>
                <a:ext uri="{FF2B5EF4-FFF2-40B4-BE49-F238E27FC236}">
                  <a16:creationId xmlns:a16="http://schemas.microsoft.com/office/drawing/2014/main" id="{04E78BF2-AFDF-4D21-9C53-6DB3E2B5D4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1" y="36232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6">
              <a:extLst>
                <a:ext uri="{FF2B5EF4-FFF2-40B4-BE49-F238E27FC236}">
                  <a16:creationId xmlns:a16="http://schemas.microsoft.com/office/drawing/2014/main" id="{6BA6D0CD-F8DC-4D2F-9D99-098F0F1253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890" y="940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06">
              <a:extLst>
                <a:ext uri="{FF2B5EF4-FFF2-40B4-BE49-F238E27FC236}">
                  <a16:creationId xmlns:a16="http://schemas.microsoft.com/office/drawing/2014/main" id="{056AADDE-FBBA-497F-9A08-A7D5E3C713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589" y="51262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0">
              <a:extLst>
                <a:ext uri="{FF2B5EF4-FFF2-40B4-BE49-F238E27FC236}">
                  <a16:creationId xmlns:a16="http://schemas.microsoft.com/office/drawing/2014/main" id="{1F60A2E5-6C68-4EC0-A5C3-AD401385E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6313" y="26479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2">
              <a:extLst>
                <a:ext uri="{FF2B5EF4-FFF2-40B4-BE49-F238E27FC236}">
                  <a16:creationId xmlns:a16="http://schemas.microsoft.com/office/drawing/2014/main" id="{99E55911-E2C8-4B40-98FD-79A3B760C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6607" y="69143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23">
              <a:extLst>
                <a:ext uri="{FF2B5EF4-FFF2-40B4-BE49-F238E27FC236}">
                  <a16:creationId xmlns:a16="http://schemas.microsoft.com/office/drawing/2014/main" id="{12610BA4-0146-4CC0-BDB2-11A948F00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8025" y="196956"/>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30">
              <a:extLst>
                <a:ext uri="{FF2B5EF4-FFF2-40B4-BE49-F238E27FC236}">
                  <a16:creationId xmlns:a16="http://schemas.microsoft.com/office/drawing/2014/main" id="{76946214-CF5D-4B57-8E22-854F5D5FA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1246" y="4862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5">
              <a:extLst>
                <a:ext uri="{FF2B5EF4-FFF2-40B4-BE49-F238E27FC236}">
                  <a16:creationId xmlns:a16="http://schemas.microsoft.com/office/drawing/2014/main" id="{E285B1F0-7213-4DC0-A10E-B02797F53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3661" y="783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
              <a:extLst>
                <a:ext uri="{FF2B5EF4-FFF2-40B4-BE49-F238E27FC236}">
                  <a16:creationId xmlns:a16="http://schemas.microsoft.com/office/drawing/2014/main" id="{01025D1B-EAF1-4988-939A-476DDB2700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2070" y="2066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6">
              <a:extLst>
                <a:ext uri="{FF2B5EF4-FFF2-40B4-BE49-F238E27FC236}">
                  <a16:creationId xmlns:a16="http://schemas.microsoft.com/office/drawing/2014/main" id="{98AC36B2-A922-481E-8AC6-E0CEBACF4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2007" y="4892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35">
              <a:extLst>
                <a:ext uri="{FF2B5EF4-FFF2-40B4-BE49-F238E27FC236}">
                  <a16:creationId xmlns:a16="http://schemas.microsoft.com/office/drawing/2014/main" id="{86793B47-6F23-4531-B615-2117296482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05580" y="82092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54">
              <a:extLst>
                <a:ext uri="{FF2B5EF4-FFF2-40B4-BE49-F238E27FC236}">
                  <a16:creationId xmlns:a16="http://schemas.microsoft.com/office/drawing/2014/main" id="{E40091B3-76CD-40EF-A893-21701C3A69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013937" y="7272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84">
              <a:extLst>
                <a:ext uri="{FF2B5EF4-FFF2-40B4-BE49-F238E27FC236}">
                  <a16:creationId xmlns:a16="http://schemas.microsoft.com/office/drawing/2014/main" id="{121648B0-1487-40D9-8DAE-916653F52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9500" y="78253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35">
              <a:extLst>
                <a:ext uri="{FF2B5EF4-FFF2-40B4-BE49-F238E27FC236}">
                  <a16:creationId xmlns:a16="http://schemas.microsoft.com/office/drawing/2014/main" id="{B5CF2290-AD1C-4885-917C-498579A14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1841" y="81980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4">
              <a:extLst>
                <a:ext uri="{FF2B5EF4-FFF2-40B4-BE49-F238E27FC236}">
                  <a16:creationId xmlns:a16="http://schemas.microsoft.com/office/drawing/2014/main" id="{F07321C0-AEED-46D0-A0E5-09BD430BC0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8871" y="76576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4">
              <a:extLst>
                <a:ext uri="{FF2B5EF4-FFF2-40B4-BE49-F238E27FC236}">
                  <a16:creationId xmlns:a16="http://schemas.microsoft.com/office/drawing/2014/main" id="{13063EF5-53D0-4CD8-A83E-4089A06C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35602" y="77698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5">
              <a:extLst>
                <a:ext uri="{FF2B5EF4-FFF2-40B4-BE49-F238E27FC236}">
                  <a16:creationId xmlns:a16="http://schemas.microsoft.com/office/drawing/2014/main" id="{B2C4E99F-A1C6-4344-BF75-27AFFD091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73" y="791357"/>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54">
              <a:extLst>
                <a:ext uri="{FF2B5EF4-FFF2-40B4-BE49-F238E27FC236}">
                  <a16:creationId xmlns:a16="http://schemas.microsoft.com/office/drawing/2014/main" id="{00FF74AE-2593-4F6B-81F5-F590CBDE3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24638" y="7367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4">
              <a:extLst>
                <a:ext uri="{FF2B5EF4-FFF2-40B4-BE49-F238E27FC236}">
                  <a16:creationId xmlns:a16="http://schemas.microsoft.com/office/drawing/2014/main" id="{0D88C936-973F-4C41-93CD-06ACC3BE0B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53545" y="83106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54">
              <a:extLst>
                <a:ext uri="{FF2B5EF4-FFF2-40B4-BE49-F238E27FC236}">
                  <a16:creationId xmlns:a16="http://schemas.microsoft.com/office/drawing/2014/main" id="{FBB916FA-E2F0-42B2-9568-E0EC975B89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53406" y="76618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4">
              <a:extLst>
                <a:ext uri="{FF2B5EF4-FFF2-40B4-BE49-F238E27FC236}">
                  <a16:creationId xmlns:a16="http://schemas.microsoft.com/office/drawing/2014/main" id="{2EED1F78-EBC1-42E8-B3ED-F3260AE703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240317" y="83914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2" name="Group 181">
            <a:extLst>
              <a:ext uri="{FF2B5EF4-FFF2-40B4-BE49-F238E27FC236}">
                <a16:creationId xmlns:a16="http://schemas.microsoft.com/office/drawing/2014/main" id="{9E420B60-EB39-4544-87CE-09C5D7DE30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56" y="5884485"/>
            <a:ext cx="4752301" cy="951832"/>
            <a:chOff x="6624456" y="5930493"/>
            <a:chExt cx="4752301" cy="951832"/>
          </a:xfrm>
        </p:grpSpPr>
        <p:sp>
          <p:nvSpPr>
            <p:cNvPr id="183" name="Freeform 8">
              <a:extLst>
                <a:ext uri="{FF2B5EF4-FFF2-40B4-BE49-F238E27FC236}">
                  <a16:creationId xmlns:a16="http://schemas.microsoft.com/office/drawing/2014/main" id="{7E80A177-CE54-47FE-B857-BF477246A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5128" y="674290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25">
              <a:extLst>
                <a:ext uri="{FF2B5EF4-FFF2-40B4-BE49-F238E27FC236}">
                  <a16:creationId xmlns:a16="http://schemas.microsoft.com/office/drawing/2014/main" id="{A198D49F-543D-45A6-8055-BB8E0267A5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11214" y="6481642"/>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31">
              <a:extLst>
                <a:ext uri="{FF2B5EF4-FFF2-40B4-BE49-F238E27FC236}">
                  <a16:creationId xmlns:a16="http://schemas.microsoft.com/office/drawing/2014/main" id="{ECD712F5-F742-47FE-A71E-88165011F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137" y="6264505"/>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36">
              <a:extLst>
                <a:ext uri="{FF2B5EF4-FFF2-40B4-BE49-F238E27FC236}">
                  <a16:creationId xmlns:a16="http://schemas.microsoft.com/office/drawing/2014/main" id="{42492919-7062-4930-8341-A532F329CE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07102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1">
              <a:extLst>
                <a:ext uri="{FF2B5EF4-FFF2-40B4-BE49-F238E27FC236}">
                  <a16:creationId xmlns:a16="http://schemas.microsoft.com/office/drawing/2014/main" id="{5F9DA937-61A8-4E63-B01C-F4A443DDF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92949" y="63030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9">
              <a:extLst>
                <a:ext uri="{FF2B5EF4-FFF2-40B4-BE49-F238E27FC236}">
                  <a16:creationId xmlns:a16="http://schemas.microsoft.com/office/drawing/2014/main" id="{F5A6C680-A4FC-4262-8A10-BC70695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163831" y="65322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70">
              <a:extLst>
                <a:ext uri="{FF2B5EF4-FFF2-40B4-BE49-F238E27FC236}">
                  <a16:creationId xmlns:a16="http://schemas.microsoft.com/office/drawing/2014/main" id="{CD563E08-AB21-4835-A4DF-DDAF94780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4409" y="627102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5">
              <a:extLst>
                <a:ext uri="{FF2B5EF4-FFF2-40B4-BE49-F238E27FC236}">
                  <a16:creationId xmlns:a16="http://schemas.microsoft.com/office/drawing/2014/main" id="{2A586E34-A7CD-4D99-9717-AABFBC282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815" y="645892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7">
              <a:extLst>
                <a:ext uri="{FF2B5EF4-FFF2-40B4-BE49-F238E27FC236}">
                  <a16:creationId xmlns:a16="http://schemas.microsoft.com/office/drawing/2014/main" id="{EF31E361-DA1E-4CE6-98D8-291444CEEC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5294" y="6681956"/>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17">
              <a:extLst>
                <a:ext uri="{FF2B5EF4-FFF2-40B4-BE49-F238E27FC236}">
                  <a16:creationId xmlns:a16="http://schemas.microsoft.com/office/drawing/2014/main" id="{66829572-6C2D-47A1-A37E-CC2FA7E86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72050" y="60285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18">
              <a:extLst>
                <a:ext uri="{FF2B5EF4-FFF2-40B4-BE49-F238E27FC236}">
                  <a16:creationId xmlns:a16="http://schemas.microsoft.com/office/drawing/2014/main" id="{50DCE6C4-F390-41AE-B5CE-BB2DAF401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1466" y="6606259"/>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9">
              <a:extLst>
                <a:ext uri="{FF2B5EF4-FFF2-40B4-BE49-F238E27FC236}">
                  <a16:creationId xmlns:a16="http://schemas.microsoft.com/office/drawing/2014/main" id="{B172F65D-71C6-45BA-94E4-377171B6F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7983" y="638721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39">
              <a:extLst>
                <a:ext uri="{FF2B5EF4-FFF2-40B4-BE49-F238E27FC236}">
                  <a16:creationId xmlns:a16="http://schemas.microsoft.com/office/drawing/2014/main" id="{A1099F0A-8048-4CBD-9ED0-72CF3432E4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3386" y="658345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44">
              <a:extLst>
                <a:ext uri="{FF2B5EF4-FFF2-40B4-BE49-F238E27FC236}">
                  <a16:creationId xmlns:a16="http://schemas.microsoft.com/office/drawing/2014/main" id="{C9CAE903-ADB3-4CE4-950E-EE0837F2D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6245" y="61112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45">
              <a:extLst>
                <a:ext uri="{FF2B5EF4-FFF2-40B4-BE49-F238E27FC236}">
                  <a16:creationId xmlns:a16="http://schemas.microsoft.com/office/drawing/2014/main" id="{81FA9D8F-DF11-408E-A5F7-94E3C41BD0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12555" y="6322928"/>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
              <a:extLst>
                <a:ext uri="{FF2B5EF4-FFF2-40B4-BE49-F238E27FC236}">
                  <a16:creationId xmlns:a16="http://schemas.microsoft.com/office/drawing/2014/main" id="{4A8A749C-9CB9-446B-8CA4-7E77E2EDC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39098" y="677268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6">
              <a:extLst>
                <a:ext uri="{FF2B5EF4-FFF2-40B4-BE49-F238E27FC236}">
                  <a16:creationId xmlns:a16="http://schemas.microsoft.com/office/drawing/2014/main" id="{8DCE61AA-D23B-4949-B97D-8107FB476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8303" y="669747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8">
              <a:extLst>
                <a:ext uri="{FF2B5EF4-FFF2-40B4-BE49-F238E27FC236}">
                  <a16:creationId xmlns:a16="http://schemas.microsoft.com/office/drawing/2014/main" id="{D5734C15-885E-4C4A-BCE2-40EEBC4201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9013" y="671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25">
              <a:extLst>
                <a:ext uri="{FF2B5EF4-FFF2-40B4-BE49-F238E27FC236}">
                  <a16:creationId xmlns:a16="http://schemas.microsoft.com/office/drawing/2014/main" id="{0DF76958-CCA0-4139-9926-1713899D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5099" y="6447976"/>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31">
              <a:extLst>
                <a:ext uri="{FF2B5EF4-FFF2-40B4-BE49-F238E27FC236}">
                  <a16:creationId xmlns:a16="http://schemas.microsoft.com/office/drawing/2014/main" id="{997EAA8D-E8EB-4B67-BA2D-4CC4C6087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4022" y="623083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1">
              <a:extLst>
                <a:ext uri="{FF2B5EF4-FFF2-40B4-BE49-F238E27FC236}">
                  <a16:creationId xmlns:a16="http://schemas.microsoft.com/office/drawing/2014/main" id="{41C18114-E8E5-4736-9BE6-D4E67C3DF6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26834" y="627619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49">
              <a:extLst>
                <a:ext uri="{FF2B5EF4-FFF2-40B4-BE49-F238E27FC236}">
                  <a16:creationId xmlns:a16="http://schemas.microsoft.com/office/drawing/2014/main" id="{0389C81B-E6D1-4D7D-903B-154945D7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7716" y="6505408"/>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70">
              <a:extLst>
                <a:ext uri="{FF2B5EF4-FFF2-40B4-BE49-F238E27FC236}">
                  <a16:creationId xmlns:a16="http://schemas.microsoft.com/office/drawing/2014/main" id="{D2AB3F76-E9FC-4760-8087-74D9EC6B7A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08294" y="624418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5">
              <a:extLst>
                <a:ext uri="{FF2B5EF4-FFF2-40B4-BE49-F238E27FC236}">
                  <a16:creationId xmlns:a16="http://schemas.microsoft.com/office/drawing/2014/main" id="{BC4AA8F0-169B-4D3A-99B4-B8757EE21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1700" y="643208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7">
              <a:extLst>
                <a:ext uri="{FF2B5EF4-FFF2-40B4-BE49-F238E27FC236}">
                  <a16:creationId xmlns:a16="http://schemas.microsoft.com/office/drawing/2014/main" id="{2E71E590-28E1-4E12-A79C-376650B7B1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9179" y="6655114"/>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03">
              <a:extLst>
                <a:ext uri="{FF2B5EF4-FFF2-40B4-BE49-F238E27FC236}">
                  <a16:creationId xmlns:a16="http://schemas.microsoft.com/office/drawing/2014/main" id="{FB9AB424-39E3-46C5-A19E-DDEE17554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34692" y="67505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7">
              <a:extLst>
                <a:ext uri="{FF2B5EF4-FFF2-40B4-BE49-F238E27FC236}">
                  <a16:creationId xmlns:a16="http://schemas.microsoft.com/office/drawing/2014/main" id="{2ED9F50D-1DF6-4628-AC2C-FB8CAC3D0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05935" y="59744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18">
              <a:extLst>
                <a:ext uri="{FF2B5EF4-FFF2-40B4-BE49-F238E27FC236}">
                  <a16:creationId xmlns:a16="http://schemas.microsoft.com/office/drawing/2014/main" id="{0E070AAF-5102-4318-B35D-13957B198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95351" y="6552121"/>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19">
              <a:extLst>
                <a:ext uri="{FF2B5EF4-FFF2-40B4-BE49-F238E27FC236}">
                  <a16:creationId xmlns:a16="http://schemas.microsoft.com/office/drawing/2014/main" id="{5436B656-AD36-4B2B-9198-4C370D8F7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82025" y="6283746"/>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9">
              <a:extLst>
                <a:ext uri="{FF2B5EF4-FFF2-40B4-BE49-F238E27FC236}">
                  <a16:creationId xmlns:a16="http://schemas.microsoft.com/office/drawing/2014/main" id="{2071E1E0-F515-47F5-A550-E9ED4393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67271" y="6556608"/>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44">
              <a:extLst>
                <a:ext uri="{FF2B5EF4-FFF2-40B4-BE49-F238E27FC236}">
                  <a16:creationId xmlns:a16="http://schemas.microsoft.com/office/drawing/2014/main" id="{7DCF15B1-1606-4701-8EC0-95112EC8FF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8602" y="597959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45">
              <a:extLst>
                <a:ext uri="{FF2B5EF4-FFF2-40B4-BE49-F238E27FC236}">
                  <a16:creationId xmlns:a16="http://schemas.microsoft.com/office/drawing/2014/main" id="{8C9C97D2-7D94-41DB-B4EC-4B69B0D50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46440" y="629608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
              <a:extLst>
                <a:ext uri="{FF2B5EF4-FFF2-40B4-BE49-F238E27FC236}">
                  <a16:creationId xmlns:a16="http://schemas.microsoft.com/office/drawing/2014/main" id="{65F9D91C-5585-464F-8086-E5ED0ADB5C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72983" y="674584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06">
              <a:extLst>
                <a:ext uri="{FF2B5EF4-FFF2-40B4-BE49-F238E27FC236}">
                  <a16:creationId xmlns:a16="http://schemas.microsoft.com/office/drawing/2014/main" id="{99F6EA4E-7EF3-4B4A-BEA7-0D3D931C0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2188" y="666381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
              <a:extLst>
                <a:ext uri="{FF2B5EF4-FFF2-40B4-BE49-F238E27FC236}">
                  <a16:creationId xmlns:a16="http://schemas.microsoft.com/office/drawing/2014/main" id="{BA526659-F1A4-4042-A108-76CFB3DBD7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78347" y="672697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25">
              <a:extLst>
                <a:ext uri="{FF2B5EF4-FFF2-40B4-BE49-F238E27FC236}">
                  <a16:creationId xmlns:a16="http://schemas.microsoft.com/office/drawing/2014/main" id="{9877EF40-90CB-4799-8572-4F4A5E10AC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13822" y="653640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29">
              <a:extLst>
                <a:ext uri="{FF2B5EF4-FFF2-40B4-BE49-F238E27FC236}">
                  <a16:creationId xmlns:a16="http://schemas.microsoft.com/office/drawing/2014/main" id="{285DA720-E488-4A9B-A140-1F44737EC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33243" y="6057983"/>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31">
              <a:extLst>
                <a:ext uri="{FF2B5EF4-FFF2-40B4-BE49-F238E27FC236}">
                  <a16:creationId xmlns:a16="http://schemas.microsoft.com/office/drawing/2014/main" id="{D38D4092-51E3-4A36-8175-82F5C85F4F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2683" y="637736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36">
              <a:extLst>
                <a:ext uri="{FF2B5EF4-FFF2-40B4-BE49-F238E27FC236}">
                  <a16:creationId xmlns:a16="http://schemas.microsoft.com/office/drawing/2014/main" id="{6D5B3102-2CB4-4953-9813-30F073A29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01806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41">
              <a:extLst>
                <a:ext uri="{FF2B5EF4-FFF2-40B4-BE49-F238E27FC236}">
                  <a16:creationId xmlns:a16="http://schemas.microsoft.com/office/drawing/2014/main" id="{AFCEC11A-95B5-4DF7-A30A-DD051FCDA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95557" y="625006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49">
              <a:extLst>
                <a:ext uri="{FF2B5EF4-FFF2-40B4-BE49-F238E27FC236}">
                  <a16:creationId xmlns:a16="http://schemas.microsoft.com/office/drawing/2014/main" id="{C37CBD80-4119-4E02-94C4-260BA62B5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466439" y="647928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70">
              <a:extLst>
                <a:ext uri="{FF2B5EF4-FFF2-40B4-BE49-F238E27FC236}">
                  <a16:creationId xmlns:a16="http://schemas.microsoft.com/office/drawing/2014/main" id="{64EDD805-B615-4022-8A64-4554869C6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77017" y="628484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5">
              <a:extLst>
                <a:ext uri="{FF2B5EF4-FFF2-40B4-BE49-F238E27FC236}">
                  <a16:creationId xmlns:a16="http://schemas.microsoft.com/office/drawing/2014/main" id="{5A8DE9EF-D932-4386-88F7-1D0F5A2E1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80423" y="647273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7">
              <a:extLst>
                <a:ext uri="{FF2B5EF4-FFF2-40B4-BE49-F238E27FC236}">
                  <a16:creationId xmlns:a16="http://schemas.microsoft.com/office/drawing/2014/main" id="{0439362E-63A9-4091-92AF-0B6203699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67902" y="669577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7">
              <a:extLst>
                <a:ext uri="{FF2B5EF4-FFF2-40B4-BE49-F238E27FC236}">
                  <a16:creationId xmlns:a16="http://schemas.microsoft.com/office/drawing/2014/main" id="{041EAA16-517F-47E9-AB9D-47740608E5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74658" y="601509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18">
              <a:extLst>
                <a:ext uri="{FF2B5EF4-FFF2-40B4-BE49-F238E27FC236}">
                  <a16:creationId xmlns:a16="http://schemas.microsoft.com/office/drawing/2014/main" id="{E0071F9A-C5AF-4EA0-A186-BF24F089D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4074" y="659277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19">
              <a:extLst>
                <a:ext uri="{FF2B5EF4-FFF2-40B4-BE49-F238E27FC236}">
                  <a16:creationId xmlns:a16="http://schemas.microsoft.com/office/drawing/2014/main" id="{8273660E-2FC8-4FED-8D67-CFF1D69A3D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0748" y="632440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9">
              <a:extLst>
                <a:ext uri="{FF2B5EF4-FFF2-40B4-BE49-F238E27FC236}">
                  <a16:creationId xmlns:a16="http://schemas.microsoft.com/office/drawing/2014/main" id="{92B33B56-557D-46CD-89E8-FA7B9BFF7C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5994" y="6563145"/>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44">
              <a:extLst>
                <a:ext uri="{FF2B5EF4-FFF2-40B4-BE49-F238E27FC236}">
                  <a16:creationId xmlns:a16="http://schemas.microsoft.com/office/drawing/2014/main" id="{43EAC14F-C938-4BCE-A1EC-4E31AEC3B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8853" y="609095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45">
              <a:extLst>
                <a:ext uri="{FF2B5EF4-FFF2-40B4-BE49-F238E27FC236}">
                  <a16:creationId xmlns:a16="http://schemas.microsoft.com/office/drawing/2014/main" id="{5C3C5159-9C8B-4BC2-BDF4-DB4B56DF5D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15163" y="6302623"/>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
              <a:extLst>
                <a:ext uri="{FF2B5EF4-FFF2-40B4-BE49-F238E27FC236}">
                  <a16:creationId xmlns:a16="http://schemas.microsoft.com/office/drawing/2014/main" id="{50ECDAAF-E711-4CBA-AD5D-B5A352589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41706" y="675237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06">
              <a:extLst>
                <a:ext uri="{FF2B5EF4-FFF2-40B4-BE49-F238E27FC236}">
                  <a16:creationId xmlns:a16="http://schemas.microsoft.com/office/drawing/2014/main" id="{ABD3ADE5-C4C8-43BF-A004-1DB4E9767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690911" y="675223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0">
              <a:extLst>
                <a:ext uri="{FF2B5EF4-FFF2-40B4-BE49-F238E27FC236}">
                  <a16:creationId xmlns:a16="http://schemas.microsoft.com/office/drawing/2014/main" id="{E7018D39-07D6-4351-810D-29741E712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7330" y="6235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85">
              <a:extLst>
                <a:ext uri="{FF2B5EF4-FFF2-40B4-BE49-F238E27FC236}">
                  <a16:creationId xmlns:a16="http://schemas.microsoft.com/office/drawing/2014/main" id="{45EC1EF3-73E3-46EC-B05F-E68CE1676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0736" y="6423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7">
              <a:extLst>
                <a:ext uri="{FF2B5EF4-FFF2-40B4-BE49-F238E27FC236}">
                  <a16:creationId xmlns:a16="http://schemas.microsoft.com/office/drawing/2014/main" id="{D455521C-F22B-4367-ACA7-595CC4F42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215" y="664692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03">
              <a:extLst>
                <a:ext uri="{FF2B5EF4-FFF2-40B4-BE49-F238E27FC236}">
                  <a16:creationId xmlns:a16="http://schemas.microsoft.com/office/drawing/2014/main" id="{9B228660-6A2E-4C6F-9B6C-D7A7CC69D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5018" y="611334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17">
              <a:extLst>
                <a:ext uri="{FF2B5EF4-FFF2-40B4-BE49-F238E27FC236}">
                  <a16:creationId xmlns:a16="http://schemas.microsoft.com/office/drawing/2014/main" id="{C20DC9CF-6D6F-44D0-A7C5-3222D6A89A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4971" y="5966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18">
              <a:extLst>
                <a:ext uri="{FF2B5EF4-FFF2-40B4-BE49-F238E27FC236}">
                  <a16:creationId xmlns:a16="http://schemas.microsoft.com/office/drawing/2014/main" id="{78BFEA79-09D0-47A0-8777-82867E0E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271" y="663936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19">
              <a:extLst>
                <a:ext uri="{FF2B5EF4-FFF2-40B4-BE49-F238E27FC236}">
                  <a16:creationId xmlns:a16="http://schemas.microsoft.com/office/drawing/2014/main" id="{A150377E-0862-45D6-9912-9237A1F857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378" y="638073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39">
              <a:extLst>
                <a:ext uri="{FF2B5EF4-FFF2-40B4-BE49-F238E27FC236}">
                  <a16:creationId xmlns:a16="http://schemas.microsoft.com/office/drawing/2014/main" id="{44B0C21D-2951-47F9-88CA-1F4E98538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6307" y="65484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44">
              <a:extLst>
                <a:ext uri="{FF2B5EF4-FFF2-40B4-BE49-F238E27FC236}">
                  <a16:creationId xmlns:a16="http://schemas.microsoft.com/office/drawing/2014/main" id="{E5B500A1-AF9B-49A1-B6B0-51FC17B8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9166" y="607623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45">
              <a:extLst>
                <a:ext uri="{FF2B5EF4-FFF2-40B4-BE49-F238E27FC236}">
                  <a16:creationId xmlns:a16="http://schemas.microsoft.com/office/drawing/2014/main" id="{E4D6D63F-DCA7-42C7-A1FF-844F40C5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75476" y="6287899"/>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
              <a:extLst>
                <a:ext uri="{FF2B5EF4-FFF2-40B4-BE49-F238E27FC236}">
                  <a16:creationId xmlns:a16="http://schemas.microsoft.com/office/drawing/2014/main" id="{8697CA0D-22DD-482E-9EBE-5AC02B1C09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2019" y="67376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5">
              <a:extLst>
                <a:ext uri="{FF2B5EF4-FFF2-40B4-BE49-F238E27FC236}">
                  <a16:creationId xmlns:a16="http://schemas.microsoft.com/office/drawing/2014/main" id="{0F638DFA-E3FC-449B-A784-DC4E10846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1068" y="6040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54">
              <a:extLst>
                <a:ext uri="{FF2B5EF4-FFF2-40B4-BE49-F238E27FC236}">
                  <a16:creationId xmlns:a16="http://schemas.microsoft.com/office/drawing/2014/main" id="{30C58E92-3C12-4DDC-9E8B-6B8949D3E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517909" y="594520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4">
              <a:extLst>
                <a:ext uri="{FF2B5EF4-FFF2-40B4-BE49-F238E27FC236}">
                  <a16:creationId xmlns:a16="http://schemas.microsoft.com/office/drawing/2014/main" id="{65C2555C-68ED-4AA1-8EC4-9ED08441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117059" y="607518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0">
              <a:extLst>
                <a:ext uri="{FF2B5EF4-FFF2-40B4-BE49-F238E27FC236}">
                  <a16:creationId xmlns:a16="http://schemas.microsoft.com/office/drawing/2014/main" id="{2E89B8BC-4B28-466A-9162-64BABFA94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7349" y="60983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5">
              <a:extLst>
                <a:ext uri="{FF2B5EF4-FFF2-40B4-BE49-F238E27FC236}">
                  <a16:creationId xmlns:a16="http://schemas.microsoft.com/office/drawing/2014/main" id="{CE1C577C-8272-42AD-BA80-547605EE38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12741" y="609601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38">
              <a:extLst>
                <a:ext uri="{FF2B5EF4-FFF2-40B4-BE49-F238E27FC236}">
                  <a16:creationId xmlns:a16="http://schemas.microsoft.com/office/drawing/2014/main" id="{9D6179B9-63A8-4087-B0D7-442412CBD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5941" y="60041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39">
              <a:extLst>
                <a:ext uri="{FF2B5EF4-FFF2-40B4-BE49-F238E27FC236}">
                  <a16:creationId xmlns:a16="http://schemas.microsoft.com/office/drawing/2014/main" id="{CADD67EC-77B7-47BA-9D84-FC526915ED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3951" y="6199762"/>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38">
              <a:extLst>
                <a:ext uri="{FF2B5EF4-FFF2-40B4-BE49-F238E27FC236}">
                  <a16:creationId xmlns:a16="http://schemas.microsoft.com/office/drawing/2014/main" id="{5CFAE0AC-B0B1-4BBD-A3B2-476B343D9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61807" y="606739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39">
              <a:extLst>
                <a:ext uri="{FF2B5EF4-FFF2-40B4-BE49-F238E27FC236}">
                  <a16:creationId xmlns:a16="http://schemas.microsoft.com/office/drawing/2014/main" id="{F33104F7-7254-4522-B3EF-B9391BA9D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0379" y="597780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38">
              <a:extLst>
                <a:ext uri="{FF2B5EF4-FFF2-40B4-BE49-F238E27FC236}">
                  <a16:creationId xmlns:a16="http://schemas.microsoft.com/office/drawing/2014/main" id="{95F2981E-6FD0-4E2E-9C96-25DDC8ABF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84348" y="608122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39">
              <a:extLst>
                <a:ext uri="{FF2B5EF4-FFF2-40B4-BE49-F238E27FC236}">
                  <a16:creationId xmlns:a16="http://schemas.microsoft.com/office/drawing/2014/main" id="{C4B43AF8-30C3-4D75-9592-EB022861F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32809" y="604404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8" name="Rectangle 257">
            <a:extLst>
              <a:ext uri="{FF2B5EF4-FFF2-40B4-BE49-F238E27FC236}">
                <a16:creationId xmlns:a16="http://schemas.microsoft.com/office/drawing/2014/main" id="{B4CE0640-B5AC-420F-A979-4701983D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2773" y="871729"/>
            <a:ext cx="7849227" cy="5109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B04550-8CEC-1AD8-CF00-9B523DF10E0E}"/>
              </a:ext>
            </a:extLst>
          </p:cNvPr>
          <p:cNvSpPr>
            <a:spLocks noGrp="1"/>
          </p:cNvSpPr>
          <p:nvPr>
            <p:ph idx="1"/>
          </p:nvPr>
        </p:nvSpPr>
        <p:spPr>
          <a:xfrm>
            <a:off x="5214561" y="1690931"/>
            <a:ext cx="6173327" cy="3503497"/>
          </a:xfrm>
        </p:spPr>
        <p:txBody>
          <a:bodyPr>
            <a:normAutofit/>
          </a:bodyPr>
          <a:lstStyle/>
          <a:p>
            <a:pPr>
              <a:lnSpc>
                <a:spcPct val="140000"/>
              </a:lnSpc>
            </a:pPr>
            <a:r>
              <a:rPr lang="en-US" sz="1400" b="0" i="0" u="none" strike="noStrike">
                <a:effectLst/>
              </a:rPr>
              <a:t>CouchDB is a document-based NoSQL database designed for offline-first applications. CouchDB uses a flexible data model that allows for storing, retrieving, and updating data without an internet connection. </a:t>
            </a:r>
          </a:p>
          <a:p>
            <a:pPr>
              <a:lnSpc>
                <a:spcPct val="140000"/>
              </a:lnSpc>
            </a:pPr>
            <a:r>
              <a:rPr lang="en-US" sz="1400" b="0" i="0" u="none" strike="noStrike">
                <a:effectLst/>
              </a:rPr>
              <a:t>For the third data store paradigm, we have used CouchDB to store patients' lab reports including PDFs. Here are the details of the fields for a report in the CouchDB database: _id, _rev, </a:t>
            </a:r>
            <a:r>
              <a:rPr lang="en-US" sz="1400" b="0" i="0" u="none" strike="noStrike" err="1">
                <a:effectLst/>
              </a:rPr>
              <a:t>visit_id</a:t>
            </a:r>
            <a:r>
              <a:rPr lang="en-US" sz="1400" b="0" i="0" u="none" strike="noStrike">
                <a:effectLst/>
              </a:rPr>
              <a:t>, procedure, </a:t>
            </a:r>
            <a:r>
              <a:rPr lang="en-US" sz="1400" b="0" i="0" u="none" strike="noStrike" err="1">
                <a:effectLst/>
              </a:rPr>
              <a:t>procedure_date</a:t>
            </a:r>
            <a:r>
              <a:rPr lang="en-US" sz="1400" b="0" i="0" u="none" strike="noStrike">
                <a:effectLst/>
              </a:rPr>
              <a:t>, </a:t>
            </a:r>
            <a:r>
              <a:rPr lang="en-US" sz="1400" b="0" i="0" u="none" strike="noStrike" err="1">
                <a:effectLst/>
              </a:rPr>
              <a:t>procedure_time</a:t>
            </a:r>
            <a:r>
              <a:rPr lang="en-US" sz="1400" b="0" i="0" u="none" strike="noStrike">
                <a:effectLst/>
              </a:rPr>
              <a:t>, </a:t>
            </a:r>
            <a:r>
              <a:rPr lang="en-US" sz="1400" b="0" i="0" u="none" strike="noStrike" err="1">
                <a:effectLst/>
              </a:rPr>
              <a:t>procedure_notes</a:t>
            </a:r>
            <a:r>
              <a:rPr lang="en-US" sz="1400" b="0" i="0" u="none" strike="noStrike">
                <a:effectLst/>
              </a:rPr>
              <a:t>, </a:t>
            </a:r>
            <a:r>
              <a:rPr lang="en-US" sz="1400" b="0" i="0" u="none" strike="noStrike" err="1">
                <a:effectLst/>
              </a:rPr>
              <a:t>procedure_status</a:t>
            </a:r>
            <a:r>
              <a:rPr lang="en-US" sz="1400" b="0" i="0" u="none" strike="noStrike">
                <a:effectLst/>
              </a:rPr>
              <a:t>, </a:t>
            </a:r>
            <a:r>
              <a:rPr lang="en-US" sz="1400" b="0" i="0" u="none" strike="noStrike" err="1">
                <a:effectLst/>
              </a:rPr>
              <a:t>procedure_result</a:t>
            </a:r>
            <a:r>
              <a:rPr lang="en-US" sz="1400" b="0" i="0" u="none" strike="noStrike">
                <a:effectLst/>
              </a:rPr>
              <a:t>, </a:t>
            </a:r>
            <a:r>
              <a:rPr lang="en-US" sz="1400" b="0" i="0" u="none" strike="noStrike" err="1">
                <a:effectLst/>
              </a:rPr>
              <a:t>procedure_result_notes</a:t>
            </a:r>
            <a:r>
              <a:rPr lang="en-US" sz="1400" b="0" i="0" u="none" strike="noStrike">
                <a:effectLst/>
              </a:rPr>
              <a:t>, </a:t>
            </a:r>
            <a:r>
              <a:rPr lang="en-US" sz="1400" b="0" i="0" u="none" strike="noStrike" err="1">
                <a:effectLst/>
              </a:rPr>
              <a:t>procedure_result_date</a:t>
            </a:r>
            <a:r>
              <a:rPr lang="en-US" sz="1400" b="0" i="0" u="none" strike="noStrike">
                <a:effectLst/>
              </a:rPr>
              <a:t>, </a:t>
            </a:r>
            <a:r>
              <a:rPr lang="en-US" sz="1400" b="0" i="0" u="none" strike="noStrike" err="1">
                <a:effectLst/>
              </a:rPr>
              <a:t>procedure_result_time</a:t>
            </a:r>
            <a:r>
              <a:rPr lang="en-US" sz="1400" b="0" i="0" u="none" strike="noStrike">
                <a:effectLst/>
              </a:rPr>
              <a:t>, lab, </a:t>
            </a:r>
            <a:r>
              <a:rPr lang="en-US" sz="1400" b="0" i="0" u="none" strike="noStrike" err="1">
                <a:effectLst/>
              </a:rPr>
              <a:t>lab_pathologist</a:t>
            </a:r>
            <a:r>
              <a:rPr lang="en-US" sz="1400" b="0" i="0" u="none" strike="noStrike">
                <a:effectLst/>
              </a:rPr>
              <a:t>.</a:t>
            </a:r>
          </a:p>
          <a:p>
            <a:pPr marL="0" indent="0">
              <a:lnSpc>
                <a:spcPct val="140000"/>
              </a:lnSpc>
              <a:buNone/>
            </a:pPr>
            <a:endParaRPr lang="en-US" sz="1400" b="0" i="0" u="none" strike="noStrike">
              <a:effectLst/>
            </a:endParaRPr>
          </a:p>
          <a:p>
            <a:pPr marL="0" indent="0">
              <a:lnSpc>
                <a:spcPct val="140000"/>
              </a:lnSpc>
              <a:buNone/>
            </a:pPr>
            <a:endParaRPr lang="en-US" sz="1400" b="0" i="1" u="none" strike="noStrike">
              <a:effectLst/>
            </a:endParaRPr>
          </a:p>
        </p:txBody>
      </p:sp>
    </p:spTree>
    <p:extLst>
      <p:ext uri="{BB962C8B-B14F-4D97-AF65-F5344CB8AC3E}">
        <p14:creationId xmlns:p14="http://schemas.microsoft.com/office/powerpoint/2010/main" val="4031476236"/>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243141"/>
      </a:dk2>
      <a:lt2>
        <a:srgbClr val="E8E5E2"/>
      </a:lt2>
      <a:accent1>
        <a:srgbClr val="297FE7"/>
      </a:accent1>
      <a:accent2>
        <a:srgbClr val="16B3CB"/>
      </a:accent2>
      <a:accent3>
        <a:srgbClr val="20B68C"/>
      </a:accent3>
      <a:accent4>
        <a:srgbClr val="14BA46"/>
      </a:accent4>
      <a:accent5>
        <a:srgbClr val="33BB21"/>
      </a:accent5>
      <a:accent6>
        <a:srgbClr val="69B414"/>
      </a:accent6>
      <a:hlink>
        <a:srgbClr val="AD7939"/>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785</Words>
  <Application>Microsoft Macintosh PowerPoint</Application>
  <PresentationFormat>Widescreen</PresentationFormat>
  <Paragraphs>48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Modern Love</vt:lpstr>
      <vt:lpstr>BohemianVTI</vt:lpstr>
      <vt:lpstr>HEALTHCARE INDUSTRY MANAGEMENT SYSTEM</vt:lpstr>
      <vt:lpstr>Introduction</vt:lpstr>
      <vt:lpstr>Incorporating Multiple Data Store Types in the Database-driven Application</vt:lpstr>
      <vt:lpstr>Use of Multiple NoSQL Systems in a Database-Driven Application</vt:lpstr>
      <vt:lpstr>Working Incorporation of 1st Data Store Paradigm - DynamoDB</vt:lpstr>
      <vt:lpstr>Working Incorporation of 1st Data Store Paradigm - DynamoDB</vt:lpstr>
      <vt:lpstr>Working Incorporation of 2nd Data Store Paradigm - MongoDB</vt:lpstr>
      <vt:lpstr>Working Incorporation of 2nd Data Store Paradigm - MongoDB</vt:lpstr>
      <vt:lpstr>Working Incorporation of 3rd Data Store Paradigm - CouchDB</vt:lpstr>
      <vt:lpstr>Working Incorporation of 3rd Data Store Paradigm - CouchDB</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INDUSTRY MANAGEMENT SYSTEM</dc:title>
  <dc:creator>Bharath Anand</dc:creator>
  <cp:lastModifiedBy>Pradyoth S P</cp:lastModifiedBy>
  <cp:revision>9</cp:revision>
  <dcterms:created xsi:type="dcterms:W3CDTF">2023-04-26T21:29:05Z</dcterms:created>
  <dcterms:modified xsi:type="dcterms:W3CDTF">2023-04-30T00:27:08Z</dcterms:modified>
</cp:coreProperties>
</file>