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135A9B-A1D9-4BFE-BADA-56135EAB068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285657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135A9B-A1D9-4BFE-BADA-56135EAB068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326632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135A9B-A1D9-4BFE-BADA-56135EAB068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415788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135A9B-A1D9-4BFE-BADA-56135EAB068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246186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135A9B-A1D9-4BFE-BADA-56135EAB068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274569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135A9B-A1D9-4BFE-BADA-56135EAB0687}"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2464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135A9B-A1D9-4BFE-BADA-56135EAB0687}" type="datetimeFigureOut">
              <a:rPr lang="en-US" smtClean="0"/>
              <a:t>7/23/2019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249665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135A9B-A1D9-4BFE-BADA-56135EAB0687}" type="datetimeFigureOut">
              <a:rPr lang="en-US" smtClean="0"/>
              <a:t>7/23/2019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390906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35A9B-A1D9-4BFE-BADA-56135EAB0687}" type="datetimeFigureOut">
              <a:rPr lang="en-US" smtClean="0"/>
              <a:t>7/23/2019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206189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135A9B-A1D9-4BFE-BADA-56135EAB0687}"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248499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135A9B-A1D9-4BFE-BADA-56135EAB0687}"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B96BD-0F18-401B-AA04-6520F10EAB1D}" type="slidenum">
              <a:rPr lang="en-US" smtClean="0"/>
              <a:t>‹#›</a:t>
            </a:fld>
            <a:endParaRPr lang="en-US"/>
          </a:p>
        </p:txBody>
      </p:sp>
    </p:spTree>
    <p:extLst>
      <p:ext uri="{BB962C8B-B14F-4D97-AF65-F5344CB8AC3E}">
        <p14:creationId xmlns:p14="http://schemas.microsoft.com/office/powerpoint/2010/main" val="22236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35A9B-A1D9-4BFE-BADA-56135EAB0687}" type="datetimeFigureOut">
              <a:rPr lang="en-US" smtClean="0"/>
              <a:t>7/23/2019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B96BD-0F18-401B-AA04-6520F10EAB1D}" type="slidenum">
              <a:rPr lang="en-US" smtClean="0"/>
              <a:t>‹#›</a:t>
            </a:fld>
            <a:endParaRPr lang="en-US"/>
          </a:p>
        </p:txBody>
      </p:sp>
    </p:spTree>
    <p:extLst>
      <p:ext uri="{BB962C8B-B14F-4D97-AF65-F5344CB8AC3E}">
        <p14:creationId xmlns:p14="http://schemas.microsoft.com/office/powerpoint/2010/main" val="34125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334" y="693400"/>
            <a:ext cx="9144000" cy="2887417"/>
          </a:xfrm>
        </p:spPr>
        <p:txBody>
          <a:bodyPr>
            <a:norm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Exploratory Data Analysis </a:t>
            </a:r>
            <a:br>
              <a:rPr lang="en-US" dirty="0">
                <a:latin typeface="Times New Roman" panose="02020603050405020304" pitchFamily="18" charset="0"/>
                <a:ea typeface="Tahoma" panose="020B0604030504040204" pitchFamily="34" charset="0"/>
                <a:cs typeface="Times New Roman" panose="02020603050405020304" pitchFamily="18" charset="0"/>
              </a:rPr>
            </a:br>
            <a:r>
              <a:rPr lang="en-US" dirty="0">
                <a:latin typeface="Times New Roman" panose="02020603050405020304" pitchFamily="18" charset="0"/>
                <a:ea typeface="Tahoma" panose="020B0604030504040204" pitchFamily="34" charset="0"/>
                <a:cs typeface="Times New Roman" panose="02020603050405020304" pitchFamily="18" charset="0"/>
              </a:rPr>
              <a:t>Of </a:t>
            </a:r>
            <a:br>
              <a:rPr lang="en-US" dirty="0">
                <a:latin typeface="Times New Roman" panose="02020603050405020304" pitchFamily="18" charset="0"/>
                <a:ea typeface="Tahoma" panose="020B0604030504040204" pitchFamily="34" charset="0"/>
                <a:cs typeface="Times New Roman" panose="02020603050405020304" pitchFamily="18" charset="0"/>
              </a:rPr>
            </a:br>
            <a:r>
              <a:rPr lang="en-US" dirty="0">
                <a:latin typeface="Times New Roman" panose="02020603050405020304" pitchFamily="18" charset="0"/>
                <a:ea typeface="Tahoma" panose="020B0604030504040204" pitchFamily="34" charset="0"/>
                <a:cs typeface="Times New Roman" panose="02020603050405020304" pitchFamily="18" charset="0"/>
              </a:rPr>
              <a:t>PCM Data</a:t>
            </a:r>
          </a:p>
        </p:txBody>
      </p:sp>
      <p:sp>
        <p:nvSpPr>
          <p:cNvPr id="3" name="TextBox 2"/>
          <p:cNvSpPr txBox="1"/>
          <p:nvPr/>
        </p:nvSpPr>
        <p:spPr>
          <a:xfrm>
            <a:off x="1521334" y="4034528"/>
            <a:ext cx="9535227"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Objective: To find relationship between DTC code P007E/F and given sensor data.</a:t>
            </a:r>
          </a:p>
        </p:txBody>
      </p:sp>
    </p:spTree>
    <p:extLst>
      <p:ext uri="{BB962C8B-B14F-4D97-AF65-F5344CB8AC3E}">
        <p14:creationId xmlns:p14="http://schemas.microsoft.com/office/powerpoint/2010/main" val="399128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61" y="48861"/>
            <a:ext cx="10515600" cy="760170"/>
          </a:xfrm>
        </p:spPr>
        <p:txBody>
          <a:bodyPr>
            <a:normAutofit/>
          </a:bodyPr>
          <a:lstStyle/>
          <a:p>
            <a:r>
              <a:rPr lang="en-US" sz="4000" dirty="0">
                <a:latin typeface="Times New Roman" panose="02020603050405020304" pitchFamily="18" charset="0"/>
                <a:cs typeface="Times New Roman" panose="02020603050405020304" pitchFamily="18" charset="0"/>
              </a:rPr>
              <a:t>Zero Sensor Data for codes P007E/F</a:t>
            </a:r>
          </a:p>
        </p:txBody>
      </p:sp>
      <p:sp>
        <p:nvSpPr>
          <p:cNvPr id="3" name="Content Placeholder 2"/>
          <p:cNvSpPr>
            <a:spLocks noGrp="1"/>
          </p:cNvSpPr>
          <p:nvPr>
            <p:ph idx="1"/>
          </p:nvPr>
        </p:nvSpPr>
        <p:spPr>
          <a:xfrm>
            <a:off x="125643" y="879498"/>
            <a:ext cx="11929080" cy="5891249"/>
          </a:xfrm>
        </p:spPr>
        <p:txBody>
          <a:bodyPr>
            <a:normAutofit/>
          </a:bodyPr>
          <a:lstStyle/>
          <a:p>
            <a:r>
              <a:rPr lang="en-US" dirty="0">
                <a:latin typeface="Times New Roman" panose="02020603050405020304" pitchFamily="18" charset="0"/>
                <a:cs typeface="Times New Roman" panose="02020603050405020304" pitchFamily="18" charset="0"/>
              </a:rPr>
              <a:t>BAROMETRIC_PRESSURE(KPA)</a:t>
            </a:r>
          </a:p>
          <a:p>
            <a:r>
              <a:rPr lang="en-US" dirty="0">
                <a:latin typeface="Times New Roman" panose="02020603050405020304" pitchFamily="18" charset="0"/>
                <a:cs typeface="Times New Roman" panose="02020603050405020304" pitchFamily="18" charset="0"/>
              </a:rPr>
              <a:t>FUEL_LEVEL</a:t>
            </a:r>
          </a:p>
          <a:p>
            <a:r>
              <a:rPr lang="en-US" dirty="0">
                <a:latin typeface="Times New Roman" panose="02020603050405020304" pitchFamily="18" charset="0"/>
                <a:cs typeface="Times New Roman" panose="02020603050405020304" pitchFamily="18" charset="0"/>
              </a:rPr>
              <a:t>AMBIENT_AIR_TEMP</a:t>
            </a:r>
          </a:p>
          <a:p>
            <a:r>
              <a:rPr lang="en-US" dirty="0">
                <a:latin typeface="Times New Roman" panose="02020603050405020304" pitchFamily="18" charset="0"/>
                <a:cs typeface="Times New Roman" panose="02020603050405020304" pitchFamily="18" charset="0"/>
              </a:rPr>
              <a:t>MAF</a:t>
            </a:r>
          </a:p>
          <a:p>
            <a:r>
              <a:rPr lang="en-US" dirty="0">
                <a:latin typeface="Times New Roman" panose="02020603050405020304" pitchFamily="18" charset="0"/>
                <a:cs typeface="Times New Roman" panose="02020603050405020304" pitchFamily="18" charset="0"/>
              </a:rPr>
              <a:t>LONG TERM FUEL TRIM BANK 2 </a:t>
            </a:r>
          </a:p>
          <a:p>
            <a:r>
              <a:rPr lang="en-US" dirty="0">
                <a:latin typeface="Times New Roman" panose="02020603050405020304" pitchFamily="18" charset="0"/>
                <a:cs typeface="Times New Roman" panose="02020603050405020304" pitchFamily="18" charset="0"/>
              </a:rPr>
              <a:t>FUEL_TYPE </a:t>
            </a:r>
          </a:p>
          <a:p>
            <a:r>
              <a:rPr lang="en-US" dirty="0">
                <a:latin typeface="Times New Roman" panose="02020603050405020304" pitchFamily="18" charset="0"/>
                <a:cs typeface="Times New Roman" panose="02020603050405020304" pitchFamily="18" charset="0"/>
              </a:rPr>
              <a:t>FUEL_PRESSURE </a:t>
            </a:r>
          </a:p>
          <a:p>
            <a:r>
              <a:rPr lang="en-US" dirty="0">
                <a:latin typeface="Times New Roman" panose="02020603050405020304" pitchFamily="18" charset="0"/>
                <a:cs typeface="Times New Roman" panose="02020603050405020304" pitchFamily="18" charset="0"/>
              </a:rPr>
              <a:t>SHORT TERM FUEL TRIM BANK 2 </a:t>
            </a:r>
          </a:p>
          <a:p>
            <a:r>
              <a:rPr lang="en-US" dirty="0">
                <a:latin typeface="Times New Roman" panose="02020603050405020304" pitchFamily="18" charset="0"/>
                <a:cs typeface="Times New Roman" panose="02020603050405020304" pitchFamily="18" charset="0"/>
              </a:rPr>
              <a:t>ENGINE_RUNTIME</a:t>
            </a:r>
          </a:p>
          <a:p>
            <a:r>
              <a:rPr lang="en-US" dirty="0">
                <a:latin typeface="Times New Roman" panose="02020603050405020304" pitchFamily="18" charset="0"/>
                <a:cs typeface="Times New Roman" panose="02020603050405020304" pitchFamily="18" charset="0"/>
              </a:rPr>
              <a:t>EQUIV_RATIO</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70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09698"/>
          </a:xfrm>
        </p:spPr>
        <p:txBody>
          <a:bodyPr>
            <a:normAutofit/>
          </a:bodyPr>
          <a:lstStyle/>
          <a:p>
            <a:r>
              <a:rPr lang="en-US" sz="4000" dirty="0">
                <a:latin typeface="Times New Roman" panose="02020603050405020304" pitchFamily="18" charset="0"/>
                <a:cs typeface="Times New Roman" panose="02020603050405020304" pitchFamily="18" charset="0"/>
              </a:rPr>
              <a:t>Known Sensor Data for codes P007E/F</a:t>
            </a:r>
          </a:p>
        </p:txBody>
      </p:sp>
      <p:sp>
        <p:nvSpPr>
          <p:cNvPr id="3" name="Content Placeholder 2"/>
          <p:cNvSpPr>
            <a:spLocks noGrp="1"/>
          </p:cNvSpPr>
          <p:nvPr>
            <p:ph idx="1"/>
          </p:nvPr>
        </p:nvSpPr>
        <p:spPr>
          <a:xfrm>
            <a:off x="69802" y="1116824"/>
            <a:ext cx="11998882" cy="5556202"/>
          </a:xfrm>
        </p:spPr>
        <p:txBody>
          <a:bodyPr/>
          <a:lstStyle/>
          <a:p>
            <a:r>
              <a:rPr lang="en-US" dirty="0">
                <a:latin typeface="Times New Roman" panose="02020603050405020304" pitchFamily="18" charset="0"/>
                <a:cs typeface="Times New Roman" panose="02020603050405020304" pitchFamily="18" charset="0"/>
              </a:rPr>
              <a:t>ENGINE_COOLANT_TEMP</a:t>
            </a:r>
          </a:p>
          <a:p>
            <a:r>
              <a:rPr lang="en-US" dirty="0">
                <a:latin typeface="Times New Roman" panose="02020603050405020304" pitchFamily="18" charset="0"/>
                <a:cs typeface="Times New Roman" panose="02020603050405020304" pitchFamily="18" charset="0"/>
              </a:rPr>
              <a:t>ENGINE_LOAD</a:t>
            </a:r>
          </a:p>
          <a:p>
            <a:r>
              <a:rPr lang="en-US" dirty="0">
                <a:latin typeface="Times New Roman" panose="02020603050405020304" pitchFamily="18" charset="0"/>
                <a:cs typeface="Times New Roman" panose="02020603050405020304" pitchFamily="18" charset="0"/>
              </a:rPr>
              <a:t>ENGINE_RPM</a:t>
            </a:r>
          </a:p>
          <a:p>
            <a:r>
              <a:rPr lang="en-US" dirty="0">
                <a:latin typeface="Times New Roman" panose="02020603050405020304" pitchFamily="18" charset="0"/>
                <a:cs typeface="Times New Roman" panose="02020603050405020304" pitchFamily="18" charset="0"/>
              </a:rPr>
              <a:t>INTAKE_MANIFOLD_PRESSURE</a:t>
            </a:r>
          </a:p>
          <a:p>
            <a:r>
              <a:rPr lang="en-US" dirty="0">
                <a:latin typeface="Times New Roman" panose="02020603050405020304" pitchFamily="18" charset="0"/>
                <a:cs typeface="Times New Roman" panose="02020603050405020304" pitchFamily="18" charset="0"/>
              </a:rPr>
              <a:t>AIR_INTAKE_TEMP</a:t>
            </a:r>
          </a:p>
          <a:p>
            <a:r>
              <a:rPr lang="en-US" dirty="0">
                <a:latin typeface="Times New Roman" panose="02020603050405020304" pitchFamily="18" charset="0"/>
                <a:cs typeface="Times New Roman" panose="02020603050405020304" pitchFamily="18" charset="0"/>
              </a:rPr>
              <a:t>SPEED</a:t>
            </a:r>
          </a:p>
          <a:p>
            <a:r>
              <a:rPr lang="en-US" dirty="0">
                <a:latin typeface="Times New Roman" panose="02020603050405020304" pitchFamily="18" charset="0"/>
                <a:cs typeface="Times New Roman" panose="02020603050405020304" pitchFamily="18" charset="0"/>
              </a:rPr>
              <a:t>SHORT TERM FUEL TRIM BANK 1</a:t>
            </a:r>
          </a:p>
          <a:p>
            <a:r>
              <a:rPr lang="en-US" dirty="0">
                <a:latin typeface="Times New Roman" panose="02020603050405020304" pitchFamily="18" charset="0"/>
                <a:cs typeface="Times New Roman" panose="02020603050405020304" pitchFamily="18" charset="0"/>
              </a:rPr>
              <a:t>THROTTLE_POS</a:t>
            </a:r>
          </a:p>
          <a:p>
            <a:r>
              <a:rPr lang="en-US" dirty="0">
                <a:latin typeface="Times New Roman" panose="02020603050405020304" pitchFamily="18" charset="0"/>
                <a:cs typeface="Times New Roman" panose="02020603050405020304" pitchFamily="18" charset="0"/>
              </a:rPr>
              <a:t>TIMING_ADVANCE</a:t>
            </a:r>
          </a:p>
        </p:txBody>
      </p:sp>
    </p:spTree>
    <p:extLst>
      <p:ext uri="{BB962C8B-B14F-4D97-AF65-F5344CB8AC3E}">
        <p14:creationId xmlns:p14="http://schemas.microsoft.com/office/powerpoint/2010/main" val="422800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008" y="6456641"/>
            <a:ext cx="11718688" cy="425788"/>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Intake temperatures are high for initial time stamps for P007E codes.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80" y="-300146"/>
            <a:ext cx="12670952" cy="6756787"/>
          </a:xfrm>
        </p:spPr>
      </p:pic>
    </p:spTree>
    <p:extLst>
      <p:ext uri="{BB962C8B-B14F-4D97-AF65-F5344CB8AC3E}">
        <p14:creationId xmlns:p14="http://schemas.microsoft.com/office/powerpoint/2010/main" val="100624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33" y="6223633"/>
            <a:ext cx="11607994" cy="577194"/>
          </a:xfrm>
        </p:spPr>
        <p:txBody>
          <a:bodyPr>
            <a:normAutofit fontScale="90000"/>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P007F DTC code, coolant temperature is more as the engine heats up due to the failure of bank 2 and values for P007E varies widely with the timestamp.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544" y="-195444"/>
            <a:ext cx="12468948" cy="6395978"/>
          </a:xfrm>
        </p:spPr>
      </p:pic>
    </p:spTree>
    <p:extLst>
      <p:ext uri="{BB962C8B-B14F-4D97-AF65-F5344CB8AC3E}">
        <p14:creationId xmlns:p14="http://schemas.microsoft.com/office/powerpoint/2010/main" val="127437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547" y="6525111"/>
            <a:ext cx="10515600" cy="332889"/>
          </a:xfrm>
        </p:spPr>
        <p:txBody>
          <a:bodyPr>
            <a:normAutofit fontScale="90000"/>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Engine Loads are especially high for P007E codes for initial timestamps.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405" y="-1"/>
            <a:ext cx="12682938" cy="6435701"/>
          </a:xfrm>
        </p:spPr>
      </p:pic>
    </p:spTree>
    <p:extLst>
      <p:ext uri="{BB962C8B-B14F-4D97-AF65-F5344CB8AC3E}">
        <p14:creationId xmlns:p14="http://schemas.microsoft.com/office/powerpoint/2010/main" val="281914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5536" y="-160544"/>
            <a:ext cx="12843072" cy="7252379"/>
          </a:xfrm>
        </p:spPr>
      </p:pic>
    </p:spTree>
    <p:extLst>
      <p:ext uri="{BB962C8B-B14F-4D97-AF65-F5344CB8AC3E}">
        <p14:creationId xmlns:p14="http://schemas.microsoft.com/office/powerpoint/2010/main" val="48932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663" y="6434368"/>
            <a:ext cx="10515600" cy="423632"/>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Air pressure is high for both the codes in initial timestamps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1999" cy="6434368"/>
          </a:xfrm>
        </p:spPr>
      </p:pic>
    </p:spTree>
    <p:extLst>
      <p:ext uri="{BB962C8B-B14F-4D97-AF65-F5344CB8AC3E}">
        <p14:creationId xmlns:p14="http://schemas.microsoft.com/office/powerpoint/2010/main" val="211192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83" y="6420407"/>
            <a:ext cx="10515600" cy="437593"/>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Fuel Trim values for bank1 are in ideal operating ranges for both the codes.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53563"/>
            <a:ext cx="12192000" cy="6526442"/>
          </a:xfrm>
        </p:spPr>
      </p:pic>
    </p:spTree>
    <p:extLst>
      <p:ext uri="{BB962C8B-B14F-4D97-AF65-F5344CB8AC3E}">
        <p14:creationId xmlns:p14="http://schemas.microsoft.com/office/powerpoint/2010/main" val="156733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486" y="-160544"/>
            <a:ext cx="12275485" cy="7018543"/>
          </a:xfrm>
        </p:spPr>
      </p:pic>
    </p:spTree>
    <p:extLst>
      <p:ext uri="{BB962C8B-B14F-4D97-AF65-F5344CB8AC3E}">
        <p14:creationId xmlns:p14="http://schemas.microsoft.com/office/powerpoint/2010/main" val="154020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3259" y="-160544"/>
            <a:ext cx="12864909" cy="7018543"/>
          </a:xfrm>
        </p:spPr>
      </p:pic>
    </p:spTree>
    <p:extLst>
      <p:ext uri="{BB962C8B-B14F-4D97-AF65-F5344CB8AC3E}">
        <p14:creationId xmlns:p14="http://schemas.microsoft.com/office/powerpoint/2010/main" val="373837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05" y="124056"/>
            <a:ext cx="10515600" cy="424584"/>
          </a:xfrm>
        </p:spPr>
        <p:txBody>
          <a:bodyPr>
            <a:normAutofit fontScale="90000"/>
          </a:bodyPr>
          <a:lstStyle/>
          <a:p>
            <a:r>
              <a:rPr lang="en-US" dirty="0">
                <a:latin typeface="Times New Roman" panose="02020603050405020304" pitchFamily="18" charset="0"/>
                <a:cs typeface="Times New Roman" panose="02020603050405020304" pitchFamily="18" charset="0"/>
              </a:rPr>
              <a:t>Data Stats Summary</a:t>
            </a:r>
          </a:p>
        </p:txBody>
      </p:sp>
      <p:sp>
        <p:nvSpPr>
          <p:cNvPr id="3" name="Content Placeholder 2"/>
          <p:cNvSpPr>
            <a:spLocks noGrp="1"/>
          </p:cNvSpPr>
          <p:nvPr>
            <p:ph idx="1"/>
          </p:nvPr>
        </p:nvSpPr>
        <p:spPr>
          <a:xfrm>
            <a:off x="199505" y="706582"/>
            <a:ext cx="11804073" cy="5926974"/>
          </a:xfrm>
        </p:spPr>
        <p:txBody>
          <a:bodyPr>
            <a:normAutofit/>
          </a:bodyPr>
          <a:lstStyle/>
          <a:p>
            <a:r>
              <a:rPr lang="en-US" sz="2200" b="1" dirty="0">
                <a:latin typeface="Times New Roman" panose="02020603050405020304" pitchFamily="18" charset="0"/>
                <a:cs typeface="Times New Roman" panose="02020603050405020304" pitchFamily="18" charset="0"/>
              </a:rPr>
              <a:t>TIMESTAMP</a:t>
            </a:r>
            <a:r>
              <a:rPr lang="en-US" sz="2000" dirty="0">
                <a:latin typeface="Times New Roman" panose="02020603050405020304" pitchFamily="18" charset="0"/>
                <a:cs typeface="Times New Roman" panose="02020603050405020304" pitchFamily="18" charset="0"/>
              </a:rPr>
              <a:t> - time at which the event is recorded - Unix Time (POSIX time) in milliseconds.                     Ex: 1502902504267 – 2017-08-16T16:55:04+00:00</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MAKE</a:t>
            </a:r>
            <a:r>
              <a:rPr lang="en-US" sz="2000" dirty="0">
                <a:latin typeface="Times New Roman" panose="02020603050405020304" pitchFamily="18" charset="0"/>
                <a:cs typeface="Times New Roman" panose="02020603050405020304" pitchFamily="18" charset="0"/>
              </a:rPr>
              <a:t> -  OEM Name of the Car.  Ex: Chevrolet, Ford, Nissan..</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MODEL</a:t>
            </a:r>
            <a:r>
              <a:rPr lang="en-US" sz="2000" dirty="0">
                <a:latin typeface="Times New Roman" panose="02020603050405020304" pitchFamily="18" charset="0"/>
                <a:cs typeface="Times New Roman" panose="02020603050405020304" pitchFamily="18" charset="0"/>
              </a:rPr>
              <a:t> -  Model described by OEM of a particular Car  Ex:  Agile (Chevrolet), Focus (Ford)..</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CAR_YEAR</a:t>
            </a:r>
            <a:r>
              <a:rPr lang="en-US" sz="2000" dirty="0">
                <a:latin typeface="Times New Roman" panose="02020603050405020304" pitchFamily="18" charset="0"/>
                <a:cs typeface="Times New Roman" panose="02020603050405020304" pitchFamily="18" charset="0"/>
              </a:rPr>
              <a:t> - Year which car is manufactured.</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ENGINE_POWER</a:t>
            </a:r>
            <a:r>
              <a:rPr lang="en-US" sz="2000" dirty="0">
                <a:latin typeface="Times New Roman" panose="02020603050405020304" pitchFamily="18" charset="0"/>
                <a:cs typeface="Times New Roman" panose="02020603050405020304" pitchFamily="18" charset="0"/>
              </a:rPr>
              <a:t> - Normally it refers to the maximum power an engine can put out (kW or </a:t>
            </a:r>
            <a:r>
              <a:rPr lang="en-US" sz="2000" dirty="0" err="1">
                <a:latin typeface="Times New Roman" panose="02020603050405020304" pitchFamily="18" charset="0"/>
                <a:cs typeface="Times New Roman" panose="02020603050405020304" pitchFamily="18" charset="0"/>
              </a:rPr>
              <a:t>hp</a:t>
            </a:r>
            <a:r>
              <a:rPr lang="en-US" sz="2000" dirty="0">
                <a:latin typeface="Times New Roman" panose="02020603050405020304" pitchFamily="18" charset="0"/>
                <a:cs typeface="Times New Roman" panose="02020603050405020304" pitchFamily="18" charset="0"/>
              </a:rPr>
              <a:t>), but in the given data set it refers to the combined volume capacity of all the cylinders.  Ex: 1L, 1.4L, 1.6L, 1.8L.</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AUTOMATIC</a:t>
            </a:r>
            <a:r>
              <a:rPr lang="en-US" sz="2000" dirty="0">
                <a:latin typeface="Times New Roman" panose="02020603050405020304" pitchFamily="18" charset="0"/>
                <a:cs typeface="Times New Roman" panose="02020603050405020304" pitchFamily="18" charset="0"/>
              </a:rPr>
              <a:t> -  Tells us whether the car supports automatic transmission or not. Ex: n – no , s – yes.</a:t>
            </a:r>
          </a:p>
          <a:p>
            <a:pPr marL="0" indent="0">
              <a:buNone/>
            </a:pPr>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VEHICLE_ID</a:t>
            </a:r>
            <a:r>
              <a:rPr lang="en-US" sz="2000" dirty="0">
                <a:latin typeface="Times New Roman" panose="02020603050405020304" pitchFamily="18" charset="0"/>
                <a:cs typeface="Times New Roman" panose="02020603050405020304" pitchFamily="18" charset="0"/>
              </a:rPr>
              <a:t> - ID of each test car. Ex: car1 – Chevrolet Agile, car2 – Ford </a:t>
            </a:r>
            <a:r>
              <a:rPr lang="en-US" sz="2000" dirty="0" err="1">
                <a:latin typeface="Times New Roman" panose="02020603050405020304" pitchFamily="18" charset="0"/>
                <a:cs typeface="Times New Roman" panose="02020603050405020304" pitchFamily="18" charset="0"/>
              </a:rPr>
              <a:t>eco_sport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44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28" y="6385508"/>
            <a:ext cx="10648805" cy="472492"/>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Timing advances varies widely, especially are higher for P007E codes compared to P007F codes.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9602" y="-195443"/>
            <a:ext cx="12422344" cy="6580951"/>
          </a:xfrm>
        </p:spPr>
      </p:pic>
    </p:spTree>
    <p:extLst>
      <p:ext uri="{BB962C8B-B14F-4D97-AF65-F5344CB8AC3E}">
        <p14:creationId xmlns:p14="http://schemas.microsoft.com/office/powerpoint/2010/main" val="267200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251285"/>
            <a:ext cx="12494473" cy="7035994"/>
          </a:xfrm>
        </p:spPr>
      </p:pic>
    </p:spTree>
    <p:extLst>
      <p:ext uri="{BB962C8B-B14F-4D97-AF65-F5344CB8AC3E}">
        <p14:creationId xmlns:p14="http://schemas.microsoft.com/office/powerpoint/2010/main" val="160377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64" y="76781"/>
            <a:ext cx="10515600" cy="544452"/>
          </a:xfrm>
        </p:spPr>
        <p:txBody>
          <a:bodyPr>
            <a:normAutofit fontScale="90000"/>
          </a:bodyPr>
          <a:lstStyle/>
          <a:p>
            <a:r>
              <a:rPr lang="en-US" dirty="0">
                <a:latin typeface="Times New Roman" panose="02020603050405020304" pitchFamily="18" charset="0"/>
                <a:cs typeface="Times New Roman" panose="02020603050405020304" pitchFamily="18" charset="0"/>
              </a:rPr>
              <a:t>Insights</a:t>
            </a:r>
          </a:p>
        </p:txBody>
      </p:sp>
      <p:sp>
        <p:nvSpPr>
          <p:cNvPr id="3" name="Content Placeholder 2"/>
          <p:cNvSpPr>
            <a:spLocks noGrp="1"/>
          </p:cNvSpPr>
          <p:nvPr>
            <p:ph idx="1"/>
          </p:nvPr>
        </p:nvSpPr>
        <p:spPr>
          <a:xfrm>
            <a:off x="1" y="732915"/>
            <a:ext cx="12192000" cy="6125085"/>
          </a:xfrm>
        </p:spPr>
        <p:txBody>
          <a:bodyPr>
            <a:normAutofit/>
          </a:bodyPr>
          <a:lstStyle/>
          <a:p>
            <a:r>
              <a:rPr lang="en-US" sz="2000" dirty="0">
                <a:latin typeface="Times New Roman" panose="02020603050405020304" pitchFamily="18" charset="0"/>
                <a:cs typeface="Times New Roman" panose="02020603050405020304" pitchFamily="18" charset="0"/>
              </a:rPr>
              <a:t>There are no sensor data’s for Short Term and Long Term Fuel Trim values for bank 2 , it implies that there is a problem with bank 2 of the engine while codes P007E &amp; P007F are set.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sensor data’s for short term fuel trim values for bank 1, implies that bank 1 is able to get both fuel and air and also implies that our ECU is working.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the correlation graph, the co-relations between Air Intake temperatures &amp; Coolant Temperature, short term fuel trim bank1 &amp; engine load are varying theoretically, implies bank 1 is working fine.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Normally the charge air cooler temperature sensor values are compared with Intake Air Temperature Sensor values to improve the efficiency of the engine. But, as there are no sensor data’s for MAF(Mass Air Flow) sensor, BAP( Barometric Air Pressure) sensor and Ambient Temperature Sensor(ATC) , implies that there would be disturbances in the charge air cooler (as there are no ATC and MAF values) and air flow into the banks.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 the whole, we could say that there are disturbances in the air flow temperatures (both input and exhaust) in bank 2 of the engine which led to set the codes P007F and P2036. There are also disturbances in the charge air cooler temperature sensors which led to set the code P007E. </a:t>
            </a:r>
          </a:p>
        </p:txBody>
      </p:sp>
    </p:spTree>
    <p:extLst>
      <p:ext uri="{BB962C8B-B14F-4D97-AF65-F5344CB8AC3E}">
        <p14:creationId xmlns:p14="http://schemas.microsoft.com/office/powerpoint/2010/main" val="1853466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1E2A-834E-4CC9-B5FF-30711DB88591}"/>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31056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96" y="118662"/>
            <a:ext cx="11955086" cy="396727"/>
          </a:xfrm>
        </p:spPr>
        <p:txBody>
          <a:bodyPr>
            <a:normAutofit fontScale="90000"/>
          </a:bodyPr>
          <a:lstStyle/>
          <a:p>
            <a:r>
              <a:rPr lang="en-US" dirty="0">
                <a:latin typeface="Times New Roman" panose="02020603050405020304" pitchFamily="18" charset="0"/>
                <a:cs typeface="Times New Roman" panose="02020603050405020304" pitchFamily="18" charset="0"/>
              </a:rPr>
              <a:t>Data Stats Summary</a:t>
            </a:r>
            <a:endParaRPr lang="en-US" dirty="0"/>
          </a:p>
        </p:txBody>
      </p:sp>
      <p:sp>
        <p:nvSpPr>
          <p:cNvPr id="3" name="Content Placeholder 2"/>
          <p:cNvSpPr>
            <a:spLocks noGrp="1"/>
          </p:cNvSpPr>
          <p:nvPr>
            <p:ph idx="1"/>
          </p:nvPr>
        </p:nvSpPr>
        <p:spPr>
          <a:xfrm>
            <a:off x="62344" y="628849"/>
            <a:ext cx="12020203" cy="6029646"/>
          </a:xfrm>
        </p:spPr>
        <p:txBody>
          <a:bodyPr>
            <a:noAutofit/>
          </a:bodyPr>
          <a:lstStyle/>
          <a:p>
            <a:r>
              <a:rPr lang="en-US" sz="2200" b="1" dirty="0">
                <a:latin typeface="Times New Roman" panose="02020603050405020304" pitchFamily="18" charset="0"/>
                <a:cs typeface="Times New Roman" panose="02020603050405020304" pitchFamily="18" charset="0"/>
              </a:rPr>
              <a:t>BAROMETRIC_PRESSURE(KPA)</a:t>
            </a:r>
            <a:r>
              <a:rPr lang="en-US" sz="2000" dirty="0">
                <a:latin typeface="Times New Roman" panose="02020603050405020304" pitchFamily="18" charset="0"/>
                <a:cs typeface="Times New Roman" panose="02020603050405020304" pitchFamily="18" charset="0"/>
              </a:rPr>
              <a:t> - Reading from the BAP Sensor – gives the measure of atmospheric pressure of the environment that the vehicle is driving in. Ex: 100 KPA, 101 KPA.</a:t>
            </a:r>
          </a:p>
          <a:p>
            <a:pPr marL="0" indent="0">
              <a:buNone/>
            </a:pPr>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ENGINE_COOLANT_TEMP</a:t>
            </a:r>
            <a:r>
              <a:rPr lang="en-US" sz="2000" dirty="0">
                <a:latin typeface="Times New Roman" panose="02020603050405020304" pitchFamily="18" charset="0"/>
                <a:cs typeface="Times New Roman" panose="02020603050405020304" pitchFamily="18" charset="0"/>
              </a:rPr>
              <a:t> - Reading from the ECT Sensor – gives the measure of the temperature of the coolant/antifreeze mix in the cooling system, giving an indication of how much heat the engine is giving off.  Ex: Normal Operating Range : 195 – 220 F (90.5 – 104.5C)</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FUEL_LEVEL</a:t>
            </a:r>
            <a:r>
              <a:rPr lang="en-US" sz="2000" dirty="0">
                <a:latin typeface="Times New Roman" panose="02020603050405020304" pitchFamily="18" charset="0"/>
                <a:cs typeface="Times New Roman" panose="02020603050405020304" pitchFamily="18" charset="0"/>
              </a:rPr>
              <a:t> - represents % of fuel in the fuel tank. Ex: 90%</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ENGINE_LOAD </a:t>
            </a:r>
            <a:r>
              <a:rPr lang="en-US" sz="2000" dirty="0">
                <a:latin typeface="Times New Roman" panose="02020603050405020304" pitchFamily="18" charset="0"/>
                <a:cs typeface="Times New Roman" panose="02020603050405020304" pitchFamily="18" charset="0"/>
              </a:rPr>
              <a:t>- represents the amount of air flowing through the engine as a percentage of the theoretical maximum. Ex: 85%</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AMBIENT_AIR_TEMP</a:t>
            </a:r>
            <a:r>
              <a:rPr lang="en-US" sz="2000" dirty="0">
                <a:latin typeface="Times New Roman" panose="02020603050405020304" pitchFamily="18" charset="0"/>
                <a:cs typeface="Times New Roman" panose="02020603050405020304" pitchFamily="18" charset="0"/>
              </a:rPr>
              <a:t> - Represents the Ambient Air Temperature Sensor readings which is a measure of semiautomatic/automatic temperature control system of outside air temperature.  Ex: 38 C</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ENGINE_RPM</a:t>
            </a:r>
            <a:r>
              <a:rPr lang="en-US" sz="2000" dirty="0">
                <a:latin typeface="Times New Roman" panose="02020603050405020304" pitchFamily="18" charset="0"/>
                <a:cs typeface="Times New Roman" panose="02020603050405020304" pitchFamily="18" charset="0"/>
              </a:rPr>
              <a:t> - measure of frequency of rotation, specifically the number of rotations around a fixed axis in one minute.</a:t>
            </a:r>
          </a:p>
          <a:p>
            <a:pPr marL="0" indent="0">
              <a:buNone/>
            </a:pPr>
            <a:r>
              <a:rPr lang="en-US" sz="2000" dirty="0">
                <a:latin typeface="Times New Roman" panose="02020603050405020304" pitchFamily="18" charset="0"/>
                <a:cs typeface="Times New Roman" panose="02020603050405020304" pitchFamily="18" charset="0"/>
              </a:rPr>
              <a:t>     </a:t>
            </a:r>
          </a:p>
          <a:p>
            <a:endParaRPr lang="en-US" sz="2000" dirty="0"/>
          </a:p>
        </p:txBody>
      </p:sp>
    </p:spTree>
    <p:extLst>
      <p:ext uri="{BB962C8B-B14F-4D97-AF65-F5344CB8AC3E}">
        <p14:creationId xmlns:p14="http://schemas.microsoft.com/office/powerpoint/2010/main" val="27603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43" y="99880"/>
            <a:ext cx="10515600" cy="432135"/>
          </a:xfrm>
        </p:spPr>
        <p:txBody>
          <a:bodyPr>
            <a:normAutofit fontScale="90000"/>
          </a:bodyPr>
          <a:lstStyle/>
          <a:p>
            <a:r>
              <a:rPr lang="en-US" dirty="0">
                <a:latin typeface="Times New Roman" panose="02020603050405020304" pitchFamily="18" charset="0"/>
                <a:cs typeface="Times New Roman" panose="02020603050405020304" pitchFamily="18" charset="0"/>
              </a:rPr>
              <a:t>Data Stats Summary</a:t>
            </a:r>
            <a:endParaRPr lang="en-US" dirty="0"/>
          </a:p>
        </p:txBody>
      </p:sp>
      <p:sp>
        <p:nvSpPr>
          <p:cNvPr id="3" name="Content Placeholder 2"/>
          <p:cNvSpPr>
            <a:spLocks noGrp="1"/>
          </p:cNvSpPr>
          <p:nvPr>
            <p:ph idx="1"/>
          </p:nvPr>
        </p:nvSpPr>
        <p:spPr>
          <a:xfrm>
            <a:off x="48861" y="691035"/>
            <a:ext cx="12075664" cy="6044812"/>
          </a:xfrm>
        </p:spPr>
        <p:txBody>
          <a:bodyPr>
            <a:noAutofit/>
          </a:bodyPr>
          <a:lstStyle/>
          <a:p>
            <a:r>
              <a:rPr lang="en-US" sz="2200" b="1" dirty="0">
                <a:latin typeface="Times New Roman" panose="02020603050405020304" pitchFamily="18" charset="0"/>
                <a:cs typeface="Times New Roman" panose="02020603050405020304" pitchFamily="18" charset="0"/>
              </a:rPr>
              <a:t>INTAKE_MANIFOLD_PRESSURE</a:t>
            </a:r>
            <a:r>
              <a:rPr lang="en-US" sz="2000" dirty="0">
                <a:latin typeface="Times New Roman" panose="02020603050405020304" pitchFamily="18" charset="0"/>
                <a:cs typeface="Times New Roman" panose="02020603050405020304" pitchFamily="18" charset="0"/>
              </a:rPr>
              <a:t> -  Represent the readings from the Manifold Air Pressure Sensor, measure of pressure at inlet manifold (part of engine that supplies fuel/air mixture to the cylinders)</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MAF</a:t>
            </a:r>
            <a:r>
              <a:rPr lang="en-US" sz="2000" dirty="0">
                <a:latin typeface="Times New Roman" panose="02020603050405020304" pitchFamily="18" charset="0"/>
                <a:cs typeface="Times New Roman" panose="02020603050405020304" pitchFamily="18" charset="0"/>
              </a:rPr>
              <a:t> -  Represents readings from mass airflow sensor which is a measure of the mass flow rate of air entering a fuel-injected I.C Engine.</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LONG TERM FUEL TRIM BANK 2 &amp; BANK 1 </a:t>
            </a:r>
            <a:r>
              <a:rPr lang="en-US" sz="2000" dirty="0">
                <a:latin typeface="Times New Roman" panose="02020603050405020304" pitchFamily="18" charset="0"/>
                <a:cs typeface="Times New Roman" panose="02020603050405020304" pitchFamily="18" charset="0"/>
              </a:rPr>
              <a:t>–  It is a longer term average of what the engine computer has been doing to balance the fuel mixture over a predetermined interval of time.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value is a more accurate indicator of how the fuel mixture is being corrected to compensate for changes in the air/fuel ratio that are occurring inside the engine.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fuel trim values mean the engine computer is adding fuel (increasing the pulse width or on-time of the fuel injectors) to add more fuel to the engine.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fuel trim values mean the engine computer is subtracting fuel (decreasing the pulse width or on-time of the fuel injectors) to reduce the amount of fuel injected into the engine. Bank 1 or 2 will be the cylinder bank that has cylinder number one or two in the engine firing order.</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FUEL_TYPE</a:t>
            </a:r>
            <a:r>
              <a:rPr lang="en-US" sz="2000" dirty="0">
                <a:latin typeface="Times New Roman" panose="02020603050405020304" pitchFamily="18" charset="0"/>
                <a:cs typeface="Times New Roman" panose="02020603050405020304" pitchFamily="18" charset="0"/>
              </a:rPr>
              <a:t> - Type of fuel used in the car. Ex: </a:t>
            </a:r>
            <a:r>
              <a:rPr lang="en-US" sz="2000" dirty="0" err="1">
                <a:latin typeface="Times New Roman" panose="02020603050405020304" pitchFamily="18" charset="0"/>
                <a:cs typeface="Times New Roman" panose="02020603050405020304" pitchFamily="18" charset="0"/>
              </a:rPr>
              <a:t>Biodiesel_Ethanol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Biodiesel_Gasoline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13490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74178"/>
            <a:ext cx="10515600" cy="524337"/>
          </a:xfrm>
        </p:spPr>
        <p:txBody>
          <a:bodyPr>
            <a:normAutofit fontScale="90000"/>
          </a:bodyPr>
          <a:lstStyle/>
          <a:p>
            <a:r>
              <a:rPr lang="en-US" dirty="0">
                <a:latin typeface="Times New Roman" panose="02020603050405020304" pitchFamily="18" charset="0"/>
                <a:cs typeface="Times New Roman" panose="02020603050405020304" pitchFamily="18" charset="0"/>
              </a:rPr>
              <a:t>Data Stats Summary</a:t>
            </a:r>
            <a:endParaRPr lang="en-US" dirty="0"/>
          </a:p>
        </p:txBody>
      </p:sp>
      <p:sp>
        <p:nvSpPr>
          <p:cNvPr id="3" name="Content Placeholder 2"/>
          <p:cNvSpPr>
            <a:spLocks noGrp="1"/>
          </p:cNvSpPr>
          <p:nvPr>
            <p:ph idx="1"/>
          </p:nvPr>
        </p:nvSpPr>
        <p:spPr>
          <a:xfrm>
            <a:off x="91440" y="706581"/>
            <a:ext cx="12100560" cy="6026727"/>
          </a:xfrm>
        </p:spPr>
        <p:txBody>
          <a:bodyPr>
            <a:normAutofit/>
          </a:bodyPr>
          <a:lstStyle/>
          <a:p>
            <a:r>
              <a:rPr lang="en-US" sz="2200" b="1" dirty="0">
                <a:latin typeface="Times New Roman" panose="02020603050405020304" pitchFamily="18" charset="0"/>
                <a:cs typeface="Times New Roman" panose="02020603050405020304" pitchFamily="18" charset="0"/>
              </a:rPr>
              <a:t>AIR_INTAKE_TEMP</a:t>
            </a:r>
            <a:r>
              <a:rPr lang="en-US" sz="2000" dirty="0">
                <a:latin typeface="Times New Roman" panose="02020603050405020304" pitchFamily="18" charset="0"/>
                <a:cs typeface="Times New Roman" panose="02020603050405020304" pitchFamily="18" charset="0"/>
              </a:rPr>
              <a:t> -  Represents readings from the IAT (Intake Air Temperature Sensor), measure of temperature of air entering the engine.</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FUEL_PRESSURE</a:t>
            </a:r>
            <a:r>
              <a:rPr lang="en-US" sz="2000" dirty="0">
                <a:latin typeface="Times New Roman" panose="02020603050405020304" pitchFamily="18" charset="0"/>
                <a:cs typeface="Times New Roman" panose="02020603050405020304" pitchFamily="18" charset="0"/>
              </a:rPr>
              <a:t> - Represents the readings of the fuel pressure gauge when attached to the fuel pump.      Ex: 48 psi</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SPEED</a:t>
            </a:r>
            <a:r>
              <a:rPr lang="en-US" sz="2000" dirty="0">
                <a:latin typeface="Times New Roman" panose="02020603050405020304" pitchFamily="18" charset="0"/>
                <a:cs typeface="Times New Roman" panose="02020603050405020304" pitchFamily="18" charset="0"/>
              </a:rPr>
              <a:t> - measure of instantaneous speed of the vehicle recorded in the speedometer Ex: 130 mph</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SHORT TERM FUEL TRIM BANK 2 &amp; BANK 1 - </a:t>
            </a:r>
            <a:r>
              <a:rPr lang="en-US" sz="2000" dirty="0">
                <a:latin typeface="Times New Roman" panose="02020603050405020304" pitchFamily="18" charset="0"/>
                <a:cs typeface="Times New Roman" panose="02020603050405020304" pitchFamily="18" charset="0"/>
              </a:rPr>
              <a:t>It is the short term average of what engine computer has been doing to balance the fuel mixture right now. The properties of the values are same for that of the Long term fuel trim banks. Bank 1 or 2 will be the cylinder bank that has cylinder number one or two in the engine firing order.</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ENGINE_RUNTIME</a:t>
            </a:r>
            <a:r>
              <a:rPr lang="en-US" sz="2000" dirty="0">
                <a:latin typeface="Times New Roman" panose="02020603050405020304" pitchFamily="18" charset="0"/>
                <a:cs typeface="Times New Roman" panose="02020603050405020304" pitchFamily="18" charset="0"/>
              </a:rPr>
              <a:t> - Current Runtime of the Engine. Ex: 12:03:28 AM.</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THROTTLE_POS</a:t>
            </a:r>
            <a:r>
              <a:rPr lang="en-US" sz="2000" dirty="0">
                <a:latin typeface="Times New Roman" panose="02020603050405020304" pitchFamily="18" charset="0"/>
                <a:cs typeface="Times New Roman" panose="02020603050405020304" pitchFamily="18" charset="0"/>
              </a:rPr>
              <a:t> – Represents the values of Throttle Position Sensor, measure of % of air intake of an engine.</a:t>
            </a:r>
          </a:p>
          <a:p>
            <a:endParaRPr lang="en-US" sz="24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18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5744"/>
            <a:ext cx="10515600" cy="366394"/>
          </a:xfrm>
        </p:spPr>
        <p:txBody>
          <a:bodyPr>
            <a:normAutofit fontScale="90000"/>
          </a:bodyPr>
          <a:lstStyle/>
          <a:p>
            <a:r>
              <a:rPr lang="en-US" dirty="0">
                <a:latin typeface="Times New Roman" panose="02020603050405020304" pitchFamily="18" charset="0"/>
                <a:cs typeface="Times New Roman" panose="02020603050405020304" pitchFamily="18" charset="0"/>
              </a:rPr>
              <a:t>Data Stats Summary</a:t>
            </a:r>
            <a:endParaRPr lang="en-US" dirty="0"/>
          </a:p>
        </p:txBody>
      </p:sp>
      <p:sp>
        <p:nvSpPr>
          <p:cNvPr id="3" name="Content Placeholder 2"/>
          <p:cNvSpPr>
            <a:spLocks noGrp="1"/>
          </p:cNvSpPr>
          <p:nvPr>
            <p:ph idx="1"/>
          </p:nvPr>
        </p:nvSpPr>
        <p:spPr>
          <a:xfrm>
            <a:off x="0" y="649154"/>
            <a:ext cx="12192000" cy="6134031"/>
          </a:xfrm>
        </p:spPr>
        <p:txBody>
          <a:bodyPr>
            <a:normAutofit/>
          </a:bodyPr>
          <a:lstStyle/>
          <a:p>
            <a:r>
              <a:rPr lang="en-US" sz="2200" b="1" dirty="0">
                <a:latin typeface="Times New Roman" panose="02020603050405020304" pitchFamily="18" charset="0"/>
                <a:cs typeface="Times New Roman" panose="02020603050405020304" pitchFamily="18" charset="0"/>
              </a:rPr>
              <a:t>DTC_NUMBER</a:t>
            </a:r>
            <a:r>
              <a:rPr lang="en-US" sz="2000" dirty="0">
                <a:latin typeface="Times New Roman" panose="02020603050405020304" pitchFamily="18" charset="0"/>
                <a:cs typeface="Times New Roman" panose="02020603050405020304" pitchFamily="18" charset="0"/>
              </a:rPr>
              <a:t> - Diagnostic Trouble Code Numbers. Check Engine Light (Malfunction Indicator Lamp – MIL) is either ON or OFF. They represent particular type of codes depending on MIL status. Ex: MIL is OFF16 codes.</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TROUBLE_CODES</a:t>
            </a:r>
            <a:r>
              <a:rPr lang="en-US" sz="2000" dirty="0">
                <a:latin typeface="Times New Roman" panose="02020603050405020304" pitchFamily="18" charset="0"/>
                <a:cs typeface="Times New Roman" panose="02020603050405020304" pitchFamily="18" charset="0"/>
              </a:rPr>
              <a:t> - Diagnostic Trouble Codes used to diagnose problems related to the vehicle.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P007E</a:t>
            </a:r>
            <a:r>
              <a:rPr lang="en-US" sz="2000" dirty="0">
                <a:latin typeface="Times New Roman" panose="02020603050405020304" pitchFamily="18" charset="0"/>
                <a:cs typeface="Times New Roman" panose="02020603050405020304" pitchFamily="18" charset="0"/>
              </a:rPr>
              <a:t> - Charge Air Cooler Temperature Sensor Circuit Intermittent. It </a:t>
            </a:r>
            <a:r>
              <a:rPr lang="en-US" sz="2000" dirty="0">
                <a:latin typeface="Times New Roman" panose="02020603050405020304" pitchFamily="18" charset="0"/>
                <a:ea typeface="Tahoma" panose="020B0604030504040204" pitchFamily="34" charset="0"/>
                <a:cs typeface="Times New Roman" panose="02020603050405020304" pitchFamily="18" charset="0"/>
              </a:rPr>
              <a:t>is set when the PCM detects an intermittent problem with the bank 1 charge air cooler temperature sensor signal.</a:t>
            </a: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1026" name="Picture 2" descr="https://kb.samsara.com/hc/en-us/article_attachments/205468367/DTC_Cod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860" y="2205728"/>
            <a:ext cx="4077097" cy="29246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www.fleetairtech.com/images/cac-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868" y="2205728"/>
            <a:ext cx="3978193" cy="286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78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3" y="64980"/>
            <a:ext cx="10515600" cy="507394"/>
          </a:xfrm>
        </p:spPr>
        <p:txBody>
          <a:bodyPr>
            <a:normAutofit fontScale="90000"/>
          </a:bodyPr>
          <a:lstStyle/>
          <a:p>
            <a:r>
              <a:rPr lang="en-US" dirty="0">
                <a:latin typeface="Times New Roman" panose="02020603050405020304" pitchFamily="18" charset="0"/>
                <a:cs typeface="Times New Roman" panose="02020603050405020304" pitchFamily="18" charset="0"/>
              </a:rPr>
              <a:t>Data Stats Summary</a:t>
            </a:r>
            <a:endParaRPr lang="en-US" dirty="0"/>
          </a:p>
        </p:txBody>
      </p:sp>
      <p:sp>
        <p:nvSpPr>
          <p:cNvPr id="3" name="Content Placeholder 2"/>
          <p:cNvSpPr>
            <a:spLocks noGrp="1"/>
          </p:cNvSpPr>
          <p:nvPr>
            <p:ph idx="1"/>
          </p:nvPr>
        </p:nvSpPr>
        <p:spPr>
          <a:xfrm>
            <a:off x="132623" y="684054"/>
            <a:ext cx="11915121" cy="6002931"/>
          </a:xfrm>
        </p:spPr>
        <p:txBody>
          <a:bodyPr>
            <a:norm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P007F</a:t>
            </a:r>
            <a:r>
              <a:rPr lang="en-US" sz="2000" dirty="0">
                <a:latin typeface="Times New Roman" panose="02020603050405020304" pitchFamily="18" charset="0"/>
                <a:ea typeface="Tahoma" panose="020B0604030504040204" pitchFamily="34"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Charge Air Cooler Temperature Sensor Bank1/Bank2 Correlation. If the PCM detects voltage signals from the CACT Sensors (for engine banks 1&amp; 2) which reflects a difference that exceeds the max. allowable parameters, code P007F is set and MIL is on.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P2036</a:t>
            </a:r>
            <a:r>
              <a:rPr lang="en-US" sz="2000" dirty="0">
                <a:latin typeface="Times New Roman" panose="02020603050405020304" pitchFamily="18" charset="0"/>
                <a:cs typeface="Times New Roman" panose="02020603050405020304" pitchFamily="18" charset="0"/>
              </a:rPr>
              <a:t> – Exhaust gas Temperature Sensor Circuit High Bank 2 Sensor 2. If PCM detects incorrect or high temperature signal from EGT sensor, then the code P2036 is set.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EQUIV_RATIO</a:t>
            </a:r>
            <a:r>
              <a:rPr lang="en-US" sz="2000" dirty="0">
                <a:latin typeface="Times New Roman" panose="02020603050405020304" pitchFamily="18" charset="0"/>
                <a:cs typeface="Times New Roman" panose="02020603050405020304" pitchFamily="18" charset="0"/>
              </a:rPr>
              <a:t> -  Normally Air-fuel ratio (AFR) = </a:t>
            </a:r>
            <a:r>
              <a:rPr lang="en-US" sz="2000" dirty="0" err="1">
                <a:latin typeface="Times New Roman" panose="02020603050405020304" pitchFamily="18" charset="0"/>
                <a:cs typeface="Times New Roman" panose="02020603050405020304" pitchFamily="18" charset="0"/>
              </a:rPr>
              <a:t>Mair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Mfuel</a:t>
            </a:r>
            <a:r>
              <a:rPr lang="en-US" sz="2000" dirty="0">
                <a:latin typeface="Times New Roman" panose="02020603050405020304" pitchFamily="18" charset="0"/>
                <a:cs typeface="Times New Roman" panose="02020603050405020304" pitchFamily="18" charset="0"/>
              </a:rPr>
              <a:t>. Stoichiometric AFR (</a:t>
            </a:r>
            <a:r>
              <a:rPr lang="en-US" sz="2000" dirty="0" err="1">
                <a:latin typeface="Times New Roman" panose="02020603050405020304" pitchFamily="18" charset="0"/>
                <a:cs typeface="Times New Roman" panose="02020603050405020304" pitchFamily="18" charset="0"/>
              </a:rPr>
              <a:t>AFRstoich</a:t>
            </a:r>
            <a:r>
              <a:rPr lang="en-US" sz="2000" dirty="0">
                <a:latin typeface="Times New Roman" panose="02020603050405020304" pitchFamily="18" charset="0"/>
                <a:cs typeface="Times New Roman" panose="02020603050405020304" pitchFamily="18" charset="0"/>
              </a:rPr>
              <a:t>) has the correct amount of air and fuel to produce a chemically complete combustion event.</a:t>
            </a:r>
          </a:p>
          <a:p>
            <a:pPr marL="0" indent="0">
              <a:buNone/>
            </a:pPr>
            <a:r>
              <a:rPr lang="en-US" sz="2000" dirty="0">
                <a:latin typeface="Times New Roman" panose="02020603050405020304" pitchFamily="18" charset="0"/>
                <a:cs typeface="Times New Roman" panose="02020603050405020304" pitchFamily="18" charset="0"/>
              </a:rPr>
              <a:t>            Air-fuel equivalence ratio = AFR / </a:t>
            </a:r>
            <a:r>
              <a:rPr lang="en-US" sz="2000" dirty="0" err="1">
                <a:latin typeface="Times New Roman" panose="02020603050405020304" pitchFamily="18" charset="0"/>
                <a:cs typeface="Times New Roman" panose="02020603050405020304" pitchFamily="18" charset="0"/>
              </a:rPr>
              <a:t>AFRstoich</a:t>
            </a:r>
            <a:r>
              <a:rPr lang="en-US" sz="2000" dirty="0">
                <a:latin typeface="Times New Roman" panose="02020603050405020304" pitchFamily="18" charset="0"/>
                <a:cs typeface="Times New Roman" panose="02020603050405020304" pitchFamily="18" charset="0"/>
              </a:rPr>
              <a:t>      For rich mixtures it is &lt;1.0 and for lean mixtures it is &gt;1.0</a:t>
            </a:r>
          </a:p>
          <a:p>
            <a:pPr marL="0" indent="0">
              <a:buNone/>
            </a:pP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ea typeface="Tahoma" panose="020B060403050404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360210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05"/>
            <a:ext cx="10515600" cy="432897"/>
          </a:xfrm>
        </p:spPr>
        <p:txBody>
          <a:bodyPr>
            <a:normAutofit fontScale="90000"/>
          </a:bodyPr>
          <a:lstStyle/>
          <a:p>
            <a:r>
              <a:rPr lang="en-US" dirty="0">
                <a:latin typeface="Times New Roman" panose="02020603050405020304" pitchFamily="18" charset="0"/>
                <a:cs typeface="Times New Roman" panose="02020603050405020304" pitchFamily="18" charset="0"/>
              </a:rPr>
              <a:t>Data Stats Summary</a:t>
            </a:r>
            <a:endParaRPr lang="en-US" dirty="0"/>
          </a:p>
        </p:txBody>
      </p:sp>
      <p:sp>
        <p:nvSpPr>
          <p:cNvPr id="3" name="Content Placeholder 2"/>
          <p:cNvSpPr>
            <a:spLocks noGrp="1"/>
          </p:cNvSpPr>
          <p:nvPr>
            <p:ph idx="1"/>
          </p:nvPr>
        </p:nvSpPr>
        <p:spPr>
          <a:xfrm>
            <a:off x="74815" y="689955"/>
            <a:ext cx="11962014" cy="6043353"/>
          </a:xfrm>
        </p:spPr>
        <p:txBody>
          <a:bodyPr>
            <a:normAutofit/>
          </a:bodyPr>
          <a:lstStyle/>
          <a:p>
            <a:r>
              <a:rPr lang="en-US" sz="2200" b="1" dirty="0">
                <a:latin typeface="Times New Roman" panose="02020603050405020304" pitchFamily="18" charset="0"/>
                <a:cs typeface="Times New Roman" panose="02020603050405020304" pitchFamily="18" charset="0"/>
              </a:rPr>
              <a:t>TIMING_ADVANCE</a:t>
            </a:r>
            <a:r>
              <a:rPr lang="en-US" sz="2000" dirty="0">
                <a:latin typeface="Times New Roman" panose="02020603050405020304" pitchFamily="18" charset="0"/>
                <a:cs typeface="Times New Roman" panose="02020603050405020304" pitchFamily="18" charset="0"/>
              </a:rPr>
              <a:t> – Ignition Timing refers to the timing relative to the current piston position and crankshaft angle, of the release of a spark in the combustion chamber near the end of the compression stroke. "Timing advance" refers to the number of degrees before top dead center (BTDC) that the spark will ignite the air-fuel mixture in the combustion chamber during the compression stroke.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MIN</a:t>
            </a:r>
            <a:r>
              <a:rPr lang="en-US" sz="2000" dirty="0">
                <a:latin typeface="Times New Roman" panose="02020603050405020304" pitchFamily="18" charset="0"/>
                <a:cs typeface="Times New Roman" panose="02020603050405020304" pitchFamily="18" charset="0"/>
              </a:rPr>
              <a:t> – Number of minutes the fault was prevailing.</a:t>
            </a:r>
          </a:p>
          <a:p>
            <a:r>
              <a:rPr lang="en-US" sz="2200" b="1" dirty="0">
                <a:latin typeface="Times New Roman" panose="02020603050405020304" pitchFamily="18" charset="0"/>
                <a:cs typeface="Times New Roman" panose="02020603050405020304" pitchFamily="18" charset="0"/>
              </a:rPr>
              <a:t>HOURS</a:t>
            </a:r>
            <a:r>
              <a:rPr lang="en-US" sz="2000" dirty="0">
                <a:latin typeface="Times New Roman" panose="02020603050405020304" pitchFamily="18" charset="0"/>
                <a:cs typeface="Times New Roman" panose="02020603050405020304" pitchFamily="18" charset="0"/>
              </a:rPr>
              <a:t> – Number of Hours the fault was prevailing.</a:t>
            </a:r>
          </a:p>
          <a:p>
            <a:r>
              <a:rPr lang="en-US" sz="2200" b="1" dirty="0">
                <a:latin typeface="Times New Roman" panose="02020603050405020304" pitchFamily="18" charset="0"/>
                <a:cs typeface="Times New Roman" panose="02020603050405020304" pitchFamily="18" charset="0"/>
              </a:rPr>
              <a:t>DAYS_OF_WEEK</a:t>
            </a:r>
            <a:r>
              <a:rPr lang="en-US" sz="2000" dirty="0">
                <a:latin typeface="Times New Roman" panose="02020603050405020304" pitchFamily="18" charset="0"/>
                <a:cs typeface="Times New Roman" panose="02020603050405020304" pitchFamily="18" charset="0"/>
              </a:rPr>
              <a:t> – The no. of days in a week of the mentioned month the fault was prevailing.</a:t>
            </a:r>
          </a:p>
          <a:p>
            <a:r>
              <a:rPr lang="en-US" sz="2200" b="1" dirty="0">
                <a:latin typeface="Times New Roman" panose="02020603050405020304" pitchFamily="18" charset="0"/>
                <a:cs typeface="Times New Roman" panose="02020603050405020304" pitchFamily="18" charset="0"/>
              </a:rPr>
              <a:t>MONTH</a:t>
            </a:r>
            <a:r>
              <a:rPr lang="en-US" sz="2000" dirty="0">
                <a:latin typeface="Times New Roman" panose="02020603050405020304" pitchFamily="18" charset="0"/>
                <a:cs typeface="Times New Roman" panose="02020603050405020304" pitchFamily="18" charset="0"/>
              </a:rPr>
              <a:t> –  particular month at which the fault occurred. Ex: 8 - August</a:t>
            </a:r>
          </a:p>
          <a:p>
            <a:r>
              <a:rPr lang="en-US" sz="22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 year at which the fault occurred in the car.</a:t>
            </a:r>
          </a:p>
        </p:txBody>
      </p:sp>
      <p:pic>
        <p:nvPicPr>
          <p:cNvPr id="3074" name="Picture 2" descr="http://2.bp.blogspot.com/-6q-QOAQWfVY/TaXqDfimX8I/AAAAAAAAAFY/ZNTLSG27a58/s1600/timing+advance+mec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504" y="1892848"/>
            <a:ext cx="2486111" cy="241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8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0" y="123738"/>
            <a:ext cx="10515600" cy="499399"/>
          </a:xfrm>
        </p:spPr>
        <p:txBody>
          <a:bodyPr>
            <a:normAutofit fontScale="90000"/>
          </a:bodyPr>
          <a:lstStyle/>
          <a:p>
            <a:r>
              <a:rPr lang="en-US" dirty="0">
                <a:latin typeface="Times New Roman" panose="02020603050405020304" pitchFamily="18" charset="0"/>
                <a:cs typeface="Times New Roman" panose="02020603050405020304" pitchFamily="18" charset="0"/>
              </a:rPr>
              <a:t>Constant Variables</a:t>
            </a:r>
          </a:p>
        </p:txBody>
      </p:sp>
      <p:sp>
        <p:nvSpPr>
          <p:cNvPr id="3" name="Content Placeholder 2"/>
          <p:cNvSpPr>
            <a:spLocks noGrp="1"/>
          </p:cNvSpPr>
          <p:nvPr>
            <p:ph idx="1"/>
          </p:nvPr>
        </p:nvSpPr>
        <p:spPr>
          <a:xfrm>
            <a:off x="139931" y="889462"/>
            <a:ext cx="11838709" cy="5810596"/>
          </a:xfrm>
        </p:spPr>
        <p:txBody>
          <a:bodyPr/>
          <a:lstStyle/>
          <a:p>
            <a:pPr marL="0" indent="0">
              <a:buNone/>
            </a:pPr>
            <a:r>
              <a:rPr lang="en-US" dirty="0">
                <a:latin typeface="Times New Roman" panose="02020603050405020304" pitchFamily="18" charset="0"/>
                <a:cs typeface="Times New Roman" panose="02020603050405020304" pitchFamily="18" charset="0"/>
              </a:rPr>
              <a:t>Observed Constant Variables are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MAKE: </a:t>
            </a:r>
            <a:r>
              <a:rPr lang="en-US" dirty="0" err="1">
                <a:latin typeface="Times New Roman" panose="02020603050405020304" pitchFamily="18" charset="0"/>
                <a:cs typeface="Times New Roman" panose="02020603050405020304" pitchFamily="18" charset="0"/>
              </a:rPr>
              <a:t>citroen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c3</a:t>
            </a:r>
          </a:p>
          <a:p>
            <a:r>
              <a:rPr lang="en-US" dirty="0">
                <a:latin typeface="Times New Roman" panose="02020603050405020304" pitchFamily="18" charset="0"/>
                <a:cs typeface="Times New Roman" panose="02020603050405020304" pitchFamily="18" charset="0"/>
              </a:rPr>
              <a:t>CAR_YEAR: 2013</a:t>
            </a:r>
          </a:p>
          <a:p>
            <a:r>
              <a:rPr lang="en-US" dirty="0">
                <a:latin typeface="Times New Roman" panose="02020603050405020304" pitchFamily="18" charset="0"/>
                <a:cs typeface="Times New Roman" panose="02020603050405020304" pitchFamily="18" charset="0"/>
              </a:rPr>
              <a:t>ENGINE_POWER: 1.4</a:t>
            </a:r>
          </a:p>
          <a:p>
            <a:r>
              <a:rPr lang="en-US" dirty="0">
                <a:latin typeface="Times New Roman" panose="02020603050405020304" pitchFamily="18" charset="0"/>
                <a:cs typeface="Times New Roman" panose="02020603050405020304" pitchFamily="18" charset="0"/>
              </a:rPr>
              <a:t>AUTOMATIC: n</a:t>
            </a:r>
          </a:p>
          <a:p>
            <a:r>
              <a:rPr lang="en-US" dirty="0">
                <a:latin typeface="Times New Roman" panose="02020603050405020304" pitchFamily="18" charset="0"/>
                <a:cs typeface="Times New Roman" panose="02020603050405020304" pitchFamily="18" charset="0"/>
              </a:rPr>
              <a:t>VEHICLE_ID: car13</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735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4693</TotalTime>
  <Words>1344</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Exploratory Data Analysis  Of  PCM Data</vt:lpstr>
      <vt:lpstr>Data Stats Summary</vt:lpstr>
      <vt:lpstr>Data Stats Summary</vt:lpstr>
      <vt:lpstr>Data Stats Summary</vt:lpstr>
      <vt:lpstr>Data Stats Summary</vt:lpstr>
      <vt:lpstr>Data Stats Summary</vt:lpstr>
      <vt:lpstr>Data Stats Summary</vt:lpstr>
      <vt:lpstr>Data Stats Summary</vt:lpstr>
      <vt:lpstr>Constant Variables</vt:lpstr>
      <vt:lpstr>Zero Sensor Data for codes P007E/F</vt:lpstr>
      <vt:lpstr>Known Sensor Data for codes P007E/F</vt:lpstr>
      <vt:lpstr>Intake temperatures are high for initial time stamps for P007E codes.</vt:lpstr>
      <vt:lpstr>For P007F DTC code, coolant temperature is more as the engine heats up due to the failure of bank 2 and values for P007E varies widely with the timestamp. </vt:lpstr>
      <vt:lpstr>Engine Loads are especially high for P007E codes for initial timestamps. </vt:lpstr>
      <vt:lpstr>PowerPoint Presentation</vt:lpstr>
      <vt:lpstr>Air pressure is high for both the codes in initial timestamps</vt:lpstr>
      <vt:lpstr>Fuel Trim values for bank1 are in ideal operating ranges for both the codes.</vt:lpstr>
      <vt:lpstr>PowerPoint Presentation</vt:lpstr>
      <vt:lpstr>PowerPoint Presentation</vt:lpstr>
      <vt:lpstr>Timing advances varies widely, especially are higher for P007E codes compared to P007F codes.</vt:lpstr>
      <vt:lpstr>PowerPoint Presentation</vt:lpstr>
      <vt:lpstr>Insights</vt:lpstr>
      <vt:lpstr>Questions?</vt:lpstr>
    </vt:vector>
  </TitlesOfParts>
  <Company>Michigan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Pradyumna Reddy Dommata</dc:creator>
  <cp:lastModifiedBy>Dommata, Pradyumna</cp:lastModifiedBy>
  <cp:revision>104</cp:revision>
  <dcterms:created xsi:type="dcterms:W3CDTF">2019-03-04T18:44:28Z</dcterms:created>
  <dcterms:modified xsi:type="dcterms:W3CDTF">2019-07-23T15:52:23Z</dcterms:modified>
</cp:coreProperties>
</file>