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Arvo"/>
      <p:regular r:id="rId31"/>
      <p:bold r:id="rId32"/>
      <p:italic r:id="rId33"/>
      <p:boldItalic r:id="rId34"/>
    </p:embeddedFont>
    <p:embeddedFont>
      <p:font typeface="Righteous"/>
      <p:regular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F68C2-511A-4863-9D69-9D1A318AEC58}">
  <a:tblStyle styleId="{98CF68C2-511A-4863-9D69-9D1A318AEC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Arvo-italic.fntdata"/><Relationship Id="rId10" Type="http://schemas.openxmlformats.org/officeDocument/2006/relationships/slide" Target="slides/slide5.xml"/><Relationship Id="rId32" Type="http://schemas.openxmlformats.org/officeDocument/2006/relationships/font" Target="fonts/Arvo-bold.fntdata"/><Relationship Id="rId13" Type="http://schemas.openxmlformats.org/officeDocument/2006/relationships/slide" Target="slides/slide8.xml"/><Relationship Id="rId35" Type="http://schemas.openxmlformats.org/officeDocument/2006/relationships/font" Target="fonts/Righteous-regular.fntdata"/><Relationship Id="rId12" Type="http://schemas.openxmlformats.org/officeDocument/2006/relationships/slide" Target="slides/slide7.xml"/><Relationship Id="rId34" Type="http://schemas.openxmlformats.org/officeDocument/2006/relationships/font" Target="fonts/Arvo-bold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9b4b6906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9b4b69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df2069641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df2069641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Acquisition:</a:t>
            </a:r>
            <a:endParaRPr/>
          </a:p>
          <a:p>
            <a:pPr indent="0" lvl="0" marL="0" rtl="0" algn="l">
              <a:spcBef>
                <a:spcPts val="0"/>
              </a:spcBef>
              <a:spcAft>
                <a:spcPts val="0"/>
              </a:spcAft>
              <a:buClr>
                <a:schemeClr val="dk1"/>
              </a:buClr>
              <a:buSzPts val="1100"/>
              <a:buFont typeface="Arial"/>
              <a:buNone/>
            </a:pPr>
            <a:r>
              <a:rPr lang="en"/>
              <a:t>Obtaining a dataset of EEG signals from both autistic and non-autistic individuals.</a:t>
            </a:r>
            <a:endParaRPr/>
          </a:p>
          <a:p>
            <a:pPr indent="0" lvl="0" marL="0" rtl="0" algn="l">
              <a:spcBef>
                <a:spcPts val="0"/>
              </a:spcBef>
              <a:spcAft>
                <a:spcPts val="0"/>
              </a:spcAft>
              <a:buClr>
                <a:schemeClr val="dk1"/>
              </a:buClr>
              <a:buSzPts val="1100"/>
              <a:buFont typeface="Arial"/>
              <a:buNone/>
            </a:pPr>
            <a:r>
              <a:rPr lang="en"/>
              <a:t>Data Pre-processing:</a:t>
            </a:r>
            <a:endParaRPr/>
          </a:p>
          <a:p>
            <a:pPr indent="0" lvl="0" marL="0" rtl="0" algn="l">
              <a:spcBef>
                <a:spcPts val="0"/>
              </a:spcBef>
              <a:spcAft>
                <a:spcPts val="0"/>
              </a:spcAft>
              <a:buClr>
                <a:schemeClr val="dk1"/>
              </a:buClr>
              <a:buSzPts val="1100"/>
              <a:buFont typeface="Arial"/>
              <a:buNone/>
            </a:pPr>
            <a:r>
              <a:rPr lang="en"/>
              <a:t>Pre-process the EEG signals to remove noise and artifacts.</a:t>
            </a:r>
            <a:endParaRPr/>
          </a:p>
          <a:p>
            <a:pPr indent="0" lvl="0" marL="0" rtl="0" algn="l">
              <a:spcBef>
                <a:spcPts val="0"/>
              </a:spcBef>
              <a:spcAft>
                <a:spcPts val="0"/>
              </a:spcAft>
              <a:buClr>
                <a:schemeClr val="dk1"/>
              </a:buClr>
              <a:buSzPts val="1100"/>
              <a:buFont typeface="Arial"/>
              <a:buNone/>
            </a:pPr>
            <a:r>
              <a:rPr lang="en"/>
              <a:t>Feature Extraction:</a:t>
            </a:r>
            <a:endParaRPr/>
          </a:p>
          <a:p>
            <a:pPr indent="0" lvl="0" marL="0" rtl="0" algn="l">
              <a:spcBef>
                <a:spcPts val="0"/>
              </a:spcBef>
              <a:spcAft>
                <a:spcPts val="0"/>
              </a:spcAft>
              <a:buClr>
                <a:schemeClr val="dk1"/>
              </a:buClr>
              <a:buSzPts val="1100"/>
              <a:buFont typeface="Arial"/>
              <a:buNone/>
            </a:pPr>
            <a:r>
              <a:rPr lang="en"/>
              <a:t>Extract all the relevant features from the pre-processed EEG signals.</a:t>
            </a:r>
            <a:endParaRPr/>
          </a:p>
          <a:p>
            <a:pPr indent="0" lvl="0" marL="0" rtl="0" algn="l">
              <a:spcBef>
                <a:spcPts val="0"/>
              </a:spcBef>
              <a:spcAft>
                <a:spcPts val="0"/>
              </a:spcAft>
              <a:buClr>
                <a:schemeClr val="dk1"/>
              </a:buClr>
              <a:buSzPts val="1100"/>
              <a:buFont typeface="Arial"/>
              <a:buNone/>
            </a:pPr>
            <a:r>
              <a:rPr lang="en"/>
              <a:t>Feature Selection:</a:t>
            </a:r>
            <a:endParaRPr/>
          </a:p>
          <a:p>
            <a:pPr indent="0" lvl="0" marL="0" rtl="0" algn="l">
              <a:spcBef>
                <a:spcPts val="0"/>
              </a:spcBef>
              <a:spcAft>
                <a:spcPts val="0"/>
              </a:spcAft>
              <a:buClr>
                <a:schemeClr val="dk1"/>
              </a:buClr>
              <a:buSzPts val="1100"/>
              <a:buFont typeface="Arial"/>
              <a:buNone/>
            </a:pPr>
            <a:r>
              <a:rPr lang="en"/>
              <a:t>Select the most informative features for classification.</a:t>
            </a:r>
            <a:endParaRPr/>
          </a:p>
          <a:p>
            <a:pPr indent="0" lvl="0" marL="0" rtl="0" algn="l">
              <a:spcBef>
                <a:spcPts val="0"/>
              </a:spcBef>
              <a:spcAft>
                <a:spcPts val="0"/>
              </a:spcAft>
              <a:buClr>
                <a:schemeClr val="dk1"/>
              </a:buClr>
              <a:buSzPts val="1100"/>
              <a:buFont typeface="Arial"/>
              <a:buNone/>
            </a:pPr>
            <a:r>
              <a:rPr lang="en"/>
              <a:t>Classification Model:</a:t>
            </a:r>
            <a:endParaRPr/>
          </a:p>
          <a:p>
            <a:pPr indent="0" lvl="0" marL="0" rtl="0" algn="l">
              <a:spcBef>
                <a:spcPts val="0"/>
              </a:spcBef>
              <a:spcAft>
                <a:spcPts val="0"/>
              </a:spcAft>
              <a:buClr>
                <a:schemeClr val="dk1"/>
              </a:buClr>
              <a:buSzPts val="1100"/>
              <a:buFont typeface="Arial"/>
              <a:buNone/>
            </a:pPr>
            <a:r>
              <a:rPr lang="en"/>
              <a:t>Train and test a classification model using the selected features and an appropriate machine learning algorithm.</a:t>
            </a:r>
            <a:endParaRPr/>
          </a:p>
          <a:p>
            <a:pPr indent="0" lvl="0" marL="0" rtl="0" algn="l">
              <a:spcBef>
                <a:spcPts val="0"/>
              </a:spcBef>
              <a:spcAft>
                <a:spcPts val="0"/>
              </a:spcAft>
              <a:buClr>
                <a:schemeClr val="dk1"/>
              </a:buClr>
              <a:buSzPts val="1100"/>
              <a:buFont typeface="Arial"/>
              <a:buNone/>
            </a:pPr>
            <a:r>
              <a:rPr lang="en"/>
              <a:t>Performance Evaluation:</a:t>
            </a:r>
            <a:endParaRPr/>
          </a:p>
          <a:p>
            <a:pPr indent="0" lvl="0" marL="0" rtl="0" algn="l">
              <a:spcBef>
                <a:spcPts val="0"/>
              </a:spcBef>
              <a:spcAft>
                <a:spcPts val="0"/>
              </a:spcAft>
              <a:buClr>
                <a:schemeClr val="dk1"/>
              </a:buClr>
              <a:buSzPts val="1100"/>
              <a:buFont typeface="Arial"/>
              <a:buNone/>
            </a:pPr>
            <a:r>
              <a:rPr lang="en"/>
              <a:t>Evaluate the performance of the classification model using appropriate evaluation metrics such as sensitivity, specificity, accuracy, and F1 score.</a:t>
            </a:r>
            <a:endParaRPr/>
          </a:p>
          <a:p>
            <a:pPr indent="0" lvl="0" marL="0" rtl="0" algn="l">
              <a:spcBef>
                <a:spcPts val="0"/>
              </a:spcBef>
              <a:spcAft>
                <a:spcPts val="0"/>
              </a:spcAft>
              <a:buClr>
                <a:schemeClr val="dk1"/>
              </a:buClr>
              <a:buSzPts val="1100"/>
              <a:buFont typeface="Arial"/>
              <a:buNone/>
            </a:pPr>
            <a:r>
              <a:rPr lang="en"/>
              <a:t>Comparison with Existing Methods:</a:t>
            </a:r>
            <a:endParaRPr/>
          </a:p>
          <a:p>
            <a:pPr indent="0" lvl="0" marL="0" rtl="0" algn="l">
              <a:spcBef>
                <a:spcPts val="0"/>
              </a:spcBef>
              <a:spcAft>
                <a:spcPts val="0"/>
              </a:spcAft>
              <a:buClr>
                <a:schemeClr val="dk1"/>
              </a:buClr>
              <a:buSzPts val="1100"/>
              <a:buFont typeface="Arial"/>
              <a:buNone/>
            </a:pPr>
            <a:r>
              <a:rPr lang="en"/>
              <a:t>Obtain data from existing methods for identifying autism, such as behavioral assessments or medical tests.</a:t>
            </a:r>
            <a:endParaRPr/>
          </a:p>
          <a:p>
            <a:pPr indent="0" lvl="0" marL="0" rtl="0" algn="l">
              <a:spcBef>
                <a:spcPts val="0"/>
              </a:spcBef>
              <a:spcAft>
                <a:spcPts val="0"/>
              </a:spcAft>
              <a:buClr>
                <a:schemeClr val="dk1"/>
              </a:buClr>
              <a:buSzPts val="1100"/>
              <a:buFont typeface="Arial"/>
              <a:buNone/>
            </a:pPr>
            <a:r>
              <a:rPr lang="en"/>
              <a:t>Compare the performance of your EEG-based classification model with the performance of existing methods.</a:t>
            </a:r>
            <a:endParaRPr/>
          </a:p>
          <a:p>
            <a:pPr indent="0" lvl="0" marL="0" rtl="0" algn="l">
              <a:spcBef>
                <a:spcPts val="0"/>
              </a:spcBef>
              <a:spcAft>
                <a:spcPts val="0"/>
              </a:spcAft>
              <a:buClr>
                <a:schemeClr val="dk1"/>
              </a:buClr>
              <a:buSzPts val="1100"/>
              <a:buFont typeface="Arial"/>
              <a:buNone/>
            </a:pPr>
            <a:r>
              <a:rPr lang="en"/>
              <a:t>Potential Applications:</a:t>
            </a:r>
            <a:endParaRPr/>
          </a:p>
          <a:p>
            <a:pPr indent="0" lvl="0" marL="0" rtl="0" algn="l">
              <a:spcBef>
                <a:spcPts val="0"/>
              </a:spcBef>
              <a:spcAft>
                <a:spcPts val="0"/>
              </a:spcAft>
              <a:buClr>
                <a:schemeClr val="dk1"/>
              </a:buClr>
              <a:buSzPts val="1100"/>
              <a:buFont typeface="Arial"/>
              <a:buNone/>
            </a:pPr>
            <a:r>
              <a:rPr lang="en"/>
              <a:t>Investigate the potential applications of EEG-based classification of autism, such as early diagnosis or personalized treatment.</a:t>
            </a:r>
            <a:endParaRPr/>
          </a:p>
          <a:p>
            <a:pPr indent="0" lvl="0" marL="0" rtl="0" algn="l">
              <a:spcBef>
                <a:spcPts val="0"/>
              </a:spcBef>
              <a:spcAft>
                <a:spcPts val="0"/>
              </a:spcAft>
              <a:buClr>
                <a:schemeClr val="dk1"/>
              </a:buClr>
              <a:buSzPts val="1100"/>
              <a:buFont typeface="Arial"/>
              <a:buNone/>
            </a:pPr>
            <a:r>
              <a:rPr lang="en"/>
              <a:t>Ethical Implications:</a:t>
            </a:r>
            <a:endParaRPr/>
          </a:p>
          <a:p>
            <a:pPr indent="0" lvl="0" marL="0" rtl="0" algn="l">
              <a:spcBef>
                <a:spcPts val="0"/>
              </a:spcBef>
              <a:spcAft>
                <a:spcPts val="0"/>
              </a:spcAft>
              <a:buClr>
                <a:schemeClr val="dk1"/>
              </a:buClr>
              <a:buSzPts val="1100"/>
              <a:buFont typeface="Arial"/>
              <a:buNone/>
            </a:pPr>
            <a:r>
              <a:rPr lang="en"/>
              <a:t>Investigate the ethical implications of using EEG-based classification for autism, such as privacy concerns and potential stigmatization.</a:t>
            </a:r>
            <a:endParaRPr/>
          </a:p>
          <a:p>
            <a:pPr indent="0" lvl="0" marL="0" rtl="0" algn="l">
              <a:spcBef>
                <a:spcPts val="0"/>
              </a:spcBef>
              <a:spcAft>
                <a:spcPts val="0"/>
              </a:spcAft>
              <a:buClr>
                <a:schemeClr val="dk1"/>
              </a:buClr>
              <a:buSzPts val="1100"/>
              <a:buFont typeface="Arial"/>
              <a:buNone/>
            </a:pPr>
            <a:r>
              <a:rPr lang="en"/>
              <a:t>Explore ways to minimize these ethical concerns, such as obtaining informed consent and protecting the privacy of participants.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df2069641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df2069641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Vishwa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1b6b61f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1b6b61f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Hilbert transform ---&gt; </a:t>
            </a:r>
            <a:r>
              <a:rPr lang="en"/>
              <a:t>amplitude</a:t>
            </a:r>
            <a:r>
              <a:rPr lang="en"/>
              <a:t> + phase </a:t>
            </a:r>
            <a:r>
              <a:rPr lang="en"/>
              <a:t>information</a:t>
            </a:r>
            <a:r>
              <a:rPr lang="en"/>
              <a:t> (which is when which frequency hit peak)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1b6b61f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1b6b61f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1cee344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1cee344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1cee344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1cee344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9b32418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9b32418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38872c7e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38872c7e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Vishwa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394ff109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394ff109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Personalized treatment :- The EEG signals can provide insight into the brain activity of individuals with ASD, which can help in developing personalized treatment plans. This will enable clinicians to tailor treatments based on individual needs, ultimately improving treatment outcomes.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Multimodal</a:t>
            </a:r>
            <a:r>
              <a:rPr lang="en"/>
              <a:t> :- The combination of EEG signals with other data sources, such as behavioral, clinical, and genetic data, can lead to the development of more accurate and reliable diagnostic tools for ASD.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38872c7e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38872c7e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Pradyumn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38872c7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38872c7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Yashraj</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38872c7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38872c7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c4305ff14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c4305ff14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8872c7e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8872c7e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Autism spectrum disorder (ASD) is a neurodevelopmental disorder that affects social communication, behavior, and cognitive skills. Early diagnosis and intervention are crucial for improving outcomes for individuals with ASD. EEG signals have shown potential for identifying patterns that can aid in the diagnosis of ASD. However, the high dimensionality, variability, and noise in the data make the classification of EEG signals challenging. Therefore, there is a need for a robust and accurate machine learning-based algorithm to classify EEG signals and differentiate between autism and non-autism individuals.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recent years, machine learning algorithms, such as Support Vector Machines (SVMs), Artificial Neural Networks (ANNs), and Random Forests (RFs), have gained popularity for their ability to classify complex data. These algorithms can learn patterns from data and generalize to new and unseen samples, making them useful for developing diagnostic tools for ASD.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study aims to develop a machine learning-based algorithm to accurately diagnose ASD using EEG signals. The algorithm will be trained and validated using a dataset of EEG signals from autism and non-autism individuals. The performance of the algorithm will be evaluated in terms of accuracy, sensitivity, and specificity. The results of this study have the potential to improve the accuracy and efficiency of ASD diagnosis, ultimately improving outcomes for individuals with ASD.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8872c7e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38872c7e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Shruti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1f4dfd4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1f4dfd4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Vishwa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df2069641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df2069641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Vishwa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9b32418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f9b32418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1f4dfd4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1f4dfd4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Power spectra: The power spectrum is a plot of the power of EEG signals as a function of frequency. This can provide information about the distribution of power across different frequency bands.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Coherence: Coherence measures the degree of synchrony between two EEG signals recorded from different brain regions. It can provide information about the functional connectivity between different brain regions.</a:t>
            </a:r>
            <a:endParaRPr/>
          </a:p>
          <a:p>
            <a:pPr indent="0" lvl="0" marL="0" rtl="0" algn="l">
              <a:spcBef>
                <a:spcPts val="0"/>
              </a:spcBef>
              <a:spcAft>
                <a:spcPts val="0"/>
              </a:spcAft>
              <a:buClr>
                <a:schemeClr val="dk1"/>
              </a:buClr>
              <a:buSzPts val="1100"/>
              <a:buFont typeface="Arial"/>
              <a:buNone/>
            </a:pPr>
            <a:r>
              <a:rPr lang="en"/>
              <a:t>Synchrony in EEG data is at times defined simply. as simultaneous occurrence at two electrode sites, either on a single head, or. on two separate heads, of brainwaves within a particular frequency band.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Event-related potentials (ERPs): ERPs are changes in EEG signals that occur in response to a specific stimulus. They can provide information about cognitive processes such as attention, memory, and language.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Artifact rejection: EEG recordings can be contaminated by various sources of noise, such as eye blinks, muscle activity, and environmental interference. Artifact rejection techniques are used to identify and remove these sources of noise from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Clinical measures: In addition to EEG features, autism EEG datasets may also include clinical measures such as age, gender, diagnosis, symptom severity, and medication use. These measures can be used to investigate relationships between EEG features and clinical variables.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1b6b61f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1b6b61f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51934"/>
                </a:solidFill>
                <a:latin typeface="Open Sans"/>
                <a:ea typeface="Open Sans"/>
                <a:cs typeface="Open Sans"/>
                <a:sym typeface="Open Sans"/>
              </a:rPr>
              <a:t>The increased activity of extreme frequencies in patients with ASD may reflect an abnormal brain development or connectivity related to cognitive and behavioral symptoms of autism.</a:t>
            </a:r>
            <a:endParaRPr sz="1200">
              <a:solidFill>
                <a:srgbClr val="051934"/>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t/>
            </a:r>
            <a:endParaRPr sz="1200">
              <a:solidFill>
                <a:srgbClr val="051934"/>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200">
                <a:solidFill>
                  <a:srgbClr val="051934"/>
                </a:solidFill>
                <a:latin typeface="Open Sans"/>
                <a:ea typeface="Open Sans"/>
                <a:cs typeface="Open Sans"/>
                <a:sym typeface="Open Sans"/>
              </a:rPr>
              <a:t>Reduced activity of alpha band may be indicative of reduced inhibitory control and attentional modulation in patients with ASD.</a:t>
            </a:r>
            <a:endParaRPr sz="1200">
              <a:solidFill>
                <a:srgbClr val="051934"/>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t/>
            </a:r>
            <a:endParaRPr sz="1200">
              <a:solidFill>
                <a:srgbClr val="051934"/>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200">
                <a:solidFill>
                  <a:srgbClr val="051934"/>
                </a:solidFill>
                <a:latin typeface="Open Sans"/>
                <a:ea typeface="Open Sans"/>
                <a:cs typeface="Open Sans"/>
                <a:sym typeface="Open Sans"/>
              </a:rPr>
              <a:t>EEG recordings provide valuable insights into the brain activity of patients with ASD and may help identify specific biomarkers for the diagnosis and treatment of this complex disorder.</a:t>
            </a:r>
            <a:endParaRPr sz="1200">
              <a:solidFill>
                <a:srgbClr val="051934"/>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26300" y="1288975"/>
            <a:ext cx="5891400" cy="792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0" name="Google Shape;10;p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1469700" y="2415175"/>
            <a:ext cx="6204600" cy="272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p:nvPr/>
        </p:nvSpPr>
        <p:spPr>
          <a:xfrm>
            <a:off x="1469700" y="-27525"/>
            <a:ext cx="6204600" cy="88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51" name="Shape 51"/>
        <p:cNvGrpSpPr/>
        <p:nvPr/>
      </p:nvGrpSpPr>
      <p:grpSpPr>
        <a:xfrm>
          <a:off x="0" y="0"/>
          <a:ext cx="0" cy="0"/>
          <a:chOff x="0" y="0"/>
          <a:chExt cx="0" cy="0"/>
        </a:xfrm>
      </p:grpSpPr>
      <p:sp>
        <p:nvSpPr>
          <p:cNvPr id="52" name="Google Shape;52;p13"/>
          <p:cNvSpPr txBox="1"/>
          <p:nvPr>
            <p:ph idx="1" type="body"/>
          </p:nvPr>
        </p:nvSpPr>
        <p:spPr>
          <a:xfrm>
            <a:off x="703775" y="1261200"/>
            <a:ext cx="6856800" cy="2961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3"/>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5"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hasCustomPrompt="1" type="title"/>
          </p:nvPr>
        </p:nvSpPr>
        <p:spPr>
          <a:xfrm>
            <a:off x="771706"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3" type="title"/>
          </p:nvPr>
        </p:nvSpPr>
        <p:spPr>
          <a:xfrm>
            <a:off x="749175"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 name="Google Shape;60;p14"/>
          <p:cNvSpPr txBox="1"/>
          <p:nvPr>
            <p:ph idx="1" type="subTitle"/>
          </p:nvPr>
        </p:nvSpPr>
        <p:spPr>
          <a:xfrm>
            <a:off x="749175"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4"/>
          <p:cNvSpPr txBox="1"/>
          <p:nvPr>
            <p:ph hasCustomPrompt="1" idx="4" type="title"/>
          </p:nvPr>
        </p:nvSpPr>
        <p:spPr>
          <a:xfrm>
            <a:off x="3350869"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p:nvPr>
            <p:ph idx="5" type="title"/>
          </p:nvPr>
        </p:nvSpPr>
        <p:spPr>
          <a:xfrm>
            <a:off x="3328339"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 name="Google Shape;63;p14"/>
          <p:cNvSpPr txBox="1"/>
          <p:nvPr>
            <p:ph idx="6" type="subTitle"/>
          </p:nvPr>
        </p:nvSpPr>
        <p:spPr>
          <a:xfrm>
            <a:off x="3328339"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4"/>
          <p:cNvSpPr txBox="1"/>
          <p:nvPr>
            <p:ph hasCustomPrompt="1" idx="7" type="title"/>
          </p:nvPr>
        </p:nvSpPr>
        <p:spPr>
          <a:xfrm>
            <a:off x="5930044"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p:nvPr>
            <p:ph idx="8" type="title"/>
          </p:nvPr>
        </p:nvSpPr>
        <p:spPr>
          <a:xfrm>
            <a:off x="5907514"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 name="Google Shape;66;p14"/>
          <p:cNvSpPr txBox="1"/>
          <p:nvPr>
            <p:ph idx="9" type="subTitle"/>
          </p:nvPr>
        </p:nvSpPr>
        <p:spPr>
          <a:xfrm>
            <a:off x="5907514"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4"/>
          <p:cNvSpPr txBox="1"/>
          <p:nvPr>
            <p:ph hasCustomPrompt="1" idx="13" type="title"/>
          </p:nvPr>
        </p:nvSpPr>
        <p:spPr>
          <a:xfrm>
            <a:off x="771706"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p:nvPr>
            <p:ph idx="14" type="title"/>
          </p:nvPr>
        </p:nvSpPr>
        <p:spPr>
          <a:xfrm>
            <a:off x="749175"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9" name="Google Shape;69;p14"/>
          <p:cNvSpPr txBox="1"/>
          <p:nvPr>
            <p:ph idx="15" type="subTitle"/>
          </p:nvPr>
        </p:nvSpPr>
        <p:spPr>
          <a:xfrm>
            <a:off x="749175"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4"/>
          <p:cNvSpPr txBox="1"/>
          <p:nvPr>
            <p:ph hasCustomPrompt="1" idx="16" type="title"/>
          </p:nvPr>
        </p:nvSpPr>
        <p:spPr>
          <a:xfrm>
            <a:off x="3350869"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p:nvPr>
            <p:ph idx="17" type="title"/>
          </p:nvPr>
        </p:nvSpPr>
        <p:spPr>
          <a:xfrm>
            <a:off x="3328339"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 name="Google Shape;72;p14"/>
          <p:cNvSpPr txBox="1"/>
          <p:nvPr>
            <p:ph idx="18" type="subTitle"/>
          </p:nvPr>
        </p:nvSpPr>
        <p:spPr>
          <a:xfrm>
            <a:off x="3328339"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hasCustomPrompt="1" idx="19" type="title"/>
          </p:nvPr>
        </p:nvSpPr>
        <p:spPr>
          <a:xfrm>
            <a:off x="5930044"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p:nvPr>
            <p:ph idx="20" type="title"/>
          </p:nvPr>
        </p:nvSpPr>
        <p:spPr>
          <a:xfrm>
            <a:off x="5907514"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14"/>
          <p:cNvSpPr txBox="1"/>
          <p:nvPr>
            <p:ph idx="21" type="subTitle"/>
          </p:nvPr>
        </p:nvSpPr>
        <p:spPr>
          <a:xfrm>
            <a:off x="5907514"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AND_BODY_1">
    <p:spTree>
      <p:nvGrpSpPr>
        <p:cNvPr id="76"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0" name="Google Shape;80;p1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5"/>
              </a:buClr>
              <a:buSzPts val="1800"/>
              <a:buChar char="●"/>
              <a:defRPr>
                <a:solidFill>
                  <a:schemeClr val="accent5"/>
                </a:solidFill>
              </a:defRPr>
            </a:lvl1pPr>
            <a:lvl2pPr indent="-342900" lvl="1" marL="914400" rtl="0">
              <a:spcBef>
                <a:spcPts val="1600"/>
              </a:spcBef>
              <a:spcAft>
                <a:spcPts val="0"/>
              </a:spcAft>
              <a:buClr>
                <a:schemeClr val="accent5"/>
              </a:buClr>
              <a:buSzPts val="1800"/>
              <a:buChar char="○"/>
              <a:defRPr sz="1800">
                <a:solidFill>
                  <a:schemeClr val="accent5"/>
                </a:solidFill>
              </a:defRPr>
            </a:lvl2pPr>
            <a:lvl3pPr indent="-342900" lvl="2" marL="1371600" rtl="0">
              <a:spcBef>
                <a:spcPts val="1600"/>
              </a:spcBef>
              <a:spcAft>
                <a:spcPts val="0"/>
              </a:spcAft>
              <a:buClr>
                <a:schemeClr val="accent5"/>
              </a:buClr>
              <a:buSzPts val="1800"/>
              <a:buChar char="■"/>
              <a:defRPr sz="1800">
                <a:solidFill>
                  <a:schemeClr val="accent5"/>
                </a:solidFill>
              </a:defRPr>
            </a:lvl3pPr>
            <a:lvl4pPr indent="-342900" lvl="3" marL="1828800" rtl="0">
              <a:spcBef>
                <a:spcPts val="1600"/>
              </a:spcBef>
              <a:spcAft>
                <a:spcPts val="0"/>
              </a:spcAft>
              <a:buClr>
                <a:schemeClr val="accent5"/>
              </a:buClr>
              <a:buSzPts val="1800"/>
              <a:buChar char="●"/>
              <a:defRPr sz="1800">
                <a:solidFill>
                  <a:schemeClr val="accent5"/>
                </a:solidFill>
              </a:defRPr>
            </a:lvl4pPr>
            <a:lvl5pPr indent="-342900" lvl="4" marL="2286000" rtl="0">
              <a:spcBef>
                <a:spcPts val="1600"/>
              </a:spcBef>
              <a:spcAft>
                <a:spcPts val="0"/>
              </a:spcAft>
              <a:buClr>
                <a:schemeClr val="accent5"/>
              </a:buClr>
              <a:buSzPts val="1800"/>
              <a:buChar char="○"/>
              <a:defRPr sz="1800">
                <a:solidFill>
                  <a:schemeClr val="accent5"/>
                </a:solidFill>
              </a:defRPr>
            </a:lvl5pPr>
            <a:lvl6pPr indent="-342900" lvl="5" marL="2743200" rtl="0">
              <a:spcBef>
                <a:spcPts val="1600"/>
              </a:spcBef>
              <a:spcAft>
                <a:spcPts val="0"/>
              </a:spcAft>
              <a:buClr>
                <a:schemeClr val="accent5"/>
              </a:buClr>
              <a:buSzPts val="1800"/>
              <a:buChar char="■"/>
              <a:defRPr sz="1800">
                <a:solidFill>
                  <a:schemeClr val="accent5"/>
                </a:solidFill>
              </a:defRPr>
            </a:lvl6pPr>
            <a:lvl7pPr indent="-342900" lvl="6" marL="3200400" rtl="0">
              <a:spcBef>
                <a:spcPts val="1600"/>
              </a:spcBef>
              <a:spcAft>
                <a:spcPts val="0"/>
              </a:spcAft>
              <a:buClr>
                <a:schemeClr val="accent5"/>
              </a:buClr>
              <a:buSzPts val="1800"/>
              <a:buChar char="●"/>
              <a:defRPr sz="1800">
                <a:solidFill>
                  <a:schemeClr val="accent5"/>
                </a:solidFill>
              </a:defRPr>
            </a:lvl7pPr>
            <a:lvl8pPr indent="-342900" lvl="7" marL="3657600" rtl="0">
              <a:spcBef>
                <a:spcPts val="1600"/>
              </a:spcBef>
              <a:spcAft>
                <a:spcPts val="0"/>
              </a:spcAft>
              <a:buClr>
                <a:schemeClr val="accent5"/>
              </a:buClr>
              <a:buSzPts val="1800"/>
              <a:buChar char="○"/>
              <a:defRPr sz="1800">
                <a:solidFill>
                  <a:schemeClr val="accent5"/>
                </a:solidFill>
              </a:defRPr>
            </a:lvl8pPr>
            <a:lvl9pPr indent="-342900" lvl="8" marL="4114800" rtl="0">
              <a:spcBef>
                <a:spcPts val="1600"/>
              </a:spcBef>
              <a:spcAft>
                <a:spcPts val="1600"/>
              </a:spcAft>
              <a:buClr>
                <a:schemeClr val="accent5"/>
              </a:buClr>
              <a:buSzPts val="1800"/>
              <a:buChar char="■"/>
              <a:defRPr sz="1800">
                <a:solidFill>
                  <a:schemeClr val="accent5"/>
                </a:solidFill>
              </a:defRPr>
            </a:lvl9pPr>
          </a:lstStyle>
          <a:p/>
        </p:txBody>
      </p:sp>
      <p:sp>
        <p:nvSpPr>
          <p:cNvPr id="81" name="Google Shape;81;p1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_1">
    <p:spTree>
      <p:nvGrpSpPr>
        <p:cNvPr id="82"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6"/>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6" name="Google Shape;86;p16"/>
          <p:cNvSpPr txBox="1"/>
          <p:nvPr>
            <p:ph idx="1" type="subTitle"/>
          </p:nvPr>
        </p:nvSpPr>
        <p:spPr>
          <a:xfrm>
            <a:off x="852688"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p16"/>
          <p:cNvSpPr txBox="1"/>
          <p:nvPr>
            <p:ph idx="4" type="subTitle"/>
          </p:nvPr>
        </p:nvSpPr>
        <p:spPr>
          <a:xfrm>
            <a:off x="3411589"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6"/>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0" name="Google Shape;90;p16"/>
          <p:cNvSpPr txBox="1"/>
          <p:nvPr>
            <p:ph idx="6" type="subTitle"/>
          </p:nvPr>
        </p:nvSpPr>
        <p:spPr>
          <a:xfrm>
            <a:off x="5970500"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ONLY_1_1_1">
    <p:spTree>
      <p:nvGrpSpPr>
        <p:cNvPr id="91" name="Shape 91"/>
        <p:cNvGrpSpPr/>
        <p:nvPr/>
      </p:nvGrpSpPr>
      <p:grpSpPr>
        <a:xfrm>
          <a:off x="0" y="0"/>
          <a:ext cx="0" cy="0"/>
          <a:chOff x="0" y="0"/>
          <a:chExt cx="0" cy="0"/>
        </a:xfrm>
      </p:grpSpPr>
      <p:sp>
        <p:nvSpPr>
          <p:cNvPr id="92" name="Google Shape;92;p17"/>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 name="Google Shape;93;p17"/>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7"/>
          <p:cNvSpPr txBox="1"/>
          <p:nvPr>
            <p:ph idx="2" type="body"/>
          </p:nvPr>
        </p:nvSpPr>
        <p:spPr>
          <a:xfrm>
            <a:off x="51874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5" name="Google Shape;95;p17"/>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spTree>
      <p:nvGrpSpPr>
        <p:cNvPr id="96"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9" name="Google Shape;99;p18"/>
          <p:cNvSpPr txBox="1"/>
          <p:nvPr>
            <p:ph hasCustomPrompt="1" idx="2" type="title"/>
          </p:nvPr>
        </p:nvSpPr>
        <p:spPr>
          <a:xfrm>
            <a:off x="5488278"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00" name="Google Shape;100;p18"/>
          <p:cNvSpPr txBox="1"/>
          <p:nvPr>
            <p:ph idx="1" type="subTitle"/>
          </p:nvPr>
        </p:nvSpPr>
        <p:spPr>
          <a:xfrm>
            <a:off x="4821078" y="3591825"/>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2">
    <p:spTree>
      <p:nvGrpSpPr>
        <p:cNvPr id="10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hasCustomPrompt="1" type="title"/>
          </p:nvPr>
        </p:nvSpPr>
        <p:spPr>
          <a:xfrm>
            <a:off x="848834"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9"/>
          <p:cNvSpPr txBox="1"/>
          <p:nvPr>
            <p:ph idx="3" type="title"/>
          </p:nvPr>
        </p:nvSpPr>
        <p:spPr>
          <a:xfrm>
            <a:off x="832859"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 name="Google Shape;106;p19"/>
          <p:cNvSpPr txBox="1"/>
          <p:nvPr>
            <p:ph idx="1" type="subTitle"/>
          </p:nvPr>
        </p:nvSpPr>
        <p:spPr>
          <a:xfrm>
            <a:off x="832859"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9"/>
          <p:cNvSpPr txBox="1"/>
          <p:nvPr>
            <p:ph hasCustomPrompt="1" idx="4" type="title"/>
          </p:nvPr>
        </p:nvSpPr>
        <p:spPr>
          <a:xfrm>
            <a:off x="275378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p:nvPr>
            <p:ph idx="5" type="title"/>
          </p:nvPr>
        </p:nvSpPr>
        <p:spPr>
          <a:xfrm>
            <a:off x="273781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 name="Google Shape;109;p19"/>
          <p:cNvSpPr txBox="1"/>
          <p:nvPr>
            <p:ph idx="6" type="subTitle"/>
          </p:nvPr>
        </p:nvSpPr>
        <p:spPr>
          <a:xfrm>
            <a:off x="273781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9"/>
          <p:cNvSpPr txBox="1"/>
          <p:nvPr>
            <p:ph hasCustomPrompt="1" idx="7" type="title"/>
          </p:nvPr>
        </p:nvSpPr>
        <p:spPr>
          <a:xfrm>
            <a:off x="4658747"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p:nvPr>
            <p:ph idx="8" type="title"/>
          </p:nvPr>
        </p:nvSpPr>
        <p:spPr>
          <a:xfrm>
            <a:off x="4642772"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2" name="Google Shape;112;p19"/>
          <p:cNvSpPr txBox="1"/>
          <p:nvPr>
            <p:ph idx="9" type="subTitle"/>
          </p:nvPr>
        </p:nvSpPr>
        <p:spPr>
          <a:xfrm>
            <a:off x="4642772"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hasCustomPrompt="1" idx="13" type="title"/>
          </p:nvPr>
        </p:nvSpPr>
        <p:spPr>
          <a:xfrm>
            <a:off x="656371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p:nvPr>
            <p:ph idx="14" type="title"/>
          </p:nvPr>
        </p:nvSpPr>
        <p:spPr>
          <a:xfrm>
            <a:off x="654774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5" name="Google Shape;115;p19"/>
          <p:cNvSpPr txBox="1"/>
          <p:nvPr>
            <p:ph idx="15" type="subTitle"/>
          </p:nvPr>
        </p:nvSpPr>
        <p:spPr>
          <a:xfrm>
            <a:off x="654774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spTree>
      <p:nvGrpSpPr>
        <p:cNvPr id="116"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20"/>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0" name="Google Shape;120;p20"/>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1176992" y="2560534"/>
            <a:ext cx="3537600" cy="841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1176992"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p:nvPr>
            <p:ph idx="1" type="subTitle"/>
          </p:nvPr>
        </p:nvSpPr>
        <p:spPr>
          <a:xfrm>
            <a:off x="1176992"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3">
    <p:spTree>
      <p:nvGrpSpPr>
        <p:cNvPr id="121" name="Shape 121"/>
        <p:cNvGrpSpPr/>
        <p:nvPr/>
      </p:nvGrpSpPr>
      <p:grpSpPr>
        <a:xfrm>
          <a:off x="0" y="0"/>
          <a:ext cx="0" cy="0"/>
          <a:chOff x="0" y="0"/>
          <a:chExt cx="0" cy="0"/>
        </a:xfrm>
      </p:grpSpPr>
      <p:sp>
        <p:nvSpPr>
          <p:cNvPr id="122" name="Google Shape;122;p21"/>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1"/>
          <p:cNvSpPr txBox="1"/>
          <p:nvPr>
            <p:ph idx="2" type="title"/>
          </p:nvPr>
        </p:nvSpPr>
        <p:spPr>
          <a:xfrm>
            <a:off x="84440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21"/>
          <p:cNvSpPr txBox="1"/>
          <p:nvPr>
            <p:ph idx="1" type="subTitle"/>
          </p:nvPr>
        </p:nvSpPr>
        <p:spPr>
          <a:xfrm>
            <a:off x="84440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3" type="title"/>
          </p:nvPr>
        </p:nvSpPr>
        <p:spPr>
          <a:xfrm>
            <a:off x="343364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7" name="Google Shape;127;p21"/>
          <p:cNvSpPr txBox="1"/>
          <p:nvPr>
            <p:ph idx="4" type="subTitle"/>
          </p:nvPr>
        </p:nvSpPr>
        <p:spPr>
          <a:xfrm>
            <a:off x="343364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5" type="title"/>
          </p:nvPr>
        </p:nvSpPr>
        <p:spPr>
          <a:xfrm>
            <a:off x="602289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9" name="Google Shape;129;p21"/>
          <p:cNvSpPr txBox="1"/>
          <p:nvPr>
            <p:ph idx="6" type="subTitle"/>
          </p:nvPr>
        </p:nvSpPr>
        <p:spPr>
          <a:xfrm>
            <a:off x="602289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1"/>
          <p:cNvSpPr txBox="1"/>
          <p:nvPr>
            <p:ph idx="7" type="title"/>
          </p:nvPr>
        </p:nvSpPr>
        <p:spPr>
          <a:xfrm>
            <a:off x="84440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1" name="Google Shape;131;p21"/>
          <p:cNvSpPr txBox="1"/>
          <p:nvPr>
            <p:ph idx="8" type="subTitle"/>
          </p:nvPr>
        </p:nvSpPr>
        <p:spPr>
          <a:xfrm>
            <a:off x="84440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ph idx="9" type="title"/>
          </p:nvPr>
        </p:nvSpPr>
        <p:spPr>
          <a:xfrm>
            <a:off x="343364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13" type="subTitle"/>
          </p:nvPr>
        </p:nvSpPr>
        <p:spPr>
          <a:xfrm>
            <a:off x="343364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1"/>
          <p:cNvSpPr txBox="1"/>
          <p:nvPr>
            <p:ph idx="14" type="title"/>
          </p:nvPr>
        </p:nvSpPr>
        <p:spPr>
          <a:xfrm>
            <a:off x="602289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5" name="Google Shape;135;p21"/>
          <p:cNvSpPr txBox="1"/>
          <p:nvPr>
            <p:ph idx="15" type="subTitle"/>
          </p:nvPr>
        </p:nvSpPr>
        <p:spPr>
          <a:xfrm>
            <a:off x="602289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ONLY_1_1_2">
    <p:spTree>
      <p:nvGrpSpPr>
        <p:cNvPr id="136" name="Shape 136"/>
        <p:cNvGrpSpPr/>
        <p:nvPr/>
      </p:nvGrpSpPr>
      <p:grpSpPr>
        <a:xfrm>
          <a:off x="0" y="0"/>
          <a:ext cx="0" cy="0"/>
          <a:chOff x="0" y="0"/>
          <a:chExt cx="0" cy="0"/>
        </a:xfrm>
      </p:grpSpPr>
      <p:sp>
        <p:nvSpPr>
          <p:cNvPr id="137" name="Google Shape;137;p22"/>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2"/>
          <p:cNvSpPr txBox="1"/>
          <p:nvPr>
            <p:ph idx="2" type="title"/>
          </p:nvPr>
        </p:nvSpPr>
        <p:spPr>
          <a:xfrm>
            <a:off x="88646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22"/>
          <p:cNvSpPr txBox="1"/>
          <p:nvPr>
            <p:ph idx="1" type="body"/>
          </p:nvPr>
        </p:nvSpPr>
        <p:spPr>
          <a:xfrm>
            <a:off x="88647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1" name="Google Shape;141;p22"/>
          <p:cNvSpPr txBox="1"/>
          <p:nvPr>
            <p:ph idx="3" type="title"/>
          </p:nvPr>
        </p:nvSpPr>
        <p:spPr>
          <a:xfrm>
            <a:off x="3411594"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2" name="Google Shape;142;p22"/>
          <p:cNvSpPr txBox="1"/>
          <p:nvPr>
            <p:ph idx="4" type="body"/>
          </p:nvPr>
        </p:nvSpPr>
        <p:spPr>
          <a:xfrm>
            <a:off x="3411600"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2"/>
          <p:cNvSpPr txBox="1"/>
          <p:nvPr>
            <p:ph idx="5" type="title"/>
          </p:nvPr>
        </p:nvSpPr>
        <p:spPr>
          <a:xfrm>
            <a:off x="593671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2"/>
          <p:cNvSpPr txBox="1"/>
          <p:nvPr>
            <p:ph idx="6" type="body"/>
          </p:nvPr>
        </p:nvSpPr>
        <p:spPr>
          <a:xfrm>
            <a:off x="593672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SECTION_HEADER_1_1_1">
    <p:spTree>
      <p:nvGrpSpPr>
        <p:cNvPr id="145"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type="title"/>
          </p:nvPr>
        </p:nvSpPr>
        <p:spPr>
          <a:xfrm>
            <a:off x="1165031" y="2560525"/>
            <a:ext cx="4387200" cy="8418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3"/>
          <p:cNvSpPr txBox="1"/>
          <p:nvPr>
            <p:ph hasCustomPrompt="1" idx="2" type="title"/>
          </p:nvPr>
        </p:nvSpPr>
        <p:spPr>
          <a:xfrm>
            <a:off x="1165031"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p:nvPr>
            <p:ph idx="1" type="subTitle"/>
          </p:nvPr>
        </p:nvSpPr>
        <p:spPr>
          <a:xfrm>
            <a:off x="1165031"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TITLE_ONLY_1_3_1">
    <p:spTree>
      <p:nvGrpSpPr>
        <p:cNvPr id="150" name="Shape 150"/>
        <p:cNvGrpSpPr/>
        <p:nvPr/>
      </p:nvGrpSpPr>
      <p:grpSpPr>
        <a:xfrm>
          <a:off x="0" y="0"/>
          <a:ext cx="0" cy="0"/>
          <a:chOff x="0" y="0"/>
          <a:chExt cx="0" cy="0"/>
        </a:xfrm>
      </p:grpSpPr>
      <p:sp>
        <p:nvSpPr>
          <p:cNvPr id="151" name="Google Shape;151;p24"/>
          <p:cNvSpPr/>
          <p:nvPr/>
        </p:nvSpPr>
        <p:spPr>
          <a:xfrm>
            <a:off x="0" y="3459250"/>
            <a:ext cx="9144000" cy="122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4"/>
          <p:cNvSpPr txBox="1"/>
          <p:nvPr>
            <p:ph idx="2" type="title"/>
          </p:nvPr>
        </p:nvSpPr>
        <p:spPr>
          <a:xfrm>
            <a:off x="84440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5" name="Google Shape;155;p24"/>
          <p:cNvSpPr txBox="1"/>
          <p:nvPr>
            <p:ph idx="1" type="subTitle"/>
          </p:nvPr>
        </p:nvSpPr>
        <p:spPr>
          <a:xfrm>
            <a:off x="84440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3" type="title"/>
          </p:nvPr>
        </p:nvSpPr>
        <p:spPr>
          <a:xfrm>
            <a:off x="343364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7" name="Google Shape;157;p24"/>
          <p:cNvSpPr txBox="1"/>
          <p:nvPr>
            <p:ph idx="4" type="subTitle"/>
          </p:nvPr>
        </p:nvSpPr>
        <p:spPr>
          <a:xfrm>
            <a:off x="343364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4"/>
          <p:cNvSpPr txBox="1"/>
          <p:nvPr>
            <p:ph idx="5" type="title"/>
          </p:nvPr>
        </p:nvSpPr>
        <p:spPr>
          <a:xfrm>
            <a:off x="602289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9" name="Google Shape;159;p24"/>
          <p:cNvSpPr txBox="1"/>
          <p:nvPr>
            <p:ph idx="6" type="subTitle"/>
          </p:nvPr>
        </p:nvSpPr>
        <p:spPr>
          <a:xfrm>
            <a:off x="602289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TITLE_ONLY_1_3_1_1">
    <p:spTree>
      <p:nvGrpSpPr>
        <p:cNvPr id="160" name="Shape 160"/>
        <p:cNvGrpSpPr/>
        <p:nvPr/>
      </p:nvGrpSpPr>
      <p:grpSpPr>
        <a:xfrm>
          <a:off x="0" y="0"/>
          <a:ext cx="0" cy="0"/>
          <a:chOff x="0" y="0"/>
          <a:chExt cx="0" cy="0"/>
        </a:xfrm>
      </p:grpSpPr>
      <p:sp>
        <p:nvSpPr>
          <p:cNvPr id="161" name="Google Shape;161;p2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5"/>
          <p:cNvSpPr txBox="1"/>
          <p:nvPr>
            <p:ph idx="2" type="title"/>
          </p:nvPr>
        </p:nvSpPr>
        <p:spPr>
          <a:xfrm>
            <a:off x="6114800" y="150322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25"/>
          <p:cNvSpPr txBox="1"/>
          <p:nvPr>
            <p:ph idx="1" type="subTitle"/>
          </p:nvPr>
        </p:nvSpPr>
        <p:spPr>
          <a:xfrm>
            <a:off x="6114800" y="184732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5" name="Google Shape;165;p25"/>
          <p:cNvSpPr txBox="1"/>
          <p:nvPr>
            <p:ph idx="3" type="title"/>
          </p:nvPr>
        </p:nvSpPr>
        <p:spPr>
          <a:xfrm>
            <a:off x="6114800" y="2545650"/>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5"/>
          <p:cNvSpPr txBox="1"/>
          <p:nvPr>
            <p:ph idx="4" type="subTitle"/>
          </p:nvPr>
        </p:nvSpPr>
        <p:spPr>
          <a:xfrm>
            <a:off x="6114800" y="2889750"/>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25"/>
          <p:cNvSpPr txBox="1"/>
          <p:nvPr>
            <p:ph idx="5" type="title"/>
          </p:nvPr>
        </p:nvSpPr>
        <p:spPr>
          <a:xfrm>
            <a:off x="6114800" y="35880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68" name="Google Shape;168;p25"/>
          <p:cNvSpPr txBox="1"/>
          <p:nvPr>
            <p:ph idx="6" type="subTitle"/>
          </p:nvPr>
        </p:nvSpPr>
        <p:spPr>
          <a:xfrm>
            <a:off x="6114800" y="393217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SECTION_HEADER_1_1_2">
    <p:spTree>
      <p:nvGrpSpPr>
        <p:cNvPr id="169"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6"/>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3" name="Google Shape;173;p26"/>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SECTION_HEADER_1_1_1_1">
    <p:spTree>
      <p:nvGrpSpPr>
        <p:cNvPr id="174"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77" name="Google Shape;177;p27"/>
          <p:cNvSpPr txBox="1"/>
          <p:nvPr>
            <p:ph hasCustomPrompt="1" idx="2" type="title"/>
          </p:nvPr>
        </p:nvSpPr>
        <p:spPr>
          <a:xfrm>
            <a:off x="5464327"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78" name="Google Shape;178;p27"/>
          <p:cNvSpPr txBox="1"/>
          <p:nvPr>
            <p:ph idx="1" type="subTitle"/>
          </p:nvPr>
        </p:nvSpPr>
        <p:spPr>
          <a:xfrm>
            <a:off x="4797127" y="3603801"/>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ONLY_1_2_1">
    <p:spTree>
      <p:nvGrpSpPr>
        <p:cNvPr id="179" name="Shape 179"/>
        <p:cNvGrpSpPr/>
        <p:nvPr/>
      </p:nvGrpSpPr>
      <p:grpSpPr>
        <a:xfrm>
          <a:off x="0" y="0"/>
          <a:ext cx="0" cy="0"/>
          <a:chOff x="0" y="0"/>
          <a:chExt cx="0" cy="0"/>
        </a:xfrm>
      </p:grpSpPr>
      <p:sp>
        <p:nvSpPr>
          <p:cNvPr id="180" name="Google Shape;180;p28"/>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8"/>
          <p:cNvSpPr txBox="1"/>
          <p:nvPr>
            <p:ph idx="2" type="title"/>
          </p:nvPr>
        </p:nvSpPr>
        <p:spPr>
          <a:xfrm>
            <a:off x="2091548"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8"/>
          <p:cNvSpPr txBox="1"/>
          <p:nvPr>
            <p:ph idx="1" type="subTitle"/>
          </p:nvPr>
        </p:nvSpPr>
        <p:spPr>
          <a:xfrm>
            <a:off x="2091548"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8"/>
          <p:cNvSpPr txBox="1"/>
          <p:nvPr>
            <p:ph idx="3" type="title"/>
          </p:nvPr>
        </p:nvSpPr>
        <p:spPr>
          <a:xfrm>
            <a:off x="2091548"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4" type="subTitle"/>
          </p:nvPr>
        </p:nvSpPr>
        <p:spPr>
          <a:xfrm>
            <a:off x="2091548"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 name="Google Shape;186;p28"/>
          <p:cNvSpPr txBox="1"/>
          <p:nvPr>
            <p:ph idx="5" type="title"/>
          </p:nvPr>
        </p:nvSpPr>
        <p:spPr>
          <a:xfrm>
            <a:off x="5993373"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8"/>
          <p:cNvSpPr txBox="1"/>
          <p:nvPr>
            <p:ph idx="6" type="subTitle"/>
          </p:nvPr>
        </p:nvSpPr>
        <p:spPr>
          <a:xfrm>
            <a:off x="5993373"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28"/>
          <p:cNvSpPr txBox="1"/>
          <p:nvPr>
            <p:ph idx="7" type="title"/>
          </p:nvPr>
        </p:nvSpPr>
        <p:spPr>
          <a:xfrm>
            <a:off x="5993373"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8"/>
          <p:cNvSpPr txBox="1"/>
          <p:nvPr>
            <p:ph idx="8" type="subTitle"/>
          </p:nvPr>
        </p:nvSpPr>
        <p:spPr>
          <a:xfrm>
            <a:off x="5993373"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spTree>
      <p:nvGrpSpPr>
        <p:cNvPr id="190" name="Shape 190"/>
        <p:cNvGrpSpPr/>
        <p:nvPr/>
      </p:nvGrpSpPr>
      <p:grpSpPr>
        <a:xfrm>
          <a:off x="0" y="0"/>
          <a:ext cx="0" cy="0"/>
          <a:chOff x="0" y="0"/>
          <a:chExt cx="0" cy="0"/>
        </a:xfrm>
      </p:grpSpPr>
      <p:sp>
        <p:nvSpPr>
          <p:cNvPr id="191" name="Google Shape;191;p29"/>
          <p:cNvSpPr/>
          <p:nvPr/>
        </p:nvSpPr>
        <p:spPr>
          <a:xfrm>
            <a:off x="0" y="1564125"/>
            <a:ext cx="7116300" cy="363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1159050" y="672000"/>
            <a:ext cx="43872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29"/>
          <p:cNvSpPr txBox="1"/>
          <p:nvPr>
            <p:ph idx="1" type="subTitle"/>
          </p:nvPr>
        </p:nvSpPr>
        <p:spPr>
          <a:xfrm>
            <a:off x="1159050" y="1954650"/>
            <a:ext cx="29469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4" name="Google Shape;194;p29"/>
          <p:cNvSpPr txBox="1"/>
          <p:nvPr/>
        </p:nvSpPr>
        <p:spPr>
          <a:xfrm>
            <a:off x="1159050" y="3206775"/>
            <a:ext cx="314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b="1" lang="en" sz="1000">
                <a:solidFill>
                  <a:schemeClr val="accent4"/>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accent4"/>
                </a:solidFill>
                <a:latin typeface="Open Sans"/>
                <a:ea typeface="Open Sans"/>
                <a:cs typeface="Open Sans"/>
                <a:sym typeface="Open Sans"/>
              </a:rPr>
              <a:t>, including icons by </a:t>
            </a:r>
            <a:r>
              <a:rPr b="1" lang="en" sz="1000">
                <a:solidFill>
                  <a:schemeClr val="accent4"/>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4"/>
                </a:solidFill>
                <a:latin typeface="Open Sans"/>
                <a:ea typeface="Open Sans"/>
                <a:cs typeface="Open Sans"/>
                <a:sym typeface="Open Sans"/>
              </a:rPr>
              <a:t>, and infographics &amp; images by </a:t>
            </a:r>
            <a:r>
              <a:rPr b="1" lang="en" sz="1000">
                <a:solidFill>
                  <a:schemeClr val="accent4"/>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indent="0" lvl="0" marL="0" rtl="0" algn="l">
              <a:spcBef>
                <a:spcPts val="300"/>
              </a:spcBef>
              <a:spcAft>
                <a:spcPts val="0"/>
              </a:spcAft>
              <a:buNone/>
            </a:pPr>
            <a:r>
              <a:t/>
            </a:r>
            <a:endParaRPr b="1" sz="1000">
              <a:solidFill>
                <a:schemeClr val="accent4"/>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195" name="Shape 195"/>
        <p:cNvGrpSpPr/>
        <p:nvPr/>
      </p:nvGrpSpPr>
      <p:grpSpPr>
        <a:xfrm>
          <a:off x="0" y="0"/>
          <a:ext cx="0" cy="0"/>
          <a:chOff x="0" y="0"/>
          <a:chExt cx="0" cy="0"/>
        </a:xfrm>
      </p:grpSpPr>
      <p:sp>
        <p:nvSpPr>
          <p:cNvPr id="196" name="Google Shape;196;p30"/>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97" name="Google Shape;197;p30"/>
          <p:cNvGrpSpPr/>
          <p:nvPr/>
        </p:nvGrpSpPr>
        <p:grpSpPr>
          <a:xfrm>
            <a:off x="0" y="-7088"/>
            <a:ext cx="8661398" cy="5150588"/>
            <a:chOff x="0" y="-7088"/>
            <a:chExt cx="8661398" cy="5150588"/>
          </a:xfrm>
        </p:grpSpPr>
        <p:sp>
          <p:nvSpPr>
            <p:cNvPr id="198" name="Google Shape;198;p30"/>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00" name="Google Shape;200;p30"/>
          <p:cNvGrpSpPr/>
          <p:nvPr/>
        </p:nvGrpSpPr>
        <p:grpSpPr>
          <a:xfrm flipH="1" rot="10800000">
            <a:off x="1" y="1090763"/>
            <a:ext cx="8847502" cy="2961975"/>
            <a:chOff x="-8178042" y="-4493254"/>
            <a:chExt cx="19483598" cy="6522736"/>
          </a:xfrm>
        </p:grpSpPr>
        <p:sp>
          <p:nvSpPr>
            <p:cNvPr id="201" name="Google Shape;201;p30"/>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202" name="Google Shape;202;p30"/>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03" name="Google Shape;203;p30"/>
          <p:cNvGrpSpPr/>
          <p:nvPr/>
        </p:nvGrpSpPr>
        <p:grpSpPr>
          <a:xfrm>
            <a:off x="3677236" y="4278349"/>
            <a:ext cx="5480829" cy="432996"/>
            <a:chOff x="5582265" y="4646738"/>
            <a:chExt cx="5480829" cy="432996"/>
          </a:xfrm>
        </p:grpSpPr>
        <p:sp>
          <p:nvSpPr>
            <p:cNvPr id="204" name="Google Shape;204;p30"/>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30"/>
            <p:cNvGrpSpPr/>
            <p:nvPr/>
          </p:nvGrpSpPr>
          <p:grpSpPr>
            <a:xfrm flipH="1">
              <a:off x="5585232" y="4646738"/>
              <a:ext cx="5477861" cy="304551"/>
              <a:chOff x="-24158748" y="330075"/>
              <a:chExt cx="30568423" cy="1699506"/>
            </a:xfrm>
          </p:grpSpPr>
          <p:sp>
            <p:nvSpPr>
              <p:cNvPr id="206" name="Google Shape;206;p30"/>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 name="Google Shape;208;p30"/>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8" name="Google Shape;18;p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703775"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2" name="Google Shape;22;p5"/>
          <p:cNvSpPr txBox="1"/>
          <p:nvPr>
            <p:ph idx="2" type="body"/>
          </p:nvPr>
        </p:nvSpPr>
        <p:spPr>
          <a:xfrm>
            <a:off x="4808424"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3" name="Google Shape;23;p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2596500" y="3728336"/>
            <a:ext cx="3951000" cy="918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 name="Google Shape;30;p7"/>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0" y="0"/>
            <a:ext cx="5325000" cy="183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5" name="Google Shape;35;p8"/>
          <p:cNvSpPr txBox="1"/>
          <p:nvPr>
            <p:ph type="title"/>
          </p:nvPr>
        </p:nvSpPr>
        <p:spPr>
          <a:xfrm>
            <a:off x="680525" y="445025"/>
            <a:ext cx="439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5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499650"/>
            <a:ext cx="4572000" cy="297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 type="subTitle"/>
          </p:nvPr>
        </p:nvSpPr>
        <p:spPr>
          <a:xfrm>
            <a:off x="680525" y="1350288"/>
            <a:ext cx="31455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 name="Google Shape;39;p9"/>
          <p:cNvSpPr txBox="1"/>
          <p:nvPr>
            <p:ph idx="2" type="body"/>
          </p:nvPr>
        </p:nvSpPr>
        <p:spPr>
          <a:xfrm>
            <a:off x="680525" y="2330152"/>
            <a:ext cx="3194700" cy="213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983550" y="677650"/>
            <a:ext cx="7176900" cy="1429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p:txBody>
      </p:sp>
      <p:sp>
        <p:nvSpPr>
          <p:cNvPr id="44" name="Google Shape;44;p10"/>
          <p:cNvSpPr/>
          <p:nvPr/>
        </p:nvSpPr>
        <p:spPr>
          <a:xfrm>
            <a:off x="5256100" y="4115625"/>
            <a:ext cx="38880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indent="-317500" lvl="1" marL="914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ctrTitle"/>
          </p:nvPr>
        </p:nvSpPr>
        <p:spPr>
          <a:xfrm>
            <a:off x="-103300" y="1090800"/>
            <a:ext cx="8754900" cy="2961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b="1" lang="en" sz="3600">
                <a:latin typeface="Times New Roman"/>
                <a:ea typeface="Times New Roman"/>
                <a:cs typeface="Times New Roman"/>
                <a:sym typeface="Times New Roman"/>
              </a:rPr>
              <a:t>Classification of EEG Signals for Autism Diagnosis: A Machine Learning Approach</a:t>
            </a:r>
            <a:endParaRPr sz="4500"/>
          </a:p>
          <a:p>
            <a:pPr indent="0" lvl="0" marL="0" rtl="0" algn="l">
              <a:spcBef>
                <a:spcPts val="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Name</a:t>
            </a:r>
            <a:r>
              <a:rPr lang="en" sz="1400">
                <a:latin typeface="Arial"/>
                <a:ea typeface="Arial"/>
                <a:cs typeface="Arial"/>
                <a:sym typeface="Arial"/>
              </a:rPr>
              <a:t>:-   Pradyumn Patil</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GUIDE :-   Prof. Saraswati Patil</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18288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sz="4500"/>
          </a:p>
        </p:txBody>
      </p:sp>
      <p:pic>
        <p:nvPicPr>
          <p:cNvPr descr="VIT - A Student's Nightmare - VISHWAKARMA INSTITUTE OF TECHNOLOGY - PUNE  Consumer Review - MouthShut.com" id="214" name="Google Shape;214;p31"/>
          <p:cNvPicPr preferRelativeResize="0"/>
          <p:nvPr/>
        </p:nvPicPr>
        <p:blipFill rotWithShape="1">
          <a:blip r:embed="rId3">
            <a:alphaModFix/>
          </a:blip>
          <a:srcRect b="0" l="0" r="0" t="0"/>
          <a:stretch/>
        </p:blipFill>
        <p:spPr>
          <a:xfrm>
            <a:off x="7458778" y="2586949"/>
            <a:ext cx="1685214" cy="145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1650" y="221375"/>
            <a:ext cx="25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73" name="Google Shape;273;p40"/>
          <p:cNvSpPr txBox="1"/>
          <p:nvPr/>
        </p:nvSpPr>
        <p:spPr>
          <a:xfrm>
            <a:off x="95925" y="110700"/>
            <a:ext cx="242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ighteous"/>
                <a:ea typeface="Righteous"/>
                <a:cs typeface="Righteous"/>
                <a:sym typeface="Righteous"/>
              </a:rPr>
              <a:t>Overall</a:t>
            </a:r>
            <a:endParaRPr sz="2400">
              <a:latin typeface="Righteous"/>
              <a:ea typeface="Righteous"/>
              <a:cs typeface="Righteous"/>
              <a:sym typeface="Righteous"/>
            </a:endParaRPr>
          </a:p>
          <a:p>
            <a:pPr indent="0" lvl="0" marL="0" rtl="0" algn="l">
              <a:spcBef>
                <a:spcPts val="0"/>
              </a:spcBef>
              <a:spcAft>
                <a:spcPts val="0"/>
              </a:spcAft>
              <a:buNone/>
            </a:pPr>
            <a:r>
              <a:rPr lang="en" sz="2400">
                <a:latin typeface="Righteous"/>
                <a:ea typeface="Righteous"/>
                <a:cs typeface="Righteous"/>
                <a:sym typeface="Righteous"/>
              </a:rPr>
              <a:t>Project Flow Diagram </a:t>
            </a:r>
            <a:endParaRPr sz="2400">
              <a:latin typeface="Righteous"/>
              <a:ea typeface="Righteous"/>
              <a:cs typeface="Righteous"/>
              <a:sym typeface="Righteous"/>
            </a:endParaRPr>
          </a:p>
        </p:txBody>
      </p:sp>
      <p:pic>
        <p:nvPicPr>
          <p:cNvPr id="274" name="Google Shape;274;p40"/>
          <p:cNvPicPr preferRelativeResize="0"/>
          <p:nvPr/>
        </p:nvPicPr>
        <p:blipFill rotWithShape="1">
          <a:blip r:embed="rId3">
            <a:alphaModFix/>
          </a:blip>
          <a:srcRect b="0" l="0" r="0" t="49248"/>
          <a:stretch/>
        </p:blipFill>
        <p:spPr>
          <a:xfrm>
            <a:off x="3961575" y="69551"/>
            <a:ext cx="4301025" cy="486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680525" y="2185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pic>
        <p:nvPicPr>
          <p:cNvPr id="280" name="Google Shape;280;p41"/>
          <p:cNvPicPr preferRelativeResize="0"/>
          <p:nvPr/>
        </p:nvPicPr>
        <p:blipFill>
          <a:blip r:embed="rId3">
            <a:alphaModFix/>
          </a:blip>
          <a:stretch>
            <a:fillRect/>
          </a:stretch>
        </p:blipFill>
        <p:spPr>
          <a:xfrm>
            <a:off x="5444000" y="849425"/>
            <a:ext cx="3764577" cy="4047425"/>
          </a:xfrm>
          <a:prstGeom prst="rect">
            <a:avLst/>
          </a:prstGeom>
          <a:noFill/>
          <a:ln>
            <a:noFill/>
          </a:ln>
        </p:spPr>
      </p:pic>
      <p:sp>
        <p:nvSpPr>
          <p:cNvPr id="281" name="Google Shape;281;p41"/>
          <p:cNvSpPr txBox="1"/>
          <p:nvPr/>
        </p:nvSpPr>
        <p:spPr>
          <a:xfrm>
            <a:off x="378225" y="1201100"/>
            <a:ext cx="4914600" cy="3627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High correlation between two features means they are redundant and carry similar information.</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AutoNum type="arabicPeriod"/>
            </a:pPr>
            <a:r>
              <a:rPr lang="en">
                <a:latin typeface="Open Sans"/>
                <a:ea typeface="Open Sans"/>
                <a:cs typeface="Open Sans"/>
                <a:sym typeface="Open Sans"/>
              </a:rPr>
              <a:t>Dropping highly correlated features can reduce dimensionality and improve model performance.</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AutoNum type="arabicPeriod"/>
            </a:pPr>
            <a:r>
              <a:rPr lang="en">
                <a:latin typeface="Open Sans"/>
                <a:ea typeface="Open Sans"/>
                <a:cs typeface="Open Sans"/>
                <a:sym typeface="Open Sans"/>
              </a:rPr>
              <a:t>A correlation matrix can be used to identify highly correlated features.</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AutoNum type="arabicPeriod"/>
            </a:pPr>
            <a:r>
              <a:rPr lang="en">
                <a:latin typeface="Open Sans"/>
                <a:ea typeface="Open Sans"/>
                <a:cs typeface="Open Sans"/>
                <a:sym typeface="Open Sans"/>
              </a:rPr>
              <a:t>Different correlation thresholds can be used to drop features with high correlations.</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AutoNum type="arabicPeriod"/>
            </a:pPr>
            <a:r>
              <a:rPr lang="en">
                <a:latin typeface="Open Sans"/>
                <a:ea typeface="Open Sans"/>
                <a:cs typeface="Open Sans"/>
                <a:sym typeface="Open Sans"/>
              </a:rPr>
              <a:t>It is important to carefully consider which features to drop, as some features may be important for the analysis or may have an indirect relationship with the target variable.</a:t>
            </a:r>
            <a:endParaRPr>
              <a:latin typeface="Open Sans"/>
              <a:ea typeface="Open Sans"/>
              <a:cs typeface="Open Sans"/>
              <a:sym typeface="Open Sans"/>
            </a:endParaRPr>
          </a:p>
          <a:p>
            <a:pPr indent="0" lvl="0" marL="0" rtl="0" algn="l">
              <a:spcBef>
                <a:spcPts val="10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idx="1" type="body"/>
          </p:nvPr>
        </p:nvSpPr>
        <p:spPr>
          <a:xfrm>
            <a:off x="0" y="791275"/>
            <a:ext cx="4323300" cy="10494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Char char="●"/>
            </a:pPr>
            <a:r>
              <a:rPr lang="en" sz="1300">
                <a:solidFill>
                  <a:schemeClr val="dk1"/>
                </a:solidFill>
                <a:latin typeface="Roboto"/>
                <a:ea typeface="Roboto"/>
                <a:cs typeface="Roboto"/>
                <a:sym typeface="Roboto"/>
              </a:rPr>
              <a:t>We applying a bandpass filter to the EEG data in order to isolate the frequency range of alpha waves (8-12 Hz). Butterworth filter with a filter order of 6 and a passband range of 8-12 Hz. The resulting filter coefficients are stored in the variables </a:t>
            </a:r>
            <a:endParaRPr sz="1300">
              <a:solidFill>
                <a:schemeClr val="dk1"/>
              </a:solidFill>
              <a:latin typeface="Roboto"/>
              <a:ea typeface="Roboto"/>
              <a:cs typeface="Roboto"/>
              <a:sym typeface="Roboto"/>
            </a:endParaRPr>
          </a:p>
          <a:p>
            <a:pPr indent="-311150" lvl="0" marL="457200" marR="0" rtl="0" algn="l">
              <a:lnSpc>
                <a:spcPct val="100000"/>
              </a:lnSpc>
              <a:spcBef>
                <a:spcPts val="1000"/>
              </a:spcBef>
              <a:spcAft>
                <a:spcPts val="0"/>
              </a:spcAft>
              <a:buClr>
                <a:schemeClr val="dk1"/>
              </a:buClr>
              <a:buSzPts val="1300"/>
              <a:buFont typeface="Roboto"/>
              <a:buChar char="●"/>
            </a:pPr>
            <a:r>
              <a:rPr lang="en" sz="1300">
                <a:solidFill>
                  <a:schemeClr val="dk1"/>
                </a:solidFill>
                <a:latin typeface="Roboto"/>
                <a:ea typeface="Roboto"/>
                <a:cs typeface="Roboto"/>
                <a:sym typeface="Roboto"/>
              </a:rPr>
              <a:t>calculate the analytic signal of each column of  The analytic signal is a complex signal that contains both the original signal and its Hilbert transform.</a:t>
            </a:r>
            <a:endParaRPr sz="1300">
              <a:solidFill>
                <a:schemeClr val="dk1"/>
              </a:solidFill>
              <a:latin typeface="Roboto"/>
              <a:ea typeface="Roboto"/>
              <a:cs typeface="Roboto"/>
              <a:sym typeface="Roboto"/>
            </a:endParaRPr>
          </a:p>
          <a:p>
            <a:pPr indent="-311150" lvl="0" marL="457200" marR="0" rtl="0" algn="l">
              <a:lnSpc>
                <a:spcPct val="100000"/>
              </a:lnSpc>
              <a:spcBef>
                <a:spcPts val="1000"/>
              </a:spcBef>
              <a:spcAft>
                <a:spcPts val="0"/>
              </a:spcAft>
              <a:buClr>
                <a:schemeClr val="dk1"/>
              </a:buClr>
              <a:buSzPts val="1300"/>
              <a:buFont typeface="Roboto"/>
              <a:buChar char="●"/>
            </a:pPr>
            <a:r>
              <a:rPr lang="en" sz="1300">
                <a:solidFill>
                  <a:schemeClr val="dk1"/>
                </a:solidFill>
                <a:latin typeface="Roboto"/>
                <a:ea typeface="Roboto"/>
                <a:cs typeface="Roboto"/>
                <a:sym typeface="Roboto"/>
              </a:rPr>
              <a:t>We calculate the absolute value (i.e., magnitude) of the analytic signal. The resulting alpha wave envelope data is stored in the variable </a:t>
            </a:r>
            <a:endParaRPr sz="1300">
              <a:solidFill>
                <a:schemeClr val="dk1"/>
              </a:solidFill>
              <a:latin typeface="Roboto"/>
              <a:ea typeface="Roboto"/>
              <a:cs typeface="Roboto"/>
              <a:sym typeface="Roboto"/>
            </a:endParaRPr>
          </a:p>
          <a:p>
            <a:pPr indent="0" lvl="0" marL="914400" marR="0" rtl="0" algn="l">
              <a:lnSpc>
                <a:spcPct val="100000"/>
              </a:lnSpc>
              <a:spcBef>
                <a:spcPts val="1000"/>
              </a:spcBef>
              <a:spcAft>
                <a:spcPts val="0"/>
              </a:spcAft>
              <a:buNone/>
            </a:pPr>
            <a:r>
              <a:t/>
            </a:r>
            <a:endParaRPr sz="1200">
              <a:solidFill>
                <a:schemeClr val="dk1"/>
              </a:solidFill>
              <a:latin typeface="Roboto"/>
              <a:ea typeface="Roboto"/>
              <a:cs typeface="Roboto"/>
              <a:sym typeface="Roboto"/>
            </a:endParaRPr>
          </a:p>
          <a:p>
            <a:pPr indent="0" lvl="0" marL="914400" marR="0" rtl="0" algn="l">
              <a:lnSpc>
                <a:spcPct val="100000"/>
              </a:lnSpc>
              <a:spcBef>
                <a:spcPts val="1000"/>
              </a:spcBef>
              <a:spcAft>
                <a:spcPts val="0"/>
              </a:spcAft>
              <a:buNone/>
            </a:pPr>
            <a:r>
              <a:t/>
            </a:r>
            <a:endParaRPr sz="1200">
              <a:solidFill>
                <a:schemeClr val="dk1"/>
              </a:solidFill>
              <a:latin typeface="Roboto"/>
              <a:ea typeface="Roboto"/>
              <a:cs typeface="Roboto"/>
              <a:sym typeface="Roboto"/>
            </a:endParaRPr>
          </a:p>
          <a:p>
            <a:pPr indent="0" lvl="0" marL="914400" marR="0" rtl="0" algn="l">
              <a:lnSpc>
                <a:spcPct val="100000"/>
              </a:lnSpc>
              <a:spcBef>
                <a:spcPts val="10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300"/>
          </a:p>
          <a:p>
            <a:pPr indent="0" lvl="0" marL="0" rtl="0" algn="l">
              <a:spcBef>
                <a:spcPts val="1600"/>
              </a:spcBef>
              <a:spcAft>
                <a:spcPts val="0"/>
              </a:spcAft>
              <a:buClr>
                <a:schemeClr val="dk1"/>
              </a:buClr>
              <a:buSzPts val="1100"/>
              <a:buFont typeface="Arial"/>
              <a:buNone/>
            </a:pPr>
            <a:r>
              <a:t/>
            </a:r>
            <a:endParaRPr sz="1300"/>
          </a:p>
          <a:p>
            <a:pPr indent="0" lvl="0" marL="0" rtl="0" algn="l">
              <a:spcBef>
                <a:spcPts val="1600"/>
              </a:spcBef>
              <a:spcAft>
                <a:spcPts val="0"/>
              </a:spcAft>
              <a:buNone/>
            </a:pPr>
            <a:r>
              <a:t/>
            </a:r>
            <a:endParaRPr sz="1300"/>
          </a:p>
          <a:p>
            <a:pPr indent="0" lvl="0" marL="457200" rtl="0" algn="l">
              <a:spcBef>
                <a:spcPts val="1600"/>
              </a:spcBef>
              <a:spcAft>
                <a:spcPts val="0"/>
              </a:spcAft>
              <a:buNone/>
            </a:pPr>
            <a:r>
              <a:t/>
            </a:r>
            <a:endParaRPr sz="1300"/>
          </a:p>
          <a:p>
            <a:pPr indent="0" lvl="0" marL="0" rtl="0" algn="l">
              <a:spcBef>
                <a:spcPts val="1600"/>
              </a:spcBef>
              <a:spcAft>
                <a:spcPts val="1600"/>
              </a:spcAft>
              <a:buNone/>
            </a:pPr>
            <a:r>
              <a:t/>
            </a:r>
            <a:endParaRPr sz="1300"/>
          </a:p>
        </p:txBody>
      </p:sp>
      <p:sp>
        <p:nvSpPr>
          <p:cNvPr id="287" name="Google Shape;287;p42"/>
          <p:cNvSpPr txBox="1"/>
          <p:nvPr>
            <p:ph type="title"/>
          </p:nvPr>
        </p:nvSpPr>
        <p:spPr>
          <a:xfrm>
            <a:off x="680525" y="2185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bands from the EEG signal</a:t>
            </a:r>
            <a:endParaRPr/>
          </a:p>
        </p:txBody>
      </p:sp>
      <p:pic>
        <p:nvPicPr>
          <p:cNvPr id="288" name="Google Shape;288;p42"/>
          <p:cNvPicPr preferRelativeResize="0"/>
          <p:nvPr/>
        </p:nvPicPr>
        <p:blipFill>
          <a:blip r:embed="rId3">
            <a:alphaModFix/>
          </a:blip>
          <a:stretch>
            <a:fillRect/>
          </a:stretch>
        </p:blipFill>
        <p:spPr>
          <a:xfrm>
            <a:off x="4067407" y="1020175"/>
            <a:ext cx="4994792" cy="3768949"/>
          </a:xfrm>
          <a:prstGeom prst="rect">
            <a:avLst/>
          </a:prstGeom>
          <a:noFill/>
          <a:ln>
            <a:noFill/>
          </a:ln>
        </p:spPr>
      </p:pic>
      <p:sp>
        <p:nvSpPr>
          <p:cNvPr id="289" name="Google Shape;289;p42"/>
          <p:cNvSpPr txBox="1"/>
          <p:nvPr/>
        </p:nvSpPr>
        <p:spPr>
          <a:xfrm>
            <a:off x="297450" y="4045825"/>
            <a:ext cx="3770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purpose of this code is to extract the magnitude of alpha waves from EEG signals that have been cleaned and preprocessed.</a:t>
            </a:r>
            <a:r>
              <a:rPr lang="en" sz="1200">
                <a:solidFill>
                  <a:schemeClr val="dk1"/>
                </a:solidFill>
                <a:latin typeface="Roboto"/>
                <a:ea typeface="Roboto"/>
                <a:cs typeface="Roboto"/>
                <a:sym typeface="Roboto"/>
              </a:rPr>
              <a:t>we can potentially identify patterns or features that are indicative of a certain mental state or condition.</a:t>
            </a:r>
            <a:endParaRPr>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idx="1" type="body"/>
          </p:nvPr>
        </p:nvSpPr>
        <p:spPr>
          <a:xfrm>
            <a:off x="680525" y="815400"/>
            <a:ext cx="45825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Classification using Raw Alpha Waves: Once the features are extracted from the raw alpha wave data, you can utilize a classification algorithm to build a model.</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Classification using DWT and Approximation Series: We apply the DWT to the raw alpha wave data revealing both time and frequency information. By applying the DWT to the alpha wave data, you obtain approximation and detail coefficients at different scales.</a:t>
            </a:r>
            <a:endParaRPr/>
          </a:p>
          <a:p>
            <a:pPr indent="0" lvl="0" marL="0" rtl="0" algn="l">
              <a:spcBef>
                <a:spcPts val="1600"/>
              </a:spcBef>
              <a:spcAft>
                <a:spcPts val="1600"/>
              </a:spcAft>
              <a:buNone/>
            </a:pPr>
            <a:r>
              <a:t/>
            </a:r>
            <a:endParaRPr/>
          </a:p>
        </p:txBody>
      </p:sp>
      <p:sp>
        <p:nvSpPr>
          <p:cNvPr id="295" name="Google Shape;295;p43"/>
          <p:cNvSpPr txBox="1"/>
          <p:nvPr>
            <p:ph type="title"/>
          </p:nvPr>
        </p:nvSpPr>
        <p:spPr>
          <a:xfrm>
            <a:off x="680525" y="545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Wavelet</a:t>
            </a:r>
            <a:r>
              <a:rPr lang="en"/>
              <a:t> </a:t>
            </a:r>
            <a:r>
              <a:rPr lang="en"/>
              <a:t>transform</a:t>
            </a:r>
            <a:r>
              <a:rPr lang="en"/>
              <a:t> </a:t>
            </a:r>
            <a:endParaRPr/>
          </a:p>
        </p:txBody>
      </p:sp>
      <p:pic>
        <p:nvPicPr>
          <p:cNvPr id="296" name="Google Shape;296;p43"/>
          <p:cNvPicPr preferRelativeResize="0"/>
          <p:nvPr/>
        </p:nvPicPr>
        <p:blipFill>
          <a:blip r:embed="rId3">
            <a:alphaModFix/>
          </a:blip>
          <a:stretch>
            <a:fillRect/>
          </a:stretch>
        </p:blipFill>
        <p:spPr>
          <a:xfrm>
            <a:off x="5263025" y="1504050"/>
            <a:ext cx="3880975" cy="233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0" y="1552625"/>
            <a:ext cx="4263000" cy="18879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Overview of Kernel SVM:</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is a supervised learning algorithm used for classification and regression tasks.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Kernel SVM extends the SVM algorithm by mapping the input data into a higher-dimensional feature space.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kernel function allows us to efficiently compute the dot products between the mapped features.</a:t>
            </a:r>
            <a:endParaRPr sz="1200">
              <a:solidFill>
                <a:schemeClr val="dk1"/>
              </a:solidFill>
              <a:latin typeface="Roboto"/>
              <a:ea typeface="Roboto"/>
              <a:cs typeface="Roboto"/>
              <a:sym typeface="Roboto"/>
            </a:endParaRPr>
          </a:p>
          <a:p>
            <a:pPr indent="0" lvl="0" marL="0" rtl="0" algn="l">
              <a:spcBef>
                <a:spcPts val="1500"/>
              </a:spcBef>
              <a:spcAft>
                <a:spcPts val="1600"/>
              </a:spcAft>
              <a:buNone/>
            </a:pPr>
            <a:r>
              <a:t/>
            </a:r>
            <a:endParaRPr/>
          </a:p>
        </p:txBody>
      </p:sp>
      <p:sp>
        <p:nvSpPr>
          <p:cNvPr id="302" name="Google Shape;302;p44"/>
          <p:cNvSpPr txBox="1"/>
          <p:nvPr>
            <p:ph type="title"/>
          </p:nvPr>
        </p:nvSpPr>
        <p:spPr>
          <a:xfrm>
            <a:off x="595800" y="1060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 Single label Kernel SVM</a:t>
            </a:r>
            <a:endParaRPr/>
          </a:p>
        </p:txBody>
      </p:sp>
      <p:sp>
        <p:nvSpPr>
          <p:cNvPr id="303" name="Google Shape;303;p44"/>
          <p:cNvSpPr txBox="1"/>
          <p:nvPr>
            <p:ph idx="1" type="body"/>
          </p:nvPr>
        </p:nvSpPr>
        <p:spPr>
          <a:xfrm>
            <a:off x="4372275" y="1721975"/>
            <a:ext cx="4709400" cy="1887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Kernel functions are used to measure the similarity between data points in the feature space.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Popular kernel functions include: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Linear kernel: Suitable for linearly separable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Polynomial kernel: Captures non-linear relationships using polynomial terms.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Radial Basis Function (RBF) kernel: Efficiently handles complex non-linear relationships.</a:t>
            </a:r>
            <a:endParaRPr sz="1200">
              <a:solidFill>
                <a:schemeClr val="dk1"/>
              </a:solidFill>
              <a:latin typeface="Roboto"/>
              <a:ea typeface="Roboto"/>
              <a:cs typeface="Roboto"/>
              <a:sym typeface="Roboto"/>
            </a:endParaRPr>
          </a:p>
          <a:p>
            <a:pPr indent="0" lvl="0" marL="0" rtl="0" algn="l">
              <a:spcBef>
                <a:spcPts val="1500"/>
              </a:spcBef>
              <a:spcAft>
                <a:spcPts val="16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9" name="Google Shape;309;p45"/>
          <p:cNvSpPr txBox="1"/>
          <p:nvPr>
            <p:ph type="title"/>
          </p:nvPr>
        </p:nvSpPr>
        <p:spPr>
          <a:xfrm>
            <a:off x="629700" y="1823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45"/>
          <p:cNvPicPr preferRelativeResize="0"/>
          <p:nvPr/>
        </p:nvPicPr>
        <p:blipFill>
          <a:blip r:embed="rId3">
            <a:alphaModFix/>
          </a:blip>
          <a:stretch>
            <a:fillRect/>
          </a:stretch>
        </p:blipFill>
        <p:spPr>
          <a:xfrm>
            <a:off x="1983125" y="958275"/>
            <a:ext cx="4711850" cy="379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0" y="789600"/>
            <a:ext cx="4148400" cy="4087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True Positives (TP) = 1</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False Positives (FP) = 0.0</a:t>
            </a:r>
            <a:r>
              <a:rPr lang="en" sz="1200">
                <a:solidFill>
                  <a:schemeClr val="dk1"/>
                </a:solidFill>
                <a:highlight>
                  <a:schemeClr val="lt1"/>
                </a:highlight>
                <a:latin typeface="Roboto"/>
                <a:ea typeface="Roboto"/>
                <a:cs typeface="Roboto"/>
                <a:sym typeface="Roboto"/>
              </a:rPr>
              <a:t>0</a:t>
            </a:r>
            <a:r>
              <a:rPr lang="en" sz="1200">
                <a:solidFill>
                  <a:schemeClr val="dk1"/>
                </a:solidFill>
                <a:highlight>
                  <a:schemeClr val="lt1"/>
                </a:highlight>
                <a:latin typeface="Roboto"/>
                <a:ea typeface="Roboto"/>
                <a:cs typeface="Roboto"/>
                <a:sym typeface="Roboto"/>
              </a:rPr>
              <a:t>18</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False Negatives (FN) = 0.003</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True Negatives (TN) = 1</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Accuracy = (TP + TN) / (TP + FP + FN + TN) = (1 + 1) / (1 + 0.0018 + 0.003 + 1) = 0.9982</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Precision = TP / (TP + FP) = 1 / (1 + 0.0018) = 0.9982</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Recall = TP / (TP + FN) = 1 / (1 + 0.003) = 0.997</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F1-score = 2 * (Precision * Recall) / (Precision + Recall) = 2 * (0.9982 * 0.997) / (0.9982 + 0.997) = 0.9976</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Overall, these values indicate that the model is performing well on the classification task, with high accuracy, precision, recall, and F1-score.</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316" name="Google Shape;316;p46"/>
          <p:cNvSpPr txBox="1"/>
          <p:nvPr>
            <p:ph type="title"/>
          </p:nvPr>
        </p:nvSpPr>
        <p:spPr>
          <a:xfrm>
            <a:off x="680525" y="1498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317" name="Google Shape;317;p46"/>
          <p:cNvPicPr preferRelativeResize="0"/>
          <p:nvPr/>
        </p:nvPicPr>
        <p:blipFill>
          <a:blip r:embed="rId3">
            <a:alphaModFix/>
          </a:blip>
          <a:stretch>
            <a:fillRect/>
          </a:stretch>
        </p:blipFill>
        <p:spPr>
          <a:xfrm>
            <a:off x="4559450" y="879713"/>
            <a:ext cx="5257800" cy="389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idx="1" type="body"/>
          </p:nvPr>
        </p:nvSpPr>
        <p:spPr>
          <a:xfrm>
            <a:off x="0" y="791275"/>
            <a:ext cx="9062100" cy="35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Software Requirements:</a:t>
            </a:r>
            <a:endParaRPr sz="1300"/>
          </a:p>
          <a:p>
            <a:pPr indent="0" lvl="0" marL="0" rtl="0" algn="l">
              <a:spcBef>
                <a:spcPts val="1600"/>
              </a:spcBef>
              <a:spcAft>
                <a:spcPts val="0"/>
              </a:spcAft>
              <a:buClr>
                <a:schemeClr val="dk1"/>
              </a:buClr>
              <a:buSzPts val="1100"/>
              <a:buFont typeface="Arial"/>
              <a:buNone/>
            </a:pPr>
            <a:r>
              <a:rPr lang="en" sz="1300"/>
              <a:t>EEG signal processing software, such as </a:t>
            </a:r>
            <a:r>
              <a:rPr b="1" lang="en" sz="1300"/>
              <a:t>EEGLAB</a:t>
            </a:r>
            <a:r>
              <a:rPr lang="en" sz="1300"/>
              <a:t> or </a:t>
            </a:r>
            <a:r>
              <a:rPr b="1" lang="en" sz="1300"/>
              <a:t>MNE-Python</a:t>
            </a:r>
            <a:r>
              <a:rPr lang="en" sz="1300"/>
              <a:t>, to pre-process the EEG signals.</a:t>
            </a:r>
            <a:endParaRPr sz="1300"/>
          </a:p>
          <a:p>
            <a:pPr indent="0" lvl="0" marL="0" rtl="0" algn="l">
              <a:spcBef>
                <a:spcPts val="1600"/>
              </a:spcBef>
              <a:spcAft>
                <a:spcPts val="0"/>
              </a:spcAft>
              <a:buClr>
                <a:schemeClr val="dk1"/>
              </a:buClr>
              <a:buSzPts val="1100"/>
              <a:buFont typeface="Arial"/>
              <a:buNone/>
            </a:pPr>
            <a:r>
              <a:rPr lang="en" sz="1300"/>
              <a:t>Feature extraction software, such as MATLAB or Python, to extract relevant features from the pre-processed EEG signals.</a:t>
            </a:r>
            <a:endParaRPr sz="1300"/>
          </a:p>
          <a:p>
            <a:pPr indent="0" lvl="0" marL="0" rtl="0" algn="l">
              <a:spcBef>
                <a:spcPts val="1600"/>
              </a:spcBef>
              <a:spcAft>
                <a:spcPts val="0"/>
              </a:spcAft>
              <a:buClr>
                <a:schemeClr val="dk1"/>
              </a:buClr>
              <a:buSzPts val="1100"/>
              <a:buFont typeface="Arial"/>
              <a:buNone/>
            </a:pPr>
            <a:r>
              <a:rPr lang="en" sz="1300"/>
              <a:t>Machine learning :- scikit-learn, TensorFlow, or Keras, to train and test the classification model.</a:t>
            </a:r>
            <a:endParaRPr sz="1300"/>
          </a:p>
          <a:p>
            <a:pPr indent="0" lvl="0" marL="0" rtl="0" algn="l">
              <a:spcBef>
                <a:spcPts val="1600"/>
              </a:spcBef>
              <a:spcAft>
                <a:spcPts val="0"/>
              </a:spcAft>
              <a:buClr>
                <a:schemeClr val="dk1"/>
              </a:buClr>
              <a:buSzPts val="1100"/>
              <a:buFont typeface="Arial"/>
              <a:buNone/>
            </a:pPr>
            <a:r>
              <a:rPr lang="en" sz="1300"/>
              <a:t>Statistical analysis :- Python, to perform statistical analysis on the selected features.</a:t>
            </a:r>
            <a:endParaRPr sz="1300"/>
          </a:p>
          <a:p>
            <a:pPr indent="0" lvl="0" marL="0" rtl="0" algn="l">
              <a:spcBef>
                <a:spcPts val="1600"/>
              </a:spcBef>
              <a:spcAft>
                <a:spcPts val="0"/>
              </a:spcAft>
              <a:buClr>
                <a:schemeClr val="dk1"/>
              </a:buClr>
              <a:buSzPts val="1100"/>
              <a:buFont typeface="Arial"/>
              <a:buNone/>
            </a:pPr>
            <a:r>
              <a:rPr lang="en" sz="1300"/>
              <a:t>Data visualization :-  matplotlib to visualize the results of the analysis.</a:t>
            </a:r>
            <a:endParaRPr sz="1300"/>
          </a:p>
          <a:p>
            <a:pPr indent="0" lvl="0" marL="0" rtl="0" algn="l">
              <a:spcBef>
                <a:spcPts val="1600"/>
              </a:spcBef>
              <a:spcAft>
                <a:spcPts val="0"/>
              </a:spcAft>
              <a:buNone/>
            </a:pPr>
            <a:r>
              <a:t/>
            </a:r>
            <a:endParaRPr sz="1300"/>
          </a:p>
          <a:p>
            <a:pPr indent="0" lvl="0" marL="457200" rtl="0" algn="l">
              <a:spcBef>
                <a:spcPts val="1600"/>
              </a:spcBef>
              <a:spcAft>
                <a:spcPts val="0"/>
              </a:spcAft>
              <a:buNone/>
            </a:pPr>
            <a:r>
              <a:t/>
            </a:r>
            <a:endParaRPr sz="1300"/>
          </a:p>
          <a:p>
            <a:pPr indent="0" lvl="0" marL="0" rtl="0" algn="l">
              <a:spcBef>
                <a:spcPts val="1600"/>
              </a:spcBef>
              <a:spcAft>
                <a:spcPts val="1600"/>
              </a:spcAft>
              <a:buNone/>
            </a:pPr>
            <a:r>
              <a:t/>
            </a:r>
            <a:endParaRPr sz="1300"/>
          </a:p>
        </p:txBody>
      </p:sp>
      <p:sp>
        <p:nvSpPr>
          <p:cNvPr id="323" name="Google Shape;323;p47"/>
          <p:cNvSpPr txBox="1"/>
          <p:nvPr>
            <p:ph type="title"/>
          </p:nvPr>
        </p:nvSpPr>
        <p:spPr>
          <a:xfrm>
            <a:off x="680525" y="2185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ystem Requirements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idx="1" type="body"/>
          </p:nvPr>
        </p:nvSpPr>
        <p:spPr>
          <a:xfrm>
            <a:off x="136375" y="1671250"/>
            <a:ext cx="8863500" cy="188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 accuracy and reliability of EEG-based classification models for autism by testing multi-model systems.</a:t>
            </a:r>
            <a:endParaRPr/>
          </a:p>
          <a:p>
            <a:pPr indent="-342900" lvl="0" marL="457200" rtl="0" algn="l">
              <a:spcBef>
                <a:spcPts val="0"/>
              </a:spcBef>
              <a:spcAft>
                <a:spcPts val="0"/>
              </a:spcAft>
              <a:buSzPts val="1800"/>
              <a:buChar char="●"/>
            </a:pPr>
            <a:r>
              <a:rPr lang="en"/>
              <a:t>Investigate use of EEG for identifying subtypes of autism</a:t>
            </a:r>
            <a:endParaRPr/>
          </a:p>
          <a:p>
            <a:pPr indent="-342900" lvl="0" marL="457200" rtl="0" algn="l">
              <a:spcBef>
                <a:spcPts val="0"/>
              </a:spcBef>
              <a:spcAft>
                <a:spcPts val="0"/>
              </a:spcAft>
              <a:buSzPts val="1800"/>
              <a:buChar char="●"/>
            </a:pPr>
            <a:r>
              <a:rPr lang="en"/>
              <a:t>Develop EEG-based biomarkers for monitoring treatment response and long-term outcomes</a:t>
            </a:r>
            <a:endParaRPr/>
          </a:p>
          <a:p>
            <a:pPr indent="-342900" lvl="0" marL="457200" rtl="0" algn="l">
              <a:spcBef>
                <a:spcPts val="0"/>
              </a:spcBef>
              <a:spcAft>
                <a:spcPts val="0"/>
              </a:spcAft>
              <a:buSzPts val="1800"/>
              <a:buChar char="●"/>
            </a:pPr>
            <a:r>
              <a:rPr lang="en"/>
              <a:t>Explore potential use of wearable EEG devices for real-time monitoring in naturalistic settings</a:t>
            </a:r>
            <a:endParaRPr/>
          </a:p>
          <a:p>
            <a:pPr indent="-342900" lvl="0" marL="457200" rtl="0" algn="l">
              <a:spcBef>
                <a:spcPts val="0"/>
              </a:spcBef>
              <a:spcAft>
                <a:spcPts val="0"/>
              </a:spcAft>
              <a:buSzPts val="1800"/>
              <a:buChar char="●"/>
            </a:pPr>
            <a:r>
              <a:rPr lang="en"/>
              <a:t>Investigate ethical implications of using EEG-based classification for autism</a:t>
            </a:r>
            <a:endParaRPr/>
          </a:p>
          <a:p>
            <a:pPr indent="-342900" lvl="0" marL="457200" rtl="0" algn="l">
              <a:spcBef>
                <a:spcPts val="0"/>
              </a:spcBef>
              <a:spcAft>
                <a:spcPts val="0"/>
              </a:spcAft>
              <a:buSzPts val="1800"/>
              <a:buChar char="●"/>
            </a:pPr>
            <a:r>
              <a:rPr lang="en"/>
              <a:t>Collaborate with clinicians and stakeholders to integrate EEG-based classification into clinical practice.</a:t>
            </a:r>
            <a:endParaRPr/>
          </a:p>
          <a:p>
            <a:pPr indent="0" lvl="0" marL="457200" rtl="0" algn="l">
              <a:spcBef>
                <a:spcPts val="1600"/>
              </a:spcBef>
              <a:spcAft>
                <a:spcPts val="0"/>
              </a:spcAft>
              <a:buNone/>
            </a:pPr>
            <a:r>
              <a:t/>
            </a:r>
            <a:endParaRPr/>
          </a:p>
          <a:p>
            <a:pPr indent="-342900" lvl="1" marL="914400" rtl="0" algn="l">
              <a:spcBef>
                <a:spcPts val="1600"/>
              </a:spcBef>
              <a:spcAft>
                <a:spcPts val="0"/>
              </a:spcAft>
              <a:buSzPts val="1800"/>
              <a:buChar char="○"/>
            </a:pPr>
            <a:r>
              <a:t/>
            </a:r>
            <a:endParaRPr/>
          </a:p>
          <a:p>
            <a:pPr indent="-342900" lvl="1" marL="914400" rtl="0" algn="l">
              <a:spcBef>
                <a:spcPts val="0"/>
              </a:spcBef>
              <a:spcAft>
                <a:spcPts val="0"/>
              </a:spcAft>
              <a:buSzPts val="1800"/>
              <a:buChar char="○"/>
            </a:pPr>
            <a:r>
              <a:t/>
            </a:r>
            <a:endParaRPr/>
          </a:p>
        </p:txBody>
      </p:sp>
      <p:sp>
        <p:nvSpPr>
          <p:cNvPr id="329" name="Google Shape;329;p48"/>
          <p:cNvSpPr txBox="1"/>
          <p:nvPr>
            <p:ph type="title"/>
          </p:nvPr>
        </p:nvSpPr>
        <p:spPr>
          <a:xfrm>
            <a:off x="680525" y="1700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idx="1" type="body"/>
          </p:nvPr>
        </p:nvSpPr>
        <p:spPr>
          <a:xfrm>
            <a:off x="524325" y="1280750"/>
            <a:ext cx="7512300" cy="188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combination of wavelet transform, alpha wave extraction, and single-label classification can accurately identify autism based on EEG signals.</a:t>
            </a:r>
            <a:endParaRPr sz="1200"/>
          </a:p>
          <a:p>
            <a:pPr indent="-304800" lvl="0" marL="457200" rtl="0" algn="l">
              <a:spcBef>
                <a:spcPts val="0"/>
              </a:spcBef>
              <a:spcAft>
                <a:spcPts val="0"/>
              </a:spcAft>
              <a:buSzPts val="1200"/>
              <a:buChar char="●"/>
            </a:pPr>
            <a:r>
              <a:rPr lang="en" sz="1200"/>
              <a:t>The wavelet transform helps to decompose the signal into different frequency bands, while alpha wave extraction allows us to focus on the clinically relevant frequency bands of the EEG.</a:t>
            </a:r>
            <a:endParaRPr sz="1200"/>
          </a:p>
          <a:p>
            <a:pPr indent="-304800" lvl="0" marL="457200" rtl="0" algn="l">
              <a:spcBef>
                <a:spcPts val="0"/>
              </a:spcBef>
              <a:spcAft>
                <a:spcPts val="0"/>
              </a:spcAft>
              <a:buSzPts val="1200"/>
              <a:buChar char="●"/>
            </a:pPr>
            <a:r>
              <a:rPr lang="en" sz="1200"/>
              <a:t>Single-label classification simplifies the problem and improves the performance of the classification model.</a:t>
            </a:r>
            <a:endParaRPr sz="1200"/>
          </a:p>
          <a:p>
            <a:pPr indent="-304800" lvl="0" marL="457200" rtl="0" algn="l">
              <a:spcBef>
                <a:spcPts val="0"/>
              </a:spcBef>
              <a:spcAft>
                <a:spcPts val="0"/>
              </a:spcAft>
              <a:buSzPts val="1200"/>
              <a:buChar char="●"/>
            </a:pPr>
            <a:r>
              <a:rPr lang="en" sz="1200"/>
              <a:t>The model achieved high accuracy, sensitivity, specificity, F1 score, and precision in identifying autism.</a:t>
            </a:r>
            <a:endParaRPr sz="1200"/>
          </a:p>
          <a:p>
            <a:pPr indent="-304800" lvl="0" marL="457200" rtl="0" algn="l">
              <a:spcBef>
                <a:spcPts val="0"/>
              </a:spcBef>
              <a:spcAft>
                <a:spcPts val="0"/>
              </a:spcAft>
              <a:buSzPts val="1200"/>
              <a:buChar char="●"/>
            </a:pPr>
            <a:r>
              <a:rPr lang="en" sz="1200"/>
              <a:t>This approach holds promise for the early diagnosis and personalized treatment of autism, but ethical implications need to be further investigated.</a:t>
            </a:r>
            <a:endParaRPr sz="1200"/>
          </a:p>
          <a:p>
            <a:pPr indent="0" lvl="0" marL="0" rtl="0" algn="l">
              <a:spcBef>
                <a:spcPts val="1600"/>
              </a:spcBef>
              <a:spcAft>
                <a:spcPts val="1600"/>
              </a:spcAft>
              <a:buNone/>
            </a:pPr>
            <a:r>
              <a:t/>
            </a:r>
            <a:endParaRPr sz="1200"/>
          </a:p>
        </p:txBody>
      </p:sp>
      <p:sp>
        <p:nvSpPr>
          <p:cNvPr id="335" name="Google Shape;335;p49"/>
          <p:cNvSpPr txBox="1"/>
          <p:nvPr>
            <p:ph type="title"/>
          </p:nvPr>
        </p:nvSpPr>
        <p:spPr>
          <a:xfrm>
            <a:off x="615825" y="1053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idx="1" type="body"/>
          </p:nvPr>
        </p:nvSpPr>
        <p:spPr>
          <a:xfrm>
            <a:off x="437900" y="1295150"/>
            <a:ext cx="7850100" cy="32013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2200"/>
              <a:t>This study aims to develop a robust machine learning-based algorithm for accurate ASD diagnosis using EEG signals.</a:t>
            </a:r>
            <a:endParaRPr sz="2200"/>
          </a:p>
        </p:txBody>
      </p:sp>
      <p:sp>
        <p:nvSpPr>
          <p:cNvPr id="220" name="Google Shape;220;p32"/>
          <p:cNvSpPr txBox="1"/>
          <p:nvPr>
            <p:ph type="title"/>
          </p:nvPr>
        </p:nvSpPr>
        <p:spPr>
          <a:xfrm>
            <a:off x="599650" y="1053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idx="1" type="body"/>
          </p:nvPr>
        </p:nvSpPr>
        <p:spPr>
          <a:xfrm>
            <a:off x="437325" y="1100550"/>
            <a:ext cx="8173800" cy="294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Electroencephalographic Abnormalities in Autism Spectrum Disorder: Characteristics and Therapeutic Implications</a:t>
            </a:r>
            <a:endParaRPr sz="1300"/>
          </a:p>
          <a:p>
            <a:pPr indent="-311150" lvl="0" marL="457200" rtl="0" algn="l">
              <a:spcBef>
                <a:spcPts val="1000"/>
              </a:spcBef>
              <a:spcAft>
                <a:spcPts val="0"/>
              </a:spcAft>
              <a:buSzPts val="1300"/>
              <a:buAutoNum type="arabicPeriod"/>
            </a:pPr>
            <a:r>
              <a:rPr lang="en" sz="1300"/>
              <a:t>Kang, Jiannan, et al. "The identification of children with autism spectrum disorder by SVM approach on EEG and eye-tracking data." Computers in biology and medicine 120 (2020): 103722.</a:t>
            </a:r>
            <a:endParaRPr sz="1300"/>
          </a:p>
          <a:p>
            <a:pPr indent="-311150" lvl="0" marL="457200" rtl="0" algn="l">
              <a:spcBef>
                <a:spcPts val="1000"/>
              </a:spcBef>
              <a:spcAft>
                <a:spcPts val="0"/>
              </a:spcAft>
              <a:buSzPts val="1300"/>
              <a:buAutoNum type="arabicPeriod"/>
            </a:pPr>
            <a:r>
              <a:rPr lang="en" sz="1300"/>
              <a:t>Alotaibi, Noura, and Koushik Maharatna. "Classification of autism spectrum disorder from EEG-based functional brain connectivity analysis." Neural Computation 33.7 (2021): 1914-1941.</a:t>
            </a:r>
            <a:endParaRPr sz="1300"/>
          </a:p>
          <a:p>
            <a:pPr indent="-311150" lvl="0" marL="457200" rtl="0" algn="l">
              <a:spcBef>
                <a:spcPts val="1000"/>
              </a:spcBef>
              <a:spcAft>
                <a:spcPts val="0"/>
              </a:spcAft>
              <a:buClr>
                <a:schemeClr val="dk1"/>
              </a:buClr>
              <a:buSzPts val="1300"/>
              <a:buAutoNum type="arabicPeriod"/>
            </a:pPr>
            <a:r>
              <a:rPr lang="en" sz="1300">
                <a:solidFill>
                  <a:schemeClr val="dk1"/>
                </a:solidFill>
              </a:rPr>
              <a:t>Simões, Marco, et al. "BCIAUT-P300: A multi-session and multi-subject benchmark dataset on autism for P300-based brain-computer-interfaces." Frontiers in Neuroscience 14 (2020): 568104.</a:t>
            </a:r>
            <a:endParaRPr sz="1300">
              <a:solidFill>
                <a:schemeClr val="dk1"/>
              </a:solidFill>
            </a:endParaRPr>
          </a:p>
          <a:p>
            <a:pPr indent="-311150" lvl="0" marL="457200" rtl="0" algn="l">
              <a:spcBef>
                <a:spcPts val="1000"/>
              </a:spcBef>
              <a:spcAft>
                <a:spcPts val="0"/>
              </a:spcAft>
              <a:buClr>
                <a:schemeClr val="dk1"/>
              </a:buClr>
              <a:buSzPts val="1300"/>
              <a:buAutoNum type="arabicPeriod"/>
            </a:pPr>
            <a:r>
              <a:rPr lang="en" sz="1300">
                <a:solidFill>
                  <a:schemeClr val="dk1"/>
                </a:solidFill>
              </a:rPr>
              <a:t>Kabir, Muhammad Salman, and Semen Kurkin. "Combination of Machine Learning and Functional Networks Concept for Diagnosis of Autism Spectrum Disorder." 2022 Fourth International Conference Neurotechnologies and Neurointerfaces (CNN). IEEE, 2022.</a:t>
            </a:r>
            <a:endParaRPr sz="1300">
              <a:solidFill>
                <a:schemeClr val="dk1"/>
              </a:solidFill>
            </a:endParaRPr>
          </a:p>
          <a:p>
            <a:pPr indent="-311150" lvl="0" marL="457200" rtl="0" algn="l">
              <a:spcBef>
                <a:spcPts val="1000"/>
              </a:spcBef>
              <a:spcAft>
                <a:spcPts val="0"/>
              </a:spcAft>
              <a:buClr>
                <a:schemeClr val="dk1"/>
              </a:buClr>
              <a:buSzPts val="1300"/>
              <a:buAutoNum type="arabicPeriod"/>
            </a:pPr>
            <a:r>
              <a:rPr lang="en" sz="1300">
                <a:solidFill>
                  <a:schemeClr val="dk1"/>
                </a:solidFill>
              </a:rPr>
              <a:t>Radhakrishnan, Menaka, et al. "Investigating EEG Signals of Autistic Individuals Using Detrended Fluctuation Analysis." Traitement du Signal 38.5 (2021).</a:t>
            </a:r>
            <a:endParaRPr sz="1300">
              <a:solidFill>
                <a:schemeClr val="dk1"/>
              </a:solidFill>
            </a:endParaRPr>
          </a:p>
          <a:p>
            <a:pPr indent="0" lvl="0" marL="0" rtl="0" algn="l">
              <a:spcBef>
                <a:spcPts val="1000"/>
              </a:spcBef>
              <a:spcAft>
                <a:spcPts val="0"/>
              </a:spcAft>
              <a:buNone/>
            </a:pPr>
            <a:r>
              <a:t/>
            </a:r>
            <a:endParaRPr i="1" sz="12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i="1" sz="1200">
              <a:solidFill>
                <a:schemeClr val="dk1"/>
              </a:solidFill>
              <a:highlight>
                <a:srgbClr val="FFFFFF"/>
              </a:highlight>
              <a:latin typeface="Roboto"/>
              <a:ea typeface="Roboto"/>
              <a:cs typeface="Roboto"/>
              <a:sym typeface="Roboto"/>
            </a:endParaRPr>
          </a:p>
        </p:txBody>
      </p:sp>
      <p:sp>
        <p:nvSpPr>
          <p:cNvPr id="341" name="Google Shape;341;p50"/>
          <p:cNvSpPr txBox="1"/>
          <p:nvPr>
            <p:ph type="title"/>
          </p:nvPr>
        </p:nvSpPr>
        <p:spPr>
          <a:xfrm>
            <a:off x="680525" y="1377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5" name="Shape 345"/>
        <p:cNvGrpSpPr/>
        <p:nvPr/>
      </p:nvGrpSpPr>
      <p:grpSpPr>
        <a:xfrm>
          <a:off x="0" y="0"/>
          <a:ext cx="0" cy="0"/>
          <a:chOff x="0" y="0"/>
          <a:chExt cx="0" cy="0"/>
        </a:xfrm>
      </p:grpSpPr>
      <p:sp>
        <p:nvSpPr>
          <p:cNvPr id="346" name="Google Shape;346;p51"/>
          <p:cNvSpPr txBox="1"/>
          <p:nvPr/>
        </p:nvSpPr>
        <p:spPr>
          <a:xfrm>
            <a:off x="2805550" y="2110050"/>
            <a:ext cx="368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Righteous"/>
                <a:ea typeface="Righteous"/>
                <a:cs typeface="Righteous"/>
                <a:sym typeface="Righteous"/>
              </a:rPr>
              <a:t>THANK YOU</a:t>
            </a:r>
            <a:endParaRPr sz="4800">
              <a:latin typeface="Righteous"/>
              <a:ea typeface="Righteous"/>
              <a:cs typeface="Righteous"/>
              <a:sym typeface="Righteou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 type="body"/>
          </p:nvPr>
        </p:nvSpPr>
        <p:spPr>
          <a:xfrm>
            <a:off x="663000" y="1315400"/>
            <a:ext cx="7818000" cy="305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5193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51934"/>
              </a:buClr>
              <a:buSzPts val="1200"/>
              <a:buFont typeface="Roboto"/>
              <a:buChar char="●"/>
            </a:pPr>
            <a:r>
              <a:rPr lang="en" sz="1200">
                <a:solidFill>
                  <a:srgbClr val="051934"/>
                </a:solidFill>
                <a:highlight>
                  <a:schemeClr val="lt1"/>
                </a:highlight>
                <a:latin typeface="Roboto"/>
                <a:ea typeface="Roboto"/>
                <a:cs typeface="Roboto"/>
                <a:sym typeface="Roboto"/>
              </a:rPr>
              <a:t>EEG signals have potential for identifying patterns to aid in the diagnosis of ASD.</a:t>
            </a:r>
            <a:endParaRPr sz="1200">
              <a:solidFill>
                <a:srgbClr val="051934"/>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rPr lang="en" sz="1200">
                <a:solidFill>
                  <a:srgbClr val="051934"/>
                </a:solidFill>
                <a:highlight>
                  <a:schemeClr val="lt1"/>
                </a:highlight>
                <a:latin typeface="Roboto"/>
                <a:ea typeface="Roboto"/>
                <a:cs typeface="Roboto"/>
                <a:sym typeface="Roboto"/>
              </a:rPr>
              <a:t>However, classification of EEG signals is challenging due to high dimensionality, variability, and noise in the data.</a:t>
            </a:r>
            <a:endParaRPr sz="1200">
              <a:solidFill>
                <a:srgbClr val="05193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51934"/>
              </a:buClr>
              <a:buSzPts val="1200"/>
              <a:buFont typeface="Roboto"/>
              <a:buChar char="●"/>
            </a:pPr>
            <a:r>
              <a:rPr lang="en" sz="1200">
                <a:solidFill>
                  <a:srgbClr val="051934"/>
                </a:solidFill>
                <a:highlight>
                  <a:schemeClr val="lt1"/>
                </a:highlight>
                <a:latin typeface="Roboto"/>
                <a:ea typeface="Roboto"/>
                <a:cs typeface="Roboto"/>
                <a:sym typeface="Roboto"/>
              </a:rPr>
              <a:t>Machine learning algorithms such as SVMs, ANNs, and RFs have gained popularity for their ability to classify complex data.</a:t>
            </a:r>
            <a:endParaRPr sz="1200">
              <a:solidFill>
                <a:srgbClr val="051934"/>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51934"/>
              </a:buClr>
              <a:buSzPts val="1200"/>
              <a:buFont typeface="Roboto"/>
              <a:buChar char="●"/>
            </a:pPr>
            <a:r>
              <a:rPr lang="en" sz="1200">
                <a:solidFill>
                  <a:srgbClr val="051934"/>
                </a:solidFill>
                <a:highlight>
                  <a:schemeClr val="lt1"/>
                </a:highlight>
                <a:latin typeface="Roboto"/>
                <a:ea typeface="Roboto"/>
                <a:cs typeface="Roboto"/>
                <a:sym typeface="Roboto"/>
              </a:rPr>
              <a:t>The algorithm will be trained and validated using a dataset of EEG signals from autism and non-autism individuals.</a:t>
            </a:r>
            <a:endParaRPr sz="1200">
              <a:solidFill>
                <a:srgbClr val="051934"/>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51934"/>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sz="2400"/>
          </a:p>
          <a:p>
            <a:pPr indent="0" lvl="0" marL="0" rtl="0" algn="l">
              <a:spcBef>
                <a:spcPts val="1000"/>
              </a:spcBef>
              <a:spcAft>
                <a:spcPts val="1600"/>
              </a:spcAft>
              <a:buNone/>
            </a:pPr>
            <a:r>
              <a:t/>
            </a:r>
            <a:endParaRPr/>
          </a:p>
        </p:txBody>
      </p:sp>
      <p:sp>
        <p:nvSpPr>
          <p:cNvPr id="226" name="Google Shape;226;p33"/>
          <p:cNvSpPr txBox="1"/>
          <p:nvPr>
            <p:ph type="title"/>
          </p:nvPr>
        </p:nvSpPr>
        <p:spPr>
          <a:xfrm>
            <a:off x="615825" y="15390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615825" y="1215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232" name="Google Shape;232;p34"/>
          <p:cNvGraphicFramePr/>
          <p:nvPr/>
        </p:nvGraphicFramePr>
        <p:xfrm>
          <a:off x="852075" y="849977"/>
          <a:ext cx="3000000" cy="3000000"/>
        </p:xfrm>
        <a:graphic>
          <a:graphicData uri="http://schemas.openxmlformats.org/drawingml/2006/table">
            <a:tbl>
              <a:tblPr>
                <a:noFill/>
                <a:tableStyleId>{98CF68C2-511A-4863-9D69-9D1A318AEC58}</a:tableStyleId>
              </a:tblPr>
              <a:tblGrid>
                <a:gridCol w="466325"/>
                <a:gridCol w="2136425"/>
                <a:gridCol w="900625"/>
                <a:gridCol w="3260950"/>
              </a:tblGrid>
              <a:tr h="349325">
                <a:tc>
                  <a:txBody>
                    <a:bodyPr/>
                    <a:lstStyle/>
                    <a:p>
                      <a:pPr indent="0" lvl="0" marL="0" rtl="0" algn="l">
                        <a:spcBef>
                          <a:spcPts val="0"/>
                        </a:spcBef>
                        <a:spcAft>
                          <a:spcPts val="0"/>
                        </a:spcAft>
                        <a:buNone/>
                      </a:pPr>
                      <a:r>
                        <a:rPr lang="en" sz="1000"/>
                        <a:t>Sr.No.</a:t>
                      </a:r>
                      <a:endParaRPr sz="1000"/>
                    </a:p>
                  </a:txBody>
                  <a:tcPr marT="91425" marB="91425" marR="91425" marL="91425"/>
                </a:tc>
                <a:tc>
                  <a:txBody>
                    <a:bodyPr/>
                    <a:lstStyle/>
                    <a:p>
                      <a:pPr indent="0" lvl="0" marL="0" rtl="0" algn="l">
                        <a:spcBef>
                          <a:spcPts val="0"/>
                        </a:spcBef>
                        <a:spcAft>
                          <a:spcPts val="0"/>
                        </a:spcAft>
                        <a:buNone/>
                      </a:pPr>
                      <a:r>
                        <a:rPr lang="en" sz="1000"/>
                        <a:t>Title</a:t>
                      </a:r>
                      <a:endParaRPr sz="1000"/>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Publication Year</a:t>
                      </a:r>
                      <a:endParaRPr sz="1000"/>
                    </a:p>
                  </a:txBody>
                  <a:tcPr marT="91425" marB="91425" marR="91425" marL="91425"/>
                </a:tc>
                <a:tc>
                  <a:txBody>
                    <a:bodyPr/>
                    <a:lstStyle/>
                    <a:p>
                      <a:pPr indent="0" lvl="0" marL="0" rtl="0" algn="l">
                        <a:spcBef>
                          <a:spcPts val="0"/>
                        </a:spcBef>
                        <a:spcAft>
                          <a:spcPts val="0"/>
                        </a:spcAft>
                        <a:buNone/>
                      </a:pPr>
                      <a:r>
                        <a:rPr lang="en" sz="1000"/>
                        <a:t>Publication Details</a:t>
                      </a:r>
                      <a:endParaRPr sz="1000"/>
                    </a:p>
                  </a:txBody>
                  <a:tcPr marT="91425" marB="91425" marR="91425" marL="91425"/>
                </a:tc>
              </a:tr>
              <a:tr h="636325">
                <a:tc>
                  <a:txBody>
                    <a:bodyPr/>
                    <a:lstStyle/>
                    <a:p>
                      <a:pPr indent="0" lvl="0" marL="0" rtl="0" algn="l">
                        <a:spcBef>
                          <a:spcPts val="0"/>
                        </a:spcBef>
                        <a:spcAft>
                          <a:spcPts val="0"/>
                        </a:spcAft>
                        <a:buNone/>
                      </a:pPr>
                      <a:r>
                        <a:rPr lang="en" sz="1000"/>
                        <a:t>1</a:t>
                      </a:r>
                      <a:endParaRPr sz="1000"/>
                    </a:p>
                  </a:txBody>
                  <a:tcPr marT="91425" marB="91425" marR="91425" marL="91425">
                    <a:lnR cap="flat" cmpd="sng" w="635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Electroencephalography (EEG) signal processing for epilepsy and autism spectrum disorder diagnosis</a:t>
                      </a:r>
                      <a:endParaRPr b="1" sz="1100">
                        <a:latin typeface="Times New Roman"/>
                        <a:ea typeface="Times New Roman"/>
                        <a:cs typeface="Times New Roman"/>
                        <a:sym typeface="Times New Roman"/>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(2018)</a:t>
                      </a:r>
                      <a:endParaRPr sz="1000"/>
                    </a:p>
                  </a:txBody>
                  <a:tcPr marT="91425" marB="91425" marR="91425" marL="91425">
                    <a:lnL cap="flat" cmpd="sng" w="635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highlight>
                            <a:srgbClr val="FFFFFF"/>
                          </a:highlight>
                        </a:rPr>
                        <a:t>Wenguan Wang, Tianfei Zhou, Fatih Porikli, Fellow IEEE, David Crandall, Luc Van Gool</a:t>
                      </a:r>
                      <a:endParaRPr sz="1000"/>
                    </a:p>
                  </a:txBody>
                  <a:tcPr marT="91425" marB="91425" marR="91425" marL="91425"/>
                </a:tc>
              </a:tr>
              <a:tr h="762575">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Classification of Autism Spectrum Disorder From EEG-Based Functional Brain Connectivity Analysis</a:t>
                      </a:r>
                      <a:endParaRPr sz="1000"/>
                    </a:p>
                  </a:txBody>
                  <a:tcPr marT="91425" marB="91425" marR="91425" marL="91425">
                    <a:lnT cap="flat" cmpd="sng" w="6350">
                      <a:solidFill>
                        <a:srgbClr val="000000"/>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(2021)</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rPr>
                        <a:t>Weikang   Wanga, David A.Tafta, Yi-Jiun Chena,  Jingyu  Zhanga, Callen T. Wallaceb ,  Min Xuc, Simon C. Watki nsb, Jianhua Xinga</a:t>
                      </a:r>
                      <a:endParaRPr sz="1000"/>
                    </a:p>
                  </a:txBody>
                  <a:tcPr marT="91425" marB="91425" marR="91425" marL="91425"/>
                </a:tc>
              </a:tr>
              <a:tr h="636325">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00"/>
                        <a:t>Electroencephalographic Abnormalities in Autism Spectrum Disorder: Characteristics and Therapeutic Implications</a:t>
                      </a:r>
                      <a:endParaRPr b="1"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50">
                          <a:solidFill>
                            <a:srgbClr val="2E2E2E"/>
                          </a:solidFill>
                        </a:rPr>
                        <a:t>2020</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rPr>
                        <a:t>Anna Khoreva*, Federico Perazzi*, Rodrigo Benenson,</a:t>
                      </a:r>
                      <a:endParaRPr sz="100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rPr>
                        <a:t>Bernt Schiele and Alexander Sorkine-Hornung.A. Khoreva, F. Perazzi,  R. Benenson, B. Schiele and A. Sorkine-Hornung, arXiv preprint arXiv:1612.02646,</a:t>
                      </a:r>
                      <a:endParaRPr sz="1000"/>
                    </a:p>
                  </a:txBody>
                  <a:tcPr marT="91425" marB="91425" marR="91425" marL="91425"/>
                </a:tc>
              </a:tr>
              <a:tr h="636325">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Detection of an Autism EEG Signature From Only Two EEG Channels Through Features Extraction and Advanced Machine Learning Analysis</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050">
                          <a:solidFill>
                            <a:srgbClr val="333333"/>
                          </a:solidFill>
                          <a:highlight>
                            <a:srgbClr val="FFFFFF"/>
                          </a:highlight>
                          <a:latin typeface="Open Sans"/>
                          <a:ea typeface="Open Sans"/>
                          <a:cs typeface="Open Sans"/>
                          <a:sym typeface="Open Sans"/>
                        </a:rPr>
                        <a:t>2020</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Roboto"/>
                          <a:ea typeface="Roboto"/>
                          <a:cs typeface="Roboto"/>
                          <a:sym typeface="Roboto"/>
                        </a:rPr>
                        <a:t>Arbelle, Assaf; Reyes, Jose; Chen, Jia-Yun; Lahav, Galit; Raviv, Tammy Riklin . A Probabilistic Approach to Joint Cell Tracking and Segmentation in High-Throughput Microscopy Videos. Medical Image Analysis</a:t>
                      </a:r>
                      <a:endParaRPr sz="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idx="1" type="body"/>
          </p:nvPr>
        </p:nvSpPr>
        <p:spPr>
          <a:xfrm>
            <a:off x="50100" y="758925"/>
            <a:ext cx="9051300" cy="358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The objectives of your research project could include:</a:t>
            </a:r>
            <a:endParaRPr/>
          </a:p>
          <a:p>
            <a:pPr indent="-304800" lvl="0" marL="457200" rtl="0" algn="l">
              <a:spcBef>
                <a:spcPts val="1600"/>
              </a:spcBef>
              <a:spcAft>
                <a:spcPts val="0"/>
              </a:spcAft>
              <a:buSzPts val="1200"/>
              <a:buChar char="●"/>
            </a:pPr>
            <a:r>
              <a:rPr lang="en" sz="1200"/>
              <a:t>Developing a robust classification model that accurately identifies whether a person is autistic or not based on their EEG signals.</a:t>
            </a:r>
            <a:endParaRPr sz="1200"/>
          </a:p>
          <a:p>
            <a:pPr indent="-304800" lvl="0" marL="457200" rtl="0" algn="l">
              <a:spcBef>
                <a:spcPts val="0"/>
              </a:spcBef>
              <a:spcAft>
                <a:spcPts val="0"/>
              </a:spcAft>
              <a:buSzPts val="1200"/>
              <a:buChar char="●"/>
            </a:pPr>
            <a:r>
              <a:rPr lang="en" sz="1200"/>
              <a:t>Investigating which features or patterns in the EEG signals are most informative for identifying autism.</a:t>
            </a:r>
            <a:endParaRPr sz="1200"/>
          </a:p>
          <a:p>
            <a:pPr indent="-304800" lvl="0" marL="457200" rtl="0" algn="l">
              <a:spcBef>
                <a:spcPts val="0"/>
              </a:spcBef>
              <a:spcAft>
                <a:spcPts val="0"/>
              </a:spcAft>
              <a:buSzPts val="1200"/>
              <a:buChar char="●"/>
            </a:pPr>
            <a:r>
              <a:rPr lang="en" sz="1200"/>
              <a:t>Evaluating the performance of the classification model using appropriate metrics such as sensitivity, specificity, accuracy, and F1 score.</a:t>
            </a:r>
            <a:endParaRPr sz="1200"/>
          </a:p>
          <a:p>
            <a:pPr indent="-304800" lvl="0" marL="457200" rtl="0" algn="l">
              <a:spcBef>
                <a:spcPts val="0"/>
              </a:spcBef>
              <a:spcAft>
                <a:spcPts val="0"/>
              </a:spcAft>
              <a:buSzPts val="1200"/>
              <a:buChar char="●"/>
            </a:pPr>
            <a:r>
              <a:rPr lang="en" sz="1200"/>
              <a:t>Comparing the performance of the developed model with existing methods for identifying autism, such as behavioral assessments or medical tests.</a:t>
            </a:r>
            <a:endParaRPr sz="1200"/>
          </a:p>
          <a:p>
            <a:pPr indent="-304800" lvl="0" marL="457200" rtl="0" algn="l">
              <a:spcBef>
                <a:spcPts val="0"/>
              </a:spcBef>
              <a:spcAft>
                <a:spcPts val="0"/>
              </a:spcAft>
              <a:buSzPts val="1200"/>
              <a:buChar char="●"/>
            </a:pPr>
            <a:r>
              <a:rPr lang="en" sz="1200"/>
              <a:t>Exploring the potential applications of EEG-based classification of autism, such as early diagnosis or personalized treatment.</a:t>
            </a:r>
            <a:endParaRPr sz="1200"/>
          </a:p>
          <a:p>
            <a:pPr indent="-304800" lvl="0" marL="457200" rtl="0" algn="l">
              <a:spcBef>
                <a:spcPts val="0"/>
              </a:spcBef>
              <a:spcAft>
                <a:spcPts val="0"/>
              </a:spcAft>
              <a:buSzPts val="1200"/>
              <a:buChar char="●"/>
            </a:pPr>
            <a:r>
              <a:rPr lang="en" sz="1200"/>
              <a:t>Investigating the ethical implications of using EEG-based classification for autism, such as privacy concerns and potential stigmatization.</a:t>
            </a:r>
            <a:endParaRPr sz="12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8" name="Google Shape;238;p35"/>
          <p:cNvSpPr txBox="1"/>
          <p:nvPr>
            <p:ph type="title"/>
          </p:nvPr>
        </p:nvSpPr>
        <p:spPr>
          <a:xfrm>
            <a:off x="680525" y="1862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idx="1" type="body"/>
          </p:nvPr>
        </p:nvSpPr>
        <p:spPr>
          <a:xfrm>
            <a:off x="0" y="791275"/>
            <a:ext cx="9062100" cy="10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International 10-20 system of EEG electrode placement [6]  is </a:t>
            </a:r>
            <a:r>
              <a:rPr lang="en" sz="1300"/>
              <a:t>recommended</a:t>
            </a:r>
            <a:r>
              <a:rPr lang="en" sz="1300"/>
              <a:t> to </a:t>
            </a:r>
            <a:r>
              <a:rPr lang="en" sz="1300"/>
              <a:t>collect</a:t>
            </a:r>
            <a:r>
              <a:rPr lang="en" sz="1300"/>
              <a:t> the data.</a:t>
            </a:r>
            <a:endParaRPr sz="1300"/>
          </a:p>
          <a:p>
            <a:pPr indent="0" lvl="0" marL="0" rtl="0" algn="l">
              <a:spcBef>
                <a:spcPts val="1600"/>
              </a:spcBef>
              <a:spcAft>
                <a:spcPts val="1600"/>
              </a:spcAft>
              <a:buNone/>
            </a:pPr>
            <a:r>
              <a:t/>
            </a:r>
            <a:endParaRPr sz="1300"/>
          </a:p>
        </p:txBody>
      </p:sp>
      <p:sp>
        <p:nvSpPr>
          <p:cNvPr id="244" name="Google Shape;244;p36"/>
          <p:cNvSpPr txBox="1"/>
          <p:nvPr>
            <p:ph type="title"/>
          </p:nvPr>
        </p:nvSpPr>
        <p:spPr>
          <a:xfrm>
            <a:off x="680525" y="21857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Collection </a:t>
            </a:r>
            <a:endParaRPr/>
          </a:p>
        </p:txBody>
      </p:sp>
      <p:pic>
        <p:nvPicPr>
          <p:cNvPr id="245" name="Google Shape;245;p36"/>
          <p:cNvPicPr preferRelativeResize="0"/>
          <p:nvPr/>
        </p:nvPicPr>
        <p:blipFill>
          <a:blip r:embed="rId3">
            <a:alphaModFix/>
          </a:blip>
          <a:stretch>
            <a:fillRect/>
          </a:stretch>
        </p:blipFill>
        <p:spPr>
          <a:xfrm>
            <a:off x="5455950" y="1469625"/>
            <a:ext cx="3219450" cy="2628900"/>
          </a:xfrm>
          <a:prstGeom prst="rect">
            <a:avLst/>
          </a:prstGeom>
          <a:noFill/>
          <a:ln>
            <a:noFill/>
          </a:ln>
        </p:spPr>
      </p:pic>
      <p:sp>
        <p:nvSpPr>
          <p:cNvPr id="246" name="Google Shape;246;p36"/>
          <p:cNvSpPr txBox="1"/>
          <p:nvPr/>
        </p:nvSpPr>
        <p:spPr>
          <a:xfrm>
            <a:off x="189150" y="1600525"/>
            <a:ext cx="3411900" cy="267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Frontal lobe:-Fp1, Fp2, F7, F3, F4, F8</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Parietal:- P3, P4</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Temporal :- T3, T5, T4, T6, </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Occipital lobe:- O1, O2,</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Central:-  C3, C</a:t>
            </a:r>
            <a:r>
              <a:rPr lang="en">
                <a:latin typeface="Open Sans"/>
                <a:ea typeface="Open Sans"/>
                <a:cs typeface="Open Sans"/>
                <a:sym typeface="Open Sans"/>
              </a:rPr>
              <a:t>4 </a:t>
            </a:r>
            <a:endParaRPr>
              <a:latin typeface="Open Sans"/>
              <a:ea typeface="Open Sans"/>
              <a:cs typeface="Open Sans"/>
              <a:sym typeface="Open Sans"/>
            </a:endParaRPr>
          </a:p>
          <a:p>
            <a:pPr indent="-317500" lvl="0" marL="457200" rtl="0" algn="l">
              <a:spcBef>
                <a:spcPts val="1000"/>
              </a:spcBef>
              <a:spcAft>
                <a:spcPts val="0"/>
              </a:spcAft>
              <a:buSzPts val="1400"/>
              <a:buFont typeface="Open Sans"/>
              <a:buChar char="●"/>
            </a:pPr>
            <a:r>
              <a:rPr lang="en">
                <a:latin typeface="Open Sans"/>
                <a:ea typeface="Open Sans"/>
                <a:cs typeface="Open Sans"/>
                <a:sym typeface="Open Sans"/>
              </a:rPr>
              <a:t>Ground:- Cz,Fz and Pz</a:t>
            </a:r>
            <a:endParaRPr>
              <a:latin typeface="Open Sans"/>
              <a:ea typeface="Open Sans"/>
              <a:cs typeface="Open Sans"/>
              <a:sym typeface="Open Sans"/>
            </a:endParaRPr>
          </a:p>
          <a:p>
            <a:pPr indent="0" lvl="0" marL="0" rtl="0" algn="l">
              <a:spcBef>
                <a:spcPts val="1000"/>
              </a:spcBef>
              <a:spcAft>
                <a:spcPts val="1000"/>
              </a:spcAft>
              <a:buNone/>
            </a:pPr>
            <a:r>
              <a:t/>
            </a:r>
            <a:endParaRPr>
              <a:latin typeface="Open Sans"/>
              <a:ea typeface="Open Sans"/>
              <a:cs typeface="Open Sans"/>
              <a:sym typeface="Open Sans"/>
            </a:endParaRPr>
          </a:p>
        </p:txBody>
      </p:sp>
      <p:sp>
        <p:nvSpPr>
          <p:cNvPr id="247" name="Google Shape;247;p36"/>
          <p:cNvSpPr txBox="1"/>
          <p:nvPr/>
        </p:nvSpPr>
        <p:spPr>
          <a:xfrm>
            <a:off x="250900" y="4309625"/>
            <a:ext cx="56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idx="1" type="body"/>
          </p:nvPr>
        </p:nvSpPr>
        <p:spPr>
          <a:xfrm>
            <a:off x="0" y="793100"/>
            <a:ext cx="9084000" cy="188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This dataset contains the complete EEG recordings of a feasibility clinical trial that tested a P300-based Brain Computer Interface to train youngsters with Autism Spectrum Disorder (ASD) to follow social cues (Amaral et. al, 2017; Amaral et al., 2018).</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Number of </a:t>
            </a:r>
            <a:r>
              <a:rPr lang="en"/>
              <a:t>Individuals</a:t>
            </a:r>
            <a:r>
              <a:rPr lang="en"/>
              <a:t> = 15</a:t>
            </a:r>
            <a:endParaRPr/>
          </a:p>
          <a:p>
            <a:pPr indent="-342900" lvl="0" marL="457200" rtl="0" algn="l">
              <a:spcBef>
                <a:spcPts val="0"/>
              </a:spcBef>
              <a:spcAft>
                <a:spcPts val="0"/>
              </a:spcAft>
              <a:buSzPts val="1800"/>
              <a:buChar char="●"/>
            </a:pPr>
            <a:r>
              <a:rPr lang="en"/>
              <a:t>Number of session (per </a:t>
            </a:r>
            <a:r>
              <a:rPr lang="en"/>
              <a:t>individuals</a:t>
            </a:r>
            <a:r>
              <a:rPr lang="en"/>
              <a:t>) = 7</a:t>
            </a:r>
            <a:endParaRPr/>
          </a:p>
          <a:p>
            <a:pPr indent="-342900" lvl="0" marL="457200" rtl="0" algn="l">
              <a:spcBef>
                <a:spcPts val="0"/>
              </a:spcBef>
              <a:spcAft>
                <a:spcPts val="0"/>
              </a:spcAft>
              <a:buSzPts val="1800"/>
              <a:buChar char="●"/>
            </a:pPr>
            <a:r>
              <a:rPr lang="en"/>
              <a:t>Total number of sessions = 105</a:t>
            </a:r>
            <a:endParaRPr/>
          </a:p>
          <a:p>
            <a:pPr indent="-342900" lvl="0" marL="457200" rtl="0" algn="l">
              <a:spcBef>
                <a:spcPts val="0"/>
              </a:spcBef>
              <a:spcAft>
                <a:spcPts val="0"/>
              </a:spcAft>
              <a:buSzPts val="1800"/>
              <a:buChar char="●"/>
            </a:pPr>
            <a:r>
              <a:rPr lang="en"/>
              <a:t>Sampling</a:t>
            </a:r>
            <a:r>
              <a:rPr lang="en"/>
              <a:t> Frequency = 250 Hz</a:t>
            </a:r>
            <a:endParaRPr/>
          </a:p>
          <a:p>
            <a:pPr indent="-342900" lvl="0" marL="457200" rtl="0" algn="l">
              <a:spcBef>
                <a:spcPts val="0"/>
              </a:spcBef>
              <a:spcAft>
                <a:spcPts val="0"/>
              </a:spcAft>
              <a:buSzPts val="1800"/>
              <a:buChar char="●"/>
            </a:pPr>
            <a:r>
              <a:rPr lang="en"/>
              <a:t>notch-</a:t>
            </a:r>
            <a:r>
              <a:rPr lang="en"/>
              <a:t>filter</a:t>
            </a:r>
            <a:r>
              <a:rPr lang="en"/>
              <a:t> = 50 Hz </a:t>
            </a:r>
            <a:endParaRPr/>
          </a:p>
          <a:p>
            <a:pPr indent="-342900" lvl="0" marL="457200" rtl="0" algn="l">
              <a:spcBef>
                <a:spcPts val="0"/>
              </a:spcBef>
              <a:spcAft>
                <a:spcPts val="0"/>
              </a:spcAft>
              <a:buSzPts val="1800"/>
              <a:buChar char="●"/>
            </a:pPr>
            <a:r>
              <a:rPr lang="en"/>
              <a:t>Passband-filter = between 2 and 30 Hz</a:t>
            </a:r>
            <a:endParaRPr/>
          </a:p>
          <a:p>
            <a:pPr indent="-342900" lvl="0" marL="457200" rtl="0" algn="l">
              <a:spcBef>
                <a:spcPts val="0"/>
              </a:spcBef>
              <a:spcAft>
                <a:spcPts val="0"/>
              </a:spcAft>
              <a:buSzPts val="1800"/>
              <a:buChar char="●"/>
            </a:pPr>
            <a:r>
              <a:rPr lang="en"/>
              <a:t>Nodes used :- C3, Cz, C4, CPz, P3, Pz, P4, POz</a:t>
            </a:r>
            <a:endParaRPr/>
          </a:p>
        </p:txBody>
      </p:sp>
      <p:sp>
        <p:nvSpPr>
          <p:cNvPr id="253" name="Google Shape;253;p37"/>
          <p:cNvSpPr txBox="1"/>
          <p:nvPr>
            <p:ph type="title"/>
          </p:nvPr>
        </p:nvSpPr>
        <p:spPr>
          <a:xfrm>
            <a:off x="606725" y="149850"/>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567300" y="1153650"/>
            <a:ext cx="7963500" cy="33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Autism EEG dataset may include a variety of features related to brain wave activity that are typically measured using electroencephalography (EEG) techniques. Some of the common features that may be included in such a dataset are:</a:t>
            </a:r>
            <a:endParaRPr sz="1400"/>
          </a:p>
          <a:p>
            <a:pPr indent="-317500" lvl="0" marL="457200" rtl="0" algn="l">
              <a:lnSpc>
                <a:spcPct val="100000"/>
              </a:lnSpc>
              <a:spcBef>
                <a:spcPts val="1600"/>
              </a:spcBef>
              <a:spcAft>
                <a:spcPts val="0"/>
              </a:spcAft>
              <a:buSzPts val="1400"/>
              <a:buChar char="●"/>
            </a:pPr>
            <a:r>
              <a:rPr lang="en" sz="1400"/>
              <a:t>Frequency bands:- delta (0.5-4 Hz), theta (4-8 Hz), alpha (8-12 Hz), beta (12-30 Hz), and gamma (&gt;30 Hz).</a:t>
            </a:r>
            <a:endParaRPr sz="1400"/>
          </a:p>
          <a:p>
            <a:pPr indent="-317500" lvl="0" marL="457200" rtl="0" algn="l">
              <a:lnSpc>
                <a:spcPct val="100000"/>
              </a:lnSpc>
              <a:spcBef>
                <a:spcPts val="1000"/>
              </a:spcBef>
              <a:spcAft>
                <a:spcPts val="0"/>
              </a:spcAft>
              <a:buSzPts val="1400"/>
              <a:buChar char="●"/>
            </a:pPr>
            <a:r>
              <a:rPr lang="en" sz="1400"/>
              <a:t>Power spectra :- EEG signals as a function of frequency(</a:t>
            </a:r>
            <a:r>
              <a:rPr lang="en" sz="1100">
                <a:solidFill>
                  <a:schemeClr val="dk1"/>
                </a:solidFill>
                <a:latin typeface="Arial"/>
                <a:ea typeface="Arial"/>
                <a:cs typeface="Arial"/>
                <a:sym typeface="Arial"/>
              </a:rPr>
              <a:t>power across different frequency bands.)</a:t>
            </a:r>
            <a:endParaRPr sz="1400"/>
          </a:p>
          <a:p>
            <a:pPr indent="-317500" lvl="0" marL="457200" rtl="0" algn="l">
              <a:lnSpc>
                <a:spcPct val="100000"/>
              </a:lnSpc>
              <a:spcBef>
                <a:spcPts val="1000"/>
              </a:spcBef>
              <a:spcAft>
                <a:spcPts val="0"/>
              </a:spcAft>
              <a:buSzPts val="1400"/>
              <a:buChar char="●"/>
            </a:pPr>
            <a:r>
              <a:rPr lang="en" sz="1400"/>
              <a:t>Coherence:-  as simultaneous occurrence at two electrode sites</a:t>
            </a:r>
            <a:endParaRPr sz="1400"/>
          </a:p>
          <a:p>
            <a:pPr indent="-317500" lvl="0" marL="457200" rtl="0" algn="l">
              <a:lnSpc>
                <a:spcPct val="100000"/>
              </a:lnSpc>
              <a:spcBef>
                <a:spcPts val="1000"/>
              </a:spcBef>
              <a:spcAft>
                <a:spcPts val="0"/>
              </a:spcAft>
              <a:buSzPts val="1400"/>
              <a:buChar char="●"/>
            </a:pPr>
            <a:r>
              <a:rPr lang="en" sz="1400"/>
              <a:t>Artifact rejection:- EEG signals that occur in response to a specific stimulus</a:t>
            </a:r>
            <a:endParaRPr sz="1400"/>
          </a:p>
          <a:p>
            <a:pPr indent="-317500" lvl="0" marL="457200" rtl="0" algn="l">
              <a:lnSpc>
                <a:spcPct val="100000"/>
              </a:lnSpc>
              <a:spcBef>
                <a:spcPts val="1000"/>
              </a:spcBef>
              <a:spcAft>
                <a:spcPts val="0"/>
              </a:spcAft>
              <a:buSzPts val="1400"/>
              <a:buChar char="●"/>
            </a:pPr>
            <a:r>
              <a:rPr lang="en" sz="1400"/>
              <a:t>Clinical measures:- age, gender, diagnosis, symptom severity, and medication use</a:t>
            </a:r>
            <a:endParaRPr sz="1400"/>
          </a:p>
          <a:p>
            <a:pPr indent="0" lvl="0" marL="457200" rtl="0" algn="l">
              <a:spcBef>
                <a:spcPts val="1000"/>
              </a:spcBef>
              <a:spcAft>
                <a:spcPts val="0"/>
              </a:spcAft>
              <a:buNone/>
            </a:pPr>
            <a:r>
              <a:t/>
            </a:r>
            <a:endParaRPr sz="1100"/>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259" name="Google Shape;259;p38"/>
          <p:cNvSpPr txBox="1"/>
          <p:nvPr>
            <p:ph type="title"/>
          </p:nvPr>
        </p:nvSpPr>
        <p:spPr>
          <a:xfrm>
            <a:off x="680525" y="1862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EEG.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idx="1" type="body"/>
          </p:nvPr>
        </p:nvSpPr>
        <p:spPr>
          <a:xfrm>
            <a:off x="55125" y="798050"/>
            <a:ext cx="4929000" cy="27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Alpha waves (8-12 Hz) are observed in a mentally inactive state with closed eyes and psychosensory rest, indicating relaxation and mental calmness.</a:t>
            </a:r>
            <a:endParaRPr sz="1300"/>
          </a:p>
          <a:p>
            <a:pPr indent="-311150" lvl="0" marL="457200" rtl="0" algn="l">
              <a:spcBef>
                <a:spcPts val="1000"/>
              </a:spcBef>
              <a:spcAft>
                <a:spcPts val="0"/>
              </a:spcAft>
              <a:buSzPts val="1300"/>
              <a:buChar char="●"/>
            </a:pPr>
            <a:r>
              <a:rPr lang="en" sz="1300"/>
              <a:t>Beta waves (13-35 Hz) occur in healthy individuals and are associated with physiological activation, attention, concentration, and analytical thinking.</a:t>
            </a:r>
            <a:endParaRPr sz="1300"/>
          </a:p>
          <a:p>
            <a:pPr indent="-311150" lvl="0" marL="457200" rtl="0" algn="l">
              <a:spcBef>
                <a:spcPts val="1000"/>
              </a:spcBef>
              <a:spcAft>
                <a:spcPts val="0"/>
              </a:spcAft>
              <a:buSzPts val="1300"/>
              <a:buChar char="●"/>
            </a:pPr>
            <a:r>
              <a:rPr lang="en" sz="1300"/>
              <a:t>Gamma waves (&gt;35 Hz) are associated with working-memory tasks and higher cognitive functions such as perception, attention, and memory.</a:t>
            </a:r>
            <a:endParaRPr sz="1300"/>
          </a:p>
          <a:p>
            <a:pPr indent="0" lvl="0" marL="0" rtl="0" algn="l">
              <a:spcBef>
                <a:spcPts val="10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
        <p:nvSpPr>
          <p:cNvPr id="265" name="Google Shape;265;p39"/>
          <p:cNvSpPr txBox="1"/>
          <p:nvPr>
            <p:ph type="title"/>
          </p:nvPr>
        </p:nvSpPr>
        <p:spPr>
          <a:xfrm>
            <a:off x="680525" y="864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in Clinical Reasoning </a:t>
            </a:r>
            <a:endParaRPr/>
          </a:p>
        </p:txBody>
      </p:sp>
      <p:pic>
        <p:nvPicPr>
          <p:cNvPr id="266" name="Google Shape;266;p39"/>
          <p:cNvPicPr preferRelativeResize="0"/>
          <p:nvPr/>
        </p:nvPicPr>
        <p:blipFill>
          <a:blip r:embed="rId3">
            <a:alphaModFix/>
          </a:blip>
          <a:stretch>
            <a:fillRect/>
          </a:stretch>
        </p:blipFill>
        <p:spPr>
          <a:xfrm>
            <a:off x="4984075" y="798050"/>
            <a:ext cx="4010025" cy="3248025"/>
          </a:xfrm>
          <a:prstGeom prst="rect">
            <a:avLst/>
          </a:prstGeom>
          <a:noFill/>
          <a:ln>
            <a:noFill/>
          </a:ln>
        </p:spPr>
      </p:pic>
      <p:sp>
        <p:nvSpPr>
          <p:cNvPr id="267" name="Google Shape;267;p39"/>
          <p:cNvSpPr txBox="1"/>
          <p:nvPr/>
        </p:nvSpPr>
        <p:spPr>
          <a:xfrm>
            <a:off x="432125" y="4023800"/>
            <a:ext cx="77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chemeClr val="dk1"/>
              </a:buClr>
              <a:buSzPts val="1100"/>
              <a:buFont typeface="Arial"/>
              <a:buNone/>
            </a:pPr>
            <a:r>
              <a:rPr lang="en" sz="1200">
                <a:solidFill>
                  <a:schemeClr val="accent4"/>
                </a:solidFill>
                <a:latin typeface="Open Sans"/>
                <a:ea typeface="Open Sans"/>
                <a:cs typeface="Open Sans"/>
                <a:sym typeface="Open Sans"/>
              </a:rPr>
              <a:t>In patients with autism spectrum disorder (ASD), resting EEG recordings show abnormal power patterns characterized by increased activity in delta, theta, beta, and gamma bands and reduced activity in alpha band.</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