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8" r:id="rId41"/>
    <p:sldId id="29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952A0-F0C1-45F3-B22D-4A854AD4E878}" type="datetimeFigureOut">
              <a:rPr lang="en-US" smtClean="0"/>
              <a:t>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9EF3C-0BF9-498B-8145-00A912B23C82}" type="slidenum">
              <a:rPr lang="en-US" smtClean="0"/>
              <a:t>‹#›</a:t>
            </a:fld>
            <a:endParaRPr lang="en-US"/>
          </a:p>
        </p:txBody>
      </p:sp>
    </p:spTree>
    <p:extLst>
      <p:ext uri="{BB962C8B-B14F-4D97-AF65-F5344CB8AC3E}">
        <p14:creationId xmlns:p14="http://schemas.microsoft.com/office/powerpoint/2010/main" val="175019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79EF3C-0BF9-498B-8145-00A912B23C82}" type="slidenum">
              <a:rPr lang="en-US" smtClean="0"/>
              <a:t>39</a:t>
            </a:fld>
            <a:endParaRPr lang="en-US"/>
          </a:p>
        </p:txBody>
      </p:sp>
    </p:spTree>
    <p:extLst>
      <p:ext uri="{BB962C8B-B14F-4D97-AF65-F5344CB8AC3E}">
        <p14:creationId xmlns:p14="http://schemas.microsoft.com/office/powerpoint/2010/main" val="366109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3069874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55871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1053981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01001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1090765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42222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33892983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2271314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3109233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165108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3059963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250012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1223303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389946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3977321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258863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AEB371B-D5A4-4EE7-A927-34C2B7072746}" type="datetimeFigureOut">
              <a:rPr lang="en-US" smtClean="0"/>
              <a:t>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85EDEB8-309A-4B75-B8E4-2046314F9D6D}" type="slidenum">
              <a:rPr lang="en-US" smtClean="0"/>
              <a:t>‹#›</a:t>
            </a:fld>
            <a:endParaRPr lang="en-US" dirty="0"/>
          </a:p>
        </p:txBody>
      </p:sp>
    </p:spTree>
    <p:extLst>
      <p:ext uri="{BB962C8B-B14F-4D97-AF65-F5344CB8AC3E}">
        <p14:creationId xmlns:p14="http://schemas.microsoft.com/office/powerpoint/2010/main" val="40989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EB371B-D5A4-4EE7-A927-34C2B7072746}" type="datetimeFigureOut">
              <a:rPr lang="en-US" smtClean="0"/>
              <a:t>2/5/2021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5EDEB8-309A-4B75-B8E4-2046314F9D6D}" type="slidenum">
              <a:rPr lang="en-US" smtClean="0"/>
              <a:t>‹#›</a:t>
            </a:fld>
            <a:endParaRPr lang="en-US" dirty="0"/>
          </a:p>
        </p:txBody>
      </p:sp>
    </p:spTree>
    <p:extLst>
      <p:ext uri="{BB962C8B-B14F-4D97-AF65-F5344CB8AC3E}">
        <p14:creationId xmlns:p14="http://schemas.microsoft.com/office/powerpoint/2010/main" val="375671731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163649" y="2696202"/>
            <a:ext cx="8178085" cy="830997"/>
          </a:xfrm>
        </p:spPr>
        <p:txBody>
          <a:bodyPr wrap="square">
            <a:spAutoFit/>
          </a:bodyPr>
          <a:lstStyle/>
          <a:p>
            <a:pPr algn="ctr" defTabSz="914400"/>
            <a:r>
              <a:rPr lang="en-US" sz="4800" b="1" dirty="0">
                <a:solidFill>
                  <a:srgbClr val="FFC000"/>
                </a:solidFill>
                <a:latin typeface="Roboto" pitchFamily="2" charset="0"/>
                <a:ea typeface="Roboto" pitchFamily="2" charset="0"/>
                <a:cs typeface="+mn-cs"/>
              </a:rPr>
              <a:t>Data Visualization </a:t>
            </a:r>
          </a:p>
        </p:txBody>
      </p:sp>
    </p:spTree>
    <p:extLst>
      <p:ext uri="{BB962C8B-B14F-4D97-AF65-F5344CB8AC3E}">
        <p14:creationId xmlns:p14="http://schemas.microsoft.com/office/powerpoint/2010/main" val="833271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67833" y="475377"/>
            <a:ext cx="6774611" cy="523220"/>
          </a:xfrm>
          <a:prstGeom prst="rect">
            <a:avLst/>
          </a:prstGeom>
        </p:spPr>
        <p:txBody>
          <a:bodyPr wrap="none">
            <a:spAutoFit/>
          </a:bodyPr>
          <a:lstStyle/>
          <a:p>
            <a:pPr algn="just" fontAlgn="base"/>
            <a:r>
              <a:rPr lang="en-US" sz="2800" b="1" i="0" dirty="0" smtClean="0">
                <a:effectLst/>
                <a:latin typeface="Roboto" panose="02000000000000000000" pitchFamily="2" charset="0"/>
                <a:ea typeface="Roboto" panose="02000000000000000000" pitchFamily="2" charset="0"/>
                <a:cs typeface="Roboto" panose="02000000000000000000" pitchFamily="2" charset="0"/>
              </a:rPr>
              <a:t>Design Best Practices for Column Charts</a:t>
            </a:r>
            <a:endParaRPr lang="en-US" sz="2800" b="1" i="0" dirty="0">
              <a:effectLst/>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067833" y="1109404"/>
            <a:ext cx="9196629" cy="2800767"/>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consistent colors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throughout the chart, selecting accent colors to highlight meaningful data points or changes over time.</a:t>
            </a: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horizontal labels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improve readability.</a:t>
            </a: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Start the y-axis at 0</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appropriately reflect the values in your graph.</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8250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9774" y="732953"/>
            <a:ext cx="2023439"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Bar Graph</a:t>
            </a:r>
          </a:p>
        </p:txBody>
      </p:sp>
      <p:sp>
        <p:nvSpPr>
          <p:cNvPr id="4" name="Rectangle 3"/>
          <p:cNvSpPr/>
          <p:nvPr/>
        </p:nvSpPr>
        <p:spPr>
          <a:xfrm>
            <a:off x="1079773" y="1256173"/>
            <a:ext cx="10292272" cy="1200329"/>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 bar graph, basically a horizontal column chart, should be used to avoid clutter when one data label is long or if you have more than 10 items to compare.</a:t>
            </a:r>
            <a:endParaRPr lang="en-US" sz="2400" dirty="0">
              <a:latin typeface="Roboto" panose="02000000000000000000" pitchFamily="2" charset="0"/>
              <a:ea typeface="Roboto" panose="02000000000000000000" pitchFamily="2" charset="0"/>
              <a:cs typeface="Roboto" panose="02000000000000000000" pitchFamily="2" charset="0"/>
            </a:endParaRPr>
          </a:p>
        </p:txBody>
      </p:sp>
      <p:pic>
        <p:nvPicPr>
          <p:cNvPr id="2050" name="Picture 2" descr="Bar chart - customers by role"/>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1" r="1319" b="6184"/>
          <a:stretch/>
        </p:blipFill>
        <p:spPr bwMode="auto">
          <a:xfrm>
            <a:off x="1865383" y="2456502"/>
            <a:ext cx="7227101" cy="4124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6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barn(inVertical)">
                                      <p:cBhvr>
                                        <p:cTn id="1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2528" y="681439"/>
            <a:ext cx="6272871" cy="523220"/>
          </a:xfrm>
          <a:prstGeom prst="rect">
            <a:avLst/>
          </a:prstGeom>
        </p:spPr>
        <p:txBody>
          <a:bodyPr wrap="none">
            <a:spAutoFit/>
          </a:bodyPr>
          <a:lstStyle/>
          <a:p>
            <a:pPr fontAlgn="base"/>
            <a:r>
              <a:rPr lang="en-US" sz="2800" b="1" i="0" dirty="0" smtClean="0">
                <a:effectLst/>
                <a:latin typeface="Roboto" panose="02000000000000000000" pitchFamily="2" charset="0"/>
                <a:ea typeface="Roboto" panose="02000000000000000000" pitchFamily="2" charset="0"/>
                <a:cs typeface="Roboto" panose="02000000000000000000" pitchFamily="2" charset="0"/>
              </a:rPr>
              <a:t>Design Best Practices for Bar Graphs:</a:t>
            </a:r>
            <a:endParaRPr lang="en-US" sz="2800" b="1" i="0" dirty="0">
              <a:effectLst/>
              <a:latin typeface="Roboto" panose="02000000000000000000" pitchFamily="2" charset="0"/>
              <a:ea typeface="Roboto" panose="02000000000000000000" pitchFamily="2" charset="0"/>
              <a:cs typeface="Roboto" panose="02000000000000000000" pitchFamily="2" charset="0"/>
            </a:endParaRPr>
          </a:p>
        </p:txBody>
      </p:sp>
      <p:sp>
        <p:nvSpPr>
          <p:cNvPr id="3" name="Rectangle 2"/>
          <p:cNvSpPr/>
          <p:nvPr/>
        </p:nvSpPr>
        <p:spPr>
          <a:xfrm>
            <a:off x="1090410" y="1204659"/>
            <a:ext cx="9817995" cy="3416320"/>
          </a:xfrm>
          <a:prstGeom prst="rect">
            <a:avLst/>
          </a:prstGeom>
        </p:spPr>
        <p:txBody>
          <a:bodyPr wrap="square">
            <a:spAutoFit/>
          </a:bodyPr>
          <a:lstStyle/>
          <a:p>
            <a:pPr marL="342900" indent="-342900"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consistent colors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throughout the chart, selecting accent colors to highlight meaningful data points or changes over time.</a:t>
            </a:r>
          </a:p>
          <a:p>
            <a:pPr marL="342900" indent="-342900"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horizontal labels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improve readability.</a:t>
            </a:r>
          </a:p>
          <a:p>
            <a:pPr marL="342900" indent="-342900"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Start the x-axis at 0</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appropriately reflect the values in your graph.</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1275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3181" y="1041860"/>
            <a:ext cx="10336137" cy="1200329"/>
          </a:xfrm>
          <a:prstGeom prst="rect">
            <a:avLst/>
          </a:prstGeom>
        </p:spPr>
        <p:txBody>
          <a:bodyPr wrap="square">
            <a:spAutoFit/>
          </a:bodyPr>
          <a:lstStyle/>
          <a:p>
            <a:pPr algn="just" fontAlgn="base"/>
            <a:r>
              <a:rPr lang="en-US" sz="2400" dirty="0" smtClean="0">
                <a:latin typeface="Roboto" panose="02000000000000000000" pitchFamily="2" charset="0"/>
                <a:ea typeface="Roboto" panose="02000000000000000000" pitchFamily="2" charset="0"/>
                <a:cs typeface="Roboto" panose="02000000000000000000" pitchFamily="2" charset="0"/>
              </a:rPr>
              <a:t>A line graph reveals trends or progress over time and can be used to show many different categories of data. You should use it when you chart a continuous data set.</a:t>
            </a:r>
            <a:endParaRPr lang="en-US" sz="2400" b="1" i="0" dirty="0">
              <a:effectLst/>
              <a:latin typeface="Roboto" panose="02000000000000000000" pitchFamily="2" charset="0"/>
              <a:ea typeface="Roboto" panose="02000000000000000000" pitchFamily="2" charset="0"/>
              <a:cs typeface="Roboto" panose="02000000000000000000" pitchFamily="2" charset="0"/>
            </a:endParaRPr>
          </a:p>
        </p:txBody>
      </p:sp>
      <p:sp>
        <p:nvSpPr>
          <p:cNvPr id="3" name="Rectangle 2"/>
          <p:cNvSpPr/>
          <p:nvPr/>
        </p:nvSpPr>
        <p:spPr>
          <a:xfrm>
            <a:off x="1113181" y="518640"/>
            <a:ext cx="2148473"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Line Graph</a:t>
            </a:r>
          </a:p>
        </p:txBody>
      </p:sp>
      <p:pic>
        <p:nvPicPr>
          <p:cNvPr id="3074" name="Picture 2" descr="Line chart - avg days to close"/>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894" b="5557"/>
          <a:stretch/>
        </p:blipFill>
        <p:spPr bwMode="auto">
          <a:xfrm>
            <a:off x="2077547" y="2242189"/>
            <a:ext cx="6974752" cy="408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37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074"/>
                                        </p:tgtEl>
                                        <p:attrNameLst>
                                          <p:attrName>style.visibility</p:attrName>
                                        </p:attrNameLst>
                                      </p:cBhvr>
                                      <p:to>
                                        <p:strVal val="visible"/>
                                      </p:to>
                                    </p:set>
                                    <p:animEffect transition="in" filter="barn(inVertical)">
                                      <p:cBhvr>
                                        <p:cTn id="2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0258" y="1025433"/>
            <a:ext cx="10294513" cy="2308324"/>
          </a:xfrm>
          <a:prstGeom prst="rect">
            <a:avLst/>
          </a:prstGeom>
        </p:spPr>
        <p:txBody>
          <a:bodyPr wrap="square">
            <a:spAutoFit/>
          </a:bodyPr>
          <a:lstStyle/>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solid lines only.</a:t>
            </a:r>
            <a:endParaRPr lang="en-US" sz="2400" b="0"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Don't plot more than four lines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avoid visual distractions.</a:t>
            </a: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the right height</a:t>
            </a:r>
            <a:r>
              <a:rPr lang="en-US" sz="2400" b="0" i="0" dirty="0" smtClean="0">
                <a:effectLst/>
                <a:latin typeface="Roboto" panose="02000000000000000000" pitchFamily="2" charset="0"/>
                <a:ea typeface="Roboto" panose="02000000000000000000" pitchFamily="2" charset="0"/>
                <a:cs typeface="Roboto" panose="02000000000000000000" pitchFamily="2" charset="0"/>
              </a:rPr>
              <a:t> so the lines take up roughly 2/3 of the y-axis' height.</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
        <p:nvSpPr>
          <p:cNvPr id="3" name="Rectangle 2"/>
          <p:cNvSpPr/>
          <p:nvPr/>
        </p:nvSpPr>
        <p:spPr>
          <a:xfrm>
            <a:off x="1000259" y="498212"/>
            <a:ext cx="6402715" cy="523220"/>
          </a:xfrm>
          <a:prstGeom prst="rect">
            <a:avLst/>
          </a:prstGeom>
        </p:spPr>
        <p:txBody>
          <a:bodyPr wrap="none">
            <a:spAutoFit/>
          </a:bodyPr>
          <a:lstStyle/>
          <a:p>
            <a:pPr algn="just" fontAlgn="base"/>
            <a:r>
              <a:rPr lang="en-US" sz="2800" b="1" i="0" dirty="0" smtClean="0">
                <a:effectLst/>
                <a:latin typeface="Roboto" panose="02000000000000000000" pitchFamily="2" charset="0"/>
                <a:ea typeface="Roboto" panose="02000000000000000000" pitchFamily="2" charset="0"/>
                <a:cs typeface="Roboto" panose="02000000000000000000" pitchFamily="2" charset="0"/>
              </a:rPr>
              <a:t>Design Best Practices for Line Graphs:</a:t>
            </a:r>
          </a:p>
        </p:txBody>
      </p:sp>
    </p:spTree>
    <p:extLst>
      <p:ext uri="{BB962C8B-B14F-4D97-AF65-F5344CB8AC3E}">
        <p14:creationId xmlns:p14="http://schemas.microsoft.com/office/powerpoint/2010/main" val="121417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8821" y="449618"/>
            <a:ext cx="2994731"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Dual Axis Chart</a:t>
            </a:r>
          </a:p>
        </p:txBody>
      </p:sp>
      <p:sp>
        <p:nvSpPr>
          <p:cNvPr id="3" name="Rectangle 2"/>
          <p:cNvSpPr/>
          <p:nvPr/>
        </p:nvSpPr>
        <p:spPr>
          <a:xfrm>
            <a:off x="1138821" y="972838"/>
            <a:ext cx="10233224" cy="1938992"/>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 dual axis chart allows you to plot data using two y-axes and a shared x-axis. It's used with three data sets, one of which is based on a continuous set of data and another which is better suited to being grouped by category. This should be used to visualize a correlation or the lack thereof between these three data sets.</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138821" y="3254746"/>
            <a:ext cx="10233224" cy="2677656"/>
          </a:xfrm>
          <a:prstGeom prst="rect">
            <a:avLst/>
          </a:prstGeom>
        </p:spPr>
        <p:txBody>
          <a:bodyPr wrap="square">
            <a:spAutoFit/>
          </a:bodyPr>
          <a:lstStyle/>
          <a:p>
            <a:pPr algn="just" fontAlgn="base"/>
            <a:r>
              <a:rPr lang="en-US" sz="2400" b="1" i="0" dirty="0" smtClean="0">
                <a:effectLst/>
                <a:latin typeface="Roboto" panose="02000000000000000000" pitchFamily="2" charset="0"/>
                <a:ea typeface="Roboto" panose="02000000000000000000" pitchFamily="2" charset="0"/>
                <a:cs typeface="Roboto" panose="02000000000000000000" pitchFamily="2" charset="0"/>
              </a:rPr>
              <a:t>Design Best Practices for Dual Axis Charts:</a:t>
            </a:r>
          </a:p>
          <a:p>
            <a:pPr algn="just" fontAlgn="base"/>
            <a:endParaRPr lang="en-US" sz="2400" b="1" i="0" dirty="0" smtClean="0">
              <a:effectLst/>
              <a:latin typeface="Roboto" panose="02000000000000000000" pitchFamily="2" charset="0"/>
              <a:ea typeface="Roboto" panose="02000000000000000000" pitchFamily="2" charset="0"/>
              <a:cs typeface="Roboto" panose="02000000000000000000" pitchFamily="2" charset="0"/>
            </a:endParaRPr>
          </a:p>
          <a:p>
            <a:pPr marL="285750" indent="-285750" algn="just" fontAlgn="base">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the y-axis on the left side for the primary variable</a:t>
            </a:r>
            <a:r>
              <a:rPr lang="en-US" sz="2400" b="0" i="0" dirty="0" smtClean="0">
                <a:effectLst/>
                <a:latin typeface="Roboto" panose="02000000000000000000" pitchFamily="2" charset="0"/>
                <a:ea typeface="Roboto" panose="02000000000000000000" pitchFamily="2" charset="0"/>
                <a:cs typeface="Roboto" panose="02000000000000000000" pitchFamily="2" charset="0"/>
              </a:rPr>
              <a:t> because brains are naturally inclined to look left first.</a:t>
            </a:r>
          </a:p>
          <a:p>
            <a:pPr marL="285750" indent="-285750" algn="just" fontAlgn="base">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different graphing styles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illustrate the two data sets, as illustrated above.</a:t>
            </a:r>
          </a:p>
          <a:p>
            <a:pPr marL="285750" indent="-285750" algn="just" fontAlgn="base">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Choose contrasting colors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for the two data sets.</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8329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ual axis chart - revenue by new customers"/>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2234" r="2828" b="5176"/>
          <a:stretch/>
        </p:blipFill>
        <p:spPr bwMode="auto">
          <a:xfrm>
            <a:off x="1532585" y="837126"/>
            <a:ext cx="7972024" cy="5215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8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1622" y="468834"/>
            <a:ext cx="2132315"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Area Chart</a:t>
            </a:r>
          </a:p>
        </p:txBody>
      </p:sp>
      <p:sp>
        <p:nvSpPr>
          <p:cNvPr id="3" name="Rectangle 2"/>
          <p:cNvSpPr/>
          <p:nvPr/>
        </p:nvSpPr>
        <p:spPr>
          <a:xfrm>
            <a:off x="961622" y="992054"/>
            <a:ext cx="10410423" cy="1569660"/>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An area chart is basically a line chart, but the space between the x-axis and the line is filled with a color or pattern. It is useful for showing part-to-whole relations, such as showing individual sales reps' contribution to total sales for a year. It helps analyze both overall and individual trend information.</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961621" y="2981902"/>
            <a:ext cx="10410424" cy="2923877"/>
          </a:xfrm>
          <a:prstGeom prst="rect">
            <a:avLst/>
          </a:prstGeom>
        </p:spPr>
        <p:txBody>
          <a:bodyPr wrap="square">
            <a:spAutoFit/>
          </a:bodyPr>
          <a:lstStyle/>
          <a:p>
            <a:pPr algn="just" fontAlgn="base"/>
            <a:r>
              <a:rPr lang="en-US" sz="2400" b="1" i="0" dirty="0" smtClean="0">
                <a:effectLst/>
                <a:latin typeface="Roboto" panose="02000000000000000000" pitchFamily="2" charset="0"/>
                <a:ea typeface="Roboto" panose="02000000000000000000" pitchFamily="2" charset="0"/>
                <a:cs typeface="Roboto" panose="02000000000000000000" pitchFamily="2" charset="0"/>
              </a:rPr>
              <a:t>Design Best Practices for Area Charts:</a:t>
            </a:r>
          </a:p>
          <a:p>
            <a:pPr algn="just" fontAlgn="base"/>
            <a:endParaRPr lang="en-US" sz="1600" b="1"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transparent colors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so information isn't obscured in the background.</a:t>
            </a: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Don't display more than four categories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avoid clutter.</a:t>
            </a:r>
          </a:p>
          <a:p>
            <a:pPr marL="342900" indent="-342900" algn="just" fontAlgn="base">
              <a:lnSpc>
                <a:spcPct val="150000"/>
              </a:lnSpc>
              <a:buFont typeface="Arial" panose="020B0604020202020204" pitchFamily="34"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Organize highly variable data at the top of the chart to </a:t>
            </a:r>
            <a:r>
              <a:rPr lang="en-US" sz="2400" b="1" i="0" dirty="0" smtClean="0">
                <a:effectLst/>
                <a:latin typeface="Roboto" panose="02000000000000000000" pitchFamily="2" charset="0"/>
                <a:ea typeface="Roboto" panose="02000000000000000000" pitchFamily="2" charset="0"/>
                <a:cs typeface="Roboto" panose="02000000000000000000" pitchFamily="2" charset="0"/>
              </a:rPr>
              <a:t>make it easy to read.</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952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Area chart - users by lifecycle stage"/>
          <p:cNvPicPr>
            <a:picLocks noChangeAspect="1" noChangeArrowheads="1"/>
          </p:cNvPicPr>
          <p:nvPr/>
        </p:nvPicPr>
        <p:blipFill rotWithShape="1">
          <a:blip r:embed="rId2">
            <a:extLst>
              <a:ext uri="{28A0092B-C50C-407E-A947-70E740481C1C}">
                <a14:useLocalDpi xmlns:a14="http://schemas.microsoft.com/office/drawing/2010/main" val="0"/>
              </a:ext>
            </a:extLst>
          </a:blip>
          <a:srcRect l="1" r="-78" b="5370"/>
          <a:stretch/>
        </p:blipFill>
        <p:spPr bwMode="auto">
          <a:xfrm>
            <a:off x="1327554" y="1236371"/>
            <a:ext cx="9490700" cy="4662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82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barn(inVertical)">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5163" y="617044"/>
            <a:ext cx="3110147" cy="523220"/>
          </a:xfrm>
          <a:prstGeom prst="rect">
            <a:avLst/>
          </a:prstGeom>
        </p:spPr>
        <p:txBody>
          <a:bodyPr wrap="none">
            <a:spAutoFit/>
          </a:bodyPr>
          <a:lstStyle/>
          <a:p>
            <a:pPr fontAlgn="base"/>
            <a:r>
              <a:rPr lang="en-US" sz="2800" b="1" i="0" dirty="0" smtClean="0">
                <a:effectLst/>
                <a:latin typeface="Roboto" panose="02000000000000000000" pitchFamily="2" charset="0"/>
                <a:ea typeface="Roboto" panose="02000000000000000000" pitchFamily="2" charset="0"/>
                <a:cs typeface="Roboto" panose="02000000000000000000" pitchFamily="2" charset="0"/>
              </a:rPr>
              <a:t>Stacked Bar Chart</a:t>
            </a:r>
            <a:endParaRPr lang="en-US" sz="2800" b="1" i="0" dirty="0">
              <a:effectLst/>
              <a:latin typeface="Roboto" panose="02000000000000000000" pitchFamily="2" charset="0"/>
              <a:ea typeface="Roboto" panose="02000000000000000000" pitchFamily="2" charset="0"/>
              <a:cs typeface="Roboto" panose="02000000000000000000" pitchFamily="2" charset="0"/>
            </a:endParaRPr>
          </a:p>
        </p:txBody>
      </p:sp>
      <p:sp>
        <p:nvSpPr>
          <p:cNvPr id="3" name="Rectangle 2"/>
          <p:cNvSpPr/>
          <p:nvPr/>
        </p:nvSpPr>
        <p:spPr>
          <a:xfrm>
            <a:off x="695163" y="1140264"/>
            <a:ext cx="10638245" cy="646331"/>
          </a:xfrm>
          <a:prstGeom prst="rect">
            <a:avLst/>
          </a:prstGeom>
        </p:spPr>
        <p:txBody>
          <a:bodyPr wrap="square">
            <a:spAutoFit/>
          </a:bodyPr>
          <a:lstStyle/>
          <a:p>
            <a:pPr algn="just"/>
            <a:r>
              <a:rPr lang="en-US" b="0" i="0" dirty="0" smtClean="0">
                <a:effectLst/>
                <a:latin typeface="AvenirNext"/>
              </a:rPr>
              <a:t>This should be used to compare many different items and show the composition of each item being compared.</a:t>
            </a:r>
            <a:endParaRPr lang="en-US" dirty="0"/>
          </a:p>
        </p:txBody>
      </p:sp>
      <p:sp>
        <p:nvSpPr>
          <p:cNvPr id="5" name="AutoShape 4" descr="Image result for stacked bar chart in hindi"/>
          <p:cNvSpPr>
            <a:spLocks noChangeAspect="1" noChangeArrowheads="1"/>
          </p:cNvSpPr>
          <p:nvPr/>
        </p:nvSpPr>
        <p:spPr bwMode="auto">
          <a:xfrm>
            <a:off x="4547271" y="1603790"/>
            <a:ext cx="3231568" cy="323157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Image result for stacked bar chart in hin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894" y="1786595"/>
            <a:ext cx="7109137" cy="474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4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954" y="236337"/>
            <a:ext cx="6792116" cy="523220"/>
          </a:xfrm>
        </p:spPr>
        <p:txBody>
          <a:bodyPr wrap="none">
            <a:spAutoFit/>
          </a:bodyPr>
          <a:lstStyle/>
          <a:p>
            <a:pPr defTabSz="914400"/>
            <a:r>
              <a:rPr lang="en-US" sz="2800" b="1" dirty="0">
                <a:solidFill>
                  <a:srgbClr val="FFC000"/>
                </a:solidFill>
                <a:latin typeface="Roboto" pitchFamily="2" charset="0"/>
                <a:ea typeface="Roboto" pitchFamily="2" charset="0"/>
                <a:cs typeface="+mn-cs"/>
              </a:rPr>
              <a:t>Types of Charts to Use for Your Data</a:t>
            </a:r>
          </a:p>
        </p:txBody>
      </p:sp>
      <p:sp>
        <p:nvSpPr>
          <p:cNvPr id="3" name="Rectangle 2"/>
          <p:cNvSpPr/>
          <p:nvPr/>
        </p:nvSpPr>
        <p:spPr>
          <a:xfrm>
            <a:off x="819954" y="891826"/>
            <a:ext cx="4756599" cy="5863144"/>
          </a:xfrm>
          <a:prstGeom prst="rect">
            <a:avLst/>
          </a:prstGeom>
        </p:spPr>
        <p:txBody>
          <a:bodyPr wrap="square">
            <a:spAutoFit/>
          </a:bodyPr>
          <a:lstStyle/>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Column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Bar Graph</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Line Graph</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Dual Axis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Area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Stacked Bar Graph</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Mekko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Pie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Scatter Plot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Bubble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Waterfall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Funnel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Bullet Chart</a:t>
            </a:r>
          </a:p>
          <a:p>
            <a:pPr marL="342900" indent="-342900" fontAlgn="base">
              <a:lnSpc>
                <a:spcPct val="150000"/>
              </a:lnSpc>
              <a:buFont typeface="Roboto" panose="02000000000000000000" pitchFamily="2" charset="0"/>
              <a:buChar char="–"/>
            </a:pPr>
            <a:r>
              <a:rPr lang="en-US" b="0" i="0" dirty="0" smtClean="0">
                <a:effectLst/>
                <a:latin typeface="Roboto" panose="02000000000000000000" pitchFamily="2" charset="0"/>
                <a:ea typeface="Roboto" panose="02000000000000000000" pitchFamily="2" charset="0"/>
                <a:cs typeface="Roboto" panose="02000000000000000000" pitchFamily="2" charset="0"/>
              </a:rPr>
              <a:t>Heat Map</a:t>
            </a:r>
            <a:endParaRPr lang="en-US"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5194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 calcmode="lin" valueType="num">
                                      <p:cBhvr additive="base">
                                        <p:cTn id="8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 calcmode="lin" valueType="num">
                                      <p:cBhvr additive="base">
                                        <p:cTn id="9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6472" y="681232"/>
            <a:ext cx="9380113" cy="2923877"/>
          </a:xfrm>
          <a:prstGeom prst="rect">
            <a:avLst/>
          </a:prstGeom>
        </p:spPr>
        <p:txBody>
          <a:bodyPr wrap="square">
            <a:spAutoFit/>
          </a:bodyPr>
          <a:lstStyle/>
          <a:p>
            <a:pPr fontAlgn="base"/>
            <a:r>
              <a:rPr lang="en-US" sz="2400" b="1" i="0" dirty="0" smtClean="0">
                <a:effectLst/>
                <a:latin typeface="Roboto" panose="02000000000000000000" pitchFamily="2" charset="0"/>
                <a:ea typeface="Roboto" panose="02000000000000000000" pitchFamily="2" charset="0"/>
                <a:cs typeface="Roboto" panose="02000000000000000000" pitchFamily="2" charset="0"/>
              </a:rPr>
              <a:t>Design Best Practices for Stacked Bar Graphs:</a:t>
            </a:r>
          </a:p>
          <a:p>
            <a:pPr fontAlgn="base"/>
            <a:endParaRPr lang="en-US" sz="1600" b="1"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fontAlgn="base">
              <a:lnSpc>
                <a:spcPct val="150000"/>
              </a:lnSpc>
              <a:buFont typeface="Arial" panose="020B0604020202020204" pitchFamily="34"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Best used to illustrate </a:t>
            </a:r>
            <a:r>
              <a:rPr lang="en-US" sz="2400" b="1" i="0" dirty="0" smtClean="0">
                <a:effectLst/>
                <a:latin typeface="Roboto" panose="02000000000000000000" pitchFamily="2" charset="0"/>
                <a:ea typeface="Roboto" panose="02000000000000000000" pitchFamily="2" charset="0"/>
                <a:cs typeface="Roboto" panose="02000000000000000000" pitchFamily="2" charset="0"/>
              </a:rPr>
              <a:t>part-to-whole relationships.</a:t>
            </a:r>
            <a:endParaRPr lang="en-US" sz="2400" b="0"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fontAlgn="base">
              <a:lnSpc>
                <a:spcPct val="150000"/>
              </a:lnSpc>
              <a:buFont typeface="Arial" panose="020B0604020202020204" pitchFamily="34"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Use </a:t>
            </a:r>
            <a:r>
              <a:rPr lang="en-US" sz="2400" b="1" i="0" dirty="0" smtClean="0">
                <a:effectLst/>
                <a:latin typeface="Roboto" panose="02000000000000000000" pitchFamily="2" charset="0"/>
                <a:ea typeface="Roboto" panose="02000000000000000000" pitchFamily="2" charset="0"/>
                <a:cs typeface="Roboto" panose="02000000000000000000" pitchFamily="2" charset="0"/>
              </a:rPr>
              <a:t>contrasting colors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for greater clarity.</a:t>
            </a:r>
          </a:p>
          <a:p>
            <a:pPr marL="342900" indent="-342900"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Make chart scale large enough</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view group sizes in relation to one another.</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6782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8099" y="591287"/>
            <a:ext cx="2460610"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Mekko Chart</a:t>
            </a:r>
          </a:p>
        </p:txBody>
      </p:sp>
      <p:sp>
        <p:nvSpPr>
          <p:cNvPr id="3" name="Rectangle 2"/>
          <p:cNvSpPr/>
          <p:nvPr/>
        </p:nvSpPr>
        <p:spPr>
          <a:xfrm>
            <a:off x="1048099" y="1114507"/>
            <a:ext cx="10195157" cy="830997"/>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Also known as a </a:t>
            </a:r>
            <a:r>
              <a:rPr lang="en-US" sz="2400" b="0" i="0" dirty="0" err="1" smtClean="0">
                <a:effectLst/>
                <a:latin typeface="Roboto" panose="02000000000000000000" pitchFamily="2" charset="0"/>
                <a:ea typeface="Roboto" panose="02000000000000000000" pitchFamily="2" charset="0"/>
                <a:cs typeface="Roboto" panose="02000000000000000000" pitchFamily="2" charset="0"/>
              </a:rPr>
              <a:t>mari</a:t>
            </a:r>
            <a:r>
              <a:rPr lang="en-US" sz="2400" b="0" i="0" smtClean="0">
                <a:effectLst/>
                <a:latin typeface="Roboto" panose="02000000000000000000" pitchFamily="2" charset="0"/>
                <a:ea typeface="Roboto" panose="02000000000000000000" pitchFamily="2" charset="0"/>
                <a:cs typeface="Roboto" panose="02000000000000000000" pitchFamily="2" charset="0"/>
              </a:rPr>
              <a:t> mekko</a:t>
            </a:r>
            <a:r>
              <a:rPr lang="en-US" sz="2400" b="0" i="0" dirty="0" smtClean="0">
                <a:effectLst/>
                <a:latin typeface="Roboto" panose="02000000000000000000" pitchFamily="2" charset="0"/>
                <a:ea typeface="Roboto" panose="02000000000000000000" pitchFamily="2" charset="0"/>
                <a:cs typeface="Roboto" panose="02000000000000000000" pitchFamily="2" charset="0"/>
              </a:rPr>
              <a:t> chart, this type of graph can compare values, measure each one's composition, and show how your data is distributed across each one.</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048098" y="2480900"/>
            <a:ext cx="10195157" cy="4031873"/>
          </a:xfrm>
          <a:prstGeom prst="rect">
            <a:avLst/>
          </a:prstGeom>
        </p:spPr>
        <p:txBody>
          <a:bodyPr wrap="square">
            <a:spAutoFit/>
          </a:bodyPr>
          <a:lstStyle/>
          <a:p>
            <a:pPr algn="just" fontAlgn="base"/>
            <a:r>
              <a:rPr lang="en-US" sz="2400" b="1" i="0" dirty="0" smtClean="0">
                <a:effectLst/>
                <a:latin typeface="Roboto" panose="02000000000000000000" pitchFamily="2" charset="0"/>
                <a:ea typeface="Roboto" panose="02000000000000000000" pitchFamily="2" charset="0"/>
                <a:cs typeface="Roboto" panose="02000000000000000000" pitchFamily="2" charset="0"/>
              </a:rPr>
              <a:t>Design Best Practices for Mekko Charts:</a:t>
            </a:r>
          </a:p>
          <a:p>
            <a:pPr algn="just" fontAlgn="base"/>
            <a:endParaRPr lang="en-US" sz="1600"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i="0" dirty="0" smtClean="0">
                <a:effectLst/>
                <a:latin typeface="Roboto" panose="02000000000000000000" pitchFamily="2" charset="0"/>
                <a:ea typeface="Roboto" panose="02000000000000000000" pitchFamily="2" charset="0"/>
                <a:cs typeface="Roboto" panose="02000000000000000000" pitchFamily="2" charset="0"/>
              </a:rPr>
              <a:t>Vary you bar heights if the portion size is an important point of comparison.</a:t>
            </a:r>
          </a:p>
          <a:p>
            <a:pPr marL="342900" indent="-342900" algn="just" fontAlgn="base">
              <a:lnSpc>
                <a:spcPct val="150000"/>
              </a:lnSpc>
              <a:buFont typeface="Arial" panose="020B0604020202020204" pitchFamily="34" charset="0"/>
              <a:buChar char="•"/>
            </a:pPr>
            <a:r>
              <a:rPr lang="en-US" sz="2400" i="0" dirty="0" smtClean="0">
                <a:effectLst/>
                <a:latin typeface="Roboto" panose="02000000000000000000" pitchFamily="2" charset="0"/>
                <a:ea typeface="Roboto" panose="02000000000000000000" pitchFamily="2" charset="0"/>
                <a:cs typeface="Roboto" panose="02000000000000000000" pitchFamily="2" charset="0"/>
              </a:rPr>
              <a:t>Don't include too many composite values within each bar. you might want to reevaluate how to present your data if you have a lot. </a:t>
            </a:r>
          </a:p>
          <a:p>
            <a:pPr marL="342900" indent="-342900" algn="just" fontAlgn="base">
              <a:lnSpc>
                <a:spcPct val="150000"/>
              </a:lnSpc>
              <a:buFont typeface="Arial" panose="020B0604020202020204" pitchFamily="34" charset="0"/>
              <a:buChar char="•"/>
            </a:pPr>
            <a:r>
              <a:rPr lang="en-US" sz="2400" i="0" dirty="0" smtClean="0">
                <a:effectLst/>
                <a:latin typeface="Roboto" panose="02000000000000000000" pitchFamily="2" charset="0"/>
                <a:ea typeface="Roboto" panose="02000000000000000000" pitchFamily="2" charset="0"/>
                <a:cs typeface="Roboto" panose="02000000000000000000" pitchFamily="2" charset="0"/>
              </a:rPr>
              <a:t>Order your bars from left to right in such a way that exposes a relevant trend or message.</a:t>
            </a:r>
            <a:endParaRPr lang="en-US" sz="240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85135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1107584" y="695459"/>
            <a:ext cx="8126568" cy="574397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155971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3644" y="462498"/>
            <a:ext cx="1832553"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Pie Chart</a:t>
            </a:r>
          </a:p>
        </p:txBody>
      </p:sp>
      <p:sp>
        <p:nvSpPr>
          <p:cNvPr id="3" name="Rectangle 2"/>
          <p:cNvSpPr/>
          <p:nvPr/>
        </p:nvSpPr>
        <p:spPr>
          <a:xfrm>
            <a:off x="963644" y="985718"/>
            <a:ext cx="10498553" cy="1200329"/>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 pie chart shows a static number and how categories represent part of a whole -- the composition of something. A pie chart represents numbers in percentages, and the total sum of all segments needs to equal 100%.</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963643" y="2535790"/>
            <a:ext cx="10498554" cy="2923877"/>
          </a:xfrm>
          <a:prstGeom prst="rect">
            <a:avLst/>
          </a:prstGeom>
        </p:spPr>
        <p:txBody>
          <a:bodyPr wrap="square">
            <a:spAutoFit/>
          </a:bodyPr>
          <a:lstStyle/>
          <a:p>
            <a:pPr algn="just" fontAlgn="base"/>
            <a:r>
              <a:rPr lang="en-US" sz="2400" b="1" i="0" dirty="0" smtClean="0">
                <a:effectLst/>
                <a:latin typeface="Roboto" panose="02000000000000000000" pitchFamily="2" charset="0"/>
                <a:ea typeface="Roboto" panose="02000000000000000000" pitchFamily="2" charset="0"/>
                <a:cs typeface="Roboto" panose="02000000000000000000" pitchFamily="2" charset="0"/>
              </a:rPr>
              <a:t>Design Best Practices for Pie Charts:</a:t>
            </a:r>
          </a:p>
          <a:p>
            <a:pPr algn="just" fontAlgn="base"/>
            <a:endParaRPr lang="en-US" sz="1600" b="1"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Don't illustrate too many categories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ensure differentiation between slices.</a:t>
            </a:r>
          </a:p>
          <a:p>
            <a:pPr marL="342900" indent="-342900" algn="just" fontAlgn="base">
              <a:lnSpc>
                <a:spcPct val="150000"/>
              </a:lnSpc>
              <a:buFont typeface="Arial" panose="020B0604020202020204" pitchFamily="34"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Ensure that the slice values </a:t>
            </a:r>
            <a:r>
              <a:rPr lang="en-US" sz="2400" b="1" i="0" dirty="0" smtClean="0">
                <a:effectLst/>
                <a:latin typeface="Roboto" panose="02000000000000000000" pitchFamily="2" charset="0"/>
                <a:ea typeface="Roboto" panose="02000000000000000000" pitchFamily="2" charset="0"/>
                <a:cs typeface="Roboto" panose="02000000000000000000" pitchFamily="2" charset="0"/>
              </a:rPr>
              <a:t>add up to 100%.</a:t>
            </a:r>
            <a:endParaRPr lang="en-US" sz="2400" b="0"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Order slices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according to their size.</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70790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ie chart - customers by role"/>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715" b="10880"/>
          <a:stretch/>
        </p:blipFill>
        <p:spPr bwMode="auto">
          <a:xfrm>
            <a:off x="1482100" y="721216"/>
            <a:ext cx="8061146" cy="5164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03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040" y="461884"/>
            <a:ext cx="3403496"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Scatter Plot Chart</a:t>
            </a:r>
          </a:p>
        </p:txBody>
      </p:sp>
      <p:sp>
        <p:nvSpPr>
          <p:cNvPr id="3" name="Rectangle 2"/>
          <p:cNvSpPr/>
          <p:nvPr/>
        </p:nvSpPr>
        <p:spPr>
          <a:xfrm>
            <a:off x="959041" y="1178901"/>
            <a:ext cx="10258457" cy="1938992"/>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 scatter plot or scattergram chart will show the relationship between two different variables or it can reveal the distribution trends. It should be used when there are many different data points, and you want to highlight similarities in the data set. This is useful when looking for outliers or for understanding the distribution of your data.</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959040" y="3311690"/>
            <a:ext cx="10258458" cy="2554545"/>
          </a:xfrm>
          <a:prstGeom prst="rect">
            <a:avLst/>
          </a:prstGeom>
        </p:spPr>
        <p:txBody>
          <a:bodyPr wrap="square">
            <a:spAutoFit/>
          </a:bodyPr>
          <a:lstStyle/>
          <a:p>
            <a:pPr algn="just" fontAlgn="base"/>
            <a:r>
              <a:rPr lang="en-US" sz="2400" b="1" i="0" dirty="0" smtClean="0">
                <a:effectLst/>
                <a:latin typeface="Roboto" panose="02000000000000000000" pitchFamily="2" charset="0"/>
                <a:ea typeface="Roboto" panose="02000000000000000000" pitchFamily="2" charset="0"/>
                <a:cs typeface="Roboto" panose="02000000000000000000" pitchFamily="2" charset="0"/>
              </a:rPr>
              <a:t>Design Best Practices for Scatter Plots:</a:t>
            </a:r>
          </a:p>
          <a:p>
            <a:pPr algn="just" fontAlgn="base"/>
            <a:endParaRPr lang="en-US" sz="1600" b="1"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Include more variables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such as different sizes, to incorporate more data.</a:t>
            </a:r>
          </a:p>
          <a:p>
            <a:pPr marL="342900" indent="-342900" algn="just" fontAlgn="base">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Start y-axis at 0</a:t>
            </a:r>
            <a:r>
              <a:rPr lang="en-US" sz="2400" b="0" i="0" dirty="0" smtClean="0">
                <a:effectLst/>
                <a:latin typeface="Roboto" panose="02000000000000000000" pitchFamily="2" charset="0"/>
                <a:ea typeface="Roboto" panose="02000000000000000000" pitchFamily="2" charset="0"/>
                <a:cs typeface="Roboto" panose="02000000000000000000" pitchFamily="2" charset="0"/>
              </a:rPr>
              <a:t> to represent data accurately.</a:t>
            </a:r>
          </a:p>
          <a:p>
            <a:pPr marL="342900" indent="-342900" algn="just" fontAlgn="base">
              <a:buFont typeface="Arial" panose="020B0604020202020204" pitchFamily="34"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If you use </a:t>
            </a:r>
            <a:r>
              <a:rPr lang="en-US" sz="2400" b="1" i="0" dirty="0" smtClean="0">
                <a:effectLst/>
                <a:latin typeface="Roboto" panose="02000000000000000000" pitchFamily="2" charset="0"/>
                <a:ea typeface="Roboto" panose="02000000000000000000" pitchFamily="2" charset="0"/>
                <a:cs typeface="Roboto" panose="02000000000000000000" pitchFamily="2" charset="0"/>
              </a:rPr>
              <a:t>trend lines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only use a maximum of two to make your plot easy to understand.</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13615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catter plot chart - customer happiness by response time"/>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520738" y="1247515"/>
            <a:ext cx="8924028" cy="5037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623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barn(inVertical)">
                                      <p:cBhvr>
                                        <p:cTn id="7"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468" y="591286"/>
            <a:ext cx="2539478"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Bubble Chart</a:t>
            </a:r>
          </a:p>
        </p:txBody>
      </p:sp>
      <p:sp>
        <p:nvSpPr>
          <p:cNvPr id="3" name="Rectangle 2"/>
          <p:cNvSpPr/>
          <p:nvPr/>
        </p:nvSpPr>
        <p:spPr>
          <a:xfrm>
            <a:off x="964467" y="1172944"/>
            <a:ext cx="10459094" cy="830997"/>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 bubble chart is similar to a scatter plot in that it can show distribution or relationship. </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964467" y="2468723"/>
            <a:ext cx="10459095" cy="2369880"/>
          </a:xfrm>
          <a:prstGeom prst="rect">
            <a:avLst/>
          </a:prstGeom>
        </p:spPr>
        <p:txBody>
          <a:bodyPr wrap="square">
            <a:spAutoFit/>
          </a:bodyPr>
          <a:lstStyle/>
          <a:p>
            <a:pPr algn="just" fontAlgn="base"/>
            <a:r>
              <a:rPr lang="en-US" sz="2400" b="1" i="0" dirty="0" smtClean="0">
                <a:effectLst/>
                <a:latin typeface="Roboto" panose="02000000000000000000" pitchFamily="2" charset="0"/>
                <a:ea typeface="Roboto" panose="02000000000000000000" pitchFamily="2" charset="0"/>
                <a:cs typeface="Roboto" panose="02000000000000000000" pitchFamily="2" charset="0"/>
              </a:rPr>
              <a:t>Design Best Practices for Bubble Charts:</a:t>
            </a:r>
          </a:p>
          <a:p>
            <a:pPr algn="just" fontAlgn="base"/>
            <a:endParaRPr lang="en-US" sz="1600" b="1"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Scale bubbles according to area</a:t>
            </a:r>
            <a:r>
              <a:rPr lang="en-US" sz="2400" b="0" i="0" dirty="0" smtClean="0">
                <a:effectLst/>
                <a:latin typeface="Roboto" panose="02000000000000000000" pitchFamily="2" charset="0"/>
                <a:ea typeface="Roboto" panose="02000000000000000000" pitchFamily="2" charset="0"/>
                <a:cs typeface="Roboto" panose="02000000000000000000" pitchFamily="2" charset="0"/>
              </a:rPr>
              <a:t>, not diameter.</a:t>
            </a:r>
          </a:p>
          <a:p>
            <a:pPr marL="342900" indent="-342900" algn="just" fontAlgn="base">
              <a:lnSpc>
                <a:spcPct val="150000"/>
              </a:lnSpc>
              <a:buFont typeface="Arial" panose="020B0604020202020204" pitchFamily="34"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Make sure </a:t>
            </a:r>
            <a:r>
              <a:rPr lang="en-US" sz="2400" b="1" i="0" dirty="0" smtClean="0">
                <a:effectLst/>
                <a:latin typeface="Roboto" panose="02000000000000000000" pitchFamily="2" charset="0"/>
                <a:ea typeface="Roboto" panose="02000000000000000000" pitchFamily="2" charset="0"/>
                <a:cs typeface="Roboto" panose="02000000000000000000" pitchFamily="2" charset="0"/>
              </a:rPr>
              <a:t>labels are clear and visible.</a:t>
            </a:r>
            <a:endParaRPr lang="en-US" sz="2400" b="0" i="0" dirty="0" smtClean="0">
              <a:effectLst/>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b="1" i="0" dirty="0" smtClean="0">
                <a:effectLst/>
                <a:latin typeface="Roboto" panose="02000000000000000000" pitchFamily="2" charset="0"/>
                <a:ea typeface="Roboto" panose="02000000000000000000" pitchFamily="2" charset="0"/>
                <a:cs typeface="Roboto" panose="02000000000000000000" pitchFamily="2" charset="0"/>
              </a:rPr>
              <a:t>Use circular shapes</a:t>
            </a:r>
            <a:r>
              <a:rPr lang="en-US" sz="2400" b="0" i="0" dirty="0" smtClean="0">
                <a:effectLst/>
                <a:latin typeface="Roboto" panose="02000000000000000000" pitchFamily="2" charset="0"/>
                <a:ea typeface="Roboto" panose="02000000000000000000" pitchFamily="2" charset="0"/>
                <a:cs typeface="Roboto" panose="02000000000000000000" pitchFamily="2" charset="0"/>
              </a:rPr>
              <a:t> only.</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11905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6" descr="Bubble chart - hours spent online by age and gender"/>
          <p:cNvSpPr>
            <a:spLocks noChangeAspect="1" noChangeArrowheads="1"/>
          </p:cNvSpPr>
          <p:nvPr/>
        </p:nvSpPr>
        <p:spPr bwMode="auto">
          <a:xfrm>
            <a:off x="155575" y="-144463"/>
            <a:ext cx="4793720" cy="47937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bubb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252" y="1230653"/>
            <a:ext cx="8846757" cy="5202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9839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5615" y="488255"/>
            <a:ext cx="2908297"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Waterfall Chart</a:t>
            </a:r>
          </a:p>
        </p:txBody>
      </p:sp>
      <p:sp>
        <p:nvSpPr>
          <p:cNvPr id="3" name="Rectangle 2"/>
          <p:cNvSpPr/>
          <p:nvPr/>
        </p:nvSpPr>
        <p:spPr>
          <a:xfrm>
            <a:off x="975615" y="1011475"/>
            <a:ext cx="10370672" cy="1938992"/>
          </a:xfrm>
          <a:prstGeom prst="rect">
            <a:avLst/>
          </a:prstGeom>
        </p:spPr>
        <p:txBody>
          <a:bodyPr wrap="square">
            <a:spAutoFit/>
          </a:bodyPr>
          <a:lstStyle/>
          <a:p>
            <a:pPr algn="just"/>
            <a:r>
              <a:rPr lang="en-US" sz="2400" dirty="0">
                <a:latin typeface="Roboto" panose="02000000000000000000" pitchFamily="2" charset="0"/>
                <a:ea typeface="Roboto" panose="02000000000000000000" pitchFamily="2" charset="0"/>
                <a:cs typeface="Roboto" panose="02000000000000000000" pitchFamily="2" charset="0"/>
              </a:rPr>
              <a:t>A waterfall chart should be used to show how an initial value is affected by intermediate values -- either positive or negative -- and resulted in a final value. This should be used to reveal the composition of a number. An example of this would be to showcase how overall company revenue is influenced by different departments and leads to a specific profit </a:t>
            </a:r>
            <a:r>
              <a:rPr lang="en-US" sz="2400" dirty="0" smtClean="0">
                <a:latin typeface="Roboto" panose="02000000000000000000" pitchFamily="2" charset="0"/>
                <a:ea typeface="Roboto" panose="02000000000000000000" pitchFamily="2" charset="0"/>
                <a:cs typeface="Roboto" panose="02000000000000000000" pitchFamily="2" charset="0"/>
              </a:rPr>
              <a:t>number.</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975615" y="3473687"/>
            <a:ext cx="10268755" cy="2492990"/>
          </a:xfrm>
          <a:prstGeom prst="rect">
            <a:avLst/>
          </a:prstGeom>
        </p:spPr>
        <p:txBody>
          <a:bodyPr wrap="square">
            <a:spAutoFit/>
          </a:bodyPr>
          <a:lstStyle/>
          <a:p>
            <a:pPr fontAlgn="base"/>
            <a:r>
              <a:rPr lang="en-US" sz="2400" b="1" dirty="0">
                <a:latin typeface="Roboto" panose="02000000000000000000" pitchFamily="2" charset="0"/>
                <a:ea typeface="Roboto" panose="02000000000000000000" pitchFamily="2" charset="0"/>
                <a:cs typeface="Roboto" panose="02000000000000000000" pitchFamily="2" charset="0"/>
              </a:rPr>
              <a:t>Design Best Practices for Waterfall Charts</a:t>
            </a:r>
            <a:r>
              <a:rPr lang="en-US" sz="2400" b="1" dirty="0" smtClean="0">
                <a:latin typeface="Roboto" panose="02000000000000000000" pitchFamily="2" charset="0"/>
                <a:ea typeface="Roboto" panose="02000000000000000000" pitchFamily="2" charset="0"/>
                <a:cs typeface="Roboto" panose="02000000000000000000" pitchFamily="2" charset="0"/>
              </a:rPr>
              <a:t>:</a:t>
            </a:r>
          </a:p>
          <a:p>
            <a:pPr fontAlgn="base"/>
            <a:endParaRPr lang="en-US" sz="2400" b="1" dirty="0">
              <a:latin typeface="Roboto" panose="02000000000000000000" pitchFamily="2" charset="0"/>
              <a:ea typeface="Roboto" panose="02000000000000000000" pitchFamily="2" charset="0"/>
              <a:cs typeface="Roboto" panose="02000000000000000000" pitchFamily="2" charset="0"/>
            </a:endParaRPr>
          </a:p>
          <a:p>
            <a:pPr marL="342900" indent="-342900" fontAlgn="base">
              <a:lnSpc>
                <a:spcPct val="150000"/>
              </a:lnSpc>
              <a:buFont typeface="Arial" panose="020B0604020202020204" pitchFamily="34" charset="0"/>
              <a:buChar char="•"/>
            </a:pPr>
            <a:r>
              <a:rPr lang="en-US" sz="2400" b="1" dirty="0">
                <a:latin typeface="Roboto" panose="02000000000000000000" pitchFamily="2" charset="0"/>
                <a:ea typeface="Roboto" panose="02000000000000000000" pitchFamily="2" charset="0"/>
                <a:cs typeface="Roboto" panose="02000000000000000000" pitchFamily="2" charset="0"/>
              </a:rPr>
              <a:t>Use contrasting colors</a:t>
            </a:r>
            <a:r>
              <a:rPr lang="en-US" sz="2400" dirty="0">
                <a:latin typeface="Roboto" panose="02000000000000000000" pitchFamily="2" charset="0"/>
                <a:ea typeface="Roboto" panose="02000000000000000000" pitchFamily="2" charset="0"/>
                <a:cs typeface="Roboto" panose="02000000000000000000" pitchFamily="2" charset="0"/>
              </a:rPr>
              <a:t> to highlight differences in data sets.</a:t>
            </a:r>
          </a:p>
          <a:p>
            <a:pPr marL="342900" indent="-342900" fontAlgn="base">
              <a:lnSpc>
                <a:spcPct val="150000"/>
              </a:lnSpc>
              <a:buFont typeface="Arial" panose="020B0604020202020204" pitchFamily="34" charset="0"/>
              <a:buChar char="•"/>
            </a:pPr>
            <a:r>
              <a:rPr lang="en-US" sz="2400" dirty="0">
                <a:latin typeface="Roboto" panose="02000000000000000000" pitchFamily="2" charset="0"/>
                <a:ea typeface="Roboto" panose="02000000000000000000" pitchFamily="2" charset="0"/>
                <a:cs typeface="Roboto" panose="02000000000000000000" pitchFamily="2" charset="0"/>
              </a:rPr>
              <a:t>Choose warm colors to indicate increases and cool colors to indicate decreases.</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7052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896" y="553792"/>
            <a:ext cx="11474808" cy="523220"/>
          </a:xfrm>
        </p:spPr>
        <p:txBody>
          <a:bodyPr wrap="none">
            <a:spAutoFit/>
          </a:bodyPr>
          <a:lstStyle/>
          <a:p>
            <a:pPr defTabSz="914400"/>
            <a:r>
              <a:rPr lang="en-US" sz="2800" b="1" dirty="0">
                <a:solidFill>
                  <a:srgbClr val="FFC000"/>
                </a:solidFill>
                <a:latin typeface="Roboto" pitchFamily="2" charset="0"/>
                <a:ea typeface="Roboto" pitchFamily="2" charset="0"/>
                <a:cs typeface="+mn-cs"/>
              </a:rPr>
              <a:t>5 Questions to Ask When Deciding Which Type of Chart to Use</a:t>
            </a:r>
          </a:p>
        </p:txBody>
      </p:sp>
      <p:sp>
        <p:nvSpPr>
          <p:cNvPr id="3" name="Rectangle 2"/>
          <p:cNvSpPr/>
          <p:nvPr/>
        </p:nvSpPr>
        <p:spPr>
          <a:xfrm>
            <a:off x="1149216" y="1841680"/>
            <a:ext cx="9151864" cy="3785652"/>
          </a:xfrm>
          <a:prstGeom prst="rect">
            <a:avLst/>
          </a:prstGeom>
        </p:spPr>
        <p:txBody>
          <a:bodyPr wrap="none">
            <a:spAutoFit/>
          </a:bodyPr>
          <a:lstStyle/>
          <a:p>
            <a:pPr marL="342900" indent="-342900" algn="just" fontAlgn="base">
              <a:lnSpc>
                <a:spcPct val="200000"/>
              </a:lnSpc>
              <a:buAutoNum type="arabicPeriod"/>
            </a:pPr>
            <a:r>
              <a:rPr lang="en-US" sz="2400" b="0" i="0" dirty="0" smtClean="0">
                <a:effectLst/>
                <a:latin typeface="Roboto" panose="02000000000000000000" pitchFamily="2" charset="0"/>
                <a:ea typeface="Roboto" panose="02000000000000000000" pitchFamily="2" charset="0"/>
                <a:cs typeface="Roboto" panose="02000000000000000000" pitchFamily="2" charset="0"/>
              </a:rPr>
              <a:t>Want to compare values?</a:t>
            </a:r>
          </a:p>
          <a:p>
            <a:pPr marL="342900" indent="-342900" algn="just" fontAlgn="base">
              <a:lnSpc>
                <a:spcPct val="200000"/>
              </a:lnSpc>
              <a:buFontTx/>
              <a:buAutoNum type="arabicPeriod"/>
            </a:pPr>
            <a:r>
              <a:rPr lang="en-US" sz="2400" dirty="0" smtClean="0">
                <a:latin typeface="Roboto" panose="02000000000000000000" pitchFamily="2" charset="0"/>
                <a:ea typeface="Roboto" panose="02000000000000000000" pitchFamily="2" charset="0"/>
                <a:cs typeface="Roboto" panose="02000000000000000000" pitchFamily="2" charset="0"/>
              </a:rPr>
              <a:t>Want </a:t>
            </a:r>
            <a:r>
              <a:rPr lang="en-US" sz="2400" dirty="0">
                <a:latin typeface="Roboto" panose="02000000000000000000" pitchFamily="2" charset="0"/>
                <a:ea typeface="Roboto" panose="02000000000000000000" pitchFamily="2" charset="0"/>
                <a:cs typeface="Roboto" panose="02000000000000000000" pitchFamily="2" charset="0"/>
              </a:rPr>
              <a:t>to show the composition of something</a:t>
            </a:r>
            <a:r>
              <a:rPr lang="en-US" sz="2400" dirty="0" smtClean="0">
                <a:latin typeface="Roboto" panose="02000000000000000000" pitchFamily="2" charset="0"/>
                <a:ea typeface="Roboto" panose="02000000000000000000" pitchFamily="2" charset="0"/>
                <a:cs typeface="Roboto" panose="02000000000000000000" pitchFamily="2" charset="0"/>
              </a:rPr>
              <a:t>?</a:t>
            </a:r>
          </a:p>
          <a:p>
            <a:pPr marL="342900" indent="-342900" algn="just" fontAlgn="base">
              <a:lnSpc>
                <a:spcPct val="200000"/>
              </a:lnSpc>
              <a:buFontTx/>
              <a:buAutoNum type="arabicPeriod"/>
            </a:pPr>
            <a:r>
              <a:rPr lang="en-US" sz="2400" dirty="0" smtClean="0">
                <a:latin typeface="Roboto" panose="02000000000000000000" pitchFamily="2" charset="0"/>
                <a:ea typeface="Roboto" panose="02000000000000000000" pitchFamily="2" charset="0"/>
                <a:cs typeface="Roboto" panose="02000000000000000000" pitchFamily="2" charset="0"/>
              </a:rPr>
              <a:t>Want </a:t>
            </a:r>
            <a:r>
              <a:rPr lang="en-US" sz="2400" dirty="0">
                <a:latin typeface="Roboto" panose="02000000000000000000" pitchFamily="2" charset="0"/>
                <a:ea typeface="Roboto" panose="02000000000000000000" pitchFamily="2" charset="0"/>
                <a:cs typeface="Roboto" panose="02000000000000000000" pitchFamily="2" charset="0"/>
              </a:rPr>
              <a:t>to understand the distribution of your data</a:t>
            </a:r>
            <a:r>
              <a:rPr lang="en-US" sz="2400" dirty="0" smtClean="0">
                <a:latin typeface="Roboto" panose="02000000000000000000" pitchFamily="2" charset="0"/>
                <a:ea typeface="Roboto" panose="02000000000000000000" pitchFamily="2" charset="0"/>
                <a:cs typeface="Roboto" panose="02000000000000000000" pitchFamily="2" charset="0"/>
              </a:rPr>
              <a:t>?</a:t>
            </a:r>
          </a:p>
          <a:p>
            <a:pPr marL="342900" indent="-342900" algn="just" fontAlgn="base">
              <a:lnSpc>
                <a:spcPct val="200000"/>
              </a:lnSpc>
              <a:buFontTx/>
              <a:buAutoNum type="arabicPeriod"/>
            </a:pPr>
            <a:r>
              <a:rPr lang="en-US" sz="2400" dirty="0" smtClean="0">
                <a:latin typeface="Roboto" panose="02000000000000000000" pitchFamily="2" charset="0"/>
                <a:ea typeface="Roboto" panose="02000000000000000000" pitchFamily="2" charset="0"/>
                <a:cs typeface="Roboto" panose="02000000000000000000" pitchFamily="2" charset="0"/>
              </a:rPr>
              <a:t>Interested </a:t>
            </a:r>
            <a:r>
              <a:rPr lang="en-US" sz="2400" dirty="0">
                <a:latin typeface="Roboto" panose="02000000000000000000" pitchFamily="2" charset="0"/>
                <a:ea typeface="Roboto" panose="02000000000000000000" pitchFamily="2" charset="0"/>
                <a:cs typeface="Roboto" panose="02000000000000000000" pitchFamily="2" charset="0"/>
              </a:rPr>
              <a:t>in analyzing trends in your data set?</a:t>
            </a:r>
          </a:p>
          <a:p>
            <a:pPr marL="342900" indent="-342900" algn="just" fontAlgn="base">
              <a:lnSpc>
                <a:spcPct val="200000"/>
              </a:lnSpc>
              <a:buFontTx/>
              <a:buAutoNum type="arabicPeriod"/>
            </a:pPr>
            <a:r>
              <a:rPr lang="en-US" sz="2400" dirty="0" smtClean="0">
                <a:latin typeface="Roboto" panose="02000000000000000000" pitchFamily="2" charset="0"/>
                <a:ea typeface="Roboto" panose="02000000000000000000" pitchFamily="2" charset="0"/>
                <a:cs typeface="Roboto" panose="02000000000000000000" pitchFamily="2" charset="0"/>
              </a:rPr>
              <a:t>Want </a:t>
            </a:r>
            <a:r>
              <a:rPr lang="en-US" sz="2400" dirty="0">
                <a:latin typeface="Roboto" panose="02000000000000000000" pitchFamily="2" charset="0"/>
                <a:ea typeface="Roboto" panose="02000000000000000000" pitchFamily="2" charset="0"/>
                <a:cs typeface="Roboto" panose="02000000000000000000" pitchFamily="2" charset="0"/>
              </a:rPr>
              <a:t>to better understand the relationship between value sets</a:t>
            </a:r>
            <a:r>
              <a:rPr lang="en-US" sz="2400" dirty="0" smtClean="0">
                <a:latin typeface="Roboto" panose="02000000000000000000" pitchFamily="2" charset="0"/>
                <a:ea typeface="Roboto" panose="02000000000000000000" pitchFamily="2" charset="0"/>
                <a:cs typeface="Roboto" panose="02000000000000000000" pitchFamily="2" charset="0"/>
              </a:rPr>
              <a:t>?</a:t>
            </a:r>
            <a:endParaRPr lang="en-US" sz="24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69767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aterfall chart - product profit analysi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321312" y="1287888"/>
            <a:ext cx="9355274" cy="5061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21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0728" y="604164"/>
            <a:ext cx="2505814"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Funnel Chart</a:t>
            </a:r>
          </a:p>
        </p:txBody>
      </p:sp>
      <p:sp>
        <p:nvSpPr>
          <p:cNvPr id="3" name="Rectangle 2"/>
          <p:cNvSpPr/>
          <p:nvPr/>
        </p:nvSpPr>
        <p:spPr>
          <a:xfrm>
            <a:off x="880728" y="1127384"/>
            <a:ext cx="10478438" cy="1200329"/>
          </a:xfrm>
          <a:prstGeom prst="rect">
            <a:avLst/>
          </a:prstGeom>
        </p:spPr>
        <p:txBody>
          <a:bodyPr wrap="square">
            <a:spAutoFit/>
          </a:bodyPr>
          <a:lstStyle/>
          <a:p>
            <a:pPr algn="just"/>
            <a:r>
              <a:rPr lang="en-US" sz="2400" dirty="0">
                <a:latin typeface="Roboto" panose="02000000000000000000" pitchFamily="2" charset="0"/>
                <a:ea typeface="Roboto" panose="02000000000000000000" pitchFamily="2" charset="0"/>
                <a:cs typeface="Roboto" panose="02000000000000000000" pitchFamily="2" charset="0"/>
              </a:rPr>
              <a:t>A funnel chart shows a series of steps and the completion rate for each step. This can be used to track the sales process or the conversion rate across a series of pages or steps.</a:t>
            </a:r>
          </a:p>
        </p:txBody>
      </p:sp>
      <p:sp>
        <p:nvSpPr>
          <p:cNvPr id="4" name="Rectangle 3"/>
          <p:cNvSpPr/>
          <p:nvPr/>
        </p:nvSpPr>
        <p:spPr>
          <a:xfrm>
            <a:off x="880728" y="2616232"/>
            <a:ext cx="10478438" cy="3046988"/>
          </a:xfrm>
          <a:prstGeom prst="rect">
            <a:avLst/>
          </a:prstGeom>
        </p:spPr>
        <p:txBody>
          <a:bodyPr wrap="square">
            <a:spAutoFit/>
          </a:bodyPr>
          <a:lstStyle/>
          <a:p>
            <a:pPr fontAlgn="base"/>
            <a:r>
              <a:rPr lang="en-US" sz="2400" b="1" dirty="0">
                <a:latin typeface="Roboto" panose="02000000000000000000" pitchFamily="2" charset="0"/>
                <a:ea typeface="Roboto" panose="02000000000000000000" pitchFamily="2" charset="0"/>
                <a:cs typeface="Roboto" panose="02000000000000000000" pitchFamily="2" charset="0"/>
              </a:rPr>
              <a:t>Design Best Practices for Funnel Charts</a:t>
            </a:r>
            <a:r>
              <a:rPr lang="en-US" sz="2400" b="1" dirty="0" smtClean="0">
                <a:latin typeface="Roboto" panose="02000000000000000000" pitchFamily="2" charset="0"/>
                <a:ea typeface="Roboto" panose="02000000000000000000" pitchFamily="2" charset="0"/>
                <a:cs typeface="Roboto" panose="02000000000000000000" pitchFamily="2" charset="0"/>
              </a:rPr>
              <a:t>:</a:t>
            </a:r>
          </a:p>
          <a:p>
            <a:pPr fontAlgn="base"/>
            <a:endParaRPr lang="en-US" sz="2400" b="1" dirty="0">
              <a:latin typeface="Roboto" panose="02000000000000000000" pitchFamily="2" charset="0"/>
              <a:ea typeface="Roboto" panose="02000000000000000000" pitchFamily="2" charset="0"/>
              <a:cs typeface="Roboto" panose="02000000000000000000" pitchFamily="2" charset="0"/>
            </a:endParaRPr>
          </a:p>
          <a:p>
            <a:pPr marL="342900" indent="-342900" fontAlgn="base">
              <a:lnSpc>
                <a:spcPct val="150000"/>
              </a:lnSpc>
              <a:buFont typeface="Arial" panose="020B0604020202020204" pitchFamily="34" charset="0"/>
              <a:buChar char="•"/>
            </a:pPr>
            <a:r>
              <a:rPr lang="en-US" sz="2400" b="1" dirty="0">
                <a:latin typeface="Roboto" panose="02000000000000000000" pitchFamily="2" charset="0"/>
                <a:ea typeface="Roboto" panose="02000000000000000000" pitchFamily="2" charset="0"/>
                <a:cs typeface="Roboto" panose="02000000000000000000" pitchFamily="2" charset="0"/>
              </a:rPr>
              <a:t>Scale the size of each section</a:t>
            </a:r>
            <a:r>
              <a:rPr lang="en-US" sz="2400" dirty="0">
                <a:latin typeface="Roboto" panose="02000000000000000000" pitchFamily="2" charset="0"/>
                <a:ea typeface="Roboto" panose="02000000000000000000" pitchFamily="2" charset="0"/>
                <a:cs typeface="Roboto" panose="02000000000000000000" pitchFamily="2" charset="0"/>
              </a:rPr>
              <a:t> to accurately reflect the size of the data set.</a:t>
            </a:r>
          </a:p>
          <a:p>
            <a:pPr marL="342900" indent="-342900" fontAlgn="base">
              <a:lnSpc>
                <a:spcPct val="150000"/>
              </a:lnSpc>
              <a:buFont typeface="Arial" panose="020B0604020202020204" pitchFamily="34" charset="0"/>
              <a:buChar char="•"/>
            </a:pPr>
            <a:r>
              <a:rPr lang="en-US" sz="2400" dirty="0">
                <a:latin typeface="Roboto" panose="02000000000000000000" pitchFamily="2" charset="0"/>
                <a:ea typeface="Roboto" panose="02000000000000000000" pitchFamily="2" charset="0"/>
                <a:cs typeface="Roboto" panose="02000000000000000000" pitchFamily="2" charset="0"/>
              </a:rPr>
              <a:t>Use </a:t>
            </a:r>
            <a:r>
              <a:rPr lang="en-US" sz="2400" b="1" dirty="0">
                <a:latin typeface="Roboto" panose="02000000000000000000" pitchFamily="2" charset="0"/>
                <a:ea typeface="Roboto" panose="02000000000000000000" pitchFamily="2" charset="0"/>
                <a:cs typeface="Roboto" panose="02000000000000000000" pitchFamily="2" charset="0"/>
              </a:rPr>
              <a:t>contrasting colors</a:t>
            </a:r>
            <a:r>
              <a:rPr lang="en-US" sz="2400" dirty="0">
                <a:latin typeface="Roboto" panose="02000000000000000000" pitchFamily="2" charset="0"/>
                <a:ea typeface="Roboto" panose="02000000000000000000" pitchFamily="2" charset="0"/>
                <a:cs typeface="Roboto" panose="02000000000000000000" pitchFamily="2" charset="0"/>
              </a:rPr>
              <a:t> or </a:t>
            </a:r>
            <a:r>
              <a:rPr lang="en-US" sz="2400" b="1" dirty="0">
                <a:latin typeface="Roboto" panose="02000000000000000000" pitchFamily="2" charset="0"/>
                <a:ea typeface="Roboto" panose="02000000000000000000" pitchFamily="2" charset="0"/>
                <a:cs typeface="Roboto" panose="02000000000000000000" pitchFamily="2" charset="0"/>
              </a:rPr>
              <a:t>one color</a:t>
            </a:r>
            <a:r>
              <a:rPr lang="en-US" sz="2400" dirty="0">
                <a:latin typeface="Roboto" panose="02000000000000000000" pitchFamily="2" charset="0"/>
                <a:ea typeface="Roboto" panose="02000000000000000000" pitchFamily="2" charset="0"/>
                <a:cs typeface="Roboto" panose="02000000000000000000" pitchFamily="2" charset="0"/>
              </a:rPr>
              <a:t> in gradating hues, from darkest to lightest as the size of the funnel decreases.</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9789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unnel chart - marketing funnel process"/>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1157" b="4525"/>
          <a:stretch/>
        </p:blipFill>
        <p:spPr bwMode="auto">
          <a:xfrm>
            <a:off x="1623768" y="1313645"/>
            <a:ext cx="8962665" cy="5087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01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7739" y="488255"/>
            <a:ext cx="2435410"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Bullet Graph</a:t>
            </a:r>
          </a:p>
        </p:txBody>
      </p:sp>
      <p:sp>
        <p:nvSpPr>
          <p:cNvPr id="3" name="Rectangle 2"/>
          <p:cNvSpPr/>
          <p:nvPr/>
        </p:nvSpPr>
        <p:spPr>
          <a:xfrm>
            <a:off x="867739" y="1011475"/>
            <a:ext cx="10620216" cy="1200329"/>
          </a:xfrm>
          <a:prstGeom prst="rect">
            <a:avLst/>
          </a:prstGeom>
        </p:spPr>
        <p:txBody>
          <a:bodyPr wrap="square">
            <a:spAutoFit/>
          </a:bodyPr>
          <a:lstStyle/>
          <a:p>
            <a:pPr algn="just"/>
            <a:r>
              <a:rPr lang="en-US" sz="2400" dirty="0">
                <a:latin typeface="Roboto" panose="02000000000000000000" pitchFamily="2" charset="0"/>
                <a:ea typeface="Roboto" panose="02000000000000000000" pitchFamily="2" charset="0"/>
                <a:cs typeface="Roboto" panose="02000000000000000000" pitchFamily="2" charset="0"/>
              </a:rPr>
              <a:t>A bullet graph reveals progress toward a goal, compares this to another measure, and provides context in the form of a rating or performance.</a:t>
            </a:r>
          </a:p>
        </p:txBody>
      </p:sp>
      <p:sp>
        <p:nvSpPr>
          <p:cNvPr id="4" name="Rectangle 3"/>
          <p:cNvSpPr/>
          <p:nvPr/>
        </p:nvSpPr>
        <p:spPr>
          <a:xfrm>
            <a:off x="867739" y="2087963"/>
            <a:ext cx="10620216" cy="1815882"/>
          </a:xfrm>
          <a:prstGeom prst="rect">
            <a:avLst/>
          </a:prstGeom>
        </p:spPr>
        <p:txBody>
          <a:bodyPr wrap="square">
            <a:spAutoFit/>
          </a:bodyPr>
          <a:lstStyle/>
          <a:p>
            <a:pPr algn="just" fontAlgn="base"/>
            <a:r>
              <a:rPr lang="en-US" sz="2400" b="1" dirty="0">
                <a:latin typeface="Roboto" panose="02000000000000000000" pitchFamily="2" charset="0"/>
                <a:ea typeface="Roboto" panose="02000000000000000000" pitchFamily="2" charset="0"/>
                <a:cs typeface="Roboto" panose="02000000000000000000" pitchFamily="2" charset="0"/>
              </a:rPr>
              <a:t>Design Best Practices for Bullet Graphs</a:t>
            </a:r>
            <a:r>
              <a:rPr lang="en-US" sz="2400" b="1" dirty="0" smtClean="0">
                <a:latin typeface="Roboto" panose="02000000000000000000" pitchFamily="2" charset="0"/>
                <a:ea typeface="Roboto" panose="02000000000000000000" pitchFamily="2" charset="0"/>
                <a:cs typeface="Roboto" panose="02000000000000000000" pitchFamily="2" charset="0"/>
              </a:rPr>
              <a:t>:</a:t>
            </a:r>
          </a:p>
          <a:p>
            <a:pPr algn="just" fontAlgn="base"/>
            <a:endParaRPr lang="en-US" sz="1600" b="1" dirty="0">
              <a:latin typeface="Roboto" panose="02000000000000000000" pitchFamily="2" charset="0"/>
              <a:ea typeface="Roboto" panose="02000000000000000000" pitchFamily="2" charset="0"/>
              <a:cs typeface="Roboto" panose="02000000000000000000" pitchFamily="2" charset="0"/>
            </a:endParaRPr>
          </a:p>
          <a:p>
            <a:pPr marL="342900" indent="-342900" algn="just" fontAlgn="base">
              <a:lnSpc>
                <a:spcPct val="150000"/>
              </a:lnSpc>
              <a:buFont typeface="Arial" panose="020B0604020202020204" pitchFamily="34" charset="0"/>
              <a:buChar char="•"/>
            </a:pPr>
            <a:r>
              <a:rPr lang="en-US" sz="2400" b="1" dirty="0">
                <a:latin typeface="Roboto" panose="02000000000000000000" pitchFamily="2" charset="0"/>
                <a:ea typeface="Roboto" panose="02000000000000000000" pitchFamily="2" charset="0"/>
                <a:cs typeface="Roboto" panose="02000000000000000000" pitchFamily="2" charset="0"/>
              </a:rPr>
              <a:t>Use contrasting colors</a:t>
            </a:r>
            <a:r>
              <a:rPr lang="en-US" sz="2400" dirty="0">
                <a:latin typeface="Roboto" panose="02000000000000000000" pitchFamily="2" charset="0"/>
                <a:ea typeface="Roboto" panose="02000000000000000000" pitchFamily="2" charset="0"/>
                <a:cs typeface="Roboto" panose="02000000000000000000" pitchFamily="2" charset="0"/>
              </a:rPr>
              <a:t> to highlight how the data is progressing.</a:t>
            </a:r>
          </a:p>
          <a:p>
            <a:pPr marL="342900" indent="-342900" algn="just" fontAlgn="base">
              <a:lnSpc>
                <a:spcPct val="150000"/>
              </a:lnSpc>
              <a:buFont typeface="Arial" panose="020B0604020202020204" pitchFamily="34" charset="0"/>
              <a:buChar char="•"/>
            </a:pPr>
            <a:r>
              <a:rPr lang="en-US" sz="2400" b="1" dirty="0">
                <a:latin typeface="Roboto" panose="02000000000000000000" pitchFamily="2" charset="0"/>
                <a:ea typeface="Roboto" panose="02000000000000000000" pitchFamily="2" charset="0"/>
                <a:cs typeface="Roboto" panose="02000000000000000000" pitchFamily="2" charset="0"/>
              </a:rPr>
              <a:t>Use one color</a:t>
            </a:r>
            <a:r>
              <a:rPr lang="en-US" sz="2400" dirty="0">
                <a:latin typeface="Roboto" panose="02000000000000000000" pitchFamily="2" charset="0"/>
                <a:ea typeface="Roboto" panose="02000000000000000000" pitchFamily="2" charset="0"/>
                <a:cs typeface="Roboto" panose="02000000000000000000" pitchFamily="2" charset="0"/>
              </a:rPr>
              <a:t> in different shades to gauge progress.</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pic>
        <p:nvPicPr>
          <p:cNvPr id="3074" name="Picture 2" descr="Bullet graph - new custom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956" y="4149336"/>
            <a:ext cx="7065647" cy="234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01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 calcmode="lin" valueType="num">
                                      <p:cBhvr additive="base">
                                        <p:cTn id="20"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 calcmode="lin" valueType="num">
                                      <p:cBhvr additive="base">
                                        <p:cTn id="26"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074"/>
                                        </p:tgtEl>
                                        <p:attrNameLst>
                                          <p:attrName>style.visibility</p:attrName>
                                        </p:attrNameLst>
                                      </p:cBhvr>
                                      <p:to>
                                        <p:strVal val="visible"/>
                                      </p:to>
                                    </p:set>
                                    <p:animEffect transition="in" filter="barn(inVertical)">
                                      <p:cBhvr>
                                        <p:cTn id="36"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7288" y="462498"/>
            <a:ext cx="1896673"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Heat Map</a:t>
            </a:r>
          </a:p>
        </p:txBody>
      </p:sp>
      <p:sp>
        <p:nvSpPr>
          <p:cNvPr id="3" name="Rectangle 2"/>
          <p:cNvSpPr/>
          <p:nvPr/>
        </p:nvSpPr>
        <p:spPr>
          <a:xfrm>
            <a:off x="957288" y="985718"/>
            <a:ext cx="10453394" cy="1569660"/>
          </a:xfrm>
          <a:prstGeom prst="rect">
            <a:avLst/>
          </a:prstGeom>
        </p:spPr>
        <p:txBody>
          <a:bodyPr wrap="square">
            <a:spAutoFit/>
          </a:bodyPr>
          <a:lstStyle/>
          <a:p>
            <a:pPr algn="just"/>
            <a:r>
              <a:rPr lang="en-US" sz="2400" dirty="0">
                <a:latin typeface="Roboto" panose="02000000000000000000" pitchFamily="2" charset="0"/>
                <a:ea typeface="Roboto" panose="02000000000000000000" pitchFamily="2" charset="0"/>
                <a:cs typeface="Roboto" panose="02000000000000000000" pitchFamily="2" charset="0"/>
              </a:rPr>
              <a:t>A heat map shows the relationship between two items and provides rating information, such as high to low or poor to excellent. The rating information is displayed using varying colors or saturation.</a:t>
            </a:r>
          </a:p>
        </p:txBody>
      </p:sp>
      <p:pic>
        <p:nvPicPr>
          <p:cNvPr id="4100" name="Picture 4" descr="Heat map chart - highest degree vs. class identification"/>
          <p:cNvPicPr>
            <a:picLocks noChangeAspect="1" noChangeArrowheads="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2464" b="5994"/>
          <a:stretch/>
        </p:blipFill>
        <p:spPr bwMode="auto">
          <a:xfrm>
            <a:off x="1395169" y="2348452"/>
            <a:ext cx="7916256" cy="4039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93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100"/>
                                        </p:tgtEl>
                                        <p:attrNameLst>
                                          <p:attrName>style.visibility</p:attrName>
                                        </p:attrNameLst>
                                      </p:cBhvr>
                                      <p:to>
                                        <p:strVal val="visible"/>
                                      </p:to>
                                    </p:set>
                                    <p:animEffect transition="in" filter="barn(inVertical)">
                                      <p:cBhvr>
                                        <p:cTn id="20"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4500" y="864706"/>
            <a:ext cx="10152845" cy="2923877"/>
          </a:xfrm>
          <a:prstGeom prst="rect">
            <a:avLst/>
          </a:prstGeom>
        </p:spPr>
        <p:txBody>
          <a:bodyPr wrap="square">
            <a:spAutoFit/>
          </a:bodyPr>
          <a:lstStyle/>
          <a:p>
            <a:pPr algn="just" fontAlgn="base"/>
            <a:r>
              <a:rPr lang="en-US" sz="2400" b="1" dirty="0">
                <a:latin typeface="Roboto" panose="02000000000000000000" pitchFamily="2" charset="0"/>
                <a:ea typeface="Roboto" panose="02000000000000000000" pitchFamily="2" charset="0"/>
                <a:cs typeface="Roboto" panose="02000000000000000000" pitchFamily="2" charset="0"/>
              </a:rPr>
              <a:t>Design Best Practices for Heat Map</a:t>
            </a:r>
            <a:r>
              <a:rPr lang="en-US" sz="2400" b="1" dirty="0" smtClean="0">
                <a:latin typeface="Roboto" panose="02000000000000000000" pitchFamily="2" charset="0"/>
                <a:ea typeface="Roboto" panose="02000000000000000000" pitchFamily="2" charset="0"/>
                <a:cs typeface="Roboto" panose="02000000000000000000" pitchFamily="2" charset="0"/>
              </a:rPr>
              <a:t>:</a:t>
            </a:r>
          </a:p>
          <a:p>
            <a:pPr algn="just" fontAlgn="base"/>
            <a:endParaRPr lang="en-US" sz="1600" b="1" dirty="0">
              <a:latin typeface="Roboto" panose="02000000000000000000" pitchFamily="2" charset="0"/>
              <a:ea typeface="Roboto" panose="02000000000000000000" pitchFamily="2" charset="0"/>
              <a:cs typeface="Roboto" panose="02000000000000000000" pitchFamily="2" charset="0"/>
            </a:endParaRPr>
          </a:p>
          <a:p>
            <a:pPr marL="285750" indent="-285750" algn="just" fontAlgn="base">
              <a:lnSpc>
                <a:spcPct val="150000"/>
              </a:lnSpc>
              <a:buFont typeface="Arial" panose="020B0604020202020204" pitchFamily="34" charset="0"/>
              <a:buChar char="•"/>
            </a:pPr>
            <a:r>
              <a:rPr lang="en-US" sz="2400" b="1" dirty="0">
                <a:latin typeface="Roboto" panose="02000000000000000000" pitchFamily="2" charset="0"/>
                <a:ea typeface="Roboto" panose="02000000000000000000" pitchFamily="2" charset="0"/>
                <a:cs typeface="Roboto" panose="02000000000000000000" pitchFamily="2" charset="0"/>
              </a:rPr>
              <a:t>Use a basic and clear map outline</a:t>
            </a:r>
            <a:r>
              <a:rPr lang="en-US" sz="2400" dirty="0">
                <a:latin typeface="Roboto" panose="02000000000000000000" pitchFamily="2" charset="0"/>
                <a:ea typeface="Roboto" panose="02000000000000000000" pitchFamily="2" charset="0"/>
                <a:cs typeface="Roboto" panose="02000000000000000000" pitchFamily="2" charset="0"/>
              </a:rPr>
              <a:t> to avoid distracting from the data.</a:t>
            </a:r>
          </a:p>
          <a:p>
            <a:pPr marL="285750" indent="-285750" algn="just" fontAlgn="base">
              <a:lnSpc>
                <a:spcPct val="150000"/>
              </a:lnSpc>
              <a:buFont typeface="Arial" panose="020B0604020202020204" pitchFamily="34" charset="0"/>
              <a:buChar char="•"/>
            </a:pPr>
            <a:r>
              <a:rPr lang="en-US" sz="2400" b="1" dirty="0">
                <a:latin typeface="Roboto" panose="02000000000000000000" pitchFamily="2" charset="0"/>
                <a:ea typeface="Roboto" panose="02000000000000000000" pitchFamily="2" charset="0"/>
                <a:cs typeface="Roboto" panose="02000000000000000000" pitchFamily="2" charset="0"/>
              </a:rPr>
              <a:t>Use a single color</a:t>
            </a:r>
            <a:r>
              <a:rPr lang="en-US" sz="2400" dirty="0">
                <a:latin typeface="Roboto" panose="02000000000000000000" pitchFamily="2" charset="0"/>
                <a:ea typeface="Roboto" panose="02000000000000000000" pitchFamily="2" charset="0"/>
                <a:cs typeface="Roboto" panose="02000000000000000000" pitchFamily="2" charset="0"/>
              </a:rPr>
              <a:t> in varying shades to show changes in data.</a:t>
            </a:r>
          </a:p>
          <a:p>
            <a:pPr marL="285750" indent="-285750" algn="just" fontAlgn="base">
              <a:lnSpc>
                <a:spcPct val="150000"/>
              </a:lnSpc>
              <a:buFont typeface="Arial" panose="020B0604020202020204" pitchFamily="34" charset="0"/>
              <a:buChar char="•"/>
            </a:pPr>
            <a:r>
              <a:rPr lang="en-US" sz="2400" b="1" dirty="0">
                <a:latin typeface="Roboto" panose="02000000000000000000" pitchFamily="2" charset="0"/>
                <a:ea typeface="Roboto" panose="02000000000000000000" pitchFamily="2" charset="0"/>
                <a:cs typeface="Roboto" panose="02000000000000000000" pitchFamily="2" charset="0"/>
              </a:rPr>
              <a:t>Avoid using multiple patterns.</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51589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 calcmode="lin" valueType="num">
                                      <p:cBhvr additive="base">
                                        <p:cTn id="2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1019" y="947081"/>
            <a:ext cx="10118749" cy="1938992"/>
          </a:xfrm>
          <a:prstGeom prst="rect">
            <a:avLst/>
          </a:prstGeom>
        </p:spPr>
        <p:txBody>
          <a:bodyPr wrap="square">
            <a:spAutoFit/>
          </a:bodyPr>
          <a:lstStyle/>
          <a:p>
            <a:pPr algn="just"/>
            <a:r>
              <a:rPr lang="en-US" sz="2400" dirty="0">
                <a:latin typeface="Roboto" pitchFamily="2" charset="0"/>
                <a:ea typeface="Roboto" pitchFamily="2" charset="0"/>
              </a:rPr>
              <a:t>Visually representing the content of a text document is one of the most important tasks in the field of text </a:t>
            </a:r>
            <a:r>
              <a:rPr lang="en-US" sz="2400" dirty="0" smtClean="0">
                <a:latin typeface="Roboto" pitchFamily="2" charset="0"/>
                <a:ea typeface="Roboto" pitchFamily="2" charset="0"/>
              </a:rPr>
              <a:t>mining. For </a:t>
            </a:r>
            <a:r>
              <a:rPr lang="en-US" sz="2400" dirty="0">
                <a:latin typeface="Roboto" pitchFamily="2" charset="0"/>
                <a:ea typeface="Roboto" pitchFamily="2" charset="0"/>
              </a:rPr>
              <a:t>example, many text visualizations do not represent the text directly, they represent an output of a language model(word count, character length, word sequences, etc.).</a:t>
            </a:r>
          </a:p>
        </p:txBody>
      </p:sp>
      <p:sp>
        <p:nvSpPr>
          <p:cNvPr id="3" name="Rectangle 2"/>
          <p:cNvSpPr/>
          <p:nvPr/>
        </p:nvSpPr>
        <p:spPr>
          <a:xfrm>
            <a:off x="751020" y="423861"/>
            <a:ext cx="3329629"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Text Visualization</a:t>
            </a:r>
          </a:p>
        </p:txBody>
      </p:sp>
      <p:pic>
        <p:nvPicPr>
          <p:cNvPr id="1026" name="Picture 2" descr="Image result for text visualizatio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4108" y="3039961"/>
            <a:ext cx="6194131" cy="3290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7421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547" y="681439"/>
            <a:ext cx="2542684"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Picture Chart</a:t>
            </a:r>
          </a:p>
        </p:txBody>
      </p:sp>
      <p:sp>
        <p:nvSpPr>
          <p:cNvPr id="3" name="Rectangle 2"/>
          <p:cNvSpPr/>
          <p:nvPr/>
        </p:nvSpPr>
        <p:spPr>
          <a:xfrm>
            <a:off x="784547" y="1204659"/>
            <a:ext cx="10226890" cy="1569660"/>
          </a:xfrm>
          <a:prstGeom prst="rect">
            <a:avLst/>
          </a:prstGeom>
        </p:spPr>
        <p:txBody>
          <a:bodyPr wrap="square">
            <a:spAutoFit/>
          </a:bodyPr>
          <a:lstStyle/>
          <a:p>
            <a:pPr algn="just"/>
            <a:r>
              <a:rPr lang="en-US" sz="2400" dirty="0">
                <a:latin typeface="Roboto" pitchFamily="2" charset="0"/>
                <a:ea typeface="Roboto" pitchFamily="2" charset="0"/>
              </a:rPr>
              <a:t>A picture </a:t>
            </a:r>
            <a:r>
              <a:rPr lang="en-US" sz="2400" dirty="0" smtClean="0">
                <a:latin typeface="Roboto" pitchFamily="2" charset="0"/>
                <a:ea typeface="Roboto" pitchFamily="2" charset="0"/>
              </a:rPr>
              <a:t>Chart</a:t>
            </a:r>
            <a:r>
              <a:rPr lang="en-US" sz="2400" dirty="0">
                <a:latin typeface="Roboto" pitchFamily="2" charset="0"/>
                <a:ea typeface="Roboto" pitchFamily="2" charset="0"/>
              </a:rPr>
              <a:t> is a pictorial display of data with symbols, icons, and pictures to represent different quantities. The symbols, icons, and pictures of a picture </a:t>
            </a:r>
            <a:r>
              <a:rPr lang="en-US" sz="2400" dirty="0" smtClean="0">
                <a:latin typeface="Roboto" pitchFamily="2" charset="0"/>
                <a:ea typeface="Roboto" pitchFamily="2" charset="0"/>
              </a:rPr>
              <a:t>graph typically </a:t>
            </a:r>
            <a:r>
              <a:rPr lang="en-US" sz="2400" dirty="0">
                <a:latin typeface="Roboto" pitchFamily="2" charset="0"/>
                <a:ea typeface="Roboto" pitchFamily="2" charset="0"/>
              </a:rPr>
              <a:t>represent concepts or ideas, or stand in for a larger quantity of something.</a:t>
            </a:r>
          </a:p>
        </p:txBody>
      </p:sp>
    </p:spTree>
    <p:extLst>
      <p:ext uri="{BB962C8B-B14F-4D97-AF65-F5344CB8AC3E}">
        <p14:creationId xmlns:p14="http://schemas.microsoft.com/office/powerpoint/2010/main" val="35057673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8679" y="1024354"/>
            <a:ext cx="9879269" cy="830997"/>
          </a:xfrm>
          <a:prstGeom prst="rect">
            <a:avLst/>
          </a:prstGeom>
        </p:spPr>
        <p:txBody>
          <a:bodyPr wrap="square">
            <a:spAutoFit/>
          </a:bodyPr>
          <a:lstStyle/>
          <a:p>
            <a:pPr algn="just"/>
            <a:r>
              <a:rPr lang="en-US" sz="2400" dirty="0" smtClean="0">
                <a:latin typeface="Roboto" pitchFamily="2" charset="0"/>
                <a:ea typeface="Roboto" pitchFamily="2" charset="0"/>
              </a:rPr>
              <a:t>A pyramid chart has the form of a triangle with lines dividing it into sections. A related topic or idea is placed in each section.</a:t>
            </a:r>
            <a:endParaRPr lang="en-US" sz="2400" dirty="0">
              <a:latin typeface="Roboto" pitchFamily="2" charset="0"/>
              <a:ea typeface="Roboto" pitchFamily="2" charset="0"/>
            </a:endParaRPr>
          </a:p>
        </p:txBody>
      </p:sp>
      <p:sp>
        <p:nvSpPr>
          <p:cNvPr id="3" name="Rectangle 2"/>
          <p:cNvSpPr/>
          <p:nvPr/>
        </p:nvSpPr>
        <p:spPr>
          <a:xfrm>
            <a:off x="758680" y="501134"/>
            <a:ext cx="2497800" cy="523220"/>
          </a:xfrm>
          <a:prstGeom prst="rect">
            <a:avLst/>
          </a:prstGeom>
        </p:spPr>
        <p:txBody>
          <a:bodyPr wrap="none">
            <a:spAutoFit/>
          </a:bodyPr>
          <a:lstStyle/>
          <a:p>
            <a:r>
              <a:rPr lang="en-US" sz="2800" b="1" dirty="0">
                <a:latin typeface="Roboto" pitchFamily="2" charset="0"/>
                <a:ea typeface="Roboto" pitchFamily="2" charset="0"/>
              </a:rPr>
              <a:t>Pyramid Chart</a:t>
            </a:r>
            <a:endParaRPr lang="en-US" sz="2800" b="1" i="0" dirty="0">
              <a:effectLst/>
              <a:latin typeface="Roboto" pitchFamily="2" charset="0"/>
              <a:ea typeface="Roboto" pitchFamily="2" charset="0"/>
            </a:endParaRPr>
          </a:p>
        </p:txBody>
      </p:sp>
      <p:pic>
        <p:nvPicPr>
          <p:cNvPr id="2050" name="Picture 2" descr="Food pyramid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799" y="2035655"/>
            <a:ext cx="7159625" cy="441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2380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439" y="107400"/>
            <a:ext cx="10307392" cy="6832640"/>
          </a:xfrm>
          <a:prstGeom prst="rect">
            <a:avLst/>
          </a:prstGeom>
        </p:spPr>
        <p:txBody>
          <a:bodyPr wrap="square">
            <a:spAutoFit/>
          </a:bodyPr>
          <a:lstStyle/>
          <a:p>
            <a:pPr algn="just"/>
            <a:r>
              <a:rPr lang="en-US" sz="2400" b="1" dirty="0">
                <a:latin typeface="Roboto" pitchFamily="2" charset="0"/>
                <a:ea typeface="Roboto" pitchFamily="2" charset="0"/>
              </a:rPr>
              <a:t>Determine a topic.</a:t>
            </a:r>
            <a:r>
              <a:rPr lang="en-US" sz="2400" dirty="0">
                <a:latin typeface="Roboto" pitchFamily="2" charset="0"/>
                <a:ea typeface="Roboto" pitchFamily="2" charset="0"/>
              </a:rPr>
              <a:t> Decide what topic the pyramid will be addressing and place the name at the top of the page</a:t>
            </a:r>
            <a:r>
              <a:rPr lang="en-US" sz="2400" dirty="0" smtClean="0">
                <a:latin typeface="Roboto" pitchFamily="2" charset="0"/>
                <a:ea typeface="Roboto" pitchFamily="2" charset="0"/>
              </a:rPr>
              <a:t>.</a:t>
            </a:r>
          </a:p>
          <a:p>
            <a:pPr algn="just"/>
            <a:endParaRPr lang="en-US" dirty="0">
              <a:latin typeface="Roboto" pitchFamily="2" charset="0"/>
              <a:ea typeface="Roboto" pitchFamily="2" charset="0"/>
            </a:endParaRPr>
          </a:p>
          <a:p>
            <a:pPr algn="just"/>
            <a:r>
              <a:rPr lang="en-US" sz="2400" b="1" dirty="0">
                <a:latin typeface="Roboto" pitchFamily="2" charset="0"/>
                <a:ea typeface="Roboto" pitchFamily="2" charset="0"/>
              </a:rPr>
              <a:t>Choose subcategories.</a:t>
            </a:r>
            <a:r>
              <a:rPr lang="en-US" sz="2400" dirty="0">
                <a:latin typeface="Roboto" pitchFamily="2" charset="0"/>
                <a:ea typeface="Roboto" pitchFamily="2" charset="0"/>
              </a:rPr>
              <a:t> Decide on subcategories for the overall topic that you chose. Be selective when determining the number of subcategories. It will prevent the diagram from appearing too crowded or complicated</a:t>
            </a:r>
            <a:r>
              <a:rPr lang="en-US" sz="2400" dirty="0" smtClean="0">
                <a:latin typeface="Roboto" pitchFamily="2" charset="0"/>
                <a:ea typeface="Roboto" pitchFamily="2" charset="0"/>
              </a:rPr>
              <a:t>.</a:t>
            </a:r>
          </a:p>
          <a:p>
            <a:pPr algn="just">
              <a:buFont typeface="Arial" panose="020B0604020202020204" pitchFamily="34" charset="0"/>
              <a:buChar char="•"/>
            </a:pPr>
            <a:endParaRPr lang="en-US" dirty="0">
              <a:latin typeface="Roboto" pitchFamily="2" charset="0"/>
              <a:ea typeface="Roboto" pitchFamily="2" charset="0"/>
            </a:endParaRPr>
          </a:p>
          <a:p>
            <a:pPr algn="just"/>
            <a:r>
              <a:rPr lang="en-US" sz="2400" b="1" dirty="0">
                <a:latin typeface="Roboto" pitchFamily="2" charset="0"/>
                <a:ea typeface="Roboto" pitchFamily="2" charset="0"/>
              </a:rPr>
              <a:t>Determine value and status.</a:t>
            </a:r>
            <a:r>
              <a:rPr lang="en-US" sz="2400" dirty="0">
                <a:latin typeface="Roboto" pitchFamily="2" charset="0"/>
                <a:ea typeface="Roboto" pitchFamily="2" charset="0"/>
              </a:rPr>
              <a:t> Organize the subcategories based upon their hierarchy. Whatever form you choose, make sure it is consistent</a:t>
            </a:r>
            <a:r>
              <a:rPr lang="en-US" sz="2400" dirty="0" smtClean="0">
                <a:latin typeface="Roboto" pitchFamily="2" charset="0"/>
                <a:ea typeface="Roboto" pitchFamily="2" charset="0"/>
              </a:rPr>
              <a:t>.</a:t>
            </a:r>
          </a:p>
          <a:p>
            <a:pPr algn="just">
              <a:buFont typeface="Arial" panose="020B0604020202020204" pitchFamily="34" charset="0"/>
              <a:buChar char="•"/>
            </a:pPr>
            <a:endParaRPr lang="en-US" dirty="0">
              <a:latin typeface="Roboto" pitchFamily="2" charset="0"/>
              <a:ea typeface="Roboto" pitchFamily="2" charset="0"/>
            </a:endParaRPr>
          </a:p>
          <a:p>
            <a:pPr algn="just"/>
            <a:r>
              <a:rPr lang="en-US" sz="2400" b="1" dirty="0">
                <a:latin typeface="Roboto" pitchFamily="2" charset="0"/>
                <a:ea typeface="Roboto" pitchFamily="2" charset="0"/>
              </a:rPr>
              <a:t>Determine status.</a:t>
            </a:r>
            <a:r>
              <a:rPr lang="en-US" sz="2400" dirty="0">
                <a:latin typeface="Roboto" pitchFamily="2" charset="0"/>
                <a:ea typeface="Roboto" pitchFamily="2" charset="0"/>
              </a:rPr>
              <a:t> Make a list of categories and then arrange them from most important to least important, smallest to largest, etc. depending on the hierarchy chosen for the diagram</a:t>
            </a:r>
            <a:r>
              <a:rPr lang="en-US" sz="2400" dirty="0" smtClean="0">
                <a:latin typeface="Roboto" pitchFamily="2" charset="0"/>
                <a:ea typeface="Roboto" pitchFamily="2" charset="0"/>
              </a:rPr>
              <a:t>.</a:t>
            </a:r>
          </a:p>
          <a:p>
            <a:pPr algn="just">
              <a:buFont typeface="Arial" panose="020B0604020202020204" pitchFamily="34" charset="0"/>
              <a:buChar char="•"/>
            </a:pPr>
            <a:endParaRPr lang="en-US" dirty="0">
              <a:latin typeface="Roboto" pitchFamily="2" charset="0"/>
              <a:ea typeface="Roboto" pitchFamily="2" charset="0"/>
            </a:endParaRPr>
          </a:p>
          <a:p>
            <a:pPr algn="just"/>
            <a:r>
              <a:rPr lang="en-US" sz="2400" b="1" dirty="0">
                <a:latin typeface="Roboto" pitchFamily="2" charset="0"/>
                <a:ea typeface="Roboto" pitchFamily="2" charset="0"/>
              </a:rPr>
              <a:t>Create sections.</a:t>
            </a:r>
            <a:r>
              <a:rPr lang="en-US" sz="2400" dirty="0">
                <a:latin typeface="Roboto" pitchFamily="2" charset="0"/>
                <a:ea typeface="Roboto" pitchFamily="2" charset="0"/>
              </a:rPr>
              <a:t> Divide the pyramid into sections. Since each section will represent one category make sure to arrange them in order, based on the status you chose before</a:t>
            </a:r>
            <a:r>
              <a:rPr lang="en-US" sz="2400" dirty="0" smtClean="0">
                <a:latin typeface="Roboto" pitchFamily="2" charset="0"/>
                <a:ea typeface="Roboto" pitchFamily="2" charset="0"/>
              </a:rPr>
              <a:t>.</a:t>
            </a:r>
          </a:p>
          <a:p>
            <a:pPr algn="just">
              <a:buFont typeface="Arial" panose="020B0604020202020204" pitchFamily="34" charset="0"/>
              <a:buChar char="•"/>
            </a:pPr>
            <a:endParaRPr lang="en-US" dirty="0">
              <a:latin typeface="Roboto" pitchFamily="2" charset="0"/>
              <a:ea typeface="Roboto" pitchFamily="2" charset="0"/>
            </a:endParaRPr>
          </a:p>
          <a:p>
            <a:pPr algn="just"/>
            <a:r>
              <a:rPr lang="en-US" sz="2400" b="1" dirty="0">
                <a:latin typeface="Roboto" pitchFamily="2" charset="0"/>
                <a:ea typeface="Roboto" pitchFamily="2" charset="0"/>
              </a:rPr>
              <a:t>Label.</a:t>
            </a:r>
            <a:r>
              <a:rPr lang="en-US" sz="2400" dirty="0">
                <a:latin typeface="Roboto" pitchFamily="2" charset="0"/>
                <a:ea typeface="Roboto" pitchFamily="2" charset="0"/>
              </a:rPr>
              <a:t> Write each idea or topic in its corresponding section.</a:t>
            </a:r>
            <a:endParaRPr lang="en-US" sz="2400" b="0" i="0" dirty="0">
              <a:effectLst/>
              <a:latin typeface="Roboto" pitchFamily="2" charset="0"/>
              <a:ea typeface="Roboto" pitchFamily="2" charset="0"/>
            </a:endParaRPr>
          </a:p>
        </p:txBody>
      </p:sp>
    </p:spTree>
    <p:extLst>
      <p:ext uri="{BB962C8B-B14F-4D97-AF65-F5344CB8AC3E}">
        <p14:creationId xmlns:p14="http://schemas.microsoft.com/office/powerpoint/2010/main" val="3763845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139" y="394730"/>
            <a:ext cx="5246501" cy="523220"/>
          </a:xfrm>
        </p:spPr>
        <p:txBody>
          <a:bodyPr wrap="none">
            <a:spAutoFit/>
          </a:bodyPr>
          <a:lstStyle/>
          <a:p>
            <a:pPr defTabSz="914400"/>
            <a:r>
              <a:rPr lang="en-US" sz="2800" b="1" dirty="0">
                <a:solidFill>
                  <a:srgbClr val="FFC000"/>
                </a:solidFill>
                <a:latin typeface="Roboto" pitchFamily="2" charset="0"/>
                <a:ea typeface="Roboto" pitchFamily="2" charset="0"/>
                <a:cs typeface="+mn-cs"/>
              </a:rPr>
              <a:t>1: Want to compare values:</a:t>
            </a:r>
          </a:p>
        </p:txBody>
      </p:sp>
      <p:sp>
        <p:nvSpPr>
          <p:cNvPr id="3" name="Rectangle 2"/>
          <p:cNvSpPr/>
          <p:nvPr/>
        </p:nvSpPr>
        <p:spPr>
          <a:xfrm>
            <a:off x="812442" y="1085672"/>
            <a:ext cx="10482330" cy="1200329"/>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Charts are perfect for comparing one or many value sets, and they can easily show the low and high values in the data sets. To create a comparison chart, use these types of graphs:</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301839" y="2286001"/>
            <a:ext cx="3089857" cy="3970318"/>
          </a:xfrm>
          <a:prstGeom prst="rect">
            <a:avLst/>
          </a:prstGeom>
        </p:spPr>
        <p:txBody>
          <a:bodyPr wrap="square">
            <a:spAutoFit/>
          </a:bodyPr>
          <a:lstStyle/>
          <a:p>
            <a:pPr marL="457200" indent="-457200" algn="just"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Column</a:t>
            </a:r>
          </a:p>
          <a:p>
            <a:pPr marL="457200" indent="-457200" algn="just"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Mekko</a:t>
            </a:r>
          </a:p>
          <a:p>
            <a:pPr marL="457200" indent="-457200" algn="just"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Bar</a:t>
            </a:r>
          </a:p>
          <a:p>
            <a:pPr marL="457200" indent="-457200" algn="just"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Pie</a:t>
            </a:r>
          </a:p>
          <a:p>
            <a:pPr marL="457200" indent="-457200" algn="just"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Line</a:t>
            </a:r>
          </a:p>
          <a:p>
            <a:pPr marL="457200" indent="-457200" algn="just"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Scatter Plot</a:t>
            </a:r>
          </a:p>
          <a:p>
            <a:pPr marL="457200" indent="-457200" algn="just"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Bullet</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2741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59" y="1228687"/>
            <a:ext cx="10088451" cy="1200329"/>
          </a:xfrm>
          <a:prstGeom prst="rect">
            <a:avLst/>
          </a:prstGeom>
        </p:spPr>
        <p:txBody>
          <a:bodyPr wrap="square">
            <a:spAutoFit/>
          </a:bodyPr>
          <a:lstStyle/>
          <a:p>
            <a:pPr algn="just"/>
            <a:r>
              <a:rPr lang="en-US" sz="2400" dirty="0" smtClean="0">
                <a:latin typeface="Roboto" pitchFamily="2" charset="0"/>
                <a:ea typeface="Roboto" pitchFamily="2" charset="0"/>
              </a:rPr>
              <a:t>The flow process chart is a graphical and symbolic representation of the activities performed on the work piece during the operation</a:t>
            </a:r>
            <a:endParaRPr lang="en-US" sz="2400" dirty="0">
              <a:latin typeface="Roboto" pitchFamily="2" charset="0"/>
              <a:ea typeface="Roboto" pitchFamily="2" charset="0"/>
            </a:endParaRPr>
          </a:p>
        </p:txBody>
      </p:sp>
      <p:sp>
        <p:nvSpPr>
          <p:cNvPr id="3" name="Rectangle 2"/>
          <p:cNvSpPr/>
          <p:nvPr/>
        </p:nvSpPr>
        <p:spPr>
          <a:xfrm>
            <a:off x="755559" y="655680"/>
            <a:ext cx="2603598" cy="523220"/>
          </a:xfrm>
          <a:prstGeom prst="rect">
            <a:avLst/>
          </a:prstGeom>
        </p:spPr>
        <p:txBody>
          <a:bodyPr wrap="none">
            <a:spAutoFit/>
          </a:bodyPr>
          <a:lstStyle/>
          <a:p>
            <a:r>
              <a:rPr lang="en-US" sz="2800" b="1" dirty="0" smtClean="0">
                <a:solidFill>
                  <a:srgbClr val="FFC000"/>
                </a:solidFill>
                <a:latin typeface="Roboto" pitchFamily="2" charset="0"/>
                <a:ea typeface="Roboto" pitchFamily="2" charset="0"/>
              </a:rPr>
              <a:t>Process </a:t>
            </a:r>
            <a:r>
              <a:rPr lang="en-US" sz="2800" b="1" dirty="0">
                <a:solidFill>
                  <a:srgbClr val="FFC000"/>
                </a:solidFill>
                <a:latin typeface="Roboto" pitchFamily="2" charset="0"/>
                <a:ea typeface="Roboto" pitchFamily="2" charset="0"/>
              </a:rPr>
              <a:t>chart</a:t>
            </a:r>
          </a:p>
        </p:txBody>
      </p:sp>
      <p:sp>
        <p:nvSpPr>
          <p:cNvPr id="4" name="Rectangle 3"/>
          <p:cNvSpPr/>
          <p:nvPr/>
        </p:nvSpPr>
        <p:spPr>
          <a:xfrm>
            <a:off x="755558" y="2968786"/>
            <a:ext cx="1148135" cy="523220"/>
          </a:xfrm>
          <a:prstGeom prst="rect">
            <a:avLst/>
          </a:prstGeom>
        </p:spPr>
        <p:txBody>
          <a:bodyPr wrap="none">
            <a:spAutoFit/>
          </a:bodyPr>
          <a:lstStyle/>
          <a:p>
            <a:r>
              <a:rPr lang="en-US" sz="2800" b="1" dirty="0">
                <a:solidFill>
                  <a:srgbClr val="FFC000"/>
                </a:solidFill>
                <a:latin typeface="Roboto" pitchFamily="2" charset="0"/>
                <a:ea typeface="Roboto" pitchFamily="2" charset="0"/>
              </a:rPr>
              <a:t>Cycle</a:t>
            </a:r>
          </a:p>
        </p:txBody>
      </p:sp>
      <p:sp>
        <p:nvSpPr>
          <p:cNvPr id="5" name="Rectangle 4"/>
          <p:cNvSpPr/>
          <p:nvPr/>
        </p:nvSpPr>
        <p:spPr>
          <a:xfrm>
            <a:off x="755558" y="3432703"/>
            <a:ext cx="10088451" cy="1569660"/>
          </a:xfrm>
          <a:prstGeom prst="rect">
            <a:avLst/>
          </a:prstGeom>
        </p:spPr>
        <p:txBody>
          <a:bodyPr wrap="square">
            <a:spAutoFit/>
          </a:bodyPr>
          <a:lstStyle/>
          <a:p>
            <a:pPr algn="just"/>
            <a:r>
              <a:rPr lang="en-US" sz="2400" b="1" dirty="0">
                <a:latin typeface="Roboto" pitchFamily="2" charset="0"/>
                <a:ea typeface="Roboto" pitchFamily="2" charset="0"/>
              </a:rPr>
              <a:t>Cycle</a:t>
            </a:r>
            <a:r>
              <a:rPr lang="en-US" sz="2400" dirty="0">
                <a:latin typeface="Roboto" pitchFamily="2" charset="0"/>
                <a:ea typeface="Roboto" pitchFamily="2" charset="0"/>
              </a:rPr>
              <a:t> Diagrams are a type of graphic organizer that shows how items are related to one another in a repeating </a:t>
            </a:r>
            <a:r>
              <a:rPr lang="en-US" sz="2400" b="1" dirty="0">
                <a:latin typeface="Roboto" pitchFamily="2" charset="0"/>
                <a:ea typeface="Roboto" pitchFamily="2" charset="0"/>
              </a:rPr>
              <a:t>cycle</a:t>
            </a:r>
            <a:r>
              <a:rPr lang="en-US" sz="2400" dirty="0">
                <a:latin typeface="Roboto" pitchFamily="2" charset="0"/>
                <a:ea typeface="Roboto" pitchFamily="2" charset="0"/>
              </a:rPr>
              <a:t>. Use a </a:t>
            </a:r>
            <a:r>
              <a:rPr lang="en-US" sz="2400" b="1" dirty="0">
                <a:latin typeface="Roboto" pitchFamily="2" charset="0"/>
                <a:ea typeface="Roboto" pitchFamily="2" charset="0"/>
              </a:rPr>
              <a:t>cycle diagram</a:t>
            </a:r>
            <a:r>
              <a:rPr lang="en-US" sz="2400" dirty="0">
                <a:latin typeface="Roboto" pitchFamily="2" charset="0"/>
                <a:ea typeface="Roboto" pitchFamily="2" charset="0"/>
              </a:rPr>
              <a:t> when there is no beginning and no end to a repeating process.</a:t>
            </a:r>
          </a:p>
        </p:txBody>
      </p:sp>
    </p:spTree>
    <p:extLst>
      <p:ext uri="{BB962C8B-B14F-4D97-AF65-F5344CB8AC3E}">
        <p14:creationId xmlns:p14="http://schemas.microsoft.com/office/powerpoint/2010/main" val="25863339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9387" y="462498"/>
            <a:ext cx="1749197" cy="523220"/>
          </a:xfrm>
          <a:prstGeom prst="rect">
            <a:avLst/>
          </a:prstGeom>
        </p:spPr>
        <p:txBody>
          <a:bodyPr wrap="none">
            <a:spAutoFit/>
          </a:bodyPr>
          <a:lstStyle/>
          <a:p>
            <a:r>
              <a:rPr lang="en-US" sz="2800" b="1" dirty="0">
                <a:latin typeface="Roboto" pitchFamily="2" charset="0"/>
                <a:ea typeface="Roboto" pitchFamily="2" charset="0"/>
              </a:rPr>
              <a:t>Hierarchy</a:t>
            </a:r>
          </a:p>
        </p:txBody>
      </p:sp>
      <p:sp>
        <p:nvSpPr>
          <p:cNvPr id="3" name="Rectangle 2"/>
          <p:cNvSpPr/>
          <p:nvPr/>
        </p:nvSpPr>
        <p:spPr>
          <a:xfrm>
            <a:off x="649386" y="985718"/>
            <a:ext cx="10168867" cy="954107"/>
          </a:xfrm>
          <a:prstGeom prst="rect">
            <a:avLst/>
          </a:prstGeom>
        </p:spPr>
        <p:txBody>
          <a:bodyPr wrap="square">
            <a:spAutoFit/>
          </a:bodyPr>
          <a:lstStyle/>
          <a:p>
            <a:pPr algn="just"/>
            <a:r>
              <a:rPr lang="en-US" sz="2800" dirty="0">
                <a:latin typeface="Roboto" pitchFamily="2" charset="0"/>
                <a:ea typeface="Roboto" pitchFamily="2" charset="0"/>
              </a:rPr>
              <a:t>A Hierarchy Chart (hierarchical diagram) shows the breakdown of a system to its lowest manageable parts.</a:t>
            </a:r>
          </a:p>
        </p:txBody>
      </p:sp>
      <p:sp>
        <p:nvSpPr>
          <p:cNvPr id="4" name="Rectangle 3"/>
          <p:cNvSpPr/>
          <p:nvPr/>
        </p:nvSpPr>
        <p:spPr>
          <a:xfrm>
            <a:off x="649386" y="2093713"/>
            <a:ext cx="4100803" cy="1231106"/>
          </a:xfrm>
          <a:prstGeom prst="rect">
            <a:avLst/>
          </a:prstGeom>
        </p:spPr>
        <p:txBody>
          <a:bodyPr wrap="none">
            <a:spAutoFit/>
          </a:bodyPr>
          <a:lstStyle/>
          <a:p>
            <a:pPr marL="457200" indent="-457200">
              <a:buFont typeface="Arial" panose="020B0604020202020204" pitchFamily="34" charset="0"/>
              <a:buChar char="•"/>
            </a:pPr>
            <a:r>
              <a:rPr lang="en-US" sz="2800" dirty="0" smtClean="0">
                <a:latin typeface="Roboto" pitchFamily="2" charset="0"/>
                <a:ea typeface="Roboto" pitchFamily="2" charset="0"/>
              </a:rPr>
              <a:t>Educational purposes</a:t>
            </a:r>
          </a:p>
          <a:p>
            <a:pPr marL="285750" indent="-285750">
              <a:buFont typeface="Arial" panose="020B0604020202020204" pitchFamily="34" charset="0"/>
              <a:buChar char="•"/>
            </a:pPr>
            <a:endParaRPr lang="en-US" dirty="0">
              <a:latin typeface="Roboto" pitchFamily="2" charset="0"/>
              <a:ea typeface="Roboto" pitchFamily="2" charset="0"/>
            </a:endParaRPr>
          </a:p>
          <a:p>
            <a:pPr marL="457200" indent="-457200">
              <a:buFont typeface="Arial" panose="020B0604020202020204" pitchFamily="34" charset="0"/>
              <a:buChar char="•"/>
            </a:pPr>
            <a:r>
              <a:rPr lang="en-US" sz="2800" dirty="0" smtClean="0">
                <a:latin typeface="Roboto" pitchFamily="2" charset="0"/>
                <a:ea typeface="Roboto" pitchFamily="2" charset="0"/>
              </a:rPr>
              <a:t>Business </a:t>
            </a:r>
            <a:r>
              <a:rPr lang="en-US" sz="2800" dirty="0">
                <a:latin typeface="Roboto" pitchFamily="2" charset="0"/>
                <a:ea typeface="Roboto" pitchFamily="2" charset="0"/>
              </a:rPr>
              <a:t>purposes</a:t>
            </a:r>
          </a:p>
        </p:txBody>
      </p:sp>
    </p:spTree>
    <p:extLst>
      <p:ext uri="{BB962C8B-B14F-4D97-AF65-F5344CB8AC3E}">
        <p14:creationId xmlns:p14="http://schemas.microsoft.com/office/powerpoint/2010/main" val="2040217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502" y="357201"/>
            <a:ext cx="8857040" cy="523220"/>
          </a:xfrm>
        </p:spPr>
        <p:txBody>
          <a:bodyPr wrap="none">
            <a:spAutoFit/>
          </a:bodyPr>
          <a:lstStyle/>
          <a:p>
            <a:pPr defTabSz="914400"/>
            <a:r>
              <a:rPr lang="en-US" sz="2800" b="1" dirty="0">
                <a:solidFill>
                  <a:srgbClr val="FFC000"/>
                </a:solidFill>
                <a:latin typeface="Roboto" pitchFamily="2" charset="0"/>
                <a:ea typeface="Roboto" pitchFamily="2" charset="0"/>
                <a:cs typeface="+mn-cs"/>
              </a:rPr>
              <a:t>2: Want to show the composition of something?</a:t>
            </a:r>
          </a:p>
        </p:txBody>
      </p:sp>
      <p:sp>
        <p:nvSpPr>
          <p:cNvPr id="3" name="Rectangle 2"/>
          <p:cNvSpPr/>
          <p:nvPr/>
        </p:nvSpPr>
        <p:spPr>
          <a:xfrm>
            <a:off x="593502" y="965915"/>
            <a:ext cx="10276267" cy="1200329"/>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Use this type of chart to show how individual parts make up the whole of something, such as the device type used for mobile visitors to your website or total sales broken down by sales rep.</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379114" y="2166244"/>
            <a:ext cx="3965619" cy="3416320"/>
          </a:xfrm>
          <a:prstGeom prst="rect">
            <a:avLst/>
          </a:prstGeom>
        </p:spPr>
        <p:txBody>
          <a:bodyPr wrap="square">
            <a:spAutoFit/>
          </a:bodyPr>
          <a:lstStyle/>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Pie</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Stacked Bar</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Mekko</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Stacked Column</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Area</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Waterfall</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428020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93872" cy="523220"/>
          </a:xfrm>
        </p:spPr>
        <p:txBody>
          <a:bodyPr wrap="none">
            <a:spAutoFit/>
          </a:bodyPr>
          <a:lstStyle/>
          <a:p>
            <a:pPr defTabSz="914400"/>
            <a:r>
              <a:rPr lang="en-US" sz="2800" b="1" dirty="0">
                <a:solidFill>
                  <a:srgbClr val="FFC000"/>
                </a:solidFill>
                <a:latin typeface="Roboto" pitchFamily="2" charset="0"/>
                <a:ea typeface="Roboto" pitchFamily="2" charset="0"/>
                <a:cs typeface="+mn-cs"/>
              </a:rPr>
              <a:t>3: Want to understand the distribution of your data?</a:t>
            </a:r>
          </a:p>
        </p:txBody>
      </p:sp>
      <p:sp>
        <p:nvSpPr>
          <p:cNvPr id="3" name="Rectangle 2"/>
          <p:cNvSpPr/>
          <p:nvPr/>
        </p:nvSpPr>
        <p:spPr>
          <a:xfrm>
            <a:off x="838200" y="940158"/>
            <a:ext cx="10147479" cy="830997"/>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Distribution charts help you to understand outliers, the normal tendency, and the range of information in your values.</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430627" y="1771155"/>
            <a:ext cx="3257282" cy="2862322"/>
          </a:xfrm>
          <a:prstGeom prst="rect">
            <a:avLst/>
          </a:prstGeom>
        </p:spPr>
        <p:txBody>
          <a:bodyPr wrap="square">
            <a:spAutoFit/>
          </a:bodyPr>
          <a:lstStyle/>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Scatter Plot</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Mekko</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Line</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Column</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Histogram</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7070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198416" cy="523220"/>
          </a:xfrm>
        </p:spPr>
        <p:txBody>
          <a:bodyPr wrap="none">
            <a:spAutoFit/>
          </a:bodyPr>
          <a:lstStyle/>
          <a:p>
            <a:pPr defTabSz="914400"/>
            <a:r>
              <a:rPr lang="en-US" sz="2800" b="1" dirty="0">
                <a:solidFill>
                  <a:srgbClr val="FFC000"/>
                </a:solidFill>
                <a:latin typeface="Roboto" pitchFamily="2" charset="0"/>
                <a:ea typeface="Roboto" pitchFamily="2" charset="0"/>
                <a:cs typeface="+mn-cs"/>
              </a:rPr>
              <a:t>4:Interested in analyzing trends in your data set?</a:t>
            </a:r>
          </a:p>
        </p:txBody>
      </p:sp>
      <p:sp>
        <p:nvSpPr>
          <p:cNvPr id="3" name="Rectangle 2"/>
          <p:cNvSpPr/>
          <p:nvPr/>
        </p:nvSpPr>
        <p:spPr>
          <a:xfrm>
            <a:off x="838199" y="996868"/>
            <a:ext cx="10443693" cy="1200329"/>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If you want to know more information about how a data set performed during a specific time period, there are specific chart types that do extremely well.</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211686" y="2197197"/>
            <a:ext cx="6096000" cy="1754326"/>
          </a:xfrm>
          <a:prstGeom prst="rect">
            <a:avLst/>
          </a:prstGeom>
        </p:spPr>
        <p:txBody>
          <a:bodyPr>
            <a:spAutoFit/>
          </a:bodyPr>
          <a:lstStyle/>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Line</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Dual-Axis Line</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Column</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96290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665" y="340221"/>
            <a:ext cx="10089526" cy="954107"/>
          </a:xfrm>
        </p:spPr>
        <p:txBody>
          <a:bodyPr wrap="square">
            <a:spAutoFit/>
          </a:bodyPr>
          <a:lstStyle/>
          <a:p>
            <a:pPr defTabSz="914400"/>
            <a:r>
              <a:rPr lang="en-US" sz="2800" b="1" dirty="0">
                <a:solidFill>
                  <a:srgbClr val="FFC000"/>
                </a:solidFill>
                <a:latin typeface="Roboto" pitchFamily="2" charset="0"/>
                <a:ea typeface="Roboto" pitchFamily="2" charset="0"/>
                <a:cs typeface="+mn-cs"/>
              </a:rPr>
              <a:t>5: want to better understand the relationship between value sets?</a:t>
            </a:r>
          </a:p>
        </p:txBody>
      </p:sp>
      <p:sp>
        <p:nvSpPr>
          <p:cNvPr id="3" name="Rectangle 2"/>
          <p:cNvSpPr/>
          <p:nvPr/>
        </p:nvSpPr>
        <p:spPr>
          <a:xfrm>
            <a:off x="522665" y="1294328"/>
            <a:ext cx="10623997" cy="1200329"/>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Relationship charts are suited to showing how one variable relates to one or numerous different variables. You could use this to show how something positively effects, has no effect, or negatively effects another variable.</a:t>
            </a:r>
            <a:endParaRPr lang="en-US" sz="2400" dirty="0">
              <a:latin typeface="Roboto" panose="02000000000000000000" pitchFamily="2" charset="0"/>
              <a:ea typeface="Roboto" panose="02000000000000000000" pitchFamily="2" charset="0"/>
              <a:cs typeface="Roboto" panose="02000000000000000000" pitchFamily="2" charset="0"/>
            </a:endParaRPr>
          </a:p>
        </p:txBody>
      </p:sp>
      <p:sp>
        <p:nvSpPr>
          <p:cNvPr id="4" name="Rectangle 3"/>
          <p:cNvSpPr/>
          <p:nvPr/>
        </p:nvSpPr>
        <p:spPr>
          <a:xfrm>
            <a:off x="1263201" y="2884920"/>
            <a:ext cx="2600461" cy="1754326"/>
          </a:xfrm>
          <a:prstGeom prst="rect">
            <a:avLst/>
          </a:prstGeom>
        </p:spPr>
        <p:txBody>
          <a:bodyPr wrap="square">
            <a:spAutoFit/>
          </a:bodyPr>
          <a:lstStyle/>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Scatter Plot</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Bubble</a:t>
            </a:r>
          </a:p>
          <a:p>
            <a:pPr marL="342900" indent="-342900" fontAlgn="base">
              <a:lnSpc>
                <a:spcPct val="150000"/>
              </a:lnSpc>
              <a:buFont typeface="Roboto" panose="02000000000000000000" pitchFamily="2" charset="0"/>
              <a:buChar char="–"/>
            </a:pPr>
            <a:r>
              <a:rPr lang="en-US" sz="2400" b="0" i="0" dirty="0" smtClean="0">
                <a:effectLst/>
                <a:latin typeface="Roboto" panose="02000000000000000000" pitchFamily="2" charset="0"/>
                <a:ea typeface="Roboto" panose="02000000000000000000" pitchFamily="2" charset="0"/>
                <a:cs typeface="Roboto" panose="02000000000000000000" pitchFamily="2" charset="0"/>
              </a:rPr>
              <a:t>Line</a:t>
            </a:r>
            <a:endParaRPr lang="en-US" sz="2400" b="0" i="0" dirty="0">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91068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additive="base">
                                        <p:cTn id="20" dur="500" fill="hold"/>
                                        <p:tgtEl>
                                          <p:spTgt spid="4"/>
                                        </p:tgtEl>
                                        <p:attrNameLst>
                                          <p:attrName>ppt_x</p:attrName>
                                        </p:attrNameLst>
                                      </p:cBhvr>
                                      <p:tavLst>
                                        <p:tav tm="0">
                                          <p:val>
                                            <p:strVal val="#ppt_x"/>
                                          </p:val>
                                        </p:tav>
                                        <p:tav tm="100000">
                                          <p:val>
                                            <p:strVal val="#ppt_x"/>
                                          </p:val>
                                        </p:tav>
                                      </p:tavLst>
                                    </p:anim>
                                    <p:anim calcmode="lin" valueType="num">
                                      <p:cBhvr additive="base">
                                        <p:cTn id="2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839239" cy="523220"/>
          </a:xfrm>
        </p:spPr>
        <p:txBody>
          <a:bodyPr wrap="none">
            <a:spAutoFit/>
          </a:bodyPr>
          <a:lstStyle/>
          <a:p>
            <a:pPr defTabSz="914400"/>
            <a:r>
              <a:rPr lang="en-US" sz="2800" b="1" dirty="0">
                <a:solidFill>
                  <a:srgbClr val="FFC000"/>
                </a:solidFill>
                <a:latin typeface="Roboto" pitchFamily="2" charset="0"/>
                <a:ea typeface="Roboto" pitchFamily="2" charset="0"/>
                <a:cs typeface="+mn-cs"/>
              </a:rPr>
              <a:t>Column Chart:</a:t>
            </a:r>
          </a:p>
        </p:txBody>
      </p:sp>
      <p:sp>
        <p:nvSpPr>
          <p:cNvPr id="3" name="Rectangle 2"/>
          <p:cNvSpPr/>
          <p:nvPr/>
        </p:nvSpPr>
        <p:spPr>
          <a:xfrm>
            <a:off x="838199" y="1004552"/>
            <a:ext cx="10327783" cy="830997"/>
          </a:xfrm>
          <a:prstGeom prst="rect">
            <a:avLst/>
          </a:prstGeom>
        </p:spPr>
        <p:txBody>
          <a:bodyPr wrap="square">
            <a:spAutoFit/>
          </a:bodyPr>
          <a:lstStyle/>
          <a:p>
            <a:pPr algn="just"/>
            <a:r>
              <a:rPr lang="en-US" sz="2400" b="0" i="0" dirty="0" smtClean="0">
                <a:effectLst/>
                <a:latin typeface="Roboto" panose="02000000000000000000" pitchFamily="2" charset="0"/>
                <a:ea typeface="Roboto" panose="02000000000000000000" pitchFamily="2" charset="0"/>
                <a:cs typeface="Roboto" panose="02000000000000000000" pitchFamily="2" charset="0"/>
              </a:rPr>
              <a:t>A column chart is used to show a comparison among different items, or it can show a comparison of items over time.</a:t>
            </a:r>
            <a:endParaRPr lang="en-US" sz="2400" dirty="0">
              <a:latin typeface="Roboto" panose="02000000000000000000" pitchFamily="2" charset="0"/>
              <a:ea typeface="Roboto" panose="02000000000000000000" pitchFamily="2" charset="0"/>
              <a:cs typeface="Roboto" panose="02000000000000000000" pitchFamily="2" charset="0"/>
            </a:endParaRPr>
          </a:p>
        </p:txBody>
      </p:sp>
      <p:pic>
        <p:nvPicPr>
          <p:cNvPr id="2050" name="Picture 2" descr="Image result for column chart examples"/>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08350" y="1835549"/>
            <a:ext cx="6027312" cy="45525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844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4102</TotalTime>
  <Words>1194</Words>
  <Application>Microsoft Office PowerPoint</Application>
  <PresentationFormat>Widescreen</PresentationFormat>
  <Paragraphs>175</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AvenirNext</vt:lpstr>
      <vt:lpstr>Calibri</vt:lpstr>
      <vt:lpstr>Century Gothic</vt:lpstr>
      <vt:lpstr>Roboto</vt:lpstr>
      <vt:lpstr>Wingdings 3</vt:lpstr>
      <vt:lpstr>Ion</vt:lpstr>
      <vt:lpstr>Data Visualization </vt:lpstr>
      <vt:lpstr>Types of Charts to Use for Your Data</vt:lpstr>
      <vt:lpstr>5 Questions to Ask When Deciding Which Type of Chart to Use</vt:lpstr>
      <vt:lpstr>1: Want to compare values:</vt:lpstr>
      <vt:lpstr>2: Want to show the composition of something?</vt:lpstr>
      <vt:lpstr>3: Want to understand the distribution of your data?</vt:lpstr>
      <vt:lpstr>4:Interested in analyzing trends in your data set?</vt:lpstr>
      <vt:lpstr>5: want to better understand the relationship between value sets?</vt:lpstr>
      <vt:lpstr>Column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2nd  Type of Charts</dc:title>
  <dc:creator>Puneetg</dc:creator>
  <cp:lastModifiedBy>dell</cp:lastModifiedBy>
  <cp:revision>65</cp:revision>
  <dcterms:created xsi:type="dcterms:W3CDTF">2019-08-02T16:06:57Z</dcterms:created>
  <dcterms:modified xsi:type="dcterms:W3CDTF">2021-02-05T09:12:31Z</dcterms:modified>
</cp:coreProperties>
</file>