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0" r:id="rId4"/>
    <p:sldId id="272" r:id="rId5"/>
    <p:sldId id="296" r:id="rId6"/>
    <p:sldId id="263" r:id="rId7"/>
    <p:sldId id="261" r:id="rId8"/>
    <p:sldId id="262" r:id="rId9"/>
    <p:sldId id="259" r:id="rId10"/>
    <p:sldId id="264" r:id="rId11"/>
    <p:sldId id="265" r:id="rId12"/>
    <p:sldId id="266" r:id="rId13"/>
    <p:sldId id="273" r:id="rId14"/>
    <p:sldId id="267" r:id="rId15"/>
    <p:sldId id="268" r:id="rId16"/>
    <p:sldId id="269" r:id="rId17"/>
    <p:sldId id="270" r:id="rId18"/>
    <p:sldId id="271" r:id="rId19"/>
    <p:sldId id="298" r:id="rId20"/>
    <p:sldId id="297" r:id="rId21"/>
    <p:sldId id="299" r:id="rId22"/>
    <p:sldId id="300" r:id="rId23"/>
    <p:sldId id="275" r:id="rId24"/>
    <p:sldId id="274" r:id="rId25"/>
    <p:sldId id="277" r:id="rId26"/>
    <p:sldId id="281" r:id="rId27"/>
    <p:sldId id="282" r:id="rId28"/>
    <p:sldId id="285" r:id="rId29"/>
    <p:sldId id="278" r:id="rId30"/>
    <p:sldId id="284" r:id="rId31"/>
    <p:sldId id="280" r:id="rId32"/>
    <p:sldId id="286" r:id="rId33"/>
    <p:sldId id="287" r:id="rId34"/>
    <p:sldId id="279" r:id="rId35"/>
    <p:sldId id="288" r:id="rId36"/>
    <p:sldId id="289" r:id="rId37"/>
    <p:sldId id="283" r:id="rId38"/>
    <p:sldId id="290" r:id="rId39"/>
    <p:sldId id="291" r:id="rId40"/>
    <p:sldId id="292" r:id="rId41"/>
    <p:sldId id="29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6.wmf"/><Relationship Id="rId4"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9D5CD-0627-4B07-B0C2-0FA4C2D719B6}" type="datetimeFigureOut">
              <a:rPr lang="en-IN" smtClean="0"/>
              <a:t>12-02-2021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75DAF8-3F90-44FB-A1B6-9C30B1291D4C}" type="slidenum">
              <a:rPr lang="en-IN" smtClean="0"/>
              <a:t>‹#›</a:t>
            </a:fld>
            <a:endParaRPr lang="en-IN"/>
          </a:p>
        </p:txBody>
      </p:sp>
    </p:spTree>
    <p:extLst>
      <p:ext uri="{BB962C8B-B14F-4D97-AF65-F5344CB8AC3E}">
        <p14:creationId xmlns:p14="http://schemas.microsoft.com/office/powerpoint/2010/main" val="743254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75DAF8-3F90-44FB-A1B6-9C30B1291D4C}" type="slidenum">
              <a:rPr lang="en-IN" smtClean="0"/>
              <a:t>15</a:t>
            </a:fld>
            <a:endParaRPr lang="en-IN"/>
          </a:p>
        </p:txBody>
      </p:sp>
    </p:spTree>
    <p:extLst>
      <p:ext uri="{BB962C8B-B14F-4D97-AF65-F5344CB8AC3E}">
        <p14:creationId xmlns:p14="http://schemas.microsoft.com/office/powerpoint/2010/main" val="4098125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image" Target="../media/image12.wmf"/><Relationship Id="rId9" Type="http://schemas.openxmlformats.org/officeDocument/2006/relationships/image" Target="../media/image14.wmf"/></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 Analysis</a:t>
            </a:r>
            <a:endParaRPr lang="en-IN" dirty="0"/>
          </a:p>
        </p:txBody>
      </p:sp>
      <p:sp>
        <p:nvSpPr>
          <p:cNvPr id="3" name="Subtitle 2"/>
          <p:cNvSpPr>
            <a:spLocks noGrp="1"/>
          </p:cNvSpPr>
          <p:nvPr>
            <p:ph type="subTitle" idx="1"/>
          </p:nvPr>
        </p:nvSpPr>
        <p:spPr/>
        <p:txBody>
          <a:bodyPr/>
          <a:lstStyle/>
          <a:p>
            <a:r>
              <a:rPr lang="en-US" dirty="0" err="1" smtClean="0"/>
              <a:t>Avinash</a:t>
            </a:r>
            <a:r>
              <a:rPr lang="en-US" dirty="0" smtClean="0"/>
              <a:t> </a:t>
            </a:r>
            <a:r>
              <a:rPr lang="en-US" dirty="0" err="1" smtClean="0"/>
              <a:t>Navlani</a:t>
            </a:r>
            <a:r>
              <a:rPr lang="en-US" dirty="0" smtClean="0"/>
              <a:t> </a:t>
            </a:r>
            <a:endParaRPr lang="en-IN" dirty="0"/>
          </a:p>
        </p:txBody>
      </p:sp>
    </p:spTree>
    <p:extLst>
      <p:ext uri="{BB962C8B-B14F-4D97-AF65-F5344CB8AC3E}">
        <p14:creationId xmlns:p14="http://schemas.microsoft.com/office/powerpoint/2010/main" val="142700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Regression Equation</a:t>
            </a:r>
            <a:endParaRPr lang="en-IN" dirty="0"/>
          </a:p>
        </p:txBody>
      </p:sp>
      <p:sp>
        <p:nvSpPr>
          <p:cNvPr id="3" name="Content Placeholder 2"/>
          <p:cNvSpPr>
            <a:spLocks noGrp="1"/>
          </p:cNvSpPr>
          <p:nvPr>
            <p:ph idx="1"/>
          </p:nvPr>
        </p:nvSpPr>
        <p:spPr/>
        <p:txBody>
          <a:bodyPr>
            <a:normAutofit lnSpcReduction="10000"/>
          </a:bodyPr>
          <a:lstStyle/>
          <a:p>
            <a:pPr algn="just"/>
            <a:r>
              <a:rPr lang="en-IN" dirty="0"/>
              <a:t>Sample statistics (denoted </a:t>
            </a:r>
            <a:r>
              <a:rPr lang="en-IN" dirty="0" smtClean="0"/>
              <a:t>b</a:t>
            </a:r>
            <a:r>
              <a:rPr lang="en-IN" baseline="-25000" dirty="0" smtClean="0"/>
              <a:t>0</a:t>
            </a:r>
            <a:r>
              <a:rPr lang="en-IN" dirty="0" smtClean="0"/>
              <a:t> and b</a:t>
            </a:r>
            <a:r>
              <a:rPr lang="en-IN" baseline="-25000" dirty="0" smtClean="0"/>
              <a:t>1</a:t>
            </a:r>
            <a:r>
              <a:rPr lang="en-IN" dirty="0" smtClean="0"/>
              <a:t>) are </a:t>
            </a:r>
            <a:r>
              <a:rPr lang="en-IN" dirty="0"/>
              <a:t>computed as estimates of the population parameters </a:t>
            </a:r>
            <a:r>
              <a:rPr lang="en-IN" dirty="0" smtClean="0"/>
              <a:t>    and    . </a:t>
            </a:r>
            <a:r>
              <a:rPr lang="en-IN" dirty="0"/>
              <a:t>Substituting the </a:t>
            </a:r>
            <a:r>
              <a:rPr lang="en-IN" dirty="0" smtClean="0"/>
              <a:t>values of </a:t>
            </a:r>
            <a:r>
              <a:rPr lang="en-IN" dirty="0"/>
              <a:t>the sample statistics </a:t>
            </a:r>
            <a:r>
              <a:rPr lang="en-IN" dirty="0" smtClean="0"/>
              <a:t>b</a:t>
            </a:r>
            <a:r>
              <a:rPr lang="en-IN" baseline="-25000" dirty="0" smtClean="0"/>
              <a:t>0</a:t>
            </a:r>
            <a:r>
              <a:rPr lang="en-IN" dirty="0" smtClean="0"/>
              <a:t> and b</a:t>
            </a:r>
            <a:r>
              <a:rPr lang="en-IN" baseline="-25000" dirty="0" smtClean="0"/>
              <a:t>1</a:t>
            </a:r>
            <a:r>
              <a:rPr lang="en-IN" dirty="0" smtClean="0"/>
              <a:t> for and 1 in </a:t>
            </a:r>
            <a:r>
              <a:rPr lang="en-IN" dirty="0"/>
              <a:t>the regression </a:t>
            </a:r>
            <a:r>
              <a:rPr lang="en-IN" dirty="0" smtClean="0"/>
              <a:t>equation.</a:t>
            </a:r>
          </a:p>
          <a:p>
            <a:pPr algn="just"/>
            <a:endParaRPr lang="en-US" dirty="0"/>
          </a:p>
          <a:p>
            <a:pPr algn="just"/>
            <a:endParaRPr lang="en-US" dirty="0" smtClean="0"/>
          </a:p>
          <a:p>
            <a:pPr algn="just"/>
            <a:r>
              <a:rPr lang="en-IN" dirty="0" smtClean="0"/>
              <a:t>    is </a:t>
            </a:r>
            <a:r>
              <a:rPr lang="en-IN" dirty="0"/>
              <a:t>the point estimator of E(y), the mean value of </a:t>
            </a:r>
            <a:r>
              <a:rPr lang="en-IN" dirty="0" smtClean="0"/>
              <a:t>y for </a:t>
            </a:r>
            <a:r>
              <a:rPr lang="en-IN" dirty="0"/>
              <a:t>a given value of x.</a:t>
            </a:r>
          </a:p>
        </p:txBody>
      </p:sp>
      <p:graphicFrame>
        <p:nvGraphicFramePr>
          <p:cNvPr id="4" name="Object 3"/>
          <p:cNvGraphicFramePr>
            <a:graphicFrameLocks noChangeAspect="1"/>
          </p:cNvGraphicFramePr>
          <p:nvPr>
            <p:extLst>
              <p:ext uri="{D42A27DB-BD31-4B8C-83A1-F6EECF244321}">
                <p14:modId xmlns:p14="http://schemas.microsoft.com/office/powerpoint/2010/main" val="3877098429"/>
              </p:ext>
            </p:extLst>
          </p:nvPr>
        </p:nvGraphicFramePr>
        <p:xfrm>
          <a:off x="4514850" y="2219325"/>
          <a:ext cx="114300" cy="177800"/>
        </p:xfrm>
        <a:graphic>
          <a:graphicData uri="http://schemas.openxmlformats.org/presentationml/2006/ole">
            <mc:AlternateContent xmlns:mc="http://schemas.openxmlformats.org/markup-compatibility/2006">
              <mc:Choice xmlns:v="urn:schemas-microsoft-com:vml" Requires="v">
                <p:oleObj spid="_x0000_s6299" name="Equation" r:id="rId3" imgW="114120" imgH="177480" progId="Equation.DSMT4">
                  <p:embed/>
                </p:oleObj>
              </mc:Choice>
              <mc:Fallback>
                <p:oleObj name="Equation" r:id="rId3" imgW="114120" imgH="177480" progId="Equation.DSMT4">
                  <p:embed/>
                  <p:pic>
                    <p:nvPicPr>
                      <p:cNvPr id="0" name=""/>
                      <p:cNvPicPr/>
                      <p:nvPr/>
                    </p:nvPicPr>
                    <p:blipFill>
                      <a:blip r:embed="rId4"/>
                      <a:stretch>
                        <a:fillRect/>
                      </a:stretch>
                    </p:blipFill>
                    <p:spPr>
                      <a:xfrm>
                        <a:off x="4514850" y="2219325"/>
                        <a:ext cx="114300" cy="177800"/>
                      </a:xfrm>
                      <a:prstGeom prst="rect">
                        <a:avLst/>
                      </a:prstGeom>
                    </p:spPr>
                  </p:pic>
                </p:oleObj>
              </mc:Fallback>
            </mc:AlternateContent>
          </a:graphicData>
        </a:graphic>
      </p:graphicFrame>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302440"/>
            <a:ext cx="245829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2327477356"/>
              </p:ext>
            </p:extLst>
          </p:nvPr>
        </p:nvGraphicFramePr>
        <p:xfrm>
          <a:off x="2976665" y="2667000"/>
          <a:ext cx="431800" cy="431800"/>
        </p:xfrm>
        <a:graphic>
          <a:graphicData uri="http://schemas.openxmlformats.org/presentationml/2006/ole">
            <mc:AlternateContent xmlns:mc="http://schemas.openxmlformats.org/markup-compatibility/2006">
              <mc:Choice xmlns:v="urn:schemas-microsoft-com:vml" Requires="v">
                <p:oleObj spid="_x0000_s6300" name="Equation" r:id="rId6" imgW="203040" imgH="203040" progId="Equation.DSMT4">
                  <p:embed/>
                </p:oleObj>
              </mc:Choice>
              <mc:Fallback>
                <p:oleObj name="Equation" r:id="rId6" imgW="203040" imgH="2030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665" y="2667000"/>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63693246"/>
              </p:ext>
            </p:extLst>
          </p:nvPr>
        </p:nvGraphicFramePr>
        <p:xfrm>
          <a:off x="4114800" y="2667000"/>
          <a:ext cx="400050" cy="382588"/>
        </p:xfrm>
        <a:graphic>
          <a:graphicData uri="http://schemas.openxmlformats.org/presentationml/2006/ole">
            <mc:AlternateContent xmlns:mc="http://schemas.openxmlformats.org/markup-compatibility/2006">
              <mc:Choice xmlns:v="urn:schemas-microsoft-com:vml" Requires="v">
                <p:oleObj spid="_x0000_s6301" name="Equation" r:id="rId8" imgW="190417" imgH="203112" progId="Equation.DSMT4">
                  <p:embed/>
                </p:oleObj>
              </mc:Choice>
              <mc:Fallback>
                <p:oleObj name="Equation" r:id="rId8" imgW="190417" imgH="203112"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2667000"/>
                        <a:ext cx="4000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5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8680" y="4979844"/>
            <a:ext cx="304800" cy="40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869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54864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3139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6992114"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5965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sum of squared error vs sum of squared residua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sum of squared error vs sum of squared residual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248400" cy="4344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6960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27568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8547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757363"/>
            <a:ext cx="73818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5410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90713"/>
            <a:ext cx="7566226" cy="4052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754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Correlation </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67600" cy="5035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6723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1828800"/>
          </a:xfrm>
        </p:spPr>
        <p:txBody>
          <a:bodyPr/>
          <a:lstStyle/>
          <a:p>
            <a:pPr marL="0" indent="0">
              <a:buNone/>
            </a:pPr>
            <a:r>
              <a:rPr lang="en-US" dirty="0" smtClean="0"/>
              <a:t>Develop a model that will allow you to make a prediction about what amount of tip to expect for a given bill amount.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83411927"/>
              </p:ext>
            </p:extLst>
          </p:nvPr>
        </p:nvGraphicFramePr>
        <p:xfrm>
          <a:off x="1219200" y="26670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endParaRPr lang="en-IN" dirty="0">
                        <a:solidFill>
                          <a:schemeClr val="tx1"/>
                        </a:solidFill>
                      </a:endParaRPr>
                    </a:p>
                  </a:txBody>
                  <a:tcPr/>
                </a:tc>
                <a:tc>
                  <a:txBody>
                    <a:bodyPr/>
                    <a:lstStyle/>
                    <a:p>
                      <a:endParaRPr lang="en-IN">
                        <a:solidFill>
                          <a:schemeClr val="tx1"/>
                        </a:solidFill>
                      </a:endParaRPr>
                    </a:p>
                  </a:txBody>
                  <a:tcPr/>
                </a:tc>
                <a:extLst>
                  <a:ext uri="{0D108BD9-81ED-4DB2-BD59-A6C34878D82A}">
                    <a16:rowId xmlns:a16="http://schemas.microsoft.com/office/drawing/2014/main" val="10000"/>
                  </a:ext>
                </a:extLst>
              </a:tr>
              <a:tr h="370840">
                <a:tc>
                  <a:txBody>
                    <a:bodyPr/>
                    <a:lstStyle/>
                    <a:p>
                      <a:endParaRPr lang="en-IN" dirty="0">
                        <a:solidFill>
                          <a:schemeClr val="tx1"/>
                        </a:solidFill>
                      </a:endParaRPr>
                    </a:p>
                  </a:txBody>
                  <a:tcPr/>
                </a:tc>
                <a:tc>
                  <a:txBody>
                    <a:bodyPr/>
                    <a:lstStyle/>
                    <a:p>
                      <a:endParaRPr lang="en-IN">
                        <a:solidFill>
                          <a:schemeClr val="tx1"/>
                        </a:solidFill>
                      </a:endParaRPr>
                    </a:p>
                  </a:txBody>
                  <a:tcPr/>
                </a:tc>
                <a:extLst>
                  <a:ext uri="{0D108BD9-81ED-4DB2-BD59-A6C34878D82A}">
                    <a16:rowId xmlns:a16="http://schemas.microsoft.com/office/drawing/2014/main" val="10001"/>
                  </a:ext>
                </a:extLst>
              </a:tr>
              <a:tr h="370840">
                <a:tc>
                  <a:txBody>
                    <a:bodyPr/>
                    <a:lstStyle/>
                    <a:p>
                      <a:endParaRPr lang="en-IN" dirty="0">
                        <a:solidFill>
                          <a:schemeClr val="tx1"/>
                        </a:solidFill>
                      </a:endParaRPr>
                    </a:p>
                  </a:txBody>
                  <a:tcPr/>
                </a:tc>
                <a:tc>
                  <a:txBody>
                    <a:bodyPr/>
                    <a:lstStyle/>
                    <a:p>
                      <a:endParaRPr lang="en-IN">
                        <a:solidFill>
                          <a:schemeClr val="tx1"/>
                        </a:solidFill>
                      </a:endParaRPr>
                    </a:p>
                  </a:txBody>
                  <a:tcPr/>
                </a:tc>
                <a:extLst>
                  <a:ext uri="{0D108BD9-81ED-4DB2-BD59-A6C34878D82A}">
                    <a16:rowId xmlns:a16="http://schemas.microsoft.com/office/drawing/2014/main" val="10002"/>
                  </a:ext>
                </a:extLst>
              </a:tr>
              <a:tr h="370840">
                <a:tc>
                  <a:txBody>
                    <a:bodyPr/>
                    <a:lstStyle/>
                    <a:p>
                      <a:endParaRPr lang="en-IN" dirty="0">
                        <a:solidFill>
                          <a:schemeClr val="tx1"/>
                        </a:solidFill>
                      </a:endParaRPr>
                    </a:p>
                  </a:txBody>
                  <a:tcPr/>
                </a:tc>
                <a:tc>
                  <a:txBody>
                    <a:bodyPr/>
                    <a:lstStyle/>
                    <a:p>
                      <a:endParaRPr lang="en-IN" dirty="0">
                        <a:solidFill>
                          <a:schemeClr val="tx1"/>
                        </a:solidFill>
                      </a:endParaRPr>
                    </a:p>
                  </a:txBody>
                  <a:tcPr/>
                </a:tc>
                <a:extLst>
                  <a:ext uri="{0D108BD9-81ED-4DB2-BD59-A6C34878D82A}">
                    <a16:rowId xmlns:a16="http://schemas.microsoft.com/office/drawing/2014/main" val="10003"/>
                  </a:ext>
                </a:extLst>
              </a:tr>
              <a:tr h="370840">
                <a:tc>
                  <a:txBody>
                    <a:bodyPr/>
                    <a:lstStyle/>
                    <a:p>
                      <a:endParaRPr lang="en-IN" dirty="0">
                        <a:solidFill>
                          <a:schemeClr val="tx1"/>
                        </a:solidFill>
                      </a:endParaRPr>
                    </a:p>
                  </a:txBody>
                  <a:tcPr/>
                </a:tc>
                <a:tc>
                  <a:txBody>
                    <a:bodyPr/>
                    <a:lstStyle/>
                    <a:p>
                      <a:endParaRPr lang="en-IN" dirty="0">
                        <a:solidFill>
                          <a:schemeClr val="tx1"/>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79758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Heteroscedasticity </a:t>
            </a:r>
            <a:endParaRPr lang="en-IN" dirty="0"/>
          </a:p>
        </p:txBody>
      </p:sp>
      <p:sp>
        <p:nvSpPr>
          <p:cNvPr id="3" name="Content Placeholder 2"/>
          <p:cNvSpPr>
            <a:spLocks noGrp="1"/>
          </p:cNvSpPr>
          <p:nvPr>
            <p:ph idx="1"/>
          </p:nvPr>
        </p:nvSpPr>
        <p:spPr/>
        <p:txBody>
          <a:bodyPr/>
          <a:lstStyle/>
          <a:p>
            <a:pPr algn="just"/>
            <a:r>
              <a:rPr lang="en-IN" dirty="0"/>
              <a:t>heteroscedasticity (also spelled </a:t>
            </a:r>
            <a:r>
              <a:rPr lang="en-IN" dirty="0" smtClean="0"/>
              <a:t>hetero-</a:t>
            </a:r>
            <a:r>
              <a:rPr lang="en-IN" dirty="0" err="1" smtClean="0"/>
              <a:t>skedasticity</a:t>
            </a:r>
            <a:r>
              <a:rPr lang="en-IN" dirty="0"/>
              <a:t>) refers to the circumstance in which the variability of a variable is unequal across the range of values of a second variable that predicts it.</a:t>
            </a:r>
          </a:p>
        </p:txBody>
      </p:sp>
    </p:spTree>
    <p:extLst>
      <p:ext uri="{BB962C8B-B14F-4D97-AF65-F5344CB8AC3E}">
        <p14:creationId xmlns:p14="http://schemas.microsoft.com/office/powerpoint/2010/main" val="3091554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R</a:t>
            </a:r>
            <a:r>
              <a:rPr lang="en-IN" b="1" dirty="0" smtClean="0"/>
              <a:t>egression</a:t>
            </a:r>
            <a:r>
              <a:rPr lang="en-IN" dirty="0"/>
              <a:t> analysis is </a:t>
            </a:r>
            <a:r>
              <a:rPr lang="en-IN" dirty="0" smtClean="0"/>
              <a:t>a </a:t>
            </a:r>
            <a:r>
              <a:rPr lang="en-IN" b="1" dirty="0" smtClean="0"/>
              <a:t>statistical</a:t>
            </a:r>
            <a:r>
              <a:rPr lang="en-IN" dirty="0"/>
              <a:t> process for estimating the </a:t>
            </a:r>
            <a:r>
              <a:rPr lang="en-IN" dirty="0" smtClean="0"/>
              <a:t>relationships </a:t>
            </a:r>
            <a:r>
              <a:rPr lang="en-IN" dirty="0"/>
              <a:t>among variables</a:t>
            </a:r>
            <a:r>
              <a:rPr lang="en-IN" dirty="0" smtClean="0"/>
              <a:t>.</a:t>
            </a:r>
          </a:p>
          <a:p>
            <a:pPr algn="just"/>
            <a:r>
              <a:rPr lang="en-IN" dirty="0"/>
              <a:t>Regression analysis is a form of predictive modelling technique which investigates the relationship between a dependent (target) and independent variable (s) (predictor). </a:t>
            </a:r>
          </a:p>
          <a:p>
            <a:endParaRPr lang="en-IN" dirty="0" smtClean="0"/>
          </a:p>
          <a:p>
            <a:endParaRPr lang="en-US" dirty="0"/>
          </a:p>
          <a:p>
            <a:endParaRPr lang="en-US" dirty="0" smtClean="0"/>
          </a:p>
          <a:p>
            <a:endParaRPr lang="en-US" dirty="0"/>
          </a:p>
          <a:p>
            <a:r>
              <a:rPr lang="en-US" dirty="0" smtClean="0"/>
              <a:t>Value of one variable is a function of other.</a:t>
            </a:r>
            <a:endParaRPr lang="en-IN" dirty="0" smtClean="0"/>
          </a:p>
          <a:p>
            <a:endParaRPr lang="en-IN" dirty="0" smtClean="0"/>
          </a:p>
          <a:p>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798139258"/>
              </p:ext>
            </p:extLst>
          </p:nvPr>
        </p:nvGraphicFramePr>
        <p:xfrm>
          <a:off x="2209800" y="3810000"/>
          <a:ext cx="3962400" cy="1828801"/>
        </p:xfrm>
        <a:graphic>
          <a:graphicData uri="http://schemas.openxmlformats.org/presentationml/2006/ole">
            <mc:AlternateContent xmlns:mc="http://schemas.openxmlformats.org/markup-compatibility/2006">
              <mc:Choice xmlns:v="urn:schemas-microsoft-com:vml" Requires="v">
                <p:oleObj spid="_x0000_s1078" name="Equation" r:id="rId3" imgW="672840" imgH="622080" progId="Equation.DSMT4">
                  <p:embed/>
                </p:oleObj>
              </mc:Choice>
              <mc:Fallback>
                <p:oleObj name="Equation" r:id="rId3" imgW="672840" imgH="622080" progId="Equation.DSMT4">
                  <p:embed/>
                  <p:pic>
                    <p:nvPicPr>
                      <p:cNvPr id="0" name=""/>
                      <p:cNvPicPr/>
                      <p:nvPr/>
                    </p:nvPicPr>
                    <p:blipFill>
                      <a:blip r:embed="rId4"/>
                      <a:stretch>
                        <a:fillRect/>
                      </a:stretch>
                    </p:blipFill>
                    <p:spPr>
                      <a:xfrm>
                        <a:off x="2209800" y="3810000"/>
                        <a:ext cx="3962400" cy="1828801"/>
                      </a:xfrm>
                      <a:prstGeom prst="rect">
                        <a:avLst/>
                      </a:prstGeom>
                    </p:spPr>
                  </p:pic>
                </p:oleObj>
              </mc:Fallback>
            </mc:AlternateContent>
          </a:graphicData>
        </a:graphic>
      </p:graphicFrame>
    </p:spTree>
    <p:extLst>
      <p:ext uri="{BB962C8B-B14F-4D97-AF65-F5344CB8AC3E}">
        <p14:creationId xmlns:p14="http://schemas.microsoft.com/office/powerpoint/2010/main" val="1195409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Detecting </a:t>
            </a:r>
            <a:r>
              <a:rPr lang="en-IN" b="1" dirty="0"/>
              <a:t>H</a:t>
            </a:r>
            <a:r>
              <a:rPr lang="en-IN" b="1" dirty="0" smtClean="0"/>
              <a:t>eteroscedasticity</a:t>
            </a:r>
            <a:r>
              <a:rPr lang="en-US" dirty="0" smtClean="0"/>
              <a:t> </a:t>
            </a:r>
            <a:endParaRPr lang="en-IN" dirty="0"/>
          </a:p>
        </p:txBody>
      </p:sp>
      <p:sp>
        <p:nvSpPr>
          <p:cNvPr id="3" name="Content Placeholder 2"/>
          <p:cNvSpPr>
            <a:spLocks noGrp="1"/>
          </p:cNvSpPr>
          <p:nvPr>
            <p:ph idx="1"/>
          </p:nvPr>
        </p:nvSpPr>
        <p:spPr/>
        <p:txBody>
          <a:bodyPr/>
          <a:lstStyle/>
          <a:p>
            <a:r>
              <a:rPr lang="en-IN" dirty="0" smtClean="0"/>
              <a:t>There </a:t>
            </a:r>
            <a:r>
              <a:rPr lang="en-IN" dirty="0"/>
              <a:t>are two ways to test </a:t>
            </a:r>
            <a:r>
              <a:rPr lang="en-IN" dirty="0" smtClean="0"/>
              <a:t>for hetero-</a:t>
            </a:r>
            <a:r>
              <a:rPr lang="en-IN" dirty="0" err="1" smtClean="0"/>
              <a:t>sedasticity</a:t>
            </a:r>
            <a:r>
              <a:rPr lang="en-IN" dirty="0"/>
              <a:t>:</a:t>
            </a:r>
          </a:p>
          <a:p>
            <a:pPr lvl="1"/>
            <a:r>
              <a:rPr lang="en-IN" dirty="0"/>
              <a:t>Graphically</a:t>
            </a:r>
          </a:p>
          <a:p>
            <a:pPr lvl="1"/>
            <a:r>
              <a:rPr lang="en-IN" dirty="0"/>
              <a:t>Through statistical tests</a:t>
            </a:r>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866" y="3657600"/>
            <a:ext cx="721995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467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 Statistical Test</a:t>
            </a:r>
            <a:endParaRPr lang="en-IN" dirty="0"/>
          </a:p>
        </p:txBody>
      </p:sp>
      <p:sp>
        <p:nvSpPr>
          <p:cNvPr id="3" name="Content Placeholder 2"/>
          <p:cNvSpPr>
            <a:spLocks noGrp="1"/>
          </p:cNvSpPr>
          <p:nvPr>
            <p:ph idx="1"/>
          </p:nvPr>
        </p:nvSpPr>
        <p:spPr/>
        <p:txBody>
          <a:bodyPr/>
          <a:lstStyle/>
          <a:p>
            <a:r>
              <a:rPr lang="en-IN" b="1" dirty="0" err="1"/>
              <a:t>Breush</a:t>
            </a:r>
            <a:r>
              <a:rPr lang="en-IN" b="1" dirty="0"/>
              <a:t>-Pagan test</a:t>
            </a:r>
            <a:r>
              <a:rPr lang="en-IN" dirty="0"/>
              <a:t> </a:t>
            </a:r>
            <a:endParaRPr lang="en-IN" dirty="0" smtClean="0"/>
          </a:p>
          <a:p>
            <a:r>
              <a:rPr lang="en-IN" b="1" dirty="0" smtClean="0"/>
              <a:t>NCV test</a:t>
            </a:r>
            <a:endParaRPr lang="en-IN" dirty="0"/>
          </a:p>
        </p:txBody>
      </p:sp>
    </p:spTree>
    <p:extLst>
      <p:ext uri="{BB962C8B-B14F-4D97-AF65-F5344CB8AC3E}">
        <p14:creationId xmlns:p14="http://schemas.microsoft.com/office/powerpoint/2010/main" val="109022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Box-Cox </a:t>
            </a:r>
            <a:r>
              <a:rPr lang="en-IN" b="1" dirty="0" smtClean="0"/>
              <a:t>transformation</a:t>
            </a:r>
            <a:endParaRPr lang="en-IN" dirty="0"/>
          </a:p>
        </p:txBody>
      </p:sp>
      <p:sp>
        <p:nvSpPr>
          <p:cNvPr id="3" name="Content Placeholder 2"/>
          <p:cNvSpPr>
            <a:spLocks noGrp="1"/>
          </p:cNvSpPr>
          <p:nvPr>
            <p:ph idx="1"/>
          </p:nvPr>
        </p:nvSpPr>
        <p:spPr>
          <a:xfrm>
            <a:off x="457200" y="1600200"/>
            <a:ext cx="8285018" cy="4525963"/>
          </a:xfrm>
        </p:spPr>
        <p:txBody>
          <a:bodyPr/>
          <a:lstStyle/>
          <a:p>
            <a:pPr algn="just"/>
            <a:r>
              <a:rPr lang="en-IN" dirty="0" smtClean="0"/>
              <a:t>Box-cox </a:t>
            </a:r>
            <a:r>
              <a:rPr lang="en-IN" dirty="0"/>
              <a:t>transformation is a mathematical transformation of the variable to make it approximate to a normal distribution. </a:t>
            </a:r>
            <a:endParaRPr lang="en-IN" dirty="0" smtClean="0"/>
          </a:p>
          <a:p>
            <a:pPr algn="just"/>
            <a:r>
              <a:rPr lang="en-IN" dirty="0" smtClean="0"/>
              <a:t>Often</a:t>
            </a:r>
            <a:r>
              <a:rPr lang="en-IN" dirty="0"/>
              <a:t>, doing a box-cox transformation of the Y variable solves the </a:t>
            </a:r>
            <a:r>
              <a:rPr lang="en-IN" dirty="0" smtClean="0"/>
              <a:t>issue.</a:t>
            </a:r>
            <a:endParaRPr lang="en-IN" dirty="0"/>
          </a:p>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67200"/>
            <a:ext cx="8077200" cy="2183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657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Regression Model</a:t>
            </a:r>
          </a:p>
          <a:p>
            <a:pPr marL="457200" lvl="1" indent="0">
              <a:buNone/>
            </a:pPr>
            <a:endParaRPr lang="en-IN" dirty="0"/>
          </a:p>
          <a:p>
            <a:pPr lvl="1" algn="just"/>
            <a:r>
              <a:rPr lang="en-IN" dirty="0" smtClean="0"/>
              <a:t>     is </a:t>
            </a:r>
            <a:r>
              <a:rPr lang="en-IN" dirty="0"/>
              <a:t>the y-intercept </a:t>
            </a:r>
            <a:r>
              <a:rPr lang="en-IN" dirty="0" smtClean="0"/>
              <a:t>of the </a:t>
            </a:r>
            <a:r>
              <a:rPr lang="en-IN" dirty="0"/>
              <a:t>regression line, </a:t>
            </a:r>
            <a:r>
              <a:rPr lang="en-IN" dirty="0" smtClean="0"/>
              <a:t>  </a:t>
            </a:r>
          </a:p>
          <a:p>
            <a:pPr lvl="1" algn="just"/>
            <a:r>
              <a:rPr lang="en-IN" dirty="0" smtClean="0"/>
              <a:t>                                   are </a:t>
            </a:r>
            <a:r>
              <a:rPr lang="en-IN" dirty="0"/>
              <a:t>the </a:t>
            </a:r>
            <a:r>
              <a:rPr lang="en-IN" dirty="0" smtClean="0"/>
              <a:t>parameters, </a:t>
            </a:r>
          </a:p>
          <a:p>
            <a:pPr lvl="1" algn="just"/>
            <a:r>
              <a:rPr lang="en-IN" dirty="0"/>
              <a:t> </a:t>
            </a:r>
            <a:r>
              <a:rPr lang="en-IN" dirty="0" smtClean="0"/>
              <a:t>p independent </a:t>
            </a:r>
            <a:r>
              <a:rPr lang="en-IN" dirty="0"/>
              <a:t>variables</a:t>
            </a:r>
          </a:p>
          <a:p>
            <a:pPr lvl="1" algn="just"/>
            <a:r>
              <a:rPr lang="en-IN" dirty="0" smtClean="0"/>
              <a:t>    (the </a:t>
            </a:r>
            <a:r>
              <a:rPr lang="en-IN" dirty="0"/>
              <a:t>Greek letter epsilon) </a:t>
            </a:r>
            <a:r>
              <a:rPr lang="en-IN" dirty="0" smtClean="0"/>
              <a:t>is </a:t>
            </a:r>
            <a:r>
              <a:rPr lang="en-IN" dirty="0"/>
              <a:t>random variable referred to as the error term. The error term accounts for the </a:t>
            </a:r>
            <a:r>
              <a:rPr lang="en-IN" dirty="0" smtClean="0"/>
              <a:t>variability in y that </a:t>
            </a:r>
            <a:r>
              <a:rPr lang="en-IN" dirty="0"/>
              <a:t>cannot be explained by the linear relationship between </a:t>
            </a:r>
            <a:r>
              <a:rPr lang="en-IN" dirty="0" smtClean="0"/>
              <a:t>x and </a:t>
            </a:r>
            <a:r>
              <a:rPr lang="en-IN" dirty="0"/>
              <a:t>y.</a:t>
            </a:r>
            <a:endParaRPr lang="en-US" dirty="0"/>
          </a:p>
          <a:p>
            <a:r>
              <a:rPr lang="en-US" dirty="0" smtClean="0"/>
              <a:t>Regression Equation</a:t>
            </a:r>
          </a:p>
          <a:p>
            <a:pPr lvl="1"/>
            <a:endParaRPr lang="en-IN" dirty="0" smtClean="0"/>
          </a:p>
          <a:p>
            <a:pPr lvl="1"/>
            <a:endParaRPr lang="en-IN" dirty="0" smtClean="0"/>
          </a:p>
          <a:p>
            <a:pPr lvl="1"/>
            <a:r>
              <a:rPr lang="en-IN" dirty="0" smtClean="0"/>
              <a:t>E(y</a:t>
            </a:r>
            <a:r>
              <a:rPr lang="en-IN" dirty="0"/>
              <a:t>) is the mean or expected value of y for a given value of x</a:t>
            </a:r>
          </a:p>
        </p:txBody>
      </p:sp>
      <p:graphicFrame>
        <p:nvGraphicFramePr>
          <p:cNvPr id="4" name="Object 3"/>
          <p:cNvGraphicFramePr>
            <a:graphicFrameLocks noChangeAspect="1"/>
          </p:cNvGraphicFramePr>
          <p:nvPr>
            <p:extLst>
              <p:ext uri="{D42A27DB-BD31-4B8C-83A1-F6EECF244321}">
                <p14:modId xmlns:p14="http://schemas.microsoft.com/office/powerpoint/2010/main" val="1351227637"/>
              </p:ext>
            </p:extLst>
          </p:nvPr>
        </p:nvGraphicFramePr>
        <p:xfrm>
          <a:off x="962025" y="1828800"/>
          <a:ext cx="6610350" cy="508000"/>
        </p:xfrm>
        <a:graphic>
          <a:graphicData uri="http://schemas.openxmlformats.org/presentationml/2006/ole">
            <mc:AlternateContent xmlns:mc="http://schemas.openxmlformats.org/markup-compatibility/2006">
              <mc:Choice xmlns:v="urn:schemas-microsoft-com:vml" Requires="v">
                <p:oleObj spid="_x0000_s8399" name="Equation" r:id="rId3" imgW="1892160" imgH="203040" progId="Equation.DSMT4">
                  <p:embed/>
                </p:oleObj>
              </mc:Choice>
              <mc:Fallback>
                <p:oleObj name="Equation" r:id="rId3" imgW="1892160" imgH="203040" progId="Equation.DSMT4">
                  <p:embed/>
                  <p:pic>
                    <p:nvPicPr>
                      <p:cNvPr id="0" name=""/>
                      <p:cNvPicPr>
                        <a:picLocks noChangeAspect="1" noChangeArrowheads="1"/>
                      </p:cNvPicPr>
                      <p:nvPr/>
                    </p:nvPicPr>
                    <p:blipFill>
                      <a:blip r:embed="rId4"/>
                      <a:srcRect/>
                      <a:stretch>
                        <a:fillRect/>
                      </a:stretch>
                    </p:blipFill>
                    <p:spPr bwMode="auto">
                      <a:xfrm>
                        <a:off x="962025" y="1828800"/>
                        <a:ext cx="6610350" cy="5080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89367154"/>
              </p:ext>
            </p:extLst>
          </p:nvPr>
        </p:nvGraphicFramePr>
        <p:xfrm>
          <a:off x="958850" y="4495800"/>
          <a:ext cx="6923088" cy="517525"/>
        </p:xfrm>
        <a:graphic>
          <a:graphicData uri="http://schemas.openxmlformats.org/presentationml/2006/ole">
            <mc:AlternateContent xmlns:mc="http://schemas.openxmlformats.org/markup-compatibility/2006">
              <mc:Choice xmlns:v="urn:schemas-microsoft-com:vml" Requires="v">
                <p:oleObj spid="_x0000_s8400" name="Equation" r:id="rId5" imgW="2031840" imgH="253800" progId="Equation.DSMT4">
                  <p:embed/>
                </p:oleObj>
              </mc:Choice>
              <mc:Fallback>
                <p:oleObj name="Equation" r:id="rId5" imgW="2031840" imgH="253800" progId="Equation.DSMT4">
                  <p:embed/>
                  <p:pic>
                    <p:nvPicPr>
                      <p:cNvPr id="0" name=""/>
                      <p:cNvPicPr>
                        <a:picLocks noChangeAspect="1" noChangeArrowheads="1"/>
                      </p:cNvPicPr>
                      <p:nvPr/>
                    </p:nvPicPr>
                    <p:blipFill>
                      <a:blip r:embed="rId6"/>
                      <a:srcRect/>
                      <a:stretch>
                        <a:fillRect/>
                      </a:stretch>
                    </p:blipFill>
                    <p:spPr bwMode="auto">
                      <a:xfrm>
                        <a:off x="958850" y="4495800"/>
                        <a:ext cx="6923088" cy="517525"/>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02400680"/>
              </p:ext>
            </p:extLst>
          </p:nvPr>
        </p:nvGraphicFramePr>
        <p:xfrm>
          <a:off x="1143000" y="2286000"/>
          <a:ext cx="431800" cy="431800"/>
        </p:xfrm>
        <a:graphic>
          <a:graphicData uri="http://schemas.openxmlformats.org/presentationml/2006/ole">
            <mc:AlternateContent xmlns:mc="http://schemas.openxmlformats.org/markup-compatibility/2006">
              <mc:Choice xmlns:v="urn:schemas-microsoft-com:vml" Requires="v">
                <p:oleObj spid="_x0000_s8401" name="Equation" r:id="rId7" imgW="203040" imgH="203040" progId="Equation.DSMT4">
                  <p:embed/>
                </p:oleObj>
              </mc:Choice>
              <mc:Fallback>
                <p:oleObj name="Equation" r:id="rId7" imgW="203040" imgH="203040" progId="Equation.DSMT4">
                  <p:embed/>
                  <p:pic>
                    <p:nvPicPr>
                      <p:cNvPr id="0" name=""/>
                      <p:cNvPicPr/>
                      <p:nvPr/>
                    </p:nvPicPr>
                    <p:blipFill>
                      <a:blip r:embed="rId8"/>
                      <a:stretch>
                        <a:fillRect/>
                      </a:stretch>
                    </p:blipFill>
                    <p:spPr>
                      <a:xfrm>
                        <a:off x="1143000" y="2286000"/>
                        <a:ext cx="43180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88762627"/>
              </p:ext>
            </p:extLst>
          </p:nvPr>
        </p:nvGraphicFramePr>
        <p:xfrm>
          <a:off x="1371600" y="2590800"/>
          <a:ext cx="2079625" cy="382588"/>
        </p:xfrm>
        <a:graphic>
          <a:graphicData uri="http://schemas.openxmlformats.org/presentationml/2006/ole">
            <mc:AlternateContent xmlns:mc="http://schemas.openxmlformats.org/markup-compatibility/2006">
              <mc:Choice xmlns:v="urn:schemas-microsoft-com:vml" Requires="v">
                <p:oleObj spid="_x0000_s8402" name="Equation" r:id="rId9" imgW="990360" imgH="203040" progId="Equation.DSMT4">
                  <p:embed/>
                </p:oleObj>
              </mc:Choice>
              <mc:Fallback>
                <p:oleObj name="Equation" r:id="rId9" imgW="990360" imgH="203040" progId="Equation.DSMT4">
                  <p:embed/>
                  <p:pic>
                    <p:nvPicPr>
                      <p:cNvPr id="0" name=""/>
                      <p:cNvPicPr/>
                      <p:nvPr/>
                    </p:nvPicPr>
                    <p:blipFill>
                      <a:blip r:embed="rId10"/>
                      <a:stretch>
                        <a:fillRect/>
                      </a:stretch>
                    </p:blipFill>
                    <p:spPr>
                      <a:xfrm>
                        <a:off x="1371600" y="2590800"/>
                        <a:ext cx="2079625" cy="3825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03352540"/>
              </p:ext>
            </p:extLst>
          </p:nvPr>
        </p:nvGraphicFramePr>
        <p:xfrm>
          <a:off x="1219200" y="3276600"/>
          <a:ext cx="292100" cy="320675"/>
        </p:xfrm>
        <a:graphic>
          <a:graphicData uri="http://schemas.openxmlformats.org/presentationml/2006/ole">
            <mc:AlternateContent xmlns:mc="http://schemas.openxmlformats.org/markup-compatibility/2006">
              <mc:Choice xmlns:v="urn:schemas-microsoft-com:vml" Requires="v">
                <p:oleObj spid="_x0000_s8403" name="Equation" r:id="rId11" imgW="126720" imgH="139680" progId="Equation.DSMT4">
                  <p:embed/>
                </p:oleObj>
              </mc:Choice>
              <mc:Fallback>
                <p:oleObj name="Equation" r:id="rId11" imgW="126720" imgH="139680" progId="Equation.DSMT4">
                  <p:embed/>
                  <p:pic>
                    <p:nvPicPr>
                      <p:cNvPr id="0" name=""/>
                      <p:cNvPicPr/>
                      <p:nvPr/>
                    </p:nvPicPr>
                    <p:blipFill>
                      <a:blip r:embed="rId12"/>
                      <a:stretch>
                        <a:fillRect/>
                      </a:stretch>
                    </p:blipFill>
                    <p:spPr>
                      <a:xfrm>
                        <a:off x="1219200" y="3276600"/>
                        <a:ext cx="292100" cy="320675"/>
                      </a:xfrm>
                      <a:prstGeom prst="rect">
                        <a:avLst/>
                      </a:prstGeom>
                    </p:spPr>
                  </p:pic>
                </p:oleObj>
              </mc:Fallback>
            </mc:AlternateContent>
          </a:graphicData>
        </a:graphic>
      </p:graphicFrame>
    </p:spTree>
    <p:extLst>
      <p:ext uri="{BB962C8B-B14F-4D97-AF65-F5344CB8AC3E}">
        <p14:creationId xmlns:p14="http://schemas.microsoft.com/office/powerpoint/2010/main" val="222710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Regression Equation</a:t>
            </a:r>
            <a:endParaRPr lang="en-IN" dirty="0"/>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60028"/>
            <a:ext cx="756531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2619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Multicollinearity</a:t>
            </a:r>
            <a:endParaRPr lang="en-IN" dirty="0"/>
          </a:p>
        </p:txBody>
      </p:sp>
      <p:sp>
        <p:nvSpPr>
          <p:cNvPr id="3" name="Content Placeholder 2"/>
          <p:cNvSpPr>
            <a:spLocks noGrp="1"/>
          </p:cNvSpPr>
          <p:nvPr>
            <p:ph idx="1"/>
          </p:nvPr>
        </p:nvSpPr>
        <p:spPr/>
        <p:txBody>
          <a:bodyPr>
            <a:normAutofit lnSpcReduction="10000"/>
          </a:bodyPr>
          <a:lstStyle/>
          <a:p>
            <a:pPr algn="just"/>
            <a:r>
              <a:rPr lang="en-IN" b="1" dirty="0" smtClean="0"/>
              <a:t>Multicollinearity</a:t>
            </a:r>
            <a:r>
              <a:rPr lang="en-IN" dirty="0"/>
              <a:t> (also collinearity) is a phenomenon in which two or more predictor variables in a multiple regression model are highly correlated, meaning that one can be linearly predicted from the others with a substantial degree of accuracy</a:t>
            </a:r>
            <a:r>
              <a:rPr lang="en-IN" dirty="0" smtClean="0"/>
              <a:t>.</a:t>
            </a:r>
          </a:p>
          <a:p>
            <a:pPr algn="just"/>
            <a:r>
              <a:rPr lang="en-IN" b="1" dirty="0"/>
              <a:t>Multicollinearity</a:t>
            </a:r>
            <a:r>
              <a:rPr lang="en-IN" dirty="0"/>
              <a:t> is a state of very high </a:t>
            </a:r>
            <a:r>
              <a:rPr lang="en-IN" dirty="0" err="1"/>
              <a:t>intercorrelations</a:t>
            </a:r>
            <a:r>
              <a:rPr lang="en-IN" dirty="0"/>
              <a:t> or inter-associations among the independent variables.</a:t>
            </a:r>
          </a:p>
          <a:p>
            <a:pPr algn="just"/>
            <a:endParaRPr lang="en-IN" dirty="0" smtClean="0"/>
          </a:p>
          <a:p>
            <a:pPr algn="just"/>
            <a:endParaRPr lang="en-IN" dirty="0"/>
          </a:p>
        </p:txBody>
      </p:sp>
    </p:spTree>
    <p:extLst>
      <p:ext uri="{BB962C8B-B14F-4D97-AF65-F5344CB8AC3E}">
        <p14:creationId xmlns:p14="http://schemas.microsoft.com/office/powerpoint/2010/main" val="875927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Why multicollinearity occurs?</a:t>
            </a:r>
            <a:endParaRPr lang="en-IN" dirty="0"/>
          </a:p>
        </p:txBody>
      </p:sp>
      <p:sp>
        <p:nvSpPr>
          <p:cNvPr id="3" name="Content Placeholder 2"/>
          <p:cNvSpPr>
            <a:spLocks noGrp="1"/>
          </p:cNvSpPr>
          <p:nvPr>
            <p:ph idx="1"/>
          </p:nvPr>
        </p:nvSpPr>
        <p:spPr/>
        <p:txBody>
          <a:bodyPr>
            <a:normAutofit lnSpcReduction="10000"/>
          </a:bodyPr>
          <a:lstStyle/>
          <a:p>
            <a:pPr algn="just" fontAlgn="base"/>
            <a:r>
              <a:rPr lang="en-IN" dirty="0"/>
              <a:t>It is caused by an inaccurate use of dummy variables.</a:t>
            </a:r>
          </a:p>
          <a:p>
            <a:pPr algn="just" fontAlgn="base"/>
            <a:r>
              <a:rPr lang="en-IN" dirty="0"/>
              <a:t>It is caused by the inclusion of a variable which is computed from other variables in the data set.</a:t>
            </a:r>
          </a:p>
          <a:p>
            <a:pPr algn="just" fontAlgn="base"/>
            <a:r>
              <a:rPr lang="en-IN" dirty="0"/>
              <a:t>Multicollinearity can also result from the repetition of the same kind of variable.</a:t>
            </a:r>
          </a:p>
          <a:p>
            <a:pPr algn="just" fontAlgn="base"/>
            <a:r>
              <a:rPr lang="en-IN" dirty="0"/>
              <a:t>Generally occurs when the variables are highly correlated to each other.</a:t>
            </a:r>
          </a:p>
          <a:p>
            <a:endParaRPr lang="en-IN" dirty="0"/>
          </a:p>
        </p:txBody>
      </p:sp>
    </p:spTree>
    <p:extLst>
      <p:ext uri="{BB962C8B-B14F-4D97-AF65-F5344CB8AC3E}">
        <p14:creationId xmlns:p14="http://schemas.microsoft.com/office/powerpoint/2010/main" val="1233320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causes by </a:t>
            </a:r>
            <a:r>
              <a:rPr lang="en-US" dirty="0" err="1" smtClean="0"/>
              <a:t>Multicollinearity</a:t>
            </a:r>
            <a:endParaRPr lang="en-IN" dirty="0"/>
          </a:p>
        </p:txBody>
      </p:sp>
      <p:sp>
        <p:nvSpPr>
          <p:cNvPr id="3" name="Content Placeholder 2"/>
          <p:cNvSpPr>
            <a:spLocks noGrp="1"/>
          </p:cNvSpPr>
          <p:nvPr>
            <p:ph idx="1"/>
          </p:nvPr>
        </p:nvSpPr>
        <p:spPr/>
        <p:txBody>
          <a:bodyPr>
            <a:normAutofit fontScale="92500" lnSpcReduction="20000"/>
          </a:bodyPr>
          <a:lstStyle/>
          <a:p>
            <a:pPr algn="just" fontAlgn="base"/>
            <a:r>
              <a:rPr lang="en-IN" dirty="0"/>
              <a:t>The partial regression coefficient due to multicollinearity may not be estimated precisely. The standard errors are likely to be high.</a:t>
            </a:r>
          </a:p>
          <a:p>
            <a:pPr algn="just" fontAlgn="base"/>
            <a:r>
              <a:rPr lang="en-IN" dirty="0"/>
              <a:t>Multicollinearity results in a change in the signs as well as in the magnitudes of the partial regression coefficients from one sample to another sample.</a:t>
            </a:r>
          </a:p>
          <a:p>
            <a:pPr algn="just" fontAlgn="base"/>
            <a:r>
              <a:rPr lang="en-IN" dirty="0"/>
              <a:t>Multicollinearity makes it tedious to assess the relative importance of the independent variables in explaining the variation caused by the dependent variable.</a:t>
            </a:r>
          </a:p>
        </p:txBody>
      </p:sp>
    </p:spTree>
    <p:extLst>
      <p:ext uri="{BB962C8B-B14F-4D97-AF65-F5344CB8AC3E}">
        <p14:creationId xmlns:p14="http://schemas.microsoft.com/office/powerpoint/2010/main" val="3977764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detect multicollinearity?</a:t>
            </a:r>
            <a:endParaRPr lang="en-IN" dirty="0"/>
          </a:p>
        </p:txBody>
      </p:sp>
      <p:sp>
        <p:nvSpPr>
          <p:cNvPr id="3" name="Content Placeholder 2"/>
          <p:cNvSpPr>
            <a:spLocks noGrp="1"/>
          </p:cNvSpPr>
          <p:nvPr>
            <p:ph idx="1"/>
          </p:nvPr>
        </p:nvSpPr>
        <p:spPr/>
        <p:txBody>
          <a:bodyPr>
            <a:normAutofit/>
          </a:bodyPr>
          <a:lstStyle/>
          <a:p>
            <a:r>
              <a:rPr lang="en-US" dirty="0" smtClean="0"/>
              <a:t>Correlation coefficient between Independent Variable </a:t>
            </a:r>
          </a:p>
          <a:p>
            <a:r>
              <a:rPr lang="en-IN" dirty="0" smtClean="0"/>
              <a:t>Variance </a:t>
            </a:r>
            <a:r>
              <a:rPr lang="en-IN" dirty="0"/>
              <a:t>inflation factor (VIF</a:t>
            </a:r>
            <a:r>
              <a:rPr lang="en-IN" dirty="0" smtClean="0"/>
              <a:t>)</a:t>
            </a:r>
          </a:p>
          <a:p>
            <a:r>
              <a:rPr lang="en-US" dirty="0" smtClean="0"/>
              <a:t>Eigen values</a:t>
            </a:r>
          </a:p>
        </p:txBody>
      </p:sp>
    </p:spTree>
    <p:extLst>
      <p:ext uri="{BB962C8B-B14F-4D97-AF65-F5344CB8AC3E}">
        <p14:creationId xmlns:p14="http://schemas.microsoft.com/office/powerpoint/2010/main" val="2618282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Inflation Factors</a:t>
            </a:r>
            <a:endParaRPr lang="en-IN" dirty="0"/>
          </a:p>
        </p:txBody>
      </p:sp>
      <p:sp>
        <p:nvSpPr>
          <p:cNvPr id="3" name="Content Placeholder 2"/>
          <p:cNvSpPr>
            <a:spLocks noGrp="1"/>
          </p:cNvSpPr>
          <p:nvPr>
            <p:ph idx="1"/>
          </p:nvPr>
        </p:nvSpPr>
        <p:spPr>
          <a:xfrm>
            <a:off x="457200" y="1600201"/>
            <a:ext cx="8229600" cy="3429000"/>
          </a:xfrm>
        </p:spPr>
        <p:txBody>
          <a:bodyPr>
            <a:normAutofit fontScale="77500" lnSpcReduction="20000"/>
          </a:bodyPr>
          <a:lstStyle/>
          <a:p>
            <a:pPr algn="just"/>
            <a:r>
              <a:rPr lang="en-IN" dirty="0"/>
              <a:t>Variance inflation factors (</a:t>
            </a:r>
            <a:r>
              <a:rPr lang="en-IN" b="1" dirty="0"/>
              <a:t>VIF</a:t>
            </a:r>
            <a:r>
              <a:rPr lang="en-IN" dirty="0"/>
              <a:t>) measure how much the variance of the estimated regression coefficients are inflated as compared to when the predictor variables are not linearly related. Use to describe how much multicollinearity (correlation between predictors) exists in a regression analysis</a:t>
            </a:r>
            <a:r>
              <a:rPr lang="en-IN" dirty="0" smtClean="0"/>
              <a:t>.</a:t>
            </a:r>
          </a:p>
          <a:p>
            <a:pPr algn="just"/>
            <a:r>
              <a:rPr lang="en-IN" dirty="0" smtClean="0"/>
              <a:t>It </a:t>
            </a:r>
            <a:r>
              <a:rPr lang="en-IN" dirty="0"/>
              <a:t>provides an index that measures how much the variance (the square of the estimate's standard deviation) of an estimated regression coefficient is increased because of collinearity.</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5005552"/>
            <a:ext cx="228845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690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 and Equation</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Regression Model</a:t>
            </a:r>
          </a:p>
          <a:p>
            <a:pPr marL="457200" lvl="1" indent="0">
              <a:buNone/>
            </a:pPr>
            <a:endParaRPr lang="en-IN" dirty="0"/>
          </a:p>
          <a:p>
            <a:pPr lvl="1" algn="just"/>
            <a:r>
              <a:rPr lang="en-IN" dirty="0" smtClean="0"/>
              <a:t>    is </a:t>
            </a:r>
            <a:r>
              <a:rPr lang="en-IN" dirty="0"/>
              <a:t>the y-intercept </a:t>
            </a:r>
            <a:r>
              <a:rPr lang="en-IN" dirty="0" smtClean="0"/>
              <a:t>of the </a:t>
            </a:r>
            <a:r>
              <a:rPr lang="en-IN" dirty="0"/>
              <a:t>regression line, </a:t>
            </a:r>
            <a:r>
              <a:rPr lang="en-IN" dirty="0" smtClean="0"/>
              <a:t>  </a:t>
            </a:r>
          </a:p>
          <a:p>
            <a:pPr lvl="1" algn="just"/>
            <a:r>
              <a:rPr lang="en-IN" dirty="0" smtClean="0"/>
              <a:t>     is </a:t>
            </a:r>
            <a:r>
              <a:rPr lang="en-IN" dirty="0"/>
              <a:t>the slope, </a:t>
            </a:r>
          </a:p>
          <a:p>
            <a:pPr lvl="1" algn="just"/>
            <a:r>
              <a:rPr lang="en-IN" dirty="0" smtClean="0"/>
              <a:t>    (the </a:t>
            </a:r>
            <a:r>
              <a:rPr lang="en-IN" dirty="0"/>
              <a:t>Greek letter epsilon) </a:t>
            </a:r>
            <a:r>
              <a:rPr lang="en-IN" dirty="0" smtClean="0"/>
              <a:t>is </a:t>
            </a:r>
            <a:r>
              <a:rPr lang="en-IN" dirty="0"/>
              <a:t>random variable referred to as the error term. The error term accounts for the </a:t>
            </a:r>
            <a:r>
              <a:rPr lang="en-IN" dirty="0" smtClean="0"/>
              <a:t>variability in y that </a:t>
            </a:r>
            <a:r>
              <a:rPr lang="en-IN" dirty="0"/>
              <a:t>cannot be explained by the linear relationship between </a:t>
            </a:r>
            <a:r>
              <a:rPr lang="en-IN" dirty="0" smtClean="0"/>
              <a:t>x and </a:t>
            </a:r>
            <a:r>
              <a:rPr lang="en-IN" dirty="0"/>
              <a:t>y.</a:t>
            </a:r>
            <a:endParaRPr lang="en-US" dirty="0"/>
          </a:p>
          <a:p>
            <a:r>
              <a:rPr lang="en-US" dirty="0" smtClean="0"/>
              <a:t>Regression Equation</a:t>
            </a:r>
          </a:p>
          <a:p>
            <a:pPr lvl="1"/>
            <a:endParaRPr lang="en-IN" dirty="0" smtClean="0"/>
          </a:p>
          <a:p>
            <a:pPr lvl="1"/>
            <a:endParaRPr lang="en-IN" dirty="0" smtClean="0"/>
          </a:p>
          <a:p>
            <a:pPr lvl="1"/>
            <a:r>
              <a:rPr lang="en-IN" dirty="0" smtClean="0"/>
              <a:t>E(y</a:t>
            </a:r>
            <a:r>
              <a:rPr lang="en-IN" dirty="0"/>
              <a:t>) is the mean or expected value of y for a given value of x</a:t>
            </a:r>
          </a:p>
        </p:txBody>
      </p:sp>
      <p:graphicFrame>
        <p:nvGraphicFramePr>
          <p:cNvPr id="4" name="Object 3"/>
          <p:cNvGraphicFramePr>
            <a:graphicFrameLocks noChangeAspect="1"/>
          </p:cNvGraphicFramePr>
          <p:nvPr>
            <p:extLst>
              <p:ext uri="{D42A27DB-BD31-4B8C-83A1-F6EECF244321}">
                <p14:modId xmlns:p14="http://schemas.microsoft.com/office/powerpoint/2010/main" val="2413003036"/>
              </p:ext>
            </p:extLst>
          </p:nvPr>
        </p:nvGraphicFramePr>
        <p:xfrm>
          <a:off x="2514600" y="1828800"/>
          <a:ext cx="3505200" cy="508000"/>
        </p:xfrm>
        <a:graphic>
          <a:graphicData uri="http://schemas.openxmlformats.org/presentationml/2006/ole">
            <mc:AlternateContent xmlns:mc="http://schemas.openxmlformats.org/markup-compatibility/2006">
              <mc:Choice xmlns:v="urn:schemas-microsoft-com:vml" Requires="v">
                <p:oleObj spid="_x0000_s2291" name="Equation" r:id="rId3" imgW="1002960" imgH="203040" progId="Equation.DSMT4">
                  <p:embed/>
                </p:oleObj>
              </mc:Choice>
              <mc:Fallback>
                <p:oleObj name="Equation" r:id="rId3" imgW="100296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28800"/>
                        <a:ext cx="3505200" cy="5080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98808387"/>
              </p:ext>
            </p:extLst>
          </p:nvPr>
        </p:nvGraphicFramePr>
        <p:xfrm>
          <a:off x="2667000" y="4267200"/>
          <a:ext cx="3505200" cy="517525"/>
        </p:xfrm>
        <a:graphic>
          <a:graphicData uri="http://schemas.openxmlformats.org/presentationml/2006/ole">
            <mc:AlternateContent xmlns:mc="http://schemas.openxmlformats.org/markup-compatibility/2006">
              <mc:Choice xmlns:v="urn:schemas-microsoft-com:vml" Requires="v">
                <p:oleObj spid="_x0000_s2292" name="Equation" r:id="rId5" imgW="1028520" imgH="253800" progId="Equation.DSMT4">
                  <p:embed/>
                </p:oleObj>
              </mc:Choice>
              <mc:Fallback>
                <p:oleObj name="Equation" r:id="rId5" imgW="1028520" imgH="253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267200"/>
                        <a:ext cx="3505200" cy="517525"/>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6986061"/>
              </p:ext>
            </p:extLst>
          </p:nvPr>
        </p:nvGraphicFramePr>
        <p:xfrm>
          <a:off x="1143000" y="2286000"/>
          <a:ext cx="431800" cy="431800"/>
        </p:xfrm>
        <a:graphic>
          <a:graphicData uri="http://schemas.openxmlformats.org/presentationml/2006/ole">
            <mc:AlternateContent xmlns:mc="http://schemas.openxmlformats.org/markup-compatibility/2006">
              <mc:Choice xmlns:v="urn:schemas-microsoft-com:vml" Requires="v">
                <p:oleObj spid="_x0000_s2293" name="Equation" r:id="rId7" imgW="203040" imgH="203040" progId="Equation.DSMT4">
                  <p:embed/>
                </p:oleObj>
              </mc:Choice>
              <mc:Fallback>
                <p:oleObj name="Equation" r:id="rId7" imgW="203040" imgH="203040" progId="Equation.DSMT4">
                  <p:embed/>
                  <p:pic>
                    <p:nvPicPr>
                      <p:cNvPr id="0" name=""/>
                      <p:cNvPicPr/>
                      <p:nvPr/>
                    </p:nvPicPr>
                    <p:blipFill>
                      <a:blip r:embed="rId8"/>
                      <a:stretch>
                        <a:fillRect/>
                      </a:stretch>
                    </p:blipFill>
                    <p:spPr>
                      <a:xfrm>
                        <a:off x="1143000" y="2286000"/>
                        <a:ext cx="43180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25676072"/>
              </p:ext>
            </p:extLst>
          </p:nvPr>
        </p:nvGraphicFramePr>
        <p:xfrm>
          <a:off x="1143000" y="2667000"/>
          <a:ext cx="400050" cy="382587"/>
        </p:xfrm>
        <a:graphic>
          <a:graphicData uri="http://schemas.openxmlformats.org/presentationml/2006/ole">
            <mc:AlternateContent xmlns:mc="http://schemas.openxmlformats.org/markup-compatibility/2006">
              <mc:Choice xmlns:v="urn:schemas-microsoft-com:vml" Requires="v">
                <p:oleObj spid="_x0000_s2294" name="Equation" r:id="rId9" imgW="190440" imgH="203040" progId="Equation.DSMT4">
                  <p:embed/>
                </p:oleObj>
              </mc:Choice>
              <mc:Fallback>
                <p:oleObj name="Equation" r:id="rId9" imgW="190440" imgH="203040" progId="Equation.DSMT4">
                  <p:embed/>
                  <p:pic>
                    <p:nvPicPr>
                      <p:cNvPr id="0" name=""/>
                      <p:cNvPicPr/>
                      <p:nvPr/>
                    </p:nvPicPr>
                    <p:blipFill>
                      <a:blip r:embed="rId10"/>
                      <a:stretch>
                        <a:fillRect/>
                      </a:stretch>
                    </p:blipFill>
                    <p:spPr>
                      <a:xfrm>
                        <a:off x="1143000" y="2667000"/>
                        <a:ext cx="400050" cy="3825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84218286"/>
              </p:ext>
            </p:extLst>
          </p:nvPr>
        </p:nvGraphicFramePr>
        <p:xfrm>
          <a:off x="1219200" y="3048000"/>
          <a:ext cx="292100" cy="320675"/>
        </p:xfrm>
        <a:graphic>
          <a:graphicData uri="http://schemas.openxmlformats.org/presentationml/2006/ole">
            <mc:AlternateContent xmlns:mc="http://schemas.openxmlformats.org/markup-compatibility/2006">
              <mc:Choice xmlns:v="urn:schemas-microsoft-com:vml" Requires="v">
                <p:oleObj spid="_x0000_s2295" name="Equation" r:id="rId11" imgW="126720" imgH="139680" progId="Equation.DSMT4">
                  <p:embed/>
                </p:oleObj>
              </mc:Choice>
              <mc:Fallback>
                <p:oleObj name="Equation" r:id="rId11" imgW="126720" imgH="139680" progId="Equation.DSMT4">
                  <p:embed/>
                  <p:pic>
                    <p:nvPicPr>
                      <p:cNvPr id="0" name=""/>
                      <p:cNvPicPr/>
                      <p:nvPr/>
                    </p:nvPicPr>
                    <p:blipFill>
                      <a:blip r:embed="rId12"/>
                      <a:stretch>
                        <a:fillRect/>
                      </a:stretch>
                    </p:blipFill>
                    <p:spPr>
                      <a:xfrm>
                        <a:off x="1219200" y="3048000"/>
                        <a:ext cx="292100" cy="320675"/>
                      </a:xfrm>
                      <a:prstGeom prst="rect">
                        <a:avLst/>
                      </a:prstGeom>
                    </p:spPr>
                  </p:pic>
                </p:oleObj>
              </mc:Fallback>
            </mc:AlternateContent>
          </a:graphicData>
        </a:graphic>
      </p:graphicFrame>
    </p:spTree>
    <p:extLst>
      <p:ext uri="{BB962C8B-B14F-4D97-AF65-F5344CB8AC3E}">
        <p14:creationId xmlns:p14="http://schemas.microsoft.com/office/powerpoint/2010/main" val="2977598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calculate VIF?</a:t>
            </a:r>
            <a:endParaRPr lang="en-IN" dirty="0"/>
          </a:p>
        </p:txBody>
      </p:sp>
      <p:sp>
        <p:nvSpPr>
          <p:cNvPr id="3" name="Content Placeholder 2"/>
          <p:cNvSpPr>
            <a:spLocks noGrp="1"/>
          </p:cNvSpPr>
          <p:nvPr>
            <p:ph idx="1"/>
          </p:nvPr>
        </p:nvSpPr>
        <p:spPr/>
        <p:txBody>
          <a:bodyPr/>
          <a:lstStyle/>
          <a:p>
            <a:pPr marL="514350" indent="-514350" algn="just">
              <a:buFont typeface="+mj-lt"/>
              <a:buAutoNum type="arabicPeriod"/>
            </a:pPr>
            <a:r>
              <a:rPr lang="en-IN" dirty="0"/>
              <a:t>First we run an ordinary least square regression that has </a:t>
            </a:r>
            <a:r>
              <a:rPr lang="en-IN" i="1" dirty="0"/>
              <a:t>X</a:t>
            </a:r>
            <a:r>
              <a:rPr lang="en-IN" i="1" baseline="-25000" dirty="0"/>
              <a:t>i</a:t>
            </a:r>
            <a:r>
              <a:rPr lang="en-IN" dirty="0"/>
              <a:t> as a function of all the other explanatory variables in the first equation</a:t>
            </a:r>
            <a:r>
              <a:rPr lang="en-IN" dirty="0" smtClean="0"/>
              <a:t>.</a:t>
            </a:r>
          </a:p>
          <a:p>
            <a:pPr marL="514350" indent="-514350" algn="just">
              <a:buFont typeface="+mj-lt"/>
              <a:buAutoNum type="arabicPeriod"/>
            </a:pPr>
            <a:endParaRPr lang="en-US" dirty="0"/>
          </a:p>
          <a:p>
            <a:pPr marL="514350" indent="-514350" algn="just">
              <a:buFont typeface="+mj-lt"/>
              <a:buAutoNum type="arabicPeriod"/>
            </a:pPr>
            <a:r>
              <a:rPr lang="en-IN" dirty="0"/>
              <a:t> calculate the VIF factor </a:t>
            </a:r>
            <a:r>
              <a:rPr lang="en-IN" dirty="0" smtClean="0"/>
              <a:t>using Formula</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35512"/>
            <a:ext cx="5362871" cy="606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3443336" y="4678504"/>
            <a:ext cx="2286198" cy="1066892"/>
          </a:xfrm>
          <a:prstGeom prst="rect">
            <a:avLst/>
          </a:prstGeom>
        </p:spPr>
      </p:pic>
    </p:spTree>
    <p:extLst>
      <p:ext uri="{BB962C8B-B14F-4D97-AF65-F5344CB8AC3E}">
        <p14:creationId xmlns:p14="http://schemas.microsoft.com/office/powerpoint/2010/main" val="372985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089096"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99777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Eigen Values</a:t>
            </a:r>
            <a:endParaRPr lang="en-IN" dirty="0"/>
          </a:p>
        </p:txBody>
      </p:sp>
      <p:sp>
        <p:nvSpPr>
          <p:cNvPr id="3" name="Content Placeholder 2"/>
          <p:cNvSpPr>
            <a:spLocks noGrp="1"/>
          </p:cNvSpPr>
          <p:nvPr>
            <p:ph idx="1"/>
          </p:nvPr>
        </p:nvSpPr>
        <p:spPr>
          <a:xfrm>
            <a:off x="457200" y="1600201"/>
            <a:ext cx="8458200" cy="2819400"/>
          </a:xfrm>
        </p:spPr>
        <p:txBody>
          <a:bodyPr/>
          <a:lstStyle/>
          <a:p>
            <a:r>
              <a:rPr lang="en-IN" dirty="0"/>
              <a:t>detect by inspecting the </a:t>
            </a:r>
            <a:r>
              <a:rPr lang="en-IN" i="1" dirty="0" err="1"/>
              <a:t>eigen</a:t>
            </a:r>
            <a:r>
              <a:rPr lang="en-IN" i="1" dirty="0"/>
              <a:t> values</a:t>
            </a:r>
            <a:r>
              <a:rPr lang="en-IN" dirty="0"/>
              <a:t>  of </a:t>
            </a:r>
            <a:r>
              <a:rPr lang="en-IN" i="1" dirty="0"/>
              <a:t>correlation matrix</a:t>
            </a:r>
            <a:r>
              <a:rPr lang="en-IN" dirty="0"/>
              <a:t>. </a:t>
            </a:r>
          </a:p>
          <a:p>
            <a:r>
              <a:rPr lang="en-IN" dirty="0"/>
              <a:t>A very low </a:t>
            </a:r>
            <a:r>
              <a:rPr lang="en-IN" dirty="0" err="1"/>
              <a:t>eigen</a:t>
            </a:r>
            <a:r>
              <a:rPr lang="en-IN" dirty="0"/>
              <a:t> value shows that the data are collinear, and the corresponding </a:t>
            </a:r>
            <a:r>
              <a:rPr lang="en-IN" i="1" dirty="0" err="1"/>
              <a:t>eigen</a:t>
            </a:r>
            <a:r>
              <a:rPr lang="en-IN" i="1" dirty="0"/>
              <a:t> vector</a:t>
            </a:r>
            <a:r>
              <a:rPr lang="en-IN" dirty="0"/>
              <a:t> shows which variables are collinear</a:t>
            </a:r>
            <a:r>
              <a:rPr lang="en-IN" dirty="0" smtClean="0"/>
              <a:t>.</a:t>
            </a:r>
            <a:endParaRPr lang="en-IN" dirty="0"/>
          </a:p>
        </p:txBody>
      </p:sp>
    </p:spTree>
    <p:extLst>
      <p:ext uri="{BB962C8B-B14F-4D97-AF65-F5344CB8AC3E}">
        <p14:creationId xmlns:p14="http://schemas.microsoft.com/office/powerpoint/2010/main" val="4141085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Multicollinearity</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a:t>We can choose to remove either predictor from the </a:t>
            </a:r>
            <a:r>
              <a:rPr lang="en-IN" dirty="0" smtClean="0"/>
              <a:t>model which are showing high correlation or high VIF value. </a:t>
            </a:r>
          </a:p>
          <a:p>
            <a:r>
              <a:rPr lang="en-IN" dirty="0" smtClean="0"/>
              <a:t>The </a:t>
            </a:r>
            <a:r>
              <a:rPr lang="en-IN" dirty="0"/>
              <a:t>decision of which one to remove is often a scientific or practical </a:t>
            </a:r>
            <a:r>
              <a:rPr lang="en-IN" dirty="0" smtClean="0"/>
              <a:t>one</a:t>
            </a:r>
          </a:p>
          <a:p>
            <a:r>
              <a:rPr lang="en-IN" dirty="0" smtClean="0"/>
              <a:t>For Example:</a:t>
            </a:r>
          </a:p>
          <a:p>
            <a:pPr lvl="2"/>
            <a:r>
              <a:rPr lang="en-IN" dirty="0"/>
              <a:t>blood pressure (</a:t>
            </a:r>
            <a:r>
              <a:rPr lang="en-IN" i="1" dirty="0"/>
              <a:t>y</a:t>
            </a:r>
            <a:r>
              <a:rPr lang="en-IN" dirty="0"/>
              <a:t> = </a:t>
            </a:r>
            <a:r>
              <a:rPr lang="en-IN" i="1" dirty="0"/>
              <a:t>BP</a:t>
            </a:r>
            <a:r>
              <a:rPr lang="en-IN" dirty="0"/>
              <a:t>, in mm Hg)</a:t>
            </a:r>
          </a:p>
          <a:p>
            <a:pPr lvl="2"/>
            <a:r>
              <a:rPr lang="en-IN" dirty="0"/>
              <a:t>age (</a:t>
            </a:r>
            <a:r>
              <a:rPr lang="en-IN" i="1" dirty="0"/>
              <a:t>x</a:t>
            </a:r>
            <a:r>
              <a:rPr lang="en-IN" baseline="-25000" dirty="0"/>
              <a:t>1</a:t>
            </a:r>
            <a:r>
              <a:rPr lang="en-IN" dirty="0"/>
              <a:t> = </a:t>
            </a:r>
            <a:r>
              <a:rPr lang="en-IN" i="1" dirty="0"/>
              <a:t>Age</a:t>
            </a:r>
            <a:r>
              <a:rPr lang="en-IN" dirty="0"/>
              <a:t>, in years)</a:t>
            </a:r>
          </a:p>
          <a:p>
            <a:pPr lvl="2"/>
            <a:r>
              <a:rPr lang="en-IN" dirty="0"/>
              <a:t>weight (</a:t>
            </a:r>
            <a:r>
              <a:rPr lang="en-IN" i="1" dirty="0"/>
              <a:t>x</a:t>
            </a:r>
            <a:r>
              <a:rPr lang="en-IN" baseline="-25000" dirty="0"/>
              <a:t>2</a:t>
            </a:r>
            <a:r>
              <a:rPr lang="en-IN" dirty="0"/>
              <a:t> = </a:t>
            </a:r>
            <a:r>
              <a:rPr lang="en-IN" i="1" dirty="0"/>
              <a:t>Weight</a:t>
            </a:r>
            <a:r>
              <a:rPr lang="en-IN" dirty="0"/>
              <a:t>, in kg)</a:t>
            </a:r>
          </a:p>
          <a:p>
            <a:pPr lvl="2"/>
            <a:r>
              <a:rPr lang="en-IN" dirty="0"/>
              <a:t>body surface area (</a:t>
            </a:r>
            <a:r>
              <a:rPr lang="en-IN" i="1" dirty="0"/>
              <a:t>x</a:t>
            </a:r>
            <a:r>
              <a:rPr lang="en-IN" baseline="-25000" dirty="0"/>
              <a:t>3</a:t>
            </a:r>
            <a:r>
              <a:rPr lang="en-IN" dirty="0"/>
              <a:t> = </a:t>
            </a:r>
            <a:r>
              <a:rPr lang="en-IN" i="1" dirty="0"/>
              <a:t>BSA</a:t>
            </a:r>
            <a:r>
              <a:rPr lang="en-IN" dirty="0"/>
              <a:t>, in </a:t>
            </a:r>
            <a:r>
              <a:rPr lang="en-IN" dirty="0" err="1"/>
              <a:t>sq</a:t>
            </a:r>
            <a:r>
              <a:rPr lang="en-IN" dirty="0"/>
              <a:t> m)</a:t>
            </a:r>
          </a:p>
          <a:p>
            <a:pPr lvl="2"/>
            <a:r>
              <a:rPr lang="en-IN" dirty="0"/>
              <a:t>duration of hypertension (</a:t>
            </a:r>
            <a:r>
              <a:rPr lang="en-IN" i="1" dirty="0"/>
              <a:t>x</a:t>
            </a:r>
            <a:r>
              <a:rPr lang="en-IN" baseline="-25000" dirty="0"/>
              <a:t>4</a:t>
            </a:r>
            <a:r>
              <a:rPr lang="en-IN" dirty="0"/>
              <a:t> = </a:t>
            </a:r>
            <a:r>
              <a:rPr lang="en-IN" i="1" dirty="0" err="1"/>
              <a:t>Dur</a:t>
            </a:r>
            <a:r>
              <a:rPr lang="en-IN" dirty="0"/>
              <a:t>, in years)</a:t>
            </a:r>
          </a:p>
          <a:p>
            <a:pPr lvl="2"/>
            <a:r>
              <a:rPr lang="en-IN" dirty="0"/>
              <a:t>basal pulse (</a:t>
            </a:r>
            <a:r>
              <a:rPr lang="en-IN" i="1" dirty="0"/>
              <a:t>x</a:t>
            </a:r>
            <a:r>
              <a:rPr lang="en-IN" baseline="-25000" dirty="0"/>
              <a:t>5</a:t>
            </a:r>
            <a:r>
              <a:rPr lang="en-IN" dirty="0"/>
              <a:t> = </a:t>
            </a:r>
            <a:r>
              <a:rPr lang="en-IN" i="1" dirty="0"/>
              <a:t>Pulse</a:t>
            </a:r>
            <a:r>
              <a:rPr lang="en-IN" dirty="0"/>
              <a:t>, in beats per minute)</a:t>
            </a:r>
          </a:p>
          <a:p>
            <a:pPr lvl="2"/>
            <a:r>
              <a:rPr lang="en-IN" dirty="0"/>
              <a:t>stress index (</a:t>
            </a:r>
            <a:r>
              <a:rPr lang="en-IN" i="1" dirty="0"/>
              <a:t>x</a:t>
            </a:r>
            <a:r>
              <a:rPr lang="en-IN" baseline="-25000" dirty="0"/>
              <a:t>6</a:t>
            </a:r>
            <a:r>
              <a:rPr lang="en-IN" dirty="0"/>
              <a:t> = </a:t>
            </a:r>
            <a:r>
              <a:rPr lang="en-IN" i="1" dirty="0"/>
              <a:t>Stress</a:t>
            </a:r>
            <a:r>
              <a:rPr lang="en-IN" dirty="0" smtClean="0"/>
              <a:t>)</a:t>
            </a:r>
          </a:p>
          <a:p>
            <a:pPr lvl="1"/>
            <a:r>
              <a:rPr lang="en-IN" dirty="0"/>
              <a:t>body surface area or weight </a:t>
            </a:r>
            <a:r>
              <a:rPr lang="en-IN" dirty="0" smtClean="0"/>
              <a:t>have high correlation— </a:t>
            </a:r>
          </a:p>
          <a:p>
            <a:pPr lvl="2"/>
            <a:r>
              <a:rPr lang="en-IN" dirty="0"/>
              <a:t>Which variable need to remove to  overcome multicollinearity. </a:t>
            </a:r>
            <a:endParaRPr lang="en-IN" dirty="0" smtClean="0"/>
          </a:p>
          <a:p>
            <a:pPr lvl="2"/>
            <a:r>
              <a:rPr lang="en-IN" dirty="0" smtClean="0"/>
              <a:t>In this case weight </a:t>
            </a:r>
            <a:r>
              <a:rPr lang="en-IN" dirty="0"/>
              <a:t>is an easier measurement to obtain than body surface area, then the researchers would be well-advised to remove </a:t>
            </a:r>
            <a:r>
              <a:rPr lang="en-IN" i="1" dirty="0" smtClean="0"/>
              <a:t>BSA.</a:t>
            </a:r>
            <a:endParaRPr lang="en-IN" dirty="0"/>
          </a:p>
          <a:p>
            <a:endParaRPr lang="en-IN" dirty="0"/>
          </a:p>
        </p:txBody>
      </p:sp>
    </p:spTree>
    <p:extLst>
      <p:ext uri="{BB962C8B-B14F-4D97-AF65-F5344CB8AC3E}">
        <p14:creationId xmlns:p14="http://schemas.microsoft.com/office/powerpoint/2010/main" val="1031391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Dummy Variable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smtClean="0"/>
              <a:t>It is categorical independent variable.</a:t>
            </a:r>
            <a:endParaRPr lang="en-IN" dirty="0" smtClean="0"/>
          </a:p>
          <a:p>
            <a:pPr algn="just"/>
            <a:r>
              <a:rPr lang="en-US" dirty="0" smtClean="0"/>
              <a:t>In Regression analysis such variable  known as dummy variable.</a:t>
            </a:r>
            <a:endParaRPr lang="en-IN" dirty="0" smtClean="0"/>
          </a:p>
          <a:p>
            <a:pPr algn="just"/>
            <a:r>
              <a:rPr lang="en-IN" b="1" dirty="0" smtClean="0"/>
              <a:t>Dummy </a:t>
            </a:r>
            <a:r>
              <a:rPr lang="en-IN" b="1" dirty="0"/>
              <a:t>variable</a:t>
            </a:r>
            <a:r>
              <a:rPr lang="en-IN" dirty="0"/>
              <a:t> </a:t>
            </a:r>
            <a:r>
              <a:rPr lang="en-IN" dirty="0" smtClean="0"/>
              <a:t>also </a:t>
            </a:r>
            <a:r>
              <a:rPr lang="en-IN" dirty="0"/>
              <a:t>known as an </a:t>
            </a:r>
            <a:r>
              <a:rPr lang="en-IN" b="1" dirty="0"/>
              <a:t>indicator variable</a:t>
            </a:r>
            <a:r>
              <a:rPr lang="en-IN" dirty="0"/>
              <a:t>, </a:t>
            </a:r>
            <a:r>
              <a:rPr lang="en-IN" b="1" dirty="0"/>
              <a:t>design variable</a:t>
            </a:r>
            <a:r>
              <a:rPr lang="en-IN" dirty="0"/>
              <a:t>, </a:t>
            </a:r>
            <a:r>
              <a:rPr lang="en-IN" b="1" dirty="0"/>
              <a:t>Boolean indicator</a:t>
            </a:r>
            <a:r>
              <a:rPr lang="en-IN" dirty="0" smtClean="0"/>
              <a:t>, </a:t>
            </a:r>
            <a:r>
              <a:rPr lang="en-IN" b="1" dirty="0" smtClean="0"/>
              <a:t>categorical </a:t>
            </a:r>
            <a:r>
              <a:rPr lang="en-IN" b="1" dirty="0"/>
              <a:t>variable</a:t>
            </a:r>
            <a:r>
              <a:rPr lang="en-IN" dirty="0"/>
              <a:t>, </a:t>
            </a:r>
            <a:r>
              <a:rPr lang="en-IN" b="1" dirty="0"/>
              <a:t>binary variable</a:t>
            </a:r>
            <a:r>
              <a:rPr lang="en-IN" dirty="0"/>
              <a:t>, or </a:t>
            </a:r>
            <a:r>
              <a:rPr lang="en-IN" b="1" dirty="0"/>
              <a:t>qualitative </a:t>
            </a:r>
            <a:r>
              <a:rPr lang="en-IN" b="1" dirty="0" smtClean="0"/>
              <a:t>variable</a:t>
            </a:r>
            <a:r>
              <a:rPr lang="en-IN" dirty="0"/>
              <a:t>.</a:t>
            </a:r>
            <a:r>
              <a:rPr lang="en-IN" dirty="0" smtClean="0"/>
              <a:t> </a:t>
            </a:r>
          </a:p>
          <a:p>
            <a:pPr algn="just"/>
            <a:r>
              <a:rPr lang="en-IN" dirty="0" smtClean="0"/>
              <a:t>Dummy Variable is </a:t>
            </a:r>
            <a:r>
              <a:rPr lang="en-IN" dirty="0"/>
              <a:t>one that takes the value 0 or 1 to indicate the absence or presence of some categorical effect that may be expected to shift the outcome</a:t>
            </a:r>
            <a:r>
              <a:rPr lang="en-IN" dirty="0" smtClean="0"/>
              <a:t>.</a:t>
            </a:r>
          </a:p>
          <a:p>
            <a:pPr algn="just"/>
            <a:r>
              <a:rPr lang="en-US" dirty="0" smtClean="0"/>
              <a:t>N categories always has N-1 dummy variables.</a:t>
            </a:r>
            <a:endParaRPr lang="en-IN" dirty="0" smtClean="0"/>
          </a:p>
          <a:p>
            <a:pPr algn="just"/>
            <a:endParaRPr lang="en-IN" dirty="0" smtClean="0"/>
          </a:p>
          <a:p>
            <a:pPr algn="just"/>
            <a:endParaRPr lang="en-IN" dirty="0"/>
          </a:p>
        </p:txBody>
      </p:sp>
    </p:spTree>
    <p:extLst>
      <p:ext uri="{BB962C8B-B14F-4D97-AF65-F5344CB8AC3E}">
        <p14:creationId xmlns:p14="http://schemas.microsoft.com/office/powerpoint/2010/main" val="1546287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785282"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0189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362200"/>
            <a:ext cx="4857064" cy="210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7949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a:t>
            </a:r>
            <a:endParaRPr lang="en-IN" dirty="0"/>
          </a:p>
        </p:txBody>
      </p:sp>
      <p:sp>
        <p:nvSpPr>
          <p:cNvPr id="3" name="Content Placeholder 2"/>
          <p:cNvSpPr>
            <a:spLocks noGrp="1"/>
          </p:cNvSpPr>
          <p:nvPr>
            <p:ph idx="1"/>
          </p:nvPr>
        </p:nvSpPr>
        <p:spPr>
          <a:xfrm>
            <a:off x="457200" y="1600201"/>
            <a:ext cx="8229600" cy="2362199"/>
          </a:xfrm>
        </p:spPr>
        <p:txBody>
          <a:bodyPr>
            <a:normAutofit fontScale="92500" lnSpcReduction="10000"/>
          </a:bodyPr>
          <a:lstStyle/>
          <a:p>
            <a:pPr algn="just"/>
            <a:r>
              <a:rPr lang="en-US" dirty="0" smtClean="0"/>
              <a:t>Model the probability of an event occurring depending on the values of the independent variables, which can be categorical or numerical.</a:t>
            </a:r>
          </a:p>
          <a:p>
            <a:pPr algn="just"/>
            <a:r>
              <a:rPr lang="en-US" dirty="0" smtClean="0"/>
              <a:t>Classify observation by estimating probability that an observation in particular categories.</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86200"/>
            <a:ext cx="365760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48200" y="4101688"/>
            <a:ext cx="4038600" cy="646331"/>
          </a:xfrm>
          <a:prstGeom prst="rect">
            <a:avLst/>
          </a:prstGeom>
          <a:noFill/>
        </p:spPr>
        <p:txBody>
          <a:bodyPr wrap="square" rtlCol="0">
            <a:spAutoFit/>
          </a:bodyPr>
          <a:lstStyle/>
          <a:p>
            <a:r>
              <a:rPr lang="en-US" dirty="0" smtClean="0"/>
              <a:t>Y Axis=Probability of happening event</a:t>
            </a:r>
            <a:endParaRPr lang="en-US" dirty="0"/>
          </a:p>
          <a:p>
            <a:r>
              <a:rPr lang="en-US" dirty="0" smtClean="0"/>
              <a:t>X Axis=Value of Independent Variable</a:t>
            </a:r>
            <a:endParaRPr lang="en-IN" dirty="0"/>
          </a:p>
        </p:txBody>
      </p:sp>
    </p:spTree>
    <p:extLst>
      <p:ext uri="{BB962C8B-B14F-4D97-AF65-F5344CB8AC3E}">
        <p14:creationId xmlns:p14="http://schemas.microsoft.com/office/powerpoint/2010/main" val="1707971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Regression(Conti…)</a:t>
            </a:r>
            <a:endParaRPr lang="en-IN" dirty="0"/>
          </a:p>
        </p:txBody>
      </p:sp>
      <p:sp>
        <p:nvSpPr>
          <p:cNvPr id="3" name="Content Placeholder 2"/>
          <p:cNvSpPr>
            <a:spLocks noGrp="1"/>
          </p:cNvSpPr>
          <p:nvPr>
            <p:ph idx="1"/>
          </p:nvPr>
        </p:nvSpPr>
        <p:spPr/>
        <p:txBody>
          <a:bodyPr/>
          <a:lstStyle/>
          <a:p>
            <a:r>
              <a:rPr lang="en-US" dirty="0" smtClean="0"/>
              <a:t>Dependent variable in logistic regression follow Bernoulli Distribution.</a:t>
            </a:r>
          </a:p>
          <a:p>
            <a:r>
              <a:rPr lang="en-US" dirty="0" smtClean="0"/>
              <a:t>Estimation is done through maximum likelihood.</a:t>
            </a:r>
          </a:p>
          <a:p>
            <a:r>
              <a:rPr lang="en-US" dirty="0" smtClean="0"/>
              <a:t>No R Square, Model fitness is calculated through Concordance, KS-Statistics.</a:t>
            </a:r>
          </a:p>
          <a:p>
            <a:r>
              <a:rPr lang="en-US" dirty="0" smtClean="0"/>
              <a:t>Chi Square Statistics in place of t-statistics.</a:t>
            </a:r>
          </a:p>
          <a:p>
            <a:endParaRPr lang="en-IN" dirty="0"/>
          </a:p>
        </p:txBody>
      </p:sp>
    </p:spTree>
    <p:extLst>
      <p:ext uri="{BB962C8B-B14F-4D97-AF65-F5344CB8AC3E}">
        <p14:creationId xmlns:p14="http://schemas.microsoft.com/office/powerpoint/2010/main" val="42330670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Logit Function </a:t>
            </a:r>
            <a:endParaRPr lang="en-IN" dirty="0"/>
          </a:p>
        </p:txBody>
      </p:sp>
      <p:sp>
        <p:nvSpPr>
          <p:cNvPr id="5" name="AutoShape 5" descr="Image result for logistic regression equation"/>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r>
              <a:rPr lang="en-US" dirty="0" smtClean="0"/>
              <a:t>Logistics Regression Mode estimate an unknown p for any given linear combination of the independent variable.</a:t>
            </a:r>
          </a:p>
          <a:p>
            <a:pPr algn="just"/>
            <a:r>
              <a:rPr lang="en-US" dirty="0" smtClean="0"/>
              <a:t>Uses dichotomous or binary dependent variable.</a:t>
            </a:r>
            <a:endParaRPr lang="en-IN" dirty="0"/>
          </a:p>
        </p:txBody>
      </p:sp>
      <p:sp>
        <p:nvSpPr>
          <p:cNvPr id="6" name="AutoShape 7" descr="Image result for logistic regression equ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9" descr="Image result for logistic regression equ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305300"/>
            <a:ext cx="522922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195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Where can you use regression?</a:t>
            </a:r>
          </a:p>
        </p:txBody>
      </p:sp>
      <p:sp>
        <p:nvSpPr>
          <p:cNvPr id="3" name="Content Placeholder 2"/>
          <p:cNvSpPr>
            <a:spLocks noGrp="1"/>
          </p:cNvSpPr>
          <p:nvPr>
            <p:ph idx="1"/>
          </p:nvPr>
        </p:nvSpPr>
        <p:spPr/>
        <p:txBody>
          <a:bodyPr/>
          <a:lstStyle/>
          <a:p>
            <a:r>
              <a:rPr lang="en-IN" dirty="0"/>
              <a:t>This technique is used for forecasting, time series modelling and finding the causal effect relationship between the variables.</a:t>
            </a:r>
          </a:p>
        </p:txBody>
      </p:sp>
    </p:spTree>
    <p:extLst>
      <p:ext uri="{BB962C8B-B14F-4D97-AF65-F5344CB8AC3E}">
        <p14:creationId xmlns:p14="http://schemas.microsoft.com/office/powerpoint/2010/main" val="39768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Vs Error</a:t>
            </a:r>
            <a:endParaRPr lang="en-IN" dirty="0"/>
          </a:p>
        </p:txBody>
      </p:sp>
      <p:sp>
        <p:nvSpPr>
          <p:cNvPr id="3" name="Content Placeholder 2"/>
          <p:cNvSpPr>
            <a:spLocks noGrp="1"/>
          </p:cNvSpPr>
          <p:nvPr>
            <p:ph idx="1"/>
          </p:nvPr>
        </p:nvSpPr>
        <p:spPr/>
        <p:txBody>
          <a:bodyPr/>
          <a:lstStyle/>
          <a:p>
            <a:pPr algn="just"/>
            <a:r>
              <a:rPr lang="en-IN" dirty="0"/>
              <a:t>A </a:t>
            </a:r>
            <a:r>
              <a:rPr lang="en-IN" b="1" dirty="0"/>
              <a:t>residual</a:t>
            </a:r>
            <a:r>
              <a:rPr lang="en-IN" dirty="0"/>
              <a:t> is the difference between the observed value and the predicted value (by the model</a:t>
            </a:r>
            <a:r>
              <a:rPr lang="en-IN" dirty="0" smtClean="0"/>
              <a:t>).</a:t>
            </a:r>
          </a:p>
          <a:p>
            <a:pPr algn="just"/>
            <a:r>
              <a:rPr lang="en-IN" dirty="0"/>
              <a:t>An </a:t>
            </a:r>
            <a:r>
              <a:rPr lang="en-IN" b="1" dirty="0"/>
              <a:t>error</a:t>
            </a:r>
            <a:r>
              <a:rPr lang="en-IN" dirty="0"/>
              <a:t> is the difference between the observed </a:t>
            </a:r>
            <a:r>
              <a:rPr lang="en-IN" dirty="0" smtClean="0"/>
              <a:t>value </a:t>
            </a:r>
            <a:r>
              <a:rPr lang="en-IN" dirty="0"/>
              <a:t>and the true </a:t>
            </a:r>
            <a:r>
              <a:rPr lang="en-IN" dirty="0" smtClean="0"/>
              <a:t>value.</a:t>
            </a:r>
          </a:p>
          <a:p>
            <a:pPr algn="just"/>
            <a:r>
              <a:rPr lang="en-IN" i="1" dirty="0"/>
              <a:t>Errors</a:t>
            </a:r>
            <a:r>
              <a:rPr lang="en-IN" dirty="0"/>
              <a:t> pertain to the true data generating process (DGP), whereas </a:t>
            </a:r>
            <a:r>
              <a:rPr lang="en-IN" i="1" dirty="0"/>
              <a:t>residuals</a:t>
            </a:r>
            <a:r>
              <a:rPr lang="en-IN" dirty="0"/>
              <a:t> are what is left over after having estimated your model. </a:t>
            </a:r>
          </a:p>
        </p:txBody>
      </p:sp>
    </p:spTree>
    <p:extLst>
      <p:ext uri="{BB962C8B-B14F-4D97-AF65-F5344CB8AC3E}">
        <p14:creationId xmlns:p14="http://schemas.microsoft.com/office/powerpoint/2010/main" val="2784781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vinash Navlani\Pictures\thank you\Thank-you-Main-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3716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78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94527452"/>
              </p:ext>
            </p:extLst>
          </p:nvPr>
        </p:nvGraphicFramePr>
        <p:xfrm>
          <a:off x="2819400" y="1295400"/>
          <a:ext cx="2751137" cy="508000"/>
        </p:xfrm>
        <a:graphic>
          <a:graphicData uri="http://schemas.openxmlformats.org/presentationml/2006/ole">
            <mc:AlternateContent xmlns:mc="http://schemas.openxmlformats.org/markup-compatibility/2006">
              <mc:Choice xmlns:v="urn:schemas-microsoft-com:vml" Requires="v">
                <p:oleObj spid="_x0000_s9241" name="Equation" r:id="rId3" imgW="787320" imgH="203040" progId="Equation.DSMT4">
                  <p:embed/>
                </p:oleObj>
              </mc:Choice>
              <mc:Fallback>
                <p:oleObj name="Equation" r:id="rId3" imgW="787320" imgH="203040" progId="Equation.DSMT4">
                  <p:embed/>
                  <p:pic>
                    <p:nvPicPr>
                      <p:cNvPr id="0" name="Object 3"/>
                      <p:cNvPicPr>
                        <a:picLocks noChangeAspect="1" noChangeArrowheads="1"/>
                      </p:cNvPicPr>
                      <p:nvPr/>
                    </p:nvPicPr>
                    <p:blipFill>
                      <a:blip r:embed="rId4"/>
                      <a:srcRect/>
                      <a:stretch>
                        <a:fillRect/>
                      </a:stretch>
                    </p:blipFill>
                    <p:spPr bwMode="auto">
                      <a:xfrm>
                        <a:off x="2819400" y="1295400"/>
                        <a:ext cx="27511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609600" y="2416076"/>
            <a:ext cx="2895600" cy="2308324"/>
          </a:xfrm>
          <a:prstGeom prst="rect">
            <a:avLst/>
          </a:prstGeom>
          <a:noFill/>
        </p:spPr>
        <p:txBody>
          <a:bodyPr wrap="square" rtlCol="0">
            <a:spAutoFit/>
          </a:bodyPr>
          <a:lstStyle/>
          <a:p>
            <a:r>
              <a:rPr lang="en-US" sz="2400" b="1" dirty="0" smtClean="0"/>
              <a:t>Dependent Variable </a:t>
            </a:r>
          </a:p>
          <a:p>
            <a:r>
              <a:rPr lang="en-US" sz="2400" b="1" dirty="0" smtClean="0"/>
              <a:t>Explained Variable</a:t>
            </a:r>
          </a:p>
          <a:p>
            <a:r>
              <a:rPr lang="en-US" sz="2400" b="1" dirty="0" err="1" smtClean="0"/>
              <a:t>Regeresand</a:t>
            </a:r>
            <a:r>
              <a:rPr lang="en-US" sz="2400" b="1" dirty="0" smtClean="0"/>
              <a:t> Variable</a:t>
            </a:r>
          </a:p>
          <a:p>
            <a:r>
              <a:rPr lang="en-US" sz="2400" b="1" dirty="0" err="1" smtClean="0"/>
              <a:t>Predictand</a:t>
            </a:r>
            <a:endParaRPr lang="en-US" sz="2400" b="1" dirty="0" smtClean="0"/>
          </a:p>
          <a:p>
            <a:r>
              <a:rPr lang="en-US" sz="2400" b="1" dirty="0" smtClean="0"/>
              <a:t>Response</a:t>
            </a:r>
          </a:p>
          <a:p>
            <a:r>
              <a:rPr lang="en-US" sz="2400" b="1" dirty="0" smtClean="0"/>
              <a:t>Endogenous</a:t>
            </a:r>
            <a:endParaRPr lang="en-IN" sz="2400" b="1" dirty="0"/>
          </a:p>
        </p:txBody>
      </p:sp>
      <p:cxnSp>
        <p:nvCxnSpPr>
          <p:cNvPr id="7" name="Straight Arrow Connector 6"/>
          <p:cNvCxnSpPr>
            <a:endCxn id="5" idx="0"/>
          </p:cNvCxnSpPr>
          <p:nvPr/>
        </p:nvCxnSpPr>
        <p:spPr>
          <a:xfrm flipH="1">
            <a:off x="2057400" y="1806476"/>
            <a:ext cx="762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4400" y="2362200"/>
            <a:ext cx="3886200" cy="2308324"/>
          </a:xfrm>
          <a:prstGeom prst="rect">
            <a:avLst/>
          </a:prstGeom>
          <a:noFill/>
        </p:spPr>
        <p:txBody>
          <a:bodyPr wrap="square" rtlCol="0">
            <a:spAutoFit/>
          </a:bodyPr>
          <a:lstStyle/>
          <a:p>
            <a:r>
              <a:rPr lang="en-US" sz="2400" b="1" dirty="0" smtClean="0"/>
              <a:t>Independent Variable</a:t>
            </a:r>
          </a:p>
          <a:p>
            <a:r>
              <a:rPr lang="en-US" sz="2400" b="1" dirty="0" smtClean="0"/>
              <a:t>Explanatory Variable</a:t>
            </a:r>
          </a:p>
          <a:p>
            <a:r>
              <a:rPr lang="en-US" sz="2400" b="1" dirty="0" err="1" smtClean="0"/>
              <a:t>Regressor</a:t>
            </a:r>
            <a:endParaRPr lang="en-US" sz="2400" b="1" dirty="0" smtClean="0"/>
          </a:p>
          <a:p>
            <a:r>
              <a:rPr lang="en-US" sz="2400" b="1" dirty="0" smtClean="0"/>
              <a:t>Predictor</a:t>
            </a:r>
          </a:p>
          <a:p>
            <a:r>
              <a:rPr lang="en-US" sz="2400" b="1" dirty="0" smtClean="0"/>
              <a:t>Stimulus or Control variable</a:t>
            </a:r>
          </a:p>
          <a:p>
            <a:r>
              <a:rPr lang="en-US" sz="2400" b="1" dirty="0" smtClean="0"/>
              <a:t>Exogenous </a:t>
            </a:r>
            <a:endParaRPr lang="en-IN" sz="2400" b="1" dirty="0"/>
          </a:p>
        </p:txBody>
      </p:sp>
      <p:cxnSp>
        <p:nvCxnSpPr>
          <p:cNvPr id="9" name="Straight Arrow Connector 8"/>
          <p:cNvCxnSpPr/>
          <p:nvPr/>
        </p:nvCxnSpPr>
        <p:spPr>
          <a:xfrm>
            <a:off x="5257800" y="1735531"/>
            <a:ext cx="762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159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result for regression stat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66815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588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REGRESSION </a:t>
            </a:r>
            <a:r>
              <a:rPr lang="en-IN" dirty="0" smtClean="0"/>
              <a:t>LINES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3505200" cy="3090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76800" y="2133600"/>
            <a:ext cx="3505200" cy="3059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260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REGRESSION </a:t>
            </a:r>
            <a:r>
              <a:rPr lang="en-IN" dirty="0" smtClean="0"/>
              <a:t>LINES (Conti)</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7" y="1524000"/>
            <a:ext cx="3967163" cy="363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960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Regression</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Simple Regression is compare two variables.</a:t>
            </a:r>
          </a:p>
          <a:p>
            <a:pPr algn="just"/>
            <a:r>
              <a:rPr lang="en-US" dirty="0" smtClean="0"/>
              <a:t>If there is one variable than the best prediction for other values is the mean of the dependent variable.</a:t>
            </a:r>
          </a:p>
          <a:p>
            <a:pPr algn="just"/>
            <a:r>
              <a:rPr lang="en-US" dirty="0" smtClean="0"/>
              <a:t>Difference between the best fit line and observed value is called the residual (or error).</a:t>
            </a:r>
          </a:p>
          <a:p>
            <a:pPr algn="just"/>
            <a:r>
              <a:rPr lang="en-US" dirty="0" smtClean="0"/>
              <a:t>Main objective is to find the best fitting line through the data that minimize the SSE(some of squared error).</a:t>
            </a:r>
            <a:endParaRPr lang="en-IN" dirty="0"/>
          </a:p>
        </p:txBody>
      </p:sp>
    </p:spTree>
    <p:extLst>
      <p:ext uri="{BB962C8B-B14F-4D97-AF65-F5344CB8AC3E}">
        <p14:creationId xmlns:p14="http://schemas.microsoft.com/office/powerpoint/2010/main" val="579416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3152</TotalTime>
  <Words>852</Words>
  <Application>Microsoft Office PowerPoint</Application>
  <PresentationFormat>On-screen Show (4:3)</PresentationFormat>
  <Paragraphs>140</Paragraphs>
  <Slides>41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5" baseType="lpstr">
      <vt:lpstr>Arial</vt:lpstr>
      <vt:lpstr>Calibri</vt:lpstr>
      <vt:lpstr>Office Theme</vt:lpstr>
      <vt:lpstr>Equation</vt:lpstr>
      <vt:lpstr>Regression Analysis</vt:lpstr>
      <vt:lpstr>Regression Analysis</vt:lpstr>
      <vt:lpstr>Regression Model and Equation</vt:lpstr>
      <vt:lpstr>Where can you use regression?</vt:lpstr>
      <vt:lpstr>PowerPoint Presentation</vt:lpstr>
      <vt:lpstr>PowerPoint Presentation</vt:lpstr>
      <vt:lpstr>REGRESSION LINES</vt:lpstr>
      <vt:lpstr>REGRESSION LINES (Conti)</vt:lpstr>
      <vt:lpstr>Simple Regression</vt:lpstr>
      <vt:lpstr>Estimated Regression Equation</vt:lpstr>
      <vt:lpstr>PowerPoint Presentation</vt:lpstr>
      <vt:lpstr>PowerPoint Presentation</vt:lpstr>
      <vt:lpstr>PowerPoint Presentation</vt:lpstr>
      <vt:lpstr>Examples</vt:lpstr>
      <vt:lpstr>PowerPoint Presentation</vt:lpstr>
      <vt:lpstr>Types of Regression </vt:lpstr>
      <vt:lpstr>Types of Correlation </vt:lpstr>
      <vt:lpstr>PowerPoint Presentation</vt:lpstr>
      <vt:lpstr>Heteroscedasticity </vt:lpstr>
      <vt:lpstr>Detecting Heteroscedasticity </vt:lpstr>
      <vt:lpstr>Through Statistical Test</vt:lpstr>
      <vt:lpstr>Box-Cox transformation</vt:lpstr>
      <vt:lpstr>Multiple Regression</vt:lpstr>
      <vt:lpstr>Estimated Regression Equation</vt:lpstr>
      <vt:lpstr>Multicollinearity</vt:lpstr>
      <vt:lpstr>Why multicollinearity occurs?</vt:lpstr>
      <vt:lpstr>Problems causes by Multicollinearity</vt:lpstr>
      <vt:lpstr>How to detect multicollinearity?</vt:lpstr>
      <vt:lpstr>Variance Inflation Factors</vt:lpstr>
      <vt:lpstr>How to calculate VIF?</vt:lpstr>
      <vt:lpstr>PowerPoint Presentation</vt:lpstr>
      <vt:lpstr>Eigen Values</vt:lpstr>
      <vt:lpstr>Removing Multicollinearity</vt:lpstr>
      <vt:lpstr>Dummy Variable</vt:lpstr>
      <vt:lpstr>PowerPoint Presentation</vt:lpstr>
      <vt:lpstr>Another Example</vt:lpstr>
      <vt:lpstr>Logistic Regression </vt:lpstr>
      <vt:lpstr>Logistic Regression(Conti…)</vt:lpstr>
      <vt:lpstr>Logit Function </vt:lpstr>
      <vt:lpstr>Residual Vs Error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dc:title>
  <dc:creator>Avinash Navlani</dc:creator>
  <cp:lastModifiedBy>dell</cp:lastModifiedBy>
  <cp:revision>63</cp:revision>
  <dcterms:created xsi:type="dcterms:W3CDTF">2006-08-16T00:00:00Z</dcterms:created>
  <dcterms:modified xsi:type="dcterms:W3CDTF">2021-02-12T10:54:50Z</dcterms:modified>
</cp:coreProperties>
</file>