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chivo Black" panose="020B0604020202020204" charset="0"/>
      <p:regular r:id="rId12"/>
    </p:embeddedFont>
    <p:embeddedFont>
      <p:font typeface="Canva Sans" panose="020B0604020202020204" charset="0"/>
      <p:regular r:id="rId13"/>
    </p:embeddedFont>
    <p:embeddedFont>
      <p:font typeface="Canva San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4" d="100"/>
          <a:sy n="64" d="100"/>
        </p:scale>
        <p:origin x="5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6798719" y="-287305"/>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226205" y="-166620"/>
            <a:ext cx="3086100" cy="10620241"/>
            <a:chOff x="0" y="0"/>
            <a:chExt cx="812800" cy="2797100"/>
          </a:xfrm>
        </p:grpSpPr>
        <p:sp>
          <p:nvSpPr>
            <p:cNvPr id="4" name="Freeform 4"/>
            <p:cNvSpPr/>
            <p:nvPr/>
          </p:nvSpPr>
          <p:spPr>
            <a:xfrm>
              <a:off x="0" y="0"/>
              <a:ext cx="812800" cy="2797101"/>
            </a:xfrm>
            <a:custGeom>
              <a:avLst/>
              <a:gdLst/>
              <a:ahLst/>
              <a:cxnLst/>
              <a:rect l="l" t="t" r="r" b="b"/>
              <a:pathLst>
                <a:path w="812800" h="2797101">
                  <a:moveTo>
                    <a:pt x="0" y="0"/>
                  </a:moveTo>
                  <a:lnTo>
                    <a:pt x="812800" y="0"/>
                  </a:lnTo>
                  <a:lnTo>
                    <a:pt x="812800" y="2797101"/>
                  </a:lnTo>
                  <a:lnTo>
                    <a:pt x="0" y="2797101"/>
                  </a:lnTo>
                  <a:close/>
                </a:path>
              </a:pathLst>
            </a:custGeom>
            <a:solidFill>
              <a:srgbClr val="FC0328"/>
            </a:solidFill>
          </p:spPr>
        </p:sp>
        <p:sp>
          <p:nvSpPr>
            <p:cNvPr id="5" name="TextBox 5"/>
            <p:cNvSpPr txBox="1"/>
            <p:nvPr/>
          </p:nvSpPr>
          <p:spPr>
            <a:xfrm>
              <a:off x="0" y="9525"/>
              <a:ext cx="812800" cy="2787575"/>
            </a:xfrm>
            <a:prstGeom prst="rect">
              <a:avLst/>
            </a:prstGeom>
          </p:spPr>
          <p:txBody>
            <a:bodyPr lIns="50800" tIns="50800" rIns="50800" bIns="50800" rtlCol="0" anchor="ctr"/>
            <a:lstStyle/>
            <a:p>
              <a:pPr algn="ctr">
                <a:lnSpc>
                  <a:spcPts val="2624"/>
                </a:lnSpc>
              </a:pPr>
              <a:endParaRPr/>
            </a:p>
          </p:txBody>
        </p:sp>
      </p:grpSp>
      <p:sp>
        <p:nvSpPr>
          <p:cNvPr id="6" name="TextBox 6"/>
          <p:cNvSpPr txBox="1"/>
          <p:nvPr/>
        </p:nvSpPr>
        <p:spPr>
          <a:xfrm>
            <a:off x="2974098" y="4263771"/>
            <a:ext cx="12339804" cy="1854708"/>
          </a:xfrm>
          <a:prstGeom prst="rect">
            <a:avLst/>
          </a:prstGeom>
        </p:spPr>
        <p:txBody>
          <a:bodyPr lIns="0" tIns="0" rIns="0" bIns="0" rtlCol="0" anchor="t">
            <a:spAutoFit/>
          </a:bodyPr>
          <a:lstStyle/>
          <a:p>
            <a:pPr algn="l">
              <a:lnSpc>
                <a:spcPts val="7176"/>
              </a:lnSpc>
            </a:pPr>
            <a:r>
              <a:rPr lang="en-US" sz="6900">
                <a:solidFill>
                  <a:srgbClr val="000000"/>
                </a:solidFill>
                <a:latin typeface="Archivo Black"/>
                <a:ea typeface="Archivo Black"/>
                <a:cs typeface="Archivo Black"/>
                <a:sym typeface="Archivo Black"/>
              </a:rPr>
              <a:t>WALMART DATA ANALYSIS</a:t>
            </a:r>
          </a:p>
        </p:txBody>
      </p:sp>
      <p:sp>
        <p:nvSpPr>
          <p:cNvPr id="7" name="TextBox 7"/>
          <p:cNvSpPr txBox="1"/>
          <p:nvPr/>
        </p:nvSpPr>
        <p:spPr>
          <a:xfrm>
            <a:off x="5899207" y="6023229"/>
            <a:ext cx="5345579" cy="887095"/>
          </a:xfrm>
          <a:prstGeom prst="rect">
            <a:avLst/>
          </a:prstGeom>
        </p:spPr>
        <p:txBody>
          <a:bodyPr lIns="0" tIns="0" rIns="0" bIns="0" rtlCol="0" anchor="t">
            <a:spAutoFit/>
          </a:bodyPr>
          <a:lstStyle/>
          <a:p>
            <a:pPr algn="l">
              <a:lnSpc>
                <a:spcPts val="7279"/>
              </a:lnSpc>
            </a:pPr>
            <a:r>
              <a:rPr lang="en-US" sz="5199">
                <a:solidFill>
                  <a:srgbClr val="000000"/>
                </a:solidFill>
                <a:latin typeface="Canva Sans Bold"/>
                <a:ea typeface="Canva Sans Bold"/>
                <a:cs typeface="Canva Sans Bold"/>
                <a:sym typeface="Canva Sans Bold"/>
              </a:rPr>
              <a:t>-PRADYUMNA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672505" y="1276483"/>
            <a:ext cx="7048023" cy="4043903"/>
          </a:xfrm>
          <a:custGeom>
            <a:avLst/>
            <a:gdLst/>
            <a:ahLst/>
            <a:cxnLst/>
            <a:rect l="l" t="t" r="r" b="b"/>
            <a:pathLst>
              <a:path w="7048023" h="4043903">
                <a:moveTo>
                  <a:pt x="0" y="0"/>
                </a:moveTo>
                <a:lnTo>
                  <a:pt x="7048023" y="0"/>
                </a:lnTo>
                <a:lnTo>
                  <a:pt x="7048023" y="4043903"/>
                </a:lnTo>
                <a:lnTo>
                  <a:pt x="0" y="4043903"/>
                </a:lnTo>
                <a:lnTo>
                  <a:pt x="0" y="0"/>
                </a:lnTo>
                <a:close/>
              </a:path>
            </a:pathLst>
          </a:custGeom>
          <a:blipFill>
            <a:blip r:embed="rId4"/>
            <a:stretch>
              <a:fillRect b="-6391"/>
            </a:stretch>
          </a:blipFill>
        </p:spPr>
      </p:sp>
      <p:sp>
        <p:nvSpPr>
          <p:cNvPr id="7" name="Freeform 7"/>
          <p:cNvSpPr/>
          <p:nvPr/>
        </p:nvSpPr>
        <p:spPr>
          <a:xfrm>
            <a:off x="6922223" y="6195826"/>
            <a:ext cx="5612857" cy="3062474"/>
          </a:xfrm>
          <a:custGeom>
            <a:avLst/>
            <a:gdLst/>
            <a:ahLst/>
            <a:cxnLst/>
            <a:rect l="l" t="t" r="r" b="b"/>
            <a:pathLst>
              <a:path w="5612857" h="3062474">
                <a:moveTo>
                  <a:pt x="0" y="0"/>
                </a:moveTo>
                <a:lnTo>
                  <a:pt x="5612858" y="0"/>
                </a:lnTo>
                <a:lnTo>
                  <a:pt x="5612858" y="3062474"/>
                </a:lnTo>
                <a:lnTo>
                  <a:pt x="0" y="3062474"/>
                </a:lnTo>
                <a:lnTo>
                  <a:pt x="0" y="0"/>
                </a:lnTo>
                <a:close/>
              </a:path>
            </a:pathLst>
          </a:custGeom>
          <a:blipFill>
            <a:blip r:embed="rId5"/>
            <a:stretch>
              <a:fillRect r="-2194" b="-17063"/>
            </a:stretch>
          </a:blipFill>
        </p:spPr>
      </p:sp>
      <p:sp>
        <p:nvSpPr>
          <p:cNvPr id="8" name="Freeform 8"/>
          <p:cNvSpPr/>
          <p:nvPr/>
        </p:nvSpPr>
        <p:spPr>
          <a:xfrm>
            <a:off x="672505" y="6195826"/>
            <a:ext cx="4868549" cy="3062474"/>
          </a:xfrm>
          <a:custGeom>
            <a:avLst/>
            <a:gdLst/>
            <a:ahLst/>
            <a:cxnLst/>
            <a:rect l="l" t="t" r="r" b="b"/>
            <a:pathLst>
              <a:path w="4868549" h="3062474">
                <a:moveTo>
                  <a:pt x="0" y="0"/>
                </a:moveTo>
                <a:lnTo>
                  <a:pt x="4868549" y="0"/>
                </a:lnTo>
                <a:lnTo>
                  <a:pt x="4868549" y="3062474"/>
                </a:lnTo>
                <a:lnTo>
                  <a:pt x="0" y="3062474"/>
                </a:lnTo>
                <a:lnTo>
                  <a:pt x="0" y="0"/>
                </a:lnTo>
                <a:close/>
              </a:path>
            </a:pathLst>
          </a:custGeom>
          <a:blipFill>
            <a:blip r:embed="rId6"/>
            <a:stretch>
              <a:fillRect/>
            </a:stretch>
          </a:blipFill>
        </p:spPr>
      </p:sp>
      <p:sp>
        <p:nvSpPr>
          <p:cNvPr id="9" name="TextBox 9"/>
          <p:cNvSpPr txBox="1"/>
          <p:nvPr/>
        </p:nvSpPr>
        <p:spPr>
          <a:xfrm>
            <a:off x="564706" y="5780955"/>
            <a:ext cx="8579294" cy="335541"/>
          </a:xfrm>
          <a:prstGeom prst="rect">
            <a:avLst/>
          </a:prstGeom>
        </p:spPr>
        <p:txBody>
          <a:bodyPr wrap="square" lIns="0" tIns="0" rIns="0" bIns="0" rtlCol="0" anchor="t">
            <a:spAutoFit/>
          </a:bodyPr>
          <a:lstStyle/>
          <a:p>
            <a:pPr>
              <a:lnSpc>
                <a:spcPts val="2800"/>
              </a:lnSpc>
              <a:spcBef>
                <a:spcPct val="0"/>
              </a:spcBef>
            </a:pPr>
            <a:r>
              <a:rPr lang="en-US" sz="2000" dirty="0">
                <a:solidFill>
                  <a:srgbClr val="000000"/>
                </a:solidFill>
                <a:latin typeface="Canva Sans Bold"/>
                <a:ea typeface="Canva Sans Bold"/>
                <a:cs typeface="Canva Sans Bold"/>
                <a:sym typeface="Canva Sans Bold"/>
              </a:rPr>
              <a:t>Q10:</a:t>
            </a:r>
            <a:r>
              <a:rPr lang="en-US" sz="2000" dirty="0">
                <a:solidFill>
                  <a:srgbClr val="000000"/>
                </a:solidFill>
                <a:latin typeface="Canva Sans"/>
                <a:ea typeface="Canva Sans"/>
                <a:cs typeface="Canva Sans"/>
                <a:sym typeface="Canva Sans"/>
              </a:rPr>
              <a:t>Which day of the week has the best average ratings per branch?</a:t>
            </a:r>
          </a:p>
        </p:txBody>
      </p:sp>
      <p:sp>
        <p:nvSpPr>
          <p:cNvPr id="10" name="TextBox 10"/>
          <p:cNvSpPr txBox="1"/>
          <p:nvPr/>
        </p:nvSpPr>
        <p:spPr>
          <a:xfrm>
            <a:off x="564706" y="571606"/>
            <a:ext cx="6357517" cy="349250"/>
          </a:xfrm>
          <a:prstGeom prst="rect">
            <a:avLst/>
          </a:prstGeom>
        </p:spPr>
        <p:txBody>
          <a:bodyPr lIns="0" tIns="0" rIns="0" bIns="0" rtlCol="0" anchor="t">
            <a:spAutoFit/>
          </a:bodyPr>
          <a:lstStyle/>
          <a:p>
            <a:pPr algn="l">
              <a:lnSpc>
                <a:spcPts val="2800"/>
              </a:lnSpc>
              <a:spcBef>
                <a:spcPct val="0"/>
              </a:spcBef>
            </a:pPr>
            <a:r>
              <a:rPr lang="en-US" sz="2000" dirty="0">
                <a:solidFill>
                  <a:srgbClr val="000000"/>
                </a:solidFill>
                <a:latin typeface="Canva Sans Bold"/>
                <a:ea typeface="Canva Sans Bold"/>
                <a:cs typeface="Canva Sans Bold"/>
                <a:sym typeface="Canva Sans Bold"/>
              </a:rPr>
              <a:t>Q9:</a:t>
            </a:r>
            <a:r>
              <a:rPr lang="en-US" sz="2000" dirty="0">
                <a:solidFill>
                  <a:srgbClr val="000000"/>
                </a:solidFill>
                <a:latin typeface="Canva Sans"/>
                <a:ea typeface="Canva Sans"/>
                <a:cs typeface="Canva Sans"/>
                <a:sym typeface="Canva Sans"/>
              </a:rPr>
              <a:t>Which day of the week has the best avg ratings?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TextBox 6"/>
          <p:cNvSpPr txBox="1"/>
          <p:nvPr/>
        </p:nvSpPr>
        <p:spPr>
          <a:xfrm>
            <a:off x="468220" y="747660"/>
            <a:ext cx="2274980" cy="514350"/>
          </a:xfrm>
          <a:prstGeom prst="rect">
            <a:avLst/>
          </a:prstGeom>
        </p:spPr>
        <p:txBody>
          <a:bodyPr wrap="square" lIns="0" tIns="0" rIns="0" bIns="0" rtlCol="0" anchor="t">
            <a:spAutoFit/>
          </a:bodyPr>
          <a:lstStyle/>
          <a:p>
            <a:pPr algn="ctr">
              <a:lnSpc>
                <a:spcPts val="4200"/>
              </a:lnSpc>
            </a:pPr>
            <a:r>
              <a:rPr lang="en-US" sz="3000" dirty="0">
                <a:solidFill>
                  <a:srgbClr val="000000"/>
                </a:solidFill>
                <a:latin typeface="Canva Sans Bold"/>
                <a:ea typeface="Canva Sans Bold"/>
                <a:cs typeface="Canva Sans Bold"/>
                <a:sym typeface="Canva Sans Bold"/>
              </a:rPr>
              <a:t>OBJECTIVE:</a:t>
            </a:r>
          </a:p>
        </p:txBody>
      </p:sp>
      <p:sp>
        <p:nvSpPr>
          <p:cNvPr id="7" name="TextBox 7"/>
          <p:cNvSpPr txBox="1"/>
          <p:nvPr/>
        </p:nvSpPr>
        <p:spPr>
          <a:xfrm>
            <a:off x="468220" y="1433460"/>
            <a:ext cx="16499482" cy="763270"/>
          </a:xfrm>
          <a:prstGeom prst="rect">
            <a:avLst/>
          </a:prstGeom>
        </p:spPr>
        <p:txBody>
          <a:bodyPr lIns="0" tIns="0" rIns="0" bIns="0" rtlCol="0" anchor="t">
            <a:spAutoFit/>
          </a:bodyPr>
          <a:lstStyle/>
          <a:p>
            <a:pPr algn="l">
              <a:lnSpc>
                <a:spcPts val="3079"/>
              </a:lnSpc>
            </a:pPr>
            <a:r>
              <a:rPr lang="en-US" sz="2199">
                <a:solidFill>
                  <a:srgbClr val="000000"/>
                </a:solidFill>
                <a:latin typeface="Canva Sans"/>
                <a:ea typeface="Canva Sans"/>
                <a:cs typeface="Canva Sans"/>
                <a:sym typeface="Canva Sans"/>
              </a:rPr>
              <a:t>The major aim of this project is to gain insight into the sales data of Walmart to understand the different factors that affect sales of the different branches.</a:t>
            </a:r>
          </a:p>
        </p:txBody>
      </p:sp>
      <p:sp>
        <p:nvSpPr>
          <p:cNvPr id="8" name="TextBox 8"/>
          <p:cNvSpPr txBox="1"/>
          <p:nvPr/>
        </p:nvSpPr>
        <p:spPr>
          <a:xfrm>
            <a:off x="468220" y="2291980"/>
            <a:ext cx="3282435" cy="514350"/>
          </a:xfrm>
          <a:prstGeom prst="rect">
            <a:avLst/>
          </a:prstGeom>
        </p:spPr>
        <p:txBody>
          <a:bodyPr lIns="0" tIns="0" rIns="0" bIns="0" rtlCol="0" anchor="t">
            <a:spAutoFit/>
          </a:bodyPr>
          <a:lstStyle/>
          <a:p>
            <a:pPr algn="l">
              <a:lnSpc>
                <a:spcPts val="4200"/>
              </a:lnSpc>
            </a:pPr>
            <a:r>
              <a:rPr lang="en-US" sz="3000">
                <a:solidFill>
                  <a:srgbClr val="000000"/>
                </a:solidFill>
                <a:latin typeface="Canva Sans Bold"/>
                <a:ea typeface="Canva Sans Bold"/>
                <a:cs typeface="Canva Sans Bold"/>
                <a:sym typeface="Canva Sans Bold"/>
              </a:rPr>
              <a:t>ABOUT DATASET:</a:t>
            </a:r>
          </a:p>
        </p:txBody>
      </p:sp>
      <p:sp>
        <p:nvSpPr>
          <p:cNvPr id="9" name="TextBox 9"/>
          <p:cNvSpPr txBox="1"/>
          <p:nvPr/>
        </p:nvSpPr>
        <p:spPr>
          <a:xfrm>
            <a:off x="468220" y="2882530"/>
            <a:ext cx="16499482" cy="1153795"/>
          </a:xfrm>
          <a:prstGeom prst="rect">
            <a:avLst/>
          </a:prstGeom>
        </p:spPr>
        <p:txBody>
          <a:bodyPr lIns="0" tIns="0" rIns="0" bIns="0" rtlCol="0" anchor="t">
            <a:spAutoFit/>
          </a:bodyPr>
          <a:lstStyle/>
          <a:p>
            <a:pPr algn="l">
              <a:lnSpc>
                <a:spcPts val="3079"/>
              </a:lnSpc>
            </a:pPr>
            <a:r>
              <a:rPr lang="en-US" sz="2199">
                <a:solidFill>
                  <a:srgbClr val="000000"/>
                </a:solidFill>
                <a:latin typeface="Canva Sans"/>
                <a:ea typeface="Canva Sans"/>
                <a:cs typeface="Canva Sans"/>
                <a:sym typeface="Canva Sans"/>
              </a:rPr>
              <a:t>Data set was sourced from Kaggle-Walmart Sales Forecasting Competition. It consists of one CSV file with 600+ records.</a:t>
            </a:r>
          </a:p>
          <a:p>
            <a:pPr algn="l">
              <a:lnSpc>
                <a:spcPts val="3079"/>
              </a:lnSpc>
            </a:pPr>
            <a:r>
              <a:rPr lang="en-US" sz="2199">
                <a:solidFill>
                  <a:srgbClr val="000000"/>
                </a:solidFill>
                <a:latin typeface="Canva Sans"/>
                <a:ea typeface="Canva Sans"/>
                <a:cs typeface="Canva Sans"/>
                <a:sym typeface="Canva Sans"/>
              </a:rPr>
              <a:t>Comprised of variables like Invoice ID, Branch, City, Customer, Type, Gender, Product line, Unit price, Quantity, VAT, Total, Date, Time, Payment, cogs, Gross Margin, Percentage, Gross Income, Rating.</a:t>
            </a:r>
          </a:p>
        </p:txBody>
      </p:sp>
      <p:sp>
        <p:nvSpPr>
          <p:cNvPr id="10" name="TextBox 10"/>
          <p:cNvSpPr txBox="1"/>
          <p:nvPr/>
        </p:nvSpPr>
        <p:spPr>
          <a:xfrm>
            <a:off x="468220" y="4312550"/>
            <a:ext cx="5145814" cy="514350"/>
          </a:xfrm>
          <a:prstGeom prst="rect">
            <a:avLst/>
          </a:prstGeom>
        </p:spPr>
        <p:txBody>
          <a:bodyPr lIns="0" tIns="0" rIns="0" bIns="0" rtlCol="0" anchor="t">
            <a:spAutoFit/>
          </a:bodyPr>
          <a:lstStyle/>
          <a:p>
            <a:pPr algn="l">
              <a:lnSpc>
                <a:spcPts val="4200"/>
              </a:lnSpc>
            </a:pPr>
            <a:r>
              <a:rPr lang="en-US" sz="3000">
                <a:solidFill>
                  <a:srgbClr val="000000"/>
                </a:solidFill>
                <a:latin typeface="Canva Sans Bold"/>
                <a:ea typeface="Canva Sans Bold"/>
                <a:cs typeface="Canva Sans Bold"/>
                <a:sym typeface="Canva Sans Bold"/>
              </a:rPr>
              <a:t>TOOL USED FOR ANALYSIS:</a:t>
            </a:r>
          </a:p>
        </p:txBody>
      </p:sp>
      <p:sp>
        <p:nvSpPr>
          <p:cNvPr id="11" name="TextBox 11"/>
          <p:cNvSpPr txBox="1"/>
          <p:nvPr/>
        </p:nvSpPr>
        <p:spPr>
          <a:xfrm>
            <a:off x="468220" y="4931675"/>
            <a:ext cx="5145814" cy="422275"/>
          </a:xfrm>
          <a:prstGeom prst="rect">
            <a:avLst/>
          </a:prstGeom>
        </p:spPr>
        <p:txBody>
          <a:bodyPr lIns="0" tIns="0" rIns="0" bIns="0" rtlCol="0" anchor="t">
            <a:spAutoFit/>
          </a:bodyPr>
          <a:lstStyle/>
          <a:p>
            <a:pPr algn="l">
              <a:lnSpc>
                <a:spcPts val="3499"/>
              </a:lnSpc>
            </a:pPr>
            <a:r>
              <a:rPr lang="en-US" sz="2499">
                <a:solidFill>
                  <a:srgbClr val="000000"/>
                </a:solidFill>
                <a:latin typeface="Canva Sans"/>
                <a:ea typeface="Canva Sans"/>
                <a:cs typeface="Canva Sans"/>
                <a:sym typeface="Canva Sans"/>
              </a:rPr>
              <a:t>SQL (My SQL Workbench 8.0 CE)</a:t>
            </a:r>
          </a:p>
        </p:txBody>
      </p:sp>
      <p:sp>
        <p:nvSpPr>
          <p:cNvPr id="12" name="TextBox 12"/>
          <p:cNvSpPr txBox="1"/>
          <p:nvPr/>
        </p:nvSpPr>
        <p:spPr>
          <a:xfrm>
            <a:off x="468220" y="5630545"/>
            <a:ext cx="3559633" cy="514350"/>
          </a:xfrm>
          <a:prstGeom prst="rect">
            <a:avLst/>
          </a:prstGeom>
        </p:spPr>
        <p:txBody>
          <a:bodyPr lIns="0" tIns="0" rIns="0" bIns="0" rtlCol="0" anchor="t">
            <a:spAutoFit/>
          </a:bodyPr>
          <a:lstStyle/>
          <a:p>
            <a:pPr algn="l">
              <a:lnSpc>
                <a:spcPts val="4200"/>
              </a:lnSpc>
            </a:pPr>
            <a:r>
              <a:rPr lang="en-US" sz="3000">
                <a:solidFill>
                  <a:srgbClr val="000000"/>
                </a:solidFill>
                <a:latin typeface="Canva Sans Bold"/>
                <a:ea typeface="Canva Sans Bold"/>
                <a:cs typeface="Canva Sans Bold"/>
                <a:sym typeface="Canva Sans Bold"/>
              </a:rPr>
              <a:t>KEY HIGHLIGHTS:</a:t>
            </a:r>
          </a:p>
        </p:txBody>
      </p:sp>
      <p:sp>
        <p:nvSpPr>
          <p:cNvPr id="13" name="TextBox 13"/>
          <p:cNvSpPr txBox="1"/>
          <p:nvPr/>
        </p:nvSpPr>
        <p:spPr>
          <a:xfrm>
            <a:off x="298823" y="6207125"/>
            <a:ext cx="16499482" cy="3051175"/>
          </a:xfrm>
          <a:prstGeom prst="rect">
            <a:avLst/>
          </a:prstGeom>
        </p:spPr>
        <p:txBody>
          <a:bodyPr lIns="0" tIns="0" rIns="0" bIns="0" rtlCol="0" anchor="t">
            <a:spAutoFit/>
          </a:bodyPr>
          <a:lstStyle/>
          <a:p>
            <a:pPr marL="539749" lvl="1" indent="-269875" algn="l">
              <a:lnSpc>
                <a:spcPts val="3499"/>
              </a:lnSpc>
              <a:buAutoNum type="arabicPeriod"/>
            </a:pPr>
            <a:r>
              <a:rPr lang="en-US" sz="2499">
                <a:solidFill>
                  <a:srgbClr val="000000"/>
                </a:solidFill>
                <a:latin typeface="Canva Sans"/>
                <a:ea typeface="Canva Sans"/>
                <a:cs typeface="Canva Sans"/>
                <a:sym typeface="Canva Sans"/>
              </a:rPr>
              <a:t>Analysis on the data understands the different product lines, the products lines performing best and the product lines that need to be improved.</a:t>
            </a:r>
          </a:p>
          <a:p>
            <a:pPr marL="539749" lvl="1" indent="-269875" algn="l">
              <a:lnSpc>
                <a:spcPts val="3499"/>
              </a:lnSpc>
              <a:buAutoNum type="arabicPeriod"/>
            </a:pPr>
            <a:r>
              <a:rPr lang="en-US" sz="2499">
                <a:solidFill>
                  <a:srgbClr val="000000"/>
                </a:solidFill>
                <a:latin typeface="Canva Sans"/>
                <a:ea typeface="Canva Sans"/>
                <a:cs typeface="Canva Sans"/>
                <a:sym typeface="Canva Sans"/>
              </a:rPr>
              <a:t>This analysis aims to answer the question of the sales trends of product. The result of this can help use measure the effectiveness of each sales strategy the business applies and what modificatoins are needed to gain more sales.</a:t>
            </a:r>
          </a:p>
          <a:p>
            <a:pPr marL="539749" lvl="1" indent="-269875" algn="l">
              <a:lnSpc>
                <a:spcPts val="3499"/>
              </a:lnSpc>
              <a:buAutoNum type="arabicPeriod"/>
            </a:pPr>
            <a:r>
              <a:rPr lang="en-US" sz="2499">
                <a:solidFill>
                  <a:srgbClr val="000000"/>
                </a:solidFill>
                <a:latin typeface="Canva Sans"/>
                <a:ea typeface="Canva Sans"/>
                <a:cs typeface="Canva Sans"/>
                <a:sym typeface="Canva Sans"/>
              </a:rPr>
              <a:t>This analysis aims to uncover the different customers segments, purchase trends and the profitability of each customer segment.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TextBox 6"/>
          <p:cNvSpPr txBox="1"/>
          <p:nvPr/>
        </p:nvSpPr>
        <p:spPr>
          <a:xfrm>
            <a:off x="5302969" y="4274503"/>
            <a:ext cx="7682061"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ea typeface="Canva Sans Bold"/>
                <a:cs typeface="Canva Sans Bold"/>
                <a:sym typeface="Canva Sans Bold"/>
              </a:rPr>
              <a:t>SQL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558610" y="5964502"/>
            <a:ext cx="6111499" cy="2750824"/>
          </a:xfrm>
          <a:custGeom>
            <a:avLst/>
            <a:gdLst/>
            <a:ahLst/>
            <a:cxnLst/>
            <a:rect l="l" t="t" r="r" b="b"/>
            <a:pathLst>
              <a:path w="6111499" h="2750824">
                <a:moveTo>
                  <a:pt x="0" y="0"/>
                </a:moveTo>
                <a:lnTo>
                  <a:pt x="6111499" y="0"/>
                </a:lnTo>
                <a:lnTo>
                  <a:pt x="6111499" y="2750824"/>
                </a:lnTo>
                <a:lnTo>
                  <a:pt x="0" y="2750824"/>
                </a:lnTo>
                <a:lnTo>
                  <a:pt x="0" y="0"/>
                </a:lnTo>
                <a:close/>
              </a:path>
            </a:pathLst>
          </a:custGeom>
          <a:blipFill>
            <a:blip r:embed="rId4"/>
            <a:stretch>
              <a:fillRect l="-982" t="-4011" r="-6304"/>
            </a:stretch>
          </a:blipFill>
        </p:spPr>
      </p:sp>
      <p:sp>
        <p:nvSpPr>
          <p:cNvPr id="7" name="Freeform 7"/>
          <p:cNvSpPr/>
          <p:nvPr/>
        </p:nvSpPr>
        <p:spPr>
          <a:xfrm>
            <a:off x="10199872" y="5997075"/>
            <a:ext cx="4974862" cy="3472682"/>
          </a:xfrm>
          <a:custGeom>
            <a:avLst/>
            <a:gdLst/>
            <a:ahLst/>
            <a:cxnLst/>
            <a:rect l="l" t="t" r="r" b="b"/>
            <a:pathLst>
              <a:path w="4974862" h="3472682">
                <a:moveTo>
                  <a:pt x="0" y="0"/>
                </a:moveTo>
                <a:lnTo>
                  <a:pt x="4974861" y="0"/>
                </a:lnTo>
                <a:lnTo>
                  <a:pt x="4974861" y="3472682"/>
                </a:lnTo>
                <a:lnTo>
                  <a:pt x="0" y="3472682"/>
                </a:lnTo>
                <a:lnTo>
                  <a:pt x="0" y="0"/>
                </a:lnTo>
                <a:close/>
              </a:path>
            </a:pathLst>
          </a:custGeom>
          <a:blipFill>
            <a:blip r:embed="rId5"/>
            <a:stretch>
              <a:fillRect t="-1017" b="-1017"/>
            </a:stretch>
          </a:blipFill>
        </p:spPr>
      </p:sp>
      <p:sp>
        <p:nvSpPr>
          <p:cNvPr id="8" name="Freeform 8"/>
          <p:cNvSpPr/>
          <p:nvPr/>
        </p:nvSpPr>
        <p:spPr>
          <a:xfrm>
            <a:off x="558610" y="2391189"/>
            <a:ext cx="6666063" cy="1780484"/>
          </a:xfrm>
          <a:custGeom>
            <a:avLst/>
            <a:gdLst/>
            <a:ahLst/>
            <a:cxnLst/>
            <a:rect l="l" t="t" r="r" b="b"/>
            <a:pathLst>
              <a:path w="6666063" h="1780484">
                <a:moveTo>
                  <a:pt x="0" y="0"/>
                </a:moveTo>
                <a:lnTo>
                  <a:pt x="6666062" y="0"/>
                </a:lnTo>
                <a:lnTo>
                  <a:pt x="6666062" y="1780484"/>
                </a:lnTo>
                <a:lnTo>
                  <a:pt x="0" y="1780484"/>
                </a:lnTo>
                <a:lnTo>
                  <a:pt x="0" y="0"/>
                </a:lnTo>
                <a:close/>
              </a:path>
            </a:pathLst>
          </a:custGeom>
          <a:blipFill>
            <a:blip r:embed="rId6"/>
            <a:stretch>
              <a:fillRect/>
            </a:stretch>
          </a:blipFill>
        </p:spPr>
      </p:sp>
      <p:sp>
        <p:nvSpPr>
          <p:cNvPr id="9" name="Freeform 9"/>
          <p:cNvSpPr/>
          <p:nvPr/>
        </p:nvSpPr>
        <p:spPr>
          <a:xfrm>
            <a:off x="10077058" y="2365207"/>
            <a:ext cx="5642052" cy="2778293"/>
          </a:xfrm>
          <a:custGeom>
            <a:avLst/>
            <a:gdLst/>
            <a:ahLst/>
            <a:cxnLst/>
            <a:rect l="l" t="t" r="r" b="b"/>
            <a:pathLst>
              <a:path w="5642052" h="2778293">
                <a:moveTo>
                  <a:pt x="0" y="0"/>
                </a:moveTo>
                <a:lnTo>
                  <a:pt x="5642052" y="0"/>
                </a:lnTo>
                <a:lnTo>
                  <a:pt x="5642052" y="2778293"/>
                </a:lnTo>
                <a:lnTo>
                  <a:pt x="0" y="2778293"/>
                </a:lnTo>
                <a:lnTo>
                  <a:pt x="0" y="0"/>
                </a:lnTo>
                <a:close/>
              </a:path>
            </a:pathLst>
          </a:custGeom>
          <a:blipFill>
            <a:blip r:embed="rId7"/>
            <a:stretch>
              <a:fillRect t="-695" b="-695"/>
            </a:stretch>
          </a:blipFill>
        </p:spPr>
      </p:sp>
      <p:sp>
        <p:nvSpPr>
          <p:cNvPr id="10" name="TextBox 10"/>
          <p:cNvSpPr txBox="1"/>
          <p:nvPr/>
        </p:nvSpPr>
        <p:spPr>
          <a:xfrm>
            <a:off x="558610" y="1819003"/>
            <a:ext cx="6970661"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Q1: </a:t>
            </a:r>
            <a:r>
              <a:rPr lang="en-US" sz="2000">
                <a:solidFill>
                  <a:srgbClr val="000000"/>
                </a:solidFill>
                <a:latin typeface="Canva Sans"/>
                <a:ea typeface="Canva Sans"/>
                <a:cs typeface="Canva Sans"/>
                <a:sym typeface="Canva Sans"/>
              </a:rPr>
              <a:t>How many unique product lines does the data have?</a:t>
            </a:r>
          </a:p>
        </p:txBody>
      </p:sp>
      <p:sp>
        <p:nvSpPr>
          <p:cNvPr id="11" name="TextBox 11"/>
          <p:cNvSpPr txBox="1"/>
          <p:nvPr/>
        </p:nvSpPr>
        <p:spPr>
          <a:xfrm>
            <a:off x="420011" y="537527"/>
            <a:ext cx="544428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Product Analysis</a:t>
            </a:r>
          </a:p>
        </p:txBody>
      </p:sp>
      <p:sp>
        <p:nvSpPr>
          <p:cNvPr id="12" name="TextBox 12"/>
          <p:cNvSpPr txBox="1"/>
          <p:nvPr/>
        </p:nvSpPr>
        <p:spPr>
          <a:xfrm>
            <a:off x="558610" y="5396177"/>
            <a:ext cx="5991173"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Q2:</a:t>
            </a:r>
            <a:r>
              <a:rPr lang="en-US" sz="2000">
                <a:solidFill>
                  <a:srgbClr val="000000"/>
                </a:solidFill>
                <a:latin typeface="Canva Sans"/>
                <a:ea typeface="Canva Sans"/>
                <a:cs typeface="Canva Sans"/>
                <a:sym typeface="Canva Sans"/>
              </a:rPr>
              <a:t>What is the most common payment method?</a:t>
            </a:r>
          </a:p>
        </p:txBody>
      </p:sp>
      <p:sp>
        <p:nvSpPr>
          <p:cNvPr id="13" name="TextBox 13"/>
          <p:cNvSpPr txBox="1"/>
          <p:nvPr/>
        </p:nvSpPr>
        <p:spPr>
          <a:xfrm>
            <a:off x="10077058" y="1793021"/>
            <a:ext cx="5097675"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Q3:</a:t>
            </a:r>
            <a:r>
              <a:rPr lang="en-US" sz="2000">
                <a:solidFill>
                  <a:srgbClr val="000000"/>
                </a:solidFill>
                <a:latin typeface="Canva Sans"/>
                <a:ea typeface="Canva Sans"/>
                <a:cs typeface="Canva Sans"/>
                <a:sym typeface="Canva Sans"/>
              </a:rPr>
              <a:t>What is the most selling product line?</a:t>
            </a:r>
          </a:p>
        </p:txBody>
      </p:sp>
      <p:sp>
        <p:nvSpPr>
          <p:cNvPr id="14" name="TextBox 14"/>
          <p:cNvSpPr txBox="1"/>
          <p:nvPr/>
        </p:nvSpPr>
        <p:spPr>
          <a:xfrm>
            <a:off x="10077058" y="5546989"/>
            <a:ext cx="4974862"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Q4:</a:t>
            </a:r>
            <a:r>
              <a:rPr lang="en-US" sz="2000">
                <a:solidFill>
                  <a:srgbClr val="000000"/>
                </a:solidFill>
                <a:latin typeface="Canva Sans"/>
                <a:ea typeface="Canva Sans"/>
                <a:cs typeface="Canva Sans"/>
                <a:sym typeface="Canva Sans"/>
              </a:rPr>
              <a:t>What is the total revenue by month?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826460" y="1028700"/>
            <a:ext cx="4626313" cy="3560342"/>
          </a:xfrm>
          <a:custGeom>
            <a:avLst/>
            <a:gdLst/>
            <a:ahLst/>
            <a:cxnLst/>
            <a:rect l="l" t="t" r="r" b="b"/>
            <a:pathLst>
              <a:path w="4626313" h="3560342">
                <a:moveTo>
                  <a:pt x="0" y="0"/>
                </a:moveTo>
                <a:lnTo>
                  <a:pt x="4626313" y="0"/>
                </a:lnTo>
                <a:lnTo>
                  <a:pt x="4626313" y="3560342"/>
                </a:lnTo>
                <a:lnTo>
                  <a:pt x="0" y="3560342"/>
                </a:lnTo>
                <a:lnTo>
                  <a:pt x="0" y="0"/>
                </a:lnTo>
                <a:close/>
              </a:path>
            </a:pathLst>
          </a:custGeom>
          <a:blipFill>
            <a:blip r:embed="rId4"/>
            <a:stretch>
              <a:fillRect t="-810" r="-1621" b="-810"/>
            </a:stretch>
          </a:blipFill>
        </p:spPr>
      </p:sp>
      <p:sp>
        <p:nvSpPr>
          <p:cNvPr id="7" name="Freeform 7"/>
          <p:cNvSpPr/>
          <p:nvPr/>
        </p:nvSpPr>
        <p:spPr>
          <a:xfrm>
            <a:off x="8494829" y="1025440"/>
            <a:ext cx="6973125" cy="3289860"/>
          </a:xfrm>
          <a:custGeom>
            <a:avLst/>
            <a:gdLst/>
            <a:ahLst/>
            <a:cxnLst/>
            <a:rect l="l" t="t" r="r" b="b"/>
            <a:pathLst>
              <a:path w="6973125" h="3289860">
                <a:moveTo>
                  <a:pt x="0" y="0"/>
                </a:moveTo>
                <a:lnTo>
                  <a:pt x="6973124" y="0"/>
                </a:lnTo>
                <a:lnTo>
                  <a:pt x="6973124" y="3289859"/>
                </a:lnTo>
                <a:lnTo>
                  <a:pt x="0" y="3289859"/>
                </a:lnTo>
                <a:lnTo>
                  <a:pt x="0" y="0"/>
                </a:lnTo>
                <a:close/>
              </a:path>
            </a:pathLst>
          </a:custGeom>
          <a:blipFill>
            <a:blip r:embed="rId5"/>
            <a:stretch>
              <a:fillRect b="-18628"/>
            </a:stretch>
          </a:blipFill>
        </p:spPr>
      </p:sp>
      <p:sp>
        <p:nvSpPr>
          <p:cNvPr id="8" name="Freeform 8"/>
          <p:cNvSpPr/>
          <p:nvPr/>
        </p:nvSpPr>
        <p:spPr>
          <a:xfrm>
            <a:off x="502783" y="5638556"/>
            <a:ext cx="6026618" cy="3287037"/>
          </a:xfrm>
          <a:custGeom>
            <a:avLst/>
            <a:gdLst/>
            <a:ahLst/>
            <a:cxnLst/>
            <a:rect l="l" t="t" r="r" b="b"/>
            <a:pathLst>
              <a:path w="6026618" h="3287037">
                <a:moveTo>
                  <a:pt x="0" y="0"/>
                </a:moveTo>
                <a:lnTo>
                  <a:pt x="6026618" y="0"/>
                </a:lnTo>
                <a:lnTo>
                  <a:pt x="6026618" y="3287036"/>
                </a:lnTo>
                <a:lnTo>
                  <a:pt x="0" y="3287036"/>
                </a:lnTo>
                <a:lnTo>
                  <a:pt x="0" y="0"/>
                </a:lnTo>
                <a:close/>
              </a:path>
            </a:pathLst>
          </a:custGeom>
          <a:blipFill>
            <a:blip r:embed="rId6"/>
            <a:stretch>
              <a:fillRect r="-3359"/>
            </a:stretch>
          </a:blipFill>
        </p:spPr>
      </p:sp>
      <p:sp>
        <p:nvSpPr>
          <p:cNvPr id="9" name="Freeform 9"/>
          <p:cNvSpPr/>
          <p:nvPr/>
        </p:nvSpPr>
        <p:spPr>
          <a:xfrm>
            <a:off x="8494829" y="5638556"/>
            <a:ext cx="5980851" cy="3287037"/>
          </a:xfrm>
          <a:custGeom>
            <a:avLst/>
            <a:gdLst/>
            <a:ahLst/>
            <a:cxnLst/>
            <a:rect l="l" t="t" r="r" b="b"/>
            <a:pathLst>
              <a:path w="5980851" h="3287037">
                <a:moveTo>
                  <a:pt x="0" y="0"/>
                </a:moveTo>
                <a:lnTo>
                  <a:pt x="5980851" y="0"/>
                </a:lnTo>
                <a:lnTo>
                  <a:pt x="5980851" y="3287036"/>
                </a:lnTo>
                <a:lnTo>
                  <a:pt x="0" y="3287036"/>
                </a:lnTo>
                <a:lnTo>
                  <a:pt x="0" y="0"/>
                </a:lnTo>
                <a:close/>
              </a:path>
            </a:pathLst>
          </a:custGeom>
          <a:blipFill>
            <a:blip r:embed="rId7"/>
            <a:stretch>
              <a:fillRect/>
            </a:stretch>
          </a:blipFill>
        </p:spPr>
      </p:sp>
      <p:sp>
        <p:nvSpPr>
          <p:cNvPr id="10" name="TextBox 10"/>
          <p:cNvSpPr txBox="1"/>
          <p:nvPr/>
        </p:nvSpPr>
        <p:spPr>
          <a:xfrm>
            <a:off x="434126" y="441325"/>
            <a:ext cx="4843963"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Q5:</a:t>
            </a:r>
            <a:r>
              <a:rPr lang="en-US" sz="2000">
                <a:solidFill>
                  <a:srgbClr val="000000"/>
                </a:solidFill>
                <a:latin typeface="Canva Sans"/>
                <a:ea typeface="Canva Sans"/>
                <a:cs typeface="Canva Sans"/>
                <a:sym typeface="Canva Sans"/>
              </a:rPr>
              <a:t>What month had the largest COGS?</a:t>
            </a:r>
          </a:p>
        </p:txBody>
      </p:sp>
      <p:sp>
        <p:nvSpPr>
          <p:cNvPr id="11" name="TextBox 11"/>
          <p:cNvSpPr txBox="1"/>
          <p:nvPr/>
        </p:nvSpPr>
        <p:spPr>
          <a:xfrm>
            <a:off x="434126" y="5051181"/>
            <a:ext cx="5868051" cy="349250"/>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Canva Sans Bold"/>
                <a:ea typeface="Canva Sans Bold"/>
                <a:cs typeface="Canva Sans Bold"/>
                <a:sym typeface="Canva Sans Bold"/>
              </a:rPr>
              <a:t>Q6:</a:t>
            </a:r>
            <a:r>
              <a:rPr lang="en-US" sz="2000" u="none" strike="noStrike">
                <a:solidFill>
                  <a:srgbClr val="000000"/>
                </a:solidFill>
                <a:latin typeface="Canva Sans"/>
                <a:ea typeface="Canva Sans"/>
                <a:cs typeface="Canva Sans"/>
                <a:sym typeface="Canva Sans"/>
              </a:rPr>
              <a:t>What product line had the largest revenue?</a:t>
            </a:r>
          </a:p>
        </p:txBody>
      </p:sp>
      <p:sp>
        <p:nvSpPr>
          <p:cNvPr id="12" name="TextBox 12"/>
          <p:cNvSpPr txBox="1"/>
          <p:nvPr/>
        </p:nvSpPr>
        <p:spPr>
          <a:xfrm>
            <a:off x="8494829" y="441325"/>
            <a:ext cx="5712232"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Q7:</a:t>
            </a:r>
            <a:r>
              <a:rPr lang="en-US" sz="2000">
                <a:solidFill>
                  <a:srgbClr val="000000"/>
                </a:solidFill>
                <a:latin typeface="Canva Sans"/>
                <a:ea typeface="Canva Sans"/>
                <a:cs typeface="Canva Sans"/>
                <a:sym typeface="Canva Sans"/>
              </a:rPr>
              <a:t>What is the city with the largest revenue?</a:t>
            </a:r>
          </a:p>
        </p:txBody>
      </p:sp>
      <p:sp>
        <p:nvSpPr>
          <p:cNvPr id="13" name="TextBox 13"/>
          <p:cNvSpPr txBox="1"/>
          <p:nvPr/>
        </p:nvSpPr>
        <p:spPr>
          <a:xfrm>
            <a:off x="8494829" y="5051181"/>
            <a:ext cx="5275158"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Q8:</a:t>
            </a:r>
            <a:r>
              <a:rPr lang="en-US" sz="2000">
                <a:solidFill>
                  <a:srgbClr val="000000"/>
                </a:solidFill>
                <a:latin typeface="Canva Sans"/>
                <a:ea typeface="Canva Sans"/>
                <a:cs typeface="Canva Sans"/>
                <a:sym typeface="Canva Sans"/>
              </a:rPr>
              <a:t>What product line had the largest VAT?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9869143" y="1113330"/>
            <a:ext cx="5645593" cy="3715670"/>
          </a:xfrm>
          <a:custGeom>
            <a:avLst/>
            <a:gdLst/>
            <a:ahLst/>
            <a:cxnLst/>
            <a:rect l="l" t="t" r="r" b="b"/>
            <a:pathLst>
              <a:path w="5645593" h="3715670">
                <a:moveTo>
                  <a:pt x="0" y="0"/>
                </a:moveTo>
                <a:lnTo>
                  <a:pt x="5645594" y="0"/>
                </a:lnTo>
                <a:lnTo>
                  <a:pt x="5645594" y="3715670"/>
                </a:lnTo>
                <a:lnTo>
                  <a:pt x="0" y="3715670"/>
                </a:lnTo>
                <a:lnTo>
                  <a:pt x="0" y="0"/>
                </a:lnTo>
                <a:close/>
              </a:path>
            </a:pathLst>
          </a:custGeom>
          <a:blipFill>
            <a:blip r:embed="rId4"/>
            <a:stretch>
              <a:fillRect r="-272"/>
            </a:stretch>
          </a:blipFill>
        </p:spPr>
      </p:sp>
      <p:sp>
        <p:nvSpPr>
          <p:cNvPr id="7" name="Freeform 7"/>
          <p:cNvSpPr/>
          <p:nvPr/>
        </p:nvSpPr>
        <p:spPr>
          <a:xfrm>
            <a:off x="725903" y="6027403"/>
            <a:ext cx="5184137" cy="3357270"/>
          </a:xfrm>
          <a:custGeom>
            <a:avLst/>
            <a:gdLst/>
            <a:ahLst/>
            <a:cxnLst/>
            <a:rect l="l" t="t" r="r" b="b"/>
            <a:pathLst>
              <a:path w="5184137" h="3357270">
                <a:moveTo>
                  <a:pt x="0" y="0"/>
                </a:moveTo>
                <a:lnTo>
                  <a:pt x="5184137" y="0"/>
                </a:lnTo>
                <a:lnTo>
                  <a:pt x="5184137" y="3357270"/>
                </a:lnTo>
                <a:lnTo>
                  <a:pt x="0" y="3357270"/>
                </a:lnTo>
                <a:lnTo>
                  <a:pt x="0" y="0"/>
                </a:lnTo>
                <a:close/>
              </a:path>
            </a:pathLst>
          </a:custGeom>
          <a:blipFill>
            <a:blip r:embed="rId5"/>
            <a:stretch>
              <a:fillRect/>
            </a:stretch>
          </a:blipFill>
        </p:spPr>
      </p:sp>
      <p:sp>
        <p:nvSpPr>
          <p:cNvPr id="8" name="Freeform 8"/>
          <p:cNvSpPr/>
          <p:nvPr/>
        </p:nvSpPr>
        <p:spPr>
          <a:xfrm>
            <a:off x="9296264" y="5903578"/>
            <a:ext cx="7110012" cy="3190390"/>
          </a:xfrm>
          <a:custGeom>
            <a:avLst/>
            <a:gdLst/>
            <a:ahLst/>
            <a:cxnLst/>
            <a:rect l="l" t="t" r="r" b="b"/>
            <a:pathLst>
              <a:path w="7110012" h="3190390">
                <a:moveTo>
                  <a:pt x="0" y="0"/>
                </a:moveTo>
                <a:lnTo>
                  <a:pt x="7110012" y="0"/>
                </a:lnTo>
                <a:lnTo>
                  <a:pt x="7110012" y="3190390"/>
                </a:lnTo>
                <a:lnTo>
                  <a:pt x="0" y="3190390"/>
                </a:lnTo>
                <a:lnTo>
                  <a:pt x="0" y="0"/>
                </a:lnTo>
                <a:close/>
              </a:path>
            </a:pathLst>
          </a:custGeom>
          <a:blipFill>
            <a:blip r:embed="rId6"/>
            <a:stretch>
              <a:fillRect/>
            </a:stretch>
          </a:blipFill>
        </p:spPr>
      </p:sp>
      <p:sp>
        <p:nvSpPr>
          <p:cNvPr id="9" name="Freeform 9"/>
          <p:cNvSpPr/>
          <p:nvPr/>
        </p:nvSpPr>
        <p:spPr>
          <a:xfrm>
            <a:off x="392695" y="1529915"/>
            <a:ext cx="8583036" cy="2882500"/>
          </a:xfrm>
          <a:custGeom>
            <a:avLst/>
            <a:gdLst/>
            <a:ahLst/>
            <a:cxnLst/>
            <a:rect l="l" t="t" r="r" b="b"/>
            <a:pathLst>
              <a:path w="8583036" h="2882500">
                <a:moveTo>
                  <a:pt x="0" y="0"/>
                </a:moveTo>
                <a:lnTo>
                  <a:pt x="8583036" y="0"/>
                </a:lnTo>
                <a:lnTo>
                  <a:pt x="8583036" y="2882500"/>
                </a:lnTo>
                <a:lnTo>
                  <a:pt x="0" y="2882500"/>
                </a:lnTo>
                <a:lnTo>
                  <a:pt x="0" y="0"/>
                </a:lnTo>
                <a:close/>
              </a:path>
            </a:pathLst>
          </a:custGeom>
          <a:blipFill>
            <a:blip r:embed="rId7"/>
            <a:stretch>
              <a:fillRect/>
            </a:stretch>
          </a:blipFill>
        </p:spPr>
      </p:sp>
      <p:sp>
        <p:nvSpPr>
          <p:cNvPr id="10" name="TextBox 10"/>
          <p:cNvSpPr txBox="1"/>
          <p:nvPr/>
        </p:nvSpPr>
        <p:spPr>
          <a:xfrm>
            <a:off x="392695" y="424180"/>
            <a:ext cx="6137547" cy="701675"/>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Q9:</a:t>
            </a:r>
            <a:r>
              <a:rPr lang="en-US" sz="2000">
                <a:solidFill>
                  <a:srgbClr val="000000"/>
                </a:solidFill>
                <a:latin typeface="Canva Sans"/>
                <a:ea typeface="Canva Sans"/>
                <a:cs typeface="Canva Sans"/>
                <a:sym typeface="Canva Sans"/>
              </a:rPr>
              <a:t>Which branch sold more products than average product sold?</a:t>
            </a:r>
          </a:p>
        </p:txBody>
      </p:sp>
      <p:sp>
        <p:nvSpPr>
          <p:cNvPr id="11" name="TextBox 11"/>
          <p:cNvSpPr txBox="1"/>
          <p:nvPr/>
        </p:nvSpPr>
        <p:spPr>
          <a:xfrm>
            <a:off x="392695" y="4849478"/>
            <a:ext cx="5764508" cy="1054100"/>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anva Sans Bold"/>
                <a:ea typeface="Canva Sans Bold"/>
                <a:cs typeface="Canva Sans Bold"/>
                <a:sym typeface="Canva Sans Bold"/>
              </a:rPr>
              <a:t>Q10:</a:t>
            </a:r>
            <a:r>
              <a:rPr lang="en-US" sz="2000">
                <a:solidFill>
                  <a:srgbClr val="000000"/>
                </a:solidFill>
                <a:latin typeface="Canva Sans"/>
                <a:ea typeface="Canva Sans"/>
                <a:cs typeface="Canva Sans"/>
                <a:sym typeface="Canva Sans"/>
              </a:rPr>
              <a:t>Fetch each product line and add a column to those product line showing "Good", "Bad". Good if its greater than average sales</a:t>
            </a:r>
          </a:p>
        </p:txBody>
      </p:sp>
      <p:sp>
        <p:nvSpPr>
          <p:cNvPr id="12" name="TextBox 12"/>
          <p:cNvSpPr txBox="1"/>
          <p:nvPr/>
        </p:nvSpPr>
        <p:spPr>
          <a:xfrm>
            <a:off x="9560337" y="600392"/>
            <a:ext cx="6845939"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Q11:</a:t>
            </a:r>
            <a:r>
              <a:rPr lang="en-US" sz="2000">
                <a:solidFill>
                  <a:srgbClr val="000000"/>
                </a:solidFill>
                <a:latin typeface="Canva Sans"/>
                <a:ea typeface="Canva Sans"/>
                <a:cs typeface="Canva Sans"/>
                <a:sym typeface="Canva Sans"/>
              </a:rPr>
              <a:t>What is the most common product line by gender?</a:t>
            </a:r>
          </a:p>
        </p:txBody>
      </p:sp>
      <p:sp>
        <p:nvSpPr>
          <p:cNvPr id="13" name="TextBox 13"/>
          <p:cNvSpPr txBox="1"/>
          <p:nvPr/>
        </p:nvSpPr>
        <p:spPr>
          <a:xfrm>
            <a:off x="9560337" y="5201903"/>
            <a:ext cx="6370737" cy="349250"/>
          </a:xfrm>
          <a:prstGeom prst="rect">
            <a:avLst/>
          </a:prstGeom>
        </p:spPr>
        <p:txBody>
          <a:bodyPr lIns="0" tIns="0" rIns="0" bIns="0" rtlCol="0" anchor="t">
            <a:spAutoFit/>
          </a:bodyPr>
          <a:lstStyle/>
          <a:p>
            <a:pPr algn="ctr">
              <a:lnSpc>
                <a:spcPts val="2800"/>
              </a:lnSpc>
            </a:pPr>
            <a:r>
              <a:rPr lang="en-US" sz="2000">
                <a:solidFill>
                  <a:srgbClr val="000000"/>
                </a:solidFill>
                <a:latin typeface="Canva Sans Bold"/>
                <a:ea typeface="Canva Sans Bold"/>
                <a:cs typeface="Canva Sans Bold"/>
                <a:sym typeface="Canva Sans Bold"/>
              </a:rPr>
              <a:t>Q12:</a:t>
            </a:r>
            <a:r>
              <a:rPr lang="en-US" sz="2000">
                <a:solidFill>
                  <a:srgbClr val="000000"/>
                </a:solidFill>
                <a:latin typeface="Canva Sans"/>
                <a:ea typeface="Canva Sans"/>
                <a:cs typeface="Canva Sans"/>
                <a:sym typeface="Canva Sans"/>
              </a:rPr>
              <a:t>What is the average rating of each product line?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346496" y="2421382"/>
            <a:ext cx="6137547" cy="2538713"/>
          </a:xfrm>
          <a:custGeom>
            <a:avLst/>
            <a:gdLst/>
            <a:ahLst/>
            <a:cxnLst/>
            <a:rect l="l" t="t" r="r" b="b"/>
            <a:pathLst>
              <a:path w="6137547" h="2538713">
                <a:moveTo>
                  <a:pt x="0" y="0"/>
                </a:moveTo>
                <a:lnTo>
                  <a:pt x="6137547" y="0"/>
                </a:lnTo>
                <a:lnTo>
                  <a:pt x="6137547" y="2538713"/>
                </a:lnTo>
                <a:lnTo>
                  <a:pt x="0" y="2538713"/>
                </a:lnTo>
                <a:lnTo>
                  <a:pt x="0" y="0"/>
                </a:lnTo>
                <a:close/>
              </a:path>
            </a:pathLst>
          </a:custGeom>
          <a:blipFill>
            <a:blip r:embed="rId4"/>
            <a:stretch>
              <a:fillRect/>
            </a:stretch>
          </a:blipFill>
        </p:spPr>
      </p:sp>
      <p:sp>
        <p:nvSpPr>
          <p:cNvPr id="7" name="Freeform 7"/>
          <p:cNvSpPr/>
          <p:nvPr/>
        </p:nvSpPr>
        <p:spPr>
          <a:xfrm>
            <a:off x="9045792" y="6272465"/>
            <a:ext cx="6855173" cy="2967910"/>
          </a:xfrm>
          <a:custGeom>
            <a:avLst/>
            <a:gdLst/>
            <a:ahLst/>
            <a:cxnLst/>
            <a:rect l="l" t="t" r="r" b="b"/>
            <a:pathLst>
              <a:path w="6855173" h="2967910">
                <a:moveTo>
                  <a:pt x="0" y="0"/>
                </a:moveTo>
                <a:lnTo>
                  <a:pt x="6855173" y="0"/>
                </a:lnTo>
                <a:lnTo>
                  <a:pt x="6855173" y="2967910"/>
                </a:lnTo>
                <a:lnTo>
                  <a:pt x="0" y="2967910"/>
                </a:lnTo>
                <a:lnTo>
                  <a:pt x="0" y="0"/>
                </a:lnTo>
                <a:close/>
              </a:path>
            </a:pathLst>
          </a:custGeom>
          <a:blipFill>
            <a:blip r:embed="rId5"/>
            <a:stretch>
              <a:fillRect/>
            </a:stretch>
          </a:blipFill>
        </p:spPr>
      </p:sp>
      <p:sp>
        <p:nvSpPr>
          <p:cNvPr id="8" name="Freeform 8"/>
          <p:cNvSpPr/>
          <p:nvPr/>
        </p:nvSpPr>
        <p:spPr>
          <a:xfrm>
            <a:off x="488548" y="6438720"/>
            <a:ext cx="5853444" cy="2801656"/>
          </a:xfrm>
          <a:custGeom>
            <a:avLst/>
            <a:gdLst/>
            <a:ahLst/>
            <a:cxnLst/>
            <a:rect l="l" t="t" r="r" b="b"/>
            <a:pathLst>
              <a:path w="5853444" h="2801656">
                <a:moveTo>
                  <a:pt x="0" y="0"/>
                </a:moveTo>
                <a:lnTo>
                  <a:pt x="5853443" y="0"/>
                </a:lnTo>
                <a:lnTo>
                  <a:pt x="5853443" y="2801655"/>
                </a:lnTo>
                <a:lnTo>
                  <a:pt x="0" y="2801655"/>
                </a:lnTo>
                <a:lnTo>
                  <a:pt x="0" y="0"/>
                </a:lnTo>
                <a:close/>
              </a:path>
            </a:pathLst>
          </a:custGeom>
          <a:blipFill>
            <a:blip r:embed="rId6"/>
            <a:stretch>
              <a:fillRect b="-15504"/>
            </a:stretch>
          </a:blipFill>
        </p:spPr>
      </p:sp>
      <p:sp>
        <p:nvSpPr>
          <p:cNvPr id="9" name="Freeform 9"/>
          <p:cNvSpPr/>
          <p:nvPr/>
        </p:nvSpPr>
        <p:spPr>
          <a:xfrm>
            <a:off x="9311278" y="2421382"/>
            <a:ext cx="5862781" cy="2936401"/>
          </a:xfrm>
          <a:custGeom>
            <a:avLst/>
            <a:gdLst/>
            <a:ahLst/>
            <a:cxnLst/>
            <a:rect l="l" t="t" r="r" b="b"/>
            <a:pathLst>
              <a:path w="5862781" h="2936401">
                <a:moveTo>
                  <a:pt x="0" y="0"/>
                </a:moveTo>
                <a:lnTo>
                  <a:pt x="5862781" y="0"/>
                </a:lnTo>
                <a:lnTo>
                  <a:pt x="5862781" y="2936401"/>
                </a:lnTo>
                <a:lnTo>
                  <a:pt x="0" y="2936401"/>
                </a:lnTo>
                <a:lnTo>
                  <a:pt x="0" y="0"/>
                </a:lnTo>
                <a:close/>
              </a:path>
            </a:pathLst>
          </a:custGeom>
          <a:blipFill>
            <a:blip r:embed="rId7"/>
            <a:stretch>
              <a:fillRect/>
            </a:stretch>
          </a:blipFill>
        </p:spPr>
      </p:sp>
      <p:sp>
        <p:nvSpPr>
          <p:cNvPr id="10" name="TextBox 10"/>
          <p:cNvSpPr txBox="1"/>
          <p:nvPr/>
        </p:nvSpPr>
        <p:spPr>
          <a:xfrm>
            <a:off x="703051" y="537527"/>
            <a:ext cx="4707149" cy="88709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Bold"/>
                <a:ea typeface="Canva Sans Bold"/>
                <a:cs typeface="Canva Sans Bold"/>
                <a:sym typeface="Canva Sans Bold"/>
              </a:rPr>
              <a:t>Sales Analysis</a:t>
            </a:r>
          </a:p>
        </p:txBody>
      </p:sp>
      <p:sp>
        <p:nvSpPr>
          <p:cNvPr id="11" name="TextBox 11"/>
          <p:cNvSpPr txBox="1"/>
          <p:nvPr/>
        </p:nvSpPr>
        <p:spPr>
          <a:xfrm>
            <a:off x="346496" y="1563766"/>
            <a:ext cx="6137547" cy="701675"/>
          </a:xfrm>
          <a:prstGeom prst="rect">
            <a:avLst/>
          </a:prstGeom>
        </p:spPr>
        <p:txBody>
          <a:bodyPr lIns="0" tIns="0" rIns="0" bIns="0" rtlCol="0" anchor="t">
            <a:spAutoFit/>
          </a:bodyPr>
          <a:lstStyle/>
          <a:p>
            <a:pPr algn="l">
              <a:lnSpc>
                <a:spcPts val="2800"/>
              </a:lnSpc>
            </a:pPr>
            <a:r>
              <a:rPr lang="en-US" sz="2000" dirty="0">
                <a:solidFill>
                  <a:srgbClr val="000000"/>
                </a:solidFill>
                <a:latin typeface="Canva Sans Bold"/>
                <a:ea typeface="Canva Sans Bold"/>
                <a:cs typeface="Canva Sans Bold"/>
                <a:sym typeface="Canva Sans Bold"/>
              </a:rPr>
              <a:t>Q1:</a:t>
            </a:r>
            <a:r>
              <a:rPr lang="en-US" sz="2000" dirty="0">
                <a:solidFill>
                  <a:srgbClr val="000000"/>
                </a:solidFill>
                <a:latin typeface="Canva Sans"/>
                <a:ea typeface="Canva Sans"/>
                <a:cs typeface="Canva Sans"/>
                <a:sym typeface="Canva Sans"/>
              </a:rPr>
              <a:t>Number of sales made in each time of the day per weekday</a:t>
            </a:r>
          </a:p>
        </p:txBody>
      </p:sp>
      <p:sp>
        <p:nvSpPr>
          <p:cNvPr id="12" name="TextBox 12"/>
          <p:cNvSpPr txBox="1"/>
          <p:nvPr/>
        </p:nvSpPr>
        <p:spPr>
          <a:xfrm>
            <a:off x="9045792" y="1563766"/>
            <a:ext cx="6137547" cy="701675"/>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Q2:</a:t>
            </a:r>
            <a:r>
              <a:rPr lang="en-US" sz="2000">
                <a:solidFill>
                  <a:srgbClr val="000000"/>
                </a:solidFill>
                <a:latin typeface="Canva Sans"/>
                <a:ea typeface="Canva Sans"/>
                <a:cs typeface="Canva Sans"/>
                <a:sym typeface="Canva Sans"/>
              </a:rPr>
              <a:t>Which of the customer types brings the most revenue?</a:t>
            </a:r>
          </a:p>
        </p:txBody>
      </p:sp>
      <p:sp>
        <p:nvSpPr>
          <p:cNvPr id="13" name="TextBox 13"/>
          <p:cNvSpPr txBox="1"/>
          <p:nvPr/>
        </p:nvSpPr>
        <p:spPr>
          <a:xfrm>
            <a:off x="346496" y="5564470"/>
            <a:ext cx="6137547" cy="701675"/>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Q3:</a:t>
            </a:r>
            <a:r>
              <a:rPr lang="en-US" sz="2000">
                <a:solidFill>
                  <a:srgbClr val="000000"/>
                </a:solidFill>
                <a:latin typeface="Canva Sans"/>
                <a:ea typeface="Canva Sans"/>
                <a:cs typeface="Canva Sans"/>
                <a:sym typeface="Canva Sans"/>
              </a:rPr>
              <a:t>Which city has the largest tax percent/ VAT (Value Added Tax)?</a:t>
            </a:r>
          </a:p>
        </p:txBody>
      </p:sp>
      <p:sp>
        <p:nvSpPr>
          <p:cNvPr id="14" name="TextBox 14"/>
          <p:cNvSpPr txBox="1"/>
          <p:nvPr/>
        </p:nvSpPr>
        <p:spPr>
          <a:xfrm>
            <a:off x="9311278" y="5740682"/>
            <a:ext cx="6137547" cy="349250"/>
          </a:xfrm>
          <a:prstGeom prst="rect">
            <a:avLst/>
          </a:prstGeom>
        </p:spPr>
        <p:txBody>
          <a:bodyPr lIns="0" tIns="0" rIns="0" bIns="0" rtlCol="0" anchor="t">
            <a:spAutoFit/>
          </a:bodyPr>
          <a:lstStyle/>
          <a:p>
            <a:pPr algn="l">
              <a:lnSpc>
                <a:spcPts val="2800"/>
              </a:lnSpc>
            </a:pPr>
            <a:r>
              <a:rPr lang="en-US" sz="2000">
                <a:solidFill>
                  <a:srgbClr val="000000"/>
                </a:solidFill>
                <a:latin typeface="Canva Sans Bold"/>
                <a:ea typeface="Canva Sans Bold"/>
                <a:cs typeface="Canva Sans Bold"/>
                <a:sym typeface="Canva Sans Bold"/>
              </a:rPr>
              <a:t>Q4:</a:t>
            </a:r>
            <a:r>
              <a:rPr lang="en-US" sz="2000">
                <a:solidFill>
                  <a:srgbClr val="000000"/>
                </a:solidFill>
                <a:latin typeface="Canva Sans"/>
                <a:ea typeface="Canva Sans"/>
                <a:cs typeface="Canva Sans"/>
                <a:sym typeface="Canva Sans"/>
              </a:rPr>
              <a:t>Which customer type pays the most in VAT?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543958" y="2461292"/>
            <a:ext cx="6218105" cy="2890105"/>
          </a:xfrm>
          <a:custGeom>
            <a:avLst/>
            <a:gdLst/>
            <a:ahLst/>
            <a:cxnLst/>
            <a:rect l="l" t="t" r="r" b="b"/>
            <a:pathLst>
              <a:path w="6218105" h="2890105">
                <a:moveTo>
                  <a:pt x="0" y="0"/>
                </a:moveTo>
                <a:lnTo>
                  <a:pt x="6218106" y="0"/>
                </a:lnTo>
                <a:lnTo>
                  <a:pt x="6218106" y="2890106"/>
                </a:lnTo>
                <a:lnTo>
                  <a:pt x="0" y="2890106"/>
                </a:lnTo>
                <a:lnTo>
                  <a:pt x="0" y="0"/>
                </a:lnTo>
                <a:close/>
              </a:path>
            </a:pathLst>
          </a:custGeom>
          <a:blipFill>
            <a:blip r:embed="rId4"/>
            <a:stretch>
              <a:fillRect/>
            </a:stretch>
          </a:blipFill>
        </p:spPr>
      </p:sp>
      <p:sp>
        <p:nvSpPr>
          <p:cNvPr id="7" name="Freeform 7"/>
          <p:cNvSpPr/>
          <p:nvPr/>
        </p:nvSpPr>
        <p:spPr>
          <a:xfrm>
            <a:off x="659104" y="6209169"/>
            <a:ext cx="5363403" cy="3141969"/>
          </a:xfrm>
          <a:custGeom>
            <a:avLst/>
            <a:gdLst/>
            <a:ahLst/>
            <a:cxnLst/>
            <a:rect l="l" t="t" r="r" b="b"/>
            <a:pathLst>
              <a:path w="5363403" h="3141969">
                <a:moveTo>
                  <a:pt x="0" y="0"/>
                </a:moveTo>
                <a:lnTo>
                  <a:pt x="5363404" y="0"/>
                </a:lnTo>
                <a:lnTo>
                  <a:pt x="5363404" y="3141969"/>
                </a:lnTo>
                <a:lnTo>
                  <a:pt x="0" y="3141969"/>
                </a:lnTo>
                <a:lnTo>
                  <a:pt x="0" y="0"/>
                </a:lnTo>
                <a:close/>
              </a:path>
            </a:pathLst>
          </a:custGeom>
          <a:blipFill>
            <a:blip r:embed="rId5"/>
            <a:stretch>
              <a:fillRect b="-14093"/>
            </a:stretch>
          </a:blipFill>
        </p:spPr>
      </p:sp>
      <p:sp>
        <p:nvSpPr>
          <p:cNvPr id="8" name="Freeform 8"/>
          <p:cNvSpPr/>
          <p:nvPr/>
        </p:nvSpPr>
        <p:spPr>
          <a:xfrm>
            <a:off x="9398364" y="6308751"/>
            <a:ext cx="5567473" cy="2949549"/>
          </a:xfrm>
          <a:custGeom>
            <a:avLst/>
            <a:gdLst/>
            <a:ahLst/>
            <a:cxnLst/>
            <a:rect l="l" t="t" r="r" b="b"/>
            <a:pathLst>
              <a:path w="5567473" h="2949549">
                <a:moveTo>
                  <a:pt x="0" y="0"/>
                </a:moveTo>
                <a:lnTo>
                  <a:pt x="5567473" y="0"/>
                </a:lnTo>
                <a:lnTo>
                  <a:pt x="5567473" y="2949549"/>
                </a:lnTo>
                <a:lnTo>
                  <a:pt x="0" y="2949549"/>
                </a:lnTo>
                <a:lnTo>
                  <a:pt x="0" y="0"/>
                </a:lnTo>
                <a:close/>
              </a:path>
            </a:pathLst>
          </a:custGeom>
          <a:blipFill>
            <a:blip r:embed="rId6"/>
            <a:stretch>
              <a:fillRect b="-15940"/>
            </a:stretch>
          </a:blipFill>
        </p:spPr>
      </p:sp>
      <p:sp>
        <p:nvSpPr>
          <p:cNvPr id="9" name="Freeform 9"/>
          <p:cNvSpPr/>
          <p:nvPr/>
        </p:nvSpPr>
        <p:spPr>
          <a:xfrm>
            <a:off x="9398364" y="2411322"/>
            <a:ext cx="5591301" cy="2940075"/>
          </a:xfrm>
          <a:custGeom>
            <a:avLst/>
            <a:gdLst/>
            <a:ahLst/>
            <a:cxnLst/>
            <a:rect l="l" t="t" r="r" b="b"/>
            <a:pathLst>
              <a:path w="5591301" h="2940075">
                <a:moveTo>
                  <a:pt x="0" y="0"/>
                </a:moveTo>
                <a:lnTo>
                  <a:pt x="5591302" y="0"/>
                </a:lnTo>
                <a:lnTo>
                  <a:pt x="5591302" y="2940076"/>
                </a:lnTo>
                <a:lnTo>
                  <a:pt x="0" y="2940076"/>
                </a:lnTo>
                <a:lnTo>
                  <a:pt x="0" y="0"/>
                </a:lnTo>
                <a:close/>
              </a:path>
            </a:pathLst>
          </a:custGeom>
          <a:blipFill>
            <a:blip r:embed="rId7"/>
            <a:stretch>
              <a:fillRect/>
            </a:stretch>
          </a:blipFill>
        </p:spPr>
      </p:sp>
      <p:sp>
        <p:nvSpPr>
          <p:cNvPr id="10" name="TextBox 10"/>
          <p:cNvSpPr txBox="1"/>
          <p:nvPr/>
        </p:nvSpPr>
        <p:spPr>
          <a:xfrm>
            <a:off x="0" y="537527"/>
            <a:ext cx="6392103"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Customer Analysis</a:t>
            </a:r>
          </a:p>
        </p:txBody>
      </p:sp>
      <p:sp>
        <p:nvSpPr>
          <p:cNvPr id="11" name="TextBox 11"/>
          <p:cNvSpPr txBox="1"/>
          <p:nvPr/>
        </p:nvSpPr>
        <p:spPr>
          <a:xfrm>
            <a:off x="176401" y="1925369"/>
            <a:ext cx="7476852" cy="335541"/>
          </a:xfrm>
          <a:prstGeom prst="rect">
            <a:avLst/>
          </a:prstGeom>
        </p:spPr>
        <p:txBody>
          <a:bodyPr wrap="square" lIns="0" tIns="0" rIns="0" bIns="0" rtlCol="0" anchor="t">
            <a:spAutoFit/>
          </a:bodyPr>
          <a:lstStyle/>
          <a:p>
            <a:pPr algn="ctr">
              <a:lnSpc>
                <a:spcPts val="2800"/>
              </a:lnSpc>
              <a:spcBef>
                <a:spcPct val="0"/>
              </a:spcBef>
            </a:pPr>
            <a:r>
              <a:rPr lang="en-US" sz="2000" dirty="0">
                <a:solidFill>
                  <a:srgbClr val="000000"/>
                </a:solidFill>
                <a:latin typeface="Canva Sans Bold"/>
                <a:ea typeface="Canva Sans Bold"/>
                <a:cs typeface="Canva Sans Bold"/>
                <a:sym typeface="Canva Sans Bold"/>
              </a:rPr>
              <a:t>Q1:</a:t>
            </a:r>
            <a:r>
              <a:rPr lang="en-US" sz="2000" dirty="0">
                <a:solidFill>
                  <a:srgbClr val="000000"/>
                </a:solidFill>
                <a:latin typeface="Canva Sans"/>
                <a:ea typeface="Canva Sans"/>
                <a:cs typeface="Canva Sans"/>
                <a:sym typeface="Canva Sans"/>
              </a:rPr>
              <a:t>How many unique customer types does the data have?</a:t>
            </a:r>
          </a:p>
        </p:txBody>
      </p:sp>
      <p:sp>
        <p:nvSpPr>
          <p:cNvPr id="12" name="TextBox 12"/>
          <p:cNvSpPr txBox="1"/>
          <p:nvPr/>
        </p:nvSpPr>
        <p:spPr>
          <a:xfrm>
            <a:off x="140750" y="5741300"/>
            <a:ext cx="7512503" cy="349250"/>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Canva Sans Bold"/>
                <a:ea typeface="Canva Sans Bold"/>
                <a:cs typeface="Canva Sans Bold"/>
                <a:sym typeface="Canva Sans Bold"/>
              </a:rPr>
              <a:t>Q2:</a:t>
            </a:r>
            <a:r>
              <a:rPr lang="en-US" sz="2000" u="none" strike="noStrike">
                <a:solidFill>
                  <a:srgbClr val="000000"/>
                </a:solidFill>
                <a:latin typeface="Canva Sans"/>
                <a:ea typeface="Canva Sans"/>
                <a:cs typeface="Canva Sans"/>
                <a:sym typeface="Canva Sans"/>
              </a:rPr>
              <a:t>How many unique payment methods does the data have?</a:t>
            </a:r>
          </a:p>
        </p:txBody>
      </p:sp>
      <p:sp>
        <p:nvSpPr>
          <p:cNvPr id="13" name="TextBox 13"/>
          <p:cNvSpPr txBox="1"/>
          <p:nvPr/>
        </p:nvSpPr>
        <p:spPr>
          <a:xfrm>
            <a:off x="9319039" y="1925369"/>
            <a:ext cx="5726124" cy="349250"/>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Canva Sans Bold"/>
                <a:ea typeface="Canva Sans Bold"/>
                <a:cs typeface="Canva Sans Bold"/>
                <a:sym typeface="Canva Sans Bold"/>
              </a:rPr>
              <a:t>Q3:</a:t>
            </a:r>
            <a:r>
              <a:rPr lang="en-US" sz="2000" u="none" strike="noStrike">
                <a:solidFill>
                  <a:srgbClr val="000000"/>
                </a:solidFill>
                <a:latin typeface="Canva Sans"/>
                <a:ea typeface="Canva Sans"/>
                <a:cs typeface="Canva Sans"/>
                <a:sym typeface="Canva Sans"/>
              </a:rPr>
              <a:t>What is the most common customer type?</a:t>
            </a:r>
          </a:p>
        </p:txBody>
      </p:sp>
      <p:sp>
        <p:nvSpPr>
          <p:cNvPr id="14" name="TextBox 14"/>
          <p:cNvSpPr txBox="1"/>
          <p:nvPr/>
        </p:nvSpPr>
        <p:spPr>
          <a:xfrm>
            <a:off x="9319039" y="5741300"/>
            <a:ext cx="5079332" cy="349250"/>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Canva Sans Bold"/>
                <a:ea typeface="Canva Sans Bold"/>
                <a:cs typeface="Canva Sans Bold"/>
                <a:sym typeface="Canva Sans Bold"/>
              </a:rPr>
              <a:t>Q4:</a:t>
            </a:r>
            <a:r>
              <a:rPr lang="en-US" sz="2000" u="none" strike="noStrike">
                <a:solidFill>
                  <a:srgbClr val="000000"/>
                </a:solidFill>
                <a:latin typeface="Canva Sans"/>
                <a:ea typeface="Canva Sans"/>
                <a:cs typeface="Canva Sans"/>
                <a:sym typeface="Canva Sans"/>
              </a:rPr>
              <a:t>Which customer type buys the most?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FC0328"/>
            </a:solidFill>
          </p:spPr>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335307" y="1174417"/>
            <a:ext cx="7046594" cy="3685693"/>
          </a:xfrm>
          <a:custGeom>
            <a:avLst/>
            <a:gdLst/>
            <a:ahLst/>
            <a:cxnLst/>
            <a:rect l="l" t="t" r="r" b="b"/>
            <a:pathLst>
              <a:path w="7046594" h="3685693">
                <a:moveTo>
                  <a:pt x="0" y="0"/>
                </a:moveTo>
                <a:lnTo>
                  <a:pt x="7046593" y="0"/>
                </a:lnTo>
                <a:lnTo>
                  <a:pt x="7046593" y="3685693"/>
                </a:lnTo>
                <a:lnTo>
                  <a:pt x="0" y="3685693"/>
                </a:lnTo>
                <a:lnTo>
                  <a:pt x="0" y="0"/>
                </a:lnTo>
                <a:close/>
              </a:path>
            </a:pathLst>
          </a:custGeom>
          <a:blipFill>
            <a:blip r:embed="rId4"/>
            <a:stretch>
              <a:fillRect b="-15076"/>
            </a:stretch>
          </a:blipFill>
        </p:spPr>
      </p:sp>
      <p:sp>
        <p:nvSpPr>
          <p:cNvPr id="7" name="Freeform 7"/>
          <p:cNvSpPr/>
          <p:nvPr/>
        </p:nvSpPr>
        <p:spPr>
          <a:xfrm>
            <a:off x="10558022" y="1145674"/>
            <a:ext cx="3564079" cy="3969251"/>
          </a:xfrm>
          <a:custGeom>
            <a:avLst/>
            <a:gdLst/>
            <a:ahLst/>
            <a:cxnLst/>
            <a:rect l="l" t="t" r="r" b="b"/>
            <a:pathLst>
              <a:path w="3564079" h="3969251">
                <a:moveTo>
                  <a:pt x="0" y="0"/>
                </a:moveTo>
                <a:lnTo>
                  <a:pt x="3564078" y="0"/>
                </a:lnTo>
                <a:lnTo>
                  <a:pt x="3564078" y="3969251"/>
                </a:lnTo>
                <a:lnTo>
                  <a:pt x="0" y="3969251"/>
                </a:lnTo>
                <a:lnTo>
                  <a:pt x="0" y="0"/>
                </a:lnTo>
                <a:close/>
              </a:path>
            </a:pathLst>
          </a:custGeom>
          <a:blipFill>
            <a:blip r:embed="rId5"/>
            <a:stretch>
              <a:fillRect b="-15209"/>
            </a:stretch>
          </a:blipFill>
        </p:spPr>
      </p:sp>
      <p:sp>
        <p:nvSpPr>
          <p:cNvPr id="8" name="Freeform 8"/>
          <p:cNvSpPr/>
          <p:nvPr/>
        </p:nvSpPr>
        <p:spPr>
          <a:xfrm>
            <a:off x="10990775" y="6342915"/>
            <a:ext cx="4527344" cy="3749224"/>
          </a:xfrm>
          <a:custGeom>
            <a:avLst/>
            <a:gdLst/>
            <a:ahLst/>
            <a:cxnLst/>
            <a:rect l="l" t="t" r="r" b="b"/>
            <a:pathLst>
              <a:path w="4527344" h="3749224">
                <a:moveTo>
                  <a:pt x="0" y="0"/>
                </a:moveTo>
                <a:lnTo>
                  <a:pt x="4527344" y="0"/>
                </a:lnTo>
                <a:lnTo>
                  <a:pt x="4527344" y="3749223"/>
                </a:lnTo>
                <a:lnTo>
                  <a:pt x="0" y="3749223"/>
                </a:lnTo>
                <a:lnTo>
                  <a:pt x="0" y="0"/>
                </a:lnTo>
                <a:close/>
              </a:path>
            </a:pathLst>
          </a:custGeom>
          <a:blipFill>
            <a:blip r:embed="rId6"/>
            <a:stretch>
              <a:fillRect b="-20754"/>
            </a:stretch>
          </a:blipFill>
        </p:spPr>
      </p:sp>
      <p:sp>
        <p:nvSpPr>
          <p:cNvPr id="9" name="Freeform 9"/>
          <p:cNvSpPr/>
          <p:nvPr/>
        </p:nvSpPr>
        <p:spPr>
          <a:xfrm>
            <a:off x="466522" y="6239004"/>
            <a:ext cx="6569800" cy="2900172"/>
          </a:xfrm>
          <a:custGeom>
            <a:avLst/>
            <a:gdLst/>
            <a:ahLst/>
            <a:cxnLst/>
            <a:rect l="l" t="t" r="r" b="b"/>
            <a:pathLst>
              <a:path w="6569800" h="2900172">
                <a:moveTo>
                  <a:pt x="0" y="0"/>
                </a:moveTo>
                <a:lnTo>
                  <a:pt x="6569800" y="0"/>
                </a:lnTo>
                <a:lnTo>
                  <a:pt x="6569800" y="2900172"/>
                </a:lnTo>
                <a:lnTo>
                  <a:pt x="0" y="2900172"/>
                </a:lnTo>
                <a:lnTo>
                  <a:pt x="0" y="0"/>
                </a:lnTo>
                <a:close/>
              </a:path>
            </a:pathLst>
          </a:custGeom>
          <a:blipFill>
            <a:blip r:embed="rId7"/>
            <a:stretch>
              <a:fillRect b="-16064"/>
            </a:stretch>
          </a:blipFill>
        </p:spPr>
      </p:sp>
      <p:sp>
        <p:nvSpPr>
          <p:cNvPr id="10" name="TextBox 10"/>
          <p:cNvSpPr txBox="1"/>
          <p:nvPr/>
        </p:nvSpPr>
        <p:spPr>
          <a:xfrm>
            <a:off x="335307" y="679450"/>
            <a:ext cx="6188119" cy="349250"/>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Canva Sans Bold"/>
                <a:ea typeface="Canva Sans Bold"/>
                <a:cs typeface="Canva Sans Bold"/>
                <a:sym typeface="Canva Sans Bold"/>
              </a:rPr>
              <a:t>Q5:</a:t>
            </a:r>
            <a:r>
              <a:rPr lang="en-US" sz="2000" u="none" strike="noStrike">
                <a:solidFill>
                  <a:srgbClr val="000000"/>
                </a:solidFill>
                <a:latin typeface="Canva Sans"/>
                <a:ea typeface="Canva Sans"/>
                <a:cs typeface="Canva Sans"/>
                <a:sym typeface="Canva Sans"/>
              </a:rPr>
              <a:t>What is the gender of most of the customers?</a:t>
            </a:r>
          </a:p>
        </p:txBody>
      </p:sp>
      <p:sp>
        <p:nvSpPr>
          <p:cNvPr id="11" name="TextBox 11"/>
          <p:cNvSpPr txBox="1"/>
          <p:nvPr/>
        </p:nvSpPr>
        <p:spPr>
          <a:xfrm>
            <a:off x="9498196" y="679450"/>
            <a:ext cx="6003321" cy="349250"/>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Canva Sans Bold"/>
                <a:ea typeface="Canva Sans Bold"/>
                <a:cs typeface="Canva Sans Bold"/>
                <a:sym typeface="Canva Sans Bold"/>
              </a:rPr>
              <a:t>Q6:</a:t>
            </a:r>
            <a:r>
              <a:rPr lang="en-US" sz="2000" u="none" strike="noStrike">
                <a:solidFill>
                  <a:srgbClr val="000000"/>
                </a:solidFill>
                <a:latin typeface="Canva Sans"/>
                <a:ea typeface="Canva Sans"/>
                <a:cs typeface="Canva Sans"/>
                <a:sym typeface="Canva Sans"/>
              </a:rPr>
              <a:t>What is the gender distribution per branch?</a:t>
            </a:r>
          </a:p>
        </p:txBody>
      </p:sp>
      <p:sp>
        <p:nvSpPr>
          <p:cNvPr id="12" name="TextBox 12"/>
          <p:cNvSpPr txBox="1"/>
          <p:nvPr/>
        </p:nvSpPr>
        <p:spPr>
          <a:xfrm>
            <a:off x="335307" y="5641240"/>
            <a:ext cx="7512503" cy="349250"/>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Canva Sans Bold"/>
                <a:ea typeface="Canva Sans Bold"/>
                <a:cs typeface="Canva Sans Bold"/>
                <a:sym typeface="Canva Sans Bold"/>
              </a:rPr>
              <a:t>Q7:</a:t>
            </a:r>
            <a:r>
              <a:rPr lang="en-US" sz="2000" u="none" strike="noStrike">
                <a:solidFill>
                  <a:srgbClr val="000000"/>
                </a:solidFill>
                <a:latin typeface="Canva Sans"/>
                <a:ea typeface="Canva Sans"/>
                <a:cs typeface="Canva Sans"/>
                <a:sym typeface="Canva Sans"/>
              </a:rPr>
              <a:t>Which time of the day do customers give most ratings?</a:t>
            </a:r>
          </a:p>
        </p:txBody>
      </p:sp>
      <p:sp>
        <p:nvSpPr>
          <p:cNvPr id="13" name="TextBox 13"/>
          <p:cNvSpPr txBox="1"/>
          <p:nvPr/>
        </p:nvSpPr>
        <p:spPr>
          <a:xfrm>
            <a:off x="9498196" y="5641240"/>
            <a:ext cx="7512503" cy="701675"/>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Canva Sans Bold"/>
                <a:ea typeface="Canva Sans Bold"/>
                <a:cs typeface="Canva Sans Bold"/>
                <a:sym typeface="Canva Sans Bold"/>
              </a:rPr>
              <a:t>Q8:</a:t>
            </a:r>
            <a:r>
              <a:rPr lang="en-US" sz="2000" u="none" strike="noStrike">
                <a:solidFill>
                  <a:srgbClr val="000000"/>
                </a:solidFill>
                <a:latin typeface="Canva Sans"/>
                <a:ea typeface="Canva Sans"/>
                <a:cs typeface="Canva Sans"/>
                <a:sym typeface="Canva Sans"/>
              </a:rPr>
              <a:t>Which time of the day do customers give most ratings per branch?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538</Words>
  <Application>Microsoft Office PowerPoint</Application>
  <PresentationFormat>Custom</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Canva Sans Bold</vt:lpstr>
      <vt:lpstr>Archivo Black</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dc:title>
  <cp:lastModifiedBy>Pradyumna P</cp:lastModifiedBy>
  <cp:revision>2</cp:revision>
  <dcterms:created xsi:type="dcterms:W3CDTF">2006-08-16T00:00:00Z</dcterms:created>
  <dcterms:modified xsi:type="dcterms:W3CDTF">2024-08-25T17:01:26Z</dcterms:modified>
  <dc:identifier>DAGOxoAy5ZQ</dc:identifier>
</cp:coreProperties>
</file>