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97A9F-3C02-4C73-B706-91EC5F3E4C7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278ACD-135F-4E5B-997E-4317EE57B96E}">
      <dgm:prSet/>
      <dgm:spPr/>
      <dgm:t>
        <a:bodyPr/>
        <a:lstStyle/>
        <a:p>
          <a:r>
            <a:rPr lang="en-US" b="1" i="0"/>
            <a:t>Evaluation Metrics Explained</a:t>
          </a:r>
          <a:r>
            <a:rPr lang="en-US" b="0" i="0"/>
            <a:t>:</a:t>
          </a:r>
          <a:endParaRPr lang="en-US"/>
        </a:p>
      </dgm:t>
    </dgm:pt>
    <dgm:pt modelId="{5059C13C-95FE-4FF3-B60C-48D4D86FF23E}" type="parTrans" cxnId="{F88B7B1D-C9C9-4A86-B165-F60F01E8B88A}">
      <dgm:prSet/>
      <dgm:spPr/>
      <dgm:t>
        <a:bodyPr/>
        <a:lstStyle/>
        <a:p>
          <a:endParaRPr lang="en-US"/>
        </a:p>
      </dgm:t>
    </dgm:pt>
    <dgm:pt modelId="{690B2733-5E7D-4613-8771-1D5562CDDA81}" type="sibTrans" cxnId="{F88B7B1D-C9C9-4A86-B165-F60F01E8B88A}">
      <dgm:prSet/>
      <dgm:spPr/>
      <dgm:t>
        <a:bodyPr/>
        <a:lstStyle/>
        <a:p>
          <a:endParaRPr lang="en-US"/>
        </a:p>
      </dgm:t>
    </dgm:pt>
    <dgm:pt modelId="{611890AD-1FCF-443F-8E7C-D3929D1EE222}">
      <dgm:prSet/>
      <dgm:spPr/>
      <dgm:t>
        <a:bodyPr/>
        <a:lstStyle/>
        <a:p>
          <a:r>
            <a:rPr lang="en-US" b="0" i="0"/>
            <a:t>Our model assessment relies on accuracy, precision, recall, F1 score, and ROC AUC to ensure a comprehensive evaluation.</a:t>
          </a:r>
          <a:endParaRPr lang="en-US"/>
        </a:p>
      </dgm:t>
    </dgm:pt>
    <dgm:pt modelId="{E23CA947-2467-44D5-AF0B-C93CBFECA757}" type="parTrans" cxnId="{D0193472-55D8-486A-B95C-8B1B5DE1DD50}">
      <dgm:prSet/>
      <dgm:spPr/>
      <dgm:t>
        <a:bodyPr/>
        <a:lstStyle/>
        <a:p>
          <a:endParaRPr lang="en-US"/>
        </a:p>
      </dgm:t>
    </dgm:pt>
    <dgm:pt modelId="{FD03866B-F2EB-47C7-9665-8D91424B7590}" type="sibTrans" cxnId="{D0193472-55D8-486A-B95C-8B1B5DE1DD50}">
      <dgm:prSet/>
      <dgm:spPr/>
      <dgm:t>
        <a:bodyPr/>
        <a:lstStyle/>
        <a:p>
          <a:endParaRPr lang="en-US"/>
        </a:p>
      </dgm:t>
    </dgm:pt>
    <dgm:pt modelId="{E5DEDCA6-92B3-4DDB-8C92-A10C99D63227}">
      <dgm:prSet/>
      <dgm:spPr/>
      <dgm:t>
        <a:bodyPr/>
        <a:lstStyle/>
        <a:p>
          <a:r>
            <a:rPr lang="en-US" b="0" i="0"/>
            <a:t>Accuracy measures overall correctness, precision focuses on the reliability of positive predictions, recall assesses the model's ability to identify all relevant cases, F1 score provides a balance between precision and recall, and ROC AUC reflects performance across all classification thresholds.</a:t>
          </a:r>
          <a:endParaRPr lang="en-US"/>
        </a:p>
      </dgm:t>
    </dgm:pt>
    <dgm:pt modelId="{4055B3EE-8335-4275-AF72-D17E63008422}" type="parTrans" cxnId="{A8B09934-2127-4F0B-98EA-C5E1650C49E9}">
      <dgm:prSet/>
      <dgm:spPr/>
      <dgm:t>
        <a:bodyPr/>
        <a:lstStyle/>
        <a:p>
          <a:endParaRPr lang="en-US"/>
        </a:p>
      </dgm:t>
    </dgm:pt>
    <dgm:pt modelId="{4772D03E-F826-400A-A553-ECA819FA477A}" type="sibTrans" cxnId="{A8B09934-2127-4F0B-98EA-C5E1650C49E9}">
      <dgm:prSet/>
      <dgm:spPr/>
      <dgm:t>
        <a:bodyPr/>
        <a:lstStyle/>
        <a:p>
          <a:endParaRPr lang="en-US"/>
        </a:p>
      </dgm:t>
    </dgm:pt>
    <dgm:pt modelId="{85B551B1-4D9E-4B51-B248-0229F17E848C}">
      <dgm:prSet/>
      <dgm:spPr/>
      <dgm:t>
        <a:bodyPr/>
        <a:lstStyle/>
        <a:p>
          <a:r>
            <a:rPr lang="en-US" b="1" i="0"/>
            <a:t>Business Impact of Prediction Errors</a:t>
          </a:r>
          <a:r>
            <a:rPr lang="en-US" b="0" i="0"/>
            <a:t>:</a:t>
          </a:r>
          <a:endParaRPr lang="en-US"/>
        </a:p>
      </dgm:t>
    </dgm:pt>
    <dgm:pt modelId="{48C57319-C250-4AE8-9C10-3C9A71250830}" type="parTrans" cxnId="{2890999D-B302-45DA-9CE7-7FC57B8F2E84}">
      <dgm:prSet/>
      <dgm:spPr/>
      <dgm:t>
        <a:bodyPr/>
        <a:lstStyle/>
        <a:p>
          <a:endParaRPr lang="en-US"/>
        </a:p>
      </dgm:t>
    </dgm:pt>
    <dgm:pt modelId="{D1C2BBA1-8D8C-40A6-8A1F-68739286ACAC}" type="sibTrans" cxnId="{2890999D-B302-45DA-9CE7-7FC57B8F2E84}">
      <dgm:prSet/>
      <dgm:spPr/>
      <dgm:t>
        <a:bodyPr/>
        <a:lstStyle/>
        <a:p>
          <a:endParaRPr lang="en-US"/>
        </a:p>
      </dgm:t>
    </dgm:pt>
    <dgm:pt modelId="{ED274C3A-E362-4D93-9E9C-508E6A54C25F}">
      <dgm:prSet/>
      <dgm:spPr/>
      <dgm:t>
        <a:bodyPr/>
        <a:lstStyle/>
        <a:p>
          <a:r>
            <a:rPr lang="en-US" b="0" i="0"/>
            <a:t>False Positives (predicting satisfaction incorrectly): May lead to complacency in service improvement, risking future customer loyalty and revenue.</a:t>
          </a:r>
          <a:endParaRPr lang="en-US"/>
        </a:p>
      </dgm:t>
    </dgm:pt>
    <dgm:pt modelId="{16841DC0-3CC1-479E-8493-42BBACF837FD}" type="parTrans" cxnId="{2076CC1F-C745-4782-BB7B-56E1752E214C}">
      <dgm:prSet/>
      <dgm:spPr/>
      <dgm:t>
        <a:bodyPr/>
        <a:lstStyle/>
        <a:p>
          <a:endParaRPr lang="en-US"/>
        </a:p>
      </dgm:t>
    </dgm:pt>
    <dgm:pt modelId="{9CC4CBF3-C0C5-4FB6-9967-28CADBDC9056}" type="sibTrans" cxnId="{2076CC1F-C745-4782-BB7B-56E1752E214C}">
      <dgm:prSet/>
      <dgm:spPr/>
      <dgm:t>
        <a:bodyPr/>
        <a:lstStyle/>
        <a:p>
          <a:endParaRPr lang="en-US"/>
        </a:p>
      </dgm:t>
    </dgm:pt>
    <dgm:pt modelId="{796B4A84-8021-4CFD-85B7-FBF3B920F087}">
      <dgm:prSet/>
      <dgm:spPr/>
      <dgm:t>
        <a:bodyPr/>
        <a:lstStyle/>
        <a:p>
          <a:r>
            <a:rPr lang="en-US" b="0" i="0"/>
            <a:t>False Negatives (missing unsatisfied customers): Critical as it may result in loss of customers and tarnish brand reputation if not addressed promptly.</a:t>
          </a:r>
          <a:endParaRPr lang="en-US"/>
        </a:p>
      </dgm:t>
    </dgm:pt>
    <dgm:pt modelId="{C4332DDB-A39D-4868-AEEB-53495ED651BA}" type="parTrans" cxnId="{400C0DF2-40A6-45DD-A95A-3D068D5258DF}">
      <dgm:prSet/>
      <dgm:spPr/>
      <dgm:t>
        <a:bodyPr/>
        <a:lstStyle/>
        <a:p>
          <a:endParaRPr lang="en-US"/>
        </a:p>
      </dgm:t>
    </dgm:pt>
    <dgm:pt modelId="{C7D176FD-9B35-46E2-83EA-8E5937E1D767}" type="sibTrans" cxnId="{400C0DF2-40A6-45DD-A95A-3D068D5258DF}">
      <dgm:prSet/>
      <dgm:spPr/>
      <dgm:t>
        <a:bodyPr/>
        <a:lstStyle/>
        <a:p>
          <a:endParaRPr lang="en-US"/>
        </a:p>
      </dgm:t>
    </dgm:pt>
    <dgm:pt modelId="{45FE7DEE-271C-4C7C-AA39-133894C6D163}">
      <dgm:prSet/>
      <dgm:spPr/>
      <dgm:t>
        <a:bodyPr/>
        <a:lstStyle/>
        <a:p>
          <a:r>
            <a:rPr lang="en-US" b="1" i="0"/>
            <a:t>Financial Implications of Model Choices</a:t>
          </a:r>
          <a:r>
            <a:rPr lang="en-US" b="0" i="0"/>
            <a:t>:</a:t>
          </a:r>
          <a:endParaRPr lang="en-US"/>
        </a:p>
      </dgm:t>
    </dgm:pt>
    <dgm:pt modelId="{2F337421-A115-401E-BDE4-A2B8BBF2492F}" type="parTrans" cxnId="{94A622C4-0E2C-4015-AFBB-513E7F186BC5}">
      <dgm:prSet/>
      <dgm:spPr/>
      <dgm:t>
        <a:bodyPr/>
        <a:lstStyle/>
        <a:p>
          <a:endParaRPr lang="en-US"/>
        </a:p>
      </dgm:t>
    </dgm:pt>
    <dgm:pt modelId="{3EDB0A7F-AF31-4082-88B5-89FB27BB42F3}" type="sibTrans" cxnId="{94A622C4-0E2C-4015-AFBB-513E7F186BC5}">
      <dgm:prSet/>
      <dgm:spPr/>
      <dgm:t>
        <a:bodyPr/>
        <a:lstStyle/>
        <a:p>
          <a:endParaRPr lang="en-US"/>
        </a:p>
      </dgm:t>
    </dgm:pt>
    <dgm:pt modelId="{D4BFC40C-6250-4549-80E6-D9D5630827B3}">
      <dgm:prSet/>
      <dgm:spPr/>
      <dgm:t>
        <a:bodyPr/>
        <a:lstStyle/>
        <a:p>
          <a:r>
            <a:rPr lang="en-US" b="0" i="0"/>
            <a:t>Our analysis incorporates potential financial losses from prediction errors, emphasizing models that minimize costly mistakes.</a:t>
          </a:r>
          <a:endParaRPr lang="en-US"/>
        </a:p>
      </dgm:t>
    </dgm:pt>
    <dgm:pt modelId="{4C36FE00-14D9-4400-A710-9A6B61F8FB5E}" type="parTrans" cxnId="{A14C2789-A716-4BFA-ACFD-808BEB7128CD}">
      <dgm:prSet/>
      <dgm:spPr/>
      <dgm:t>
        <a:bodyPr/>
        <a:lstStyle/>
        <a:p>
          <a:endParaRPr lang="en-US"/>
        </a:p>
      </dgm:t>
    </dgm:pt>
    <dgm:pt modelId="{35FA716D-EBA8-4BA7-9390-696C28EDFE77}" type="sibTrans" cxnId="{A14C2789-A716-4BFA-ACFD-808BEB7128CD}">
      <dgm:prSet/>
      <dgm:spPr/>
      <dgm:t>
        <a:bodyPr/>
        <a:lstStyle/>
        <a:p>
          <a:endParaRPr lang="en-US"/>
        </a:p>
      </dgm:t>
    </dgm:pt>
    <dgm:pt modelId="{2EFEF992-2911-4D71-B2CF-D378B5F54D2F}">
      <dgm:prSet/>
      <dgm:spPr/>
      <dgm:t>
        <a:bodyPr/>
        <a:lstStyle/>
        <a:p>
          <a:r>
            <a:rPr lang="en-US" b="0" i="0"/>
            <a:t>The chosen metrics facilitate a decision-making framework that prioritizes customer retention and satisfaction, integral to long-term profitability.</a:t>
          </a:r>
          <a:endParaRPr lang="en-US"/>
        </a:p>
      </dgm:t>
    </dgm:pt>
    <dgm:pt modelId="{64CE7E72-2E96-445C-A0B5-B39B6236CEE2}" type="parTrans" cxnId="{7B1FBBC8-BC9F-4CD7-BAB0-FF788DD48FB2}">
      <dgm:prSet/>
      <dgm:spPr/>
      <dgm:t>
        <a:bodyPr/>
        <a:lstStyle/>
        <a:p>
          <a:endParaRPr lang="en-US"/>
        </a:p>
      </dgm:t>
    </dgm:pt>
    <dgm:pt modelId="{8CA74C84-D859-4B5B-99A6-E97335B1B392}" type="sibTrans" cxnId="{7B1FBBC8-BC9F-4CD7-BAB0-FF788DD48FB2}">
      <dgm:prSet/>
      <dgm:spPr/>
      <dgm:t>
        <a:bodyPr/>
        <a:lstStyle/>
        <a:p>
          <a:endParaRPr lang="en-US"/>
        </a:p>
      </dgm:t>
    </dgm:pt>
    <dgm:pt modelId="{925E9606-C88D-41AB-B8B8-AEDAE3E40A73}">
      <dgm:prSet/>
      <dgm:spPr/>
      <dgm:t>
        <a:bodyPr/>
        <a:lstStyle/>
        <a:p>
          <a:r>
            <a:rPr lang="en-US" b="1" i="0"/>
            <a:t>Recommendation for Model Adoption</a:t>
          </a:r>
          <a:r>
            <a:rPr lang="en-US" b="0" i="0"/>
            <a:t>:</a:t>
          </a:r>
          <a:endParaRPr lang="en-US"/>
        </a:p>
      </dgm:t>
    </dgm:pt>
    <dgm:pt modelId="{D1E78840-B4D9-4AD3-B840-497ED86BC52B}" type="parTrans" cxnId="{1D22AA3D-586D-4639-90E5-A91888AA41C0}">
      <dgm:prSet/>
      <dgm:spPr/>
      <dgm:t>
        <a:bodyPr/>
        <a:lstStyle/>
        <a:p>
          <a:endParaRPr lang="en-US"/>
        </a:p>
      </dgm:t>
    </dgm:pt>
    <dgm:pt modelId="{1B47C2DF-F139-487E-B413-2711E827653E}" type="sibTrans" cxnId="{1D22AA3D-586D-4639-90E5-A91888AA41C0}">
      <dgm:prSet/>
      <dgm:spPr/>
      <dgm:t>
        <a:bodyPr/>
        <a:lstStyle/>
        <a:p>
          <a:endParaRPr lang="en-US"/>
        </a:p>
      </dgm:t>
    </dgm:pt>
    <dgm:pt modelId="{5B49C5B1-5AEC-4905-AE65-181039A8D63D}">
      <dgm:prSet/>
      <dgm:spPr/>
      <dgm:t>
        <a:bodyPr/>
        <a:lstStyle/>
        <a:p>
          <a:r>
            <a:rPr lang="en-US" b="0" i="0"/>
            <a:t>We recommend the XGBoost model, which demonstrates the highest net benefit when considering both prediction accuracy and associated costs.</a:t>
          </a:r>
          <a:endParaRPr lang="en-US"/>
        </a:p>
      </dgm:t>
    </dgm:pt>
    <dgm:pt modelId="{830DD74A-2CA0-4D1D-88E0-2985ABF0FD7D}" type="parTrans" cxnId="{DF481CD6-399E-48AC-8341-3C4312883DC1}">
      <dgm:prSet/>
      <dgm:spPr/>
      <dgm:t>
        <a:bodyPr/>
        <a:lstStyle/>
        <a:p>
          <a:endParaRPr lang="en-US"/>
        </a:p>
      </dgm:t>
    </dgm:pt>
    <dgm:pt modelId="{8DB75778-D338-4987-A3E4-C95926894DDC}" type="sibTrans" cxnId="{DF481CD6-399E-48AC-8341-3C4312883DC1}">
      <dgm:prSet/>
      <dgm:spPr/>
      <dgm:t>
        <a:bodyPr/>
        <a:lstStyle/>
        <a:p>
          <a:endParaRPr lang="en-US"/>
        </a:p>
      </dgm:t>
    </dgm:pt>
    <dgm:pt modelId="{DD10BC9E-39A5-44F7-84C1-D9D75ED99242}">
      <dgm:prSet/>
      <dgm:spPr/>
      <dgm:t>
        <a:bodyPr/>
        <a:lstStyle/>
        <a:p>
          <a:r>
            <a:rPr lang="en-US" b="0" i="0"/>
            <a:t>This model efficiently balances the cost of false predictions with high accuracy, proving to be the most cost-effective solution for our business needs.</a:t>
          </a:r>
          <a:endParaRPr lang="en-US"/>
        </a:p>
      </dgm:t>
    </dgm:pt>
    <dgm:pt modelId="{94B01775-7507-477E-939E-4664D5FEEE78}" type="parTrans" cxnId="{9A08C135-18CA-479B-AFCB-F2608298371A}">
      <dgm:prSet/>
      <dgm:spPr/>
      <dgm:t>
        <a:bodyPr/>
        <a:lstStyle/>
        <a:p>
          <a:endParaRPr lang="en-US"/>
        </a:p>
      </dgm:t>
    </dgm:pt>
    <dgm:pt modelId="{4DEB615A-1394-47C1-8450-EB81CD9B1304}" type="sibTrans" cxnId="{9A08C135-18CA-479B-AFCB-F2608298371A}">
      <dgm:prSet/>
      <dgm:spPr/>
      <dgm:t>
        <a:bodyPr/>
        <a:lstStyle/>
        <a:p>
          <a:endParaRPr lang="en-US"/>
        </a:p>
      </dgm:t>
    </dgm:pt>
    <dgm:pt modelId="{EBB61090-CBD1-4FDA-AF6E-5BC88D3F039D}" type="pres">
      <dgm:prSet presAssocID="{58D97A9F-3C02-4C73-B706-91EC5F3E4C7B}" presName="linear" presStyleCnt="0">
        <dgm:presLayoutVars>
          <dgm:dir/>
          <dgm:animLvl val="lvl"/>
          <dgm:resizeHandles val="exact"/>
        </dgm:presLayoutVars>
      </dgm:prSet>
      <dgm:spPr/>
    </dgm:pt>
    <dgm:pt modelId="{3FBFCD64-0EAA-44EF-88B7-AABDF5C062CE}" type="pres">
      <dgm:prSet presAssocID="{CC278ACD-135F-4E5B-997E-4317EE57B96E}" presName="parentLin" presStyleCnt="0"/>
      <dgm:spPr/>
    </dgm:pt>
    <dgm:pt modelId="{EFF92D00-FF00-473F-A044-ABEF8B4509DF}" type="pres">
      <dgm:prSet presAssocID="{CC278ACD-135F-4E5B-997E-4317EE57B96E}" presName="parentLeftMargin" presStyleLbl="node1" presStyleIdx="0" presStyleCnt="4"/>
      <dgm:spPr/>
    </dgm:pt>
    <dgm:pt modelId="{E14E86E3-372C-4F11-A246-D12517467EDC}" type="pres">
      <dgm:prSet presAssocID="{CC278ACD-135F-4E5B-997E-4317EE57B96E}" presName="parentText" presStyleLbl="node1" presStyleIdx="0" presStyleCnt="4">
        <dgm:presLayoutVars>
          <dgm:chMax val="0"/>
          <dgm:bulletEnabled val="1"/>
        </dgm:presLayoutVars>
      </dgm:prSet>
      <dgm:spPr/>
    </dgm:pt>
    <dgm:pt modelId="{D317242C-9EB3-43FC-B8E0-3D82C0A4E4C2}" type="pres">
      <dgm:prSet presAssocID="{CC278ACD-135F-4E5B-997E-4317EE57B96E}" presName="negativeSpace" presStyleCnt="0"/>
      <dgm:spPr/>
    </dgm:pt>
    <dgm:pt modelId="{020C8E2A-B253-435C-AEE4-7A15D65BB66E}" type="pres">
      <dgm:prSet presAssocID="{CC278ACD-135F-4E5B-997E-4317EE57B96E}" presName="childText" presStyleLbl="conFgAcc1" presStyleIdx="0" presStyleCnt="4">
        <dgm:presLayoutVars>
          <dgm:bulletEnabled val="1"/>
        </dgm:presLayoutVars>
      </dgm:prSet>
      <dgm:spPr/>
    </dgm:pt>
    <dgm:pt modelId="{FD0A11C2-C25F-4FB8-AC0F-97D0D4C48F65}" type="pres">
      <dgm:prSet presAssocID="{690B2733-5E7D-4613-8771-1D5562CDDA81}" presName="spaceBetweenRectangles" presStyleCnt="0"/>
      <dgm:spPr/>
    </dgm:pt>
    <dgm:pt modelId="{5A90BB10-E237-4EBC-9384-17BBBB2FDD46}" type="pres">
      <dgm:prSet presAssocID="{85B551B1-4D9E-4B51-B248-0229F17E848C}" presName="parentLin" presStyleCnt="0"/>
      <dgm:spPr/>
    </dgm:pt>
    <dgm:pt modelId="{AC272C5C-AEE4-4E06-A8A0-E75B44F4990D}" type="pres">
      <dgm:prSet presAssocID="{85B551B1-4D9E-4B51-B248-0229F17E848C}" presName="parentLeftMargin" presStyleLbl="node1" presStyleIdx="0" presStyleCnt="4"/>
      <dgm:spPr/>
    </dgm:pt>
    <dgm:pt modelId="{9D73046E-FF54-4110-8D8D-9B5DDC0FD325}" type="pres">
      <dgm:prSet presAssocID="{85B551B1-4D9E-4B51-B248-0229F17E848C}" presName="parentText" presStyleLbl="node1" presStyleIdx="1" presStyleCnt="4">
        <dgm:presLayoutVars>
          <dgm:chMax val="0"/>
          <dgm:bulletEnabled val="1"/>
        </dgm:presLayoutVars>
      </dgm:prSet>
      <dgm:spPr/>
    </dgm:pt>
    <dgm:pt modelId="{AF6AF8D8-2E90-40C1-8CFB-E52BEE05E147}" type="pres">
      <dgm:prSet presAssocID="{85B551B1-4D9E-4B51-B248-0229F17E848C}" presName="negativeSpace" presStyleCnt="0"/>
      <dgm:spPr/>
    </dgm:pt>
    <dgm:pt modelId="{FA0DB400-6ABF-49EE-BF9B-F66E1F04BE1A}" type="pres">
      <dgm:prSet presAssocID="{85B551B1-4D9E-4B51-B248-0229F17E848C}" presName="childText" presStyleLbl="conFgAcc1" presStyleIdx="1" presStyleCnt="4">
        <dgm:presLayoutVars>
          <dgm:bulletEnabled val="1"/>
        </dgm:presLayoutVars>
      </dgm:prSet>
      <dgm:spPr/>
    </dgm:pt>
    <dgm:pt modelId="{DEFB9E98-F81F-4926-BE04-83C423544361}" type="pres">
      <dgm:prSet presAssocID="{D1C2BBA1-8D8C-40A6-8A1F-68739286ACAC}" presName="spaceBetweenRectangles" presStyleCnt="0"/>
      <dgm:spPr/>
    </dgm:pt>
    <dgm:pt modelId="{529E30B7-D491-410F-9F3D-A49EDCEC2410}" type="pres">
      <dgm:prSet presAssocID="{45FE7DEE-271C-4C7C-AA39-133894C6D163}" presName="parentLin" presStyleCnt="0"/>
      <dgm:spPr/>
    </dgm:pt>
    <dgm:pt modelId="{4E4DE8C0-E9C8-4DDB-85D1-1E5993D285CD}" type="pres">
      <dgm:prSet presAssocID="{45FE7DEE-271C-4C7C-AA39-133894C6D163}" presName="parentLeftMargin" presStyleLbl="node1" presStyleIdx="1" presStyleCnt="4"/>
      <dgm:spPr/>
    </dgm:pt>
    <dgm:pt modelId="{D4EE076B-BBD7-4FCE-BE7E-7595A461F668}" type="pres">
      <dgm:prSet presAssocID="{45FE7DEE-271C-4C7C-AA39-133894C6D163}" presName="parentText" presStyleLbl="node1" presStyleIdx="2" presStyleCnt="4">
        <dgm:presLayoutVars>
          <dgm:chMax val="0"/>
          <dgm:bulletEnabled val="1"/>
        </dgm:presLayoutVars>
      </dgm:prSet>
      <dgm:spPr/>
    </dgm:pt>
    <dgm:pt modelId="{52B91282-F478-4B8C-B057-19A4E7554E2A}" type="pres">
      <dgm:prSet presAssocID="{45FE7DEE-271C-4C7C-AA39-133894C6D163}" presName="negativeSpace" presStyleCnt="0"/>
      <dgm:spPr/>
    </dgm:pt>
    <dgm:pt modelId="{DE89757A-B431-49D7-A279-ECE61E79B903}" type="pres">
      <dgm:prSet presAssocID="{45FE7DEE-271C-4C7C-AA39-133894C6D163}" presName="childText" presStyleLbl="conFgAcc1" presStyleIdx="2" presStyleCnt="4">
        <dgm:presLayoutVars>
          <dgm:bulletEnabled val="1"/>
        </dgm:presLayoutVars>
      </dgm:prSet>
      <dgm:spPr/>
    </dgm:pt>
    <dgm:pt modelId="{1587DE1F-2916-4A12-9FBE-E550F54EAE25}" type="pres">
      <dgm:prSet presAssocID="{3EDB0A7F-AF31-4082-88B5-89FB27BB42F3}" presName="spaceBetweenRectangles" presStyleCnt="0"/>
      <dgm:spPr/>
    </dgm:pt>
    <dgm:pt modelId="{73B89D83-414D-45D8-9B0B-63C5E86D83FC}" type="pres">
      <dgm:prSet presAssocID="{925E9606-C88D-41AB-B8B8-AEDAE3E40A73}" presName="parentLin" presStyleCnt="0"/>
      <dgm:spPr/>
    </dgm:pt>
    <dgm:pt modelId="{EB656F78-231D-4412-8838-3CB1F7B5A223}" type="pres">
      <dgm:prSet presAssocID="{925E9606-C88D-41AB-B8B8-AEDAE3E40A73}" presName="parentLeftMargin" presStyleLbl="node1" presStyleIdx="2" presStyleCnt="4"/>
      <dgm:spPr/>
    </dgm:pt>
    <dgm:pt modelId="{59DA2CEB-AE4B-4C75-8DA7-17F1B2967574}" type="pres">
      <dgm:prSet presAssocID="{925E9606-C88D-41AB-B8B8-AEDAE3E40A73}" presName="parentText" presStyleLbl="node1" presStyleIdx="3" presStyleCnt="4">
        <dgm:presLayoutVars>
          <dgm:chMax val="0"/>
          <dgm:bulletEnabled val="1"/>
        </dgm:presLayoutVars>
      </dgm:prSet>
      <dgm:spPr/>
    </dgm:pt>
    <dgm:pt modelId="{4F0BDB51-A598-4B3C-B617-E3C1CBBB2948}" type="pres">
      <dgm:prSet presAssocID="{925E9606-C88D-41AB-B8B8-AEDAE3E40A73}" presName="negativeSpace" presStyleCnt="0"/>
      <dgm:spPr/>
    </dgm:pt>
    <dgm:pt modelId="{DE62350A-45BE-4BB4-8E85-1B8D26629607}" type="pres">
      <dgm:prSet presAssocID="{925E9606-C88D-41AB-B8B8-AEDAE3E40A73}" presName="childText" presStyleLbl="conFgAcc1" presStyleIdx="3" presStyleCnt="4">
        <dgm:presLayoutVars>
          <dgm:bulletEnabled val="1"/>
        </dgm:presLayoutVars>
      </dgm:prSet>
      <dgm:spPr/>
    </dgm:pt>
  </dgm:ptLst>
  <dgm:cxnLst>
    <dgm:cxn modelId="{26E56305-2D03-47D9-9C2A-AAA8607B6BC3}" type="presOf" srcId="{58D97A9F-3C02-4C73-B706-91EC5F3E4C7B}" destId="{EBB61090-CBD1-4FDA-AF6E-5BC88D3F039D}" srcOrd="0" destOrd="0" presId="urn:microsoft.com/office/officeart/2005/8/layout/list1"/>
    <dgm:cxn modelId="{91BE9507-5197-45F9-AA7C-D5B731100B7A}" type="presOf" srcId="{85B551B1-4D9E-4B51-B248-0229F17E848C}" destId="{9D73046E-FF54-4110-8D8D-9B5DDC0FD325}" srcOrd="1" destOrd="0" presId="urn:microsoft.com/office/officeart/2005/8/layout/list1"/>
    <dgm:cxn modelId="{EB13ED0F-3C0A-4C7D-8EF2-5811E10F8BC6}" type="presOf" srcId="{DD10BC9E-39A5-44F7-84C1-D9D75ED99242}" destId="{DE62350A-45BE-4BB4-8E85-1B8D26629607}" srcOrd="0" destOrd="1" presId="urn:microsoft.com/office/officeart/2005/8/layout/list1"/>
    <dgm:cxn modelId="{C33BB414-D78C-4FE6-B87E-3D37AEB3878B}" type="presOf" srcId="{E5DEDCA6-92B3-4DDB-8C92-A10C99D63227}" destId="{020C8E2A-B253-435C-AEE4-7A15D65BB66E}" srcOrd="0" destOrd="1" presId="urn:microsoft.com/office/officeart/2005/8/layout/list1"/>
    <dgm:cxn modelId="{F88B7B1D-C9C9-4A86-B165-F60F01E8B88A}" srcId="{58D97A9F-3C02-4C73-B706-91EC5F3E4C7B}" destId="{CC278ACD-135F-4E5B-997E-4317EE57B96E}" srcOrd="0" destOrd="0" parTransId="{5059C13C-95FE-4FF3-B60C-48D4D86FF23E}" sibTransId="{690B2733-5E7D-4613-8771-1D5562CDDA81}"/>
    <dgm:cxn modelId="{2076CC1F-C745-4782-BB7B-56E1752E214C}" srcId="{85B551B1-4D9E-4B51-B248-0229F17E848C}" destId="{ED274C3A-E362-4D93-9E9C-508E6A54C25F}" srcOrd="0" destOrd="0" parTransId="{16841DC0-3CC1-479E-8493-42BBACF837FD}" sibTransId="{9CC4CBF3-C0C5-4FB6-9967-28CADBDC9056}"/>
    <dgm:cxn modelId="{A8B09934-2127-4F0B-98EA-C5E1650C49E9}" srcId="{CC278ACD-135F-4E5B-997E-4317EE57B96E}" destId="{E5DEDCA6-92B3-4DDB-8C92-A10C99D63227}" srcOrd="1" destOrd="0" parTransId="{4055B3EE-8335-4275-AF72-D17E63008422}" sibTransId="{4772D03E-F826-400A-A553-ECA819FA477A}"/>
    <dgm:cxn modelId="{9A08C135-18CA-479B-AFCB-F2608298371A}" srcId="{925E9606-C88D-41AB-B8B8-AEDAE3E40A73}" destId="{DD10BC9E-39A5-44F7-84C1-D9D75ED99242}" srcOrd="1" destOrd="0" parTransId="{94B01775-7507-477E-939E-4664D5FEEE78}" sibTransId="{4DEB615A-1394-47C1-8450-EB81CD9B1304}"/>
    <dgm:cxn modelId="{1D22AA3D-586D-4639-90E5-A91888AA41C0}" srcId="{58D97A9F-3C02-4C73-B706-91EC5F3E4C7B}" destId="{925E9606-C88D-41AB-B8B8-AEDAE3E40A73}" srcOrd="3" destOrd="0" parTransId="{D1E78840-B4D9-4AD3-B840-497ED86BC52B}" sibTransId="{1B47C2DF-F139-487E-B413-2711E827653E}"/>
    <dgm:cxn modelId="{3D9B8243-8C85-4A4C-A99F-C32E356D8054}" type="presOf" srcId="{5B49C5B1-5AEC-4905-AE65-181039A8D63D}" destId="{DE62350A-45BE-4BB4-8E85-1B8D26629607}" srcOrd="0" destOrd="0" presId="urn:microsoft.com/office/officeart/2005/8/layout/list1"/>
    <dgm:cxn modelId="{57D8BB69-7B0B-4775-9D79-B8DB0D09E7D0}" type="presOf" srcId="{CC278ACD-135F-4E5B-997E-4317EE57B96E}" destId="{E14E86E3-372C-4F11-A246-D12517467EDC}" srcOrd="1" destOrd="0" presId="urn:microsoft.com/office/officeart/2005/8/layout/list1"/>
    <dgm:cxn modelId="{D0193472-55D8-486A-B95C-8B1B5DE1DD50}" srcId="{CC278ACD-135F-4E5B-997E-4317EE57B96E}" destId="{611890AD-1FCF-443F-8E7C-D3929D1EE222}" srcOrd="0" destOrd="0" parTransId="{E23CA947-2467-44D5-AF0B-C93CBFECA757}" sibTransId="{FD03866B-F2EB-47C7-9665-8D91424B7590}"/>
    <dgm:cxn modelId="{97EB4C76-CAB7-41C6-B1D1-E662789A50BC}" type="presOf" srcId="{45FE7DEE-271C-4C7C-AA39-133894C6D163}" destId="{D4EE076B-BBD7-4FCE-BE7E-7595A461F668}" srcOrd="1" destOrd="0" presId="urn:microsoft.com/office/officeart/2005/8/layout/list1"/>
    <dgm:cxn modelId="{4CAF9056-448B-4AC9-BCCD-4E83C44AD9AA}" type="presOf" srcId="{ED274C3A-E362-4D93-9E9C-508E6A54C25F}" destId="{FA0DB400-6ABF-49EE-BF9B-F66E1F04BE1A}" srcOrd="0" destOrd="0" presId="urn:microsoft.com/office/officeart/2005/8/layout/list1"/>
    <dgm:cxn modelId="{21282581-2FD3-429A-8DA8-8DB9470DE018}" type="presOf" srcId="{2EFEF992-2911-4D71-B2CF-D378B5F54D2F}" destId="{DE89757A-B431-49D7-A279-ECE61E79B903}" srcOrd="0" destOrd="1" presId="urn:microsoft.com/office/officeart/2005/8/layout/list1"/>
    <dgm:cxn modelId="{C4694183-D392-4670-9692-EA6170976DD0}" type="presOf" srcId="{D4BFC40C-6250-4549-80E6-D9D5630827B3}" destId="{DE89757A-B431-49D7-A279-ECE61E79B903}" srcOrd="0" destOrd="0" presId="urn:microsoft.com/office/officeart/2005/8/layout/list1"/>
    <dgm:cxn modelId="{A14C2789-A716-4BFA-ACFD-808BEB7128CD}" srcId="{45FE7DEE-271C-4C7C-AA39-133894C6D163}" destId="{D4BFC40C-6250-4549-80E6-D9D5630827B3}" srcOrd="0" destOrd="0" parTransId="{4C36FE00-14D9-4400-A710-9A6B61F8FB5E}" sibTransId="{35FA716D-EBA8-4BA7-9390-696C28EDFE77}"/>
    <dgm:cxn modelId="{B0CABD92-EA6B-42EF-941E-EE32B6C10CF1}" type="presOf" srcId="{611890AD-1FCF-443F-8E7C-D3929D1EE222}" destId="{020C8E2A-B253-435C-AEE4-7A15D65BB66E}" srcOrd="0" destOrd="0" presId="urn:microsoft.com/office/officeart/2005/8/layout/list1"/>
    <dgm:cxn modelId="{2890999D-B302-45DA-9CE7-7FC57B8F2E84}" srcId="{58D97A9F-3C02-4C73-B706-91EC5F3E4C7B}" destId="{85B551B1-4D9E-4B51-B248-0229F17E848C}" srcOrd="1" destOrd="0" parTransId="{48C57319-C250-4AE8-9C10-3C9A71250830}" sibTransId="{D1C2BBA1-8D8C-40A6-8A1F-68739286ACAC}"/>
    <dgm:cxn modelId="{FD0AD3AE-713E-4306-9580-98BD98E55B21}" type="presOf" srcId="{925E9606-C88D-41AB-B8B8-AEDAE3E40A73}" destId="{59DA2CEB-AE4B-4C75-8DA7-17F1B2967574}" srcOrd="1" destOrd="0" presId="urn:microsoft.com/office/officeart/2005/8/layout/list1"/>
    <dgm:cxn modelId="{31D8E0B7-3EFB-4E40-A694-2904A2335678}" type="presOf" srcId="{925E9606-C88D-41AB-B8B8-AEDAE3E40A73}" destId="{EB656F78-231D-4412-8838-3CB1F7B5A223}" srcOrd="0" destOrd="0" presId="urn:microsoft.com/office/officeart/2005/8/layout/list1"/>
    <dgm:cxn modelId="{94A622C4-0E2C-4015-AFBB-513E7F186BC5}" srcId="{58D97A9F-3C02-4C73-B706-91EC5F3E4C7B}" destId="{45FE7DEE-271C-4C7C-AA39-133894C6D163}" srcOrd="2" destOrd="0" parTransId="{2F337421-A115-401E-BDE4-A2B8BBF2492F}" sibTransId="{3EDB0A7F-AF31-4082-88B5-89FB27BB42F3}"/>
    <dgm:cxn modelId="{E6AF8FC8-3272-47D8-9F55-A82E4A759375}" type="presOf" srcId="{85B551B1-4D9E-4B51-B248-0229F17E848C}" destId="{AC272C5C-AEE4-4E06-A8A0-E75B44F4990D}" srcOrd="0" destOrd="0" presId="urn:microsoft.com/office/officeart/2005/8/layout/list1"/>
    <dgm:cxn modelId="{7B1FBBC8-BC9F-4CD7-BAB0-FF788DD48FB2}" srcId="{45FE7DEE-271C-4C7C-AA39-133894C6D163}" destId="{2EFEF992-2911-4D71-B2CF-D378B5F54D2F}" srcOrd="1" destOrd="0" parTransId="{64CE7E72-2E96-445C-A0B5-B39B6236CEE2}" sibTransId="{8CA74C84-D859-4B5B-99A6-E97335B1B392}"/>
    <dgm:cxn modelId="{78D5CDD1-B0F5-4C0C-885B-D5D5D4069290}" type="presOf" srcId="{796B4A84-8021-4CFD-85B7-FBF3B920F087}" destId="{FA0DB400-6ABF-49EE-BF9B-F66E1F04BE1A}" srcOrd="0" destOrd="1" presId="urn:microsoft.com/office/officeart/2005/8/layout/list1"/>
    <dgm:cxn modelId="{DF481CD6-399E-48AC-8341-3C4312883DC1}" srcId="{925E9606-C88D-41AB-B8B8-AEDAE3E40A73}" destId="{5B49C5B1-5AEC-4905-AE65-181039A8D63D}" srcOrd="0" destOrd="0" parTransId="{830DD74A-2CA0-4D1D-88E0-2985ABF0FD7D}" sibTransId="{8DB75778-D338-4987-A3E4-C95926894DDC}"/>
    <dgm:cxn modelId="{10A3A2DF-B795-4D7E-A942-EFE3DA84A20C}" type="presOf" srcId="{CC278ACD-135F-4E5B-997E-4317EE57B96E}" destId="{EFF92D00-FF00-473F-A044-ABEF8B4509DF}" srcOrd="0" destOrd="0" presId="urn:microsoft.com/office/officeart/2005/8/layout/list1"/>
    <dgm:cxn modelId="{EDA3F7E7-11C3-4206-838A-6F62235886A4}" type="presOf" srcId="{45FE7DEE-271C-4C7C-AA39-133894C6D163}" destId="{4E4DE8C0-E9C8-4DDB-85D1-1E5993D285CD}" srcOrd="0" destOrd="0" presId="urn:microsoft.com/office/officeart/2005/8/layout/list1"/>
    <dgm:cxn modelId="{400C0DF2-40A6-45DD-A95A-3D068D5258DF}" srcId="{85B551B1-4D9E-4B51-B248-0229F17E848C}" destId="{796B4A84-8021-4CFD-85B7-FBF3B920F087}" srcOrd="1" destOrd="0" parTransId="{C4332DDB-A39D-4868-AEEB-53495ED651BA}" sibTransId="{C7D176FD-9B35-46E2-83EA-8E5937E1D767}"/>
    <dgm:cxn modelId="{707552F2-8B86-4B25-ABA5-62A79E00E7D9}" type="presParOf" srcId="{EBB61090-CBD1-4FDA-AF6E-5BC88D3F039D}" destId="{3FBFCD64-0EAA-44EF-88B7-AABDF5C062CE}" srcOrd="0" destOrd="0" presId="urn:microsoft.com/office/officeart/2005/8/layout/list1"/>
    <dgm:cxn modelId="{24488310-1562-4C65-BB07-C11EFF8C79A9}" type="presParOf" srcId="{3FBFCD64-0EAA-44EF-88B7-AABDF5C062CE}" destId="{EFF92D00-FF00-473F-A044-ABEF8B4509DF}" srcOrd="0" destOrd="0" presId="urn:microsoft.com/office/officeart/2005/8/layout/list1"/>
    <dgm:cxn modelId="{5AFC47FF-2B9D-43DC-9D68-4465A8472FDD}" type="presParOf" srcId="{3FBFCD64-0EAA-44EF-88B7-AABDF5C062CE}" destId="{E14E86E3-372C-4F11-A246-D12517467EDC}" srcOrd="1" destOrd="0" presId="urn:microsoft.com/office/officeart/2005/8/layout/list1"/>
    <dgm:cxn modelId="{A2FF15D9-1D5E-4796-B044-4A5E60A17418}" type="presParOf" srcId="{EBB61090-CBD1-4FDA-AF6E-5BC88D3F039D}" destId="{D317242C-9EB3-43FC-B8E0-3D82C0A4E4C2}" srcOrd="1" destOrd="0" presId="urn:microsoft.com/office/officeart/2005/8/layout/list1"/>
    <dgm:cxn modelId="{006F6D06-9030-4835-8776-60963C6D252A}" type="presParOf" srcId="{EBB61090-CBD1-4FDA-AF6E-5BC88D3F039D}" destId="{020C8E2A-B253-435C-AEE4-7A15D65BB66E}" srcOrd="2" destOrd="0" presId="urn:microsoft.com/office/officeart/2005/8/layout/list1"/>
    <dgm:cxn modelId="{8A02C5C5-534D-449C-A931-001529DC37A6}" type="presParOf" srcId="{EBB61090-CBD1-4FDA-AF6E-5BC88D3F039D}" destId="{FD0A11C2-C25F-4FB8-AC0F-97D0D4C48F65}" srcOrd="3" destOrd="0" presId="urn:microsoft.com/office/officeart/2005/8/layout/list1"/>
    <dgm:cxn modelId="{8E845AFE-0A15-431F-954A-A590DB13D802}" type="presParOf" srcId="{EBB61090-CBD1-4FDA-AF6E-5BC88D3F039D}" destId="{5A90BB10-E237-4EBC-9384-17BBBB2FDD46}" srcOrd="4" destOrd="0" presId="urn:microsoft.com/office/officeart/2005/8/layout/list1"/>
    <dgm:cxn modelId="{3F3ABB15-50B6-42AD-BCAC-C5856064CD69}" type="presParOf" srcId="{5A90BB10-E237-4EBC-9384-17BBBB2FDD46}" destId="{AC272C5C-AEE4-4E06-A8A0-E75B44F4990D}" srcOrd="0" destOrd="0" presId="urn:microsoft.com/office/officeart/2005/8/layout/list1"/>
    <dgm:cxn modelId="{2355022D-1BAD-47AC-98BA-CBE8EE8EA976}" type="presParOf" srcId="{5A90BB10-E237-4EBC-9384-17BBBB2FDD46}" destId="{9D73046E-FF54-4110-8D8D-9B5DDC0FD325}" srcOrd="1" destOrd="0" presId="urn:microsoft.com/office/officeart/2005/8/layout/list1"/>
    <dgm:cxn modelId="{86E7DCCD-3914-450C-B3FA-46DE32401CAA}" type="presParOf" srcId="{EBB61090-CBD1-4FDA-AF6E-5BC88D3F039D}" destId="{AF6AF8D8-2E90-40C1-8CFB-E52BEE05E147}" srcOrd="5" destOrd="0" presId="urn:microsoft.com/office/officeart/2005/8/layout/list1"/>
    <dgm:cxn modelId="{E26608B4-B892-4082-938D-D5247F438EA1}" type="presParOf" srcId="{EBB61090-CBD1-4FDA-AF6E-5BC88D3F039D}" destId="{FA0DB400-6ABF-49EE-BF9B-F66E1F04BE1A}" srcOrd="6" destOrd="0" presId="urn:microsoft.com/office/officeart/2005/8/layout/list1"/>
    <dgm:cxn modelId="{7F206BAD-7FB3-4D14-B486-A06957B344E5}" type="presParOf" srcId="{EBB61090-CBD1-4FDA-AF6E-5BC88D3F039D}" destId="{DEFB9E98-F81F-4926-BE04-83C423544361}" srcOrd="7" destOrd="0" presId="urn:microsoft.com/office/officeart/2005/8/layout/list1"/>
    <dgm:cxn modelId="{599E484F-A001-401A-8522-2070CAF29BCC}" type="presParOf" srcId="{EBB61090-CBD1-4FDA-AF6E-5BC88D3F039D}" destId="{529E30B7-D491-410F-9F3D-A49EDCEC2410}" srcOrd="8" destOrd="0" presId="urn:microsoft.com/office/officeart/2005/8/layout/list1"/>
    <dgm:cxn modelId="{C83613EF-F921-4650-A6E5-584791E7A940}" type="presParOf" srcId="{529E30B7-D491-410F-9F3D-A49EDCEC2410}" destId="{4E4DE8C0-E9C8-4DDB-85D1-1E5993D285CD}" srcOrd="0" destOrd="0" presId="urn:microsoft.com/office/officeart/2005/8/layout/list1"/>
    <dgm:cxn modelId="{57F28140-DCD8-46D9-919F-C95CA81F1680}" type="presParOf" srcId="{529E30B7-D491-410F-9F3D-A49EDCEC2410}" destId="{D4EE076B-BBD7-4FCE-BE7E-7595A461F668}" srcOrd="1" destOrd="0" presId="urn:microsoft.com/office/officeart/2005/8/layout/list1"/>
    <dgm:cxn modelId="{61349559-025D-4D5D-AAB6-D5D33F699571}" type="presParOf" srcId="{EBB61090-CBD1-4FDA-AF6E-5BC88D3F039D}" destId="{52B91282-F478-4B8C-B057-19A4E7554E2A}" srcOrd="9" destOrd="0" presId="urn:microsoft.com/office/officeart/2005/8/layout/list1"/>
    <dgm:cxn modelId="{0C33293B-9659-4207-A269-C8D5C5B0E841}" type="presParOf" srcId="{EBB61090-CBD1-4FDA-AF6E-5BC88D3F039D}" destId="{DE89757A-B431-49D7-A279-ECE61E79B903}" srcOrd="10" destOrd="0" presId="urn:microsoft.com/office/officeart/2005/8/layout/list1"/>
    <dgm:cxn modelId="{0F77CEAC-F44E-48F7-8C7D-80CB05E1516B}" type="presParOf" srcId="{EBB61090-CBD1-4FDA-AF6E-5BC88D3F039D}" destId="{1587DE1F-2916-4A12-9FBE-E550F54EAE25}" srcOrd="11" destOrd="0" presId="urn:microsoft.com/office/officeart/2005/8/layout/list1"/>
    <dgm:cxn modelId="{98811A4E-1FAF-4494-9A44-F9579DEF483F}" type="presParOf" srcId="{EBB61090-CBD1-4FDA-AF6E-5BC88D3F039D}" destId="{73B89D83-414D-45D8-9B0B-63C5E86D83FC}" srcOrd="12" destOrd="0" presId="urn:microsoft.com/office/officeart/2005/8/layout/list1"/>
    <dgm:cxn modelId="{10B13243-88BE-4F0A-AFAB-F08B13056C44}" type="presParOf" srcId="{73B89D83-414D-45D8-9B0B-63C5E86D83FC}" destId="{EB656F78-231D-4412-8838-3CB1F7B5A223}" srcOrd="0" destOrd="0" presId="urn:microsoft.com/office/officeart/2005/8/layout/list1"/>
    <dgm:cxn modelId="{8F9395BD-80DE-4B6A-8072-758F58CDAEE0}" type="presParOf" srcId="{73B89D83-414D-45D8-9B0B-63C5E86D83FC}" destId="{59DA2CEB-AE4B-4C75-8DA7-17F1B2967574}" srcOrd="1" destOrd="0" presId="urn:microsoft.com/office/officeart/2005/8/layout/list1"/>
    <dgm:cxn modelId="{551F6156-18FE-4FF8-B073-69FB8DEE16A9}" type="presParOf" srcId="{EBB61090-CBD1-4FDA-AF6E-5BC88D3F039D}" destId="{4F0BDB51-A598-4B3C-B617-E3C1CBBB2948}" srcOrd="13" destOrd="0" presId="urn:microsoft.com/office/officeart/2005/8/layout/list1"/>
    <dgm:cxn modelId="{8572B5BC-25FA-4389-B346-D9C1EA81D7CB}" type="presParOf" srcId="{EBB61090-CBD1-4FDA-AF6E-5BC88D3F039D}" destId="{DE62350A-45BE-4BB4-8E85-1B8D2662960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C8E2A-B253-435C-AEE4-7A15D65BB66E}">
      <dsp:nvSpPr>
        <dsp:cNvPr id="0" name=""/>
        <dsp:cNvSpPr/>
      </dsp:nvSpPr>
      <dsp:spPr>
        <a:xfrm>
          <a:off x="0" y="406672"/>
          <a:ext cx="6883352" cy="1178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229108" rIns="5342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Our model assessment relies on accuracy, precision, recall, F1 score, and ROC AUC to ensure a comprehensive evaluation.</a:t>
          </a:r>
          <a:endParaRPr lang="en-US" sz="1100" kern="1200"/>
        </a:p>
        <a:p>
          <a:pPr marL="57150" lvl="1" indent="-57150" algn="l" defTabSz="488950">
            <a:lnSpc>
              <a:spcPct val="90000"/>
            </a:lnSpc>
            <a:spcBef>
              <a:spcPct val="0"/>
            </a:spcBef>
            <a:spcAft>
              <a:spcPct val="15000"/>
            </a:spcAft>
            <a:buChar char="•"/>
          </a:pPr>
          <a:r>
            <a:rPr lang="en-US" sz="1100" b="0" i="0" kern="1200"/>
            <a:t>Accuracy measures overall correctness, precision focuses on the reliability of positive predictions, recall assesses the model's ability to identify all relevant cases, F1 score provides a balance between precision and recall, and ROC AUC reflects performance across all classification thresholds.</a:t>
          </a:r>
          <a:endParaRPr lang="en-US" sz="1100" kern="1200"/>
        </a:p>
      </dsp:txBody>
      <dsp:txXfrm>
        <a:off x="0" y="406672"/>
        <a:ext cx="6883352" cy="1178100"/>
      </dsp:txXfrm>
    </dsp:sp>
    <dsp:sp modelId="{E14E86E3-372C-4F11-A246-D12517467EDC}">
      <dsp:nvSpPr>
        <dsp:cNvPr id="0" name=""/>
        <dsp:cNvSpPr/>
      </dsp:nvSpPr>
      <dsp:spPr>
        <a:xfrm>
          <a:off x="344167" y="244312"/>
          <a:ext cx="4818346"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488950">
            <a:lnSpc>
              <a:spcPct val="90000"/>
            </a:lnSpc>
            <a:spcBef>
              <a:spcPct val="0"/>
            </a:spcBef>
            <a:spcAft>
              <a:spcPct val="35000"/>
            </a:spcAft>
            <a:buNone/>
          </a:pPr>
          <a:r>
            <a:rPr lang="en-US" sz="1100" b="1" i="0" kern="1200"/>
            <a:t>Evaluation Metrics Explained</a:t>
          </a:r>
          <a:r>
            <a:rPr lang="en-US" sz="1100" b="0" i="0" kern="1200"/>
            <a:t>:</a:t>
          </a:r>
          <a:endParaRPr lang="en-US" sz="1100" kern="1200"/>
        </a:p>
      </dsp:txBody>
      <dsp:txXfrm>
        <a:off x="360019" y="260164"/>
        <a:ext cx="4786642" cy="293016"/>
      </dsp:txXfrm>
    </dsp:sp>
    <dsp:sp modelId="{FA0DB400-6ABF-49EE-BF9B-F66E1F04BE1A}">
      <dsp:nvSpPr>
        <dsp:cNvPr id="0" name=""/>
        <dsp:cNvSpPr/>
      </dsp:nvSpPr>
      <dsp:spPr>
        <a:xfrm>
          <a:off x="0" y="1806532"/>
          <a:ext cx="6883352" cy="1004850"/>
        </a:xfrm>
        <a:prstGeom prst="rect">
          <a:avLst/>
        </a:prstGeom>
        <a:solidFill>
          <a:schemeClr val="lt1">
            <a:alpha val="90000"/>
            <a:hueOff val="0"/>
            <a:satOff val="0"/>
            <a:lumOff val="0"/>
            <a:alphaOff val="0"/>
          </a:schemeClr>
        </a:solidFill>
        <a:ln w="12700" cap="flat" cmpd="sng" algn="ctr">
          <a:solidFill>
            <a:schemeClr val="accent2">
              <a:hueOff val="989819"/>
              <a:satOff val="4303"/>
              <a:lumOff val="359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229108" rIns="5342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False Positives (predicting satisfaction incorrectly): May lead to complacency in service improvement, risking future customer loyalty and revenue.</a:t>
          </a:r>
          <a:endParaRPr lang="en-US" sz="1100" kern="1200"/>
        </a:p>
        <a:p>
          <a:pPr marL="57150" lvl="1" indent="-57150" algn="l" defTabSz="488950">
            <a:lnSpc>
              <a:spcPct val="90000"/>
            </a:lnSpc>
            <a:spcBef>
              <a:spcPct val="0"/>
            </a:spcBef>
            <a:spcAft>
              <a:spcPct val="15000"/>
            </a:spcAft>
            <a:buChar char="•"/>
          </a:pPr>
          <a:r>
            <a:rPr lang="en-US" sz="1100" b="0" i="0" kern="1200"/>
            <a:t>False Negatives (missing unsatisfied customers): Critical as it may result in loss of customers and tarnish brand reputation if not addressed promptly.</a:t>
          </a:r>
          <a:endParaRPr lang="en-US" sz="1100" kern="1200"/>
        </a:p>
      </dsp:txBody>
      <dsp:txXfrm>
        <a:off x="0" y="1806532"/>
        <a:ext cx="6883352" cy="1004850"/>
      </dsp:txXfrm>
    </dsp:sp>
    <dsp:sp modelId="{9D73046E-FF54-4110-8D8D-9B5DDC0FD325}">
      <dsp:nvSpPr>
        <dsp:cNvPr id="0" name=""/>
        <dsp:cNvSpPr/>
      </dsp:nvSpPr>
      <dsp:spPr>
        <a:xfrm>
          <a:off x="344167" y="1644172"/>
          <a:ext cx="4818346" cy="324720"/>
        </a:xfrm>
        <a:prstGeom prst="roundRect">
          <a:avLst/>
        </a:prstGeom>
        <a:solidFill>
          <a:schemeClr val="accent2">
            <a:hueOff val="989819"/>
            <a:satOff val="4303"/>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488950">
            <a:lnSpc>
              <a:spcPct val="90000"/>
            </a:lnSpc>
            <a:spcBef>
              <a:spcPct val="0"/>
            </a:spcBef>
            <a:spcAft>
              <a:spcPct val="35000"/>
            </a:spcAft>
            <a:buNone/>
          </a:pPr>
          <a:r>
            <a:rPr lang="en-US" sz="1100" b="1" i="0" kern="1200"/>
            <a:t>Business Impact of Prediction Errors</a:t>
          </a:r>
          <a:r>
            <a:rPr lang="en-US" sz="1100" b="0" i="0" kern="1200"/>
            <a:t>:</a:t>
          </a:r>
          <a:endParaRPr lang="en-US" sz="1100" kern="1200"/>
        </a:p>
      </dsp:txBody>
      <dsp:txXfrm>
        <a:off x="360019" y="1660024"/>
        <a:ext cx="4786642" cy="293016"/>
      </dsp:txXfrm>
    </dsp:sp>
    <dsp:sp modelId="{DE89757A-B431-49D7-A279-ECE61E79B903}">
      <dsp:nvSpPr>
        <dsp:cNvPr id="0" name=""/>
        <dsp:cNvSpPr/>
      </dsp:nvSpPr>
      <dsp:spPr>
        <a:xfrm>
          <a:off x="0" y="3033142"/>
          <a:ext cx="6883352" cy="1004850"/>
        </a:xfrm>
        <a:prstGeom prst="rect">
          <a:avLst/>
        </a:prstGeom>
        <a:solidFill>
          <a:schemeClr val="lt1">
            <a:alpha val="90000"/>
            <a:hueOff val="0"/>
            <a:satOff val="0"/>
            <a:lumOff val="0"/>
            <a:alphaOff val="0"/>
          </a:schemeClr>
        </a:solidFill>
        <a:ln w="12700" cap="flat" cmpd="sng" algn="ctr">
          <a:solidFill>
            <a:schemeClr val="accent2">
              <a:hueOff val="1979639"/>
              <a:satOff val="8606"/>
              <a:lumOff val="71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229108" rIns="5342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Our analysis incorporates potential financial losses from prediction errors, emphasizing models that minimize costly mistakes.</a:t>
          </a:r>
          <a:endParaRPr lang="en-US" sz="1100" kern="1200"/>
        </a:p>
        <a:p>
          <a:pPr marL="57150" lvl="1" indent="-57150" algn="l" defTabSz="488950">
            <a:lnSpc>
              <a:spcPct val="90000"/>
            </a:lnSpc>
            <a:spcBef>
              <a:spcPct val="0"/>
            </a:spcBef>
            <a:spcAft>
              <a:spcPct val="15000"/>
            </a:spcAft>
            <a:buChar char="•"/>
          </a:pPr>
          <a:r>
            <a:rPr lang="en-US" sz="1100" b="0" i="0" kern="1200"/>
            <a:t>The chosen metrics facilitate a decision-making framework that prioritizes customer retention and satisfaction, integral to long-term profitability.</a:t>
          </a:r>
          <a:endParaRPr lang="en-US" sz="1100" kern="1200"/>
        </a:p>
      </dsp:txBody>
      <dsp:txXfrm>
        <a:off x="0" y="3033142"/>
        <a:ext cx="6883352" cy="1004850"/>
      </dsp:txXfrm>
    </dsp:sp>
    <dsp:sp modelId="{D4EE076B-BBD7-4FCE-BE7E-7595A461F668}">
      <dsp:nvSpPr>
        <dsp:cNvPr id="0" name=""/>
        <dsp:cNvSpPr/>
      </dsp:nvSpPr>
      <dsp:spPr>
        <a:xfrm>
          <a:off x="344167" y="2870782"/>
          <a:ext cx="4818346" cy="324720"/>
        </a:xfrm>
        <a:prstGeom prst="roundRect">
          <a:avLst/>
        </a:prstGeom>
        <a:solidFill>
          <a:schemeClr val="accent2">
            <a:hueOff val="1979639"/>
            <a:satOff val="8606"/>
            <a:lumOff val="71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488950">
            <a:lnSpc>
              <a:spcPct val="90000"/>
            </a:lnSpc>
            <a:spcBef>
              <a:spcPct val="0"/>
            </a:spcBef>
            <a:spcAft>
              <a:spcPct val="35000"/>
            </a:spcAft>
            <a:buNone/>
          </a:pPr>
          <a:r>
            <a:rPr lang="en-US" sz="1100" b="1" i="0" kern="1200"/>
            <a:t>Financial Implications of Model Choices</a:t>
          </a:r>
          <a:r>
            <a:rPr lang="en-US" sz="1100" b="0" i="0" kern="1200"/>
            <a:t>:</a:t>
          </a:r>
          <a:endParaRPr lang="en-US" sz="1100" kern="1200"/>
        </a:p>
      </dsp:txBody>
      <dsp:txXfrm>
        <a:off x="360019" y="2886634"/>
        <a:ext cx="4786642" cy="293016"/>
      </dsp:txXfrm>
    </dsp:sp>
    <dsp:sp modelId="{DE62350A-45BE-4BB4-8E85-1B8D26629607}">
      <dsp:nvSpPr>
        <dsp:cNvPr id="0" name=""/>
        <dsp:cNvSpPr/>
      </dsp:nvSpPr>
      <dsp:spPr>
        <a:xfrm>
          <a:off x="0" y="4259752"/>
          <a:ext cx="6883352" cy="1004850"/>
        </a:xfrm>
        <a:prstGeom prst="rect">
          <a:avLst/>
        </a:prstGeom>
        <a:solidFill>
          <a:schemeClr val="lt1">
            <a:alpha val="90000"/>
            <a:hueOff val="0"/>
            <a:satOff val="0"/>
            <a:lumOff val="0"/>
            <a:alphaOff val="0"/>
          </a:schemeClr>
        </a:solidFill>
        <a:ln w="12700" cap="flat" cmpd="sng" algn="ctr">
          <a:solidFill>
            <a:schemeClr val="accent2">
              <a:hueOff val="2969458"/>
              <a:satOff val="12909"/>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4225" tIns="229108" rIns="534225"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We recommend the XGBoost model, which demonstrates the highest net benefit when considering both prediction accuracy and associated costs.</a:t>
          </a:r>
          <a:endParaRPr lang="en-US" sz="1100" kern="1200"/>
        </a:p>
        <a:p>
          <a:pPr marL="57150" lvl="1" indent="-57150" algn="l" defTabSz="488950">
            <a:lnSpc>
              <a:spcPct val="90000"/>
            </a:lnSpc>
            <a:spcBef>
              <a:spcPct val="0"/>
            </a:spcBef>
            <a:spcAft>
              <a:spcPct val="15000"/>
            </a:spcAft>
            <a:buChar char="•"/>
          </a:pPr>
          <a:r>
            <a:rPr lang="en-US" sz="1100" b="0" i="0" kern="1200"/>
            <a:t>This model efficiently balances the cost of false predictions with high accuracy, proving to be the most cost-effective solution for our business needs.</a:t>
          </a:r>
          <a:endParaRPr lang="en-US" sz="1100" kern="1200"/>
        </a:p>
      </dsp:txBody>
      <dsp:txXfrm>
        <a:off x="0" y="4259752"/>
        <a:ext cx="6883352" cy="1004850"/>
      </dsp:txXfrm>
    </dsp:sp>
    <dsp:sp modelId="{59DA2CEB-AE4B-4C75-8DA7-17F1B2967574}">
      <dsp:nvSpPr>
        <dsp:cNvPr id="0" name=""/>
        <dsp:cNvSpPr/>
      </dsp:nvSpPr>
      <dsp:spPr>
        <a:xfrm>
          <a:off x="344167" y="4097392"/>
          <a:ext cx="4818346" cy="324720"/>
        </a:xfrm>
        <a:prstGeom prst="roundRect">
          <a:avLst/>
        </a:prstGeom>
        <a:solidFill>
          <a:schemeClr val="accent2">
            <a:hueOff val="2969458"/>
            <a:satOff val="12909"/>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122" tIns="0" rIns="182122" bIns="0" numCol="1" spcCol="1270" anchor="ctr" anchorCtr="0">
          <a:noAutofit/>
        </a:bodyPr>
        <a:lstStyle/>
        <a:p>
          <a:pPr marL="0" lvl="0" indent="0" algn="l" defTabSz="488950">
            <a:lnSpc>
              <a:spcPct val="90000"/>
            </a:lnSpc>
            <a:spcBef>
              <a:spcPct val="0"/>
            </a:spcBef>
            <a:spcAft>
              <a:spcPct val="35000"/>
            </a:spcAft>
            <a:buNone/>
          </a:pPr>
          <a:r>
            <a:rPr lang="en-US" sz="1100" b="1" i="0" kern="1200"/>
            <a:t>Recommendation for Model Adoption</a:t>
          </a:r>
          <a:r>
            <a:rPr lang="en-US" sz="1100" b="0" i="0" kern="1200"/>
            <a:t>:</a:t>
          </a:r>
          <a:endParaRPr lang="en-US" sz="1100" kern="1200"/>
        </a:p>
      </dsp:txBody>
      <dsp:txXfrm>
        <a:off x="360019" y="4113244"/>
        <a:ext cx="4786642"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2206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2356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0657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7020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3376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9154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031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061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499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81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11/4/2023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3224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11/4/2023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38067062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Xy-46fT2lC43iQxC9kir3NRCK1rbeS8s?usp=sharing"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Hand placing stars">
            <a:extLst>
              <a:ext uri="{FF2B5EF4-FFF2-40B4-BE49-F238E27FC236}">
                <a16:creationId xmlns:a16="http://schemas.microsoft.com/office/drawing/2014/main" id="{DC8FF34C-CBB0-EE03-77F6-A29F8B13443B}"/>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15FEFAF1-3F3B-0A5F-8805-069D9488B4A0}"/>
              </a:ext>
            </a:extLst>
          </p:cNvPr>
          <p:cNvSpPr>
            <a:spLocks noGrp="1"/>
          </p:cNvSpPr>
          <p:nvPr>
            <p:ph type="ctrTitle"/>
          </p:nvPr>
        </p:nvSpPr>
        <p:spPr>
          <a:xfrm>
            <a:off x="394233" y="686020"/>
            <a:ext cx="8630138" cy="2742980"/>
          </a:xfrm>
        </p:spPr>
        <p:txBody>
          <a:bodyPr>
            <a:normAutofit/>
          </a:bodyPr>
          <a:lstStyle/>
          <a:p>
            <a:r>
              <a:rPr lang="en-US" dirty="0">
                <a:solidFill>
                  <a:srgbClr val="FFFFFF"/>
                </a:solidFill>
              </a:rPr>
              <a:t>Enhancing Customer Satisfaction through Advanced Classification Models</a:t>
            </a:r>
            <a:endParaRPr lang="en-IN" dirty="0">
              <a:solidFill>
                <a:srgbClr val="FFFFFF"/>
              </a:solidFill>
            </a:endParaRPr>
          </a:p>
        </p:txBody>
      </p:sp>
      <p:sp>
        <p:nvSpPr>
          <p:cNvPr id="3" name="Subtitle 2">
            <a:extLst>
              <a:ext uri="{FF2B5EF4-FFF2-40B4-BE49-F238E27FC236}">
                <a16:creationId xmlns:a16="http://schemas.microsoft.com/office/drawing/2014/main" id="{5B919C5E-64B8-F210-A7E0-945FD7D5C6D5}"/>
              </a:ext>
            </a:extLst>
          </p:cNvPr>
          <p:cNvSpPr>
            <a:spLocks noGrp="1"/>
          </p:cNvSpPr>
          <p:nvPr>
            <p:ph type="subTitle" idx="1"/>
          </p:nvPr>
        </p:nvSpPr>
        <p:spPr>
          <a:xfrm>
            <a:off x="394233" y="3602038"/>
            <a:ext cx="8630138" cy="2569942"/>
          </a:xfrm>
        </p:spPr>
        <p:txBody>
          <a:bodyPr>
            <a:normAutofit fontScale="92500" lnSpcReduction="10000"/>
          </a:bodyPr>
          <a:lstStyle/>
          <a:p>
            <a:r>
              <a:rPr lang="en-IN" sz="1700" dirty="0">
                <a:solidFill>
                  <a:srgbClr val="FFFFFF"/>
                </a:solidFill>
              </a:rPr>
              <a:t>Subtitle: Data Mining Assignment - Group Presentation</a:t>
            </a:r>
          </a:p>
          <a:p>
            <a:r>
              <a:rPr lang="en-IN" sz="1700" dirty="0">
                <a:solidFill>
                  <a:srgbClr val="FFFFFF"/>
                </a:solidFill>
              </a:rPr>
              <a:t>Group Members: </a:t>
            </a:r>
          </a:p>
          <a:p>
            <a:r>
              <a:rPr lang="en-IN" sz="1700" dirty="0">
                <a:solidFill>
                  <a:srgbClr val="FFFFFF"/>
                </a:solidFill>
              </a:rPr>
              <a:t>Advika kavya Parlakoti-20003401</a:t>
            </a:r>
          </a:p>
          <a:p>
            <a:r>
              <a:rPr lang="en-IN" sz="1700" dirty="0">
                <a:solidFill>
                  <a:srgbClr val="FFFFFF"/>
                </a:solidFill>
              </a:rPr>
              <a:t>Satya Kishore Reddy Duvvi-10639744</a:t>
            </a:r>
          </a:p>
          <a:p>
            <a:r>
              <a:rPr lang="en-IN" sz="1700" dirty="0">
                <a:solidFill>
                  <a:srgbClr val="FFFFFF"/>
                </a:solidFill>
              </a:rPr>
              <a:t>Pradyumna Shivanandaiah-20006386</a:t>
            </a:r>
          </a:p>
          <a:p>
            <a:r>
              <a:rPr lang="en-IN" sz="1700" dirty="0">
                <a:solidFill>
                  <a:srgbClr val="FFFFFF"/>
                </a:solidFill>
              </a:rPr>
              <a:t>Date: November 3, 2023</a:t>
            </a:r>
          </a:p>
          <a:p>
            <a:r>
              <a:rPr lang="en-IN" sz="1700" dirty="0">
                <a:solidFill>
                  <a:srgbClr val="FFFFFF"/>
                </a:solidFill>
              </a:rPr>
              <a:t>Course: Data Mining - B9BA103</a:t>
            </a:r>
          </a:p>
          <a:p>
            <a:r>
              <a:rPr lang="en-IN" sz="1700" dirty="0" err="1">
                <a:solidFill>
                  <a:srgbClr val="FFFFFF"/>
                </a:solidFill>
              </a:rPr>
              <a:t>Colab</a:t>
            </a:r>
            <a:r>
              <a:rPr lang="en-IN" sz="1700" dirty="0">
                <a:solidFill>
                  <a:srgbClr val="FFFFFF"/>
                </a:solidFill>
              </a:rPr>
              <a:t>: </a:t>
            </a:r>
            <a:r>
              <a:rPr lang="en-IN" sz="1700" dirty="0">
                <a:solidFill>
                  <a:srgbClr val="0070C0"/>
                </a:solidFill>
                <a:hlinkClick r:id="rId3">
                  <a:extLst>
                    <a:ext uri="{A12FA001-AC4F-418D-AE19-62706E023703}">
                      <ahyp:hlinkClr xmlns:ahyp="http://schemas.microsoft.com/office/drawing/2018/hyperlinkcolor" val="tx"/>
                    </a:ext>
                  </a:extLst>
                </a:hlinkClick>
              </a:rPr>
              <a:t>Click Here</a:t>
            </a:r>
            <a:endParaRPr lang="en-IN" sz="1700" dirty="0">
              <a:solidFill>
                <a:srgbClr val="0070C0"/>
              </a:solidFill>
            </a:endParaRPr>
          </a:p>
          <a:p>
            <a:endParaRPr lang="en-IN" sz="1700" dirty="0">
              <a:solidFill>
                <a:srgbClr val="FFFFFF"/>
              </a:solidFill>
            </a:endParaRP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0"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1"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7" name="Picture 6" descr="A logo with blue text and sun&#10;&#10;Description automatically generated">
            <a:extLst>
              <a:ext uri="{FF2B5EF4-FFF2-40B4-BE49-F238E27FC236}">
                <a16:creationId xmlns:a16="http://schemas.microsoft.com/office/drawing/2014/main" id="{48381E42-0295-D8D8-F014-4681F67A9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399209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33"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035" name="Group 1034">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036" name="Oval 1035">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7" name="Freeform: Shape 1036">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038" name="Freeform: Shape 1037">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039" name="Freeform: Shape 1038">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040"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04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04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46"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048"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1050"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B1496BE-E598-B79E-4610-E414CE30FD41}"/>
              </a:ext>
            </a:extLst>
          </p:cNvPr>
          <p:cNvSpPr>
            <a:spLocks noGrp="1"/>
          </p:cNvSpPr>
          <p:nvPr>
            <p:ph type="title"/>
          </p:nvPr>
        </p:nvSpPr>
        <p:spPr>
          <a:xfrm>
            <a:off x="457200" y="758952"/>
            <a:ext cx="4640729" cy="1325563"/>
          </a:xfrm>
        </p:spPr>
        <p:txBody>
          <a:bodyPr vert="horz" lIns="91440" tIns="45720" rIns="91440" bIns="45720" rtlCol="0" anchor="b">
            <a:normAutofit/>
          </a:bodyPr>
          <a:lstStyle/>
          <a:p>
            <a:r>
              <a:rPr lang="en-US" sz="2100" b="1" i="0">
                <a:effectLst/>
              </a:rPr>
              <a:t>Introduction to Business Problem</a:t>
            </a:r>
            <a:br>
              <a:rPr lang="en-US" sz="2100" b="1" i="0">
                <a:effectLst/>
              </a:rPr>
            </a:br>
            <a:r>
              <a:rPr lang="en-US" sz="2100" b="0" i="0">
                <a:effectLst/>
              </a:rPr>
              <a:t>Maximizing Airline Customer Satisfaction</a:t>
            </a:r>
            <a:br>
              <a:rPr lang="en-US" sz="2100" b="1" i="0">
                <a:effectLst/>
              </a:rPr>
            </a:br>
            <a:endParaRPr lang="en-US" sz="2100"/>
          </a:p>
        </p:txBody>
      </p:sp>
      <p:sp>
        <p:nvSpPr>
          <p:cNvPr id="4" name="Title 1">
            <a:extLst>
              <a:ext uri="{FF2B5EF4-FFF2-40B4-BE49-F238E27FC236}">
                <a16:creationId xmlns:a16="http://schemas.microsoft.com/office/drawing/2014/main" id="{B9B7D78C-8A80-DF03-1E9A-B2213EBBEFEC}"/>
              </a:ext>
            </a:extLst>
          </p:cNvPr>
          <p:cNvSpPr txBox="1">
            <a:spLocks/>
          </p:cNvSpPr>
          <p:nvPr/>
        </p:nvSpPr>
        <p:spPr>
          <a:xfrm>
            <a:off x="457200" y="2286000"/>
            <a:ext cx="4640729" cy="3887585"/>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1400" b="1" dirty="0">
                <a:latin typeface="+mn-lt"/>
                <a:ea typeface="+mn-ea"/>
                <a:cs typeface="+mn-cs"/>
              </a:rPr>
              <a:t>Challenge</a:t>
            </a:r>
            <a:r>
              <a:rPr lang="en-US" sz="1400" dirty="0">
                <a:latin typeface="+mn-lt"/>
                <a:ea typeface="+mn-ea"/>
                <a:cs typeface="+mn-cs"/>
              </a:rPr>
              <a:t>: In the competitive airline industry, customer satisfaction is a key differentiator that drives loyalty and revenue.</a:t>
            </a:r>
          </a:p>
          <a:p>
            <a:pPr indent="-228600">
              <a:spcAft>
                <a:spcPts val="600"/>
              </a:spcAft>
              <a:buFont typeface="Arial" panose="020B0604020202020204" pitchFamily="34" charset="0"/>
              <a:buChar char="•"/>
            </a:pPr>
            <a:endParaRPr lang="en-US" sz="1400" dirty="0">
              <a:latin typeface="+mn-lt"/>
              <a:ea typeface="+mn-ea"/>
              <a:cs typeface="+mn-cs"/>
            </a:endParaRPr>
          </a:p>
          <a:p>
            <a:pPr indent="-228600">
              <a:spcAft>
                <a:spcPts val="600"/>
              </a:spcAft>
              <a:buFont typeface="Arial" panose="020B0604020202020204" pitchFamily="34" charset="0"/>
              <a:buChar char="•"/>
            </a:pPr>
            <a:r>
              <a:rPr lang="en-US" sz="1400" b="1" dirty="0">
                <a:latin typeface="+mn-lt"/>
                <a:ea typeface="+mn-ea"/>
                <a:cs typeface="+mn-cs"/>
              </a:rPr>
              <a:t>Objective: </a:t>
            </a:r>
            <a:r>
              <a:rPr lang="en-US" sz="1400" dirty="0">
                <a:latin typeface="+mn-lt"/>
                <a:ea typeface="+mn-ea"/>
                <a:cs typeface="+mn-cs"/>
              </a:rPr>
              <a:t>To leverage data mining techniques to predict customer satisfaction levels and uncover factors that influence positive experiences.</a:t>
            </a:r>
          </a:p>
          <a:p>
            <a:pPr indent="-228600">
              <a:spcAft>
                <a:spcPts val="600"/>
              </a:spcAft>
              <a:buFont typeface="Arial" panose="020B0604020202020204" pitchFamily="34" charset="0"/>
              <a:buChar char="•"/>
            </a:pPr>
            <a:endParaRPr lang="en-US" sz="1400" dirty="0">
              <a:latin typeface="+mn-lt"/>
              <a:ea typeface="+mn-ea"/>
              <a:cs typeface="+mn-cs"/>
            </a:endParaRPr>
          </a:p>
          <a:p>
            <a:pPr indent="-228600">
              <a:spcAft>
                <a:spcPts val="600"/>
              </a:spcAft>
              <a:buFont typeface="Arial" panose="020B0604020202020204" pitchFamily="34" charset="0"/>
              <a:buChar char="•"/>
            </a:pPr>
            <a:r>
              <a:rPr lang="en-US" sz="1400" b="1" dirty="0">
                <a:latin typeface="+mn-lt"/>
                <a:ea typeface="+mn-ea"/>
                <a:cs typeface="+mn-cs"/>
              </a:rPr>
              <a:t>Dataset Insight: </a:t>
            </a:r>
            <a:r>
              <a:rPr lang="en-US" sz="1400" dirty="0">
                <a:latin typeface="+mn-lt"/>
                <a:ea typeface="+mn-ea"/>
                <a:cs typeface="+mn-cs"/>
              </a:rPr>
              <a:t>Utilized a dataset with over 2000 samples, encompassing features such as age, gender, customer type, travel class, flight distance, and service ratings.</a:t>
            </a:r>
          </a:p>
          <a:p>
            <a:pPr indent="-228600">
              <a:spcAft>
                <a:spcPts val="600"/>
              </a:spcAft>
              <a:buFont typeface="Arial" panose="020B0604020202020204" pitchFamily="34" charset="0"/>
              <a:buChar char="•"/>
            </a:pPr>
            <a:endParaRPr lang="en-US" sz="1400" dirty="0">
              <a:latin typeface="+mn-lt"/>
              <a:ea typeface="+mn-ea"/>
              <a:cs typeface="+mn-cs"/>
            </a:endParaRPr>
          </a:p>
          <a:p>
            <a:pPr indent="-228600">
              <a:spcAft>
                <a:spcPts val="600"/>
              </a:spcAft>
              <a:buFont typeface="Arial" panose="020B0604020202020204" pitchFamily="34" charset="0"/>
              <a:buChar char="•"/>
            </a:pPr>
            <a:r>
              <a:rPr lang="en-US" sz="1400" b="1" dirty="0">
                <a:latin typeface="+mn-lt"/>
                <a:ea typeface="+mn-ea"/>
                <a:cs typeface="+mn-cs"/>
              </a:rPr>
              <a:t>Goal: </a:t>
            </a:r>
            <a:r>
              <a:rPr lang="en-US" sz="1400" dirty="0">
                <a:latin typeface="+mn-lt"/>
                <a:ea typeface="+mn-ea"/>
                <a:cs typeface="+mn-cs"/>
              </a:rPr>
              <a:t>The ultimate goal is to build a robust classification model that can accurately classify customers as 'satisfied' or 'neutral/dissatisfied', enabling the airline to tailor services and improve overall customer experience.</a:t>
            </a:r>
          </a:p>
        </p:txBody>
      </p:sp>
      <p:pic>
        <p:nvPicPr>
          <p:cNvPr id="1026" name="Picture 2">
            <a:extLst>
              <a:ext uri="{FF2B5EF4-FFF2-40B4-BE49-F238E27FC236}">
                <a16:creationId xmlns:a16="http://schemas.microsoft.com/office/drawing/2014/main" id="{B3D7EF9B-ABD2-8947-A3AF-5A6EDAA628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9388" y="1752401"/>
            <a:ext cx="4659872" cy="34832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blue text and sun&#10;&#10;Description automatically generated">
            <a:extLst>
              <a:ext uri="{FF2B5EF4-FFF2-40B4-BE49-F238E27FC236}">
                <a16:creationId xmlns:a16="http://schemas.microsoft.com/office/drawing/2014/main" id="{B6E6ED82-1DAE-8B95-33BE-FDD491FB5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95864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57"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2059"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206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97C710-C696-D068-4547-323A33E2DEE7}"/>
              </a:ext>
            </a:extLst>
          </p:cNvPr>
          <p:cNvSpPr>
            <a:spLocks noGrp="1"/>
          </p:cNvSpPr>
          <p:nvPr>
            <p:ph type="title"/>
          </p:nvPr>
        </p:nvSpPr>
        <p:spPr>
          <a:xfrm>
            <a:off x="457200" y="758952"/>
            <a:ext cx="4640729" cy="1325563"/>
          </a:xfrm>
        </p:spPr>
        <p:txBody>
          <a:bodyPr anchor="b">
            <a:normAutofit/>
          </a:bodyPr>
          <a:lstStyle/>
          <a:p>
            <a:r>
              <a:rPr lang="en-US" sz="3400"/>
              <a:t>Data Quality in Context of Business Objectives</a:t>
            </a:r>
            <a:endParaRPr lang="en-IN" sz="3400"/>
          </a:p>
        </p:txBody>
      </p:sp>
      <p:sp>
        <p:nvSpPr>
          <p:cNvPr id="3" name="Content Placeholder 2">
            <a:extLst>
              <a:ext uri="{FF2B5EF4-FFF2-40B4-BE49-F238E27FC236}">
                <a16:creationId xmlns:a16="http://schemas.microsoft.com/office/drawing/2014/main" id="{1415B083-D085-762B-5AC1-8B9C6574055A}"/>
              </a:ext>
            </a:extLst>
          </p:cNvPr>
          <p:cNvSpPr>
            <a:spLocks noGrp="1"/>
          </p:cNvSpPr>
          <p:nvPr>
            <p:ph idx="1"/>
          </p:nvPr>
        </p:nvSpPr>
        <p:spPr>
          <a:xfrm>
            <a:off x="457200" y="2286000"/>
            <a:ext cx="4640729" cy="3887585"/>
          </a:xfrm>
        </p:spPr>
        <p:txBody>
          <a:bodyPr>
            <a:normAutofit/>
          </a:bodyPr>
          <a:lstStyle/>
          <a:p>
            <a:pPr>
              <a:buFont typeface="Arial" panose="020B0604020202020204" pitchFamily="34" charset="0"/>
              <a:buChar char="•"/>
            </a:pPr>
            <a:r>
              <a:rPr lang="en-US" sz="1700" b="1" i="0" dirty="0">
                <a:effectLst/>
                <a:latin typeface="Söhne"/>
              </a:rPr>
              <a:t>Data Integrity: </a:t>
            </a:r>
            <a:r>
              <a:rPr lang="en-US" sz="1700" i="0" dirty="0">
                <a:effectLst/>
                <a:latin typeface="Söhne"/>
              </a:rPr>
              <a:t>Over 2000 entries with 10+ variables, prepped for predictive modeling.</a:t>
            </a:r>
          </a:p>
          <a:p>
            <a:pPr>
              <a:buFont typeface="Arial" panose="020B0604020202020204" pitchFamily="34" charset="0"/>
              <a:buChar char="•"/>
            </a:pPr>
            <a:r>
              <a:rPr lang="en-US" sz="1700" b="1" i="0" dirty="0">
                <a:effectLst/>
                <a:latin typeface="Söhne"/>
              </a:rPr>
              <a:t>Missing Values: </a:t>
            </a:r>
            <a:r>
              <a:rPr lang="en-US" sz="1700" i="0" dirty="0">
                <a:effectLst/>
                <a:latin typeface="Söhne"/>
              </a:rPr>
              <a:t>Mean imputation applied to numerical fields to maintain dataset completeness.</a:t>
            </a:r>
          </a:p>
          <a:p>
            <a:pPr>
              <a:buFont typeface="Arial" panose="020B0604020202020204" pitchFamily="34" charset="0"/>
              <a:buChar char="•"/>
            </a:pPr>
            <a:r>
              <a:rPr lang="en-US" sz="1700" b="1" i="0" dirty="0">
                <a:effectLst/>
                <a:latin typeface="Söhne"/>
              </a:rPr>
              <a:t>Categorical Encoding</a:t>
            </a:r>
            <a:r>
              <a:rPr lang="en-US" sz="1700" i="0" dirty="0">
                <a:effectLst/>
                <a:latin typeface="Söhne"/>
              </a:rPr>
              <a:t>: Conversion of categorical to numerical to facilitate model ingestion.</a:t>
            </a:r>
          </a:p>
          <a:p>
            <a:pPr>
              <a:buFont typeface="Arial" panose="020B0604020202020204" pitchFamily="34" charset="0"/>
              <a:buChar char="•"/>
            </a:pPr>
            <a:r>
              <a:rPr lang="en-US" sz="1700" b="1" i="0" dirty="0">
                <a:effectLst/>
                <a:latin typeface="Söhne"/>
              </a:rPr>
              <a:t>Feature Standardization</a:t>
            </a:r>
            <a:r>
              <a:rPr lang="en-US" sz="1700" i="0" dirty="0">
                <a:effectLst/>
                <a:latin typeface="Söhne"/>
              </a:rPr>
              <a:t>: Standardized numerical features to neutralize scale biases.</a:t>
            </a:r>
          </a:p>
          <a:p>
            <a:pPr>
              <a:buFont typeface="Arial" panose="020B0604020202020204" pitchFamily="34" charset="0"/>
              <a:buChar char="•"/>
            </a:pPr>
            <a:r>
              <a:rPr lang="en-US" sz="1700" b="1" i="0" dirty="0">
                <a:effectLst/>
                <a:latin typeface="Söhne"/>
              </a:rPr>
              <a:t>Relevance to Business Problem: </a:t>
            </a:r>
            <a:r>
              <a:rPr lang="en-US" sz="1700" i="0" dirty="0">
                <a:effectLst/>
                <a:latin typeface="Söhne"/>
              </a:rPr>
              <a:t>Dataset features selected to directly influence customer satisfaction prediction.</a:t>
            </a:r>
          </a:p>
          <a:p>
            <a:endParaRPr lang="en-IN" sz="1700" dirty="0"/>
          </a:p>
        </p:txBody>
      </p:sp>
      <p:pic>
        <p:nvPicPr>
          <p:cNvPr id="5" name="Picture 4">
            <a:extLst>
              <a:ext uri="{FF2B5EF4-FFF2-40B4-BE49-F238E27FC236}">
                <a16:creationId xmlns:a16="http://schemas.microsoft.com/office/drawing/2014/main" id="{CA391FA1-D423-7B1E-BC8F-7C0E8887E53D}"/>
              </a:ext>
            </a:extLst>
          </p:cNvPr>
          <p:cNvPicPr>
            <a:picLocks noChangeAspect="1"/>
          </p:cNvPicPr>
          <p:nvPr/>
        </p:nvPicPr>
        <p:blipFill>
          <a:blip r:embed="rId3"/>
          <a:stretch>
            <a:fillRect/>
          </a:stretch>
        </p:blipFill>
        <p:spPr>
          <a:xfrm>
            <a:off x="5681501" y="295275"/>
            <a:ext cx="3697049" cy="3065340"/>
          </a:xfrm>
          <a:prstGeom prst="rect">
            <a:avLst/>
          </a:prstGeom>
        </p:spPr>
      </p:pic>
      <p:pic>
        <p:nvPicPr>
          <p:cNvPr id="7" name="Picture 6">
            <a:extLst>
              <a:ext uri="{FF2B5EF4-FFF2-40B4-BE49-F238E27FC236}">
                <a16:creationId xmlns:a16="http://schemas.microsoft.com/office/drawing/2014/main" id="{EDA48E73-CD70-B7C7-7734-B7692134D31F}"/>
              </a:ext>
            </a:extLst>
          </p:cNvPr>
          <p:cNvPicPr>
            <a:picLocks noChangeAspect="1"/>
          </p:cNvPicPr>
          <p:nvPr/>
        </p:nvPicPr>
        <p:blipFill>
          <a:blip r:embed="rId4"/>
          <a:stretch>
            <a:fillRect/>
          </a:stretch>
        </p:blipFill>
        <p:spPr>
          <a:xfrm>
            <a:off x="8048625" y="3333561"/>
            <a:ext cx="3866675" cy="3524439"/>
          </a:xfrm>
          <a:prstGeom prst="rect">
            <a:avLst/>
          </a:prstGeom>
        </p:spPr>
      </p:pic>
      <p:pic>
        <p:nvPicPr>
          <p:cNvPr id="9" name="Picture 8" descr="A logo with blue text and sun&#10;&#10;Description automatically generated">
            <a:extLst>
              <a:ext uri="{FF2B5EF4-FFF2-40B4-BE49-F238E27FC236}">
                <a16:creationId xmlns:a16="http://schemas.microsoft.com/office/drawing/2014/main" id="{B479B72C-1B34-5EA2-9856-27DC8AA3B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30388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471A3572-4543-4883-A749-0458CD870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4036AB30-180B-4ED5-A38B-175705419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13" name="Background Leaf">
            <a:extLst>
              <a:ext uri="{FF2B5EF4-FFF2-40B4-BE49-F238E27FC236}">
                <a16:creationId xmlns:a16="http://schemas.microsoft.com/office/drawing/2014/main" id="{E00BDB36-26F9-4870-887D-DBEBE42AD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04504" y="-5716"/>
            <a:ext cx="8284448" cy="6858000"/>
          </a:xfrm>
          <a:custGeom>
            <a:avLst/>
            <a:gdLst>
              <a:gd name="connsiteX0" fmla="*/ 0 w 8284448"/>
              <a:gd name="connsiteY0" fmla="*/ 0 h 6858000"/>
              <a:gd name="connsiteX1" fmla="*/ 5949669 w 8284448"/>
              <a:gd name="connsiteY1" fmla="*/ 0 h 6858000"/>
              <a:gd name="connsiteX2" fmla="*/ 6097735 w 8284448"/>
              <a:gd name="connsiteY2" fmla="*/ 77067 h 6858000"/>
              <a:gd name="connsiteX3" fmla="*/ 8284448 w 8284448"/>
              <a:gd name="connsiteY3" fmla="*/ 3810917 h 6858000"/>
              <a:gd name="connsiteX4" fmla="*/ 8284448 w 8284448"/>
              <a:gd name="connsiteY4" fmla="*/ 6858000 h 6858000"/>
              <a:gd name="connsiteX5" fmla="*/ 1225332 w 8284448"/>
              <a:gd name="connsiteY5" fmla="*/ 6858000 h 6858000"/>
              <a:gd name="connsiteX6" fmla="*/ 1163726 w 8284448"/>
              <a:gd name="connsiteY6" fmla="*/ 6801098 h 6858000"/>
              <a:gd name="connsiteX7" fmla="*/ 24800 w 8284448"/>
              <a:gd name="connsiteY7" fmla="*/ 4654257 h 6858000"/>
              <a:gd name="connsiteX8" fmla="*/ 0 w 8284448"/>
              <a:gd name="connsiteY8" fmla="*/ 44891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448" h="6858000">
                <a:moveTo>
                  <a:pt x="0" y="0"/>
                </a:moveTo>
                <a:lnTo>
                  <a:pt x="5949669" y="0"/>
                </a:lnTo>
                <a:lnTo>
                  <a:pt x="6097735" y="77067"/>
                </a:lnTo>
                <a:cubicBezTo>
                  <a:pt x="7400247" y="796137"/>
                  <a:pt x="8284448" y="2198576"/>
                  <a:pt x="8284448" y="3810917"/>
                </a:cubicBezTo>
                <a:lnTo>
                  <a:pt x="8284448" y="6858000"/>
                </a:lnTo>
                <a:lnTo>
                  <a:pt x="1225332" y="6858000"/>
                </a:lnTo>
                <a:lnTo>
                  <a:pt x="1163726" y="6801098"/>
                </a:lnTo>
                <a:cubicBezTo>
                  <a:pt x="596622" y="6224771"/>
                  <a:pt x="191778" y="5483545"/>
                  <a:pt x="24800" y="4654257"/>
                </a:cubicBezTo>
                <a:lnTo>
                  <a:pt x="0" y="4489113"/>
                </a:lnTo>
                <a:close/>
              </a:path>
            </a:pathLst>
          </a:custGeom>
          <a:solidFill>
            <a:schemeClr val="bg2">
              <a:alpha val="30000"/>
            </a:schemeClr>
          </a:solidFill>
          <a:ln w="9525" cap="flat">
            <a:noFill/>
            <a:prstDash val="solid"/>
            <a:miter/>
          </a:ln>
        </p:spPr>
        <p:txBody>
          <a:bodyPr wrap="square" rtlCol="0" anchor="ctr">
            <a:noAutofit/>
          </a:bodyPr>
          <a:lstStyle/>
          <a:p>
            <a:endParaRPr lang="en-US"/>
          </a:p>
        </p:txBody>
      </p:sp>
      <p:sp>
        <p:nvSpPr>
          <p:cNvPr id="15" name="Texture">
            <a:extLst>
              <a:ext uri="{FF2B5EF4-FFF2-40B4-BE49-F238E27FC236}">
                <a16:creationId xmlns:a16="http://schemas.microsoft.com/office/drawing/2014/main" id="{DC83D935-436B-4F4D-A47B-4FD95E2C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a:p>
        </p:txBody>
      </p:sp>
      <p:sp>
        <p:nvSpPr>
          <p:cNvPr id="2" name="Title 1">
            <a:extLst>
              <a:ext uri="{FF2B5EF4-FFF2-40B4-BE49-F238E27FC236}">
                <a16:creationId xmlns:a16="http://schemas.microsoft.com/office/drawing/2014/main" id="{DAF03029-41DD-36CA-2650-9208A3724570}"/>
              </a:ext>
            </a:extLst>
          </p:cNvPr>
          <p:cNvSpPr>
            <a:spLocks noGrp="1"/>
          </p:cNvSpPr>
          <p:nvPr>
            <p:ph type="title"/>
          </p:nvPr>
        </p:nvSpPr>
        <p:spPr>
          <a:xfrm>
            <a:off x="457200" y="668049"/>
            <a:ext cx="3313075" cy="5589741"/>
          </a:xfrm>
        </p:spPr>
        <p:txBody>
          <a:bodyPr anchor="t">
            <a:normAutofit/>
          </a:bodyPr>
          <a:lstStyle/>
          <a:p>
            <a:r>
              <a:rPr lang="en-IN" dirty="0"/>
              <a:t>Model Performance Evaluation Criteria</a:t>
            </a:r>
          </a:p>
        </p:txBody>
      </p:sp>
      <p:graphicFrame>
        <p:nvGraphicFramePr>
          <p:cNvPr id="5" name="Content Placeholder 2">
            <a:extLst>
              <a:ext uri="{FF2B5EF4-FFF2-40B4-BE49-F238E27FC236}">
                <a16:creationId xmlns:a16="http://schemas.microsoft.com/office/drawing/2014/main" id="{A70EB6BA-1B4F-BB63-F5F9-28B86E0AEF01}"/>
              </a:ext>
            </a:extLst>
          </p:cNvPr>
          <p:cNvGraphicFramePr>
            <a:graphicFrameLocks noGrp="1"/>
          </p:cNvGraphicFramePr>
          <p:nvPr>
            <p:ph idx="1"/>
            <p:extLst>
              <p:ext uri="{D42A27DB-BD31-4B8C-83A1-F6EECF244321}">
                <p14:modId xmlns:p14="http://schemas.microsoft.com/office/powerpoint/2010/main" val="2811243670"/>
              </p:ext>
            </p:extLst>
          </p:nvPr>
        </p:nvGraphicFramePr>
        <p:xfrm>
          <a:off x="4866688" y="668048"/>
          <a:ext cx="6883352" cy="5508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logo with blue text and sun&#10;&#10;Description automatically generated">
            <a:extLst>
              <a:ext uri="{FF2B5EF4-FFF2-40B4-BE49-F238E27FC236}">
                <a16:creationId xmlns:a16="http://schemas.microsoft.com/office/drawing/2014/main" id="{CD289EFB-EA85-5E52-23EE-453BD558AA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1041278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75"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7177"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7179" name="Graphic 9">
            <a:extLst>
              <a:ext uri="{FF2B5EF4-FFF2-40B4-BE49-F238E27FC236}">
                <a16:creationId xmlns:a16="http://schemas.microsoft.com/office/drawing/2014/main" id="{61D32E23-CD34-4C85-8167-14669FD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1818" y="16444"/>
            <a:ext cx="6893328" cy="684699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sp>
        <p:nvSpPr>
          <p:cNvPr id="7181"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A566D15-E31C-C1C5-7A09-A888F8B31F48}"/>
              </a:ext>
            </a:extLst>
          </p:cNvPr>
          <p:cNvSpPr>
            <a:spLocks noGrp="1"/>
          </p:cNvSpPr>
          <p:nvPr>
            <p:ph type="title"/>
          </p:nvPr>
        </p:nvSpPr>
        <p:spPr>
          <a:xfrm>
            <a:off x="457200" y="758952"/>
            <a:ext cx="4640729" cy="1325563"/>
          </a:xfrm>
        </p:spPr>
        <p:txBody>
          <a:bodyPr anchor="b">
            <a:normAutofit/>
          </a:bodyPr>
          <a:lstStyle/>
          <a:p>
            <a:r>
              <a:rPr lang="en-US" sz="3400" b="0" i="0" dirty="0">
                <a:effectLst/>
                <a:latin typeface="Söhne"/>
              </a:rPr>
              <a:t>Comparative Analysis of Model Performances</a:t>
            </a:r>
            <a:endParaRPr lang="en-IN" sz="3400" dirty="0"/>
          </a:p>
        </p:txBody>
      </p:sp>
      <p:sp>
        <p:nvSpPr>
          <p:cNvPr id="3" name="Content Placeholder 2">
            <a:extLst>
              <a:ext uri="{FF2B5EF4-FFF2-40B4-BE49-F238E27FC236}">
                <a16:creationId xmlns:a16="http://schemas.microsoft.com/office/drawing/2014/main" id="{95B80C70-A70F-40A6-5398-FF139728DC0A}"/>
              </a:ext>
            </a:extLst>
          </p:cNvPr>
          <p:cNvSpPr>
            <a:spLocks noGrp="1"/>
          </p:cNvSpPr>
          <p:nvPr>
            <p:ph idx="1"/>
          </p:nvPr>
        </p:nvSpPr>
        <p:spPr>
          <a:xfrm>
            <a:off x="190500" y="2084515"/>
            <a:ext cx="5004373" cy="3887585"/>
          </a:xfrm>
        </p:spPr>
        <p:txBody>
          <a:bodyPr>
            <a:noAutofit/>
          </a:bodyPr>
          <a:lstStyle/>
          <a:p>
            <a:r>
              <a:rPr lang="en-IN" sz="1200" dirty="0"/>
              <a:t>Model Overview:</a:t>
            </a:r>
            <a:br>
              <a:rPr lang="en-IN" sz="1200" dirty="0"/>
            </a:br>
            <a:r>
              <a:rPr lang="en-IN" sz="1200" dirty="0"/>
              <a:t>Evaluated models: Logistic Regression (LR), Random Forest (RF), Support Vector Machine (SVM), AdaBoost, and </a:t>
            </a:r>
            <a:r>
              <a:rPr lang="en-IN" sz="1200" dirty="0" err="1"/>
              <a:t>XGBoost</a:t>
            </a:r>
            <a:r>
              <a:rPr lang="en-IN" sz="1200" dirty="0"/>
              <a:t>.</a:t>
            </a:r>
            <a:br>
              <a:rPr lang="en-IN" sz="1200" dirty="0"/>
            </a:br>
            <a:r>
              <a:rPr lang="en-IN" sz="1200" dirty="0"/>
              <a:t>Objective: Select the optimal model for predicting airline customer satisfaction.</a:t>
            </a:r>
          </a:p>
          <a:p>
            <a:r>
              <a:rPr lang="en-IN" sz="1200" dirty="0"/>
              <a:t>Performance Metrics Summary:</a:t>
            </a:r>
            <a:br>
              <a:rPr lang="en-IN" sz="1200" dirty="0"/>
            </a:br>
            <a:r>
              <a:rPr lang="en-IN" sz="1200" dirty="0"/>
              <a:t>Metrics include Accuracy, Precision, Recall, F1 Score, and ROC AUC.</a:t>
            </a:r>
            <a:br>
              <a:rPr lang="en-IN" sz="1200" dirty="0"/>
            </a:br>
            <a:r>
              <a:rPr lang="en-IN" sz="1200" dirty="0"/>
              <a:t>These metrics provide a holistic view of model performance.</a:t>
            </a:r>
          </a:p>
          <a:p>
            <a:r>
              <a:rPr lang="en-IN" sz="1200" dirty="0"/>
              <a:t>Numerical Performance Comparison:</a:t>
            </a:r>
            <a:br>
              <a:rPr lang="en-IN" sz="1200" dirty="0"/>
            </a:br>
            <a:r>
              <a:rPr lang="en-IN" sz="1200" dirty="0"/>
              <a:t>LR: </a:t>
            </a:r>
            <a:r>
              <a:rPr lang="en-IN" sz="1200" dirty="0" err="1"/>
              <a:t>Acc</a:t>
            </a:r>
            <a:r>
              <a:rPr lang="en-IN" sz="1200" dirty="0"/>
              <a:t>: 86%, </a:t>
            </a:r>
            <a:r>
              <a:rPr lang="en-IN" sz="1200" dirty="0" err="1"/>
              <a:t>Prec</a:t>
            </a:r>
            <a:r>
              <a:rPr lang="en-IN" sz="1200" dirty="0"/>
              <a:t>: 81%, Recall: 87%, F1: 84%, ROC AUC: 92%</a:t>
            </a:r>
            <a:br>
              <a:rPr lang="en-IN" sz="1200" dirty="0"/>
            </a:br>
            <a:r>
              <a:rPr lang="en-IN" sz="1200" dirty="0"/>
              <a:t>RF: </a:t>
            </a:r>
            <a:r>
              <a:rPr lang="en-IN" sz="1200" dirty="0" err="1"/>
              <a:t>Acc</a:t>
            </a:r>
            <a:r>
              <a:rPr lang="en-IN" sz="1200" dirty="0"/>
              <a:t>: 94%, </a:t>
            </a:r>
            <a:r>
              <a:rPr lang="en-IN" sz="1200" dirty="0" err="1"/>
              <a:t>Prec</a:t>
            </a:r>
            <a:r>
              <a:rPr lang="en-IN" sz="1200" dirty="0"/>
              <a:t>: 92%, Recall: 93%, F1: 93%, ROC AUC: 98%</a:t>
            </a:r>
            <a:br>
              <a:rPr lang="en-IN" sz="1200" dirty="0"/>
            </a:br>
            <a:r>
              <a:rPr lang="en-IN" sz="1200" dirty="0"/>
              <a:t>SVM: </a:t>
            </a:r>
            <a:r>
              <a:rPr lang="en-IN" sz="1200" dirty="0" err="1"/>
              <a:t>Acc</a:t>
            </a:r>
            <a:r>
              <a:rPr lang="en-IN" sz="1200" dirty="0"/>
              <a:t>: 93%, </a:t>
            </a:r>
            <a:r>
              <a:rPr lang="en-IN" sz="1200" dirty="0" err="1"/>
              <a:t>Prec</a:t>
            </a:r>
            <a:r>
              <a:rPr lang="en-IN" sz="1200" dirty="0"/>
              <a:t>: 91%, Recall: 92%, F1: 92%, ROC AUC: 97%</a:t>
            </a:r>
            <a:br>
              <a:rPr lang="en-IN" sz="1200" dirty="0"/>
            </a:br>
            <a:r>
              <a:rPr lang="en-IN" sz="1200" dirty="0"/>
              <a:t>AdaBoost: </a:t>
            </a:r>
            <a:r>
              <a:rPr lang="en-IN" sz="1200" dirty="0" err="1"/>
              <a:t>Acc</a:t>
            </a:r>
            <a:r>
              <a:rPr lang="en-IN" sz="1200" dirty="0"/>
              <a:t>: 91%, </a:t>
            </a:r>
            <a:r>
              <a:rPr lang="en-IN" sz="1200" dirty="0" err="1"/>
              <a:t>Prec</a:t>
            </a:r>
            <a:r>
              <a:rPr lang="en-IN" sz="1200" dirty="0"/>
              <a:t>: 88%, Recall: 92%, F1: 90%, ROC AUC: 97%</a:t>
            </a:r>
            <a:br>
              <a:rPr lang="en-IN" sz="1200" dirty="0"/>
            </a:br>
            <a:r>
              <a:rPr lang="en-IN" sz="1200" dirty="0" err="1"/>
              <a:t>XGBoost</a:t>
            </a:r>
            <a:r>
              <a:rPr lang="en-IN" sz="1200" dirty="0"/>
              <a:t>: </a:t>
            </a:r>
            <a:r>
              <a:rPr lang="en-IN" sz="1200" dirty="0" err="1"/>
              <a:t>Acc</a:t>
            </a:r>
            <a:r>
              <a:rPr lang="en-IN" sz="1200" dirty="0"/>
              <a:t>: 95%, </a:t>
            </a:r>
            <a:r>
              <a:rPr lang="en-IN" sz="1200" dirty="0" err="1"/>
              <a:t>Prec</a:t>
            </a:r>
            <a:r>
              <a:rPr lang="en-IN" sz="1200" dirty="0"/>
              <a:t>: 93%, Recall: 94%, F1: 94%, ROC AUC: 98%</a:t>
            </a:r>
          </a:p>
          <a:p>
            <a:r>
              <a:rPr lang="en-IN" sz="1200" dirty="0"/>
              <a:t>Trade-offs &amp; Selection:</a:t>
            </a:r>
            <a:br>
              <a:rPr lang="en-IN" sz="1200" dirty="0"/>
            </a:br>
            <a:r>
              <a:rPr lang="en-IN" sz="1200" dirty="0"/>
              <a:t>LR is less complex, providing ease of interpretation but lower performance.</a:t>
            </a:r>
            <a:br>
              <a:rPr lang="en-IN" sz="1200" dirty="0"/>
            </a:br>
            <a:r>
              <a:rPr lang="en-IN" sz="1200" dirty="0"/>
              <a:t>RF and SVM offer high precision but require complex tuning.</a:t>
            </a:r>
            <a:br>
              <a:rPr lang="en-IN" sz="1200" dirty="0"/>
            </a:br>
            <a:r>
              <a:rPr lang="en-IN" sz="1200" dirty="0"/>
              <a:t>AdaBoost is less sensitive to overfitting but may be affected by noisy data.</a:t>
            </a:r>
            <a:br>
              <a:rPr lang="en-IN" sz="1200" dirty="0"/>
            </a:br>
            <a:r>
              <a:rPr lang="en-IN" sz="1200" dirty="0" err="1"/>
              <a:t>XGBoost</a:t>
            </a:r>
            <a:r>
              <a:rPr lang="en-IN" sz="1200" dirty="0"/>
              <a:t> offers the highest performance across all metrics, indicating its superior predictive power.</a:t>
            </a:r>
          </a:p>
        </p:txBody>
      </p:sp>
      <p:pic>
        <p:nvPicPr>
          <p:cNvPr id="7170" name="Picture 2">
            <a:extLst>
              <a:ext uri="{FF2B5EF4-FFF2-40B4-BE49-F238E27FC236}">
                <a16:creationId xmlns:a16="http://schemas.microsoft.com/office/drawing/2014/main" id="{3D8C7BFC-3ACF-D43D-74CF-64831897C5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3767" y="1661160"/>
            <a:ext cx="6167233" cy="3515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FF9D30D-9B38-3FA1-64B0-26D60B9D8C40}"/>
              </a:ext>
            </a:extLst>
          </p:cNvPr>
          <p:cNvPicPr>
            <a:picLocks noChangeAspect="1"/>
          </p:cNvPicPr>
          <p:nvPr/>
        </p:nvPicPr>
        <p:blipFill>
          <a:blip r:embed="rId4"/>
          <a:stretch>
            <a:fillRect/>
          </a:stretch>
        </p:blipFill>
        <p:spPr>
          <a:xfrm>
            <a:off x="8738482" y="5762069"/>
            <a:ext cx="2941575" cy="823031"/>
          </a:xfrm>
          <a:prstGeom prst="rect">
            <a:avLst/>
          </a:prstGeom>
        </p:spPr>
      </p:pic>
      <p:pic>
        <p:nvPicPr>
          <p:cNvPr id="7" name="Picture 6" descr="A logo with blue text and sun&#10;&#10;Description automatically generated">
            <a:extLst>
              <a:ext uri="{FF2B5EF4-FFF2-40B4-BE49-F238E27FC236}">
                <a16:creationId xmlns:a16="http://schemas.microsoft.com/office/drawing/2014/main" id="{042EE22F-FA0F-4221-463D-BA765CDC5F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323102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A1D5-6AAA-04AA-0F96-E4CB8C42D32F}"/>
              </a:ext>
            </a:extLst>
          </p:cNvPr>
          <p:cNvSpPr>
            <a:spLocks noGrp="1"/>
          </p:cNvSpPr>
          <p:nvPr>
            <p:ph type="title"/>
          </p:nvPr>
        </p:nvSpPr>
        <p:spPr/>
        <p:txBody>
          <a:bodyPr/>
          <a:lstStyle/>
          <a:p>
            <a:r>
              <a:rPr lang="en-US" sz="4400" b="1" i="0">
                <a:effectLst/>
                <a:latin typeface="Söhne"/>
              </a:rPr>
              <a:t>Business Impact of Model Performance</a:t>
            </a:r>
            <a:endParaRPr lang="en-IN" dirty="0"/>
          </a:p>
        </p:txBody>
      </p:sp>
      <p:sp>
        <p:nvSpPr>
          <p:cNvPr id="3" name="Content Placeholder 2">
            <a:extLst>
              <a:ext uri="{FF2B5EF4-FFF2-40B4-BE49-F238E27FC236}">
                <a16:creationId xmlns:a16="http://schemas.microsoft.com/office/drawing/2014/main" id="{023AB6A4-D26B-87F4-B55F-89EC42E57F3C}"/>
              </a:ext>
            </a:extLst>
          </p:cNvPr>
          <p:cNvSpPr>
            <a:spLocks noGrp="1"/>
          </p:cNvSpPr>
          <p:nvPr>
            <p:ph idx="1"/>
          </p:nvPr>
        </p:nvSpPr>
        <p:spPr/>
        <p:txBody>
          <a:bodyPr>
            <a:normAutofit fontScale="77500" lnSpcReduction="20000"/>
          </a:bodyPr>
          <a:lstStyle/>
          <a:p>
            <a:pPr marL="0" indent="0">
              <a:buNone/>
            </a:pPr>
            <a:r>
              <a:rPr lang="en-US" sz="1200" b="1" i="0" dirty="0">
                <a:effectLst/>
                <a:latin typeface="Söhne"/>
              </a:rPr>
              <a:t>Cost Assumptions:</a:t>
            </a:r>
          </a:p>
          <a:p>
            <a:pPr algn="l">
              <a:buFont typeface="Arial" panose="020B0604020202020204" pitchFamily="34" charset="0"/>
              <a:buChar char="•"/>
            </a:pPr>
            <a:r>
              <a:rPr lang="en-US" sz="1200" b="1" i="0" dirty="0">
                <a:solidFill>
                  <a:srgbClr val="D1D5DB"/>
                </a:solidFill>
                <a:effectLst/>
                <a:latin typeface="Söhne"/>
              </a:rPr>
              <a:t>False Positives (FP):</a:t>
            </a:r>
            <a:r>
              <a:rPr lang="en-US" sz="1200" b="0" i="0" dirty="0">
                <a:solidFill>
                  <a:srgbClr val="D1D5DB"/>
                </a:solidFill>
                <a:effectLst/>
                <a:latin typeface="Söhne"/>
              </a:rPr>
              <a:t> Predicting satisfaction incorrectly can lead to lost future business, costing an estimated $300 per incident.</a:t>
            </a:r>
          </a:p>
          <a:p>
            <a:pPr algn="l">
              <a:buFont typeface="Arial" panose="020B0604020202020204" pitchFamily="34" charset="0"/>
              <a:buChar char="•"/>
            </a:pPr>
            <a:r>
              <a:rPr lang="en-US" sz="1200" b="1" i="0" dirty="0">
                <a:solidFill>
                  <a:srgbClr val="D1D5DB"/>
                </a:solidFill>
                <a:effectLst/>
                <a:latin typeface="Söhne"/>
              </a:rPr>
              <a:t>False Negatives (FN):</a:t>
            </a:r>
            <a:r>
              <a:rPr lang="en-US" sz="1200" b="0" i="0" dirty="0">
                <a:solidFill>
                  <a:srgbClr val="D1D5DB"/>
                </a:solidFill>
                <a:effectLst/>
                <a:latin typeface="Söhne"/>
              </a:rPr>
              <a:t> Overlooking dissatisfaction results in unnecessary appeasement efforts, costing about $50 per incident.</a:t>
            </a:r>
          </a:p>
          <a:p>
            <a:pPr algn="l">
              <a:buFont typeface="Arial" panose="020B0604020202020204" pitchFamily="34" charset="0"/>
              <a:buChar char="•"/>
            </a:pPr>
            <a:r>
              <a:rPr lang="en-US" sz="1200" b="1" i="0" dirty="0">
                <a:solidFill>
                  <a:srgbClr val="D1D5DB"/>
                </a:solidFill>
                <a:effectLst/>
                <a:latin typeface="Söhne"/>
              </a:rPr>
              <a:t>True Positives (TP):</a:t>
            </a:r>
            <a:r>
              <a:rPr lang="en-US" sz="1200" b="0" i="0" dirty="0">
                <a:solidFill>
                  <a:srgbClr val="D1D5DB"/>
                </a:solidFill>
                <a:effectLst/>
                <a:latin typeface="Söhne"/>
              </a:rPr>
              <a:t> Accurately identifying satisfied customers has no direct cost but implies a long-term value from sustained customer loyalty, estimated at $100 over time.</a:t>
            </a:r>
          </a:p>
          <a:p>
            <a:pPr algn="l">
              <a:buFont typeface="Arial" panose="020B0604020202020204" pitchFamily="34" charset="0"/>
              <a:buChar char="•"/>
            </a:pPr>
            <a:r>
              <a:rPr lang="en-US" sz="1200" b="1" i="0" dirty="0">
                <a:solidFill>
                  <a:srgbClr val="D1D5DB"/>
                </a:solidFill>
                <a:effectLst/>
                <a:latin typeface="Söhne"/>
              </a:rPr>
              <a:t>True Negatives (TN):</a:t>
            </a:r>
            <a:r>
              <a:rPr lang="en-US" sz="1200" b="0" i="0" dirty="0">
                <a:solidFill>
                  <a:srgbClr val="D1D5DB"/>
                </a:solidFill>
                <a:effectLst/>
                <a:latin typeface="Söhne"/>
              </a:rPr>
              <a:t> Correctly identifying dissatisfied customers provides an opportunity to rectify service, potentially saving $200 per customer.</a:t>
            </a:r>
          </a:p>
          <a:p>
            <a:pPr marL="0" indent="0">
              <a:buNone/>
            </a:pPr>
            <a:r>
              <a:rPr lang="en-IN" sz="1100" b="1" dirty="0">
                <a:latin typeface="Söhne"/>
              </a:rPr>
              <a:t>Financial Impact Breakdown:</a:t>
            </a:r>
          </a:p>
          <a:p>
            <a:r>
              <a:rPr lang="fr-FR" sz="1100" b="1" i="0" dirty="0">
                <a:effectLst/>
                <a:latin typeface="Söhne"/>
              </a:rPr>
              <a:t>False Positives:</a:t>
            </a:r>
            <a:r>
              <a:rPr lang="fr-FR" sz="1100" b="0" i="0" dirty="0">
                <a:solidFill>
                  <a:srgbClr val="D1D5DB"/>
                </a:solidFill>
                <a:effectLst/>
                <a:latin typeface="Söhne"/>
              </a:rPr>
              <a:t> </a:t>
            </a:r>
            <a:r>
              <a:rPr lang="fr-FR" sz="1100" b="0" i="0" dirty="0">
                <a:solidFill>
                  <a:srgbClr val="D1D5DB"/>
                </a:solidFill>
                <a:effectLst/>
                <a:latin typeface="KaTeX_Main"/>
              </a:rPr>
              <a:t>17 instances×$30017 instances×$300</a:t>
            </a:r>
            <a:r>
              <a:rPr lang="fr-FR" sz="1100" b="0" i="0" dirty="0">
                <a:solidFill>
                  <a:srgbClr val="D1D5DB"/>
                </a:solidFill>
                <a:effectLst/>
                <a:latin typeface="Söhne"/>
              </a:rPr>
              <a:t> = $5,100</a:t>
            </a:r>
            <a:endParaRPr lang="en-IN" sz="1100" b="1" i="0" dirty="0">
              <a:solidFill>
                <a:srgbClr val="D1D5DB"/>
              </a:solidFill>
              <a:effectLst/>
              <a:latin typeface="Söhne"/>
            </a:endParaRPr>
          </a:p>
          <a:p>
            <a:r>
              <a:rPr lang="en-IN" sz="1100" b="1" i="0" dirty="0">
                <a:effectLst/>
                <a:latin typeface="Söhne"/>
              </a:rPr>
              <a:t>False Negatives:</a:t>
            </a:r>
            <a:r>
              <a:rPr lang="en-IN" sz="1100" b="0" i="0" dirty="0">
                <a:solidFill>
                  <a:srgbClr val="D1D5DB"/>
                </a:solidFill>
                <a:effectLst/>
                <a:latin typeface="Söhne"/>
              </a:rPr>
              <a:t> </a:t>
            </a:r>
            <a:r>
              <a:rPr lang="en-IN" sz="1100" b="0" i="0" dirty="0">
                <a:solidFill>
                  <a:srgbClr val="D1D5DB"/>
                </a:solidFill>
                <a:effectLst/>
                <a:latin typeface="KaTeX_Main"/>
              </a:rPr>
              <a:t>14 instances×$5014 instances×$50</a:t>
            </a:r>
            <a:r>
              <a:rPr lang="en-IN" sz="1100" b="0" i="0" dirty="0">
                <a:solidFill>
                  <a:srgbClr val="D1D5DB"/>
                </a:solidFill>
                <a:effectLst/>
                <a:latin typeface="Söhne"/>
              </a:rPr>
              <a:t> = $700</a:t>
            </a:r>
            <a:endParaRPr lang="en-IN" sz="1100" b="1" dirty="0">
              <a:solidFill>
                <a:srgbClr val="D1D5DB"/>
              </a:solidFill>
              <a:latin typeface="Söhne"/>
            </a:endParaRPr>
          </a:p>
          <a:p>
            <a:r>
              <a:rPr lang="en-US" sz="1100" b="1" i="0" dirty="0">
                <a:effectLst/>
                <a:latin typeface="Söhne"/>
              </a:rPr>
              <a:t>True Positives:</a:t>
            </a:r>
            <a:r>
              <a:rPr lang="en-US" sz="1100" b="0" i="0" dirty="0">
                <a:solidFill>
                  <a:srgbClr val="D1D5DB"/>
                </a:solidFill>
                <a:effectLst/>
                <a:latin typeface="Söhne"/>
              </a:rPr>
              <a:t> </a:t>
            </a:r>
            <a:r>
              <a:rPr lang="en-US" sz="1100" b="0" i="0" dirty="0">
                <a:solidFill>
                  <a:srgbClr val="D1D5DB"/>
                </a:solidFill>
                <a:effectLst/>
                <a:latin typeface="KaTeX_Main"/>
              </a:rPr>
              <a:t>236 instances×$100236 instances×$100</a:t>
            </a:r>
            <a:r>
              <a:rPr lang="en-US" sz="1100" b="0" i="0" dirty="0">
                <a:solidFill>
                  <a:srgbClr val="D1D5DB"/>
                </a:solidFill>
                <a:effectLst/>
                <a:latin typeface="Söhne"/>
              </a:rPr>
              <a:t> = $23,600 (long-term value)</a:t>
            </a:r>
          </a:p>
          <a:p>
            <a:r>
              <a:rPr lang="en-IN" sz="1100" b="1" i="0" dirty="0">
                <a:effectLst/>
                <a:latin typeface="Söhne"/>
              </a:rPr>
              <a:t>True Negatives:</a:t>
            </a:r>
            <a:r>
              <a:rPr lang="en-IN" sz="1100" b="0" i="0" dirty="0">
                <a:solidFill>
                  <a:srgbClr val="D1D5DB"/>
                </a:solidFill>
                <a:effectLst/>
                <a:latin typeface="Söhne"/>
              </a:rPr>
              <a:t> </a:t>
            </a:r>
            <a:r>
              <a:rPr lang="en-IN" sz="1100" b="0" i="0" dirty="0">
                <a:solidFill>
                  <a:srgbClr val="D1D5DB"/>
                </a:solidFill>
                <a:effectLst/>
                <a:latin typeface="KaTeX_Main"/>
              </a:rPr>
              <a:t>333 instances×$200333 instances×$200</a:t>
            </a:r>
            <a:r>
              <a:rPr lang="en-IN" sz="1100" b="0" i="0" dirty="0">
                <a:solidFill>
                  <a:srgbClr val="D1D5DB"/>
                </a:solidFill>
                <a:effectLst/>
                <a:latin typeface="Söhne"/>
              </a:rPr>
              <a:t> = $66,600 saved</a:t>
            </a:r>
          </a:p>
          <a:p>
            <a:pPr marL="0" indent="0">
              <a:buNone/>
            </a:pPr>
            <a:r>
              <a:rPr lang="en-IN" sz="1100" b="1" i="0" dirty="0">
                <a:effectLst/>
                <a:latin typeface="Söhne"/>
              </a:rPr>
              <a:t>Total Expected Financial Impact:</a:t>
            </a:r>
          </a:p>
          <a:p>
            <a:r>
              <a:rPr lang="en-US" sz="1100" b="0" i="0" dirty="0">
                <a:solidFill>
                  <a:srgbClr val="D1D5DB"/>
                </a:solidFill>
                <a:effectLst/>
                <a:latin typeface="Söhne"/>
              </a:rPr>
              <a:t>The model's total cost due to inaccuracies: </a:t>
            </a:r>
            <a:r>
              <a:rPr lang="en-US" sz="1100" b="0" i="0" dirty="0">
                <a:solidFill>
                  <a:srgbClr val="D1D5DB"/>
                </a:solidFill>
                <a:effectLst/>
                <a:latin typeface="KaTeX_Main"/>
              </a:rPr>
              <a:t>$5,100 (FP)+$700 (FN)$5,100 (FP)+$700 (FN)</a:t>
            </a:r>
            <a:r>
              <a:rPr lang="en-US" sz="1100" b="0" i="0" dirty="0">
                <a:solidFill>
                  <a:srgbClr val="D1D5DB"/>
                </a:solidFill>
                <a:effectLst/>
                <a:latin typeface="Söhne"/>
              </a:rPr>
              <a:t> = $5,800.</a:t>
            </a:r>
          </a:p>
          <a:p>
            <a:r>
              <a:rPr lang="en-US" sz="1100" b="0" i="0" dirty="0">
                <a:solidFill>
                  <a:srgbClr val="D1D5DB"/>
                </a:solidFill>
                <a:effectLst/>
                <a:latin typeface="Söhne"/>
              </a:rPr>
              <a:t>Total potential savings and long-term value from TP and TN: </a:t>
            </a:r>
            <a:r>
              <a:rPr lang="en-US" sz="1100" b="0" i="0" dirty="0">
                <a:solidFill>
                  <a:srgbClr val="D1D5DB"/>
                </a:solidFill>
                <a:effectLst/>
                <a:latin typeface="KaTeX_Main"/>
              </a:rPr>
              <a:t>$23,600 (TP long-term value)+$66,600 (TN savings)$23,600 (TP long-term value)+$66,600 (TN savings)</a:t>
            </a:r>
            <a:endParaRPr lang="en-US" sz="1200" b="1" dirty="0">
              <a:solidFill>
                <a:srgbClr val="D1D5DB"/>
              </a:solidFill>
              <a:latin typeface="Söhne"/>
            </a:endParaRPr>
          </a:p>
          <a:p>
            <a:pPr marL="0" indent="0">
              <a:buNone/>
            </a:pPr>
            <a:r>
              <a:rPr lang="en-US" sz="1100" b="1" i="0" dirty="0">
                <a:effectLst/>
                <a:latin typeface="Söhne"/>
              </a:rPr>
              <a:t>Strategies for Enhancing Financial Impact:</a:t>
            </a:r>
          </a:p>
          <a:p>
            <a:pPr algn="l">
              <a:buFont typeface="Arial" panose="020B0604020202020204" pitchFamily="34" charset="0"/>
              <a:buChar char="•"/>
            </a:pPr>
            <a:r>
              <a:rPr lang="en-US" sz="1100" b="0" i="0" dirty="0">
                <a:solidFill>
                  <a:srgbClr val="D1D5DB"/>
                </a:solidFill>
                <a:effectLst/>
                <a:latin typeface="Söhne"/>
              </a:rPr>
              <a:t>Discuss the significance of leveraging TP for long-term customer loyalty and business growth.</a:t>
            </a:r>
          </a:p>
          <a:p>
            <a:pPr algn="l">
              <a:buFont typeface="Arial" panose="020B0604020202020204" pitchFamily="34" charset="0"/>
              <a:buChar char="•"/>
            </a:pPr>
            <a:r>
              <a:rPr lang="en-US" sz="1100" b="0" i="0" dirty="0">
                <a:solidFill>
                  <a:srgbClr val="D1D5DB"/>
                </a:solidFill>
                <a:effectLst/>
                <a:latin typeface="Söhne"/>
              </a:rPr>
              <a:t>Emphasize the need to reduce FP and FN by enhancing the model's predictive accuracy.</a:t>
            </a:r>
          </a:p>
          <a:p>
            <a:pPr algn="l">
              <a:buFont typeface="Arial" panose="020B0604020202020204" pitchFamily="34" charset="0"/>
              <a:buChar char="•"/>
            </a:pPr>
            <a:r>
              <a:rPr lang="en-US" sz="1100" b="0" i="0" dirty="0">
                <a:solidFill>
                  <a:srgbClr val="D1D5DB"/>
                </a:solidFill>
                <a:effectLst/>
                <a:latin typeface="Söhne"/>
              </a:rPr>
              <a:t>Propose actionable steps such as re-training with enriched datasets, fine-tuning model parameters, or exploring alternative algorithms</a:t>
            </a:r>
          </a:p>
          <a:p>
            <a:pPr marL="0" indent="0">
              <a:buNone/>
            </a:pPr>
            <a:endParaRPr lang="en-IN" sz="1200" dirty="0"/>
          </a:p>
        </p:txBody>
      </p:sp>
      <p:pic>
        <p:nvPicPr>
          <p:cNvPr id="8194" name="Picture 2">
            <a:extLst>
              <a:ext uri="{FF2B5EF4-FFF2-40B4-BE49-F238E27FC236}">
                <a16:creationId xmlns:a16="http://schemas.microsoft.com/office/drawing/2014/main" id="{BDB7354F-DAEE-011F-C6C3-EECB5E6A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960" y="3727538"/>
            <a:ext cx="5019040" cy="31304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logo with blue text and sun&#10;&#10;Description automatically generated">
            <a:extLst>
              <a:ext uri="{FF2B5EF4-FFF2-40B4-BE49-F238E27FC236}">
                <a16:creationId xmlns:a16="http://schemas.microsoft.com/office/drawing/2014/main" id="{7D33D8DC-5F39-07C4-60E3-40CD6BC5A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423670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72F0-6C02-C87E-1E5B-28BDD67DC8D5}"/>
              </a:ext>
            </a:extLst>
          </p:cNvPr>
          <p:cNvSpPr>
            <a:spLocks noGrp="1"/>
          </p:cNvSpPr>
          <p:nvPr>
            <p:ph type="title"/>
          </p:nvPr>
        </p:nvSpPr>
        <p:spPr/>
        <p:txBody>
          <a:bodyPr>
            <a:normAutofit/>
          </a:bodyPr>
          <a:lstStyle/>
          <a:p>
            <a:r>
              <a:rPr lang="en-US" b="1" i="0" dirty="0">
                <a:effectLst/>
                <a:latin typeface="Söhne"/>
              </a:rPr>
              <a:t>Interpretation of the </a:t>
            </a:r>
            <a:r>
              <a:rPr lang="en-US" b="1" i="0" dirty="0" err="1">
                <a:effectLst/>
                <a:latin typeface="Söhne"/>
              </a:rPr>
              <a:t>XGBoost</a:t>
            </a:r>
            <a:r>
              <a:rPr lang="en-US" b="1" i="0" dirty="0">
                <a:effectLst/>
                <a:latin typeface="Söhne"/>
              </a:rPr>
              <a:t> Model's Performance</a:t>
            </a:r>
            <a:endParaRPr lang="en-IN" dirty="0"/>
          </a:p>
        </p:txBody>
      </p:sp>
      <p:sp>
        <p:nvSpPr>
          <p:cNvPr id="3" name="Content Placeholder 2">
            <a:extLst>
              <a:ext uri="{FF2B5EF4-FFF2-40B4-BE49-F238E27FC236}">
                <a16:creationId xmlns:a16="http://schemas.microsoft.com/office/drawing/2014/main" id="{AA7EBD7B-1D80-8B49-1C6A-05E534E00966}"/>
              </a:ext>
            </a:extLst>
          </p:cNvPr>
          <p:cNvSpPr>
            <a:spLocks noGrp="1"/>
          </p:cNvSpPr>
          <p:nvPr>
            <p:ph idx="1"/>
          </p:nvPr>
        </p:nvSpPr>
        <p:spPr/>
        <p:txBody>
          <a:bodyPr>
            <a:normAutofit fontScale="92500" lnSpcReduction="20000"/>
          </a:bodyPr>
          <a:lstStyle/>
          <a:p>
            <a:pPr algn="l"/>
            <a:r>
              <a:rPr lang="en-US" b="0" i="0" dirty="0">
                <a:solidFill>
                  <a:srgbClr val="D1D5DB"/>
                </a:solidFill>
                <a:effectLst/>
                <a:latin typeface="Söhne"/>
              </a:rPr>
              <a:t>Our </a:t>
            </a:r>
            <a:r>
              <a:rPr lang="en-US" b="0" i="0" dirty="0" err="1">
                <a:solidFill>
                  <a:srgbClr val="D1D5DB"/>
                </a:solidFill>
                <a:effectLst/>
                <a:latin typeface="Söhne"/>
              </a:rPr>
              <a:t>XGBoost</a:t>
            </a:r>
            <a:r>
              <a:rPr lang="en-US" b="0" i="0" dirty="0">
                <a:solidFill>
                  <a:srgbClr val="D1D5DB"/>
                </a:solidFill>
                <a:effectLst/>
                <a:latin typeface="Söhne"/>
              </a:rPr>
              <a:t> model demonstrates a strong performance with an accuracy of 94%. This high level of accuracy indicates that the model is highly capable of distinguishing between satisfied and dissatisfied customers. The precision metrics are commendable, with 93% for class 0 (dissatisfied customers) and 95% for class 1 (satisfied customers), denoting that the model has a lower likelihood of false positives and false negatives, which are critical in customer satisfaction analyses.</a:t>
            </a:r>
          </a:p>
          <a:p>
            <a:pPr algn="l"/>
            <a:r>
              <a:rPr lang="en-US" b="0" i="0" dirty="0">
                <a:solidFill>
                  <a:srgbClr val="D1D5DB"/>
                </a:solidFill>
                <a:effectLst/>
                <a:latin typeface="Söhne"/>
              </a:rPr>
              <a:t>The recall values of 97% for dissatisfied customers and 91% for satisfied customers show that the model is particularly adept at identifying those who are dissatisfied. This is essential for any interventions aimed at improving customer satisfaction. The F1 score, which is the harmonic mean of precision and recall, stands at 0.95 for dissatisfied customers and 0.93 for satisfied customers, further reinforcing the model's reliability.</a:t>
            </a:r>
          </a:p>
          <a:p>
            <a:pPr algn="l"/>
            <a:r>
              <a:rPr lang="en-US" b="0" i="0" dirty="0">
                <a:solidFill>
                  <a:srgbClr val="D1D5DB"/>
                </a:solidFill>
                <a:effectLst/>
                <a:latin typeface="Söhne"/>
              </a:rPr>
              <a:t>The ROC AUC score of 0.99 is indicative of the model's excellent capability to discriminate between the positive and negative classes across various thresholds, which is particularly important in scenarios where the cost of false positives and negatives is high.</a:t>
            </a:r>
          </a:p>
          <a:p>
            <a:endParaRPr lang="en-IN" dirty="0"/>
          </a:p>
        </p:txBody>
      </p:sp>
      <p:pic>
        <p:nvPicPr>
          <p:cNvPr id="4" name="Picture 3" descr="A logo with blue text and sun&#10;&#10;Description automatically generated">
            <a:extLst>
              <a:ext uri="{FF2B5EF4-FFF2-40B4-BE49-F238E27FC236}">
                <a16:creationId xmlns:a16="http://schemas.microsoft.com/office/drawing/2014/main" id="{0E59C6FC-5E84-1258-2D43-E64EE4696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79009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9EEC-47B7-8864-CD14-009E6F8FB69F}"/>
              </a:ext>
            </a:extLst>
          </p:cNvPr>
          <p:cNvSpPr>
            <a:spLocks noGrp="1"/>
          </p:cNvSpPr>
          <p:nvPr>
            <p:ph type="title"/>
          </p:nvPr>
        </p:nvSpPr>
        <p:spPr/>
        <p:txBody>
          <a:bodyPr/>
          <a:lstStyle/>
          <a:p>
            <a:r>
              <a:rPr lang="en-US" b="1" i="0" dirty="0">
                <a:effectLst/>
                <a:latin typeface="Söhne"/>
              </a:rPr>
              <a:t>Interpretation of the </a:t>
            </a:r>
            <a:r>
              <a:rPr lang="en-US" b="1" i="0" dirty="0" err="1">
                <a:effectLst/>
                <a:latin typeface="Söhne"/>
              </a:rPr>
              <a:t>XGBoost</a:t>
            </a:r>
            <a:r>
              <a:rPr lang="en-US" b="1" i="0" dirty="0">
                <a:effectLst/>
                <a:latin typeface="Söhne"/>
              </a:rPr>
              <a:t> Model's Performance</a:t>
            </a:r>
            <a:endParaRPr lang="en-IN" dirty="0"/>
          </a:p>
        </p:txBody>
      </p:sp>
      <p:sp>
        <p:nvSpPr>
          <p:cNvPr id="3" name="Content Placeholder 2">
            <a:extLst>
              <a:ext uri="{FF2B5EF4-FFF2-40B4-BE49-F238E27FC236}">
                <a16:creationId xmlns:a16="http://schemas.microsoft.com/office/drawing/2014/main" id="{C54F87B8-5992-233D-0D8A-EADDB4546C0D}"/>
              </a:ext>
            </a:extLst>
          </p:cNvPr>
          <p:cNvSpPr>
            <a:spLocks noGrp="1"/>
          </p:cNvSpPr>
          <p:nvPr>
            <p:ph idx="1"/>
          </p:nvPr>
        </p:nvSpPr>
        <p:spPr/>
        <p:txBody>
          <a:bodyPr>
            <a:normAutofit fontScale="70000" lnSpcReduction="20000"/>
          </a:bodyPr>
          <a:lstStyle/>
          <a:p>
            <a:pPr marL="0" indent="0" algn="l">
              <a:buNone/>
            </a:pPr>
            <a:r>
              <a:rPr lang="en-US" b="1" i="0" dirty="0">
                <a:solidFill>
                  <a:srgbClr val="D1D5DB"/>
                </a:solidFill>
                <a:effectLst/>
                <a:latin typeface="Söhne"/>
              </a:rPr>
              <a:t>Given the model's robust performance, the following recommendations are proposed:</a:t>
            </a:r>
          </a:p>
          <a:p>
            <a:pPr algn="l">
              <a:buFont typeface="+mj-lt"/>
              <a:buAutoNum type="arabicPeriod"/>
            </a:pPr>
            <a:r>
              <a:rPr lang="en-US" b="1" i="0" dirty="0">
                <a:solidFill>
                  <a:srgbClr val="D1D5DB"/>
                </a:solidFill>
                <a:effectLst/>
                <a:latin typeface="Söhne"/>
              </a:rPr>
              <a:t>Implementation for Customer Feedback Analysis: Integrate the </a:t>
            </a:r>
            <a:r>
              <a:rPr lang="en-US" b="1" i="0" dirty="0" err="1">
                <a:solidFill>
                  <a:srgbClr val="D1D5DB"/>
                </a:solidFill>
                <a:effectLst/>
                <a:latin typeface="Söhne"/>
              </a:rPr>
              <a:t>XGBoost</a:t>
            </a:r>
            <a:r>
              <a:rPr lang="en-US" b="1" i="0" dirty="0">
                <a:solidFill>
                  <a:srgbClr val="D1D5DB"/>
                </a:solidFill>
                <a:effectLst/>
                <a:latin typeface="Söhne"/>
              </a:rPr>
              <a:t> model into the customer feedback processing pipeline to accurately identify and address customer satisfaction issues.</a:t>
            </a:r>
          </a:p>
          <a:p>
            <a:pPr algn="l">
              <a:buFont typeface="+mj-lt"/>
              <a:buAutoNum type="arabicPeriod"/>
            </a:pPr>
            <a:r>
              <a:rPr lang="en-US" b="1" i="0" dirty="0">
                <a:solidFill>
                  <a:srgbClr val="D1D5DB"/>
                </a:solidFill>
                <a:effectLst/>
                <a:latin typeface="Söhne"/>
              </a:rPr>
              <a:t>Resource Allocation: Utilize the model's predictions to effectively allocate resources towards customers most likely to be dissatisfied, thereby potentially reducing customer churn.</a:t>
            </a:r>
          </a:p>
          <a:p>
            <a:pPr algn="l">
              <a:buFont typeface="+mj-lt"/>
              <a:buAutoNum type="arabicPeriod"/>
            </a:pPr>
            <a:r>
              <a:rPr lang="en-US" b="1" i="0" dirty="0">
                <a:solidFill>
                  <a:srgbClr val="D1D5DB"/>
                </a:solidFill>
                <a:effectLst/>
                <a:latin typeface="Söhne"/>
              </a:rPr>
              <a:t>Further Model Tuning: Continue to refine the model by exploring additional hyperparameter tuning, feature engineering, or even ensemble methods to further improve the recall for satisfied customers.</a:t>
            </a:r>
          </a:p>
          <a:p>
            <a:pPr algn="l">
              <a:buFont typeface="+mj-lt"/>
              <a:buAutoNum type="arabicPeriod"/>
            </a:pPr>
            <a:r>
              <a:rPr lang="en-US" b="1" i="0" dirty="0">
                <a:solidFill>
                  <a:srgbClr val="D1D5DB"/>
                </a:solidFill>
                <a:effectLst/>
                <a:latin typeface="Söhne"/>
              </a:rPr>
              <a:t>Business Process Adjustments: Adjust business processes based on insights gained from model predictions to enhance overall customer satisfaction and loyalty, which are crucial for long-term business success.</a:t>
            </a:r>
          </a:p>
          <a:p>
            <a:pPr algn="l">
              <a:buFont typeface="+mj-lt"/>
              <a:buAutoNum type="arabicPeriod"/>
            </a:pPr>
            <a:r>
              <a:rPr lang="en-US" b="1" i="0" dirty="0">
                <a:solidFill>
                  <a:srgbClr val="D1D5DB"/>
                </a:solidFill>
                <a:effectLst/>
                <a:latin typeface="Söhne"/>
              </a:rPr>
              <a:t>Cost-Benefit Analysis: Conduct a comprehensive cost-benefit analysis periodically to ensure the model continues to provide value and adjust strategies accordingly.</a:t>
            </a:r>
          </a:p>
          <a:p>
            <a:pPr algn="l"/>
            <a:r>
              <a:rPr lang="en-US" b="1" i="0" dirty="0">
                <a:solidFill>
                  <a:srgbClr val="D1D5DB"/>
                </a:solidFill>
                <a:effectLst/>
                <a:latin typeface="Söhne"/>
              </a:rPr>
              <a:t>By following these recommendations, the business is expected to enhance its customer satisfaction levels, reduce potential revenue losses from dissatisfied customers, and ultimately, drive a more data-informed customer relationship management strategy.</a:t>
            </a:r>
          </a:p>
          <a:p>
            <a:endParaRPr lang="en-IN" b="1" dirty="0"/>
          </a:p>
        </p:txBody>
      </p:sp>
      <p:pic>
        <p:nvPicPr>
          <p:cNvPr id="4" name="Picture 3" descr="A logo with blue text and sun&#10;&#10;Description automatically generated">
            <a:extLst>
              <a:ext uri="{FF2B5EF4-FFF2-40B4-BE49-F238E27FC236}">
                <a16:creationId xmlns:a16="http://schemas.microsoft.com/office/drawing/2014/main" id="{E37B9420-413D-A773-2E97-CA1529E06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9370" y="-98390"/>
            <a:ext cx="1457026" cy="1039560"/>
          </a:xfrm>
          <a:prstGeom prst="rect">
            <a:avLst/>
          </a:prstGeom>
        </p:spPr>
      </p:pic>
    </p:spTree>
    <p:extLst>
      <p:ext uri="{BB962C8B-B14F-4D97-AF65-F5344CB8AC3E}">
        <p14:creationId xmlns:p14="http://schemas.microsoft.com/office/powerpoint/2010/main" val="149755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13" name="Oval 12">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Freeform: Shape 13">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6" name="Freeform: Shape 15">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7"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9"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1"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Yellow and blue symbols">
            <a:extLst>
              <a:ext uri="{FF2B5EF4-FFF2-40B4-BE49-F238E27FC236}">
                <a16:creationId xmlns:a16="http://schemas.microsoft.com/office/drawing/2014/main" id="{7FBE8069-E9E0-A6F1-BC97-4D9337867D12}"/>
              </a:ext>
            </a:extLst>
          </p:cNvPr>
          <p:cNvPicPr>
            <a:picLocks noChangeAspect="1"/>
          </p:cNvPicPr>
          <p:nvPr/>
        </p:nvPicPr>
        <p:blipFill rotWithShape="1">
          <a:blip r:embed="rId3">
            <a:alphaModFix/>
          </a:blip>
          <a:srcRect t="12900" r="-1" b="13551"/>
          <a:stretch/>
        </p:blipFill>
        <p:spPr>
          <a:xfrm>
            <a:off x="1530" y="10"/>
            <a:ext cx="12188941" cy="6857990"/>
          </a:xfrm>
          <a:prstGeom prst="rect">
            <a:avLst/>
          </a:prstGeom>
        </p:spPr>
      </p:pic>
      <p:sp>
        <p:nvSpPr>
          <p:cNvPr id="23" name="Rectangle 22">
            <a:extLst>
              <a:ext uri="{FF2B5EF4-FFF2-40B4-BE49-F238E27FC236}">
                <a16:creationId xmlns:a16="http://schemas.microsoft.com/office/drawing/2014/main" id="{3923A307-A4A9-4352-A2A4-5B720FA94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6F732-8B1C-194B-3CDD-A76B110E7A95}"/>
              </a:ext>
            </a:extLst>
          </p:cNvPr>
          <p:cNvSpPr>
            <a:spLocks noGrp="1"/>
          </p:cNvSpPr>
          <p:nvPr>
            <p:ph type="title"/>
          </p:nvPr>
        </p:nvSpPr>
        <p:spPr>
          <a:xfrm>
            <a:off x="457200" y="1122363"/>
            <a:ext cx="6370686" cy="2387600"/>
          </a:xfrm>
        </p:spPr>
        <p:txBody>
          <a:bodyPr vert="horz" lIns="91440" tIns="45720" rIns="91440" bIns="45720" rtlCol="0" anchor="b">
            <a:normAutofit/>
          </a:bodyPr>
          <a:lstStyle/>
          <a:p>
            <a:r>
              <a:rPr lang="en-US" sz="4200" b="1" i="0">
                <a:solidFill>
                  <a:srgbClr val="FFFFFF"/>
                </a:solidFill>
                <a:effectLst/>
              </a:rPr>
              <a:t>Thank You &amp; Questions</a:t>
            </a:r>
            <a:br>
              <a:rPr lang="en-US" sz="4200" b="0" i="0">
                <a:solidFill>
                  <a:srgbClr val="FFFFFF"/>
                </a:solidFill>
                <a:effectLst/>
              </a:rPr>
            </a:br>
            <a:br>
              <a:rPr lang="en-US" sz="4200">
                <a:solidFill>
                  <a:srgbClr val="FFFFFF"/>
                </a:solidFill>
              </a:rPr>
            </a:br>
            <a:endParaRPr lang="en-US" sz="4200">
              <a:solidFill>
                <a:srgbClr val="FFFFFF"/>
              </a:solidFill>
            </a:endParaRPr>
          </a:p>
        </p:txBody>
      </p:sp>
      <p:grpSp>
        <p:nvGrpSpPr>
          <p:cNvPr id="25" name="Group 24">
            <a:extLst>
              <a:ext uri="{FF2B5EF4-FFF2-40B4-BE49-F238E27FC236}">
                <a16:creationId xmlns:a16="http://schemas.microsoft.com/office/drawing/2014/main" id="{C09AACA9-03A2-4DB1-A011-3024CF744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3701992"/>
            <a:chOff x="10300855" y="0"/>
            <a:chExt cx="1891145" cy="3701992"/>
          </a:xfrm>
        </p:grpSpPr>
        <p:sp>
          <p:nvSpPr>
            <p:cNvPr id="26" name="Oval 25">
              <a:extLst>
                <a:ext uri="{FF2B5EF4-FFF2-40B4-BE49-F238E27FC236}">
                  <a16:creationId xmlns:a16="http://schemas.microsoft.com/office/drawing/2014/main" id="{BB20D714-0285-47F4-933F-8ACBDC0DB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1986087"/>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1F384C0F-FBBE-46B4-B118-A3D4CA7A1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134279"/>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28" name="Graphic 9">
              <a:extLst>
                <a:ext uri="{FF2B5EF4-FFF2-40B4-BE49-F238E27FC236}">
                  <a16:creationId xmlns:a16="http://schemas.microsoft.com/office/drawing/2014/main" id="{D1B56715-1F01-4B5D-8718-C595306FF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Graphic 9">
              <a:extLst>
                <a:ext uri="{FF2B5EF4-FFF2-40B4-BE49-F238E27FC236}">
                  <a16:creationId xmlns:a16="http://schemas.microsoft.com/office/drawing/2014/main" id="{DCB758B8-B1FC-47DF-9BB8-D7F0EDCC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4067399102"/>
      </p:ext>
    </p:extLst>
  </p:cSld>
  <p:clrMapOvr>
    <a:masterClrMapping/>
  </p:clrMapOvr>
</p:sld>
</file>

<file path=ppt/theme/theme1.xml><?xml version="1.0" encoding="utf-8"?>
<a:theme xmlns:a="http://schemas.openxmlformats.org/drawingml/2006/main" name="TropicVTI">
  <a:themeElements>
    <a:clrScheme name="AnalogousFromLightSeed_2SEEDS">
      <a:dk1>
        <a:srgbClr val="000000"/>
      </a:dk1>
      <a:lt1>
        <a:srgbClr val="FFFFFF"/>
      </a:lt1>
      <a:dk2>
        <a:srgbClr val="243641"/>
      </a:dk2>
      <a:lt2>
        <a:srgbClr val="E8E4E2"/>
      </a:lt2>
      <a:accent1>
        <a:srgbClr val="7AA4BE"/>
      </a:accent1>
      <a:accent2>
        <a:srgbClr val="7BAAA9"/>
      </a:accent2>
      <a:accent3>
        <a:srgbClr val="929DCA"/>
      </a:accent3>
      <a:accent4>
        <a:srgbClr val="BE7A7C"/>
      </a:accent4>
      <a:accent5>
        <a:srgbClr val="C19A80"/>
      </a:accent5>
      <a:accent6>
        <a:srgbClr val="ADA16F"/>
      </a:accent6>
      <a:hlink>
        <a:srgbClr val="A6775A"/>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206</TotalTime>
  <Words>1404</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Nova</vt:lpstr>
      <vt:lpstr>KaTeX_Main</vt:lpstr>
      <vt:lpstr>Söhne</vt:lpstr>
      <vt:lpstr>TropicVTI</vt:lpstr>
      <vt:lpstr>Enhancing Customer Satisfaction through Advanced Classification Models</vt:lpstr>
      <vt:lpstr>Introduction to Business Problem Maximizing Airline Customer Satisfaction </vt:lpstr>
      <vt:lpstr>Data Quality in Context of Business Objectives</vt:lpstr>
      <vt:lpstr>Model Performance Evaluation Criteria</vt:lpstr>
      <vt:lpstr>Comparative Analysis of Model Performances</vt:lpstr>
      <vt:lpstr>Business Impact of Model Performance</vt:lpstr>
      <vt:lpstr>Interpretation of the XGBoost Model's Performance</vt:lpstr>
      <vt:lpstr>Interpretation of the XGBoost Model's Performance</vt:lpstr>
      <vt:lpstr>Thank You &amp;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Customer Satisfaction through Advanced Classification Models</dc:title>
  <dc:creator>Pradyumna S</dc:creator>
  <cp:lastModifiedBy>Pradyumna S</cp:lastModifiedBy>
  <cp:revision>29</cp:revision>
  <dcterms:created xsi:type="dcterms:W3CDTF">2023-11-03T23:32:52Z</dcterms:created>
  <dcterms:modified xsi:type="dcterms:W3CDTF">2023-11-04T03:26:50Z</dcterms:modified>
</cp:coreProperties>
</file>