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60" r:id="rId3"/>
    <p:sldId id="259" r:id="rId4"/>
    <p:sldId id="268" r:id="rId5"/>
    <p:sldId id="261" r:id="rId6"/>
    <p:sldId id="286" r:id="rId7"/>
    <p:sldId id="267" r:id="rId8"/>
    <p:sldId id="263" r:id="rId9"/>
    <p:sldId id="270" r:id="rId10"/>
    <p:sldId id="287"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90" r:id="rId25"/>
    <p:sldId id="300" r:id="rId26"/>
    <p:sldId id="292" r:id="rId27"/>
    <p:sldId id="301" r:id="rId28"/>
    <p:sldId id="302" r:id="rId29"/>
    <p:sldId id="305" r:id="rId30"/>
    <p:sldId id="307" r:id="rId31"/>
    <p:sldId id="306" r:id="rId32"/>
    <p:sldId id="303" r:id="rId33"/>
    <p:sldId id="294" r:id="rId34"/>
    <p:sldId id="304" r:id="rId35"/>
    <p:sldId id="295" r:id="rId36"/>
  </p:sldIdLst>
  <p:sldSz cx="9144000" cy="5143500" type="screen16x9"/>
  <p:notesSz cx="6858000" cy="9144000"/>
  <p:embeddedFontLst>
    <p:embeddedFont>
      <p:font typeface="Montserrat"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34F5C"/>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8" d="100"/>
          <a:sy n="98" d="100"/>
        </p:scale>
        <p:origin x="-600"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857693"/>
            <a:ext cx="8512500" cy="399075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b="1" dirty="0">
                <a:solidFill>
                  <a:srgbClr val="CC0000"/>
                </a:solidFill>
                <a:latin typeface="Montserrat"/>
                <a:ea typeface="Montserrat"/>
                <a:cs typeface="Montserrat"/>
                <a:sym typeface="Montserrat"/>
              </a:rPr>
              <a:t>           </a:t>
            </a:r>
            <a:r>
              <a:rPr lang="en-GB" sz="4000" b="1" dirty="0">
                <a:solidFill>
                  <a:srgbClr val="CC0000"/>
                </a:solidFill>
                <a:latin typeface="+mj-lt"/>
                <a:ea typeface="Montserrat"/>
                <a:cs typeface="Montserrat"/>
                <a:sym typeface="Montserrat"/>
              </a:rPr>
              <a:t>Capstone Project - 2</a:t>
            </a:r>
            <a:endParaRPr lang="en-IN" sz="4000" b="1" dirty="0">
              <a:solidFill>
                <a:srgbClr val="CC0000"/>
              </a:solidFill>
              <a:latin typeface="+mj-lt"/>
              <a:ea typeface="Montserrat"/>
              <a:cs typeface="Montserrat"/>
              <a:sym typeface="Montserrat"/>
            </a:endParaRPr>
          </a:p>
          <a:p>
            <a:pPr marL="0" lvl="0" indent="0" rtl="0">
              <a:lnSpc>
                <a:spcPct val="100000"/>
              </a:lnSpc>
              <a:spcBef>
                <a:spcPts val="0"/>
              </a:spcBef>
              <a:spcAft>
                <a:spcPts val="0"/>
              </a:spcAft>
              <a:buSzPts val="5200"/>
              <a:buNone/>
            </a:pPr>
            <a:r>
              <a:rPr lang="en-IN" sz="4000" b="1" dirty="0">
                <a:solidFill>
                  <a:schemeClr val="lt1"/>
                </a:solidFill>
                <a:latin typeface="+mj-lt"/>
                <a:ea typeface="Montserrat"/>
                <a:cs typeface="Montserrat"/>
                <a:sym typeface="Montserrat"/>
              </a:rPr>
              <a:t>Bike </a:t>
            </a:r>
            <a:r>
              <a:rPr lang="en-IN" sz="4000" b="1" dirty="0">
                <a:solidFill>
                  <a:srgbClr val="134F5C"/>
                </a:solidFill>
                <a:latin typeface="+mj-lt"/>
                <a:ea typeface="Montserrat"/>
                <a:cs typeface="Montserrat"/>
                <a:sym typeface="Montserrat"/>
              </a:rPr>
              <a:t>Sharing</a:t>
            </a:r>
            <a:r>
              <a:rPr lang="en-IN" sz="4000" b="1" dirty="0">
                <a:solidFill>
                  <a:schemeClr val="lt1"/>
                </a:solidFill>
                <a:latin typeface="+mj-lt"/>
                <a:ea typeface="Montserrat"/>
                <a:cs typeface="Montserrat"/>
                <a:sym typeface="Montserrat"/>
              </a:rPr>
              <a:t> Demand Prediction</a:t>
            </a:r>
            <a:br>
              <a:rPr lang="en-IN" sz="4000" b="1" dirty="0">
                <a:solidFill>
                  <a:schemeClr val="lt1"/>
                </a:solidFill>
                <a:latin typeface="+mj-lt"/>
                <a:ea typeface="Montserrat"/>
                <a:cs typeface="Montserrat"/>
                <a:sym typeface="Montserrat"/>
              </a:rPr>
            </a:br>
            <a:r>
              <a:rPr lang="en-IN" sz="3200" b="1" dirty="0">
                <a:solidFill>
                  <a:schemeClr val="lt1"/>
                </a:solidFill>
                <a:latin typeface="+mj-lt"/>
                <a:ea typeface="Montserrat"/>
                <a:cs typeface="Montserrat"/>
                <a:sym typeface="Montserrat"/>
              </a:rPr>
              <a:t>ML Supervised Regression</a:t>
            </a:r>
            <a:r>
              <a:rPr lang="en-IN" sz="3600" b="1" dirty="0">
                <a:solidFill>
                  <a:schemeClr val="lt1"/>
                </a:solidFill>
                <a:latin typeface="Montserrat"/>
                <a:ea typeface="Montserrat"/>
                <a:cs typeface="Montserrat"/>
                <a:sym typeface="Montserrat"/>
              </a:rPr>
              <a:t/>
            </a:r>
            <a:br>
              <a:rPr lang="en-IN" sz="3600" b="1" dirty="0">
                <a:solidFill>
                  <a:schemeClr val="lt1"/>
                </a:solidFill>
                <a:latin typeface="Montserrat"/>
                <a:ea typeface="Montserrat"/>
                <a:cs typeface="Montserrat"/>
                <a:sym typeface="Montserrat"/>
              </a:rPr>
            </a:br>
            <a:r>
              <a:rPr lang="en-IN" sz="3600" b="1" dirty="0">
                <a:solidFill>
                  <a:schemeClr val="lt1"/>
                </a:solidFill>
                <a:latin typeface="Montserrat"/>
                <a:ea typeface="Montserrat"/>
                <a:cs typeface="Montserrat"/>
                <a:sym typeface="Montserrat"/>
              </a:rPr>
              <a:t/>
            </a:r>
            <a:br>
              <a:rPr lang="en-IN" sz="3600" b="1" dirty="0">
                <a:solidFill>
                  <a:schemeClr val="lt1"/>
                </a:solidFill>
                <a:latin typeface="Montserrat"/>
                <a:ea typeface="Montserrat"/>
                <a:cs typeface="Montserrat"/>
                <a:sym typeface="Montserrat"/>
              </a:rPr>
            </a:br>
            <a:r>
              <a:rPr lang="en-IN" sz="3600" b="1" dirty="0" err="1" smtClean="0">
                <a:solidFill>
                  <a:schemeClr val="lt1"/>
                </a:solidFill>
                <a:latin typeface="Montserrat"/>
                <a:ea typeface="Montserrat"/>
                <a:cs typeface="Montserrat"/>
                <a:sym typeface="Montserrat"/>
              </a:rPr>
              <a:t>pradyumna</a:t>
            </a:r>
            <a:r>
              <a:rPr lang="en-IN" sz="3600" b="1" dirty="0" smtClean="0">
                <a:solidFill>
                  <a:schemeClr val="lt1"/>
                </a:solidFill>
                <a:latin typeface="Montserrat"/>
                <a:ea typeface="Montserrat"/>
                <a:cs typeface="Montserrat"/>
                <a:sym typeface="Montserrat"/>
              </a:rPr>
              <a:t> </a:t>
            </a:r>
            <a:r>
              <a:rPr lang="en-IN" sz="3600" b="1" dirty="0" err="1" smtClean="0">
                <a:solidFill>
                  <a:schemeClr val="lt1"/>
                </a:solidFill>
                <a:latin typeface="Montserrat"/>
                <a:ea typeface="Montserrat"/>
                <a:cs typeface="Montserrat"/>
                <a:sym typeface="Montserrat"/>
              </a:rPr>
              <a:t>vikram</a:t>
            </a:r>
            <a:r>
              <a:rPr lang="en-IN" sz="3600" b="1" dirty="0" smtClean="0">
                <a:solidFill>
                  <a:schemeClr val="lt1"/>
                </a:solidFill>
                <a:latin typeface="Montserrat"/>
                <a:ea typeface="Montserrat"/>
                <a:cs typeface="Montserrat"/>
                <a:sym typeface="Montserrat"/>
              </a:rPr>
              <a:t> </a:t>
            </a:r>
            <a:r>
              <a:rPr lang="en-IN" sz="3600" b="1" dirty="0" err="1" smtClean="0">
                <a:solidFill>
                  <a:schemeClr val="lt1"/>
                </a:solidFill>
                <a:latin typeface="Montserrat"/>
                <a:ea typeface="Montserrat"/>
                <a:cs typeface="Montserrat"/>
                <a:sym typeface="Montserrat"/>
              </a:rPr>
              <a:t>singh</a:t>
            </a:r>
            <a:endParaRPr lang="en-IN" sz="2000" b="1" dirty="0">
              <a:solidFill>
                <a:schemeClr val="lt1"/>
              </a:solidFill>
              <a:latin typeface="+mj-l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27548-76DC-45ED-A0D2-B02A923FB35F}"/>
              </a:ext>
            </a:extLst>
          </p:cNvPr>
          <p:cNvSpPr>
            <a:spLocks noGrp="1"/>
          </p:cNvSpPr>
          <p:nvPr>
            <p:ph type="title"/>
          </p:nvPr>
        </p:nvSpPr>
        <p:spPr>
          <a:xfrm>
            <a:off x="84998" y="165656"/>
            <a:ext cx="8520600" cy="572700"/>
          </a:xfrm>
        </p:spPr>
        <p:txBody>
          <a:bodyPr/>
          <a:lstStyle/>
          <a:p>
            <a:r>
              <a:rPr lang="en-IN" sz="2400" b="1" dirty="0"/>
              <a:t>EDA - Checking distribution of our dependent variable</a:t>
            </a:r>
          </a:p>
        </p:txBody>
      </p:sp>
      <p:pic>
        <p:nvPicPr>
          <p:cNvPr id="6" name="Picture 5">
            <a:extLst>
              <a:ext uri="{FF2B5EF4-FFF2-40B4-BE49-F238E27FC236}">
                <a16:creationId xmlns:a16="http://schemas.microsoft.com/office/drawing/2014/main" xmlns="" id="{F5F9EFEF-F305-4C01-B272-487B812DD5FA}"/>
              </a:ext>
            </a:extLst>
          </p:cNvPr>
          <p:cNvPicPr>
            <a:picLocks noChangeAspect="1"/>
          </p:cNvPicPr>
          <p:nvPr/>
        </p:nvPicPr>
        <p:blipFill>
          <a:blip r:embed="rId2"/>
          <a:stretch>
            <a:fillRect/>
          </a:stretch>
        </p:blipFill>
        <p:spPr>
          <a:xfrm>
            <a:off x="48941" y="848952"/>
            <a:ext cx="4132521" cy="2100918"/>
          </a:xfrm>
          <a:prstGeom prst="rect">
            <a:avLst/>
          </a:prstGeom>
        </p:spPr>
      </p:pic>
      <p:pic>
        <p:nvPicPr>
          <p:cNvPr id="8" name="Picture 7">
            <a:extLst>
              <a:ext uri="{FF2B5EF4-FFF2-40B4-BE49-F238E27FC236}">
                <a16:creationId xmlns:a16="http://schemas.microsoft.com/office/drawing/2014/main" xmlns="" id="{14B7A4AF-C4B6-42DD-AD39-223EC19134F6}"/>
              </a:ext>
            </a:extLst>
          </p:cNvPr>
          <p:cNvPicPr>
            <a:picLocks noChangeAspect="1"/>
          </p:cNvPicPr>
          <p:nvPr/>
        </p:nvPicPr>
        <p:blipFill>
          <a:blip r:embed="rId3"/>
          <a:stretch>
            <a:fillRect/>
          </a:stretch>
        </p:blipFill>
        <p:spPr>
          <a:xfrm>
            <a:off x="4459384" y="848952"/>
            <a:ext cx="4419185" cy="2154329"/>
          </a:xfrm>
          <a:prstGeom prst="rect">
            <a:avLst/>
          </a:prstGeom>
        </p:spPr>
      </p:pic>
      <p:sp>
        <p:nvSpPr>
          <p:cNvPr id="9" name="Arrow: Right 8">
            <a:extLst>
              <a:ext uri="{FF2B5EF4-FFF2-40B4-BE49-F238E27FC236}">
                <a16:creationId xmlns:a16="http://schemas.microsoft.com/office/drawing/2014/main" xmlns="" id="{0B832B25-E0F3-4993-B7DE-B0688DEEAF4D}"/>
              </a:ext>
            </a:extLst>
          </p:cNvPr>
          <p:cNvSpPr/>
          <p:nvPr/>
        </p:nvSpPr>
        <p:spPr>
          <a:xfrm>
            <a:off x="3975505" y="1491920"/>
            <a:ext cx="483879" cy="24809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75000"/>
                </a:schemeClr>
              </a:solidFill>
            </a:endParaRPr>
          </a:p>
        </p:txBody>
      </p:sp>
      <p:pic>
        <p:nvPicPr>
          <p:cNvPr id="7" name="Picture 6">
            <a:extLst>
              <a:ext uri="{FF2B5EF4-FFF2-40B4-BE49-F238E27FC236}">
                <a16:creationId xmlns:a16="http://schemas.microsoft.com/office/drawing/2014/main" xmlns="" id="{5DE4EF99-A75C-4FE5-B50D-86315A433B74}"/>
              </a:ext>
            </a:extLst>
          </p:cNvPr>
          <p:cNvPicPr>
            <a:picLocks noChangeAspect="1"/>
          </p:cNvPicPr>
          <p:nvPr/>
        </p:nvPicPr>
        <p:blipFill>
          <a:blip r:embed="rId4"/>
          <a:stretch>
            <a:fillRect/>
          </a:stretch>
        </p:blipFill>
        <p:spPr>
          <a:xfrm>
            <a:off x="505821" y="2910571"/>
            <a:ext cx="3120878" cy="2232929"/>
          </a:xfrm>
          <a:prstGeom prst="rect">
            <a:avLst/>
          </a:prstGeom>
        </p:spPr>
      </p:pic>
      <p:pic>
        <p:nvPicPr>
          <p:cNvPr id="11" name="Picture 10">
            <a:extLst>
              <a:ext uri="{FF2B5EF4-FFF2-40B4-BE49-F238E27FC236}">
                <a16:creationId xmlns:a16="http://schemas.microsoft.com/office/drawing/2014/main" xmlns="" id="{A1026689-BD12-4409-A3AA-DBECA8965A64}"/>
              </a:ext>
            </a:extLst>
          </p:cNvPr>
          <p:cNvPicPr>
            <a:picLocks noChangeAspect="1"/>
          </p:cNvPicPr>
          <p:nvPr/>
        </p:nvPicPr>
        <p:blipFill>
          <a:blip r:embed="rId5"/>
          <a:stretch>
            <a:fillRect/>
          </a:stretch>
        </p:blipFill>
        <p:spPr>
          <a:xfrm>
            <a:off x="5143082" y="2949870"/>
            <a:ext cx="2926872" cy="2154329"/>
          </a:xfrm>
          <a:prstGeom prst="rect">
            <a:avLst/>
          </a:prstGeom>
        </p:spPr>
      </p:pic>
      <p:sp>
        <p:nvSpPr>
          <p:cNvPr id="12" name="Arrow: Right 11">
            <a:extLst>
              <a:ext uri="{FF2B5EF4-FFF2-40B4-BE49-F238E27FC236}">
                <a16:creationId xmlns:a16="http://schemas.microsoft.com/office/drawing/2014/main" xmlns="" id="{C1B173AF-3753-4492-81DB-F1DAF2458466}"/>
              </a:ext>
            </a:extLst>
          </p:cNvPr>
          <p:cNvSpPr/>
          <p:nvPr/>
        </p:nvSpPr>
        <p:spPr>
          <a:xfrm>
            <a:off x="4103359" y="3591815"/>
            <a:ext cx="483879" cy="24809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75000"/>
                </a:schemeClr>
              </a:solidFill>
            </a:endParaRPr>
          </a:p>
        </p:txBody>
      </p:sp>
    </p:spTree>
    <p:extLst>
      <p:ext uri="{BB962C8B-B14F-4D97-AF65-F5344CB8AC3E}">
        <p14:creationId xmlns:p14="http://schemas.microsoft.com/office/powerpoint/2010/main" xmlns="" val="280255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DC217-F4BC-4B64-9BD0-AE978D599BE0}"/>
              </a:ext>
            </a:extLst>
          </p:cNvPr>
          <p:cNvSpPr>
            <a:spLocks noGrp="1"/>
          </p:cNvSpPr>
          <p:nvPr>
            <p:ph type="title"/>
          </p:nvPr>
        </p:nvSpPr>
        <p:spPr>
          <a:xfrm>
            <a:off x="481821" y="415553"/>
            <a:ext cx="8520600" cy="572700"/>
          </a:xfrm>
        </p:spPr>
        <p:txBody>
          <a:bodyPr/>
          <a:lstStyle/>
          <a:p>
            <a:pPr marL="139700" indent="0">
              <a:buNone/>
            </a:pPr>
            <a:r>
              <a:rPr lang="en-IN" b="1" dirty="0">
                <a:solidFill>
                  <a:srgbClr val="CC0000"/>
                </a:solidFill>
                <a:latin typeface="Montserrat" panose="00000500000000000000" pitchFamily="2" charset="0"/>
              </a:rPr>
              <a:t>EDA - Bike count in 2017 and 2018</a:t>
            </a:r>
          </a:p>
        </p:txBody>
      </p:sp>
      <p:sp>
        <p:nvSpPr>
          <p:cNvPr id="3" name="Text Placeholder 2">
            <a:extLst>
              <a:ext uri="{FF2B5EF4-FFF2-40B4-BE49-F238E27FC236}">
                <a16:creationId xmlns:a16="http://schemas.microsoft.com/office/drawing/2014/main" xmlns="" id="{8231CA48-2E9A-4579-8ADD-6B2B26735DC0}"/>
              </a:ext>
            </a:extLst>
          </p:cNvPr>
          <p:cNvSpPr>
            <a:spLocks noGrp="1"/>
          </p:cNvSpPr>
          <p:nvPr>
            <p:ph type="body" idx="1"/>
          </p:nvPr>
        </p:nvSpPr>
        <p:spPr>
          <a:xfrm>
            <a:off x="53084" y="3869234"/>
            <a:ext cx="7905594" cy="723286"/>
          </a:xfrm>
        </p:spPr>
        <p:txBody>
          <a:bodyPr/>
          <a:lstStyle/>
          <a:p>
            <a:r>
              <a:rPr kumimoji="0" lang="en-IN" sz="1800" i="0" u="none" strike="noStrike" kern="0" cap="none" spc="0" normalizeH="0" baseline="0" noProof="0" dirty="0">
                <a:ln>
                  <a:noFill/>
                </a:ln>
                <a:solidFill>
                  <a:srgbClr val="134F5C"/>
                </a:solidFill>
                <a:effectLst/>
                <a:uLnTx/>
                <a:uFillTx/>
                <a:latin typeface="+mn-lt"/>
                <a:cs typeface="Arial"/>
                <a:sym typeface="Arial"/>
              </a:rPr>
              <a:t>Our dataset mostly contains information of year 2018 and very little information of year 2017.</a:t>
            </a:r>
            <a:endParaRPr lang="en-IN" sz="1800" dirty="0">
              <a:solidFill>
                <a:srgbClr val="134F5C"/>
              </a:solidFill>
              <a:latin typeface="+mn-lt"/>
            </a:endParaRPr>
          </a:p>
        </p:txBody>
      </p:sp>
      <p:pic>
        <p:nvPicPr>
          <p:cNvPr id="6" name="Picture 5">
            <a:extLst>
              <a:ext uri="{FF2B5EF4-FFF2-40B4-BE49-F238E27FC236}">
                <a16:creationId xmlns:a16="http://schemas.microsoft.com/office/drawing/2014/main" xmlns="" id="{26355E24-6AD9-4870-9947-7C8DA141962D}"/>
              </a:ext>
            </a:extLst>
          </p:cNvPr>
          <p:cNvPicPr>
            <a:picLocks noChangeAspect="1"/>
          </p:cNvPicPr>
          <p:nvPr/>
        </p:nvPicPr>
        <p:blipFill>
          <a:blip r:embed="rId2"/>
          <a:stretch>
            <a:fillRect/>
          </a:stretch>
        </p:blipFill>
        <p:spPr>
          <a:xfrm>
            <a:off x="1683310" y="1165463"/>
            <a:ext cx="4164596" cy="2573626"/>
          </a:xfrm>
          <a:prstGeom prst="rect">
            <a:avLst/>
          </a:prstGeom>
        </p:spPr>
      </p:pic>
    </p:spTree>
    <p:extLst>
      <p:ext uri="{BB962C8B-B14F-4D97-AF65-F5344CB8AC3E}">
        <p14:creationId xmlns:p14="http://schemas.microsoft.com/office/powerpoint/2010/main" xmlns="" val="273303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4E5C1-1CA7-45F3-8C7F-4F31082208A5}"/>
              </a:ext>
            </a:extLst>
          </p:cNvPr>
          <p:cNvSpPr>
            <a:spLocks noGrp="1"/>
          </p:cNvSpPr>
          <p:nvPr>
            <p:ph type="title"/>
          </p:nvPr>
        </p:nvSpPr>
        <p:spPr>
          <a:xfrm>
            <a:off x="311699" y="445025"/>
            <a:ext cx="8761416" cy="572700"/>
          </a:xfrm>
        </p:spPr>
        <p:txBody>
          <a:bodyPr/>
          <a:lstStyle/>
          <a:p>
            <a:r>
              <a:rPr lang="en-IN" sz="2000" b="1" dirty="0">
                <a:latin typeface="Montserrat" panose="00000500000000000000" pitchFamily="2" charset="0"/>
              </a:rPr>
              <a:t>EDA - Distribution of rented bike according to different seasons</a:t>
            </a:r>
          </a:p>
        </p:txBody>
      </p:sp>
      <p:sp>
        <p:nvSpPr>
          <p:cNvPr id="4" name="Text Placeholder 3">
            <a:extLst>
              <a:ext uri="{FF2B5EF4-FFF2-40B4-BE49-F238E27FC236}">
                <a16:creationId xmlns:a16="http://schemas.microsoft.com/office/drawing/2014/main" xmlns="" id="{846C4779-536F-4E06-BA39-ECA4D163F3E6}"/>
              </a:ext>
            </a:extLst>
          </p:cNvPr>
          <p:cNvSpPr>
            <a:spLocks noGrp="1"/>
          </p:cNvSpPr>
          <p:nvPr>
            <p:ph type="body" idx="2"/>
          </p:nvPr>
        </p:nvSpPr>
        <p:spPr>
          <a:xfrm>
            <a:off x="70885" y="3919870"/>
            <a:ext cx="8761416" cy="649004"/>
          </a:xfrm>
        </p:spPr>
        <p:txBody>
          <a:bodyPr/>
          <a:lstStyle/>
          <a:p>
            <a:pPr marL="139700" indent="0">
              <a:buNone/>
            </a:pPr>
            <a:r>
              <a:rPr lang="en-IN" sz="1800" dirty="0">
                <a:solidFill>
                  <a:srgbClr val="134F5C"/>
                </a:solidFill>
                <a:effectLst/>
                <a:latin typeface="+mn-lt"/>
              </a:rPr>
              <a:t>Rented bike count is less in winter and almost consistently higher in other months.</a:t>
            </a:r>
          </a:p>
          <a:p>
            <a:endParaRPr lang="en-IN" dirty="0"/>
          </a:p>
        </p:txBody>
      </p:sp>
      <p:pic>
        <p:nvPicPr>
          <p:cNvPr id="6" name="Picture 5">
            <a:extLst>
              <a:ext uri="{FF2B5EF4-FFF2-40B4-BE49-F238E27FC236}">
                <a16:creationId xmlns:a16="http://schemas.microsoft.com/office/drawing/2014/main" xmlns="" id="{DD19D1F1-6D7A-434E-A959-71BB9A858CAF}"/>
              </a:ext>
            </a:extLst>
          </p:cNvPr>
          <p:cNvPicPr>
            <a:picLocks noChangeAspect="1"/>
          </p:cNvPicPr>
          <p:nvPr/>
        </p:nvPicPr>
        <p:blipFill>
          <a:blip r:embed="rId2"/>
          <a:stretch>
            <a:fillRect/>
          </a:stretch>
        </p:blipFill>
        <p:spPr>
          <a:xfrm>
            <a:off x="2059615" y="1152475"/>
            <a:ext cx="4046571" cy="2514818"/>
          </a:xfrm>
          <a:prstGeom prst="rect">
            <a:avLst/>
          </a:prstGeom>
        </p:spPr>
      </p:pic>
    </p:spTree>
    <p:extLst>
      <p:ext uri="{BB962C8B-B14F-4D97-AF65-F5344CB8AC3E}">
        <p14:creationId xmlns:p14="http://schemas.microsoft.com/office/powerpoint/2010/main" xmlns="" val="79972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510CD-B3DC-4D56-9279-F30AA7BDB384}"/>
              </a:ext>
            </a:extLst>
          </p:cNvPr>
          <p:cNvSpPr>
            <a:spLocks noGrp="1"/>
          </p:cNvSpPr>
          <p:nvPr>
            <p:ph type="title"/>
          </p:nvPr>
        </p:nvSpPr>
        <p:spPr/>
        <p:txBody>
          <a:bodyPr/>
          <a:lstStyle/>
          <a:p>
            <a:r>
              <a:rPr lang="en-IN" b="1" dirty="0">
                <a:latin typeface="+mj-lt"/>
              </a:rPr>
              <a:t>EDA - Rented bike count per hour</a:t>
            </a:r>
          </a:p>
        </p:txBody>
      </p:sp>
      <p:sp>
        <p:nvSpPr>
          <p:cNvPr id="4" name="Text Placeholder 3">
            <a:extLst>
              <a:ext uri="{FF2B5EF4-FFF2-40B4-BE49-F238E27FC236}">
                <a16:creationId xmlns:a16="http://schemas.microsoft.com/office/drawing/2014/main" xmlns="" id="{58CE3892-033A-4152-9241-B7A223723683}"/>
              </a:ext>
            </a:extLst>
          </p:cNvPr>
          <p:cNvSpPr>
            <a:spLocks noGrp="1"/>
          </p:cNvSpPr>
          <p:nvPr>
            <p:ph type="body" idx="2"/>
          </p:nvPr>
        </p:nvSpPr>
        <p:spPr>
          <a:xfrm>
            <a:off x="-166679" y="3951052"/>
            <a:ext cx="8786244" cy="726610"/>
          </a:xfrm>
        </p:spPr>
        <p:txBody>
          <a:bodyPr/>
          <a:lstStyle/>
          <a:p>
            <a:r>
              <a:rPr lang="en-IN" sz="1800" dirty="0">
                <a:solidFill>
                  <a:srgbClr val="134F5C"/>
                </a:solidFill>
                <a:latin typeface="+mn-lt"/>
              </a:rPr>
              <a:t>Hour is a numerical feature.</a:t>
            </a:r>
            <a:endParaRPr lang="en-IN" sz="1800" i="0" dirty="0">
              <a:solidFill>
                <a:srgbClr val="134F5C"/>
              </a:solidFill>
              <a:effectLst/>
              <a:latin typeface="+mn-lt"/>
            </a:endParaRPr>
          </a:p>
          <a:p>
            <a:r>
              <a:rPr lang="en-IN" sz="1800" b="1" i="0" dirty="0">
                <a:solidFill>
                  <a:srgbClr val="134F5C"/>
                </a:solidFill>
                <a:effectLst/>
                <a:latin typeface="+mn-lt"/>
              </a:rPr>
              <a:t>Hour: </a:t>
            </a:r>
            <a:r>
              <a:rPr lang="en-IN" sz="1800" i="0" dirty="0">
                <a:solidFill>
                  <a:srgbClr val="134F5C"/>
                </a:solidFill>
                <a:effectLst/>
                <a:latin typeface="+mn-lt"/>
              </a:rPr>
              <a:t>Demand for bike is mostly in morning (7 to 8) and in the evening (3 to 9).</a:t>
            </a:r>
          </a:p>
          <a:p>
            <a:endParaRPr lang="en-IN" dirty="0"/>
          </a:p>
        </p:txBody>
      </p:sp>
      <p:pic>
        <p:nvPicPr>
          <p:cNvPr id="6" name="Picture 5">
            <a:extLst>
              <a:ext uri="{FF2B5EF4-FFF2-40B4-BE49-F238E27FC236}">
                <a16:creationId xmlns:a16="http://schemas.microsoft.com/office/drawing/2014/main" xmlns="" id="{1C3B3015-9314-49B0-A97A-5A7E9E2298F7}"/>
              </a:ext>
            </a:extLst>
          </p:cNvPr>
          <p:cNvPicPr>
            <a:picLocks noChangeAspect="1"/>
          </p:cNvPicPr>
          <p:nvPr/>
        </p:nvPicPr>
        <p:blipFill>
          <a:blip r:embed="rId2"/>
          <a:stretch>
            <a:fillRect/>
          </a:stretch>
        </p:blipFill>
        <p:spPr>
          <a:xfrm>
            <a:off x="1647895" y="1088680"/>
            <a:ext cx="4185835" cy="2862372"/>
          </a:xfrm>
          <a:prstGeom prst="rect">
            <a:avLst/>
          </a:prstGeom>
        </p:spPr>
      </p:pic>
    </p:spTree>
    <p:extLst>
      <p:ext uri="{BB962C8B-B14F-4D97-AF65-F5344CB8AC3E}">
        <p14:creationId xmlns:p14="http://schemas.microsoft.com/office/powerpoint/2010/main" xmlns="" val="412329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80D2D-66C2-4DEA-AB0A-924ABE65DB01}"/>
              </a:ext>
            </a:extLst>
          </p:cNvPr>
          <p:cNvSpPr>
            <a:spLocks noGrp="1"/>
          </p:cNvSpPr>
          <p:nvPr>
            <p:ph type="title"/>
          </p:nvPr>
        </p:nvSpPr>
        <p:spPr/>
        <p:txBody>
          <a:bodyPr/>
          <a:lstStyle/>
          <a:p>
            <a:r>
              <a:rPr lang="en-IN" sz="2400" b="1" dirty="0">
                <a:latin typeface="+mj-lt"/>
              </a:rPr>
              <a:t>EDA - Relationship between bike count and Temperature</a:t>
            </a:r>
          </a:p>
        </p:txBody>
      </p:sp>
      <p:sp>
        <p:nvSpPr>
          <p:cNvPr id="4" name="Text Placeholder 3">
            <a:extLst>
              <a:ext uri="{FF2B5EF4-FFF2-40B4-BE49-F238E27FC236}">
                <a16:creationId xmlns:a16="http://schemas.microsoft.com/office/drawing/2014/main" xmlns="" id="{FEB25933-2791-4879-9279-65C7FDCAC362}"/>
              </a:ext>
            </a:extLst>
          </p:cNvPr>
          <p:cNvSpPr>
            <a:spLocks noGrp="1"/>
          </p:cNvSpPr>
          <p:nvPr>
            <p:ph type="body" idx="2"/>
          </p:nvPr>
        </p:nvSpPr>
        <p:spPr>
          <a:xfrm>
            <a:off x="-154701" y="4125775"/>
            <a:ext cx="8272319" cy="684447"/>
          </a:xfrm>
        </p:spPr>
        <p:txBody>
          <a:bodyPr/>
          <a:lstStyle/>
          <a:p>
            <a:pPr algn="l">
              <a:buFont typeface="Arial" panose="020B0604020202020204" pitchFamily="34" charset="0"/>
              <a:buChar char="•"/>
            </a:pPr>
            <a:r>
              <a:rPr lang="en-IN" sz="1800" b="1" i="0" dirty="0">
                <a:solidFill>
                  <a:srgbClr val="134F5C"/>
                </a:solidFill>
                <a:effectLst/>
                <a:latin typeface="+mn-lt"/>
              </a:rPr>
              <a:t>Temperature : </a:t>
            </a:r>
            <a:r>
              <a:rPr lang="en-IN" sz="1800" i="0" dirty="0">
                <a:solidFill>
                  <a:srgbClr val="134F5C"/>
                </a:solidFill>
                <a:effectLst/>
                <a:latin typeface="+mn-lt"/>
              </a:rPr>
              <a:t>Temperature is positively correlated. Rented bike count is highest between 20 °C and 30 °C. So, it means temperature has an effect.</a:t>
            </a:r>
          </a:p>
        </p:txBody>
      </p:sp>
      <p:pic>
        <p:nvPicPr>
          <p:cNvPr id="6" name="Picture 5">
            <a:extLst>
              <a:ext uri="{FF2B5EF4-FFF2-40B4-BE49-F238E27FC236}">
                <a16:creationId xmlns:a16="http://schemas.microsoft.com/office/drawing/2014/main" xmlns="" id="{7B82F7B1-4C39-425A-8A5D-89A60DFB14BB}"/>
              </a:ext>
            </a:extLst>
          </p:cNvPr>
          <p:cNvPicPr>
            <a:picLocks noChangeAspect="1"/>
          </p:cNvPicPr>
          <p:nvPr/>
        </p:nvPicPr>
        <p:blipFill>
          <a:blip r:embed="rId2"/>
          <a:stretch>
            <a:fillRect/>
          </a:stretch>
        </p:blipFill>
        <p:spPr>
          <a:xfrm>
            <a:off x="2143365" y="1017724"/>
            <a:ext cx="4212865" cy="2944675"/>
          </a:xfrm>
          <a:prstGeom prst="rect">
            <a:avLst/>
          </a:prstGeom>
        </p:spPr>
      </p:pic>
    </p:spTree>
    <p:extLst>
      <p:ext uri="{BB962C8B-B14F-4D97-AF65-F5344CB8AC3E}">
        <p14:creationId xmlns:p14="http://schemas.microsoft.com/office/powerpoint/2010/main" xmlns="" val="137774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FF4F5-CFB8-40AD-BC8F-3587F224DCF2}"/>
              </a:ext>
            </a:extLst>
          </p:cNvPr>
          <p:cNvSpPr>
            <a:spLocks noGrp="1"/>
          </p:cNvSpPr>
          <p:nvPr>
            <p:ph type="title"/>
          </p:nvPr>
        </p:nvSpPr>
        <p:spPr>
          <a:xfrm>
            <a:off x="311700" y="445025"/>
            <a:ext cx="8832300" cy="572700"/>
          </a:xfrm>
        </p:spPr>
        <p:txBody>
          <a:bodyPr/>
          <a:lstStyle/>
          <a:p>
            <a:r>
              <a:rPr lang="en-IN" sz="2400" b="1" dirty="0">
                <a:latin typeface="Montserrat" panose="00000500000000000000" pitchFamily="2" charset="0"/>
              </a:rPr>
              <a:t>EDA - Relationship between bike count and Humidity</a:t>
            </a:r>
            <a:endParaRPr lang="en-IN" sz="2400" dirty="0"/>
          </a:p>
        </p:txBody>
      </p:sp>
      <p:sp>
        <p:nvSpPr>
          <p:cNvPr id="8" name="Text Placeholder 7">
            <a:extLst>
              <a:ext uri="{FF2B5EF4-FFF2-40B4-BE49-F238E27FC236}">
                <a16:creationId xmlns:a16="http://schemas.microsoft.com/office/drawing/2014/main" xmlns="" id="{34A60E2A-58B5-4A29-88D9-DDBA9FD15DD2}"/>
              </a:ext>
            </a:extLst>
          </p:cNvPr>
          <p:cNvSpPr>
            <a:spLocks noGrp="1"/>
          </p:cNvSpPr>
          <p:nvPr>
            <p:ph type="body" idx="2"/>
          </p:nvPr>
        </p:nvSpPr>
        <p:spPr>
          <a:xfrm>
            <a:off x="-248281" y="4168236"/>
            <a:ext cx="8520600" cy="613494"/>
          </a:xfrm>
        </p:spPr>
        <p:txBody>
          <a:bodyPr/>
          <a:lstStyle/>
          <a:p>
            <a:r>
              <a:rPr lang="en-IN" sz="1800" b="1" i="0" dirty="0">
                <a:solidFill>
                  <a:srgbClr val="134F5C"/>
                </a:solidFill>
                <a:effectLst/>
                <a:latin typeface="+mn-lt"/>
              </a:rPr>
              <a:t>Humidity : </a:t>
            </a:r>
            <a:r>
              <a:rPr lang="en-IN" sz="1800" i="0" dirty="0">
                <a:solidFill>
                  <a:srgbClr val="134F5C"/>
                </a:solidFill>
                <a:effectLst/>
                <a:latin typeface="+mn-lt"/>
              </a:rPr>
              <a:t>Humidity is the amount of water vapor in the air. So, People preferring to borrow bike When there is less humidity.</a:t>
            </a:r>
          </a:p>
          <a:p>
            <a:endParaRPr lang="en-IN" dirty="0"/>
          </a:p>
        </p:txBody>
      </p:sp>
      <p:pic>
        <p:nvPicPr>
          <p:cNvPr id="6" name="Picture 5">
            <a:extLst>
              <a:ext uri="{FF2B5EF4-FFF2-40B4-BE49-F238E27FC236}">
                <a16:creationId xmlns:a16="http://schemas.microsoft.com/office/drawing/2014/main" xmlns="" id="{FDCF59A3-6CE0-4DD4-BC1A-3883F4923C20}"/>
              </a:ext>
            </a:extLst>
          </p:cNvPr>
          <p:cNvPicPr>
            <a:picLocks noChangeAspect="1"/>
          </p:cNvPicPr>
          <p:nvPr/>
        </p:nvPicPr>
        <p:blipFill>
          <a:blip r:embed="rId2"/>
          <a:stretch>
            <a:fillRect/>
          </a:stretch>
        </p:blipFill>
        <p:spPr>
          <a:xfrm>
            <a:off x="2159880" y="1188119"/>
            <a:ext cx="4362356" cy="2873519"/>
          </a:xfrm>
          <a:prstGeom prst="rect">
            <a:avLst/>
          </a:prstGeom>
        </p:spPr>
      </p:pic>
    </p:spTree>
    <p:extLst>
      <p:ext uri="{BB962C8B-B14F-4D97-AF65-F5344CB8AC3E}">
        <p14:creationId xmlns:p14="http://schemas.microsoft.com/office/powerpoint/2010/main" xmlns="" val="19571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D05FD-0144-4A78-8C86-411ED24F9D6F}"/>
              </a:ext>
            </a:extLst>
          </p:cNvPr>
          <p:cNvSpPr>
            <a:spLocks noGrp="1"/>
          </p:cNvSpPr>
          <p:nvPr>
            <p:ph type="title"/>
          </p:nvPr>
        </p:nvSpPr>
        <p:spPr/>
        <p:txBody>
          <a:bodyPr/>
          <a:lstStyle/>
          <a:p>
            <a:r>
              <a:rPr lang="en-IN" sz="2200" b="1" dirty="0">
                <a:solidFill>
                  <a:srgbClr val="CC0000"/>
                </a:solidFill>
                <a:latin typeface="Montserrat" panose="00000500000000000000" pitchFamily="2" charset="0"/>
              </a:rPr>
              <a:t>EDA - Relationship</a:t>
            </a:r>
            <a:r>
              <a:rPr lang="en-IN" sz="2200" b="1" dirty="0">
                <a:latin typeface="Montserrat" panose="00000500000000000000" pitchFamily="2" charset="0"/>
              </a:rPr>
              <a:t> between bike count and Windspeed</a:t>
            </a:r>
            <a:endParaRPr lang="en-IN" sz="2200" dirty="0"/>
          </a:p>
        </p:txBody>
      </p:sp>
      <p:sp>
        <p:nvSpPr>
          <p:cNvPr id="4" name="Text Placeholder 3">
            <a:extLst>
              <a:ext uri="{FF2B5EF4-FFF2-40B4-BE49-F238E27FC236}">
                <a16:creationId xmlns:a16="http://schemas.microsoft.com/office/drawing/2014/main" xmlns="" id="{CCFB3289-5343-4CEE-AC69-585AFF2301E9}"/>
              </a:ext>
            </a:extLst>
          </p:cNvPr>
          <p:cNvSpPr>
            <a:spLocks noGrp="1"/>
          </p:cNvSpPr>
          <p:nvPr>
            <p:ph type="body" idx="2"/>
          </p:nvPr>
        </p:nvSpPr>
        <p:spPr>
          <a:xfrm>
            <a:off x="-177209" y="4016462"/>
            <a:ext cx="8321749" cy="739836"/>
          </a:xfrm>
        </p:spPr>
        <p:txBody>
          <a:bodyPr/>
          <a:lstStyle/>
          <a:p>
            <a:r>
              <a:rPr lang="en-IN" sz="1800" b="1" i="0" dirty="0">
                <a:solidFill>
                  <a:srgbClr val="134F5C"/>
                </a:solidFill>
                <a:effectLst/>
                <a:latin typeface="+mn-lt"/>
              </a:rPr>
              <a:t>Windspeed : </a:t>
            </a:r>
            <a:r>
              <a:rPr lang="en-IN" sz="1800" dirty="0">
                <a:solidFill>
                  <a:srgbClr val="134F5C"/>
                </a:solidFill>
                <a:latin typeface="+mn-lt"/>
              </a:rPr>
              <a:t>Consumers prefer bikes when windspeed is in particular range but looking at plot, we can conclude that </a:t>
            </a:r>
            <a:r>
              <a:rPr lang="en-IN" sz="1800" i="0" dirty="0">
                <a:solidFill>
                  <a:srgbClr val="134F5C"/>
                </a:solidFill>
                <a:effectLst/>
                <a:latin typeface="+mn-lt"/>
              </a:rPr>
              <a:t>wind speed doesn't affect our data much.</a:t>
            </a:r>
          </a:p>
          <a:p>
            <a:endParaRPr lang="en-IN" dirty="0"/>
          </a:p>
        </p:txBody>
      </p:sp>
      <p:pic>
        <p:nvPicPr>
          <p:cNvPr id="6" name="Picture 5">
            <a:extLst>
              <a:ext uri="{FF2B5EF4-FFF2-40B4-BE49-F238E27FC236}">
                <a16:creationId xmlns:a16="http://schemas.microsoft.com/office/drawing/2014/main" xmlns="" id="{F36D2A54-AAC5-4383-86BF-106C46FFC75B}"/>
              </a:ext>
            </a:extLst>
          </p:cNvPr>
          <p:cNvPicPr>
            <a:picLocks noChangeAspect="1"/>
          </p:cNvPicPr>
          <p:nvPr/>
        </p:nvPicPr>
        <p:blipFill>
          <a:blip r:embed="rId2"/>
          <a:stretch>
            <a:fillRect/>
          </a:stretch>
        </p:blipFill>
        <p:spPr>
          <a:xfrm>
            <a:off x="1990339" y="1100936"/>
            <a:ext cx="4289959" cy="2787593"/>
          </a:xfrm>
          <a:prstGeom prst="rect">
            <a:avLst/>
          </a:prstGeom>
        </p:spPr>
      </p:pic>
    </p:spTree>
    <p:extLst>
      <p:ext uri="{BB962C8B-B14F-4D97-AF65-F5344CB8AC3E}">
        <p14:creationId xmlns:p14="http://schemas.microsoft.com/office/powerpoint/2010/main" xmlns="" val="63985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F4F67-594E-4700-A0AC-962CDE0A1E32}"/>
              </a:ext>
            </a:extLst>
          </p:cNvPr>
          <p:cNvSpPr>
            <a:spLocks noGrp="1"/>
          </p:cNvSpPr>
          <p:nvPr>
            <p:ph type="title"/>
          </p:nvPr>
        </p:nvSpPr>
        <p:spPr/>
        <p:txBody>
          <a:bodyPr/>
          <a:lstStyle/>
          <a:p>
            <a:r>
              <a:rPr lang="en-IN" sz="2200" b="1" dirty="0">
                <a:latin typeface="Montserrat" panose="00000500000000000000" pitchFamily="2" charset="0"/>
              </a:rPr>
              <a:t>EDA - Relationship between bike count and Visibility</a:t>
            </a:r>
            <a:endParaRPr lang="en-IN" sz="2200" b="1" dirty="0"/>
          </a:p>
        </p:txBody>
      </p:sp>
      <p:sp>
        <p:nvSpPr>
          <p:cNvPr id="4" name="Text Placeholder 3">
            <a:extLst>
              <a:ext uri="{FF2B5EF4-FFF2-40B4-BE49-F238E27FC236}">
                <a16:creationId xmlns:a16="http://schemas.microsoft.com/office/drawing/2014/main" xmlns="" id="{9531B3CC-9D2B-49D1-B4B6-73511EED17AB}"/>
              </a:ext>
            </a:extLst>
          </p:cNvPr>
          <p:cNvSpPr>
            <a:spLocks noGrp="1"/>
          </p:cNvSpPr>
          <p:nvPr>
            <p:ph type="body" idx="2"/>
          </p:nvPr>
        </p:nvSpPr>
        <p:spPr>
          <a:xfrm>
            <a:off x="-62835" y="3905875"/>
            <a:ext cx="8460523" cy="663000"/>
          </a:xfrm>
        </p:spPr>
        <p:txBody>
          <a:bodyPr/>
          <a:lstStyle/>
          <a:p>
            <a:r>
              <a:rPr lang="en-IN" sz="1800" b="1" i="0" dirty="0">
                <a:solidFill>
                  <a:srgbClr val="134F5C"/>
                </a:solidFill>
                <a:effectLst/>
                <a:latin typeface="+mn-lt"/>
              </a:rPr>
              <a:t>Visibility: </a:t>
            </a:r>
            <a:r>
              <a:rPr lang="en-IN" sz="1800" i="0" dirty="0">
                <a:solidFill>
                  <a:srgbClr val="134F5C"/>
                </a:solidFill>
                <a:effectLst/>
                <a:latin typeface="+mn-lt"/>
              </a:rPr>
              <a:t>Visibility doesn't affect our results much but all we know is that it is positively correlated with bike count.</a:t>
            </a:r>
          </a:p>
          <a:p>
            <a:endParaRPr lang="en-IN" dirty="0"/>
          </a:p>
        </p:txBody>
      </p:sp>
      <p:pic>
        <p:nvPicPr>
          <p:cNvPr id="6" name="Picture 5">
            <a:extLst>
              <a:ext uri="{FF2B5EF4-FFF2-40B4-BE49-F238E27FC236}">
                <a16:creationId xmlns:a16="http://schemas.microsoft.com/office/drawing/2014/main" xmlns="" id="{05FC301C-299C-4C91-82DE-3AE02309250C}"/>
              </a:ext>
            </a:extLst>
          </p:cNvPr>
          <p:cNvPicPr>
            <a:picLocks noChangeAspect="1"/>
          </p:cNvPicPr>
          <p:nvPr/>
        </p:nvPicPr>
        <p:blipFill>
          <a:blip r:embed="rId2"/>
          <a:stretch>
            <a:fillRect/>
          </a:stretch>
        </p:blipFill>
        <p:spPr>
          <a:xfrm>
            <a:off x="2215977" y="1137446"/>
            <a:ext cx="3993437" cy="2648708"/>
          </a:xfrm>
          <a:prstGeom prst="rect">
            <a:avLst/>
          </a:prstGeom>
        </p:spPr>
      </p:pic>
    </p:spTree>
    <p:extLst>
      <p:ext uri="{BB962C8B-B14F-4D97-AF65-F5344CB8AC3E}">
        <p14:creationId xmlns:p14="http://schemas.microsoft.com/office/powerpoint/2010/main" xmlns="" val="227325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B0B8A-820B-470E-87E1-40CA40AB14FB}"/>
              </a:ext>
            </a:extLst>
          </p:cNvPr>
          <p:cNvSpPr>
            <a:spLocks noGrp="1"/>
          </p:cNvSpPr>
          <p:nvPr>
            <p:ph type="title"/>
          </p:nvPr>
        </p:nvSpPr>
        <p:spPr/>
        <p:txBody>
          <a:bodyPr/>
          <a:lstStyle/>
          <a:p>
            <a:r>
              <a:rPr lang="en-IN" b="1" dirty="0">
                <a:solidFill>
                  <a:srgbClr val="CC0000"/>
                </a:solidFill>
                <a:effectLst/>
                <a:latin typeface="+mj-lt"/>
              </a:rPr>
              <a:t> EDA - Rented bike count in different seasons</a:t>
            </a:r>
            <a:r>
              <a:rPr lang="en-IN" b="0" dirty="0">
                <a:solidFill>
                  <a:srgbClr val="000000"/>
                </a:solidFill>
                <a:effectLst/>
                <a:latin typeface="+mj-lt"/>
              </a:rPr>
              <a:t/>
            </a:r>
            <a:br>
              <a:rPr lang="en-IN" b="0" dirty="0">
                <a:solidFill>
                  <a:srgbClr val="000000"/>
                </a:solidFill>
                <a:effectLst/>
                <a:latin typeface="+mj-lt"/>
              </a:rPr>
            </a:br>
            <a:endParaRPr lang="en-IN" dirty="0">
              <a:latin typeface="+mj-lt"/>
            </a:endParaRPr>
          </a:p>
        </p:txBody>
      </p:sp>
      <p:sp>
        <p:nvSpPr>
          <p:cNvPr id="4" name="Text Placeholder 3">
            <a:extLst>
              <a:ext uri="{FF2B5EF4-FFF2-40B4-BE49-F238E27FC236}">
                <a16:creationId xmlns:a16="http://schemas.microsoft.com/office/drawing/2014/main" xmlns="" id="{DB6E7785-CCB5-4FE1-AB98-0AE9DEDA6584}"/>
              </a:ext>
            </a:extLst>
          </p:cNvPr>
          <p:cNvSpPr>
            <a:spLocks noGrp="1"/>
          </p:cNvSpPr>
          <p:nvPr>
            <p:ph type="body" idx="2"/>
          </p:nvPr>
        </p:nvSpPr>
        <p:spPr>
          <a:xfrm>
            <a:off x="-63795" y="4016450"/>
            <a:ext cx="8470793" cy="806437"/>
          </a:xfrm>
        </p:spPr>
        <p:txBody>
          <a:bodyPr/>
          <a:lstStyle/>
          <a:p>
            <a:r>
              <a:rPr lang="en-IN" sz="1800" i="0" dirty="0">
                <a:solidFill>
                  <a:srgbClr val="134F5C"/>
                </a:solidFill>
                <a:effectLst/>
                <a:latin typeface="+mn-lt"/>
              </a:rPr>
              <a:t>There is an Amazing insight that consumers prefer borrowing bikes more in a particular season. Rented bike count is highest in summer and least in winter.</a:t>
            </a:r>
            <a:endParaRPr lang="en-IN" sz="1800" dirty="0">
              <a:solidFill>
                <a:srgbClr val="134F5C"/>
              </a:solidFill>
              <a:latin typeface="+mn-lt"/>
            </a:endParaRPr>
          </a:p>
        </p:txBody>
      </p:sp>
      <p:pic>
        <p:nvPicPr>
          <p:cNvPr id="6" name="Picture 5">
            <a:extLst>
              <a:ext uri="{FF2B5EF4-FFF2-40B4-BE49-F238E27FC236}">
                <a16:creationId xmlns:a16="http://schemas.microsoft.com/office/drawing/2014/main" xmlns="" id="{88567827-32F9-46BF-A0F8-98C819604D00}"/>
              </a:ext>
            </a:extLst>
          </p:cNvPr>
          <p:cNvPicPr>
            <a:picLocks noChangeAspect="1"/>
          </p:cNvPicPr>
          <p:nvPr/>
        </p:nvPicPr>
        <p:blipFill>
          <a:blip r:embed="rId2"/>
          <a:stretch>
            <a:fillRect/>
          </a:stretch>
        </p:blipFill>
        <p:spPr>
          <a:xfrm>
            <a:off x="857504" y="1127050"/>
            <a:ext cx="8062627" cy="2814085"/>
          </a:xfrm>
          <a:prstGeom prst="rect">
            <a:avLst/>
          </a:prstGeom>
        </p:spPr>
      </p:pic>
    </p:spTree>
    <p:extLst>
      <p:ext uri="{BB962C8B-B14F-4D97-AF65-F5344CB8AC3E}">
        <p14:creationId xmlns:p14="http://schemas.microsoft.com/office/powerpoint/2010/main" xmlns="" val="186794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6D9D2-81FB-4C31-8BE6-768F0DFCAC63}"/>
              </a:ext>
            </a:extLst>
          </p:cNvPr>
          <p:cNvSpPr>
            <a:spLocks noGrp="1"/>
          </p:cNvSpPr>
          <p:nvPr>
            <p:ph type="title"/>
          </p:nvPr>
        </p:nvSpPr>
        <p:spPr/>
        <p:txBody>
          <a:bodyPr/>
          <a:lstStyle/>
          <a:p>
            <a:r>
              <a:rPr lang="en-IN" sz="2400" b="1" dirty="0">
                <a:solidFill>
                  <a:srgbClr val="CC0000"/>
                </a:solidFill>
                <a:effectLst/>
                <a:latin typeface="+mj-lt"/>
              </a:rPr>
              <a:t>Plot of average rent over time(hrs) with precent change for rent over time(hrs)</a:t>
            </a:r>
            <a:br>
              <a:rPr lang="en-IN" sz="2400" b="1" dirty="0">
                <a:solidFill>
                  <a:srgbClr val="CC0000"/>
                </a:solidFill>
                <a:effectLst/>
                <a:latin typeface="+mj-lt"/>
              </a:rPr>
            </a:br>
            <a:endParaRPr lang="en-IN" sz="2400" b="1" dirty="0">
              <a:solidFill>
                <a:srgbClr val="CC0000"/>
              </a:solidFill>
              <a:latin typeface="+mj-lt"/>
            </a:endParaRPr>
          </a:p>
        </p:txBody>
      </p:sp>
      <p:pic>
        <p:nvPicPr>
          <p:cNvPr id="8" name="Picture 7">
            <a:extLst>
              <a:ext uri="{FF2B5EF4-FFF2-40B4-BE49-F238E27FC236}">
                <a16:creationId xmlns:a16="http://schemas.microsoft.com/office/drawing/2014/main" xmlns="" id="{FFBAEED8-ABA7-40D3-8E01-D0816A51823F}"/>
              </a:ext>
            </a:extLst>
          </p:cNvPr>
          <p:cNvPicPr>
            <a:picLocks noChangeAspect="1"/>
          </p:cNvPicPr>
          <p:nvPr/>
        </p:nvPicPr>
        <p:blipFill>
          <a:blip r:embed="rId2"/>
          <a:stretch>
            <a:fillRect/>
          </a:stretch>
        </p:blipFill>
        <p:spPr>
          <a:xfrm>
            <a:off x="1515339" y="1450186"/>
            <a:ext cx="5819590" cy="3306111"/>
          </a:xfrm>
          <a:prstGeom prst="rect">
            <a:avLst/>
          </a:prstGeom>
        </p:spPr>
      </p:pic>
    </p:spTree>
    <p:extLst>
      <p:ext uri="{BB962C8B-B14F-4D97-AF65-F5344CB8AC3E}">
        <p14:creationId xmlns:p14="http://schemas.microsoft.com/office/powerpoint/2010/main" xmlns="" val="246076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161B11-6908-4AFA-A065-851BBF39CEA5}"/>
              </a:ext>
            </a:extLst>
          </p:cNvPr>
          <p:cNvSpPr>
            <a:spLocks noGrp="1"/>
          </p:cNvSpPr>
          <p:nvPr>
            <p:ph type="title"/>
          </p:nvPr>
        </p:nvSpPr>
        <p:spPr>
          <a:xfrm>
            <a:off x="433136" y="1549559"/>
            <a:ext cx="8520600" cy="572700"/>
          </a:xfrm>
        </p:spPr>
        <p:txBody>
          <a:bodyPr/>
          <a:lstStyle/>
          <a:p>
            <a:r>
              <a:rPr lang="en-IN" b="1" dirty="0">
                <a:latin typeface="Montserrat" panose="00000500000000000000" pitchFamily="2" charset="0"/>
              </a:rPr>
              <a:t>Concept of Bike Sharing</a:t>
            </a:r>
          </a:p>
        </p:txBody>
      </p:sp>
      <p:sp>
        <p:nvSpPr>
          <p:cNvPr id="3" name="Text Placeholder 2">
            <a:extLst>
              <a:ext uri="{FF2B5EF4-FFF2-40B4-BE49-F238E27FC236}">
                <a16:creationId xmlns:a16="http://schemas.microsoft.com/office/drawing/2014/main" xmlns="" id="{45EBD9AA-CB23-470F-BE7D-6FF5EE217B01}"/>
              </a:ext>
            </a:extLst>
          </p:cNvPr>
          <p:cNvSpPr>
            <a:spLocks noGrp="1"/>
          </p:cNvSpPr>
          <p:nvPr>
            <p:ph type="body" idx="1"/>
          </p:nvPr>
        </p:nvSpPr>
        <p:spPr>
          <a:xfrm>
            <a:off x="311700" y="2122259"/>
            <a:ext cx="8642036" cy="3021241"/>
          </a:xfrm>
        </p:spPr>
        <p:txBody>
          <a:bodyPr/>
          <a:lstStyle/>
          <a:p>
            <a:pPr marL="139700" indent="0">
              <a:buNone/>
            </a:pPr>
            <a:r>
              <a:rPr lang="en-IN" sz="1800" dirty="0">
                <a:solidFill>
                  <a:srgbClr val="134F5C"/>
                </a:solidFill>
                <a:latin typeface="+mn-lt"/>
              </a:rPr>
              <a:t>The basis concept of bike sharing is sustainable transportation. Bike sharing programs have expanded rapidly in recent years as cities search for ways to increase bike usage, increase mobility choices and reduce adverse environmental impacts. </a:t>
            </a:r>
          </a:p>
          <a:p>
            <a:pPr marL="139700" indent="0">
              <a:buNone/>
            </a:pPr>
            <a:r>
              <a:rPr lang="en-IN" sz="1800" dirty="0">
                <a:solidFill>
                  <a:srgbClr val="134F5C"/>
                </a:solidFill>
                <a:latin typeface="+mn-lt"/>
              </a:rPr>
              <a:t>It is a convenient, environmentally friendly way to get around town, but has flaws too. There are certain conditions that must be met for proper implementation of this program. Bike sharing Demand is affected by multiple factors including temperature, resources and many more. </a:t>
            </a:r>
          </a:p>
          <a:p>
            <a:pPr marL="139700" indent="0">
              <a:buNone/>
            </a:pPr>
            <a:endParaRPr lang="en-IN" sz="1800" dirty="0">
              <a:solidFill>
                <a:srgbClr val="134F5C"/>
              </a:solidFill>
              <a:latin typeface="+mn-lt"/>
            </a:endParaRPr>
          </a:p>
        </p:txBody>
      </p:sp>
      <p:pic>
        <p:nvPicPr>
          <p:cNvPr id="12" name="Picture 11">
            <a:extLst>
              <a:ext uri="{FF2B5EF4-FFF2-40B4-BE49-F238E27FC236}">
                <a16:creationId xmlns:a16="http://schemas.microsoft.com/office/drawing/2014/main" xmlns="" id="{CF859165-D69D-41D3-9189-F09D5F4C1D0D}"/>
              </a:ext>
            </a:extLst>
          </p:cNvPr>
          <p:cNvPicPr>
            <a:picLocks noChangeAspect="1"/>
          </p:cNvPicPr>
          <p:nvPr/>
        </p:nvPicPr>
        <p:blipFill>
          <a:blip r:embed="rId2"/>
          <a:stretch>
            <a:fillRect/>
          </a:stretch>
        </p:blipFill>
        <p:spPr>
          <a:xfrm>
            <a:off x="538716" y="938"/>
            <a:ext cx="6953693" cy="1485041"/>
          </a:xfrm>
          <a:prstGeom prst="rect">
            <a:avLst/>
          </a:prstGeom>
        </p:spPr>
      </p:pic>
    </p:spTree>
    <p:extLst>
      <p:ext uri="{BB962C8B-B14F-4D97-AF65-F5344CB8AC3E}">
        <p14:creationId xmlns:p14="http://schemas.microsoft.com/office/powerpoint/2010/main" xmlns="" val="3815215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13DCB-3925-43D8-A98C-FA2A27C05B87}"/>
              </a:ext>
            </a:extLst>
          </p:cNvPr>
          <p:cNvSpPr>
            <a:spLocks noGrp="1"/>
          </p:cNvSpPr>
          <p:nvPr>
            <p:ph type="title"/>
          </p:nvPr>
        </p:nvSpPr>
        <p:spPr/>
        <p:txBody>
          <a:bodyPr/>
          <a:lstStyle/>
          <a:p>
            <a:r>
              <a:rPr lang="en-IN" sz="2000" b="1" dirty="0">
                <a:latin typeface="Montserrat" panose="00000500000000000000" pitchFamily="2" charset="0"/>
              </a:rPr>
              <a:t>Correlation between Different factors by using Heatmap</a:t>
            </a:r>
          </a:p>
        </p:txBody>
      </p:sp>
      <p:sp>
        <p:nvSpPr>
          <p:cNvPr id="4" name="Text Placeholder 3">
            <a:extLst>
              <a:ext uri="{FF2B5EF4-FFF2-40B4-BE49-F238E27FC236}">
                <a16:creationId xmlns:a16="http://schemas.microsoft.com/office/drawing/2014/main" xmlns="" id="{1BF0DE47-6C8F-4356-ABF1-EAAB05B987E6}"/>
              </a:ext>
            </a:extLst>
          </p:cNvPr>
          <p:cNvSpPr>
            <a:spLocks noGrp="1"/>
          </p:cNvSpPr>
          <p:nvPr>
            <p:ph type="body" idx="2"/>
          </p:nvPr>
        </p:nvSpPr>
        <p:spPr>
          <a:xfrm>
            <a:off x="56706" y="1063385"/>
            <a:ext cx="3525074" cy="1743610"/>
          </a:xfrm>
        </p:spPr>
        <p:txBody>
          <a:bodyPr/>
          <a:lstStyle/>
          <a:p>
            <a:pPr>
              <a:buClr>
                <a:srgbClr val="134F5C"/>
              </a:buClr>
            </a:pPr>
            <a:r>
              <a:rPr lang="en-IN" sz="1800" dirty="0">
                <a:solidFill>
                  <a:srgbClr val="134F5C"/>
                </a:solidFill>
                <a:latin typeface="+mn-lt"/>
              </a:rPr>
              <a:t>Multicollinearity : Dew point temperature and Temperature are variables which are highly correlated. </a:t>
            </a:r>
          </a:p>
        </p:txBody>
      </p:sp>
      <p:pic>
        <p:nvPicPr>
          <p:cNvPr id="7" name="Picture 6">
            <a:extLst>
              <a:ext uri="{FF2B5EF4-FFF2-40B4-BE49-F238E27FC236}">
                <a16:creationId xmlns:a16="http://schemas.microsoft.com/office/drawing/2014/main" xmlns="" id="{58E3D9AD-E8B5-4E30-A81E-696BEB7AAE4F}"/>
              </a:ext>
            </a:extLst>
          </p:cNvPr>
          <p:cNvPicPr>
            <a:picLocks noChangeAspect="1"/>
          </p:cNvPicPr>
          <p:nvPr/>
        </p:nvPicPr>
        <p:blipFill>
          <a:blip r:embed="rId2"/>
          <a:stretch>
            <a:fillRect/>
          </a:stretch>
        </p:blipFill>
        <p:spPr>
          <a:xfrm>
            <a:off x="3581780" y="1013078"/>
            <a:ext cx="5058945" cy="4118159"/>
          </a:xfrm>
          <a:prstGeom prst="rect">
            <a:avLst/>
          </a:prstGeom>
        </p:spPr>
      </p:pic>
    </p:spTree>
    <p:extLst>
      <p:ext uri="{BB962C8B-B14F-4D97-AF65-F5344CB8AC3E}">
        <p14:creationId xmlns:p14="http://schemas.microsoft.com/office/powerpoint/2010/main" xmlns="" val="106156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942D6-ACEB-4F78-AB18-4DBC034721AA}"/>
              </a:ext>
            </a:extLst>
          </p:cNvPr>
          <p:cNvSpPr>
            <a:spLocks noGrp="1"/>
          </p:cNvSpPr>
          <p:nvPr>
            <p:ph type="title"/>
          </p:nvPr>
        </p:nvSpPr>
        <p:spPr/>
        <p:txBody>
          <a:bodyPr/>
          <a:lstStyle/>
          <a:p>
            <a:r>
              <a:rPr lang="en-IN" b="1" dirty="0">
                <a:solidFill>
                  <a:srgbClr val="CC0000"/>
                </a:solidFill>
                <a:latin typeface="+mj-lt"/>
              </a:rPr>
              <a:t>P</a:t>
            </a:r>
            <a:r>
              <a:rPr lang="en-IN" b="1" dirty="0">
                <a:solidFill>
                  <a:srgbClr val="CC0000"/>
                </a:solidFill>
                <a:effectLst/>
                <a:latin typeface="+mj-lt"/>
              </a:rPr>
              <a:t>lot graph of feature importance</a:t>
            </a:r>
            <a:r>
              <a:rPr lang="en-IN" b="0" dirty="0">
                <a:solidFill>
                  <a:srgbClr val="000000"/>
                </a:solidFill>
                <a:effectLst/>
                <a:latin typeface="Courier New" panose="02070309020205020404" pitchFamily="49" charset="0"/>
              </a:rPr>
              <a:t/>
            </a:r>
            <a:br>
              <a:rPr lang="en-IN" b="0" dirty="0">
                <a:solidFill>
                  <a:srgbClr val="000000"/>
                </a:solidFill>
                <a:effectLst/>
                <a:latin typeface="Courier New" panose="02070309020205020404" pitchFamily="49" charset="0"/>
              </a:rPr>
            </a:br>
            <a:endParaRPr lang="en-IN" dirty="0"/>
          </a:p>
        </p:txBody>
      </p:sp>
      <p:sp>
        <p:nvSpPr>
          <p:cNvPr id="4" name="Text Placeholder 3">
            <a:extLst>
              <a:ext uri="{FF2B5EF4-FFF2-40B4-BE49-F238E27FC236}">
                <a16:creationId xmlns:a16="http://schemas.microsoft.com/office/drawing/2014/main" xmlns="" id="{C992A7F2-AD6E-4FB8-A776-CCE4090EC073}"/>
              </a:ext>
            </a:extLst>
          </p:cNvPr>
          <p:cNvSpPr>
            <a:spLocks noGrp="1"/>
          </p:cNvSpPr>
          <p:nvPr>
            <p:ph type="body" idx="2"/>
          </p:nvPr>
        </p:nvSpPr>
        <p:spPr>
          <a:xfrm>
            <a:off x="127887" y="1158827"/>
            <a:ext cx="8520600" cy="925154"/>
          </a:xfrm>
        </p:spPr>
        <p:txBody>
          <a:bodyPr/>
          <a:lstStyle/>
          <a:p>
            <a:pPr marL="139700" indent="0">
              <a:buNone/>
            </a:pPr>
            <a:r>
              <a:rPr lang="en-IN" sz="1800" dirty="0">
                <a:solidFill>
                  <a:srgbClr val="134F5C"/>
                </a:solidFill>
              </a:rPr>
              <a:t>These 5 features affect our dependent variable most.</a:t>
            </a:r>
          </a:p>
          <a:p>
            <a:pPr marL="139700" indent="0">
              <a:buNone/>
            </a:pPr>
            <a:r>
              <a:rPr lang="en-IN" sz="1800" dirty="0">
                <a:solidFill>
                  <a:srgbClr val="134F5C"/>
                </a:solidFill>
              </a:rPr>
              <a:t>Hour feature has highest importance so far.</a:t>
            </a:r>
          </a:p>
        </p:txBody>
      </p:sp>
      <p:pic>
        <p:nvPicPr>
          <p:cNvPr id="6" name="Picture 5">
            <a:extLst>
              <a:ext uri="{FF2B5EF4-FFF2-40B4-BE49-F238E27FC236}">
                <a16:creationId xmlns:a16="http://schemas.microsoft.com/office/drawing/2014/main" xmlns="" id="{301DA229-BD82-4BB0-A56E-A79C8A4F76E8}"/>
              </a:ext>
            </a:extLst>
          </p:cNvPr>
          <p:cNvPicPr>
            <a:picLocks noChangeAspect="1"/>
          </p:cNvPicPr>
          <p:nvPr/>
        </p:nvPicPr>
        <p:blipFill>
          <a:blip r:embed="rId2"/>
          <a:stretch>
            <a:fillRect/>
          </a:stretch>
        </p:blipFill>
        <p:spPr>
          <a:xfrm>
            <a:off x="2062716" y="2225083"/>
            <a:ext cx="4125137" cy="2521504"/>
          </a:xfrm>
          <a:prstGeom prst="rect">
            <a:avLst/>
          </a:prstGeom>
        </p:spPr>
      </p:pic>
    </p:spTree>
    <p:extLst>
      <p:ext uri="{BB962C8B-B14F-4D97-AF65-F5344CB8AC3E}">
        <p14:creationId xmlns:p14="http://schemas.microsoft.com/office/powerpoint/2010/main" xmlns="" val="397553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31171-0118-42E6-9938-4DCC71F84E75}"/>
              </a:ext>
            </a:extLst>
          </p:cNvPr>
          <p:cNvSpPr>
            <a:spLocks noGrp="1"/>
          </p:cNvSpPr>
          <p:nvPr>
            <p:ph type="title"/>
          </p:nvPr>
        </p:nvSpPr>
        <p:spPr>
          <a:xfrm>
            <a:off x="409191" y="259034"/>
            <a:ext cx="8520600" cy="572700"/>
          </a:xfrm>
        </p:spPr>
        <p:txBody>
          <a:bodyPr/>
          <a:lstStyle/>
          <a:p>
            <a:r>
              <a:rPr lang="en-IN" b="1" dirty="0">
                <a:latin typeface="Montserrat" panose="00000500000000000000" pitchFamily="2" charset="0"/>
              </a:rPr>
              <a:t>Preparing Dataset for Modelling</a:t>
            </a:r>
          </a:p>
        </p:txBody>
      </p:sp>
      <p:sp>
        <p:nvSpPr>
          <p:cNvPr id="3" name="Text Placeholder 2">
            <a:extLst>
              <a:ext uri="{FF2B5EF4-FFF2-40B4-BE49-F238E27FC236}">
                <a16:creationId xmlns:a16="http://schemas.microsoft.com/office/drawing/2014/main" xmlns="" id="{6D70FA84-7D02-461B-BA03-B97F3E39624E}"/>
              </a:ext>
            </a:extLst>
          </p:cNvPr>
          <p:cNvSpPr>
            <a:spLocks noGrp="1"/>
          </p:cNvSpPr>
          <p:nvPr>
            <p:ph type="body" idx="1"/>
          </p:nvPr>
        </p:nvSpPr>
        <p:spPr>
          <a:xfrm>
            <a:off x="219549" y="865350"/>
            <a:ext cx="8683635" cy="2382116"/>
          </a:xfrm>
        </p:spPr>
        <p:txBody>
          <a:bodyPr/>
          <a:lstStyle/>
          <a:p>
            <a:pPr>
              <a:buClr>
                <a:srgbClr val="134F5C"/>
              </a:buClr>
            </a:pPr>
            <a:r>
              <a:rPr lang="en-IN" sz="1800" dirty="0">
                <a:solidFill>
                  <a:srgbClr val="134F5C"/>
                </a:solidFill>
                <a:latin typeface="+mn-lt"/>
              </a:rPr>
              <a:t>Dataset:</a:t>
            </a:r>
          </a:p>
          <a:p>
            <a:pPr marL="139700" indent="0">
              <a:buClr>
                <a:srgbClr val="134F5C"/>
              </a:buClr>
              <a:buNone/>
            </a:pPr>
            <a:r>
              <a:rPr lang="en-IN" sz="1800" dirty="0">
                <a:solidFill>
                  <a:srgbClr val="134F5C"/>
                </a:solidFill>
                <a:latin typeface="+mn-lt"/>
              </a:rPr>
              <a:t>     Train set:  (7008, 16)</a:t>
            </a:r>
          </a:p>
          <a:p>
            <a:pPr marL="139700" indent="0">
              <a:buNone/>
            </a:pPr>
            <a:r>
              <a:rPr lang="en-IN" sz="1800" dirty="0">
                <a:solidFill>
                  <a:srgbClr val="134F5C"/>
                </a:solidFill>
                <a:latin typeface="+mn-lt"/>
              </a:rPr>
              <a:t>     Test set: (1752, 16)</a:t>
            </a:r>
          </a:p>
          <a:p>
            <a:pPr>
              <a:buClr>
                <a:srgbClr val="134F5C"/>
              </a:buClr>
            </a:pPr>
            <a:r>
              <a:rPr lang="en-IN" sz="1800" dirty="0">
                <a:solidFill>
                  <a:srgbClr val="134F5C"/>
                </a:solidFill>
                <a:latin typeface="+mn-lt"/>
              </a:rPr>
              <a:t>Handled ‘Dew point Temperature’ and ‘Temperature’ as they were highly correlated.</a:t>
            </a:r>
          </a:p>
          <a:p>
            <a:pPr>
              <a:buClr>
                <a:srgbClr val="134F5C"/>
              </a:buClr>
            </a:pPr>
            <a:r>
              <a:rPr lang="en-IN" sz="1800" dirty="0">
                <a:solidFill>
                  <a:srgbClr val="134F5C"/>
                </a:solidFill>
                <a:latin typeface="+mn-lt"/>
              </a:rPr>
              <a:t>Dropped ‘Date’ column after extracting useful features from it.</a:t>
            </a:r>
          </a:p>
          <a:p>
            <a:pPr>
              <a:buClr>
                <a:srgbClr val="134F5C"/>
              </a:buClr>
            </a:pPr>
            <a:r>
              <a:rPr lang="en-IN" sz="1800" dirty="0">
                <a:solidFill>
                  <a:srgbClr val="134F5C"/>
                </a:solidFill>
                <a:latin typeface="+mn-lt"/>
              </a:rPr>
              <a:t>Carefully handled feature selection part as it affects R2 score.</a:t>
            </a:r>
          </a:p>
          <a:p>
            <a:pPr>
              <a:buClr>
                <a:srgbClr val="134F5C"/>
              </a:buClr>
            </a:pPr>
            <a:endParaRPr lang="en-IN" sz="1800" dirty="0">
              <a:solidFill>
                <a:srgbClr val="134F5C"/>
              </a:solidFill>
              <a:latin typeface="+mn-lt"/>
            </a:endParaRPr>
          </a:p>
          <a:p>
            <a:pPr marL="139700" indent="0">
              <a:buNone/>
            </a:pPr>
            <a:endParaRPr lang="en-IN" sz="1800" dirty="0">
              <a:solidFill>
                <a:srgbClr val="134F5C"/>
              </a:solidFill>
              <a:latin typeface="+mn-lt"/>
            </a:endParaRPr>
          </a:p>
          <a:p>
            <a:pPr marL="139700" indent="0">
              <a:buNone/>
            </a:pPr>
            <a:endParaRPr lang="en-IN" sz="1800" dirty="0">
              <a:solidFill>
                <a:srgbClr val="134F5C"/>
              </a:solidFill>
              <a:latin typeface="+mn-lt"/>
            </a:endParaRPr>
          </a:p>
          <a:p>
            <a:pPr marL="139700" indent="0">
              <a:buNone/>
            </a:pPr>
            <a:endParaRPr lang="en-IN" sz="1800" dirty="0">
              <a:solidFill>
                <a:srgbClr val="134F5C"/>
              </a:solidFill>
              <a:latin typeface="+mn-lt"/>
            </a:endParaRPr>
          </a:p>
          <a:p>
            <a:endParaRPr lang="en-IN" sz="1800" dirty="0">
              <a:solidFill>
                <a:srgbClr val="134F5C"/>
              </a:solidFill>
              <a:latin typeface="+mn-lt"/>
            </a:endParaRPr>
          </a:p>
          <a:p>
            <a:endParaRPr lang="en-IN" sz="1800" dirty="0">
              <a:solidFill>
                <a:srgbClr val="134F5C"/>
              </a:solidFill>
              <a:latin typeface="+mn-lt"/>
            </a:endParaRPr>
          </a:p>
          <a:p>
            <a:endParaRPr lang="en-IN" sz="1800" dirty="0">
              <a:solidFill>
                <a:srgbClr val="134F5C"/>
              </a:solidFill>
              <a:latin typeface="+mn-lt"/>
            </a:endParaRPr>
          </a:p>
        </p:txBody>
      </p:sp>
      <p:sp>
        <p:nvSpPr>
          <p:cNvPr id="4" name="Rectangle 3">
            <a:extLst>
              <a:ext uri="{FF2B5EF4-FFF2-40B4-BE49-F238E27FC236}">
                <a16:creationId xmlns:a16="http://schemas.microsoft.com/office/drawing/2014/main" xmlns="" id="{B36B53D8-CE32-4A2A-A535-BE38025CB378}"/>
              </a:ext>
            </a:extLst>
          </p:cNvPr>
          <p:cNvSpPr/>
          <p:nvPr/>
        </p:nvSpPr>
        <p:spPr>
          <a:xfrm flipV="1">
            <a:off x="598394" y="3314698"/>
            <a:ext cx="8142194" cy="1667039"/>
          </a:xfrm>
          <a:prstGeom prst="rect">
            <a:avLst/>
          </a:prstGeom>
          <a:noFill/>
          <a:ln>
            <a:solidFill>
              <a:srgbClr val="134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xmlns="" id="{B70FDDEC-9EBD-4E60-BFD1-E84A5A8F8411}"/>
              </a:ext>
            </a:extLst>
          </p:cNvPr>
          <p:cNvPicPr>
            <a:picLocks noChangeAspect="1"/>
          </p:cNvPicPr>
          <p:nvPr/>
        </p:nvPicPr>
        <p:blipFill>
          <a:blip r:embed="rId2"/>
          <a:stretch>
            <a:fillRect/>
          </a:stretch>
        </p:blipFill>
        <p:spPr>
          <a:xfrm>
            <a:off x="1878662" y="3378354"/>
            <a:ext cx="4660534" cy="1496711"/>
          </a:xfrm>
          <a:prstGeom prst="rect">
            <a:avLst/>
          </a:prstGeom>
        </p:spPr>
      </p:pic>
    </p:spTree>
    <p:extLst>
      <p:ext uri="{BB962C8B-B14F-4D97-AF65-F5344CB8AC3E}">
        <p14:creationId xmlns:p14="http://schemas.microsoft.com/office/powerpoint/2010/main" xmlns="" val="422639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286C3-3C4A-4B6F-AEF6-685EE01448A8}"/>
              </a:ext>
            </a:extLst>
          </p:cNvPr>
          <p:cNvSpPr>
            <a:spLocks noGrp="1"/>
          </p:cNvSpPr>
          <p:nvPr>
            <p:ph type="title"/>
          </p:nvPr>
        </p:nvSpPr>
        <p:spPr>
          <a:xfrm>
            <a:off x="311700" y="358746"/>
            <a:ext cx="8520600" cy="572700"/>
          </a:xfrm>
        </p:spPr>
        <p:txBody>
          <a:bodyPr/>
          <a:lstStyle/>
          <a:p>
            <a:r>
              <a:rPr lang="en-IN" b="1" dirty="0">
                <a:latin typeface="Montserrat" panose="00000500000000000000" pitchFamily="2" charset="0"/>
              </a:rPr>
              <a:t>Modeling Overview</a:t>
            </a:r>
          </a:p>
        </p:txBody>
      </p:sp>
      <p:sp>
        <p:nvSpPr>
          <p:cNvPr id="5" name="Text Placeholder 4">
            <a:extLst>
              <a:ext uri="{FF2B5EF4-FFF2-40B4-BE49-F238E27FC236}">
                <a16:creationId xmlns:a16="http://schemas.microsoft.com/office/drawing/2014/main" xmlns="" id="{E5CD8116-CC0C-44C9-A82A-921D0DE7198C}"/>
              </a:ext>
            </a:extLst>
          </p:cNvPr>
          <p:cNvSpPr>
            <a:spLocks noGrp="1"/>
          </p:cNvSpPr>
          <p:nvPr>
            <p:ph type="body" idx="1"/>
          </p:nvPr>
        </p:nvSpPr>
        <p:spPr>
          <a:xfrm>
            <a:off x="311700" y="1054396"/>
            <a:ext cx="3999900" cy="3416400"/>
          </a:xfrm>
        </p:spPr>
        <p:txBody>
          <a:bodyPr/>
          <a:lstStyle/>
          <a:p>
            <a:pPr>
              <a:buClr>
                <a:srgbClr val="134F5C"/>
              </a:buClr>
            </a:pPr>
            <a:r>
              <a:rPr lang="en-IN" sz="1800" dirty="0">
                <a:solidFill>
                  <a:srgbClr val="134F5C"/>
                </a:solidFill>
                <a:latin typeface="+mn-lt"/>
              </a:rPr>
              <a:t>Type – Supervised Learning</a:t>
            </a:r>
          </a:p>
          <a:p>
            <a:pPr>
              <a:buClr>
                <a:srgbClr val="134F5C"/>
              </a:buClr>
            </a:pPr>
            <a:r>
              <a:rPr lang="en-IN" sz="1800" dirty="0">
                <a:solidFill>
                  <a:srgbClr val="134F5C"/>
                </a:solidFill>
                <a:latin typeface="+mn-lt"/>
              </a:rPr>
              <a:t>In this project, we are using four model on our data set for getting best performance :</a:t>
            </a:r>
          </a:p>
          <a:p>
            <a:endParaRPr lang="en-IN" sz="1800" dirty="0">
              <a:solidFill>
                <a:srgbClr val="134F5C"/>
              </a:solidFill>
              <a:latin typeface="+mn-lt"/>
            </a:endParaRPr>
          </a:p>
          <a:p>
            <a:pPr marL="482600" indent="-342900">
              <a:buClr>
                <a:srgbClr val="134F5C"/>
              </a:buClr>
              <a:buFont typeface="+mj-lt"/>
              <a:buAutoNum type="arabicPeriod"/>
            </a:pPr>
            <a:r>
              <a:rPr lang="en-IN" sz="1800" dirty="0">
                <a:solidFill>
                  <a:srgbClr val="134F5C"/>
                </a:solidFill>
                <a:latin typeface="+mn-lt"/>
              </a:rPr>
              <a:t>LINEAR REGRESION</a:t>
            </a:r>
          </a:p>
          <a:p>
            <a:pPr marL="482600" indent="-342900">
              <a:buClr>
                <a:srgbClr val="134F5C"/>
              </a:buClr>
              <a:buFont typeface="+mj-lt"/>
              <a:buAutoNum type="arabicPeriod"/>
            </a:pPr>
            <a:r>
              <a:rPr lang="en-IN" sz="1800" dirty="0">
                <a:solidFill>
                  <a:srgbClr val="134F5C"/>
                </a:solidFill>
                <a:latin typeface="+mn-lt"/>
              </a:rPr>
              <a:t>LASSO REGRESSION</a:t>
            </a:r>
          </a:p>
          <a:p>
            <a:pPr marL="482600" indent="-342900">
              <a:buClr>
                <a:srgbClr val="134F5C"/>
              </a:buClr>
              <a:buFont typeface="+mj-lt"/>
              <a:buAutoNum type="arabicPeriod"/>
            </a:pPr>
            <a:r>
              <a:rPr lang="en-IN" sz="1800" dirty="0">
                <a:solidFill>
                  <a:srgbClr val="134F5C"/>
                </a:solidFill>
                <a:latin typeface="+mn-lt"/>
              </a:rPr>
              <a:t>RIDGE REGRESSION</a:t>
            </a:r>
          </a:p>
          <a:p>
            <a:pPr marL="482600" indent="-342900">
              <a:buClr>
                <a:srgbClr val="134F5C"/>
              </a:buClr>
              <a:buFont typeface="+mj-lt"/>
              <a:buAutoNum type="arabicPeriod"/>
            </a:pPr>
            <a:r>
              <a:rPr lang="en-IN" sz="1800" dirty="0">
                <a:solidFill>
                  <a:srgbClr val="134F5C"/>
                </a:solidFill>
                <a:latin typeface="+mn-lt"/>
              </a:rPr>
              <a:t>GRADIENT BOOSTING</a:t>
            </a:r>
          </a:p>
          <a:p>
            <a:pPr marL="482600" indent="-342900">
              <a:buClr>
                <a:srgbClr val="134F5C"/>
              </a:buClr>
              <a:buFont typeface="+mj-lt"/>
              <a:buAutoNum type="arabicPeriod"/>
            </a:pPr>
            <a:r>
              <a:rPr lang="en-IN" sz="1800" dirty="0">
                <a:solidFill>
                  <a:srgbClr val="134F5C"/>
                </a:solidFill>
                <a:latin typeface="+mn-lt"/>
              </a:rPr>
              <a:t>DECISION TREE</a:t>
            </a:r>
          </a:p>
          <a:p>
            <a:pPr marL="482600" indent="-342900">
              <a:buClr>
                <a:srgbClr val="134F5C"/>
              </a:buClr>
              <a:buFont typeface="+mj-lt"/>
              <a:buAutoNum type="arabicPeriod"/>
            </a:pPr>
            <a:r>
              <a:rPr lang="en-IN" sz="1800" dirty="0">
                <a:solidFill>
                  <a:srgbClr val="134F5C"/>
                </a:solidFill>
                <a:latin typeface="+mn-lt"/>
              </a:rPr>
              <a:t>RANDOM FORREST</a:t>
            </a:r>
          </a:p>
          <a:p>
            <a:pPr marL="482600" indent="-342900">
              <a:buClr>
                <a:srgbClr val="134F5C"/>
              </a:buClr>
              <a:buFont typeface="+mj-lt"/>
              <a:buAutoNum type="arabicPeriod"/>
            </a:pPr>
            <a:r>
              <a:rPr lang="en-IN" sz="1800" dirty="0">
                <a:solidFill>
                  <a:srgbClr val="134F5C"/>
                </a:solidFill>
                <a:latin typeface="+mn-lt"/>
              </a:rPr>
              <a:t>XGBOOST</a:t>
            </a:r>
          </a:p>
          <a:p>
            <a:endParaRPr lang="en-IN" dirty="0"/>
          </a:p>
        </p:txBody>
      </p:sp>
      <p:sp>
        <p:nvSpPr>
          <p:cNvPr id="14" name="Rectangle 13">
            <a:extLst>
              <a:ext uri="{FF2B5EF4-FFF2-40B4-BE49-F238E27FC236}">
                <a16:creationId xmlns:a16="http://schemas.microsoft.com/office/drawing/2014/main" xmlns="" id="{5132B355-ADC4-438E-A1E8-E1FC258074DE}"/>
              </a:ext>
            </a:extLst>
          </p:cNvPr>
          <p:cNvSpPr/>
          <p:nvPr/>
        </p:nvSpPr>
        <p:spPr>
          <a:xfrm>
            <a:off x="361507" y="1098699"/>
            <a:ext cx="3950093" cy="38363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82290774-1D44-4DE0-A79B-28339804F9DD}"/>
              </a:ext>
            </a:extLst>
          </p:cNvPr>
          <p:cNvSpPr/>
          <p:nvPr/>
        </p:nvSpPr>
        <p:spPr>
          <a:xfrm>
            <a:off x="4543647" y="1098698"/>
            <a:ext cx="4288653" cy="3242386"/>
          </a:xfrm>
          <a:prstGeom prst="rect">
            <a:avLst/>
          </a:prstGeom>
          <a:noFill/>
          <a:ln>
            <a:solidFill>
              <a:srgbClr val="134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xmlns="" id="{3A67BF40-5EE9-489C-AAA4-1A228F765CB8}"/>
              </a:ext>
            </a:extLst>
          </p:cNvPr>
          <p:cNvPicPr>
            <a:picLocks noChangeAspect="1"/>
          </p:cNvPicPr>
          <p:nvPr/>
        </p:nvPicPr>
        <p:blipFill>
          <a:blip r:embed="rId2"/>
          <a:stretch>
            <a:fillRect/>
          </a:stretch>
        </p:blipFill>
        <p:spPr>
          <a:xfrm>
            <a:off x="4720664" y="1194220"/>
            <a:ext cx="4100563" cy="3051342"/>
          </a:xfrm>
          <a:prstGeom prst="rect">
            <a:avLst/>
          </a:prstGeom>
        </p:spPr>
      </p:pic>
    </p:spTree>
    <p:extLst>
      <p:ext uri="{BB962C8B-B14F-4D97-AF65-F5344CB8AC3E}">
        <p14:creationId xmlns:p14="http://schemas.microsoft.com/office/powerpoint/2010/main" xmlns="" val="252501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A9BA9-F22E-4882-A496-0D96BA6EE57C}"/>
              </a:ext>
            </a:extLst>
          </p:cNvPr>
          <p:cNvSpPr>
            <a:spLocks noGrp="1"/>
          </p:cNvSpPr>
          <p:nvPr>
            <p:ph type="title"/>
          </p:nvPr>
        </p:nvSpPr>
        <p:spPr/>
        <p:txBody>
          <a:bodyPr/>
          <a:lstStyle/>
          <a:p>
            <a:r>
              <a:rPr lang="en-IN" b="1" dirty="0">
                <a:solidFill>
                  <a:srgbClr val="CC0000"/>
                </a:solidFill>
                <a:latin typeface="+mj-lt"/>
              </a:rPr>
              <a:t>Implementing </a:t>
            </a:r>
            <a:r>
              <a:rPr lang="en-IN" b="1" dirty="0">
                <a:solidFill>
                  <a:srgbClr val="CC0000"/>
                </a:solidFill>
                <a:effectLst/>
                <a:latin typeface="+mj-lt"/>
              </a:rPr>
              <a:t>linear regression (Baseline Model) </a:t>
            </a:r>
            <a:r>
              <a:rPr lang="en-IN" b="0" dirty="0">
                <a:solidFill>
                  <a:srgbClr val="000000"/>
                </a:solidFill>
                <a:effectLst/>
                <a:latin typeface="Courier New" panose="02070309020205020404" pitchFamily="49" charset="0"/>
              </a:rPr>
              <a:t/>
            </a:r>
            <a:br>
              <a:rPr lang="en-IN"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xmlns="" id="{321EDFC6-6372-45D7-8DE8-B15FCFFD4AE5}"/>
              </a:ext>
            </a:extLst>
          </p:cNvPr>
          <p:cNvSpPr>
            <a:spLocks noGrp="1"/>
          </p:cNvSpPr>
          <p:nvPr>
            <p:ph type="body" idx="1"/>
          </p:nvPr>
        </p:nvSpPr>
        <p:spPr>
          <a:xfrm>
            <a:off x="-91712" y="4202205"/>
            <a:ext cx="8367486" cy="496270"/>
          </a:xfrm>
        </p:spPr>
        <p:txBody>
          <a:bodyPr/>
          <a:lstStyle/>
          <a:p>
            <a:r>
              <a:rPr lang="en-IN" sz="1800" dirty="0">
                <a:solidFill>
                  <a:srgbClr val="134F5C"/>
                </a:solidFill>
              </a:rPr>
              <a:t>Accuracy is just 65%, we need to look for more algorithms.</a:t>
            </a:r>
          </a:p>
        </p:txBody>
      </p:sp>
      <p:pic>
        <p:nvPicPr>
          <p:cNvPr id="6" name="Picture 5">
            <a:extLst>
              <a:ext uri="{FF2B5EF4-FFF2-40B4-BE49-F238E27FC236}">
                <a16:creationId xmlns:a16="http://schemas.microsoft.com/office/drawing/2014/main" xmlns="" id="{E0FD8483-648C-43C7-9C91-FF5849DE9D31}"/>
              </a:ext>
            </a:extLst>
          </p:cNvPr>
          <p:cNvPicPr>
            <a:picLocks noChangeAspect="1"/>
          </p:cNvPicPr>
          <p:nvPr/>
        </p:nvPicPr>
        <p:blipFill>
          <a:blip r:embed="rId2"/>
          <a:stretch>
            <a:fillRect/>
          </a:stretch>
        </p:blipFill>
        <p:spPr>
          <a:xfrm>
            <a:off x="311700" y="1464364"/>
            <a:ext cx="2522439" cy="731583"/>
          </a:xfrm>
          <a:prstGeom prst="rect">
            <a:avLst/>
          </a:prstGeom>
        </p:spPr>
      </p:pic>
      <p:pic>
        <p:nvPicPr>
          <p:cNvPr id="8" name="Picture 7">
            <a:extLst>
              <a:ext uri="{FF2B5EF4-FFF2-40B4-BE49-F238E27FC236}">
                <a16:creationId xmlns:a16="http://schemas.microsoft.com/office/drawing/2014/main" xmlns="" id="{08945825-5894-4F23-B02A-0B81A35287BE}"/>
              </a:ext>
            </a:extLst>
          </p:cNvPr>
          <p:cNvPicPr>
            <a:picLocks noChangeAspect="1"/>
          </p:cNvPicPr>
          <p:nvPr/>
        </p:nvPicPr>
        <p:blipFill>
          <a:blip r:embed="rId3"/>
          <a:stretch>
            <a:fillRect/>
          </a:stretch>
        </p:blipFill>
        <p:spPr>
          <a:xfrm>
            <a:off x="2834139" y="1078100"/>
            <a:ext cx="5845047" cy="2987299"/>
          </a:xfrm>
          <a:prstGeom prst="rect">
            <a:avLst/>
          </a:prstGeom>
        </p:spPr>
      </p:pic>
    </p:spTree>
    <p:extLst>
      <p:ext uri="{BB962C8B-B14F-4D97-AF65-F5344CB8AC3E}">
        <p14:creationId xmlns:p14="http://schemas.microsoft.com/office/powerpoint/2010/main" xmlns="" val="3753807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BDB27-C28F-462C-9731-2AAA9A758EE5}"/>
              </a:ext>
            </a:extLst>
          </p:cNvPr>
          <p:cNvSpPr>
            <a:spLocks noGrp="1"/>
          </p:cNvSpPr>
          <p:nvPr>
            <p:ph type="title"/>
          </p:nvPr>
        </p:nvSpPr>
        <p:spPr/>
        <p:txBody>
          <a:bodyPr/>
          <a:lstStyle/>
          <a:p>
            <a:r>
              <a:rPr lang="en-IN" sz="2800" b="1" dirty="0">
                <a:solidFill>
                  <a:srgbClr val="CC0000"/>
                </a:solidFill>
                <a:latin typeface="+mj-lt"/>
              </a:rPr>
              <a:t>Model Validation &amp; Selection</a:t>
            </a:r>
            <a:endParaRPr lang="en-IN" b="1" dirty="0"/>
          </a:p>
        </p:txBody>
      </p:sp>
      <p:sp>
        <p:nvSpPr>
          <p:cNvPr id="3" name="Text Placeholder 2">
            <a:extLst>
              <a:ext uri="{FF2B5EF4-FFF2-40B4-BE49-F238E27FC236}">
                <a16:creationId xmlns:a16="http://schemas.microsoft.com/office/drawing/2014/main" xmlns="" id="{35D9F1C6-8FB4-43D0-915F-D5197B747ABD}"/>
              </a:ext>
            </a:extLst>
          </p:cNvPr>
          <p:cNvSpPr>
            <a:spLocks noGrp="1"/>
          </p:cNvSpPr>
          <p:nvPr>
            <p:ph type="body" idx="1"/>
          </p:nvPr>
        </p:nvSpPr>
        <p:spPr>
          <a:xfrm>
            <a:off x="-179118" y="1203513"/>
            <a:ext cx="7225377" cy="416040"/>
          </a:xfrm>
        </p:spPr>
        <p:txBody>
          <a:bodyPr/>
          <a:lstStyle/>
          <a:p>
            <a:pPr marL="457200" marR="0" lvl="0" indent="-317500" algn="l" defTabSz="914400" rtl="0" eaLnBrk="1" fontAlgn="auto" latinLnBrk="0" hangingPunct="1">
              <a:lnSpc>
                <a:spcPct val="115000"/>
              </a:lnSpc>
              <a:spcBef>
                <a:spcPts val="0"/>
              </a:spcBef>
              <a:spcAft>
                <a:spcPts val="0"/>
              </a:spcAft>
              <a:buClr>
                <a:srgbClr val="F5FDFF"/>
              </a:buClr>
              <a:buSzPts val="1400"/>
              <a:buFont typeface="Arial"/>
              <a:buChar char="●"/>
              <a:tabLst/>
              <a:defRPr/>
            </a:pPr>
            <a:r>
              <a:rPr kumimoji="0" lang="en-IN" sz="1800" b="0" i="0" u="none" strike="noStrike" kern="0" cap="none" spc="0" normalizeH="0" baseline="0" noProof="0" dirty="0">
                <a:ln>
                  <a:noFill/>
                </a:ln>
                <a:solidFill>
                  <a:srgbClr val="134F5C"/>
                </a:solidFill>
                <a:effectLst/>
                <a:uLnTx/>
                <a:uFillTx/>
                <a:latin typeface="+mn-lt"/>
                <a:cs typeface="Arial"/>
                <a:sym typeface="Arial"/>
              </a:rPr>
              <a:t>Model Summery for the train data set (Hyperparameter tuned)</a:t>
            </a:r>
          </a:p>
          <a:p>
            <a:endParaRPr lang="en-IN" dirty="0"/>
          </a:p>
        </p:txBody>
      </p:sp>
      <p:sp>
        <p:nvSpPr>
          <p:cNvPr id="7" name="Rectangle 6">
            <a:extLst>
              <a:ext uri="{FF2B5EF4-FFF2-40B4-BE49-F238E27FC236}">
                <a16:creationId xmlns:a16="http://schemas.microsoft.com/office/drawing/2014/main" xmlns="" id="{7C2C0F9B-7141-439B-A7D8-7CF174A26D4B}"/>
              </a:ext>
            </a:extLst>
          </p:cNvPr>
          <p:cNvSpPr/>
          <p:nvPr/>
        </p:nvSpPr>
        <p:spPr>
          <a:xfrm>
            <a:off x="210557" y="1203513"/>
            <a:ext cx="8621743" cy="24095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DA3FE7F9-93E5-4A7D-B09E-42A4CD81578A}"/>
              </a:ext>
            </a:extLst>
          </p:cNvPr>
          <p:cNvPicPr>
            <a:picLocks noChangeAspect="1"/>
          </p:cNvPicPr>
          <p:nvPr/>
        </p:nvPicPr>
        <p:blipFill>
          <a:blip r:embed="rId2"/>
          <a:stretch>
            <a:fillRect/>
          </a:stretch>
        </p:blipFill>
        <p:spPr>
          <a:xfrm>
            <a:off x="309648" y="1752374"/>
            <a:ext cx="8423560" cy="1860683"/>
          </a:xfrm>
          <a:prstGeom prst="rect">
            <a:avLst/>
          </a:prstGeom>
        </p:spPr>
      </p:pic>
    </p:spTree>
    <p:extLst>
      <p:ext uri="{BB962C8B-B14F-4D97-AF65-F5344CB8AC3E}">
        <p14:creationId xmlns:p14="http://schemas.microsoft.com/office/powerpoint/2010/main" xmlns="" val="1109058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AA168-6BDB-4EA2-A787-6B8222968F15}"/>
              </a:ext>
            </a:extLst>
          </p:cNvPr>
          <p:cNvSpPr>
            <a:spLocks noGrp="1"/>
          </p:cNvSpPr>
          <p:nvPr>
            <p:ph type="title"/>
          </p:nvPr>
        </p:nvSpPr>
        <p:spPr/>
        <p:txBody>
          <a:bodyPr/>
          <a:lstStyle/>
          <a:p>
            <a:r>
              <a:rPr lang="en-IN" sz="2800" b="1" dirty="0">
                <a:solidFill>
                  <a:srgbClr val="CC0000"/>
                </a:solidFill>
                <a:latin typeface="+mj-lt"/>
              </a:rPr>
              <a:t>Model Validation &amp; Selection</a:t>
            </a:r>
            <a:r>
              <a:rPr lang="en-IN" sz="2800" b="1" dirty="0">
                <a:solidFill>
                  <a:srgbClr val="134F5C"/>
                </a:solidFill>
                <a:latin typeface="+mn-lt"/>
              </a:rPr>
              <a:t/>
            </a:r>
            <a:br>
              <a:rPr lang="en-IN" sz="2800" b="1" dirty="0">
                <a:solidFill>
                  <a:srgbClr val="134F5C"/>
                </a:solidFill>
                <a:latin typeface="+mn-lt"/>
              </a:rPr>
            </a:br>
            <a:endParaRPr lang="en-IN" b="1" dirty="0">
              <a:latin typeface="+mj-lt"/>
            </a:endParaRPr>
          </a:p>
        </p:txBody>
      </p:sp>
      <p:sp>
        <p:nvSpPr>
          <p:cNvPr id="3" name="Text Placeholder 2">
            <a:extLst>
              <a:ext uri="{FF2B5EF4-FFF2-40B4-BE49-F238E27FC236}">
                <a16:creationId xmlns:a16="http://schemas.microsoft.com/office/drawing/2014/main" xmlns="" id="{BAB599D7-9E49-40BA-B235-993EA0828C15}"/>
              </a:ext>
            </a:extLst>
          </p:cNvPr>
          <p:cNvSpPr>
            <a:spLocks noGrp="1"/>
          </p:cNvSpPr>
          <p:nvPr>
            <p:ph type="body" idx="1"/>
          </p:nvPr>
        </p:nvSpPr>
        <p:spPr>
          <a:xfrm>
            <a:off x="-172394" y="1203513"/>
            <a:ext cx="7238824" cy="790625"/>
          </a:xfrm>
        </p:spPr>
        <p:txBody>
          <a:bodyPr/>
          <a:lstStyle/>
          <a:p>
            <a:r>
              <a:rPr kumimoji="0" lang="en-IN" sz="1800" b="0" i="0" u="none" strike="noStrike" kern="0" cap="none" spc="0" normalizeH="0" baseline="0" noProof="0" dirty="0">
                <a:ln>
                  <a:noFill/>
                </a:ln>
                <a:solidFill>
                  <a:srgbClr val="134F5C"/>
                </a:solidFill>
                <a:effectLst/>
                <a:uLnTx/>
                <a:uFillTx/>
                <a:latin typeface="+mn-lt"/>
                <a:cs typeface="Arial"/>
                <a:sym typeface="Arial"/>
              </a:rPr>
              <a:t>Model Summery for the test data set (Hyperparameter tuned)</a:t>
            </a:r>
            <a:endParaRPr lang="en-IN" sz="1800" dirty="0">
              <a:solidFill>
                <a:srgbClr val="134F5C"/>
              </a:solidFill>
              <a:latin typeface="+mn-lt"/>
            </a:endParaRPr>
          </a:p>
        </p:txBody>
      </p:sp>
      <p:sp>
        <p:nvSpPr>
          <p:cNvPr id="10" name="Rectangle 9">
            <a:extLst>
              <a:ext uri="{FF2B5EF4-FFF2-40B4-BE49-F238E27FC236}">
                <a16:creationId xmlns:a16="http://schemas.microsoft.com/office/drawing/2014/main" xmlns="" id="{40774A41-446F-4EDC-9434-F5E434B038C4}"/>
              </a:ext>
            </a:extLst>
          </p:cNvPr>
          <p:cNvSpPr/>
          <p:nvPr/>
        </p:nvSpPr>
        <p:spPr>
          <a:xfrm>
            <a:off x="210557" y="1203513"/>
            <a:ext cx="8621743" cy="24095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78E3A6AF-7BEA-4423-97C4-C97CE739A0D4}"/>
              </a:ext>
            </a:extLst>
          </p:cNvPr>
          <p:cNvPicPr>
            <a:picLocks noChangeAspect="1"/>
          </p:cNvPicPr>
          <p:nvPr/>
        </p:nvPicPr>
        <p:blipFill>
          <a:blip r:embed="rId2"/>
          <a:stretch>
            <a:fillRect/>
          </a:stretch>
        </p:blipFill>
        <p:spPr>
          <a:xfrm>
            <a:off x="311700" y="1728228"/>
            <a:ext cx="8494914" cy="1835366"/>
          </a:xfrm>
          <a:prstGeom prst="rect">
            <a:avLst/>
          </a:prstGeom>
        </p:spPr>
      </p:pic>
    </p:spTree>
    <p:extLst>
      <p:ext uri="{BB962C8B-B14F-4D97-AF65-F5344CB8AC3E}">
        <p14:creationId xmlns:p14="http://schemas.microsoft.com/office/powerpoint/2010/main" xmlns="" val="288931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95195-AD26-4B06-B358-41E3050569B7}"/>
              </a:ext>
            </a:extLst>
          </p:cNvPr>
          <p:cNvSpPr>
            <a:spLocks noGrp="1"/>
          </p:cNvSpPr>
          <p:nvPr>
            <p:ph type="title"/>
          </p:nvPr>
        </p:nvSpPr>
        <p:spPr/>
        <p:txBody>
          <a:bodyPr/>
          <a:lstStyle/>
          <a:p>
            <a:r>
              <a:rPr lang="en-IN" sz="2800" b="1" dirty="0">
                <a:solidFill>
                  <a:srgbClr val="CC0000"/>
                </a:solidFill>
                <a:latin typeface="+mj-lt"/>
              </a:rPr>
              <a:t>Model Validation &amp; Selection</a:t>
            </a:r>
            <a:endParaRPr lang="en-IN" b="1" dirty="0"/>
          </a:p>
        </p:txBody>
      </p:sp>
      <p:sp>
        <p:nvSpPr>
          <p:cNvPr id="3" name="Text Placeholder 2">
            <a:extLst>
              <a:ext uri="{FF2B5EF4-FFF2-40B4-BE49-F238E27FC236}">
                <a16:creationId xmlns:a16="http://schemas.microsoft.com/office/drawing/2014/main" xmlns="" id="{F7F7B0A5-33C2-4677-9CEC-58B2BCCC59F3}"/>
              </a:ext>
            </a:extLst>
          </p:cNvPr>
          <p:cNvSpPr>
            <a:spLocks noGrp="1"/>
          </p:cNvSpPr>
          <p:nvPr>
            <p:ph type="body" idx="1"/>
          </p:nvPr>
        </p:nvSpPr>
        <p:spPr/>
        <p:txBody>
          <a:bodyPr/>
          <a:lstStyle/>
          <a:p>
            <a:pPr marL="139700" indent="0">
              <a:buNone/>
            </a:pPr>
            <a:r>
              <a:rPr lang="en-IN" sz="1800" dirty="0">
                <a:solidFill>
                  <a:srgbClr val="CC0000"/>
                </a:solidFill>
              </a:rPr>
              <a:t>Observation 1</a:t>
            </a:r>
            <a:r>
              <a:rPr lang="en-IN" sz="1800" dirty="0">
                <a:solidFill>
                  <a:srgbClr val="134F5C"/>
                </a:solidFill>
              </a:rPr>
              <a:t>:From model summary table, Linear regression is not giving us accurate result.</a:t>
            </a:r>
          </a:p>
          <a:p>
            <a:pPr marL="139700" indent="0">
              <a:buNone/>
            </a:pPr>
            <a:endParaRPr lang="en-IN" sz="1800" dirty="0">
              <a:solidFill>
                <a:srgbClr val="134F5C"/>
              </a:solidFill>
            </a:endParaRPr>
          </a:p>
          <a:p>
            <a:pPr marL="139700" indent="0">
              <a:buNone/>
            </a:pPr>
            <a:r>
              <a:rPr lang="en-IN" sz="1800" dirty="0">
                <a:solidFill>
                  <a:srgbClr val="CC0000"/>
                </a:solidFill>
              </a:rPr>
              <a:t>Observation 2: </a:t>
            </a:r>
            <a:r>
              <a:rPr lang="en-IN" sz="1800" dirty="0">
                <a:solidFill>
                  <a:srgbClr val="134F5C"/>
                </a:solidFill>
              </a:rPr>
              <a:t>lasso, ridge and elastic net regressor didn’t give any good results either. So, we went for more M.L. models.</a:t>
            </a:r>
          </a:p>
          <a:p>
            <a:pPr marL="139700" indent="0">
              <a:buNone/>
            </a:pPr>
            <a:endParaRPr lang="en-IN" dirty="0">
              <a:solidFill>
                <a:srgbClr val="134F5C"/>
              </a:solidFill>
            </a:endParaRPr>
          </a:p>
          <a:p>
            <a:pPr marL="139700" indent="0">
              <a:buNone/>
            </a:pPr>
            <a:endParaRPr lang="en-IN" dirty="0">
              <a:solidFill>
                <a:srgbClr val="134F5C"/>
              </a:solidFill>
            </a:endParaRPr>
          </a:p>
          <a:p>
            <a:pPr marL="139700" indent="0">
              <a:buNone/>
            </a:pPr>
            <a:r>
              <a:rPr lang="en-IN" dirty="0">
                <a:solidFill>
                  <a:srgbClr val="134F5C"/>
                </a:solidFill>
              </a:rPr>
              <a:t> </a:t>
            </a:r>
          </a:p>
        </p:txBody>
      </p:sp>
      <p:sp>
        <p:nvSpPr>
          <p:cNvPr id="4" name="Text Placeholder 3">
            <a:extLst>
              <a:ext uri="{FF2B5EF4-FFF2-40B4-BE49-F238E27FC236}">
                <a16:creationId xmlns:a16="http://schemas.microsoft.com/office/drawing/2014/main" xmlns="" id="{4FBB8639-B5AC-4955-B353-0D788CBCCBED}"/>
              </a:ext>
            </a:extLst>
          </p:cNvPr>
          <p:cNvSpPr>
            <a:spLocks noGrp="1"/>
          </p:cNvSpPr>
          <p:nvPr>
            <p:ph type="body" idx="2"/>
          </p:nvPr>
        </p:nvSpPr>
        <p:spPr>
          <a:xfrm>
            <a:off x="4417359" y="1152475"/>
            <a:ext cx="4414941" cy="3416399"/>
          </a:xfrm>
        </p:spPr>
        <p:txBody>
          <a:bodyPr/>
          <a:lstStyle/>
          <a:p>
            <a:r>
              <a:rPr lang="en-IN" sz="1800" dirty="0">
                <a:solidFill>
                  <a:srgbClr val="CC0000"/>
                </a:solidFill>
              </a:rPr>
              <a:t>Observation 3: </a:t>
            </a:r>
            <a:r>
              <a:rPr lang="en-IN" sz="1800" dirty="0">
                <a:solidFill>
                  <a:srgbClr val="134F5C"/>
                </a:solidFill>
              </a:rPr>
              <a:t>Decision tree and Random forest gave decent results with approx. 80% accuracy.</a:t>
            </a:r>
          </a:p>
          <a:p>
            <a:endParaRPr lang="en-IN" sz="1800" dirty="0">
              <a:solidFill>
                <a:srgbClr val="134F5C"/>
              </a:solidFill>
            </a:endParaRPr>
          </a:p>
          <a:p>
            <a:endParaRPr lang="en-IN" sz="1800" dirty="0">
              <a:solidFill>
                <a:srgbClr val="134F5C"/>
              </a:solidFill>
            </a:endParaRPr>
          </a:p>
          <a:p>
            <a:endParaRPr lang="en-IN" sz="1800" dirty="0">
              <a:solidFill>
                <a:srgbClr val="CC0000"/>
              </a:solidFill>
            </a:endParaRPr>
          </a:p>
          <a:p>
            <a:r>
              <a:rPr lang="en-IN" sz="1800" dirty="0">
                <a:solidFill>
                  <a:srgbClr val="CC0000"/>
                </a:solidFill>
              </a:rPr>
              <a:t>Observation 4: </a:t>
            </a:r>
            <a:r>
              <a:rPr lang="en-IN" sz="1800" dirty="0">
                <a:solidFill>
                  <a:srgbClr val="134F5C"/>
                </a:solidFill>
              </a:rPr>
              <a:t>Gradient Boost and </a:t>
            </a:r>
            <a:r>
              <a:rPr lang="en-IN" sz="1800" dirty="0" err="1">
                <a:solidFill>
                  <a:srgbClr val="134F5C"/>
                </a:solidFill>
              </a:rPr>
              <a:t>XGBoost</a:t>
            </a:r>
            <a:r>
              <a:rPr lang="en-IN" sz="1800" dirty="0">
                <a:solidFill>
                  <a:srgbClr val="134F5C"/>
                </a:solidFill>
              </a:rPr>
              <a:t> gave us better results. We came to the conclusion that </a:t>
            </a:r>
            <a:r>
              <a:rPr lang="en-IN" sz="1800" dirty="0" err="1">
                <a:solidFill>
                  <a:srgbClr val="134F5C"/>
                </a:solidFill>
              </a:rPr>
              <a:t>XGBoost</a:t>
            </a:r>
            <a:r>
              <a:rPr lang="en-IN" sz="1800" dirty="0">
                <a:solidFill>
                  <a:srgbClr val="134F5C"/>
                </a:solidFill>
              </a:rPr>
              <a:t> is performing better than all other algorithms with accurate. </a:t>
            </a:r>
            <a:endParaRPr lang="en-IN" sz="1800" dirty="0"/>
          </a:p>
        </p:txBody>
      </p:sp>
    </p:spTree>
    <p:extLst>
      <p:ext uri="{BB962C8B-B14F-4D97-AF65-F5344CB8AC3E}">
        <p14:creationId xmlns:p14="http://schemas.microsoft.com/office/powerpoint/2010/main" xmlns="" val="1332717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865F5-6750-4893-BD5D-32F43BA8D27F}"/>
              </a:ext>
            </a:extLst>
          </p:cNvPr>
          <p:cNvSpPr>
            <a:spLocks noGrp="1"/>
          </p:cNvSpPr>
          <p:nvPr>
            <p:ph type="title"/>
          </p:nvPr>
        </p:nvSpPr>
        <p:spPr/>
        <p:txBody>
          <a:bodyPr/>
          <a:lstStyle/>
          <a:p>
            <a:r>
              <a:rPr lang="en-IN" b="1" dirty="0"/>
              <a:t>Scenario while applying Gradient Boost</a:t>
            </a:r>
          </a:p>
        </p:txBody>
      </p:sp>
      <p:sp>
        <p:nvSpPr>
          <p:cNvPr id="3" name="Text Placeholder 2">
            <a:extLst>
              <a:ext uri="{FF2B5EF4-FFF2-40B4-BE49-F238E27FC236}">
                <a16:creationId xmlns:a16="http://schemas.microsoft.com/office/drawing/2014/main" xmlns="" id="{27BB4204-CF2F-4E9F-9DA5-09A37375E9F1}"/>
              </a:ext>
            </a:extLst>
          </p:cNvPr>
          <p:cNvSpPr>
            <a:spLocks noGrp="1"/>
          </p:cNvSpPr>
          <p:nvPr>
            <p:ph type="body" idx="1"/>
          </p:nvPr>
        </p:nvSpPr>
        <p:spPr>
          <a:xfrm>
            <a:off x="311699" y="1152474"/>
            <a:ext cx="4825077" cy="3762425"/>
          </a:xfrm>
        </p:spPr>
        <p:txBody>
          <a:bodyPr/>
          <a:lstStyle/>
          <a:p>
            <a:pPr marL="139700" indent="0">
              <a:buNone/>
            </a:pPr>
            <a:r>
              <a:rPr lang="en-IN" dirty="0">
                <a:solidFill>
                  <a:srgbClr val="134F5C"/>
                </a:solidFill>
              </a:rPr>
              <a:t>On using GridSearchCV for the Gradient boost regressor, we get best hyperparameters. They are given below.</a:t>
            </a:r>
          </a:p>
          <a:p>
            <a:pPr marL="139700" indent="0">
              <a:buNone/>
            </a:pPr>
            <a:endParaRPr lang="en-IN" sz="1600" dirty="0">
              <a:solidFill>
                <a:srgbClr val="134F5C"/>
              </a:solidFill>
            </a:endParaRPr>
          </a:p>
          <a:p>
            <a:pPr marL="139700" indent="0">
              <a:buNone/>
            </a:pPr>
            <a:r>
              <a:rPr lang="en-IN" sz="1600" dirty="0">
                <a:solidFill>
                  <a:srgbClr val="CC0000"/>
                </a:solidFill>
              </a:rPr>
              <a:t>Best hyperparameters:</a:t>
            </a:r>
          </a:p>
          <a:p>
            <a:pPr marL="139700" indent="0">
              <a:buNone/>
            </a:pPr>
            <a:r>
              <a:rPr lang="en-IN" dirty="0" err="1">
                <a:solidFill>
                  <a:srgbClr val="134F5C"/>
                </a:solidFill>
              </a:rPr>
              <a:t>base_score</a:t>
            </a:r>
            <a:r>
              <a:rPr lang="en-IN" dirty="0">
                <a:solidFill>
                  <a:srgbClr val="134F5C"/>
                </a:solidFill>
              </a:rPr>
              <a:t>=0.5, booster='</a:t>
            </a:r>
            <a:r>
              <a:rPr lang="en-IN" dirty="0" err="1">
                <a:solidFill>
                  <a:srgbClr val="134F5C"/>
                </a:solidFill>
              </a:rPr>
              <a:t>gbtree</a:t>
            </a:r>
            <a:r>
              <a:rPr lang="en-IN" dirty="0">
                <a:solidFill>
                  <a:srgbClr val="134F5C"/>
                </a:solidFill>
              </a:rPr>
              <a:t>', </a:t>
            </a:r>
            <a:r>
              <a:rPr lang="en-IN" dirty="0" err="1">
                <a:solidFill>
                  <a:srgbClr val="134F5C"/>
                </a:solidFill>
              </a:rPr>
              <a:t>colsample_bylevel</a:t>
            </a:r>
            <a:r>
              <a:rPr lang="en-IN" dirty="0">
                <a:solidFill>
                  <a:srgbClr val="134F5C"/>
                </a:solidFill>
              </a:rPr>
              <a:t>=1, </a:t>
            </a:r>
            <a:r>
              <a:rPr lang="en-IN" dirty="0" err="1">
                <a:solidFill>
                  <a:srgbClr val="134F5C"/>
                </a:solidFill>
              </a:rPr>
              <a:t>colsample_bynode</a:t>
            </a:r>
            <a:r>
              <a:rPr lang="en-IN" dirty="0">
                <a:solidFill>
                  <a:srgbClr val="134F5C"/>
                </a:solidFill>
              </a:rPr>
              <a:t>=1, </a:t>
            </a:r>
            <a:r>
              <a:rPr lang="en-IN" dirty="0" err="1">
                <a:solidFill>
                  <a:srgbClr val="134F5C"/>
                </a:solidFill>
              </a:rPr>
              <a:t>colsample_bytree</a:t>
            </a:r>
            <a:r>
              <a:rPr lang="en-IN" dirty="0">
                <a:solidFill>
                  <a:srgbClr val="134F5C"/>
                </a:solidFill>
              </a:rPr>
              <a:t>=1, gamma=0, </a:t>
            </a:r>
            <a:r>
              <a:rPr lang="en-IN" dirty="0" err="1">
                <a:solidFill>
                  <a:srgbClr val="134F5C"/>
                </a:solidFill>
              </a:rPr>
              <a:t>importance_type</a:t>
            </a:r>
            <a:r>
              <a:rPr lang="en-IN" dirty="0">
                <a:solidFill>
                  <a:srgbClr val="134F5C"/>
                </a:solidFill>
              </a:rPr>
              <a:t>='gain', </a:t>
            </a:r>
            <a:r>
              <a:rPr lang="en-IN" dirty="0" err="1">
                <a:solidFill>
                  <a:srgbClr val="134F5C"/>
                </a:solidFill>
              </a:rPr>
              <a:t>learning_rate</a:t>
            </a:r>
            <a:r>
              <a:rPr lang="en-IN" dirty="0">
                <a:solidFill>
                  <a:srgbClr val="134F5C"/>
                </a:solidFill>
              </a:rPr>
              <a:t>=0.1, </a:t>
            </a:r>
            <a:r>
              <a:rPr lang="en-IN" dirty="0" err="1">
                <a:solidFill>
                  <a:srgbClr val="134F5C"/>
                </a:solidFill>
              </a:rPr>
              <a:t>max_delta_step</a:t>
            </a:r>
            <a:r>
              <a:rPr lang="en-IN" dirty="0">
                <a:solidFill>
                  <a:srgbClr val="134F5C"/>
                </a:solidFill>
              </a:rPr>
              <a:t>=0, </a:t>
            </a:r>
            <a:r>
              <a:rPr lang="en-IN" dirty="0" err="1">
                <a:solidFill>
                  <a:srgbClr val="134F5C"/>
                </a:solidFill>
              </a:rPr>
              <a:t>max_depth</a:t>
            </a:r>
            <a:r>
              <a:rPr lang="en-IN" dirty="0">
                <a:solidFill>
                  <a:srgbClr val="134F5C"/>
                </a:solidFill>
              </a:rPr>
              <a:t>=8, </a:t>
            </a:r>
            <a:r>
              <a:rPr lang="en-IN" dirty="0" err="1">
                <a:solidFill>
                  <a:srgbClr val="134F5C"/>
                </a:solidFill>
              </a:rPr>
              <a:t>min_child_weight</a:t>
            </a:r>
            <a:r>
              <a:rPr lang="en-IN" dirty="0">
                <a:solidFill>
                  <a:srgbClr val="134F5C"/>
                </a:solidFill>
              </a:rPr>
              <a:t>=1, </a:t>
            </a:r>
            <a:r>
              <a:rPr lang="en-IN" dirty="0" err="1">
                <a:solidFill>
                  <a:srgbClr val="134F5C"/>
                </a:solidFill>
              </a:rPr>
              <a:t>min_samples_leaf</a:t>
            </a:r>
            <a:r>
              <a:rPr lang="en-IN" dirty="0">
                <a:solidFill>
                  <a:srgbClr val="134F5C"/>
                </a:solidFill>
              </a:rPr>
              <a:t>=40, </a:t>
            </a:r>
            <a:r>
              <a:rPr lang="en-IN" dirty="0" err="1">
                <a:solidFill>
                  <a:srgbClr val="134F5C"/>
                </a:solidFill>
              </a:rPr>
              <a:t>min_samples_split</a:t>
            </a:r>
            <a:r>
              <a:rPr lang="en-IN" dirty="0">
                <a:solidFill>
                  <a:srgbClr val="134F5C"/>
                </a:solidFill>
              </a:rPr>
              <a:t>=50, missing=None, </a:t>
            </a:r>
            <a:r>
              <a:rPr lang="en-IN" dirty="0" err="1">
                <a:solidFill>
                  <a:srgbClr val="134F5C"/>
                </a:solidFill>
              </a:rPr>
              <a:t>n_estimators</a:t>
            </a:r>
            <a:r>
              <a:rPr lang="en-IN" dirty="0">
                <a:solidFill>
                  <a:srgbClr val="134F5C"/>
                </a:solidFill>
              </a:rPr>
              <a:t>=100, </a:t>
            </a:r>
            <a:r>
              <a:rPr lang="en-IN" dirty="0" err="1">
                <a:solidFill>
                  <a:srgbClr val="134F5C"/>
                </a:solidFill>
              </a:rPr>
              <a:t>n_jobs</a:t>
            </a:r>
            <a:r>
              <a:rPr lang="en-IN" dirty="0">
                <a:solidFill>
                  <a:srgbClr val="134F5C"/>
                </a:solidFill>
              </a:rPr>
              <a:t>=1, </a:t>
            </a:r>
            <a:r>
              <a:rPr lang="en-IN" dirty="0" err="1">
                <a:solidFill>
                  <a:srgbClr val="134F5C"/>
                </a:solidFill>
              </a:rPr>
              <a:t>nthread</a:t>
            </a:r>
            <a:r>
              <a:rPr lang="en-IN" dirty="0">
                <a:solidFill>
                  <a:srgbClr val="134F5C"/>
                </a:solidFill>
              </a:rPr>
              <a:t>=None, objective='</a:t>
            </a:r>
            <a:r>
              <a:rPr lang="en-IN" dirty="0" err="1">
                <a:solidFill>
                  <a:srgbClr val="134F5C"/>
                </a:solidFill>
              </a:rPr>
              <a:t>reg:linear</a:t>
            </a:r>
            <a:r>
              <a:rPr lang="en-IN" dirty="0">
                <a:solidFill>
                  <a:srgbClr val="134F5C"/>
                </a:solidFill>
              </a:rPr>
              <a:t>', </a:t>
            </a:r>
            <a:r>
              <a:rPr lang="en-IN" dirty="0" err="1">
                <a:solidFill>
                  <a:srgbClr val="134F5C"/>
                </a:solidFill>
              </a:rPr>
              <a:t>random_state</a:t>
            </a:r>
            <a:r>
              <a:rPr lang="en-IN" dirty="0">
                <a:solidFill>
                  <a:srgbClr val="134F5C"/>
                </a:solidFill>
              </a:rPr>
              <a:t>=0, </a:t>
            </a:r>
            <a:r>
              <a:rPr lang="en-IN" dirty="0" err="1">
                <a:solidFill>
                  <a:srgbClr val="134F5C"/>
                </a:solidFill>
              </a:rPr>
              <a:t>reg_alpha</a:t>
            </a:r>
            <a:r>
              <a:rPr lang="en-IN" dirty="0">
                <a:solidFill>
                  <a:srgbClr val="134F5C"/>
                </a:solidFill>
              </a:rPr>
              <a:t>=0, </a:t>
            </a:r>
            <a:r>
              <a:rPr lang="en-IN" dirty="0" err="1">
                <a:solidFill>
                  <a:srgbClr val="134F5C"/>
                </a:solidFill>
              </a:rPr>
              <a:t>reg_lambda</a:t>
            </a:r>
            <a:r>
              <a:rPr lang="en-IN" dirty="0">
                <a:solidFill>
                  <a:srgbClr val="134F5C"/>
                </a:solidFill>
              </a:rPr>
              <a:t>=1, </a:t>
            </a:r>
            <a:r>
              <a:rPr lang="en-IN" dirty="0" err="1">
                <a:solidFill>
                  <a:srgbClr val="134F5C"/>
                </a:solidFill>
              </a:rPr>
              <a:t>scale_pos_weight</a:t>
            </a:r>
            <a:r>
              <a:rPr lang="en-IN" dirty="0">
                <a:solidFill>
                  <a:srgbClr val="134F5C"/>
                </a:solidFill>
              </a:rPr>
              <a:t>=1, seed=None, silent=None, subsample=1, verbosity=1)</a:t>
            </a:r>
          </a:p>
        </p:txBody>
      </p:sp>
      <p:sp>
        <p:nvSpPr>
          <p:cNvPr id="4" name="Text Placeholder 3">
            <a:extLst>
              <a:ext uri="{FF2B5EF4-FFF2-40B4-BE49-F238E27FC236}">
                <a16:creationId xmlns:a16="http://schemas.microsoft.com/office/drawing/2014/main" xmlns="" id="{BEF32072-9B06-4D07-84CF-AE71323553C9}"/>
              </a:ext>
            </a:extLst>
          </p:cNvPr>
          <p:cNvSpPr>
            <a:spLocks noGrp="1"/>
          </p:cNvSpPr>
          <p:nvPr>
            <p:ph type="body" idx="2"/>
          </p:nvPr>
        </p:nvSpPr>
        <p:spPr>
          <a:xfrm>
            <a:off x="5782235" y="3691217"/>
            <a:ext cx="3050065" cy="877657"/>
          </a:xfrm>
        </p:spPr>
        <p:txBody>
          <a:bodyPr/>
          <a:lstStyle/>
          <a:p>
            <a:endParaRPr lang="en-IN" dirty="0"/>
          </a:p>
        </p:txBody>
      </p:sp>
      <p:pic>
        <p:nvPicPr>
          <p:cNvPr id="4082" name="Picture 4081">
            <a:extLst>
              <a:ext uri="{FF2B5EF4-FFF2-40B4-BE49-F238E27FC236}">
                <a16:creationId xmlns:a16="http://schemas.microsoft.com/office/drawing/2014/main" xmlns="" id="{BE3D4CC4-4C58-4006-A134-5BFA33F81CF2}"/>
              </a:ext>
            </a:extLst>
          </p:cNvPr>
          <p:cNvPicPr>
            <a:picLocks noChangeAspect="1"/>
          </p:cNvPicPr>
          <p:nvPr/>
        </p:nvPicPr>
        <p:blipFill>
          <a:blip r:embed="rId2"/>
          <a:stretch>
            <a:fillRect/>
          </a:stretch>
        </p:blipFill>
        <p:spPr>
          <a:xfrm>
            <a:off x="5676546" y="1376434"/>
            <a:ext cx="2994920" cy="2202371"/>
          </a:xfrm>
          <a:prstGeom prst="rect">
            <a:avLst/>
          </a:prstGeom>
        </p:spPr>
      </p:pic>
    </p:spTree>
    <p:extLst>
      <p:ext uri="{BB962C8B-B14F-4D97-AF65-F5344CB8AC3E}">
        <p14:creationId xmlns:p14="http://schemas.microsoft.com/office/powerpoint/2010/main" xmlns="" val="258352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32027-C961-4CF0-8554-5C72BFC485D3}"/>
              </a:ext>
            </a:extLst>
          </p:cNvPr>
          <p:cNvSpPr>
            <a:spLocks noGrp="1"/>
          </p:cNvSpPr>
          <p:nvPr>
            <p:ph type="title"/>
          </p:nvPr>
        </p:nvSpPr>
        <p:spPr/>
        <p:txBody>
          <a:bodyPr/>
          <a:lstStyle/>
          <a:p>
            <a:r>
              <a:rPr lang="en-IN" b="1" dirty="0"/>
              <a:t>Scenario while applying </a:t>
            </a:r>
            <a:r>
              <a:rPr lang="en-IN" b="1" dirty="0" err="1"/>
              <a:t>XGBoost</a:t>
            </a:r>
            <a:endParaRPr lang="en-IN" b="1" dirty="0"/>
          </a:p>
        </p:txBody>
      </p:sp>
      <p:sp>
        <p:nvSpPr>
          <p:cNvPr id="3" name="Text Placeholder 2">
            <a:extLst>
              <a:ext uri="{FF2B5EF4-FFF2-40B4-BE49-F238E27FC236}">
                <a16:creationId xmlns:a16="http://schemas.microsoft.com/office/drawing/2014/main" xmlns="" id="{2E969224-6F99-46C0-99B4-7B58AE7DA0C2}"/>
              </a:ext>
            </a:extLst>
          </p:cNvPr>
          <p:cNvSpPr>
            <a:spLocks noGrp="1"/>
          </p:cNvSpPr>
          <p:nvPr>
            <p:ph type="body" idx="1"/>
          </p:nvPr>
        </p:nvSpPr>
        <p:spPr>
          <a:xfrm>
            <a:off x="311700" y="1152474"/>
            <a:ext cx="4818354" cy="3849832"/>
          </a:xfrm>
        </p:spPr>
        <p:txBody>
          <a:bodyPr/>
          <a:lstStyle/>
          <a:p>
            <a:pPr marL="139700" indent="0">
              <a:buNone/>
            </a:pPr>
            <a:r>
              <a:rPr lang="en-IN" dirty="0">
                <a:solidFill>
                  <a:srgbClr val="134F5C"/>
                </a:solidFill>
                <a:latin typeface="+mn-lt"/>
                <a:cs typeface="Courier New" panose="02070309020205020404" pitchFamily="49" charset="0"/>
              </a:rPr>
              <a:t>On training </a:t>
            </a:r>
            <a:r>
              <a:rPr lang="en-IN" dirty="0" err="1">
                <a:solidFill>
                  <a:srgbClr val="134F5C"/>
                </a:solidFill>
                <a:latin typeface="+mn-lt"/>
                <a:cs typeface="Courier New" panose="02070309020205020404" pitchFamily="49" charset="0"/>
              </a:rPr>
              <a:t>Xgboost</a:t>
            </a:r>
            <a:r>
              <a:rPr lang="en-IN" dirty="0">
                <a:solidFill>
                  <a:srgbClr val="134F5C"/>
                </a:solidFill>
                <a:latin typeface="+mn-lt"/>
                <a:cs typeface="Courier New" panose="02070309020205020404" pitchFamily="49" charset="0"/>
              </a:rPr>
              <a:t> regressor with </a:t>
            </a:r>
            <a:r>
              <a:rPr lang="en-IN" dirty="0" err="1">
                <a:solidFill>
                  <a:srgbClr val="134F5C"/>
                </a:solidFill>
                <a:latin typeface="+mn-lt"/>
                <a:cs typeface="Courier New" panose="02070309020205020404" pitchFamily="49" charset="0"/>
              </a:rPr>
              <a:t>Gridsearch</a:t>
            </a:r>
            <a:r>
              <a:rPr lang="en-IN" dirty="0">
                <a:solidFill>
                  <a:srgbClr val="134F5C"/>
                </a:solidFill>
                <a:latin typeface="+mn-lt"/>
                <a:cs typeface="Courier New" panose="02070309020205020404" pitchFamily="49" charset="0"/>
              </a:rPr>
              <a:t>, best hyperparameters obtained are given below.</a:t>
            </a:r>
          </a:p>
          <a:p>
            <a:pPr marL="139700" indent="0">
              <a:buNone/>
            </a:pPr>
            <a:endParaRPr lang="en-IN" sz="1600" dirty="0">
              <a:solidFill>
                <a:srgbClr val="134F5C"/>
              </a:solidFill>
              <a:latin typeface="+mn-lt"/>
              <a:cs typeface="Courier New" panose="02070309020205020404" pitchFamily="49" charset="0"/>
            </a:endParaRPr>
          </a:p>
          <a:p>
            <a:pPr marL="139700" indent="0">
              <a:buNone/>
            </a:pPr>
            <a:r>
              <a:rPr lang="en-IN" sz="1600" dirty="0">
                <a:solidFill>
                  <a:srgbClr val="CC0000"/>
                </a:solidFill>
                <a:latin typeface="+mn-lt"/>
                <a:cs typeface="Courier New" panose="02070309020205020404" pitchFamily="49" charset="0"/>
              </a:rPr>
              <a:t>Best </a:t>
            </a:r>
            <a:r>
              <a:rPr lang="en-IN" sz="1600" dirty="0" err="1">
                <a:solidFill>
                  <a:srgbClr val="CC0000"/>
                </a:solidFill>
                <a:latin typeface="+mn-lt"/>
                <a:cs typeface="Courier New" panose="02070309020205020404" pitchFamily="49" charset="0"/>
              </a:rPr>
              <a:t>paramteters</a:t>
            </a:r>
            <a:r>
              <a:rPr lang="en-IN" sz="1600" dirty="0">
                <a:solidFill>
                  <a:srgbClr val="CC0000"/>
                </a:solidFill>
                <a:latin typeface="+mn-lt"/>
                <a:cs typeface="Courier New" panose="02070309020205020404" pitchFamily="49" charset="0"/>
              </a:rPr>
              <a:t>:</a:t>
            </a:r>
          </a:p>
          <a:p>
            <a:pPr marL="139700" indent="0">
              <a:buNone/>
            </a:pPr>
            <a:r>
              <a:rPr lang="en-IN" dirty="0" err="1">
                <a:solidFill>
                  <a:srgbClr val="134F5C"/>
                </a:solidFill>
              </a:rPr>
              <a:t>base_score</a:t>
            </a:r>
            <a:r>
              <a:rPr lang="en-IN" dirty="0">
                <a:solidFill>
                  <a:srgbClr val="134F5C"/>
                </a:solidFill>
              </a:rPr>
              <a:t>=0.5, booster='</a:t>
            </a:r>
            <a:r>
              <a:rPr lang="en-IN" dirty="0" err="1">
                <a:solidFill>
                  <a:srgbClr val="134F5C"/>
                </a:solidFill>
              </a:rPr>
              <a:t>gbtree</a:t>
            </a:r>
            <a:r>
              <a:rPr lang="en-IN" dirty="0">
                <a:solidFill>
                  <a:srgbClr val="134F5C"/>
                </a:solidFill>
              </a:rPr>
              <a:t>', </a:t>
            </a:r>
            <a:r>
              <a:rPr lang="en-IN" dirty="0" err="1">
                <a:solidFill>
                  <a:srgbClr val="134F5C"/>
                </a:solidFill>
              </a:rPr>
              <a:t>colsample_bylevel</a:t>
            </a:r>
            <a:r>
              <a:rPr lang="en-IN" dirty="0">
                <a:solidFill>
                  <a:srgbClr val="134F5C"/>
                </a:solidFill>
              </a:rPr>
              <a:t>=1, </a:t>
            </a:r>
            <a:r>
              <a:rPr lang="en-IN" dirty="0" err="1">
                <a:solidFill>
                  <a:srgbClr val="134F5C"/>
                </a:solidFill>
              </a:rPr>
              <a:t>colsample_bynode</a:t>
            </a:r>
            <a:r>
              <a:rPr lang="en-IN" dirty="0">
                <a:solidFill>
                  <a:srgbClr val="134F5C"/>
                </a:solidFill>
              </a:rPr>
              <a:t>=1, </a:t>
            </a:r>
            <a:r>
              <a:rPr lang="en-IN" dirty="0" err="1">
                <a:solidFill>
                  <a:srgbClr val="134F5C"/>
                </a:solidFill>
              </a:rPr>
              <a:t>colsample_bytree</a:t>
            </a:r>
            <a:r>
              <a:rPr lang="en-IN" dirty="0">
                <a:solidFill>
                  <a:srgbClr val="134F5C"/>
                </a:solidFill>
              </a:rPr>
              <a:t>=1, gamma=0, </a:t>
            </a:r>
            <a:r>
              <a:rPr lang="en-IN" dirty="0" err="1">
                <a:solidFill>
                  <a:srgbClr val="134F5C"/>
                </a:solidFill>
              </a:rPr>
              <a:t>importance_type</a:t>
            </a:r>
            <a:r>
              <a:rPr lang="en-IN" dirty="0">
                <a:solidFill>
                  <a:srgbClr val="134F5C"/>
                </a:solidFill>
              </a:rPr>
              <a:t>='gain', </a:t>
            </a:r>
            <a:r>
              <a:rPr lang="en-IN" dirty="0" err="1">
                <a:solidFill>
                  <a:srgbClr val="134F5C"/>
                </a:solidFill>
              </a:rPr>
              <a:t>learning_rate</a:t>
            </a:r>
            <a:r>
              <a:rPr lang="en-IN" dirty="0">
                <a:solidFill>
                  <a:srgbClr val="134F5C"/>
                </a:solidFill>
              </a:rPr>
              <a:t>=0.1, </a:t>
            </a:r>
            <a:r>
              <a:rPr lang="en-IN" dirty="0" err="1">
                <a:solidFill>
                  <a:srgbClr val="134F5C"/>
                </a:solidFill>
              </a:rPr>
              <a:t>max_delta_step</a:t>
            </a:r>
            <a:r>
              <a:rPr lang="en-IN" dirty="0">
                <a:solidFill>
                  <a:srgbClr val="134F5C"/>
                </a:solidFill>
              </a:rPr>
              <a:t>=0, </a:t>
            </a:r>
            <a:r>
              <a:rPr lang="en-IN" dirty="0" err="1">
                <a:solidFill>
                  <a:srgbClr val="134F5C"/>
                </a:solidFill>
              </a:rPr>
              <a:t>max_depth</a:t>
            </a:r>
            <a:r>
              <a:rPr lang="en-IN" dirty="0">
                <a:solidFill>
                  <a:srgbClr val="134F5C"/>
                </a:solidFill>
              </a:rPr>
              <a:t>=8, </a:t>
            </a:r>
            <a:r>
              <a:rPr lang="en-IN" dirty="0" err="1">
                <a:solidFill>
                  <a:srgbClr val="134F5C"/>
                </a:solidFill>
              </a:rPr>
              <a:t>min_child_weight</a:t>
            </a:r>
            <a:r>
              <a:rPr lang="en-IN" dirty="0">
                <a:solidFill>
                  <a:srgbClr val="134F5C"/>
                </a:solidFill>
              </a:rPr>
              <a:t>=1, </a:t>
            </a:r>
            <a:r>
              <a:rPr lang="en-IN" dirty="0" err="1">
                <a:solidFill>
                  <a:srgbClr val="134F5C"/>
                </a:solidFill>
              </a:rPr>
              <a:t>min_samples_leaf</a:t>
            </a:r>
            <a:r>
              <a:rPr lang="en-IN" dirty="0">
                <a:solidFill>
                  <a:srgbClr val="134F5C"/>
                </a:solidFill>
              </a:rPr>
              <a:t>=40, </a:t>
            </a:r>
            <a:r>
              <a:rPr lang="en-IN" dirty="0" err="1">
                <a:solidFill>
                  <a:srgbClr val="134F5C"/>
                </a:solidFill>
              </a:rPr>
              <a:t>min_samples_split</a:t>
            </a:r>
            <a:r>
              <a:rPr lang="en-IN" dirty="0">
                <a:solidFill>
                  <a:srgbClr val="134F5C"/>
                </a:solidFill>
              </a:rPr>
              <a:t>=50, missing=None, </a:t>
            </a:r>
            <a:r>
              <a:rPr lang="en-IN" dirty="0" err="1">
                <a:solidFill>
                  <a:srgbClr val="134F5C"/>
                </a:solidFill>
              </a:rPr>
              <a:t>n_estimators</a:t>
            </a:r>
            <a:r>
              <a:rPr lang="en-IN" dirty="0">
                <a:solidFill>
                  <a:srgbClr val="134F5C"/>
                </a:solidFill>
              </a:rPr>
              <a:t>=100, </a:t>
            </a:r>
            <a:r>
              <a:rPr lang="en-IN" dirty="0" err="1">
                <a:solidFill>
                  <a:srgbClr val="134F5C"/>
                </a:solidFill>
              </a:rPr>
              <a:t>n_jobs</a:t>
            </a:r>
            <a:r>
              <a:rPr lang="en-IN" dirty="0">
                <a:solidFill>
                  <a:srgbClr val="134F5C"/>
                </a:solidFill>
              </a:rPr>
              <a:t>=1, </a:t>
            </a:r>
            <a:r>
              <a:rPr lang="en-IN" dirty="0" err="1">
                <a:solidFill>
                  <a:srgbClr val="134F5C"/>
                </a:solidFill>
              </a:rPr>
              <a:t>nthread</a:t>
            </a:r>
            <a:r>
              <a:rPr lang="en-IN" dirty="0">
                <a:solidFill>
                  <a:srgbClr val="134F5C"/>
                </a:solidFill>
              </a:rPr>
              <a:t>=None, objective='</a:t>
            </a:r>
            <a:r>
              <a:rPr lang="en-IN" dirty="0" err="1">
                <a:solidFill>
                  <a:srgbClr val="134F5C"/>
                </a:solidFill>
              </a:rPr>
              <a:t>reg:linear</a:t>
            </a:r>
            <a:r>
              <a:rPr lang="en-IN" dirty="0">
                <a:solidFill>
                  <a:srgbClr val="134F5C"/>
                </a:solidFill>
              </a:rPr>
              <a:t>', </a:t>
            </a:r>
            <a:r>
              <a:rPr lang="en-IN" dirty="0" err="1">
                <a:solidFill>
                  <a:srgbClr val="134F5C"/>
                </a:solidFill>
              </a:rPr>
              <a:t>random_state</a:t>
            </a:r>
            <a:r>
              <a:rPr lang="en-IN" dirty="0">
                <a:solidFill>
                  <a:srgbClr val="134F5C"/>
                </a:solidFill>
              </a:rPr>
              <a:t>=0, </a:t>
            </a:r>
            <a:r>
              <a:rPr lang="en-IN" dirty="0" err="1">
                <a:solidFill>
                  <a:srgbClr val="134F5C"/>
                </a:solidFill>
              </a:rPr>
              <a:t>reg_alpha</a:t>
            </a:r>
            <a:r>
              <a:rPr lang="en-IN" dirty="0">
                <a:solidFill>
                  <a:srgbClr val="134F5C"/>
                </a:solidFill>
              </a:rPr>
              <a:t>=0, </a:t>
            </a:r>
            <a:r>
              <a:rPr lang="en-IN" dirty="0" err="1">
                <a:solidFill>
                  <a:srgbClr val="134F5C"/>
                </a:solidFill>
              </a:rPr>
              <a:t>reg_lambda</a:t>
            </a:r>
            <a:r>
              <a:rPr lang="en-IN" dirty="0">
                <a:solidFill>
                  <a:srgbClr val="134F5C"/>
                </a:solidFill>
              </a:rPr>
              <a:t>=1, </a:t>
            </a:r>
            <a:r>
              <a:rPr lang="en-IN" dirty="0" err="1">
                <a:solidFill>
                  <a:srgbClr val="134F5C"/>
                </a:solidFill>
              </a:rPr>
              <a:t>scale_pos_weight</a:t>
            </a:r>
            <a:r>
              <a:rPr lang="en-IN" dirty="0">
                <a:solidFill>
                  <a:srgbClr val="134F5C"/>
                </a:solidFill>
              </a:rPr>
              <a:t>=1, seed=None, silent=None, subsample=1, verbosity=1</a:t>
            </a:r>
          </a:p>
        </p:txBody>
      </p:sp>
      <p:pic>
        <p:nvPicPr>
          <p:cNvPr id="6" name="Picture 5">
            <a:extLst>
              <a:ext uri="{FF2B5EF4-FFF2-40B4-BE49-F238E27FC236}">
                <a16:creationId xmlns:a16="http://schemas.microsoft.com/office/drawing/2014/main" xmlns="" id="{00D76C51-92FD-4C4E-9497-57A73E4A8EBD}"/>
              </a:ext>
            </a:extLst>
          </p:cNvPr>
          <p:cNvPicPr>
            <a:picLocks noChangeAspect="1"/>
          </p:cNvPicPr>
          <p:nvPr/>
        </p:nvPicPr>
        <p:blipFill>
          <a:blip r:embed="rId2"/>
          <a:stretch>
            <a:fillRect/>
          </a:stretch>
        </p:blipFill>
        <p:spPr>
          <a:xfrm>
            <a:off x="5810311" y="1152474"/>
            <a:ext cx="2705039" cy="2705039"/>
          </a:xfrm>
          <a:prstGeom prst="rect">
            <a:avLst/>
          </a:prstGeom>
        </p:spPr>
      </p:pic>
    </p:spTree>
    <p:extLst>
      <p:ext uri="{BB962C8B-B14F-4D97-AF65-F5344CB8AC3E}">
        <p14:creationId xmlns:p14="http://schemas.microsoft.com/office/powerpoint/2010/main" xmlns="" val="382733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E2027-5A64-4B16-8B96-BD89B6917DE6}"/>
              </a:ext>
            </a:extLst>
          </p:cNvPr>
          <p:cNvSpPr>
            <a:spLocks noGrp="1"/>
          </p:cNvSpPr>
          <p:nvPr>
            <p:ph type="title"/>
          </p:nvPr>
        </p:nvSpPr>
        <p:spPr>
          <a:xfrm>
            <a:off x="311700" y="702675"/>
            <a:ext cx="8520600" cy="572700"/>
          </a:xfrm>
        </p:spPr>
        <p:txBody>
          <a:bodyPr/>
          <a:lstStyle/>
          <a:p>
            <a:r>
              <a:rPr lang="en-IN" b="1" dirty="0">
                <a:latin typeface="Montserrat" panose="00000500000000000000" pitchFamily="2" charset="0"/>
              </a:rPr>
              <a:t>Let’s predict Bike Sharing Demand in Seoul</a:t>
            </a:r>
          </a:p>
        </p:txBody>
      </p:sp>
      <p:sp>
        <p:nvSpPr>
          <p:cNvPr id="3" name="Text Placeholder 2">
            <a:extLst>
              <a:ext uri="{FF2B5EF4-FFF2-40B4-BE49-F238E27FC236}">
                <a16:creationId xmlns:a16="http://schemas.microsoft.com/office/drawing/2014/main" xmlns="" id="{A1BFD500-80AA-471D-901F-06B172C5BE3E}"/>
              </a:ext>
            </a:extLst>
          </p:cNvPr>
          <p:cNvSpPr>
            <a:spLocks noGrp="1"/>
          </p:cNvSpPr>
          <p:nvPr>
            <p:ph type="body" idx="1"/>
          </p:nvPr>
        </p:nvSpPr>
        <p:spPr>
          <a:xfrm>
            <a:off x="262080" y="1431922"/>
            <a:ext cx="8399909" cy="3416400"/>
          </a:xfrm>
        </p:spPr>
        <p:txBody>
          <a:bodyPr/>
          <a:lstStyle/>
          <a:p>
            <a:pPr marL="482600" indent="-342900">
              <a:buAutoNum type="arabicPeriod"/>
            </a:pPr>
            <a:r>
              <a:rPr lang="en-IN" sz="2000" dirty="0">
                <a:solidFill>
                  <a:srgbClr val="134F5C"/>
                </a:solidFill>
                <a:latin typeface="+mn-lt"/>
              </a:rPr>
              <a:t>1. Defining problem statement</a:t>
            </a:r>
          </a:p>
          <a:p>
            <a:pPr marL="482600" indent="-342900">
              <a:buAutoNum type="arabicPeriod"/>
            </a:pPr>
            <a:r>
              <a:rPr lang="en-IN" sz="2000" dirty="0">
                <a:solidFill>
                  <a:srgbClr val="134F5C"/>
                </a:solidFill>
                <a:latin typeface="+mn-lt"/>
              </a:rPr>
              <a:t>2. Data Summary</a:t>
            </a:r>
          </a:p>
          <a:p>
            <a:pPr marL="482600" indent="-342900">
              <a:buAutoNum type="arabicPeriod"/>
            </a:pPr>
            <a:r>
              <a:rPr lang="en-IN" sz="2000" dirty="0">
                <a:solidFill>
                  <a:srgbClr val="134F5C"/>
                </a:solidFill>
                <a:latin typeface="+mn-lt"/>
              </a:rPr>
              <a:t>2. EDA and feature Engineering</a:t>
            </a:r>
          </a:p>
          <a:p>
            <a:pPr marL="482600" indent="-342900">
              <a:buAutoNum type="arabicPeriod"/>
            </a:pPr>
            <a:r>
              <a:rPr lang="en-IN" sz="2000" dirty="0">
                <a:solidFill>
                  <a:srgbClr val="134F5C"/>
                </a:solidFill>
                <a:latin typeface="+mn-lt"/>
              </a:rPr>
              <a:t>3. Feature selection</a:t>
            </a:r>
          </a:p>
          <a:p>
            <a:pPr marL="482600" indent="-342900">
              <a:buAutoNum type="arabicPeriod"/>
            </a:pPr>
            <a:r>
              <a:rPr lang="en-IN" sz="2000" dirty="0">
                <a:solidFill>
                  <a:srgbClr val="134F5C"/>
                </a:solidFill>
                <a:latin typeface="+mn-lt"/>
              </a:rPr>
              <a:t>4. Preparing Dataset for modelling</a:t>
            </a:r>
          </a:p>
          <a:p>
            <a:pPr marL="482600" indent="-342900">
              <a:buAutoNum type="arabicPeriod"/>
            </a:pPr>
            <a:r>
              <a:rPr lang="en-IN" sz="2000" dirty="0">
                <a:solidFill>
                  <a:srgbClr val="134F5C"/>
                </a:solidFill>
                <a:latin typeface="+mn-lt"/>
              </a:rPr>
              <a:t>5. Implementing Regression models</a:t>
            </a:r>
          </a:p>
          <a:p>
            <a:pPr marL="482600" indent="-342900">
              <a:buAutoNum type="arabicPeriod"/>
            </a:pPr>
            <a:r>
              <a:rPr lang="en-IN" sz="2000" dirty="0">
                <a:solidFill>
                  <a:srgbClr val="134F5C"/>
                </a:solidFill>
                <a:latin typeface="+mn-lt"/>
              </a:rPr>
              <a:t>7. Model Validation &amp; Selection</a:t>
            </a:r>
          </a:p>
          <a:p>
            <a:pPr marL="482600" indent="-342900">
              <a:buAutoNum type="arabicPeriod"/>
            </a:pPr>
            <a:r>
              <a:rPr lang="en-IN" sz="2000" dirty="0">
                <a:solidFill>
                  <a:srgbClr val="134F5C"/>
                </a:solidFill>
                <a:latin typeface="+mn-lt"/>
              </a:rPr>
              <a:t>6. Challenges</a:t>
            </a:r>
          </a:p>
          <a:p>
            <a:pPr marL="482600" indent="-342900">
              <a:buAutoNum type="arabicPeriod"/>
            </a:pPr>
            <a:r>
              <a:rPr lang="en-IN" sz="2000" dirty="0">
                <a:solidFill>
                  <a:srgbClr val="134F5C"/>
                </a:solidFill>
                <a:latin typeface="+mn-lt"/>
              </a:rPr>
              <a:t>7. Conclusions</a:t>
            </a:r>
          </a:p>
          <a:p>
            <a:pPr marL="482600" indent="-342900">
              <a:buAutoNum type="arabicPeriod"/>
            </a:pPr>
            <a:r>
              <a:rPr lang="en-IN" sz="2000" dirty="0">
                <a:solidFill>
                  <a:srgbClr val="134F5C"/>
                </a:solidFill>
                <a:latin typeface="+mn-lt"/>
              </a:rPr>
              <a:t>8. Q&amp;A</a:t>
            </a:r>
          </a:p>
          <a:p>
            <a:pPr marL="139700" indent="0">
              <a:buNone/>
            </a:pPr>
            <a:endParaRPr lang="en-IN" sz="1800" dirty="0">
              <a:solidFill>
                <a:srgbClr val="134F5C"/>
              </a:solidFill>
              <a:latin typeface="+mn-lt"/>
            </a:endParaRPr>
          </a:p>
        </p:txBody>
      </p:sp>
    </p:spTree>
    <p:extLst>
      <p:ext uri="{BB962C8B-B14F-4D97-AF65-F5344CB8AC3E}">
        <p14:creationId xmlns:p14="http://schemas.microsoft.com/office/powerpoint/2010/main" xmlns="" val="2572916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9FC64-1520-48E4-A568-804DACBC8D4D}"/>
              </a:ext>
            </a:extLst>
          </p:cNvPr>
          <p:cNvSpPr>
            <a:spLocks noGrp="1"/>
          </p:cNvSpPr>
          <p:nvPr>
            <p:ph type="title"/>
          </p:nvPr>
        </p:nvSpPr>
        <p:spPr/>
        <p:txBody>
          <a:bodyPr/>
          <a:lstStyle/>
          <a:p>
            <a:r>
              <a:rPr lang="en-IN" dirty="0"/>
              <a:t>Gradient Boost</a:t>
            </a:r>
          </a:p>
        </p:txBody>
      </p:sp>
      <p:sp>
        <p:nvSpPr>
          <p:cNvPr id="3" name="Text Placeholder 2">
            <a:extLst>
              <a:ext uri="{FF2B5EF4-FFF2-40B4-BE49-F238E27FC236}">
                <a16:creationId xmlns:a16="http://schemas.microsoft.com/office/drawing/2014/main" xmlns="" id="{2C55DE25-1DA8-415C-9AA0-B1666FE326FD}"/>
              </a:ext>
            </a:extLst>
          </p:cNvPr>
          <p:cNvSpPr>
            <a:spLocks noGrp="1"/>
          </p:cNvSpPr>
          <p:nvPr>
            <p:ph type="body" idx="1"/>
          </p:nvPr>
        </p:nvSpPr>
        <p:spPr/>
        <p:txBody>
          <a:bodyPr/>
          <a:lstStyle/>
          <a:p>
            <a:r>
              <a:rPr lang="en-IN" dirty="0"/>
              <a:t>X`</a:t>
            </a:r>
          </a:p>
        </p:txBody>
      </p:sp>
      <p:sp>
        <p:nvSpPr>
          <p:cNvPr id="14" name="Text Placeholder 13">
            <a:extLst>
              <a:ext uri="{FF2B5EF4-FFF2-40B4-BE49-F238E27FC236}">
                <a16:creationId xmlns:a16="http://schemas.microsoft.com/office/drawing/2014/main" xmlns="" id="{7392D26A-4899-494B-B007-9C197C005584}"/>
              </a:ext>
            </a:extLst>
          </p:cNvPr>
          <p:cNvSpPr>
            <a:spLocks noGrp="1"/>
          </p:cNvSpPr>
          <p:nvPr>
            <p:ph type="body" idx="2"/>
          </p:nvPr>
        </p:nvSpPr>
        <p:spPr>
          <a:xfrm>
            <a:off x="2891118" y="927847"/>
            <a:ext cx="2082069" cy="1294914"/>
          </a:xfrm>
        </p:spPr>
        <p:txBody>
          <a:bodyPr/>
          <a:lstStyle/>
          <a:p>
            <a:r>
              <a:rPr lang="en-IN" dirty="0">
                <a:solidFill>
                  <a:srgbClr val="134F5C"/>
                </a:solidFill>
              </a:rPr>
              <a:t>We can now conclude that XGBOOST has higher accuracy.</a:t>
            </a:r>
          </a:p>
        </p:txBody>
      </p:sp>
      <p:pic>
        <p:nvPicPr>
          <p:cNvPr id="6" name="Picture 5">
            <a:extLst>
              <a:ext uri="{FF2B5EF4-FFF2-40B4-BE49-F238E27FC236}">
                <a16:creationId xmlns:a16="http://schemas.microsoft.com/office/drawing/2014/main" xmlns="" id="{F67D1D3B-7A39-4C68-95E4-4B53F04D9F75}"/>
              </a:ext>
            </a:extLst>
          </p:cNvPr>
          <p:cNvPicPr>
            <a:picLocks noChangeAspect="1"/>
          </p:cNvPicPr>
          <p:nvPr/>
        </p:nvPicPr>
        <p:blipFill>
          <a:blip r:embed="rId2"/>
          <a:stretch>
            <a:fillRect/>
          </a:stretch>
        </p:blipFill>
        <p:spPr>
          <a:xfrm>
            <a:off x="446171" y="1145140"/>
            <a:ext cx="2629128" cy="1036410"/>
          </a:xfrm>
          <a:prstGeom prst="rect">
            <a:avLst/>
          </a:prstGeom>
        </p:spPr>
      </p:pic>
      <p:pic>
        <p:nvPicPr>
          <p:cNvPr id="8" name="Picture 7">
            <a:extLst>
              <a:ext uri="{FF2B5EF4-FFF2-40B4-BE49-F238E27FC236}">
                <a16:creationId xmlns:a16="http://schemas.microsoft.com/office/drawing/2014/main" xmlns="" id="{6F9FDB4D-5B41-49DE-B920-AC5C22BBC789}"/>
              </a:ext>
            </a:extLst>
          </p:cNvPr>
          <p:cNvPicPr>
            <a:picLocks noChangeAspect="1"/>
          </p:cNvPicPr>
          <p:nvPr/>
        </p:nvPicPr>
        <p:blipFill>
          <a:blip r:embed="rId3"/>
          <a:stretch>
            <a:fillRect/>
          </a:stretch>
        </p:blipFill>
        <p:spPr>
          <a:xfrm>
            <a:off x="361743" y="2199145"/>
            <a:ext cx="3666043" cy="2369730"/>
          </a:xfrm>
          <a:prstGeom prst="rect">
            <a:avLst/>
          </a:prstGeom>
        </p:spPr>
      </p:pic>
      <p:sp>
        <p:nvSpPr>
          <p:cNvPr id="9" name="Title 1">
            <a:extLst>
              <a:ext uri="{FF2B5EF4-FFF2-40B4-BE49-F238E27FC236}">
                <a16:creationId xmlns:a16="http://schemas.microsoft.com/office/drawing/2014/main" xmlns="" id="{8555B31D-1EE3-4A1E-ABB0-C60BD8C22CDC}"/>
              </a:ext>
            </a:extLst>
          </p:cNvPr>
          <p:cNvSpPr txBox="1">
            <a:spLocks/>
          </p:cNvSpPr>
          <p:nvPr/>
        </p:nvSpPr>
        <p:spPr>
          <a:xfrm>
            <a:off x="5257386" y="462620"/>
            <a:ext cx="3584461" cy="603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XG boost</a:t>
            </a:r>
          </a:p>
        </p:txBody>
      </p:sp>
      <p:pic>
        <p:nvPicPr>
          <p:cNvPr id="10" name="Picture 9">
            <a:extLst>
              <a:ext uri="{FF2B5EF4-FFF2-40B4-BE49-F238E27FC236}">
                <a16:creationId xmlns:a16="http://schemas.microsoft.com/office/drawing/2014/main" xmlns="" id="{C23AE122-6987-489C-980F-2EA522D9CE33}"/>
              </a:ext>
            </a:extLst>
          </p:cNvPr>
          <p:cNvPicPr>
            <a:picLocks noChangeAspect="1"/>
          </p:cNvPicPr>
          <p:nvPr/>
        </p:nvPicPr>
        <p:blipFill>
          <a:blip r:embed="rId4"/>
          <a:stretch>
            <a:fillRect/>
          </a:stretch>
        </p:blipFill>
        <p:spPr>
          <a:xfrm>
            <a:off x="5257386" y="1145140"/>
            <a:ext cx="2714606" cy="971797"/>
          </a:xfrm>
          <a:prstGeom prst="rect">
            <a:avLst/>
          </a:prstGeom>
        </p:spPr>
      </p:pic>
      <p:pic>
        <p:nvPicPr>
          <p:cNvPr id="11" name="Picture 10">
            <a:extLst>
              <a:ext uri="{FF2B5EF4-FFF2-40B4-BE49-F238E27FC236}">
                <a16:creationId xmlns:a16="http://schemas.microsoft.com/office/drawing/2014/main" xmlns="" id="{CC042C31-55D4-43A7-A8EF-BFF462CF6BE7}"/>
              </a:ext>
            </a:extLst>
          </p:cNvPr>
          <p:cNvPicPr>
            <a:picLocks noChangeAspect="1"/>
          </p:cNvPicPr>
          <p:nvPr/>
        </p:nvPicPr>
        <p:blipFill>
          <a:blip r:embed="rId5"/>
          <a:stretch>
            <a:fillRect/>
          </a:stretch>
        </p:blipFill>
        <p:spPr>
          <a:xfrm>
            <a:off x="5109469" y="2181550"/>
            <a:ext cx="3745420" cy="2387325"/>
          </a:xfrm>
          <a:prstGeom prst="rect">
            <a:avLst/>
          </a:prstGeom>
        </p:spPr>
      </p:pic>
      <p:sp>
        <p:nvSpPr>
          <p:cNvPr id="15" name="Speech Bubble: Rectangle 14">
            <a:extLst>
              <a:ext uri="{FF2B5EF4-FFF2-40B4-BE49-F238E27FC236}">
                <a16:creationId xmlns:a16="http://schemas.microsoft.com/office/drawing/2014/main" xmlns="" id="{4AF9C755-8DFE-4180-A5E1-6746EA47BBD9}"/>
              </a:ext>
            </a:extLst>
          </p:cNvPr>
          <p:cNvSpPr/>
          <p:nvPr/>
        </p:nvSpPr>
        <p:spPr>
          <a:xfrm rot="16200000">
            <a:off x="3523972" y="614414"/>
            <a:ext cx="1271297" cy="1763415"/>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659279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770E29F6-C2ED-4D1F-B0C0-B7E4D5650BD0}"/>
              </a:ext>
            </a:extLst>
          </p:cNvPr>
          <p:cNvSpPr>
            <a:spLocks noGrp="1"/>
          </p:cNvSpPr>
          <p:nvPr>
            <p:ph type="title"/>
          </p:nvPr>
        </p:nvSpPr>
        <p:spPr>
          <a:xfrm>
            <a:off x="419277" y="178173"/>
            <a:ext cx="8520600" cy="572700"/>
          </a:xfrm>
        </p:spPr>
        <p:txBody>
          <a:bodyPr/>
          <a:lstStyle/>
          <a:p>
            <a:r>
              <a:rPr lang="en-IN" b="1" dirty="0"/>
              <a:t>Feature Importance</a:t>
            </a:r>
          </a:p>
        </p:txBody>
      </p:sp>
      <p:sp>
        <p:nvSpPr>
          <p:cNvPr id="3" name="Text Placeholder 2">
            <a:extLst>
              <a:ext uri="{FF2B5EF4-FFF2-40B4-BE49-F238E27FC236}">
                <a16:creationId xmlns:a16="http://schemas.microsoft.com/office/drawing/2014/main" xmlns="" id="{44A9418E-1871-44E0-8C2F-59C28F6C9431}"/>
              </a:ext>
            </a:extLst>
          </p:cNvPr>
          <p:cNvSpPr>
            <a:spLocks noGrp="1"/>
          </p:cNvSpPr>
          <p:nvPr>
            <p:ph type="body" idx="1"/>
          </p:nvPr>
        </p:nvSpPr>
        <p:spPr/>
        <p:txBody>
          <a:bodyPr/>
          <a:lstStyle/>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pPr marL="139700" indent="0">
              <a:buNone/>
            </a:pPr>
            <a:r>
              <a:rPr lang="en-IN" sz="2800" dirty="0">
                <a:solidFill>
                  <a:srgbClr val="134F5C"/>
                </a:solidFill>
              </a:rPr>
              <a:t>       Gradient boost</a:t>
            </a:r>
          </a:p>
        </p:txBody>
      </p:sp>
      <p:sp>
        <p:nvSpPr>
          <p:cNvPr id="4" name="Text Placeholder 3">
            <a:extLst>
              <a:ext uri="{FF2B5EF4-FFF2-40B4-BE49-F238E27FC236}">
                <a16:creationId xmlns:a16="http://schemas.microsoft.com/office/drawing/2014/main" xmlns="" id="{35AE6029-1378-48FE-BD31-2FDD1846FE24}"/>
              </a:ext>
            </a:extLst>
          </p:cNvPr>
          <p:cNvSpPr>
            <a:spLocks noGrp="1"/>
          </p:cNvSpPr>
          <p:nvPr>
            <p:ph type="body" idx="2"/>
          </p:nvPr>
        </p:nvSpPr>
        <p:spPr/>
        <p:txBody>
          <a:bodyPr/>
          <a:lstStyle/>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endParaRPr lang="en-IN" dirty="0">
              <a:solidFill>
                <a:srgbClr val="134F5C"/>
              </a:solidFill>
            </a:endParaRPr>
          </a:p>
          <a:p>
            <a:r>
              <a:rPr lang="en-IN" dirty="0">
                <a:solidFill>
                  <a:srgbClr val="134F5C"/>
                </a:solidFill>
              </a:rPr>
              <a:t>                          </a:t>
            </a:r>
          </a:p>
          <a:p>
            <a:pPr marL="139700" indent="0">
              <a:buNone/>
            </a:pPr>
            <a:r>
              <a:rPr lang="en-IN" sz="2800" dirty="0">
                <a:solidFill>
                  <a:srgbClr val="134F5C"/>
                </a:solidFill>
              </a:rPr>
              <a:t>        XGBOOST</a:t>
            </a:r>
          </a:p>
          <a:p>
            <a:endParaRPr lang="en-IN" dirty="0">
              <a:solidFill>
                <a:srgbClr val="134F5C"/>
              </a:solidFill>
            </a:endParaRPr>
          </a:p>
        </p:txBody>
      </p:sp>
      <p:pic>
        <p:nvPicPr>
          <p:cNvPr id="8" name="Picture 7">
            <a:extLst>
              <a:ext uri="{FF2B5EF4-FFF2-40B4-BE49-F238E27FC236}">
                <a16:creationId xmlns:a16="http://schemas.microsoft.com/office/drawing/2014/main" xmlns="" id="{CC222220-93E1-4D91-9A53-D1E7A6DAB581}"/>
              </a:ext>
            </a:extLst>
          </p:cNvPr>
          <p:cNvPicPr>
            <a:picLocks noChangeAspect="1"/>
          </p:cNvPicPr>
          <p:nvPr/>
        </p:nvPicPr>
        <p:blipFill>
          <a:blip r:embed="rId2"/>
          <a:stretch>
            <a:fillRect/>
          </a:stretch>
        </p:blipFill>
        <p:spPr>
          <a:xfrm>
            <a:off x="296096" y="972800"/>
            <a:ext cx="3983932" cy="2873495"/>
          </a:xfrm>
          <a:prstGeom prst="rect">
            <a:avLst/>
          </a:prstGeom>
        </p:spPr>
      </p:pic>
      <p:pic>
        <p:nvPicPr>
          <p:cNvPr id="10" name="Picture 9">
            <a:extLst>
              <a:ext uri="{FF2B5EF4-FFF2-40B4-BE49-F238E27FC236}">
                <a16:creationId xmlns:a16="http://schemas.microsoft.com/office/drawing/2014/main" xmlns="" id="{D7C2FE78-063A-4CC3-A863-5A6CBDBC2E6F}"/>
              </a:ext>
            </a:extLst>
          </p:cNvPr>
          <p:cNvPicPr>
            <a:picLocks noChangeAspect="1"/>
          </p:cNvPicPr>
          <p:nvPr/>
        </p:nvPicPr>
        <p:blipFill>
          <a:blip r:embed="rId3"/>
          <a:stretch>
            <a:fillRect/>
          </a:stretch>
        </p:blipFill>
        <p:spPr>
          <a:xfrm>
            <a:off x="4572000" y="921970"/>
            <a:ext cx="3691218" cy="2924325"/>
          </a:xfrm>
          <a:prstGeom prst="rect">
            <a:avLst/>
          </a:prstGeom>
        </p:spPr>
      </p:pic>
      <p:sp>
        <p:nvSpPr>
          <p:cNvPr id="11" name="Arrow: Right 10">
            <a:extLst>
              <a:ext uri="{FF2B5EF4-FFF2-40B4-BE49-F238E27FC236}">
                <a16:creationId xmlns:a16="http://schemas.microsoft.com/office/drawing/2014/main" xmlns="" id="{F91AF577-412C-47C0-B227-5E4F29D5A2FC}"/>
              </a:ext>
            </a:extLst>
          </p:cNvPr>
          <p:cNvSpPr/>
          <p:nvPr/>
        </p:nvSpPr>
        <p:spPr>
          <a:xfrm rot="16200000">
            <a:off x="2037230" y="3839135"/>
            <a:ext cx="386604" cy="474007"/>
          </a:xfrm>
          <a:prstGeom prst="rightArrow">
            <a:avLst/>
          </a:prstGeom>
          <a:solidFill>
            <a:schemeClr val="bg2"/>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xmlns="" id="{DF3A5144-A258-4921-9751-19F3F84FDD57}"/>
              </a:ext>
            </a:extLst>
          </p:cNvPr>
          <p:cNvSpPr/>
          <p:nvPr/>
        </p:nvSpPr>
        <p:spPr>
          <a:xfrm rot="16200000">
            <a:off x="6470838" y="3754023"/>
            <a:ext cx="367550" cy="474007"/>
          </a:xfrm>
          <a:prstGeom prst="rightArrow">
            <a:avLst/>
          </a:prstGeom>
          <a:solidFill>
            <a:schemeClr val="bg2"/>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49674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BDC34-202F-47A9-8131-C333F299C6A6}"/>
              </a:ext>
            </a:extLst>
          </p:cNvPr>
          <p:cNvSpPr>
            <a:spLocks noGrp="1"/>
          </p:cNvSpPr>
          <p:nvPr>
            <p:ph type="title"/>
          </p:nvPr>
        </p:nvSpPr>
        <p:spPr/>
        <p:txBody>
          <a:bodyPr/>
          <a:lstStyle/>
          <a:p>
            <a:r>
              <a:rPr lang="en-IN" b="1" dirty="0"/>
              <a:t>Feature importance with </a:t>
            </a:r>
            <a:r>
              <a:rPr lang="en-IN" b="1" dirty="0" err="1"/>
              <a:t>xg</a:t>
            </a:r>
            <a:r>
              <a:rPr lang="en-IN" b="1" dirty="0"/>
              <a:t> train</a:t>
            </a:r>
          </a:p>
        </p:txBody>
      </p:sp>
      <p:sp>
        <p:nvSpPr>
          <p:cNvPr id="4" name="Text Placeholder 3">
            <a:extLst>
              <a:ext uri="{FF2B5EF4-FFF2-40B4-BE49-F238E27FC236}">
                <a16:creationId xmlns:a16="http://schemas.microsoft.com/office/drawing/2014/main" xmlns="" id="{B0440F25-C274-488D-BE64-42592A9576C8}"/>
              </a:ext>
            </a:extLst>
          </p:cNvPr>
          <p:cNvSpPr>
            <a:spLocks noGrp="1"/>
          </p:cNvSpPr>
          <p:nvPr>
            <p:ph type="body" idx="2"/>
          </p:nvPr>
        </p:nvSpPr>
        <p:spPr>
          <a:xfrm>
            <a:off x="311700" y="1152475"/>
            <a:ext cx="8520600" cy="463924"/>
          </a:xfrm>
        </p:spPr>
        <p:txBody>
          <a:bodyPr/>
          <a:lstStyle/>
          <a:p>
            <a:pPr marL="139700" indent="0">
              <a:buNone/>
            </a:pPr>
            <a:r>
              <a:rPr lang="en-IN" sz="1800" dirty="0">
                <a:solidFill>
                  <a:srgbClr val="134F5C"/>
                </a:solidFill>
              </a:rPr>
              <a:t>Winter season is the most relevant feature here.</a:t>
            </a:r>
          </a:p>
        </p:txBody>
      </p:sp>
      <p:pic>
        <p:nvPicPr>
          <p:cNvPr id="2159" name="Picture 2158">
            <a:extLst>
              <a:ext uri="{FF2B5EF4-FFF2-40B4-BE49-F238E27FC236}">
                <a16:creationId xmlns:a16="http://schemas.microsoft.com/office/drawing/2014/main" xmlns="" id="{DA4A9144-47DF-4ED0-BCD0-4584982A94E3}"/>
              </a:ext>
            </a:extLst>
          </p:cNvPr>
          <p:cNvPicPr>
            <a:picLocks noChangeAspect="1"/>
          </p:cNvPicPr>
          <p:nvPr/>
        </p:nvPicPr>
        <p:blipFill>
          <a:blip r:embed="rId2"/>
          <a:stretch>
            <a:fillRect/>
          </a:stretch>
        </p:blipFill>
        <p:spPr>
          <a:xfrm>
            <a:off x="725478" y="1616399"/>
            <a:ext cx="5285357" cy="3300818"/>
          </a:xfrm>
          <a:prstGeom prst="rect">
            <a:avLst/>
          </a:prstGeom>
        </p:spPr>
      </p:pic>
    </p:spTree>
    <p:extLst>
      <p:ext uri="{BB962C8B-B14F-4D97-AF65-F5344CB8AC3E}">
        <p14:creationId xmlns:p14="http://schemas.microsoft.com/office/powerpoint/2010/main" xmlns="" val="799987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B1B9C-1D99-4910-AA2A-23075BE73264}"/>
              </a:ext>
            </a:extLst>
          </p:cNvPr>
          <p:cNvSpPr>
            <a:spLocks noGrp="1"/>
          </p:cNvSpPr>
          <p:nvPr>
            <p:ph type="title"/>
          </p:nvPr>
        </p:nvSpPr>
        <p:spPr>
          <a:xfrm>
            <a:off x="385658" y="310275"/>
            <a:ext cx="8520600" cy="572700"/>
          </a:xfrm>
        </p:spPr>
        <p:txBody>
          <a:bodyPr/>
          <a:lstStyle/>
          <a:p>
            <a:r>
              <a:rPr lang="en-IN" b="1" dirty="0">
                <a:latin typeface="+mj-lt"/>
              </a:rPr>
              <a:t>Challenges</a:t>
            </a:r>
          </a:p>
        </p:txBody>
      </p:sp>
      <p:sp>
        <p:nvSpPr>
          <p:cNvPr id="3" name="Text Placeholder 2">
            <a:extLst>
              <a:ext uri="{FF2B5EF4-FFF2-40B4-BE49-F238E27FC236}">
                <a16:creationId xmlns:a16="http://schemas.microsoft.com/office/drawing/2014/main" xmlns="" id="{94E3B1A7-13FE-4B56-8882-A9A7E045D3E4}"/>
              </a:ext>
            </a:extLst>
          </p:cNvPr>
          <p:cNvSpPr>
            <a:spLocks noGrp="1"/>
          </p:cNvSpPr>
          <p:nvPr>
            <p:ph type="body" idx="1"/>
          </p:nvPr>
        </p:nvSpPr>
        <p:spPr>
          <a:xfrm>
            <a:off x="311700" y="1044898"/>
            <a:ext cx="4004806" cy="3416400"/>
          </a:xfrm>
        </p:spPr>
        <p:txBody>
          <a:bodyPr/>
          <a:lstStyle/>
          <a:p>
            <a:pPr>
              <a:buClr>
                <a:srgbClr val="134F5C"/>
              </a:buClr>
            </a:pPr>
            <a:r>
              <a:rPr lang="en-IN" sz="1800" dirty="0">
                <a:solidFill>
                  <a:srgbClr val="134F5C"/>
                </a:solidFill>
              </a:rPr>
              <a:t>Large dataset to handle</a:t>
            </a:r>
          </a:p>
          <a:p>
            <a:pPr>
              <a:buClr>
                <a:srgbClr val="134F5C"/>
              </a:buClr>
            </a:pPr>
            <a:r>
              <a:rPr lang="en-IN" sz="1800" dirty="0">
                <a:solidFill>
                  <a:srgbClr val="134F5C"/>
                </a:solidFill>
              </a:rPr>
              <a:t>Feature engineering</a:t>
            </a:r>
          </a:p>
          <a:p>
            <a:pPr>
              <a:buClr>
                <a:srgbClr val="134F5C"/>
              </a:buClr>
            </a:pPr>
            <a:r>
              <a:rPr lang="en-IN" sz="1800" dirty="0">
                <a:solidFill>
                  <a:srgbClr val="134F5C"/>
                </a:solidFill>
              </a:rPr>
              <a:t>Feature selection - Making sure we don’t miss any important feature.</a:t>
            </a:r>
          </a:p>
          <a:p>
            <a:pPr>
              <a:buClr>
                <a:srgbClr val="134F5C"/>
              </a:buClr>
            </a:pPr>
            <a:r>
              <a:rPr lang="en-IN" sz="1800" dirty="0">
                <a:solidFill>
                  <a:srgbClr val="134F5C"/>
                </a:solidFill>
              </a:rPr>
              <a:t>Careful tuning of hyperparameters as it affects R2 score.</a:t>
            </a:r>
          </a:p>
          <a:p>
            <a:pPr>
              <a:buClr>
                <a:srgbClr val="134F5C"/>
              </a:buClr>
            </a:pPr>
            <a:r>
              <a:rPr lang="en-IN" sz="1800" dirty="0">
                <a:solidFill>
                  <a:srgbClr val="134F5C"/>
                </a:solidFill>
              </a:rPr>
              <a:t>Computation time</a:t>
            </a:r>
          </a:p>
          <a:p>
            <a:pPr marL="139700" indent="0">
              <a:buNone/>
            </a:pPr>
            <a:endParaRPr lang="en-IN" dirty="0">
              <a:solidFill>
                <a:srgbClr val="134F5C"/>
              </a:solidFill>
            </a:endParaRPr>
          </a:p>
          <a:p>
            <a:pPr marL="139700" indent="0">
              <a:buNone/>
            </a:pPr>
            <a:endParaRPr lang="en-IN" dirty="0">
              <a:solidFill>
                <a:srgbClr val="134F5C"/>
              </a:solidFill>
            </a:endParaRPr>
          </a:p>
        </p:txBody>
      </p:sp>
      <p:pic>
        <p:nvPicPr>
          <p:cNvPr id="8" name="Picture 7">
            <a:extLst>
              <a:ext uri="{FF2B5EF4-FFF2-40B4-BE49-F238E27FC236}">
                <a16:creationId xmlns:a16="http://schemas.microsoft.com/office/drawing/2014/main" xmlns="" id="{8D97BAFF-9F4E-422A-96FB-C0FE20ECAB64}"/>
              </a:ext>
            </a:extLst>
          </p:cNvPr>
          <p:cNvPicPr>
            <a:picLocks noChangeAspect="1"/>
          </p:cNvPicPr>
          <p:nvPr/>
        </p:nvPicPr>
        <p:blipFill>
          <a:blip r:embed="rId2"/>
          <a:stretch>
            <a:fillRect/>
          </a:stretch>
        </p:blipFill>
        <p:spPr>
          <a:xfrm>
            <a:off x="4901067" y="310275"/>
            <a:ext cx="3931233" cy="3180229"/>
          </a:xfrm>
          <a:prstGeom prst="rect">
            <a:avLst/>
          </a:prstGeom>
        </p:spPr>
      </p:pic>
    </p:spTree>
    <p:extLst>
      <p:ext uri="{BB962C8B-B14F-4D97-AF65-F5344CB8AC3E}">
        <p14:creationId xmlns:p14="http://schemas.microsoft.com/office/powerpoint/2010/main" xmlns="" val="1333946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99535-66B7-4ABB-BB87-40F04658F4D6}"/>
              </a:ext>
            </a:extLst>
          </p:cNvPr>
          <p:cNvSpPr>
            <a:spLocks noGrp="1"/>
          </p:cNvSpPr>
          <p:nvPr>
            <p:ph type="title"/>
          </p:nvPr>
        </p:nvSpPr>
        <p:spPr>
          <a:xfrm>
            <a:off x="311700" y="236595"/>
            <a:ext cx="8520600" cy="572700"/>
          </a:xfrm>
        </p:spPr>
        <p:txBody>
          <a:bodyPr/>
          <a:lstStyle/>
          <a:p>
            <a:r>
              <a:rPr lang="en-IN" b="1" dirty="0"/>
              <a:t>Conclusion</a:t>
            </a:r>
          </a:p>
        </p:txBody>
      </p:sp>
      <p:sp>
        <p:nvSpPr>
          <p:cNvPr id="3" name="Text Placeholder 2">
            <a:extLst>
              <a:ext uri="{FF2B5EF4-FFF2-40B4-BE49-F238E27FC236}">
                <a16:creationId xmlns:a16="http://schemas.microsoft.com/office/drawing/2014/main" xmlns="" id="{D53E4AE2-FEB0-47F2-907F-E84A0EFAAEF4}"/>
              </a:ext>
            </a:extLst>
          </p:cNvPr>
          <p:cNvSpPr>
            <a:spLocks noGrp="1"/>
          </p:cNvSpPr>
          <p:nvPr>
            <p:ph type="body" idx="1"/>
          </p:nvPr>
        </p:nvSpPr>
        <p:spPr>
          <a:xfrm>
            <a:off x="311700" y="798750"/>
            <a:ext cx="8401994" cy="3546000"/>
          </a:xfrm>
        </p:spPr>
        <p:txBody>
          <a:bodyPr/>
          <a:lstStyle/>
          <a:p>
            <a:pPr>
              <a:buClr>
                <a:srgbClr val="134F5C"/>
              </a:buClr>
            </a:pPr>
            <a:r>
              <a:rPr lang="en-IN" sz="1800" dirty="0">
                <a:solidFill>
                  <a:srgbClr val="134F5C"/>
                </a:solidFill>
              </a:rPr>
              <a:t>We implemented 8 M.L. models. After comparing the mean square error and mean root square error of all the models, </a:t>
            </a:r>
            <a:r>
              <a:rPr lang="en-IN" sz="1800" dirty="0" err="1">
                <a:solidFill>
                  <a:srgbClr val="134F5C"/>
                </a:solidFill>
              </a:rPr>
              <a:t>XGBoost</a:t>
            </a:r>
            <a:r>
              <a:rPr lang="en-IN" sz="1800" dirty="0">
                <a:solidFill>
                  <a:srgbClr val="134F5C"/>
                </a:solidFill>
              </a:rPr>
              <a:t> has least mean square error and root mean square error. </a:t>
            </a:r>
            <a:r>
              <a:rPr lang="en-IN" sz="1800" dirty="0" err="1">
                <a:solidFill>
                  <a:srgbClr val="134F5C"/>
                </a:solidFill>
              </a:rPr>
              <a:t>XGBoost</a:t>
            </a:r>
            <a:r>
              <a:rPr lang="en-IN" sz="1800" dirty="0">
                <a:solidFill>
                  <a:srgbClr val="134F5C"/>
                </a:solidFill>
              </a:rPr>
              <a:t> has highest accuracy of 91.9% among all algorithms. So, We can conclude that </a:t>
            </a:r>
            <a:r>
              <a:rPr lang="en-IN" sz="1800" dirty="0" err="1">
                <a:solidFill>
                  <a:srgbClr val="134F5C"/>
                </a:solidFill>
              </a:rPr>
              <a:t>XGBoost</a:t>
            </a:r>
            <a:r>
              <a:rPr lang="en-IN" sz="1800" dirty="0">
                <a:solidFill>
                  <a:srgbClr val="134F5C"/>
                </a:solidFill>
              </a:rPr>
              <a:t> is the best model to predict rented bike count.</a:t>
            </a:r>
          </a:p>
          <a:p>
            <a:pPr>
              <a:buClr>
                <a:srgbClr val="134F5C"/>
              </a:buClr>
            </a:pPr>
            <a:r>
              <a:rPr lang="en-IN" sz="1800" dirty="0">
                <a:solidFill>
                  <a:srgbClr val="134F5C"/>
                </a:solidFill>
              </a:rPr>
              <a:t>The number of business hours of the day and the demand for rented bikes were most correlated and It makes sense also. Highest number of bike rented at the 18th hour of day.</a:t>
            </a:r>
          </a:p>
          <a:p>
            <a:pPr>
              <a:buClr>
                <a:srgbClr val="134F5C"/>
              </a:buClr>
            </a:pPr>
            <a:r>
              <a:rPr lang="en-IN" sz="1800" dirty="0">
                <a:solidFill>
                  <a:srgbClr val="134F5C"/>
                </a:solidFill>
              </a:rPr>
              <a:t>Total number of bike count increased when there was favourable temperature. So, this can be an important factor in predicting underlying patterns of rented bike count.</a:t>
            </a:r>
          </a:p>
          <a:p>
            <a:pPr>
              <a:buClr>
                <a:srgbClr val="134F5C"/>
              </a:buClr>
            </a:pPr>
            <a:r>
              <a:rPr lang="en-IN" sz="1800" dirty="0">
                <a:solidFill>
                  <a:srgbClr val="134F5C"/>
                </a:solidFill>
              </a:rPr>
              <a:t>Our model is ready for deployment.</a:t>
            </a:r>
          </a:p>
        </p:txBody>
      </p:sp>
    </p:spTree>
    <p:extLst>
      <p:ext uri="{BB962C8B-B14F-4D97-AF65-F5344CB8AC3E}">
        <p14:creationId xmlns:p14="http://schemas.microsoft.com/office/powerpoint/2010/main" xmlns="" val="363330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E6052-D82A-4480-9C88-84DE80868C2C}"/>
              </a:ext>
            </a:extLst>
          </p:cNvPr>
          <p:cNvSpPr>
            <a:spLocks noGrp="1"/>
          </p:cNvSpPr>
          <p:nvPr>
            <p:ph type="title"/>
          </p:nvPr>
        </p:nvSpPr>
        <p:spPr>
          <a:xfrm>
            <a:off x="2940600" y="1399766"/>
            <a:ext cx="5046953" cy="2862951"/>
          </a:xfrm>
        </p:spPr>
        <p:txBody>
          <a:bodyPr/>
          <a:lstStyle/>
          <a:p>
            <a:r>
              <a:rPr lang="en-IN" sz="9600" b="1" dirty="0"/>
              <a:t>Q &amp; A</a:t>
            </a:r>
          </a:p>
        </p:txBody>
      </p:sp>
    </p:spTree>
    <p:extLst>
      <p:ext uri="{BB962C8B-B14F-4D97-AF65-F5344CB8AC3E}">
        <p14:creationId xmlns:p14="http://schemas.microsoft.com/office/powerpoint/2010/main" xmlns="" val="137673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A0D3B-4EA2-41AA-8BFF-1DCD40AD8DD3}"/>
              </a:ext>
            </a:extLst>
          </p:cNvPr>
          <p:cNvSpPr>
            <a:spLocks noGrp="1"/>
          </p:cNvSpPr>
          <p:nvPr>
            <p:ph type="title"/>
          </p:nvPr>
        </p:nvSpPr>
        <p:spPr/>
        <p:txBody>
          <a:bodyPr/>
          <a:lstStyle/>
          <a:p>
            <a:r>
              <a:rPr lang="en-IN" b="1" dirty="0">
                <a:latin typeface="+mj-lt"/>
              </a:rPr>
              <a:t>Problem statements</a:t>
            </a:r>
          </a:p>
        </p:txBody>
      </p:sp>
      <p:sp>
        <p:nvSpPr>
          <p:cNvPr id="3" name="Text Placeholder 2">
            <a:extLst>
              <a:ext uri="{FF2B5EF4-FFF2-40B4-BE49-F238E27FC236}">
                <a16:creationId xmlns:a16="http://schemas.microsoft.com/office/drawing/2014/main" xmlns="" id="{F3A1194A-B681-4AA4-B6AB-7314510230F3}"/>
              </a:ext>
            </a:extLst>
          </p:cNvPr>
          <p:cNvSpPr>
            <a:spLocks noGrp="1"/>
          </p:cNvSpPr>
          <p:nvPr>
            <p:ph type="body" idx="1"/>
          </p:nvPr>
        </p:nvSpPr>
        <p:spPr>
          <a:xfrm>
            <a:off x="311700" y="1131209"/>
            <a:ext cx="8725974" cy="3717237"/>
          </a:xfrm>
        </p:spPr>
        <p:txBody>
          <a:bodyPr/>
          <a:lstStyle/>
          <a:p>
            <a:pPr>
              <a:buClr>
                <a:srgbClr val="134F5C"/>
              </a:buClr>
            </a:pPr>
            <a:r>
              <a:rPr lang="en-IN" sz="1800" dirty="0">
                <a:solidFill>
                  <a:srgbClr val="134F5C"/>
                </a:solidFill>
                <a:latin typeface="+mj-lt"/>
              </a:rPr>
              <a:t>P</a:t>
            </a:r>
            <a:r>
              <a:rPr lang="en-IN" sz="1800" i="0" dirty="0">
                <a:solidFill>
                  <a:srgbClr val="134F5C"/>
                </a:solidFill>
                <a:effectLst/>
                <a:latin typeface="+mj-lt"/>
              </a:rPr>
              <a:t>rediction of bike count required at each hour.</a:t>
            </a:r>
          </a:p>
          <a:p>
            <a:pPr>
              <a:buClr>
                <a:srgbClr val="134F5C"/>
              </a:buClr>
            </a:pPr>
            <a:r>
              <a:rPr lang="en-IN" sz="1800" i="0" dirty="0">
                <a:solidFill>
                  <a:srgbClr val="134F5C"/>
                </a:solidFill>
                <a:effectLst/>
                <a:latin typeface="+mj-lt"/>
              </a:rPr>
              <a:t>What factors affect bike sharing count ?</a:t>
            </a:r>
          </a:p>
          <a:p>
            <a:pPr>
              <a:buClr>
                <a:srgbClr val="134F5C"/>
              </a:buClr>
            </a:pPr>
            <a:r>
              <a:rPr lang="en-IN" sz="1800" dirty="0">
                <a:solidFill>
                  <a:srgbClr val="134F5C"/>
                </a:solidFill>
                <a:latin typeface="+mj-lt"/>
              </a:rPr>
              <a:t>Reduce waiting time of public.</a:t>
            </a:r>
          </a:p>
          <a:p>
            <a:pPr marL="139700" indent="0">
              <a:buNone/>
            </a:pPr>
            <a:endParaRPr lang="en-IN" sz="1800" i="0" dirty="0">
              <a:solidFill>
                <a:srgbClr val="134F5C"/>
              </a:solidFill>
              <a:effectLst/>
              <a:latin typeface="+mj-lt"/>
            </a:endParaRPr>
          </a:p>
          <a:p>
            <a:pPr marL="139700" indent="0">
              <a:buNone/>
            </a:pPr>
            <a:r>
              <a:rPr lang="en-IN" sz="1800" i="0" u="sng" dirty="0">
                <a:solidFill>
                  <a:srgbClr val="CC0000"/>
                </a:solidFill>
                <a:effectLst/>
                <a:latin typeface="+mn-lt"/>
              </a:rPr>
              <a:t>Need of machine learning to predict bike demand: </a:t>
            </a:r>
          </a:p>
          <a:p>
            <a:pPr marL="139700" indent="0">
              <a:buNone/>
            </a:pPr>
            <a:r>
              <a:rPr lang="en-IN" sz="1800" dirty="0">
                <a:solidFill>
                  <a:srgbClr val="134F5C"/>
                </a:solidFill>
                <a:latin typeface="+mj-lt"/>
              </a:rPr>
              <a:t>The idea of this project is to create a predictive model that identifies upcoming trends in bike sharing demand.</a:t>
            </a:r>
            <a:endParaRPr lang="en-IN" sz="1800" i="0" dirty="0">
              <a:solidFill>
                <a:srgbClr val="134F5C"/>
              </a:solidFill>
              <a:effectLst/>
              <a:latin typeface="+mj-lt"/>
            </a:endParaRPr>
          </a:p>
          <a:p>
            <a:pPr marL="139700" indent="0">
              <a:buNone/>
            </a:pPr>
            <a:r>
              <a:rPr lang="en-IN" sz="1800" i="0" dirty="0">
                <a:solidFill>
                  <a:srgbClr val="134F5C"/>
                </a:solidFill>
                <a:effectLst/>
                <a:latin typeface="+mj-lt"/>
              </a:rPr>
              <a:t>It is crucial to keep in mind that machine learning can only be used to memorize patterns that are present in the training data, so we can only recognize what we have seen before. When using Machine Learning we are making the assumption that the future will behave like the past, and this isn’t always true.</a:t>
            </a:r>
          </a:p>
          <a:p>
            <a:pPr marL="139700" indent="0">
              <a:buNone/>
            </a:pPr>
            <a:endParaRPr lang="en-IN" sz="1800" b="1" i="0" dirty="0">
              <a:solidFill>
                <a:srgbClr val="134F5C"/>
              </a:solidFill>
              <a:effectLst/>
              <a:latin typeface="+mn-lt"/>
            </a:endParaRPr>
          </a:p>
          <a:p>
            <a:endParaRPr lang="en-IN" dirty="0">
              <a:solidFill>
                <a:srgbClr val="FF0000"/>
              </a:solidFill>
            </a:endParaRPr>
          </a:p>
        </p:txBody>
      </p:sp>
      <p:pic>
        <p:nvPicPr>
          <p:cNvPr id="7" name="Picture 6">
            <a:extLst>
              <a:ext uri="{FF2B5EF4-FFF2-40B4-BE49-F238E27FC236}">
                <a16:creationId xmlns:a16="http://schemas.microsoft.com/office/drawing/2014/main" xmlns="" id="{8B04CCBE-2A5B-4A44-87C7-D84D12174DF7}"/>
              </a:ext>
            </a:extLst>
          </p:cNvPr>
          <p:cNvPicPr>
            <a:picLocks noChangeAspect="1"/>
          </p:cNvPicPr>
          <p:nvPr/>
        </p:nvPicPr>
        <p:blipFill>
          <a:blip r:embed="rId2"/>
          <a:stretch>
            <a:fillRect/>
          </a:stretch>
        </p:blipFill>
        <p:spPr>
          <a:xfrm>
            <a:off x="6126682" y="534095"/>
            <a:ext cx="2500149" cy="2037655"/>
          </a:xfrm>
          <a:prstGeom prst="rect">
            <a:avLst/>
          </a:prstGeom>
        </p:spPr>
      </p:pic>
    </p:spTree>
    <p:extLst>
      <p:ext uri="{BB962C8B-B14F-4D97-AF65-F5344CB8AC3E}">
        <p14:creationId xmlns:p14="http://schemas.microsoft.com/office/powerpoint/2010/main" xmlns="" val="1753855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6C1F7-DF13-45E0-93B4-63062F1746A5}"/>
              </a:ext>
            </a:extLst>
          </p:cNvPr>
          <p:cNvSpPr>
            <a:spLocks noGrp="1"/>
          </p:cNvSpPr>
          <p:nvPr>
            <p:ph type="title"/>
          </p:nvPr>
        </p:nvSpPr>
        <p:spPr>
          <a:xfrm>
            <a:off x="311700" y="373335"/>
            <a:ext cx="8520600" cy="572700"/>
          </a:xfrm>
        </p:spPr>
        <p:txBody>
          <a:bodyPr/>
          <a:lstStyle/>
          <a:p>
            <a:r>
              <a:rPr lang="en-IN" b="1" dirty="0">
                <a:latin typeface="Montserrat" panose="00000500000000000000" pitchFamily="2" charset="0"/>
              </a:rPr>
              <a:t>    Data pipeline</a:t>
            </a:r>
          </a:p>
        </p:txBody>
      </p:sp>
      <p:sp>
        <p:nvSpPr>
          <p:cNvPr id="3" name="Text Placeholder 2">
            <a:extLst>
              <a:ext uri="{FF2B5EF4-FFF2-40B4-BE49-F238E27FC236}">
                <a16:creationId xmlns:a16="http://schemas.microsoft.com/office/drawing/2014/main" xmlns="" id="{293C398F-D5D6-49AB-9724-6A71526C723D}"/>
              </a:ext>
            </a:extLst>
          </p:cNvPr>
          <p:cNvSpPr>
            <a:spLocks noGrp="1"/>
          </p:cNvSpPr>
          <p:nvPr>
            <p:ph type="body" idx="1"/>
          </p:nvPr>
        </p:nvSpPr>
        <p:spPr>
          <a:xfrm>
            <a:off x="311700" y="1152475"/>
            <a:ext cx="8520600" cy="3554204"/>
          </a:xfrm>
        </p:spPr>
        <p:txBody>
          <a:bodyPr/>
          <a:lstStyle/>
          <a:p>
            <a:pPr>
              <a:buClr>
                <a:srgbClr val="134F5C"/>
              </a:buClr>
            </a:pPr>
            <a:r>
              <a:rPr lang="en-IN" sz="1800" i="1" u="sng" dirty="0">
                <a:solidFill>
                  <a:srgbClr val="134F5C"/>
                </a:solidFill>
                <a:latin typeface="+mn-lt"/>
              </a:rPr>
              <a:t>Preparing the data_1</a:t>
            </a:r>
            <a:r>
              <a:rPr lang="en-IN" sz="1800" dirty="0">
                <a:solidFill>
                  <a:srgbClr val="134F5C"/>
                </a:solidFill>
                <a:latin typeface="+mn-lt"/>
              </a:rPr>
              <a:t>  : In this first part, we’ve done data inspection where we checked null or missing values and did multiple operations to make sure our dataset is up to the mark.</a:t>
            </a:r>
          </a:p>
          <a:p>
            <a:pPr>
              <a:buClr>
                <a:srgbClr val="134F5C"/>
              </a:buClr>
              <a:buFont typeface="Arial" panose="020B0604020202020204" pitchFamily="34" charset="0"/>
              <a:buChar char="•"/>
            </a:pPr>
            <a:endParaRPr lang="en-IN" sz="1800" dirty="0">
              <a:solidFill>
                <a:srgbClr val="134F5C"/>
              </a:solidFill>
              <a:latin typeface="+mn-lt"/>
            </a:endParaRPr>
          </a:p>
          <a:p>
            <a:pPr>
              <a:buClr>
                <a:srgbClr val="134F5C"/>
              </a:buClr>
            </a:pPr>
            <a:r>
              <a:rPr lang="en-IN" sz="1800" i="1" u="sng" dirty="0">
                <a:solidFill>
                  <a:srgbClr val="134F5C"/>
                </a:solidFill>
                <a:latin typeface="+mn-lt"/>
              </a:rPr>
              <a:t>Preparing the data_2</a:t>
            </a:r>
            <a:r>
              <a:rPr lang="en-IN" sz="1800" dirty="0">
                <a:solidFill>
                  <a:srgbClr val="134F5C"/>
                </a:solidFill>
                <a:latin typeface="+mn-lt"/>
              </a:rPr>
              <a:t> : Checked all the features, extracted data feature to get more data. Now as dataset is ready, we moved to the next step.</a:t>
            </a:r>
          </a:p>
          <a:p>
            <a:pPr>
              <a:buClr>
                <a:srgbClr val="134F5C"/>
              </a:buClr>
              <a:buFont typeface="Arial" panose="020B0604020202020204" pitchFamily="34" charset="0"/>
              <a:buChar char="•"/>
            </a:pPr>
            <a:endParaRPr lang="en-IN" sz="1800" dirty="0">
              <a:solidFill>
                <a:srgbClr val="134F5C"/>
              </a:solidFill>
              <a:latin typeface="+mn-lt"/>
            </a:endParaRPr>
          </a:p>
          <a:p>
            <a:pPr>
              <a:buClr>
                <a:srgbClr val="134F5C"/>
              </a:buClr>
            </a:pPr>
            <a:r>
              <a:rPr lang="en-IN" sz="1800" i="1" u="sng" dirty="0">
                <a:solidFill>
                  <a:srgbClr val="134F5C"/>
                </a:solidFill>
                <a:latin typeface="+mn-lt"/>
              </a:rPr>
              <a:t>EDA</a:t>
            </a:r>
            <a:r>
              <a:rPr lang="en-IN" sz="1800" dirty="0">
                <a:solidFill>
                  <a:srgbClr val="134F5C"/>
                </a:solidFill>
                <a:latin typeface="+mn-lt"/>
              </a:rPr>
              <a:t> : In this part, in order to see the trends we did some exploratory data analysis on the features and checked distribution of data points and correlation with dependent variable.</a:t>
            </a:r>
          </a:p>
          <a:p>
            <a:pPr>
              <a:buClr>
                <a:srgbClr val="134F5C"/>
              </a:buClr>
              <a:buFont typeface="Arial" panose="020B0604020202020204" pitchFamily="34" charset="0"/>
              <a:buChar char="•"/>
            </a:pPr>
            <a:endParaRPr lang="en-IN" sz="1600" b="1" dirty="0">
              <a:solidFill>
                <a:srgbClr val="134F5C"/>
              </a:solidFill>
              <a:latin typeface="Montserrat" panose="00000500000000000000" pitchFamily="2" charset="0"/>
            </a:endParaRPr>
          </a:p>
        </p:txBody>
      </p:sp>
    </p:spTree>
    <p:extLst>
      <p:ext uri="{BB962C8B-B14F-4D97-AF65-F5344CB8AC3E}">
        <p14:creationId xmlns:p14="http://schemas.microsoft.com/office/powerpoint/2010/main" xmlns="" val="155414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8A89DB7-C8FF-4B2C-BB50-2ACA49686591}"/>
              </a:ext>
            </a:extLst>
          </p:cNvPr>
          <p:cNvSpPr>
            <a:spLocks noGrp="1"/>
          </p:cNvSpPr>
          <p:nvPr>
            <p:ph type="body" idx="1"/>
          </p:nvPr>
        </p:nvSpPr>
        <p:spPr>
          <a:xfrm>
            <a:off x="212462" y="436549"/>
            <a:ext cx="8520600" cy="3908623"/>
          </a:xfrm>
        </p:spPr>
        <p:txBody>
          <a:bodyPr/>
          <a:lstStyle/>
          <a:p>
            <a:pPr>
              <a:buClr>
                <a:srgbClr val="134F5C"/>
              </a:buClr>
            </a:pPr>
            <a:r>
              <a:rPr lang="en-IN" sz="1800" i="1" u="sng" dirty="0">
                <a:solidFill>
                  <a:srgbClr val="134F5C"/>
                </a:solidFill>
                <a:latin typeface="+mn-lt"/>
              </a:rPr>
              <a:t>Create model</a:t>
            </a:r>
            <a:r>
              <a:rPr lang="en-IN" sz="1800" dirty="0">
                <a:solidFill>
                  <a:srgbClr val="134F5C"/>
                </a:solidFill>
                <a:latin typeface="+mn-lt"/>
              </a:rPr>
              <a:t>  : After Data preparation, We feed our machine learning model with numerical data. This process is called model building. We start with simple algorithm but model complexity increases for better performance.</a:t>
            </a:r>
          </a:p>
          <a:p>
            <a:pPr>
              <a:buClr>
                <a:srgbClr val="134F5C"/>
              </a:buClr>
              <a:buFont typeface="Arial" panose="020B0604020202020204" pitchFamily="34" charset="0"/>
              <a:buChar char="•"/>
            </a:pPr>
            <a:endParaRPr lang="en-IN" sz="1800" dirty="0">
              <a:solidFill>
                <a:srgbClr val="134F5C"/>
              </a:solidFill>
              <a:latin typeface="+mn-lt"/>
            </a:endParaRPr>
          </a:p>
          <a:p>
            <a:pPr>
              <a:buClr>
                <a:srgbClr val="134F5C"/>
              </a:buClr>
            </a:pPr>
            <a:r>
              <a:rPr lang="en-IN" sz="1800" i="1" u="sng" dirty="0">
                <a:solidFill>
                  <a:srgbClr val="134F5C"/>
                </a:solidFill>
                <a:latin typeface="+mn-lt"/>
              </a:rPr>
              <a:t>Choose a Measure of Success</a:t>
            </a:r>
            <a:r>
              <a:rPr lang="en-IN" sz="1800" dirty="0">
                <a:solidFill>
                  <a:srgbClr val="134F5C"/>
                </a:solidFill>
                <a:latin typeface="+mn-lt"/>
              </a:rPr>
              <a:t> : After applying every model, we measure it’s accuracy by some evaluation matrices.</a:t>
            </a:r>
          </a:p>
          <a:p>
            <a:pPr marL="139700" indent="0">
              <a:buClr>
                <a:srgbClr val="134F5C"/>
              </a:buClr>
              <a:buNone/>
            </a:pPr>
            <a:endParaRPr lang="en-IN" sz="1800" b="1" dirty="0">
              <a:solidFill>
                <a:srgbClr val="134F5C"/>
              </a:solidFill>
              <a:latin typeface="Montserrat" panose="00000500000000000000" pitchFamily="2" charset="0"/>
            </a:endParaRPr>
          </a:p>
          <a:p>
            <a:endParaRPr lang="en-IN" dirty="0"/>
          </a:p>
        </p:txBody>
      </p:sp>
      <p:pic>
        <p:nvPicPr>
          <p:cNvPr id="4" name="Picture 3">
            <a:extLst>
              <a:ext uri="{FF2B5EF4-FFF2-40B4-BE49-F238E27FC236}">
                <a16:creationId xmlns:a16="http://schemas.microsoft.com/office/drawing/2014/main" xmlns="" id="{25F373C7-F14B-4B67-8A5A-164D2ABAD347}"/>
              </a:ext>
            </a:extLst>
          </p:cNvPr>
          <p:cNvPicPr>
            <a:picLocks noChangeAspect="1"/>
          </p:cNvPicPr>
          <p:nvPr/>
        </p:nvPicPr>
        <p:blipFill>
          <a:blip r:embed="rId2"/>
          <a:stretch>
            <a:fillRect/>
          </a:stretch>
        </p:blipFill>
        <p:spPr>
          <a:xfrm>
            <a:off x="1694330" y="2919349"/>
            <a:ext cx="5130053" cy="1963762"/>
          </a:xfrm>
          <a:prstGeom prst="rect">
            <a:avLst/>
          </a:prstGeom>
        </p:spPr>
      </p:pic>
    </p:spTree>
    <p:extLst>
      <p:ext uri="{BB962C8B-B14F-4D97-AF65-F5344CB8AC3E}">
        <p14:creationId xmlns:p14="http://schemas.microsoft.com/office/powerpoint/2010/main" xmlns="" val="13289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198A7-A4D5-4291-A259-F98AF0CEB1B7}"/>
              </a:ext>
            </a:extLst>
          </p:cNvPr>
          <p:cNvSpPr>
            <a:spLocks noGrp="1"/>
          </p:cNvSpPr>
          <p:nvPr>
            <p:ph type="title"/>
          </p:nvPr>
        </p:nvSpPr>
        <p:spPr/>
        <p:txBody>
          <a:bodyPr/>
          <a:lstStyle/>
          <a:p>
            <a:r>
              <a:rPr lang="en-IN" b="1" dirty="0">
                <a:latin typeface="Montserrat" panose="00000500000000000000" pitchFamily="2" charset="0"/>
              </a:rPr>
              <a:t> Data summary</a:t>
            </a:r>
          </a:p>
        </p:txBody>
      </p:sp>
      <p:sp>
        <p:nvSpPr>
          <p:cNvPr id="3" name="Text Placeholder 2">
            <a:extLst>
              <a:ext uri="{FF2B5EF4-FFF2-40B4-BE49-F238E27FC236}">
                <a16:creationId xmlns:a16="http://schemas.microsoft.com/office/drawing/2014/main" xmlns="" id="{FE7E587C-F864-4612-A17D-2EDB35CD2345}"/>
              </a:ext>
            </a:extLst>
          </p:cNvPr>
          <p:cNvSpPr>
            <a:spLocks noGrp="1"/>
          </p:cNvSpPr>
          <p:nvPr>
            <p:ph type="body" idx="1"/>
          </p:nvPr>
        </p:nvSpPr>
        <p:spPr/>
        <p:txBody>
          <a:bodyPr/>
          <a:lstStyle/>
          <a:p>
            <a:pPr>
              <a:buClr>
                <a:srgbClr val="134F5C"/>
              </a:buClr>
              <a:defRPr/>
            </a:pPr>
            <a:r>
              <a:rPr lang="en-IN" sz="1800" dirty="0">
                <a:solidFill>
                  <a:srgbClr val="134F5C"/>
                </a:solidFill>
                <a:latin typeface="+mn-lt"/>
              </a:rPr>
              <a:t>Date - year-month-day</a:t>
            </a:r>
          </a:p>
          <a:p>
            <a:pPr>
              <a:buClr>
                <a:srgbClr val="134F5C"/>
              </a:buClr>
              <a:defRPr/>
            </a:pPr>
            <a:r>
              <a:rPr lang="en-IN" sz="1800" dirty="0">
                <a:solidFill>
                  <a:srgbClr val="134F5C"/>
                </a:solidFill>
                <a:latin typeface="+mn-lt"/>
              </a:rPr>
              <a:t>Rented Bike count - Count of bikes rented at each hour</a:t>
            </a:r>
          </a:p>
          <a:p>
            <a:pPr>
              <a:buClr>
                <a:srgbClr val="134F5C"/>
              </a:buClr>
              <a:defRPr/>
            </a:pPr>
            <a:r>
              <a:rPr lang="en-IN" sz="1800" dirty="0">
                <a:solidFill>
                  <a:srgbClr val="134F5C"/>
                </a:solidFill>
                <a:latin typeface="+mn-lt"/>
              </a:rPr>
              <a:t>Hour - Hour of he day</a:t>
            </a:r>
          </a:p>
          <a:p>
            <a:pPr>
              <a:buClr>
                <a:srgbClr val="134F5C"/>
              </a:buClr>
              <a:defRPr/>
            </a:pPr>
            <a:r>
              <a:rPr lang="en-IN" sz="1800" dirty="0">
                <a:solidFill>
                  <a:srgbClr val="134F5C"/>
                </a:solidFill>
                <a:latin typeface="+mn-lt"/>
              </a:rPr>
              <a:t>Temperature-Temperature in Celsius</a:t>
            </a:r>
          </a:p>
          <a:p>
            <a:pPr>
              <a:buClr>
                <a:srgbClr val="134F5C"/>
              </a:buClr>
              <a:defRPr/>
            </a:pPr>
            <a:r>
              <a:rPr lang="en-IN" sz="1800" dirty="0">
                <a:solidFill>
                  <a:srgbClr val="134F5C"/>
                </a:solidFill>
                <a:latin typeface="+mn-lt"/>
              </a:rPr>
              <a:t>Humidity - %</a:t>
            </a:r>
          </a:p>
          <a:p>
            <a:pPr>
              <a:buClr>
                <a:srgbClr val="134F5C"/>
              </a:buClr>
              <a:defRPr/>
            </a:pPr>
            <a:r>
              <a:rPr lang="en-IN" sz="1800" dirty="0">
                <a:solidFill>
                  <a:srgbClr val="134F5C"/>
                </a:solidFill>
                <a:latin typeface="+mn-lt"/>
              </a:rPr>
              <a:t>Windspeed - m/s</a:t>
            </a:r>
          </a:p>
          <a:p>
            <a:pPr>
              <a:buClr>
                <a:srgbClr val="134F5C"/>
              </a:buClr>
              <a:defRPr/>
            </a:pPr>
            <a:r>
              <a:rPr lang="en-IN" sz="1800" dirty="0">
                <a:solidFill>
                  <a:srgbClr val="134F5C"/>
                </a:solidFill>
                <a:latin typeface="+mn-lt"/>
              </a:rPr>
              <a:t>Visibility - 10m</a:t>
            </a:r>
          </a:p>
          <a:p>
            <a:pPr>
              <a:buClr>
                <a:srgbClr val="134F5C"/>
              </a:buClr>
              <a:defRPr/>
            </a:pPr>
            <a:r>
              <a:rPr lang="en-IN" sz="1800" dirty="0">
                <a:solidFill>
                  <a:srgbClr val="134F5C"/>
                </a:solidFill>
                <a:latin typeface="+mn-lt"/>
              </a:rPr>
              <a:t>Dew point temperature - Celsius</a:t>
            </a:r>
          </a:p>
          <a:p>
            <a:pPr marL="457200" marR="0" lvl="0" indent="-317500" algn="l" defTabSz="914400" rtl="0" eaLnBrk="1" fontAlgn="auto" latinLnBrk="0" hangingPunct="1">
              <a:lnSpc>
                <a:spcPct val="115000"/>
              </a:lnSpc>
              <a:spcBef>
                <a:spcPts val="0"/>
              </a:spcBef>
              <a:spcAft>
                <a:spcPts val="0"/>
              </a:spcAft>
              <a:buClr>
                <a:srgbClr val="F5FDFF"/>
              </a:buClr>
              <a:buSzPts val="1400"/>
              <a:buFont typeface="Arial"/>
              <a:buChar char="●"/>
              <a:tabLst/>
              <a:defRPr/>
            </a:pPr>
            <a:endParaRPr lang="en-IN" b="1" u="sng" dirty="0">
              <a:solidFill>
                <a:srgbClr val="134F5C"/>
              </a:solidFill>
              <a:latin typeface="Montserrat" panose="00000500000000000000" pitchFamily="2" charset="0"/>
            </a:endParaRPr>
          </a:p>
          <a:p>
            <a:pPr marL="457200" marR="0" lvl="0" indent="-317500" algn="l" defTabSz="914400" rtl="0" eaLnBrk="1" fontAlgn="auto" latinLnBrk="0" hangingPunct="1">
              <a:lnSpc>
                <a:spcPct val="115000"/>
              </a:lnSpc>
              <a:spcBef>
                <a:spcPts val="0"/>
              </a:spcBef>
              <a:spcAft>
                <a:spcPts val="0"/>
              </a:spcAft>
              <a:buClr>
                <a:srgbClr val="F5FDFF"/>
              </a:buClr>
              <a:buSzPts val="1400"/>
              <a:buFont typeface="Arial"/>
              <a:buChar char="●"/>
              <a:tabLst/>
              <a:defRPr/>
            </a:pPr>
            <a:endParaRPr lang="en-IN" b="1" u="sng" dirty="0">
              <a:solidFill>
                <a:srgbClr val="134F5C"/>
              </a:solidFill>
              <a:latin typeface="Montserrat" panose="00000500000000000000" pitchFamily="2" charset="0"/>
            </a:endParaRPr>
          </a:p>
          <a:p>
            <a:pPr marL="457200" marR="0" lvl="0" indent="-317500" algn="l" defTabSz="914400" rtl="0" eaLnBrk="1" fontAlgn="auto" latinLnBrk="0" hangingPunct="1">
              <a:lnSpc>
                <a:spcPct val="115000"/>
              </a:lnSpc>
              <a:spcBef>
                <a:spcPts val="0"/>
              </a:spcBef>
              <a:spcAft>
                <a:spcPts val="0"/>
              </a:spcAft>
              <a:buClr>
                <a:srgbClr val="F5FDFF"/>
              </a:buClr>
              <a:buSzPts val="1400"/>
              <a:buFont typeface="Arial"/>
              <a:buChar char="●"/>
              <a:tabLst/>
              <a:defRPr/>
            </a:pPr>
            <a:endParaRPr lang="en-IN" b="1" u="sng" dirty="0">
              <a:solidFill>
                <a:srgbClr val="134F5C"/>
              </a:solidFill>
              <a:latin typeface="Montserrat" panose="00000500000000000000" pitchFamily="2" charset="0"/>
            </a:endParaRPr>
          </a:p>
          <a:p>
            <a:pPr marL="457200" marR="0" lvl="0" indent="-317500" algn="l" defTabSz="914400" rtl="0" eaLnBrk="1" fontAlgn="auto" latinLnBrk="0" hangingPunct="1">
              <a:lnSpc>
                <a:spcPct val="115000"/>
              </a:lnSpc>
              <a:spcBef>
                <a:spcPts val="0"/>
              </a:spcBef>
              <a:spcAft>
                <a:spcPts val="0"/>
              </a:spcAft>
              <a:buClr>
                <a:srgbClr val="F5FDFF"/>
              </a:buClr>
              <a:buSzPts val="1400"/>
              <a:buFont typeface="Arial"/>
              <a:buChar char="●"/>
              <a:tabLst/>
              <a:defRPr/>
            </a:pPr>
            <a:endParaRPr lang="en-IN" b="1" u="sng" dirty="0">
              <a:solidFill>
                <a:srgbClr val="134F5C"/>
              </a:solidFill>
              <a:latin typeface="Montserrat" panose="00000500000000000000" pitchFamily="2" charset="0"/>
            </a:endParaRPr>
          </a:p>
          <a:p>
            <a:pPr marL="139700" indent="0">
              <a:buNone/>
            </a:pPr>
            <a:endParaRPr lang="en-IN" dirty="0">
              <a:solidFill>
                <a:srgbClr val="134F5C"/>
              </a:solidFill>
            </a:endParaRPr>
          </a:p>
        </p:txBody>
      </p:sp>
      <p:sp>
        <p:nvSpPr>
          <p:cNvPr id="4" name="Text Placeholder 3">
            <a:extLst>
              <a:ext uri="{FF2B5EF4-FFF2-40B4-BE49-F238E27FC236}">
                <a16:creationId xmlns:a16="http://schemas.microsoft.com/office/drawing/2014/main" xmlns="" id="{6E910A67-C962-4035-B117-C44CA0A5E970}"/>
              </a:ext>
            </a:extLst>
          </p:cNvPr>
          <p:cNvSpPr>
            <a:spLocks noGrp="1"/>
          </p:cNvSpPr>
          <p:nvPr>
            <p:ph type="body" idx="2"/>
          </p:nvPr>
        </p:nvSpPr>
        <p:spPr>
          <a:xfrm>
            <a:off x="4832400" y="1152475"/>
            <a:ext cx="3354670" cy="3416400"/>
          </a:xfrm>
        </p:spPr>
        <p:txBody>
          <a:bodyPr/>
          <a:lstStyle/>
          <a:p>
            <a:pPr>
              <a:buClr>
                <a:srgbClr val="134F5C"/>
              </a:buClr>
              <a:defRPr/>
            </a:pPr>
            <a:r>
              <a:rPr lang="en-IN" sz="1800" dirty="0">
                <a:solidFill>
                  <a:srgbClr val="134F5C"/>
                </a:solidFill>
                <a:latin typeface="+mn-lt"/>
              </a:rPr>
              <a:t>Solar radiation - MJ/m2</a:t>
            </a:r>
          </a:p>
          <a:p>
            <a:pPr>
              <a:buClr>
                <a:srgbClr val="134F5C"/>
              </a:buClr>
              <a:defRPr/>
            </a:pPr>
            <a:r>
              <a:rPr lang="en-IN" sz="1800" dirty="0">
                <a:solidFill>
                  <a:srgbClr val="134F5C"/>
                </a:solidFill>
                <a:latin typeface="+mn-lt"/>
              </a:rPr>
              <a:t>Rainfall - mm</a:t>
            </a:r>
          </a:p>
          <a:p>
            <a:pPr>
              <a:buClr>
                <a:srgbClr val="134F5C"/>
              </a:buClr>
              <a:defRPr/>
            </a:pPr>
            <a:r>
              <a:rPr lang="en-IN" sz="1800" dirty="0">
                <a:solidFill>
                  <a:srgbClr val="134F5C"/>
                </a:solidFill>
                <a:latin typeface="+mn-lt"/>
              </a:rPr>
              <a:t>Snowfall – cm</a:t>
            </a:r>
          </a:p>
          <a:p>
            <a:pPr marL="457200" marR="0" lvl="0" indent="-317500" algn="l" defTabSz="914400" rtl="0" eaLnBrk="1" fontAlgn="auto" latinLnBrk="0" hangingPunct="1">
              <a:lnSpc>
                <a:spcPct val="115000"/>
              </a:lnSpc>
              <a:spcBef>
                <a:spcPts val="0"/>
              </a:spcBef>
              <a:spcAft>
                <a:spcPts val="0"/>
              </a:spcAft>
              <a:buClr>
                <a:srgbClr val="134F5C"/>
              </a:buClr>
              <a:buSzPts val="1400"/>
              <a:buFont typeface="Arial"/>
              <a:buChar char="●"/>
              <a:tabLst/>
              <a:defRPr/>
            </a:pPr>
            <a:r>
              <a:rPr kumimoji="0" lang="en-IN" sz="1800" i="0" u="none" strike="noStrike" kern="0" cap="none" spc="0" normalizeH="0" baseline="0" noProof="0" dirty="0">
                <a:ln>
                  <a:noFill/>
                </a:ln>
                <a:solidFill>
                  <a:srgbClr val="134F5C"/>
                </a:solidFill>
                <a:effectLst/>
                <a:uLnTx/>
                <a:uFillTx/>
                <a:latin typeface="+mn-lt"/>
                <a:cs typeface="Arial"/>
                <a:sym typeface="Arial"/>
              </a:rPr>
              <a:t>Seasons - Winter, Spring, Summer, Autumn</a:t>
            </a:r>
          </a:p>
          <a:p>
            <a:pPr marL="457200" marR="0" lvl="0" indent="-317500" algn="l" defTabSz="914400" rtl="0" eaLnBrk="1" fontAlgn="auto" latinLnBrk="0" hangingPunct="1">
              <a:lnSpc>
                <a:spcPct val="115000"/>
              </a:lnSpc>
              <a:spcBef>
                <a:spcPts val="0"/>
              </a:spcBef>
              <a:spcAft>
                <a:spcPts val="0"/>
              </a:spcAft>
              <a:buClr>
                <a:srgbClr val="134F5C"/>
              </a:buClr>
              <a:buSzPts val="1400"/>
              <a:buFont typeface="Arial"/>
              <a:buChar char="●"/>
              <a:tabLst/>
              <a:defRPr/>
            </a:pPr>
            <a:r>
              <a:rPr kumimoji="0" lang="en-IN" sz="1800" i="0" u="none" strike="noStrike" kern="0" cap="none" spc="0" normalizeH="0" baseline="0" noProof="0" dirty="0">
                <a:ln>
                  <a:noFill/>
                </a:ln>
                <a:solidFill>
                  <a:srgbClr val="134F5C"/>
                </a:solidFill>
                <a:effectLst/>
                <a:uLnTx/>
                <a:uFillTx/>
                <a:latin typeface="+mn-lt"/>
                <a:cs typeface="Arial"/>
                <a:sym typeface="Arial"/>
              </a:rPr>
              <a:t>Holiday - Holiday/No holiday</a:t>
            </a:r>
          </a:p>
          <a:p>
            <a:pPr marL="457200" marR="0" lvl="0" indent="-317500" algn="l" defTabSz="914400" rtl="0" eaLnBrk="1" fontAlgn="auto" latinLnBrk="0" hangingPunct="1">
              <a:lnSpc>
                <a:spcPct val="115000"/>
              </a:lnSpc>
              <a:spcBef>
                <a:spcPts val="0"/>
              </a:spcBef>
              <a:spcAft>
                <a:spcPts val="0"/>
              </a:spcAft>
              <a:buClr>
                <a:srgbClr val="134F5C"/>
              </a:buClr>
              <a:buSzPts val="1400"/>
              <a:buFont typeface="Arial"/>
              <a:buChar char="●"/>
              <a:tabLst/>
              <a:defRPr/>
            </a:pPr>
            <a:r>
              <a:rPr kumimoji="0" lang="en-IN" sz="1800" i="0" u="none" strike="noStrike" kern="0" cap="none" spc="0" normalizeH="0" baseline="0" noProof="0" dirty="0">
                <a:ln>
                  <a:noFill/>
                </a:ln>
                <a:solidFill>
                  <a:srgbClr val="134F5C"/>
                </a:solidFill>
                <a:effectLst/>
                <a:uLnTx/>
                <a:uFillTx/>
                <a:latin typeface="+mn-lt"/>
                <a:cs typeface="Arial"/>
                <a:sym typeface="Arial"/>
              </a:rPr>
              <a:t>Functional Day - NoFunc(Non Functional Hours), Fun(Functional hours)</a:t>
            </a:r>
            <a:endParaRPr lang="en-IN" sz="1800" b="1" u="sng" dirty="0">
              <a:solidFill>
                <a:srgbClr val="134F5C"/>
              </a:solidFill>
              <a:latin typeface="Montserrat" panose="00000500000000000000" pitchFamily="2" charset="0"/>
            </a:endParaRPr>
          </a:p>
          <a:p>
            <a:endParaRPr lang="en-IN" dirty="0"/>
          </a:p>
        </p:txBody>
      </p:sp>
    </p:spTree>
    <p:extLst>
      <p:ext uri="{BB962C8B-B14F-4D97-AF65-F5344CB8AC3E}">
        <p14:creationId xmlns:p14="http://schemas.microsoft.com/office/powerpoint/2010/main" xmlns="" val="115872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24E03-8408-4E29-9E56-E7C9CEFB090C}"/>
              </a:ext>
            </a:extLst>
          </p:cNvPr>
          <p:cNvSpPr>
            <a:spLocks noGrp="1"/>
          </p:cNvSpPr>
          <p:nvPr>
            <p:ph type="title"/>
          </p:nvPr>
        </p:nvSpPr>
        <p:spPr/>
        <p:txBody>
          <a:bodyPr/>
          <a:lstStyle/>
          <a:p>
            <a:r>
              <a:rPr lang="en-IN" b="1" dirty="0">
                <a:latin typeface="+mj-lt"/>
              </a:rPr>
              <a:t>Basic Data Exploration</a:t>
            </a:r>
          </a:p>
        </p:txBody>
      </p:sp>
      <p:sp>
        <p:nvSpPr>
          <p:cNvPr id="3" name="Text Placeholder 2">
            <a:extLst>
              <a:ext uri="{FF2B5EF4-FFF2-40B4-BE49-F238E27FC236}">
                <a16:creationId xmlns:a16="http://schemas.microsoft.com/office/drawing/2014/main" xmlns="" id="{AF180A00-6E9C-4853-815D-EE5F0BE53911}"/>
              </a:ext>
            </a:extLst>
          </p:cNvPr>
          <p:cNvSpPr>
            <a:spLocks noGrp="1"/>
          </p:cNvSpPr>
          <p:nvPr>
            <p:ph type="body" idx="1"/>
          </p:nvPr>
        </p:nvSpPr>
        <p:spPr>
          <a:xfrm>
            <a:off x="311699" y="1040647"/>
            <a:ext cx="8520599" cy="2838278"/>
          </a:xfrm>
        </p:spPr>
        <p:txBody>
          <a:bodyPr/>
          <a:lstStyle/>
          <a:p>
            <a:pPr>
              <a:buClr>
                <a:srgbClr val="134F5C"/>
              </a:buClr>
            </a:pPr>
            <a:r>
              <a:rPr lang="en-IN" sz="1800" dirty="0">
                <a:solidFill>
                  <a:srgbClr val="134F5C"/>
                </a:solidFill>
                <a:latin typeface="+mn-lt"/>
              </a:rPr>
              <a:t>This Dataset has 8760 columns and 14 Rows.</a:t>
            </a:r>
          </a:p>
          <a:p>
            <a:pPr>
              <a:buClr>
                <a:srgbClr val="134F5C"/>
              </a:buClr>
            </a:pPr>
            <a:r>
              <a:rPr lang="en-IN" sz="1800" dirty="0">
                <a:solidFill>
                  <a:srgbClr val="134F5C"/>
                </a:solidFill>
                <a:latin typeface="+mn-lt"/>
              </a:rPr>
              <a:t>There are 3 categorical features ‘Seasons’, ‘Holiday’, &amp; ‘functioning Day’.</a:t>
            </a:r>
          </a:p>
          <a:p>
            <a:pPr>
              <a:buClr>
                <a:srgbClr val="134F5C"/>
              </a:buClr>
            </a:pPr>
            <a:r>
              <a:rPr lang="en-IN" sz="1800" dirty="0">
                <a:solidFill>
                  <a:srgbClr val="134F5C"/>
                </a:solidFill>
                <a:latin typeface="+mn-lt"/>
              </a:rPr>
              <a:t>One datetime feature ’Date’.</a:t>
            </a:r>
          </a:p>
          <a:p>
            <a:pPr>
              <a:buClr>
                <a:srgbClr val="134F5C"/>
              </a:buClr>
            </a:pPr>
            <a:r>
              <a:rPr lang="en-IN" sz="1800" dirty="0">
                <a:solidFill>
                  <a:srgbClr val="134F5C"/>
                </a:solidFill>
                <a:latin typeface="+mn-lt"/>
              </a:rPr>
              <a:t>Dataset contains no null values</a:t>
            </a:r>
          </a:p>
          <a:p>
            <a:pPr>
              <a:buClr>
                <a:srgbClr val="134F5C"/>
              </a:buClr>
            </a:pPr>
            <a:r>
              <a:rPr lang="en-IN" sz="1800" dirty="0">
                <a:solidFill>
                  <a:srgbClr val="134F5C"/>
                </a:solidFill>
                <a:latin typeface="+mn-lt"/>
              </a:rPr>
              <a:t>No missing or duplicates values.</a:t>
            </a:r>
          </a:p>
          <a:p>
            <a:pPr marL="139700" indent="0">
              <a:buClr>
                <a:srgbClr val="134F5C"/>
              </a:buClr>
              <a:buNone/>
            </a:pPr>
            <a:endParaRPr lang="en-IN" b="1" dirty="0">
              <a:solidFill>
                <a:srgbClr val="134F5C"/>
              </a:solidFill>
              <a:latin typeface="Montserrat" panose="00000500000000000000" pitchFamily="2" charset="0"/>
            </a:endParaRPr>
          </a:p>
        </p:txBody>
      </p:sp>
      <p:pic>
        <p:nvPicPr>
          <p:cNvPr id="6" name="Picture 5">
            <a:extLst>
              <a:ext uri="{FF2B5EF4-FFF2-40B4-BE49-F238E27FC236}">
                <a16:creationId xmlns:a16="http://schemas.microsoft.com/office/drawing/2014/main" xmlns="" id="{3945602B-CF98-467D-A1AC-48CFB29B3747}"/>
              </a:ext>
            </a:extLst>
          </p:cNvPr>
          <p:cNvPicPr>
            <a:picLocks noChangeAspect="1"/>
          </p:cNvPicPr>
          <p:nvPr/>
        </p:nvPicPr>
        <p:blipFill>
          <a:blip r:embed="rId2"/>
          <a:stretch>
            <a:fillRect/>
          </a:stretch>
        </p:blipFill>
        <p:spPr>
          <a:xfrm>
            <a:off x="672353" y="2846564"/>
            <a:ext cx="7530353" cy="1890992"/>
          </a:xfrm>
          <a:prstGeom prst="rect">
            <a:avLst/>
          </a:prstGeom>
        </p:spPr>
      </p:pic>
      <p:sp>
        <p:nvSpPr>
          <p:cNvPr id="7" name="Rectangle 6">
            <a:extLst>
              <a:ext uri="{FF2B5EF4-FFF2-40B4-BE49-F238E27FC236}">
                <a16:creationId xmlns:a16="http://schemas.microsoft.com/office/drawing/2014/main" xmlns="" id="{41583029-639B-4F8B-8F68-7EEA8EEFC984}"/>
              </a:ext>
            </a:extLst>
          </p:cNvPr>
          <p:cNvSpPr/>
          <p:nvPr/>
        </p:nvSpPr>
        <p:spPr>
          <a:xfrm>
            <a:off x="672353" y="2846564"/>
            <a:ext cx="7597588" cy="1890992"/>
          </a:xfrm>
          <a:prstGeom prst="rect">
            <a:avLst/>
          </a:prstGeom>
          <a:noFill/>
          <a:ln>
            <a:solidFill>
              <a:srgbClr val="134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96362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E5A7D-120A-45CA-BE16-37D7A27C7AC8}"/>
              </a:ext>
            </a:extLst>
          </p:cNvPr>
          <p:cNvSpPr>
            <a:spLocks noGrp="1"/>
          </p:cNvSpPr>
          <p:nvPr>
            <p:ph type="title"/>
          </p:nvPr>
        </p:nvSpPr>
        <p:spPr>
          <a:xfrm>
            <a:off x="311700" y="225286"/>
            <a:ext cx="8520600" cy="572700"/>
          </a:xfrm>
        </p:spPr>
        <p:txBody>
          <a:bodyPr/>
          <a:lstStyle/>
          <a:p>
            <a:r>
              <a:rPr lang="en-IN" b="1" dirty="0">
                <a:latin typeface="Montserrat" panose="00000500000000000000" pitchFamily="2" charset="0"/>
              </a:rPr>
              <a:t>EDA</a:t>
            </a:r>
          </a:p>
        </p:txBody>
      </p:sp>
      <p:sp>
        <p:nvSpPr>
          <p:cNvPr id="3" name="Text Placeholder 2">
            <a:extLst>
              <a:ext uri="{FF2B5EF4-FFF2-40B4-BE49-F238E27FC236}">
                <a16:creationId xmlns:a16="http://schemas.microsoft.com/office/drawing/2014/main" xmlns="" id="{31132023-4339-4B07-A80A-2B554EA08FB2}"/>
              </a:ext>
            </a:extLst>
          </p:cNvPr>
          <p:cNvSpPr>
            <a:spLocks noGrp="1"/>
          </p:cNvSpPr>
          <p:nvPr>
            <p:ph type="body" idx="1"/>
          </p:nvPr>
        </p:nvSpPr>
        <p:spPr>
          <a:xfrm>
            <a:off x="159852" y="797986"/>
            <a:ext cx="7492598" cy="397871"/>
          </a:xfrm>
        </p:spPr>
        <p:txBody>
          <a:bodyPr/>
          <a:lstStyle/>
          <a:p>
            <a:pPr marL="139700" indent="0">
              <a:buNone/>
            </a:pPr>
            <a:r>
              <a:rPr lang="en-IN" sz="2000" b="1" dirty="0">
                <a:solidFill>
                  <a:srgbClr val="CC0000"/>
                </a:solidFill>
              </a:rPr>
              <a:t>Rented bike count on Different months in 2017 and 2018</a:t>
            </a:r>
          </a:p>
        </p:txBody>
      </p:sp>
      <p:sp>
        <p:nvSpPr>
          <p:cNvPr id="5" name="Text Placeholder 4">
            <a:extLst>
              <a:ext uri="{FF2B5EF4-FFF2-40B4-BE49-F238E27FC236}">
                <a16:creationId xmlns:a16="http://schemas.microsoft.com/office/drawing/2014/main" xmlns="" id="{1BBA5391-2FB9-4CF6-AB48-FB78ABE52A78}"/>
              </a:ext>
            </a:extLst>
          </p:cNvPr>
          <p:cNvSpPr>
            <a:spLocks noGrp="1"/>
          </p:cNvSpPr>
          <p:nvPr>
            <p:ph type="body" idx="2"/>
          </p:nvPr>
        </p:nvSpPr>
        <p:spPr>
          <a:xfrm>
            <a:off x="-212736" y="4104334"/>
            <a:ext cx="8520600" cy="874805"/>
          </a:xfrm>
        </p:spPr>
        <p:txBody>
          <a:bodyPr/>
          <a:lstStyle/>
          <a:p>
            <a:pPr algn="l"/>
            <a:r>
              <a:rPr lang="en-IN" sz="1800" dirty="0">
                <a:solidFill>
                  <a:srgbClr val="134F5C"/>
                </a:solidFill>
                <a:latin typeface="+mn-lt"/>
              </a:rPr>
              <a:t>R</a:t>
            </a:r>
            <a:r>
              <a:rPr lang="en-IN" sz="1800" i="0" dirty="0">
                <a:solidFill>
                  <a:srgbClr val="134F5C"/>
                </a:solidFill>
                <a:effectLst/>
                <a:latin typeface="+mn-lt"/>
              </a:rPr>
              <a:t>ented bike count was very low in 2017.</a:t>
            </a:r>
          </a:p>
          <a:p>
            <a:pPr algn="l"/>
            <a:r>
              <a:rPr lang="en-IN" sz="1800" i="0" dirty="0">
                <a:solidFill>
                  <a:srgbClr val="134F5C"/>
                </a:solidFill>
                <a:effectLst/>
                <a:latin typeface="+mn-lt"/>
              </a:rPr>
              <a:t>In 2018, </a:t>
            </a:r>
            <a:r>
              <a:rPr lang="en-IN" sz="1800" dirty="0">
                <a:solidFill>
                  <a:srgbClr val="134F5C"/>
                </a:solidFill>
                <a:latin typeface="+mn-lt"/>
              </a:rPr>
              <a:t>There is </a:t>
            </a:r>
            <a:r>
              <a:rPr lang="en-IN" sz="1800" i="0" dirty="0">
                <a:solidFill>
                  <a:srgbClr val="134F5C"/>
                </a:solidFill>
                <a:effectLst/>
                <a:latin typeface="+mn-lt"/>
              </a:rPr>
              <a:t>a sharp increase in Rented bike count.</a:t>
            </a:r>
          </a:p>
          <a:p>
            <a:endParaRPr lang="en-IN" dirty="0"/>
          </a:p>
        </p:txBody>
      </p:sp>
      <p:pic>
        <p:nvPicPr>
          <p:cNvPr id="6" name="Picture 5">
            <a:extLst>
              <a:ext uri="{FF2B5EF4-FFF2-40B4-BE49-F238E27FC236}">
                <a16:creationId xmlns:a16="http://schemas.microsoft.com/office/drawing/2014/main" xmlns="" id="{E4B4BA72-ED9E-4ADB-831D-4FA92552839F}"/>
              </a:ext>
            </a:extLst>
          </p:cNvPr>
          <p:cNvPicPr>
            <a:picLocks noChangeAspect="1"/>
          </p:cNvPicPr>
          <p:nvPr/>
        </p:nvPicPr>
        <p:blipFill>
          <a:blip r:embed="rId2"/>
          <a:stretch>
            <a:fillRect/>
          </a:stretch>
        </p:blipFill>
        <p:spPr>
          <a:xfrm>
            <a:off x="548608" y="1245918"/>
            <a:ext cx="6464034" cy="2858416"/>
          </a:xfrm>
          <a:prstGeom prst="rect">
            <a:avLst/>
          </a:prstGeom>
        </p:spPr>
      </p:pic>
    </p:spTree>
    <p:extLst>
      <p:ext uri="{BB962C8B-B14F-4D97-AF65-F5344CB8AC3E}">
        <p14:creationId xmlns:p14="http://schemas.microsoft.com/office/powerpoint/2010/main" xmlns="" val="220268646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TotalTime>
  <Words>1317</Words>
  <PresentationFormat>On-screen Show (16:9)</PresentationFormat>
  <Paragraphs>182</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Montserrat</vt:lpstr>
      <vt:lpstr>Courier New</vt:lpstr>
      <vt:lpstr>Simple Light</vt:lpstr>
      <vt:lpstr>           Capstone Project - 2 Bike Sharing Demand Prediction ML Supervised Regression  pradyumna vikram singh   </vt:lpstr>
      <vt:lpstr>Concept of Bike Sharing</vt:lpstr>
      <vt:lpstr>Let’s predict Bike Sharing Demand in Seoul</vt:lpstr>
      <vt:lpstr>Problem statements</vt:lpstr>
      <vt:lpstr>    Data pipeline</vt:lpstr>
      <vt:lpstr>Slide 6</vt:lpstr>
      <vt:lpstr> Data summary</vt:lpstr>
      <vt:lpstr>Basic Data Exploration</vt:lpstr>
      <vt:lpstr>EDA</vt:lpstr>
      <vt:lpstr>EDA - Checking distribution of our dependent variable</vt:lpstr>
      <vt:lpstr>EDA - Bike count in 2017 and 2018</vt:lpstr>
      <vt:lpstr>EDA - Distribution of rented bike according to different seasons</vt:lpstr>
      <vt:lpstr>EDA - Rented bike count per hour</vt:lpstr>
      <vt:lpstr>EDA - Relationship between bike count and Temperature</vt:lpstr>
      <vt:lpstr>EDA - Relationship between bike count and Humidity</vt:lpstr>
      <vt:lpstr>EDA - Relationship between bike count and Windspeed</vt:lpstr>
      <vt:lpstr>EDA - Relationship between bike count and Visibility</vt:lpstr>
      <vt:lpstr> EDA - Rented bike count in different seasons </vt:lpstr>
      <vt:lpstr>Plot of average rent over time(hrs) with precent change for rent over time(hrs) </vt:lpstr>
      <vt:lpstr>Correlation between Different factors by using Heatmap</vt:lpstr>
      <vt:lpstr>Plot graph of feature importance </vt:lpstr>
      <vt:lpstr>Preparing Dataset for Modelling</vt:lpstr>
      <vt:lpstr>Modeling Overview</vt:lpstr>
      <vt:lpstr>Implementing linear regression (Baseline Model)  </vt:lpstr>
      <vt:lpstr>Model Validation &amp; Selection</vt:lpstr>
      <vt:lpstr>Model Validation &amp; Selection </vt:lpstr>
      <vt:lpstr>Model Validation &amp; Selection</vt:lpstr>
      <vt:lpstr>Scenario while applying Gradient Boost</vt:lpstr>
      <vt:lpstr>Scenario while applying XGBoost</vt:lpstr>
      <vt:lpstr>Gradient Boost</vt:lpstr>
      <vt:lpstr>Feature Importance</vt:lpstr>
      <vt:lpstr>Feature importance with xg train</vt:lpstr>
      <vt:lpstr>Challenges</vt:lpstr>
      <vt:lpstr>Conclusion</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Bike Sharing Demand Prediction ML Supervised Regression  pradyumna vikram singh   </dc:title>
  <cp:lastModifiedBy>Windows User</cp:lastModifiedBy>
  <cp:revision>1</cp:revision>
  <dcterms:modified xsi:type="dcterms:W3CDTF">2022-06-09T10:31:05Z</dcterms:modified>
</cp:coreProperties>
</file>