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89" r:id="rId7"/>
    <p:sldId id="328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</p:sldIdLst>
  <p:sldSz cx="9144000" cy="5143500" type="screen16x9"/>
  <p:notesSz cx="6858000" cy="9144000"/>
  <p:embeddedFontLst>
    <p:embeddedFont>
      <p:font typeface="Montserrat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6" roundtripDataSignature="AMtx7mjxrrMhroYqpqGzJaQ4GbKxAz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96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10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5750" y="170121"/>
            <a:ext cx="8512500" cy="467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0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IN" sz="4000" b="1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Capstone Project </a:t>
            </a:r>
            <a:r>
              <a:rPr lang="en-IN" sz="4000" b="1" dirty="0" smtClean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– 4</a:t>
            </a:r>
            <a:endParaRPr sz="4000"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Online Retail Customer Segmentation</a:t>
            </a:r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2000" b="1" u="sng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pradyumna</a:t>
            </a:r>
            <a:r>
              <a:rPr lang="en-IN" sz="20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2000" b="1" u="sng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vikram</a:t>
            </a:r>
            <a:r>
              <a:rPr lang="en-IN" sz="20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2000" b="1" u="sng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singh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EDA – Finding Top product based on maximum selling</a:t>
            </a:r>
            <a:endParaRPr b="1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6769"/>
            <a:ext cx="51816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0" y="1705359"/>
            <a:ext cx="3905250" cy="240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07494" y="4603531"/>
            <a:ext cx="5712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White Hanging Heart T- Light Holder is the top product.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EDA - Top 5 Country based on the Most Numbers Customers?</a:t>
            </a:r>
            <a:endParaRPr b="1"/>
          </a:p>
        </p:txBody>
      </p:sp>
      <p:sp>
        <p:nvSpPr>
          <p:cNvPr id="154626" name="AutoShape 2" descr="data:image/png;base64,iVBORw0KGgoAAAANSUhEUgAAAygAAAGJCAYAAABhKxeTAAAABHNCSVQICAgIfAhkiAAAAAlwSFlzAAALEgAACxIB0t1+/AAAADh0RVh0U29mdHdhcmUAbWF0cGxvdGxpYiB2ZXJzaW9uMy4yLjIsIGh0dHA6Ly9tYXRwbG90bGliLm9yZy+WH4yJAAAgAElEQVR4nO3deZhcVZ3/8XcngbCFLUQRZFPJV0UHEBd0EHUUx2HEFRmBgDpuqOOGCqisDigio4iAoKjsqKAw6KgoP0VEYURWcfkKDIEIKiFsiZAA6f79cU5B0fRWSXfVTfr9ep5+uuueu5xbfavqfu4551bfwMAAkiRJktQEU3pdAUmSJElqMaBIkiRJagwDiiRJkqTGMKBIkiRJagwDiiRJkqTGMKBIkiRJagwDiiStICLi4oh4R4/rcEpEHN6jbc+NiFf0Ytsruoh4aUT8udf1kKSxmNbrCkhaeUTEoraHawBLgKX18bsz88xx2MYpwB7Ag22T18nMpcPM/yTgcGBnYC3gNuBbwFGZ+fflrc8I9TwUeFpmzpmobazM6v/5z5l54AStfwCYD2yUmQ/XaatQjo9Zmdm3HOveHLgZWKW17iHmORQ4BPi3zPx2nTYNeAjYIjPnLuv2myYi+oD3A+8CtgDuBi4DPpWZv12O9Z7CBB4jknrHFhRJ4yYz12r9ALcCu7RNW+5w0uao9m2NEE7Wp5wIrQ68MDNnADsB6wJPHcf6dCwi+iLC9+Deuhv4l7bH/1KndctdwGERMbWL21xuNUh14ovAB4EPAOsDs4HzgX8d56r1zDI8J5JG4AtK0oSLiOnAZ4Hd6qRvA/tn5pKIeClwBnACsC+wCPjkOAWafYGFwJzM7AfIzHmUk6VW3V5EOYGaDfwJ+GBm/qqWzQXekZkX1ceHUltF2q6SvxX4T0qL0Rcy84iIeBXwCaAvIl4H3JSZW0fExcAvgZcCzwEOjog3Z+Z2bfXZF3hJZr52mH16akT8Gng68DPgbZl5V132HODFlEB2LfCezPxdLdsZOBrYBLiv1vXoWvZqSivT5sDvgX0y87pati3wNWBL4AfAwHBPdg1cnwDeWevwI+D9mXnvSM/XEOt5F7AnMBARHwJ+lpm71OJtIuLzwGZ1/W/JzMWj7ccwTgf2Br5XH+8NnFbX0arLRsCJwA6UQPHZzPxqLXs+5bidDTwAnJmZ+wKX1MXviQiAnTLzsiG2/yPgWcAc4NQhnoeLgTMy8+T6+K2U43GH+ngAeB/wYWBD4BjglLpfz6rrn5OZD7at8xMM8Tqrr9EjKK/R6cB5wIcz84G21+iX6rZ+EhEfrtvaAegHfkc5bvsH7cOWtY4vzMxftxWd2TbPsPtZW18+TzkeVgNuAXYHXsQQx0hEPAP4MrANpTXs45l5QV3vKcD9lFacF1NeI28EDgDeAvwN2D0zr67zb1T3ecf6fH0hM4+tZYfW53gx8Bpg34i4jqGPB0kd8uqdpG74JLA95aRha+D5QHu3jA2BDYCNKScKX4l6ZjeM90bEXRFxZUS8cYT5XgF8d/BJU0ttYfkf4FhgJuVE6H8iYubYdgsoJ2gBvJwSOJ6RmT8CPg18q7bwbN02/16Uri4z6na3qCdV7eWnjbC9vYF/B54EPFzX0fJDSpB4AnAVbSeBlJDx7tqK9Czgp/BIAPk68G7Kc3AScEFETI+IVSlXuk+nXPk+h3JCN5y31p+XAU+hdKk7btA8j3u+Bq8kM79S695qKdulrXg34FWUk8x/qNsbcT9GqO/5wI4RsW5ErEc5af3vQfN8E/gzsBGwK/DpiPinWvZF4IuZuTalRe7bdfqO9fe6tf5DhRMoYe8g4JDavWxZ/DOwHeX1tR/wFUrg2YTyf969bd6RXmdHUk6stwGeVuc5eNCy61OC4buAj1Cel1nAEynBdKjw+nJKN6xfD1E2Fq+kPJ+zgXUo//8FQx0j9Tn8HvBjymvg/cCZg95LdqO892xA6YJ6GeW1sgFwLuU9oBW2v0cJMRvX/fhQRPxz27peW5dZt9ZluONBUocMKJK6YU9Kf/M7MnM+cBjlRLzdQZm5JDN/TgkNuw1eSXUsj56EHwScEhH/OMy8M4G/jFCvfwVuyMzTM/PhzDwb+COwywjLDHZYZj6QmddSTma2HmX+UzLzd3V7SyjjYeYARMRWlKv/3x9h+dMz8/o6fuYgYLdWF6HM/HpmLqzrPRTYOiLWqcs9BDwzItbOzLsz86o6/V3ASZn5v5m5NDNPpZy4bV9/VgGOycyHMvNc4IoR6rYn8PnM/L/MXAR8HHjzoO4vnT5fgx2bmbfXVqPvUU6oR9uP4Syu6/i3+nNBnQZARGwC/COltW9xZl4DnEwJiVCe06dFxAaZuSgzL+9wX6hX9+cDy3rzg6My877aUnY98OP6/N9LCazbDpr/ca+z2krxLkqLyV2ZuZASsN/ctlw/cEhd9gHKvj8J2KweG7/IzKECymivwdE8RAnzTwf6MvMPmTnc+ranhOIjM/PBzPwp5bXUHtLOy8wra6vbecDizDytdhP9Fo8+X8+jjEX6VF3X/wFf5bHPyWWZeX5m9rc9J8t1PEgq7OIlqRs2onTNaLmlTmu5Ox87YH1w+SPaTqwBfhARZwJvoHSdGmwB5SRqrPVqbXvjEZYZ7K9tf99POUEaybxBj08Fzo6IAymh7ds1YIxl+VsoAWKDiLiT0kXnTZSr2q1Wow2AeyktHwcCR9auKAfUK/ubAW+JiPe3rXdVynMzANw26MRz8PPVbqj/8zTKFfaWTp+vwQYv3zpORtqPkZwGfAboA/YfVLYR0Dphb7kFeG79++3Ap4A/RsTNlPA1UrgczoHANygtVZ36W9vfDwzxeMO2x8O9zmZRutxd2dbY0Ae0j42Z3+pKV32OEoJ/XJf5SmYeOUT9RnsNjigzfxoRxwHHA5tFxHeBj2bmfUPMvhEwb1CL6eDX82jPV+t43AzYKCLuaSufCvyi7fHg1/J4HQ/SpGcLiqRuuJ3ygd+yaZ3Wsl5ErDlC+UgGKCdTQ7kIeP0Ig9EH16u17dvq33+nnLi1bMjYDTdW4zHT61XWByndi/Zg9JPUTdr+3pRy1fbOuuxrKd3a1qG0xEB9bjLziizjWp5A6drU6n4yDzgiM9dt+1mjtib9Bdi4XmFv3+Zwhvo/P8xjTwLHatixLsMYaT9G8gvKCfQTgUsHld0OrB8RM9qmPXJ8ZOYNmbk75Tn9LHBuPY47qntm/gS4EXjvoKLlOf6GMtzr7E7KyflWbc/dOlludtEy+LhdmJkfycyn8OgYjJcPsc3/Bzw5Ip47RFnLiPuZmcdmGaf1TEpXr48NVae6L5sMer23v547MQ+4edDxNCMzd26bZ/BzMtzxIKlDtqBI6oazgQMj4grKh/rBlEG37Q6rA3hfALyacgvWx4mIXSmDf++nnIzPYfguWZ+v5adGxIGZeUtEbEzpP38KZdD3lyJiD8oJ+xspJ0Gtq57XULoo/ZDSFam17bH4G7BTREzJYcbAtDmNMlbjocwcfJI82JyIOA2YS7lae25mLq0n0UsoV6zXoHTRAaCOJXkT8P0sA9bv49EWlq8C50XERcCv67IvpQz0vowSMD4QESdQnufnUwbnD+VsYP/6fM3n0XE4D488pGhIf6OMYxmrYfdjUAvIY2TmQETs0vZ3e9m8iPgV8JmI+Cjl5PjtlK5sRMQc4MLMnN92pb2fsu/9tf5/GmP9P8njx79cA7whIk6mtA68nWULe+0e9zrLzP6I+CrwhYj4j8y8o75OnpWZFw61knpDgj8CN1Fa6Jby6DH1iMy8oR47Z0fEO4FfUS6Ovg7YvLa6DLufEfG8Ov9VlCCzuG07g4+R/6W8L+wXEf9F6Z63C6W7Vqd+DSyMiP0p3UofBJ4BrJ6ZQ3ZzHOF4kNQhW1AkdcPhwG+A64DfUk422r/s76+U27veThlsuk9m/nGYdX2QckX0Hko3k3dm5sVDzVjHKbyI0srwvxGxkHJF917gxsxcQDlJ+wjlxH4/4NWZeWddxUGUwa53U8bNnNXBPp9Tfy+IiKtGnPPRuy4NDm3DzXsK5TlbjXLrVigh5xbKc/N7YHD/972AuTWc7EM9yc7M31DuunUcZT9vpA48z3L3pzfUx3dRxml8d4S6fb3W7xLKHbsWUwYqL4uvUcbM3BMR548280j7MYZlf1fHcAxld0pr1O2UMQuHZL2rG2Ww/u+ifP/PF4E31/E191O62/2y1n+kcTCtOvySclLc7guUE+O/UboCLu+d7UZ6ne1Pec4ur8fIRZSbGQxnyzrPIkqQPSEzhwuuH6D8X46nvG5vAl7Po3dPG2k/16aEz7spx/cCyuseBh0j9XjdhXK76Dspd9Tae4T3kmHVMSmvpoxxurmu72RK6+RwhjweOt22JOgbGOi0FV2Sxk/rFqaZ+eRe16VXImJ14A7gOZl5Q6/rI0lSL9mCIkm99x7gCsOJJEmOQZGknoryZZB9lD75kiRNenbxkiRJktQYdvGSJEmS1Bh28erMdMrtCv9CuaWiJEmSpM5MpXwH1RWUW+Q/hgGlM8/jsd8iK0mSJGnZvJjHf0muAaVDfwG4++6/09/v2B1JkiSpU1Om9LHeemtCPbcezIDSmaUA/f0DBhRJkiRp+Qw5ZMJB8pIkSZIaw4AiSZIkqTEMKJIkSZIaw4AiSZIkqTEMKJIkSZIaw4AiSZIkqTEMKJIkSZIaw4AiSZIkqTG69kWNEXE+sAXQDywC3p+Z10TEXGBx/QHYPzMvrMtsD5wErA7MBeZk5h0TVSZJkiSpt7rZgvKWzNw6M7cFjga+3la2a2ZuU39a4WQKcAbwvsycDVwCHDlRZZIkSZJ6r2sBJTPvbXu4DqUlZSTbAYsz89L6+ERgtwkskyRJktRjXR2DEhEnR8StwBHAW9qKzoyI6yLihIhYt07bFLilNUNm3glMiYj1J6hMkiRJUo91bQwKQGa+AyAi9gI+B+wMvDgz50XEdOAY4DhgTjfr1amZM9fqdRUkSZKklVJXA0pLZp4eEV+JiJmZOa9OWxIRJwAX1NluBTZrLRMRGwD9mXlXbYUZ17JO6r9gwSL6+wc62ucZa6/GatNX6WgZNdfiJQ+x8L7Fo88oSZKkx5gypW/EC/5dCSgRsRawXiuMRMQuwF3A4ohYJzPvjYg+4M3ANXWxK4HVI2KHOmZkH+CcCSybUKtNX4U99juzG5tSF5x11J4sxIAiSZI03rrVgrImcE5ErAkspYSTXYAnAt+JiKnAVOD3wHsBMrO/dgU7KSJWo94SeKLKJEmSJPVe38BAZ12VJrnNgZuXpYvXrFkzbEFZiZx11J7Mn7+w19WQJEla4bR18dqC0mDw2PJuV0iSJEmShmNAkSRJktQYBhRJkiRJjWFAkSRJktQYBhRJkiRJjWFAkSRJktQYBhRJkiRJjWFAkSRJktQYBhRJkiRJjWFAkSRJktQYBhRJkiRJjWFAkSRJktQYBhRJkiRJjWFAkSRJktQYBhRJkiRJjWFAkSRJktQYBhRJkiRJjWFAkSRJktQYBhRJkiRJjWFAkSRJktQYBhRJkiRJjWFAkSRJktQYBhRJkiRJjWFAkSRJktQYBhRJkiRJjWFAkSRJktQYBhRJkiRJjWFAkSRJktQYBhRJkiRJjWFAkSRJktQYBhRJkiRJjWFAkSRJktQYBhRJkiRJjWFAkSRJktQYBhRJkiRJjWFAkSRJktQY07q1oYg4H9gC6AcWAe/PzGsiYjZwKjATWADsnZk31GW6WiZJkiSpt7rZgvKWzNw6M7cFjga+XqefCByfmbOB44GT2pbpdpkkSZKkHupaC0pm3tv2cB2gPyKeADwH2KlOPxs4LiJmAX3dLMvM+eO5v5IkSZI617WAAhARJwOvpASFVwGbALdl5lKAzFwaEbfX6X1dLhtzQJk5c63lfCa0Mpg1a0avqyBJkrTS6WpAycx3AETEXsDngIO6uf3xsmDBIvr7BzpaxpPZlc/8+Qt7XQVJkqQVzpQpfSNe8O/JXbwy83TgZcCfgY0jYipA/b0RMK/+dLNMkiRJUo91JaBExFoRsUnb412Au4A7gGuA3WvR7sDVmTk/M7taNv57LUmSJKlT3eritSZwTkSsCSylhJNdMnMgIvYBTo2Ig4G7gb3blut2mSRJkqQe6hsY6GwsxSS3OXDzso5B2WO/MyekUuq+s47a0zEokiRJy6BtDMoWwNzHlXe7QpIkSZI0HAOKJEmSpMYwoEiSJElqDAOKJEmSpMYwoEiSJElqDAOKJEmSpMYwoEiSJElqDAOKJEmSpMYwoEiSJElqDAOKJEmSpMYwoEiSJElqDAOKJEmSpMYwoEiSJElqDAOKJEmSpMYwoEiSJElqDAOKJEmSpMYwoEiSJElqDAOKJEmSpMYwoEiSJElqDAOKJEmSpMYwoEiSJElqDAOKJEmSpMYwoEiSJElqDAOKJEmSpMYwoEiSJElqDAOKJEmSpMYwoEiSJElqDAOKJEmSpMYwoEiSJElqDAOKJEmSpMYwoEiSJElqDAOKJEmSpMYwoEiSJElqDAOKJEmSpMYwoEiSJElqjGnd2EhEzAROB54KPAjcALw7M+dHxADwW6C/zr5XZv62LrcL8LlazyuBt2Xm/RNVJkmSJKm3utWCMgAclZmRmc8GbgKObCt/UWZuU39a4WQt4KvALpn5NGAh8NGJKpMkSZLUe10JKJl5V2Ze3DbpcmCzURb7F+A3mXlDfXwi8G8TWCZJkiSpx7rSxatdREwB3gNc0Db54oiYBvwQODQzlwCbAre0zXMrsEn9eyLKJEmSJPVY1wMK8CVgEXBcfbxpZs6LiLUp41QOAg7sQb3GbObMtXpdBTXArFkzel0FSZKklU5XA0pEHA1sSRkD0g+QmfPq7/si4mRg3zr7rcDL2hbfFJg3gWVjtmDBIvr7BzpaxpPZlc/8+Qt7XQVJkqQVzpQpfSNe8O/abYYj4tPAdsDrahcuImK9iFi9/j0N2BW4pi7yI+B5EbFlfbwP8O0JLJMkSZLUY10JKBGxFfBxYCPgVxFxTUScBzwd+N+IuBa4DniI0sWLzFwIvAv4fkTcCKwDHD1RZZIkSZJ6r29goLOuSpPc5sDNy9rFa4/9zpyQSqn7zjpqT7t4SZIkLYO2Ll5bAHMfV97tCkmSJEnScA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aZ1YyMRMRM4HXgq8CBwA/DuzJwfEdsDJwGrA3OBOZl5R12uq2WSJEmSeqtbLSgDwFGZGZn5bOAm4MiImAKcAbwvM2cDlwBHAnS7TJIkSVLvdSWgZOZdmXlx26TLgc2A7YDFmXlpnX4isFv9u9tlkiRJknpszAElIt40zPRdO9lgbcV4D3ABsClwS6ssM+8EpkTE+j0okyRJktRjnYxB+RpwzhDTvwKc28F6vgQsAo4DXt/Bco0xc+Zava6CGmDWrBm9roIkSdJKZ9SAEhFPqX9OiYgtgL624qcAi8e6sYg4GtgS2CUz+yPiVkpXr1b5BkB/Zt7V7bKx7gPAggWL6O8f6GQRT2ZXQvPnL+x1FSRJklY4U6b0jXjBfyxdvG6k3HVrDcrg9hvbfk4DDh1LRSLi05QxIK/LzCV18pXA6hGxQ328D4+20nS7TJIkSVKPjdqCkplTACLi55n5kmXZSERsBXwc+BPwq4gAuDkzXx8RewEnRcRq1Nv+1u32d7NMkiRJUu/1DQx01lVpktscuHlZu3jtsd+ZE1Ipdd9ZR+1pFy9JkqRl0NbFawtKg8FjjHmQfB1/cgSwDfCYTmOZuely1VKSJEmS6OwuXmdRxqB8BLh/YqojSZIkaTLrJKBsBfxjZvZPVGUkSZIkTW6dfJP8JcC2E1URSZIkSeqkBWUu8KOIOA/4a3tBZh48npWSJEmSNDl1ElDWBL4PrAJsMjHVkSRJkjSZjTmgZObbJrIikiRJktTJbYafMlxZZv7f+FRHkiRJ0mTWSRevG4EBoK9tWuvbCqeOW40kSZIkTVqddPF6zB2/ImJD4BDgF+NdKUmSJEmTUye3GX6MzPwr8CHgM+NXHUmSJEmT2TIHlCqANcajIpIkSZLUySD5X/DomBMowWQr4FPjXSlJkiRJk1Mng+RPHvT478C1mXnDONZHkiRJ0iTWySD5UyeyIpIkSZLUSRevVYADgb2AjYDbgdOBIzLzwYmpniRJkqTJpJMuXkcBzwf2AW4BNgMOAtYGPjz+VZMkSZI02XQSUN4EbJ2ZC+rjjIirgGsxoEiSJEkaB53cZrivw+mSJEmS1JFOWlDOAb4XEYcBt1K6eB1Yp0uSJEnScuskoOxHCSTHUwbJ3wacDRw+AfWSJEmSNAmNGlAi4h+B12Tm/sDB9adV9lngOcDlE1ZDSZIkSZPGWMagfAK4ZJiynwGfHL/qSJIkSZrMxhJQtgF+NEzZRcB241cdSZIkSZPZWALK2sCqw5StAswYv+pIkiRJmszGElD+CLxymLJX1nJJkiRJWm5juYvXF4CTImIqcH5m9kfEFOB1lDt67TuRFZQkSZI0eYwaUDLzrIjYEDgVmB4RdwIbAEuAQzLz7AmuoyRJkqRJYkzfg5KZn4+Ik4EXAjOBBcBlmXnfRFZOkiRJ0uQy5i9qrGHkwgmsiyRJkqRJbiyD5CVJkiSpKwwokiRJkhrDgCJJkiSpMQwokiRJkhrDgCJJkiSpMQwokiRJkhpjzLcZXl4RcTTwRmBz4NmZeX2dPhdYXH8A9s/MC2vZ9sBJwOrAXGBOZt4xUWWSJEmSequbLSjnAzsCtwxRtmtmblN/WuFkCnAG8L7MnA1cAhw5UWWSJEmSeq9rASUzL83MeR0ssh2wODMvrY9PBHabwDJJkiRJPdaUMShnRsR1EXFCRKxbp21KW2tLZt4JTImI9SeoTJIkSVKPdW0MyghenJnzImI6cAxwHDCnx3Ua0cyZa/W6CmqAWbNm9LoKkiRJK52eB5RWt6/MXBIRJwAX1KJbgc1a80XEBkB/Zt4VEeNe1kmdFyxYRH//QEf76cnsymf+/IW9roIkSdIKZ8qUvhEv+Pe0i1dErBkR69S/+4A3A9fU4iuB1SNih/p4H+CcCSyTJEmS1GNdCygRcWxE/Bl4MnBRRPwOeCJwcURcB1wPzAbeC5CZ/cBewJcj4gbgJcABE1UmSZIkqff6BgY666o0yW0O3LysXbz22O/MCamUuu+so/a0i5ckSdIyaOvitQXlewkfW97tCkmSJEnScA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aZ1YyMRcTTwRmBz4NmZeX2dPhs4FZgJLAD2zswbelEmSZIkqfe61YJyPrAjcMug6ScCx2fmbOB44KQelkmSJEnqsa60oGTmpQAR8ci0iHgC8BxgpzrpbOC4iJgF9HWzLDPnj+sOS5IkSVomvRyDsglwW2YuBai/b6/Tu10mSZIkqQG60oKyspk5c61eV0ENMGvWjF5XQZIkaaXTy4AyD9g4IqZm5tKImApsVKf3dbmsIwsWLKK/f6CjZTyZXfnMn7+w11WQJEla4UyZ0jfiBf+edfHKzDuAa4Dd66Tdgaszc363yyZuLyVJkiR1olu3GT4WeAOwIXBRRCzIzK2AfYBTI+Jg4G5g77bFul0mSZIkqcf6BgY666o0yW0O3LysXbz22O/MCamUuu+so/a0i5ckSdIyaOvitQUw93Hl3a6QJEmSJA3H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ab1ugIAETEXWFx/APbPzAsjYnvgJGB1YC4wJzPvqMuMe5kkSZKk3mpSC8qumblN/bkwIqYAZwDvy8zZwCXAkQATUSZJkiSp95oUUAbbDlicmZfWxycCu01gmSRJkqQea1JAOTMirouIEyJiXWBT4JZWYWbeCUyJiPUnqEySJElSjzViDArw4sycFxHTgWOA44DzelynYc2cuVavq6AGmDVrRq+rIEmStNJpREDJzHn195KIOAG4APgisFlrnojYAOjPzLsi4tbxLuukvgsWLKK/f6CjffRkduUzf/7CXldBkiRphTNlSt+IF/x73sUrItaMiHXq333Am4FrgCuB1SNihzrrPsA59e+JKJMkSZLUYz0PKMATgYsj4jrgemA28N7M7Af2Ar4cETcALwEOAJiIMkmSJEm91zcw0FlXpUluc+DmZe3itRp2SPsAABBOSURBVMd+Z05IpdR9Zx21p128JEmSlkFbF68tKN9L+NjybldIkiRJkoZjQJEkSZLUGAYUSZIkSY1hQJEkSZLUGAYUSZIkSY1hQJEkSZLUGAYUSZIkSY1hQJEkSZLUGAYUSZIkSY1hQJEkSZLUGAYUSZIkSY1hQJEkSZLUGAYUSZIkSY1hQJEkSZLUGAYUSZIkSY1hQJEkSZLUGAYUSZIkSY1hQJEkSZLUGAYUSZIkSY1hQJEkSZLUGAYUSZIkSY1hQJEkSZLUGAYUSZIkSY1hQJEkSZLUGAYUSZIkSY1hQJEkSZLUGAYUSZIkSY1hQJEkSZLUGAYUSZIkSY1hQJEkSZLUGAYUSZIkSY0xrdcVkDQ2662zKtNWnd7ramicPPzgEu6+98FeV0OSpMYxoEgriGmrTufKo97R62ponGy338lAdwPK2utMZ/qqq3Z1m5o4Sx58kPvuXdLrakjSuDOgSNIkMX3VVXnrNz7Y62ponJzyti8C3Q0o685YlVVWsyV3ZfLQ4iXcs9DWXDWLAUWSJI3JKqtN5wd7v63X1dA42vm0b4ABRQ0zKQNKRMwGTgVmAguAvTPzht7WSpIkSdJkvYvXicDxmTkbOB44qcf1kSRJksQkbEGJiCcAzwF2qpPOBo6LiFmZOb93NZMkSVr5rbP26qw6fdKdgq60HlzyMPfe98C4rnMyHh2bALdl5lKAzFwaEbfX6aMFlKkAU6b0LdOGN1hvzWVaTs20rMfB8lh17Zld36YmTi+OoQ3WWr/r29TE6cUxtPoGvg+tbLp9HK06fRrHf+4HXd2mJs77PrZzx8dQ2/xThyrvGxgYWM5qrVgiYjvgtMzcqm3a74E5mXnVKIvvAPxiIusnSZIkTRIvBi4dPHEytqDMAzaOiKm19WQqsFGdPporKE/kX4ClE1hHSZIkaWU1FXgS5dz6cSZdQMnMOyLiGmB34Iz6++oxjj9ZwhApT5IkSVJHbhquYNJ18QKIiKdTbjO8HnA35TbD2dtaSZIkSZqUAUWSJElSM03W70GRJEmS1EAGFEmSJEmNYUCRJEmS1BgGFEmSJEmNYUCRJEmS1BiT7ntQVkQRMQDMyMxFbdPuBJ6bmXNHWfYHwPsz86aIeCvwq8z80zLU4VBgrcz86BBlc4FXZ+b1EbEGcB5wO/AO4CTg1Mz8RafbHKEupwC/yczjxmud6kxErAJ8kvI9Qg/XnxuAgzPz972sm1Zs9f1kcf0B+FlmfrhnFdJKY4hjC+B1wMU8+hl2CvAK4E5gDeBC4IOZ2V/XMQD8FuhvW8fzM/PBCa6+eigi3gR8AugDVgOuysw9lnFdzwU+nJl7jmMVVzoGlJVcZu7c9vCtlDfdjgPKWETEusD/UL4V9MOZOUAJKVr5fIPy4f2CzLwnIvqAnYEAxhRQImJaZj48gXXUimvXzLx+qIKImJqZS7tdIa00HndsRcTgeY7MzOMiYgZwNeULmr/VVv6i9guGWrlFxJOAE4DnZOa8+nm3zbKuLzN/AxhORmFAWQnUq0KnATsBTwKObrUutFo3gOcBzwWOjYjDgY9m5kURsT/wRsqxcBvwzsz8a0SsA3wNeBbwV2Ae8LcRqvEE4HTggsw8pK1uF9f6fL9emVoMzAY2AS4D3pKZAxGxcd2HDSnfLNoHXFg/JFplTwLm0nblKiKeCJwIPLUu87nMPK1t388AXg5sDBxQ67kHsD7w75l5yahPsB4jIrYEXg88OTPvAahh9H9q+arAEcBLgOnAdcB7MnNRPQYepgSZGRHxIeCLwK+B7YGHgL2AQyjH3jzgDZn594h4OXA45erVNOCIzPxm3ebFlGD8QmAj4NuZeUBEPA/4RmY+q63+19b6/GpiniGNp9ryOwdYCGwJzKnHwpspx8Fiyv/zmjr/AKV17/XATOBjmfmdWvZC4HPAjLr6j2Xmj6OcoR4DbACsChyTmd/ozh6qqTJzYURcCWza67qopzakfDYtgEc+766GR95vPgW8Flgd+ETb+82ZlM+66cCNlHOOuyPipZTzoudGxObAbyi9TXamXPh7e2Ze2rW9ayjHoKw81sjMFwIvBY6MiLXaC+uH7W+AD2TmNjWczKGc2G+fmc8BfgD8V13kYOC+zHw6sCvlZHMk3wa+1x5OhvEsyotwK2A7SlM6wLGUrhxbAe8ftL1jgUsy85nAfwxRdn1m/gPwyrrvz2orn16flzcCXwUeysznU5pqPz1KXTW0bYEbMvPuYcr3A+7NzOdn5taU7n4fbyvfBnhVZrauQD0TOD4zn00JrRcC+9b/91JKNzKAq4AdMnNbynFzdESs17beTYEda/3eERFbZuYVwKKIeAlARLwY6DecNN65EXFNRFxD+XDfnnJR5Vk1iJyWmc+rx8JBlIsU7e7LzOdRwu6xABGxPqX76X71uHwOcEVETAPOorT6Pg/YATggIp7ehf1U9z1ybEXEb0aaMSKeAPwD8P1BRb9qW8cFE1ZTNcW1lItot0bEuRHxoYiY2Va+tH6evQb4Sj1uoHQNfG79bPsdsP8w658JXFbfzz4FfHZidmPFYgvKim2g7e9vAmTm3Ii4G3gy8MdRln8NpVXlqtrEPQ24t5a9jBIUyMw7I+K7o6zrB8C/RcSJmXn7CPOdn5mLASLiKkpA+knd3gfq9m6JiP/Xtkx72f8NKnsF8JFa9pc65uZlQKsJv9UsfxXlykTr8ZXA00bZJ41BRDyTcoK3BvBDSivG2hGxa51lOuUNvuXczPx72+NsXf2m/J82y8w/18ft/6dZwNdrC87DlFawAC6v5efUfuL3RsQfKMfWDZQT1PcCPwfeBxy//HutCfZIN5zagnJpZt7UVr5dRHyCcgz0U1pl232z/r4c2CgiVqMcl79vhdPaTezuevw+A/hmW1ef6XXaaO+hWvEM232wzQER8W7K+8sJmfmHQeV28ZpE6ufK6+rFz5dQxi19LCKeXWf5Wp0v63nN9sAFwN4RsSelVXZNhu9evygzWyH4ch69UDypGVBWDPMpCXsRlL77wDp1ekv7oL+ljO1/2wccnplfH4c6HgXsAvwsIl42QkhZlnouj8VQTkbqyUdr+93Y9srqamDLiFg3M++pg+K3iYj/oATePuC9mfnTYZYf/ME++JgY/Hj1+veXKW/6b6jdAv9E6e413Hpa/99zgM9ExLaU8PrvY9lJNUr7DUJWBc4FdszMqyJiI0r31HaDX/cjvdb7gDvbWvSk1hiUoLSW/Dgzf9DrSqm3arC9Hjg+In5P6bEypNpa/x5KmJ0fEXsA7xpm9iVtf3tuUtnFa8XwE+DdbY/fBVyemfd3uJ77KMGm5QLgva1uMhExPSK2rmU/Bd5Wp8+k9OceUWZ+BjiVElI26rBuFwNvqdvbBPintrL2umxBGVPSchHwzlq2IaX72HAnxhoHmXkD8N/AV+tYpZY16+8LgH0jYnWAiJgREc8Yh02vC8yt4WQnxtgClpkPAV+v9TpzGV43apbWGKR59fF7x7jcZcAz6zgUImJqfe9L4P6I2Ks1Y0Q8PSLWHsc6awWUmUnp7nxEHRitSSgiNm69b9THT6a06N9cJ7XOT7akdDG+nPJ5dS+wICKm44WxjpnSVgwfAr4YEddRujPMo/St7tRXgP+KiI9R+nOfHhEbAD+vVxmnUO5UcS3wn5TuNH+kDJIf02DyzPx0fSP/WUS8rIO6fRA4rTaH3kzp73nvoLI9atnFbct9ADipPjd9wAGZ+bsOtqtl81ZK3/8rIuIh4G7KWJMjKbfgPLSW9VO6Ih4GDO4m0akDgBMi4jDKgPjrOlj2ZMrA+y8vZx3UY5l5X0QcTDm+FlBaU8ay3F0R8Qbg8xGxJuW9tHWzkF2AY+p741TKDUF2m6BdUG+dGxHtra2j3WnyJMrnzGuB8+u0X9X3tpadR+narBXbNOCwiNgMeIByrnRgZl7daqGNiKsp3ZzfnZl3RMSPKDf3+BPl7qmXAM/vSe1XUH0DAwOjzyVNsHq1/aHMfDjKLf2uAF5er2BJy6XeEGL3zPzXXtdFkrRyiCG+p07jwxYUNcWWlFaSPmAV4DDDicZDRFxIGTD/ml7XRZIkjc4WFEmSJEmN4SB5SZIkSY1hQJEkSZLUGAYUSZIkSY1hQJEkSZLUGN7FS5I0JvW7iPYFng4sBK4BjsjMSydwmwPAlpl54zivd3PK9yr9MDN3bpt+BnBjZh46ntuTJI2dLSiSpFFFxL7AMcCngScCm1K+2PW1Pa7X8l5oe0FEvGhcKiNJGhe2oEiSRhQR6wCfAt6Wmd9tK/oe8L2ImA58lke/ff3bwP6ZuSQi3gq8IzN3aFvfI60iEXEK8Hdgc2BH4PfAHpl5U0RcUhe5ti7zdsq3vJ8BfAn4MPCTiNgW+Hhmfq+ufxXgL8BOmXn1KLt3FHAE8LIh9ns94HTgBZTPy18C+2Tmn2v5xcClwD8B/wD8DHgrcCywC5DAmzJzbp3/6bXe2wHzgYMy89uj1E+SJh1bUCRJo3khsBpw3jDlnwS2B7YBtgaeDxzYwfrfDBwGrAfcSAkMZOaOtXzrzFwrM79VH28IrA9sBrwLOA2Y07a+nYG/jCGcQGkFmh0RrxiibArwjbqdTYEHgOOGqPtewMaULwS9rC6zPvAH4BCAiFgT+AlwFvCEutwJEfHMMdRRkiYVA4okaTQzgTsz8+FhyvcEPpWZd2TmfErY2KuD9Z+Xmb+u6z+TEnRG0g8ckplLMvMBSovKzhGxdi3fi9LyMRYPUALR4YMLMnNBZn4nM+/PzIV1vpcMmu0bmXlTZt4L/BC4KTMvqvtyDrBtne/VwNzM/EZmPlzD03eAN42xnpI0adjFS5I0mgXABhExbZiQshFwS9vjW+q0sfpr29/3A2uNMv/8zFzcepCZt0fEL4E3RsR5wL8AH+xg+ycDH4uIXdonRsQawBeAV1FadwBmRMTUzFxaH/+tbZEHhnjc2pfNKONd7mkrn8bYg5QkTRoGFEnSaC4DlgCvA84dovx2ygn47+rjTes0KONL1mjNGBEbjkN9BoaYdirwDsrn2mWZedtYV5aZD0bEYcB/8ug+AHwECOAFmfnXiNgGuBroW4Y6zwN+npk7LcOykjSpGFAkSSPKzHsj4mDg+Ih4GPgx8BDwCsrg8rOBAyPiCkp4OJjS7QrgWmCrenL/R+DQDjf/N+AplLEpIzmfMp7kiZSB7506HTiA0lpyQ502g9IKck9ErE8dT7KMvg8cGRF7Ad+s07YBFmXmH5ZjvZK00nEMiiRpVJn5X5TvQDmQcgeqecB/UILB4cBvgOuA3wJX1Wlk5p8odwC7iHLi3+l3phwKnBoR90TEbsPNVMeifAfYAvjucPONsPxSSrBav23yMcDqwJ3A5cCPOl1v2/oXAq+kDI6/ndKt7bPA9GVdpyStrPoGBoZqKZckacVSW3lmZ+acUWeWJDWWXbwkSSu82gXr7XR29zBJUgMZUCRJK7SIeCelO9bpmXlJ2/Q9gZOGWOSWzNyqW/WTJHXGLl6SJEmSGsNB8pIkSZIaw4AiSZIkqTEMKJIkSZIaw4AiSZIkqTEMKJIkSZIaw4AiSZIkqTH+P6XSMMyiVAu1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628" name="AutoShape 4" descr="data:image/png;base64,iVBORw0KGgoAAAANSUhEUgAAAygAAAGJCAYAAABhKxeTAAAABHNCSVQICAgIfAhkiAAAAAlwSFlzAAALEgAACxIB0t1+/AAAADh0RVh0U29mdHdhcmUAbWF0cGxvdGxpYiB2ZXJzaW9uMy4yLjIsIGh0dHA6Ly9tYXRwbG90bGliLm9yZy+WH4yJAAAgAElEQVR4nO3deZhcVZ3/8XcngbCFLUQRZFPJV0UHEBd0EHUUx2HEFRmBgDpuqOOGCqisDigio4iAoKjsqKAw6KgoP0VEYURWcfkKDIEIKiFsiZAA6f79cU5B0fRWSXfVTfr9ep5+uuueu5xbfavqfu4551bfwMAAkiRJktQEU3pdAUmSJElqMaBIkiRJagwDiiRJkqTGMKBIkiRJagwDiiRJkqTGMKBIkiRJagwDiiStICLi4oh4R4/rcEpEHN6jbc+NiFf0Ytsruoh4aUT8udf1kKSxmNbrCkhaeUTEoraHawBLgKX18bsz88xx2MYpwB7Ag22T18nMpcPM/yTgcGBnYC3gNuBbwFGZ+fflrc8I9TwUeFpmzpmobazM6v/5z5l54AStfwCYD2yUmQ/XaatQjo9Zmdm3HOveHLgZWKW17iHmORQ4BPi3zPx2nTYNeAjYIjPnLuv2myYi+oD3A+8CtgDuBi4DPpWZv12O9Z7CBB4jknrHFhRJ4yYz12r9ALcCu7RNW+5w0uao9m2NEE7Wp5wIrQ68MDNnADsB6wJPHcf6dCwi+iLC9+Deuhv4l7bH/1KndctdwGERMbWL21xuNUh14ovAB4EPAOsDs4HzgX8d56r1zDI8J5JG4AtK0oSLiOnAZ4Hd6qRvA/tn5pKIeClwBnACsC+wCPjkOAWafYGFwJzM7AfIzHmUk6VW3V5EOYGaDfwJ+GBm/qqWzQXekZkX1ceHUltF2q6SvxX4T0qL0Rcy84iIeBXwCaAvIl4H3JSZW0fExcAvgZcCzwEOjog3Z+Z2bfXZF3hJZr52mH16akT8Gng68DPgbZl5V132HODFlEB2LfCezPxdLdsZOBrYBLiv1vXoWvZqSivT5sDvgX0y87pati3wNWBL4AfAwHBPdg1cnwDeWevwI+D9mXnvSM/XEOt5F7AnMBARHwJ+lpm71OJtIuLzwGZ1/W/JzMWj7ccwTgf2Br5XH+8NnFbX0arLRsCJwA6UQPHZzPxqLXs+5bidDTwAnJmZ+wKX1MXviQiAnTLzsiG2/yPgWcAc4NQhnoeLgTMy8+T6+K2U43GH+ngAeB/wYWBD4BjglLpfz6rrn5OZD7at8xMM8Tqrr9EjKK/R6cB5wIcz84G21+iX6rZ+EhEfrtvaAegHfkc5bvsH7cOWtY4vzMxftxWd2TbPsPtZW18+TzkeVgNuAXYHXsQQx0hEPAP4MrANpTXs45l5QV3vKcD9lFacF1NeI28EDgDeAvwN2D0zr67zb1T3ecf6fH0hM4+tZYfW53gx8Bpg34i4jqGPB0kd8uqdpG74JLA95aRha+D5QHu3jA2BDYCNKScKX4l6ZjeM90bEXRFxZUS8cYT5XgF8d/BJU0ttYfkf4FhgJuVE6H8iYubYdgsoJ2gBvJwSOJ6RmT8CPg18q7bwbN02/16Uri4z6na3qCdV7eWnjbC9vYF/B54EPFzX0fJDSpB4AnAVbSeBlJDx7tqK9Czgp/BIAPk68G7Kc3AScEFETI+IVSlXuk+nXPk+h3JCN5y31p+XAU+hdKk7btA8j3u+Bq8kM79S695qKdulrXg34FWUk8x/qNsbcT9GqO/5wI4RsW5ErEc5af3vQfN8E/gzsBGwK/DpiPinWvZF4IuZuTalRe7bdfqO9fe6tf5DhRMoYe8g4JDavWxZ/DOwHeX1tR/wFUrg2YTyf969bd6RXmdHUk6stwGeVuc5eNCy61OC4buAj1Cel1nAEynBdKjw+nJKN6xfD1E2Fq+kPJ+zgXUo//8FQx0j9Tn8HvBjymvg/cCZg95LdqO892xA6YJ6GeW1sgFwLuU9oBW2v0cJMRvX/fhQRPxz27peW5dZt9ZluONBUocMKJK6YU9Kf/M7MnM+cBjlRLzdQZm5JDN/TgkNuw1eSXUsj56EHwScEhH/OMy8M4G/jFCvfwVuyMzTM/PhzDwb+COwywjLDHZYZj6QmddSTma2HmX+UzLzd3V7SyjjYeYARMRWlKv/3x9h+dMz8/o6fuYgYLdWF6HM/HpmLqzrPRTYOiLWqcs9BDwzItbOzLsz86o6/V3ASZn5v5m5NDNPpZy4bV9/VgGOycyHMvNc4IoR6rYn8PnM/L/MXAR8HHjzoO4vnT5fgx2bmbfXVqPvUU6oR9uP4Syu6/i3+nNBnQZARGwC/COltW9xZl4DnEwJiVCe06dFxAaZuSgzL+9wX6hX9+cDy3rzg6My877aUnY98OP6/N9LCazbDpr/ca+z2krxLkqLyV2ZuZASsN/ctlw/cEhd9gHKvj8J2KweG7/IzKECymivwdE8RAnzTwf6MvMPmTnc+ranhOIjM/PBzPwp5bXUHtLOy8wra6vbecDizDytdhP9Fo8+X8+jjEX6VF3X/wFf5bHPyWWZeX5m9rc9J8t1PEgq7OIlqRs2onTNaLmlTmu5Ox87YH1w+SPaTqwBfhARZwJvoHSdGmwB5SRqrPVqbXvjEZYZ7K9tf99POUEaybxBj08Fzo6IAymh7ds1YIxl+VsoAWKDiLiT0kXnTZSr2q1Wow2AeyktHwcCR9auKAfUK/ubAW+JiPe3rXdVynMzANw26MRz8PPVbqj/8zTKFfaWTp+vwQYv3zpORtqPkZwGfAboA/YfVLYR0Dphb7kFeG79++3Ap4A/RsTNlPA1UrgczoHANygtVZ36W9vfDwzxeMO2x8O9zmZRutxd2dbY0Ae0j42Z3+pKV32OEoJ/XJf5SmYeOUT9RnsNjigzfxoRxwHHA5tFxHeBj2bmfUPMvhEwb1CL6eDX82jPV+t43AzYKCLuaSufCvyi7fHg1/J4HQ/SpGcLiqRuuJ3ygd+yaZ3Wsl5ErDlC+UgGKCdTQ7kIeP0Ig9EH16u17dvq33+nnLi1bMjYDTdW4zHT61XWByndi/Zg9JPUTdr+3pRy1fbOuuxrKd3a1qG0xEB9bjLziizjWp5A6drU6n4yDzgiM9dt+1mjtib9Bdi4XmFv3+Zwhvo/P8xjTwLHatixLsMYaT9G8gvKCfQTgUsHld0OrB8RM9qmPXJ8ZOYNmbk75Tn9LHBuPY47qntm/gS4EXjvoKLlOf6GMtzr7E7KyflWbc/dOlludtEy+LhdmJkfycyn8OgYjJcPsc3/Bzw5Ip47RFnLiPuZmcdmGaf1TEpXr48NVae6L5sMer23v547MQ+4edDxNCMzd26bZ/BzMtzxIKlDtqBI6oazgQMj4grKh/rBlEG37Q6rA3hfALyacgvWx4mIXSmDf++nnIzPYfguWZ+v5adGxIGZeUtEbEzpP38KZdD3lyJiD8oJ+xspJ0Gtq57XULoo/ZDSFam17bH4G7BTREzJYcbAtDmNMlbjocwcfJI82JyIOA2YS7lae25mLq0n0UsoV6zXoHTRAaCOJXkT8P0sA9bv49EWlq8C50XERcCv67IvpQz0vowSMD4QESdQnufnUwbnD+VsYP/6fM3n0XE4D488pGhIf6OMYxmrYfdjUAvIY2TmQETs0vZ3e9m8iPgV8JmI+Cjl5PjtlK5sRMQc4MLMnN92pb2fsu/9tf5/GmP9P8njx79cA7whIk6mtA68nWULe+0e9zrLzP6I+CrwhYj4j8y8o75OnpWZFw61knpDgj8CN1Fa6Jby6DH1iMy8oR47Z0fEO4FfUS6Ovg7YvLa6DLufEfG8Ov9VlCCzuG07g4+R/6W8L+wXEf9F6Z63C6W7Vqd+DSyMiP0p3UofBJ4BrJ6ZQ3ZzHOF4kNQhW1AkdcPhwG+A64DfUk422r/s76+U27veThlsuk9m/nGYdX2QckX0Hko3k3dm5sVDzVjHKbyI0srwvxGxkHJF917gxsxcQDlJ+wjlxH4/4NWZeWddxUGUwa53U8bNnNXBPp9Tfy+IiKtGnPPRuy4NDm3DzXsK5TlbjXLrVigh5xbKc/N7YHD/972AuTWc7EM9yc7M31DuunUcZT9vpA48z3L3pzfUx3dRxml8d4S6fb3W7xLKHbsWUwYqL4uvUcbM3BMR548280j7MYZlf1fHcAxld0pr1O2UMQuHZL2rG2Ww/u+ifP/PF4E31/E191O62/2y1n+kcTCtOvySclLc7guUE+O/UboCLu+d7UZ6ne1Pec4ur8fIRZSbGQxnyzrPIkqQPSEzhwuuH6D8X46nvG5vAl7Po3dPG2k/16aEz7spx/cCyuseBh0j9XjdhXK76Dspd9Tae4T3kmHVMSmvpoxxurmu72RK6+RwhjweOt22JOgbGOi0FV2Sxk/rFqaZ+eRe16VXImJ14A7gOZl5Q6/rI0lSL9mCIkm99x7gCsOJJEmOQZGknoryZZB9lD75kiRNenbxkiRJktQYdvGSJEmS1Bh28erMdMrtCv9CuaWiJEmSpM5MpXwH1RWUW+Q/hgGlM8/jsd8iK0mSJGnZvJjHf0muAaVDfwG4++6/09/v2B1JkiSpU1Om9LHeemtCPbcezIDSmaUA/f0DBhRJkiRp+Qw5ZMJB8pIkSZIaw4AiSZIkqTEMKJIkSZIaw4AiSZIkqTEMKJIkSZIaw4AiSZIkqTEMKJIkSZIaw4AiSZIkqTG69kWNEXE+sAXQDywC3p+Z10TEXGBx/QHYPzMvrMtsD5wErA7MBeZk5h0TVSZJkiSpt7rZgvKWzNw6M7cFjga+3la2a2ZuU39a4WQKcAbwvsycDVwCHDlRZZIkSZJ6r2sBJTPvbXu4DqUlZSTbAYsz89L6+ERgtwkskyRJktRjXR2DEhEnR8StwBHAW9qKzoyI6yLihIhYt07bFLilNUNm3glMiYj1J6hMkiRJUo91bQwKQGa+AyAi9gI+B+wMvDgz50XEdOAY4DhgTjfr1amZM9fqdRUkSZKklVJXA0pLZp4eEV+JiJmZOa9OWxIRJwAX1NluBTZrLRMRGwD9mXlXbYUZ17JO6r9gwSL6+wc62ucZa6/GatNX6WgZNdfiJQ+x8L7Fo88oSZKkx5gypW/EC/5dCSgRsRawXiuMRMQuwF3A4ohYJzPvjYg+4M3ANXWxK4HVI2KHOmZkH+CcCSybUKtNX4U99juzG5tSF5x11J4sxIAiSZI03rrVgrImcE5ErAkspYSTXYAnAt+JiKnAVOD3wHsBMrO/dgU7KSJWo94SeKLKJEmSJPVe38BAZ12VJrnNgZuXpYvXrFkzbEFZiZx11J7Mn7+w19WQJEla4bR18dqC0mDw2PJuV0iSJEmShmNAkSRJktQYBhRJkiRJjWFAkSRJktQYBhRJkiRJjWFAkSRJktQYBhRJkiRJjWFAkSRJktQYBhRJkiRJjWFAkSRJktQYBhRJkiRJjWFAkSRJktQYBhRJkiRJjWFAkSRJktQYBhRJkiRJjWFAkSRJktQYBhRJkiRJjWFAkSRJktQYBhRJkiRJjWFAkSRJktQYBhRJkiRJjWFAkSRJktQYBhRJkiRJjWFAkSRJktQYBhRJkiRJjWFAkSRJktQYBhRJkiRJjWFAkSRJktQYBhRJkiRJjWFAkSRJktQYBhRJkiRJjWFAkSRJktQYBhRJkiRJjWFAkSRJktQYBhRJkiRJjWFAkSRJktQY07q1oYg4H9gC6AcWAe/PzGsiYjZwKjATWADsnZk31GW6WiZJkiSpt7rZgvKWzNw6M7cFjga+XqefCByfmbOB44GT2pbpdpkkSZKkHupaC0pm3tv2cB2gPyKeADwH2KlOPxs4LiJmAX3dLMvM+eO5v5IkSZI617WAAhARJwOvpASFVwGbALdl5lKAzFwaEbfX6X1dLhtzQJk5c63lfCa0Mpg1a0avqyBJkrTS6WpAycx3AETEXsDngIO6uf3xsmDBIvr7BzpaxpPZlc/8+Qt7XQVJkqQVzpQpfSNe8O/JXbwy83TgZcCfgY0jYipA/b0RMK/+dLNMkiRJUo91JaBExFoRsUnb412Au4A7gGuA3WvR7sDVmTk/M7taNv57LUmSJKlT3eritSZwTkSsCSylhJNdMnMgIvYBTo2Ig4G7gb3blut2mSRJkqQe6hsY6GwsxSS3OXDzso5B2WO/MyekUuq+s47a0zEokiRJy6BtDMoWwNzHlXe7QpIkSZI0HAOKJEmSpMYwoEiSJElqDAOKJEmSpMYwoEiSJElqDAOKJEmSpMYwoEiSJElqDAOKJEmSpMYwoEiSJElqDAOKJEmSpMYwoEiSJElqDAOKJEmSpMYwoEiSJElqDAOKJEmSpMYwoEiSJElqDAOKJEmSpMYwoEiSJElqDAOKJEmSpMYwoEiSJElqDAOKJEmSpMYwoEiSJElqDAOKJEmSpMYwoEiSJElqDAOKJEmSpMYwoEiSJElqDAOKJEmSpMYwoEiSJElqDAOKJEmSpMYwoEiSJElqDAOKJEmSpMYwoEiSJElqDAOKJEmSpMYwoEiSJElqDAOKJEmSpMYwoEiSJElqjGnd2EhEzAROB54KPAjcALw7M+dHxADwW6C/zr5XZv62LrcL8LlazyuBt2Xm/RNVJkmSJKm3utWCMgAclZmRmc8GbgKObCt/UWZuU39a4WQt4KvALpn5NGAh8NGJKpMkSZLUe10JKJl5V2Ze3DbpcmCzURb7F+A3mXlDfXwi8G8TWCZJkiSpx7rSxatdREwB3gNc0Db54oiYBvwQODQzlwCbAre0zXMrsEn9eyLKJEmSJPVY1wMK8CVgEXBcfbxpZs6LiLUp41QOAg7sQb3GbObMtXpdBTXArFkzel0FSZKklU5XA0pEHA1sSRkD0g+QmfPq7/si4mRg3zr7rcDL2hbfFJg3gWVjtmDBIvr7BzpaxpPZlc/8+Qt7XQVJkqQVzpQpfSNe8O/abYYj4tPAdsDrahcuImK9iFi9/j0N2BW4pi7yI+B5EbFlfbwP8O0JLJMkSZLUY10JKBGxFfBxYCPgVxFxTUScBzwd+N+IuBa4DniI0sWLzFwIvAv4fkTcCKwDHD1RZZIkSZJ6r29goLOuSpPc5sDNy9rFa4/9zpyQSqn7zjpqT7t4SZIkLYO2Ll5bAHMfV97tCkmSJEnScA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aZ1YyMRMRM4HXgq8CBwA/DuzJwfEdsDJwGrA3OBOZl5R12uq2WSJEmSeqtbLSgDwFGZGZn5bOAm4MiImAKcAbwvM2cDlwBHAnS7TJIkSVLvdSWgZOZdmXlx26TLgc2A7YDFmXlpnX4isFv9u9tlkiRJknpszAElIt40zPRdO9lgbcV4D3ABsClwS6ssM+8EpkTE+j0okyRJktRjnYxB+RpwzhDTvwKc28F6vgQsAo4DXt/Bco0xc+Zava6CGmDWrBm9roIkSdJKZ9SAEhFPqX9OiYgtgL624qcAi8e6sYg4GtgS2CUz+yPiVkpXr1b5BkB/Zt7V7bKx7gPAggWL6O8f6GQRT2ZXQvPnL+x1FSRJklY4U6b0jXjBfyxdvG6k3HVrDcrg9hvbfk4DDh1LRSLi05QxIK/LzCV18pXA6hGxQ328D4+20nS7TJIkSVKPjdqCkplTACLi55n5kmXZSERsBXwc+BPwq4gAuDkzXx8RewEnRcRq1Nv+1u32d7NMkiRJUu/1DQx01lVpktscuHlZu3jtsd+ZE1Ipdd9ZR+1pFy9JkqRl0NbFawtKg8FjjHmQfB1/cgSwDfCYTmOZuely1VKSJEmS6OwuXmdRxqB8BLh/YqojSZIkaTLrJKBsBfxjZvZPVGUkSZIkTW6dfJP8JcC2E1URSZIkSeqkBWUu8KOIOA/4a3tBZh48npWSJEmSNDl1ElDWBL4PrAJsMjHVkSRJkjSZjTmgZObbJrIikiRJktTJbYafMlxZZv7f+FRHkiRJ0mTWSRevG4EBoK9tWuvbCqeOW40kSZIkTVqddPF6zB2/ImJD4BDgF+NdKUmSJEmTUye3GX6MzPwr8CHgM+NXHUmSJEmT2TIHlCqANcajIpIkSZLUySD5X/DomBMowWQr4FPjXSlJkiRJk1Mng+RPHvT478C1mXnDONZHkiRJ0iTWySD5UyeyIpIkSZLUSRevVYADgb2AjYDbgdOBIzLzwYmpniRJkqTJpJMuXkcBzwf2AW4BNgMOAtYGPjz+VZMkSZI02XQSUN4EbJ2ZC+rjjIirgGsxoEiSJEkaB53cZrivw+mSJEmS1JFOWlDOAb4XEYcBt1K6eB1Yp0uSJEnScuskoOxHCSTHUwbJ3wacDRw+AfWSJEmSNAmNGlAi4h+B12Tm/sDB9adV9lngOcDlE1ZDSZIkSZPGWMagfAK4ZJiynwGfHL/qSJIkSZrMxhJQtgF+NEzZRcB241cdSZIkSZPZWALK2sCqw5StAswYv+pIkiRJmszGElD+CLxymLJX1nJJkiRJWm5juYvXF4CTImIqcH5m9kfEFOB1lDt67TuRFZQkSZI0eYwaUDLzrIjYEDgVmB4RdwIbAEuAQzLz7AmuoyRJkqRJYkzfg5KZn4+Ik4EXAjOBBcBlmXnfRFZOkiRJ0uQy5i9qrGHkwgmsiyRJkqRJbiyD5CVJkiSpKwwokiRJkhrDgCJJkiSpMQwokiRJkhrDgCJJkiSpMQwokiRJkhpjzLcZXl4RcTTwRmBz4NmZeX2dPhdYXH8A9s/MC2vZ9sBJwOrAXGBOZt4xUWWSJEmSequbLSjnAzsCtwxRtmtmblN/WuFkCnAG8L7MnA1cAhw5UWWSJEmSeq9rASUzL83MeR0ssh2wODMvrY9PBHabwDJJkiRJPdaUMShnRsR1EXFCRKxbp21KW2tLZt4JTImI9SeoTJIkSVKPdW0MyghenJnzImI6cAxwHDCnx3Ua0cyZa/W6CmqAWbNm9LoKkiRJK52eB5RWt6/MXBIRJwAX1KJbgc1a80XEBkB/Zt4VEeNe1kmdFyxYRH//QEf76cnsymf+/IW9roIkSdIKZ8qUvhEv+Pe0i1dErBkR69S/+4A3A9fU4iuB1SNih/p4H+CcCSyTJEmS1GNdCygRcWxE/Bl4MnBRRPwOeCJwcURcB1wPzAbeC5CZ/cBewJcj4gbgJcABE1UmSZIkqff6BgY666o0yW0O3LysXbz22O/MCamUuu+so/a0i5ckSdIyaOvitQXlewkfW97tCkmSJEnScA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aZ1YyMRcTTwRmBz4NmZeX2dPhs4FZgJLAD2zswbelEmSZIkqfe61YJyPrAjcMug6ScCx2fmbOB44KQelkmSJEnqsa60oGTmpQAR8ci0iHgC8BxgpzrpbOC4iJgF9HWzLDPnj+sOS5IkSVomvRyDsglwW2YuBai/b6/Tu10mSZIkqQG60oKyspk5c61eV0ENMGvWjF5XQZIkaaXTy4AyD9g4IqZm5tKImApsVKf3dbmsIwsWLKK/f6CjZTyZXfnMn7+w11WQJEla4UyZ0jfiBf+edfHKzDuAa4Dd66Tdgaszc363yyZuLyVJkiR1olu3GT4WeAOwIXBRRCzIzK2AfYBTI+Jg4G5g77bFul0mSZIkqcf6BgY666o0yW0O3LysXbz22O/MCamUuu+so/a0i5ckSdIyaOvitQUw93Hl3a6QJEmSJA3H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QwokiRJkhrDgCJJkiSpMab1ugIAETEXWFx/APbPzAsjYnvgJGB1YC4wJzPvqMuMe5kkSZKk3mpSC8qumblN/bkwIqYAZwDvy8zZwCXAkQATUSZJkiSp95oUUAbbDlicmZfWxycCu01gmSRJkqQea1JAOTMirouIEyJiXWBT4JZWYWbeCUyJiPUnqEySJElSjzViDArw4sycFxHTgWOA44DzelynYc2cuVavq6AGmDVrRq+rIEmStNJpREDJzHn195KIOAG4APgisFlrnojYAOjPzLsi4tbxLuukvgsWLKK/f6CjffRkduUzf/7CXldBkiRphTNlSt+IF/x73sUrItaMiHXq333Am4FrgCuB1SNihzrrPsA59e+JKJMkSZLUYz0PKMATgYsj4jrgemA28N7M7Af2Ar4cETcALwEOAJiIMkmSJEm91zcw0FlXpUluc+DmZe3itRp2SPsAABBOSURBVMd+Z05IpdR9Zx21p128JEmSlkFbF68tKN9L+NjybldIkiRJkoZjQJEkSZLUGAYUSZIkSY1hQJEkSZLUGAYUSZIkSY1hQJEkSZLUGAYUSZIkSY1hQJEkSZLUGAYUSZIkSY1hQJEkSZLUGAYUSZIkSY1hQJEkSZLUGAYUSZIkSY1hQJEkSZLUGAYUSZIkSY1hQJEkSZLUGAYUSZIkSY1hQJEkSZLUGAYUSZIkSY1hQJEkSZLUGAYUSZIkSY1hQJEkSZLUGAYUSZIkSY1hQJEkSZLUGAYUSZIkSY1hQJEkSZLUGAYUSZIkSY1hQJEkSZLUGAYUSZIkSY1hQJEkSZLUGAYUSZIkSY0xrdcVkDQ2662zKtNWnd7ramicPPzgEu6+98FeV0OSpMYxoEgriGmrTufKo97R62ponGy338lAdwPK2utMZ/qqq3Z1m5o4Sx58kPvuXdLrakjSuDOgSNIkMX3VVXnrNz7Y62ponJzyti8C3Q0o685YlVVWsyV3ZfLQ4iXcs9DWXDWLAUWSJI3JKqtN5wd7v63X1dA42vm0b4ABRQ0zKQNKRMwGTgVmAguAvTPzht7WSpIkSdJkvYvXicDxmTkbOB44qcf1kSRJksQkbEGJiCcAzwF2qpPOBo6LiFmZOb93NZMkSVr5rbP26qw6fdKdgq60HlzyMPfe98C4rnMyHh2bALdl5lKAzFwaEbfX6aMFlKkAU6b0LdOGN1hvzWVaTs20rMfB8lh17Zld36YmTi+OoQ3WWr/r29TE6cUxtPoGvg+tbLp9HK06fRrHf+4HXd2mJs77PrZzx8dQ2/xThyrvGxgYWM5qrVgiYjvgtMzcqm3a74E5mXnVKIvvAPxiIusnSZIkTRIvBi4dPHEytqDMAzaOiKm19WQqsFGdPporKE/kX4ClE1hHSZIkaWU1FXgS5dz6cSZdQMnMOyLiGmB34Iz6++oxjj9ZwhApT5IkSVJHbhquYNJ18QKIiKdTbjO8HnA35TbD2dtaSZIkSZqUAUWSJElSM03W70GRJEmS1EAGFEmSJEmNYUCRJEmS1BgGFEmSJEmNYUCRJEmS1BiT7ntQVkQRMQDMyMxFbdPuBJ6bmXNHWfYHwPsz86aIeCvwq8z80zLU4VBgrcz86BBlc4FXZ+b1EbEGcB5wO/AO4CTg1Mz8RafbHKEupwC/yczjxmud6kxErAJ8kvI9Qg/XnxuAgzPz972sm1Zs9f1kcf0B+FlmfrhnFdJKY4hjC+B1wMU8+hl2CvAK4E5gDeBC4IOZ2V/XMQD8FuhvW8fzM/PBCa6+eigi3gR8AugDVgOuysw9lnFdzwU+nJl7jmMVVzoGlJVcZu7c9vCtlDfdjgPKWETEusD/UL4V9MOZOUAJKVr5fIPy4f2CzLwnIvqAnYEAxhRQImJaZj48gXXUimvXzLx+qIKImJqZS7tdIa00HndsRcTgeY7MzOMiYgZwNeULmr/VVv6i9guGWrlFxJOAE4DnZOa8+nm3zbKuLzN/AxhORmFAWQnUq0KnATsBTwKObrUutFo3gOcBzwWOjYjDgY9m5kURsT/wRsqxcBvwzsz8a0SsA3wNeBbwV2Ae8LcRqvEE4HTggsw8pK1uF9f6fL9emVoMzAY2AS4D3pKZAxGxcd2HDSnfLNoHXFg/JFplTwLm0nblKiKeCJwIPLUu87nMPK1t388AXg5sDBxQ67kHsD7w75l5yahPsB4jIrYEXg88OTPvAahh9H9q+arAEcBLgOnAdcB7MnNRPQYepgSZGRHxIeCLwK+B7YGHgL2AQyjH3jzgDZn594h4OXA45erVNOCIzPxm3ebFlGD8QmAj4NuZeUBEPA/4RmY+q63+19b6/GpiniGNp9ryOwdYCGwJzKnHwpspx8Fiyv/zmjr/AKV17/XATOBjmfmdWvZC4HPAjLr6j2Xmj6OcoR4DbACsChyTmd/ozh6qqTJzYURcCWza67qopzakfDYtgEc+766GR95vPgW8Flgd+ETb+82ZlM+66cCNlHOOuyPipZTzoudGxObAbyi9TXamXPh7e2Ze2rW9ayjHoKw81sjMFwIvBY6MiLXaC+uH7W+AD2TmNjWczKGc2G+fmc8BfgD8V13kYOC+zHw6sCvlZHMk3wa+1x5OhvEsyotwK2A7SlM6wLGUrhxbAe8ftL1jgUsy85nAfwxRdn1m/gPwyrrvz2orn16flzcCXwUeysznU5pqPz1KXTW0bYEbMvPuYcr3A+7NzOdn5taU7n4fbyvfBnhVZrauQD0TOD4zn00JrRcC+9b/91JKNzKAq4AdMnNbynFzdESs17beTYEda/3eERFbZuYVwKKIeAlARLwY6DecNN65EXFNRFxD+XDfnnJR5Vk1iJyWmc+rx8JBlIsU7e7LzOdRwu6xABGxPqX76X71uHwOcEVETAPOorT6Pg/YATggIp7ehf1U9z1ybEXEb0aaMSKeAPwD8P1BRb9qW8cFE1ZTNcW1lItot0bEuRHxoYiY2Va+tH6evQb4Sj1uoHQNfG79bPsdsP8w658JXFbfzz4FfHZidmPFYgvKim2g7e9vAmTm3Ii4G3gy8MdRln8NpVXlqtrEPQ24t5a9jBIUyMw7I+K7o6zrB8C/RcSJmXn7CPOdn5mLASLiKkpA+knd3gfq9m6JiP/Xtkx72f8NKnsF8JFa9pc65uZlQKsJv9UsfxXlykTr8ZXA00bZJ41BRDyTcoK3BvBDSivG2hGxa51lOuUNvuXczPx72+NsXf2m/J82y8w/18ft/6dZwNdrC87DlFawAC6v5efUfuL3RsQfKMfWDZQT1PcCPwfeBxy//HutCfZIN5zagnJpZt7UVr5dRHyCcgz0U1pl232z/r4c2CgiVqMcl79vhdPaTezuevw+A/hmW1ef6XXaaO+hWvEM232wzQER8W7K+8sJmfmHQeV28ZpE6ufK6+rFz5dQxi19LCKeXWf5Wp0v63nN9sAFwN4RsSelVXZNhu9evygzWyH4ch69UDypGVBWDPMpCXsRlL77wDp1ekv7oL+ljO1/2wccnplfH4c6HgXsAvwsIl42QkhZlnouj8VQTkbqyUdr+93Y9srqamDLiFg3M++pg+K3iYj/oATePuC9mfnTYZYf/ME++JgY/Hj1+veXKW/6b6jdAv9E6e413Hpa/99zgM9ExLaU8PrvY9lJNUr7DUJWBc4FdszMqyJiI0r31HaDX/cjvdb7gDvbWvSk1hiUoLSW/Dgzf9DrSqm3arC9Hjg+In5P6bEypNpa/x5KmJ0fEXsA7xpm9iVtf3tuUtnFa8XwE+DdbY/fBVyemfd3uJ77KMGm5QLgva1uMhExPSK2rmU/Bd5Wp8+k9OceUWZ+BjiVElI26rBuFwNvqdvbBPintrL2umxBGVPSchHwzlq2IaX72HAnxhoHmXkD8N/AV+tYpZY16+8LgH0jYnWAiJgREc8Yh02vC8yt4WQnxtgClpkPAV+v9TpzGV43apbWGKR59fF7x7jcZcAz6zgUImJqfe9L4P6I2Ks1Y0Q8PSLWHsc6awWUmUnp7nxEHRitSSgiNm69b9THT6a06N9cJ7XOT7akdDG+nPJ5dS+wICKm44WxjpnSVgwfAr4YEddRujPMo/St7tRXgP+KiI9R+nOfHhEbAD+vVxmnUO5UcS3wn5TuNH+kDJIf02DyzPx0fSP/WUS8rIO6fRA4rTaH3kzp73nvoLI9atnFbct9ADipPjd9wAGZ+bsOtqtl81ZK3/8rIuIh4G7KWJMjKbfgPLSW9VO6Ih4GDO4m0akDgBMi4jDKgPjrOlj2ZMrA+y8vZx3UY5l5X0QcTDm+FlBaU8ay3F0R8Qbg8xGxJuW9tHWzkF2AY+p741TKDUF2m6BdUG+dGxHtra2j3WnyJMrnzGuB8+u0X9X3tpadR+narBXbNOCwiNgMeIByrnRgZl7daqGNiKsp3ZzfnZl3RMSPKDf3+BPl7qmXAM/vSe1XUH0DAwOjzyVNsHq1/aHMfDjKLf2uAF5er2BJy6XeEGL3zPzXXtdFkrRyiCG+p07jwxYUNcWWlFaSPmAV4DDDicZDRFxIGTD/ml7XRZIkjc4WFEmSJEmN4SB5SZIkSY1hQJEkSZLUGAYUSZIkSY1hQJEkSZLUGN7FS5I0JvW7iPYFng4sBK4BjsjMSydwmwPAlpl54zivd3PK9yr9MDN3bpt+BnBjZh46ntuTJI2dLSiSpFFFxL7AMcCngScCm1K+2PW1Pa7X8l5oe0FEvGhcKiNJGhe2oEiSRhQR6wCfAt6Wmd9tK/oe8L2ImA58lke/ff3bwP6ZuSQi3gq8IzN3aFvfI60iEXEK8Hdgc2BH4PfAHpl5U0RcUhe5ti7zdsq3vJ8BfAn4MPCTiNgW+Hhmfq+ufxXgL8BOmXn1KLt3FHAE8LIh9ns94HTgBZTPy18C+2Tmn2v5xcClwD8B/wD8DHgrcCywC5DAmzJzbp3/6bXe2wHzgYMy89uj1E+SJh1bUCRJo3khsBpw3jDlnwS2B7YBtgaeDxzYwfrfDBwGrAfcSAkMZOaOtXzrzFwrM79VH28IrA9sBrwLOA2Y07a+nYG/jCGcQGkFmh0RrxiibArwjbqdTYEHgOOGqPtewMaULwS9rC6zPvAH4BCAiFgT+AlwFvCEutwJEfHMMdRRkiYVA4okaTQzgTsz8+FhyvcEPpWZd2TmfErY2KuD9Z+Xmb+u6z+TEnRG0g8ckplLMvMBSovKzhGxdi3fi9LyMRYPUALR4YMLMnNBZn4nM+/PzIV1vpcMmu0bmXlTZt4L/BC4KTMvqvtyDrBtne/VwNzM/EZmPlzD03eAN42xnpI0adjFS5I0mgXABhExbZiQshFwS9vjW+q0sfpr29/3A2uNMv/8zFzcepCZt0fEL4E3RsR5wL8AH+xg+ycDH4uIXdonRsQawBeAV1FadwBmRMTUzFxaH/+tbZEHhnjc2pfNKONd7mkrn8bYg5QkTRoGFEnSaC4DlgCvA84dovx2ygn47+rjTes0KONL1mjNGBEbjkN9BoaYdirwDsrn2mWZedtYV5aZD0bEYcB/8ug+AHwECOAFmfnXiNgGuBroW4Y6zwN+npk7LcOykjSpGFAkSSPKzHsj4mDg+Ih4GPgx8BDwCsrg8rOBAyPiCkp4OJjS7QrgWmCrenL/R+DQDjf/N+AplLEpIzmfMp7kiZSB7506HTiA0lpyQ502g9IKck9ErE8dT7KMvg8cGRF7Ad+s07YBFmXmH5ZjvZK00nEMiiRpVJn5X5TvQDmQcgeqecB/UILB4cBvgOuA3wJX1Wlk5p8odwC7iHLi3+l3phwKnBoR90TEbsPNVMeifAfYAvjucPONsPxSSrBav23yMcDqwJ3A5cCPOl1v2/oXAq+kDI6/ndKt7bPA9GVdpyStrPoGBoZqKZckacVSW3lmZ+acUWeWJDWWXbwkSSu82gXr7XR29zBJUgMZUCRJK7SIeCelO9bpmXlJ2/Q9gZOGWOSWzNyqW/WTJHXGLl6SJEmSGsNB8pIkSZIaw4AiSZIkqTEMKJIkSZIaw4AiSZIkqTEMKJIkSZIaw4AiSZIkqTH+P6XSMMyiVAu1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4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249" y="1460938"/>
            <a:ext cx="5496910" cy="332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01407" y="1592817"/>
            <a:ext cx="28325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 This graph, we can observe that most purchases are from the United Kingdom. It is justifiable also, as this is UK’s company.</a:t>
            </a: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Log transformation of quantity</a:t>
            </a:r>
            <a:endParaRPr b="1"/>
          </a:p>
        </p:txBody>
      </p:sp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654" y="1187669"/>
            <a:ext cx="3616215" cy="363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6362" y="1318611"/>
            <a:ext cx="3957638" cy="313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471136" y="4646055"/>
            <a:ext cx="4580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better accuracy, applied log distribution on quantity.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130566" y="25329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EDA- which day has highest count?</a:t>
            </a:r>
            <a:endParaRPr b="1"/>
          </a:p>
        </p:txBody>
      </p:sp>
      <p:pic>
        <p:nvPicPr>
          <p:cNvPr id="150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228" y="977462"/>
            <a:ext cx="6295203" cy="291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56290" y="421251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Most of the customers have purchased items on Thursday, Wednesday, Tuesday.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Which month has the highest count ?</a:t>
            </a:r>
            <a:endParaRPr b="1"/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778" y="966951"/>
            <a:ext cx="8082455" cy="322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861849" y="4241425"/>
            <a:ext cx="69683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of the customers have purchased items in November, October, December, and the least number of purchases in April, January, February.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Hour wise Analysis</a:t>
            </a:r>
            <a:endParaRPr b="1"/>
          </a:p>
        </p:txBody>
      </p:sp>
      <p:pic>
        <p:nvPicPr>
          <p:cNvPr id="146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295" y="1030015"/>
            <a:ext cx="4172114" cy="233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655" y="546538"/>
            <a:ext cx="4414345" cy="38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3628" y="360556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Most of the customers purchase in the afternoon time. The 12th hour of the day is a peak for purchasing items. Moderate numbers of customers have purchased the items in the Morning and the least numbers of customers have purchased the items in the Evening.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Create the RFM model (</a:t>
            </a:r>
            <a:r>
              <a:rPr lang="en-US" dirty="0" err="1" smtClean="0"/>
              <a:t>Recency</a:t>
            </a:r>
            <a:r>
              <a:rPr lang="en-US" dirty="0" smtClean="0"/>
              <a:t>, Frequency, Monetary value)</a:t>
            </a:r>
            <a:endParaRPr b="1"/>
          </a:p>
        </p:txBody>
      </p:sp>
      <p:pic>
        <p:nvPicPr>
          <p:cNvPr id="144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48" y="1489895"/>
            <a:ext cx="8304486" cy="275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Log Transformation of </a:t>
            </a:r>
            <a:r>
              <a:rPr lang="en-US" dirty="0" err="1" smtClean="0"/>
              <a:t>Recency</a:t>
            </a:r>
            <a:endParaRPr b="1"/>
          </a:p>
        </p:txBody>
      </p:sp>
      <p:pic>
        <p:nvPicPr>
          <p:cNvPr id="1423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4151" y="882869"/>
            <a:ext cx="2921547" cy="329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9" name="AutoShape 3" descr="data:image/png;base64,iVBORw0KGgoAAAANSUhEUgAAAx0AAAHlCAYAAACQx5HOAAAABHNCSVQICAgIfAhkiAAAAAlwSFlzAAALEgAACxIB0t1+/AAAADh0RVh0U29mdHdhcmUAbWF0cGxvdGxpYiB2ZXJzaW9uMy4yLjIsIGh0dHA6Ly9tYXRwbG90bGliLm9yZy+WH4yJAAAgAElEQVR4nOzdeXhc933f+/cs2AGS2LiA+3pEbdRibbbkJYpdx3UatY9dW3GtJk18a6dJb5Invbc3TXxdp8n1fdKmvU6U2rGTPIqTyq5sx0ltOU5TO5LlSLI2UrIo/kSRBDcAJAhiB7HO3D8wUCCaBAFwzpwB8H49Dx9gzjlz5juPjsj5zPl9f79UPp9HkiRJkuKSTroASZIkScuboUOSJElSrAwdkiRJkmJl6JAkSZIUq2zSBZSBKuA2oBOYSrgWSZIkaSnKABuAZ4Cxi3caOqYDx3eTLkKSJElaBu4Bnrh4o6Fj+g4Hvb3D5HJOH7xUNDfX09MzlHQZKlNeH5qL14fm4vWhuXh9XF46naKxsQ4Kn60vZugoDKnK5fKGjiXG/16ai9eH5uL1obl4fWguXh9XdMl2BRvJJUmSJMXK0CFJkiQpVoYOSZIkSbEydEiSJEmKlaFDkiRJUqwMHZIkSZJiZeiQJEmSFCtDhyRJkqRYGTokSZIkxcrQIUmSJClWhg5JkiRJsTJ0SJIkSYqVoUOSJElSrAwdkiRJkmJl6JAkSZIUK0OHJEmSpFhlS/VCURTtAR4CmoEe4IEQwuGLjskAnwbeDeSBT4UQPl/Y9y7gt4AbgN8NIfzKJV4jAl4Afv9S+yVJkiSVXinvdHwGeDCEsAd4EPjsJY75ELAL2A3cBXwiiqJthX1HgZ8FfvtSJy8Els8CXytu2ZIkSZKuRknudERRtBa4BXhnYdPDwO9FUdQaQuiedegHgM+FEHJAdxRFXwPeD/x2COG1wrnuu8zL/Fvg60B94Y+WscGRcYbHJot6zqqKLFkHHEqSJBVdqYZXbQZOhxCmAEIIU1EUdRS2zw4dW4Djsx6fKBwzpyiK9gH/AHgH8OuLKbC52ZyylJw9P8Khk/1FPect0Vpam2qLek4lp7W1IekSVMa8PjQXrw/NxetjcUrW0xGXKIoqgD8AfroQZhZ1np6eIXK5fFFrU4wyGQaHRot6ypGRMbqnpop6TiWjtbWB7u7BpMtQmfL60Fy8PjQXr4/LS6dTc36JX6rBJCeBjYW+i5n+i7bC9tlOAFtnPd5yiWMutgHYCTwaRVE78IvAR6Io+oOrL1uSJEnS1SrJnY4QwtkoivYD9wN/Wvj5wkX9HACPMB0Yvsr0LFf3Afdc4dwngJaZx1EUfQKod/YqSZIkqTyUcnjVR4GHoij6ONALPAAQRdGjwMdDCM8CXwDuAGam0v1kCOFY4bi7gS8Cq4BUFEUfBH4mhPCtEr4HSZIkSQuUyudXfB/DNuCYPR1LSz6T4bHnThT1nLftXUdd1ZJvcxKOudXcvD40F68PzcXr4/Jm9XRsB9p/aH+pC5IkSZK0shg6JEmSJMXK0CFJkiQpVoYOSZIkSbEydEiSJEmKlaFDkiRJUqwMHZIkSZJiZeiQJEmSFCtDhyRJkqRYGTokSZIkxcrQIUmSJClWhg5JkiRJsTJ0SJIkSYqVoUOSJElSrAwdkiRJkmJl6JAkSZIUK0OHJEmSpFgZOiRJkiTFytAhSZIkKVaGDkmSJEmxMnRIkiRJipWhQ5IkSVKsDB2SJEmSYmXokCRJkhQrQ4ckSZKkWBk6JEmSJMXK0CFJkiQpVoYOSZIkSbEydEiSJEmKlaFDkiRJUqwMHZIkSZJiZeiQJEmSFCtDhyRJkqRYGTokSZIkxcrQIUmSJClWhg5JkiRJsTJ0SJIkSYqVoUOSJElSrAwdkiRJkmJl6JAkSZIUK0OHJEmSpFgZOiRJkiTFytAhSZIkKVaGDkmSJEmxMnRIkiRJipWhQ5IkSVKsDB2SJEmSYmXokCRJkhQrQ4ckSZKkWBk6JEmSJMUqW6oXiqJoD/AQ0Az0AA+EEA5fdEwG+DTwbiAPfCqE8PnCvncBvwXcAPxuCOFXZj3v14EPAlPABPCrIYRvxf6mJEmSJF1RKe90fAZ4MISwB3gQ+OwljvkQsAvYDdwFfCKKom2FfUeBnwV++xLP+z5wWwjhRuBfAF+KoqimuOVLkiRJWoyShI4oitYCtwAPFzY9DNwSRVHrRYd+APhcCCEXQugGvga8HyCE8FoIYT8wefH5QwjfCiGMFB6+CKSYvqMiSZIkKWGlGl61GTgdQpgCCCFMRVHUUdjePeu4LcDxWY9PFI5ZiAeAIyGEUwt5UnNz/QJfRkk6e36Ehvrqop6ztraK1qbaop5TyWltbUi6BJUxrw/NxetDc/H6WJyS9XSUQhRFbwN+A3jnQp/b0zNELpcvflGKRybD4NBoUU85MjJG99RUUc+pZLS2NtDdPZh0GSpTXh+ai9eH5uL1cXnpdGrOL/FL1dNxEthYaBSfaRhvK2yf7QSwddbjLZc45pKiKLoL+FPgvhBCuOqKJUmSJBVFSUJHCOEssB+4v7DpfuCFQt/GbI8AH4miKF3o97gP+PKVzh9F0W3Al4D3hRCeL17lkiRJkq5WKYdXfRR4KIqijwO9TPdeEEXRo8DHQwjPAl8A7gBmptL9ZAjhWOG4u4EvAquAVBRFHwR+pjA17u8DNcBnoyiaeb0PhxBeKsk7kyRJknRZqXx+xfcxbAOO2dOxtOQzGR577kRRz3nb3nXUVS2rNqcVyzG3movXh+bi9aG5eH1c3qyeju1A+w/tL3VBkiRJklYWQ4ckSZKkWBk6JEmSJMXK0CFJkiQpVoYOSZIkSbEydEiSJEmKlaFDkiRJUqwMHZIkSZJiZeiQJEmSFCtDhyRJkqRYGTokSZIkxcrQIUmSJClWhg5JkiRJsTJ0SJIkSYqVoUOSJElSrAwdkiRJkmJl6JAkSZIUK0OHJEmSpFgZOiRJkiTFytAhSZIkKVbZpAuQykUqnWJ4bLJo56uqyJI11kuSJBk6pBljE1MceLW7aOe7be86slX+LyZJkuT3sJIkSZJiZeiQJEmSFCtDhyRJkqRYGTokSZIkxcrQIUmSJClWhg5JkiRJsTJ0SJIkSYqVoUOSJElSrAwdkiRJkmJl6JAkSZIUK0OHJEmSpFgZOiRJkiTFytAhSZIkKVaGDkmSJEmxMnRIkiRJipWhQ5IkSVKsDB2SJEmSYmXokCRJkhQrQ4ckSZKkWBk6JEmSJMXK0CFJkiQpVoYOSZIkSbEydEiSJEmKlaFDkiRJUqwMHZIkSZJiZeiQJEmSFCtDhyRJkqRYGTokSZIkxSpbqheKomgP8BDQDPQAD4QQDl90TAb4NPBuIA98KoTw+cK+dwG/BdwA/G4I4Vfm8zxJkiRJySrlnY7PAA+GEPYADwKfvcQxHwJ2AbuBu4BPRFG0rbDvKPCzwG8v8HmSJEmSElSS0BFF0VrgFuDhwqaHgVuiKGq96NAPAJ8LIeRCCN3A14D3A4QQXgsh7AcmL/ESl32eJEmSpGSVanjVZuB0CGEKIIQwFUVRR2F796zjtgDHZz0+UTjmShb7vNc1N9cv5HAl7Oz5ERrqq4t6zoqKbFHPWVtbRWtTbdHOp4VpbW1IugSVMa8PzcXrQ3Px+lickvV0lLueniFyuXzSZWi+MhkGh0aLesqJicminnNkZIzuqaminU/z19raQHf3YNJlqEx5fWguXh+ai9fH5aXTqTm/xC9VT8dJYGOh4Xum8butsH22E8DWWY+3XOKYS1ns8yRJkiTFrCShI4RwFtgP3F/YdD/wQqH/YrZHgI9EUZQu9HvcB3x5Hi+x2OdJkiRJilkph1d9FHgoiqKPA73AAwBRFD0KfDyE8CzwBeAOYGYq3U+GEI4Vjrsb+CKwCkhFUfRB4GdCCN+a63mSJEmSklWy0BFCOMR0MLh4+3tm/T4FfOwyz38C2HSZfZd9niRJkqRkuSK5JEmSpFgZOiRJkiTFytAhSZIkKVaGDkmSJEmxMnRIkiRJipWhQ5IkSVKsDB2SJEmSYmXokCRJkhQrQ4ckSZKkWBk6JEmSJMXK0CFJkiQpVoYOSZIkSbEydEiSJEmKlaFDkiRJUqwMHZIkSZJiZeiQJEmSFCtDhyRJkqRYGTokSZIkxcrQIUmSJClWhg5JkiRJsTJ0SJIkSYqVoUOSJElSrAwdkiRJkmJl6JAkSZIUK0OHJEmSpFgZOiRJkiTFytAhSZIkKVaGDkmSJEmxMnRIkiRJipWhQ5IkSVKsDB2SJEmSYmXokCRJkhQrQ4ckSZKkWGWTLkAqN4Mj45w+N0znuRHO9I7QUFPJ9rYGtq1fRW21/8tIkiQtlJ+gpIJ8Ps9LR3p44fA5AOqqs2xeW0/v4BjPHurmuUPdbF3fwJtvWE82401CSZKk+TJ0SEwHjq9/r50XDp9j+4YG9u1qoaG2glQqBUD/0BivnR7g4LHzDI9O8CO3bKKqMpNw1ZIkSUuDX9dqxcvl8zz18hn+9vnTRFvWcPeNG1hVV/l64ABYXV/FrVErb72pjZ7+Mb71/ROMjE4kWLUkSdLSYejQivd86ObwqX7ufdMmbt+79g1h42Jb1zdw75s2MnRhgm8+dYILY5MlrFSSJGlpMnRoRevpH+WV9l72bF7Ne968bc7AMWNDcx3vun0Lo+NTfO+lLvL5fAkqlSRJWroMHVqxZoZVVVdluGVP64Ke27K6mlujVjrODXPoeF9MFUqSJC0Phg6tWK+e7KNnYJQ3RWuprFh4U3i0ZQ2bWut47tVuegfHYqhQkiRpeTB0aEW6MDbJC6+eY31zLds2NCzqHKlUiruuX09lNs13D3QwOZUrcpWSJEnLg6FDK9JzoZupqTx3XrtuXn0cl1NTleUtN2ygb2icF4/0FLFCSZKk5cPQoRVnYHicox0D7N3WyKq6yqs+38bWOrZvaOCV9l6GLziNriRJ0sUMHVpxwok+0inYu7WxaOe8eU8reXh9NXNJkiT9PUOHVpSJyRyvnepn6/oGaquzRTtvfU0Fe7c2crRjgJ7+0aKdV5IkaTkwdGhFee10PxNTuaLe5Zhxw44mqioyPBe6XbtDkiRpFkOHVox8Ps+h4720rK6mZU1N0c9fWZFh365mus6PcLp7uOjnlyRJWqoMHVoxTp8bZnBkIpa7HDP2bF5DQ20Fz7/aTc67HZIkSYChQyvIK+291FRl2bp+cetyzEc6neLGnc30DY3z8tHzsb2OJEnSUlK8TtoriKJoD/AQ0Az0AA+EEA5fdEwG+DTwbiAPfCqE8Pl57FsL/DGwGagAvgP86xDCZAnempaAgeFxOntGuGl3C+n04tflmI/tG1ax//A5/uczJ7lj79qrWgdEkiRpOSjlnY7PAA+GEPYADwKfvcQxHwJ2AbuBu4BPRFG0bR77fhV4JYRwI3AjcCvwT+J5G1qKjnUOALBr4+rYXyudTnHd9iaOdQ7w6sm+2F9PkiSp3JUkdBTuRNwCPFzY9DBwSxRFrRcd+gHgcyGEXAihG/ga8P557MsDDVEUpYEqoBI4Hdsb0pLT3jXIusaaok6TO5ddm1bTUFvBN548XpLXkyRJKmfz/gQWRdFPAN9Y5JClzcDpEMIUQAhhKoqijsL27lnHbQFmf0o7UTjmSvt+A/gK0AnUAb8XQvjeQgpsbq5fyOFK2NnzIzTUV8/r2J7+UfqHxtl388Y5n1NRkZ33Oefjnbdv5at/+xr9Y1Ps2rSmaOfV/LS2xte7o6XP60Nz8frQXLw+FmchX/t+Evh8FEVfAr4QQng6ppoW4/3Ai8C9QAPwzSiK3hdC+PJ8T9DTM0Qu52xDS0Ymw+DQ/BbhO3j0HClg3ZrqOZ8zMTE573POxx171/Lo3x3jz775Cj933/VFO6+urLW1ge7uwaTLUJny+tBcvD40F6+Py0unU3N+iT/v4VUhhH3AjwIXgK9EURSiKPq1WX0VczkJbCw0g880hbcVts92Atg66/GWWcfMte8XgD8rDL3qB/4CeMd835uWr3w+z/GuQdY11VJTVbJ5EwCorc7yjls28tyhs5ztHSnpa0uSJJWTBfV0hBAOhBD+DdPDmv4V03cYjkRR9HgURR8q9FRc6nlngf3A/YVN9wMvFHozZnsE+EgURelCv8d9wJfnse8Y07NaEUVRJdPh6AcLeW9anvqGxukfHo91mty5/Oitm0mnU3z7eVuMJEnSyrXgRvIoinYCHwf+K1Bd+P1zwM/z9yHgUj4K/EIURa8yfWfio4XzPRpF0ZsKx3wBOAocBp4CPhlCODaPfb8I3BNF0UtMh5tXCzVphWvvHCAFbFmXTM9OY0MVt0atfPfFTkbHncFZkiStTAtpJP9XwIeZnrL2S8CHQwhPzdr/FeDs5Z4fQjgE3HGJ7e+Z9fsU8LHLPH+ufUeAd87rjWjFyOfztHcNsr659EOrZrv31k18/5WzPPnyGd5x88bE6pAkSUrKQu50/Bjwn4C2EMLPzQ4cACGEEVwbQ2Wkd3CMwZGJxIZWzdi1cTVb1tXz7edOkc87WYEkSVp5FhI6/jaE8EgIYWz2xiiKfnnm9xDCXxetMukqHe8aJJVKbmjVjFQqxb23buL0uWEOHe9NtBZJkqQkLCR0fPwy23+tGIVIxXb63DCta2qorkxuaNWMO69dR31NBX/z3KmkS5EkSSq5K34ai6LoR2aOjaLoHUBq1u4dgJMVq+xcGJvk/MAYN+9uSboUACqyGd52UxuPPnWcc30XaFlTk3RJkiRJJTOfr4D/sPCzCvijWdvzQBfTM1FJZaXj3DAAbS11CVfy995x80Yefeo4f7u/g/e9fWfS5UiSJJXMFUNHCGE7QBRFfxJCeCD+kqSr13FumOrKDE2rqpIu5XVNq6rZt7OFJ17q5L57tpPNLHjGakmSpCVpISuSGzi0JOTzeTrOjdDWUkcqlbryE0rorfvaGBge58BrPUmXIkmSVDJz3umIouiVEMLewu8nmR5S9UNCCFtiqE1alJ6BMcYmpspqaNWMG3Y20dhQxWMHTnNr1Jp0OZIkSSVxpeFVH5n1+z+LsxCpWGb6OTY01yZcyQ/LpNPcfcMGvv537Zzrv0DLahvKJUnS8jdn6AghPDHr98fiL0e6eh3nhmleVZXoKuRzuWffdOh44sVO7rtnR9LlSJIkxW7ePR1RFP1yFEU3FX6/M4qiE1EUHYui6K74ypMWZnxiiu6+C2U5tGpGy+oartvRxHdf7GQql0u6HEmSpNgtZPqcXwKOFX7/f4DfAf4D8F+KXZS0WJ09I+Tz5TVV7qW8bV8bvYNjvHT0fNKlSJIkxW4hoWN1CKE/iqIGYB/wuyGEPwSieEqTFu70uWEqsmlay3zxvX27WlhVV8nj+zuSLkWSJCl2CwkdJ6MoejPwQeDxEMJUFEWrgKl4SpMWrvPcMBuaa0mny2uq3ItlM9MN5QeOnKN3cCzpciRJkmK1kNDxb4AvA/8O+I3CtvcC3y92UdJiDF2YYHh0knVN5Tdr1aW8dd8G8nl44kXvdkiSpOVt3tP7hBAeBdou2vxI4Y+UuDPnRwBY31TeQ6tmrG2sZe/WRh4/0Mk/fPM20mW2kKEkSVKxLGhO0SiKVjPdw1F/0a5vF60iaZHOnL9AZUWaNfVVSZcyb2+7qY3P/MXLHDx2nut3NCddjiRJUizmHTqiKPop4EFgCBiZtSsPuNiAEnemd4S1jbWkltAdg5t3t1JfU8FjBzoMHZIkadlayJ2O3wTeF0L4ZlzFSIs1MjrJ4MgE0eY1SZeyIBXZNG+5YT1/8+wp+ofHWV1XmXRJkiRJRbeQRvIs8NdxFSJdjTO90zff1i6RJvLZ3rqvjalcnu+91Jl0KZIkSbFYSOj4f4Ffi6JoIc+RSuLM+REqMmmaGpZOP8eMDc117Nm8hscPdJDL55MuR5IkqegWMrzql4D1wP8RRVHP7B0hhC1FrUpaoDPnL7C2sabs1+e4nLfta+NzXz9IONHH3q2NSZcjSZJUVAsJHf8stiqkq3BhbJL+4XF2bFyVdCmLdmvUyp/9zyzfPdBh6JAkScvOQtbpeCzOQqTFOtt7AYD1jUuvn2NGZUWGu65bz2MHOvjJCxPU11QkXZIkSVLRzLs/I4qiqiiKfjOKoqNRFPUXtr0riqKfj6886crO9I6QSadoWl2ddClX5Z59G5icyvHky11JlyJJklRUC2kK/8/A9cCHmF6bA+Bl4GPFLkpaiDPnL9DaWENmifZzzNiyroFt6xt4/EAHeRvKJUnSMrKQ0PGPgZ8MITwJ5ABCCKeBjXEUJs3H2MQUvYNjrG+sSbqUonjrTW2c7h7mWOdg0qVIkiQVzUJCxzgX9YBEUdQK9Fz6cCl+3X3T/Rxrl3A/x2x37F1HZUWaxw+cTroUSZKkollI6HgEeCiKou0AURRtAH4P+GIchUnzca5vlBTQvMT7OWbUVGW5/Zp1PH3wLBfGJpMuR5IkqSgWEjp+FTgKvASsAQ4DncC/j6EuaV66+y6wpqGKiuzyWbPyrTe1MTYxxTOHziZdiiRJUlEsZJ2OXUAAfgvIAF8LIbwUS1XSPOTyec71jbK9bemuz3EpO9tW0dZSx+MHOnjrvraky5EkSbpqV/x6OIqiVBRFf8T0HY5fBX4c+AjwQhRFfxxF0dKeMkhLVv/QOBNTOVrXLI+hVTNSqRRvvXEDRzsGOHV2KOlyJEmSrtp8xqT8b8DbgTtDCFtDCHeFELYAdwH3AP8yxvqky5ppIm9dszxmrprtruvXk82kePxAR9KlSJIkXbX5hI4PA/86hPDM7I2Fx79Y2C+VXHffBaoqMjTULr/VuxtqK7llTytPvtzFxORU0uVIkiRdlfmEjmuBxy6z77HCfqnkzvWN0rKmmlRqeY7wu2dfG8Ojkzz3anfSpUiSJF2V+YSOTAjhkiuVFbYvn2mDtGQMX5igf3h8WQ6tmrF3ayMtq6t5fL9DrCRJ0tI2n9mrKqIoegdwua+TFzIDllQURzv6AZZdE/ls6VSKe/a18eePH+VM7wjrlskCiJIkaeWZT2A4C/zRFfZLJXXkVD8poGV1+d7pSKVTDF/lAn+3RK187btH+fbzp3n/O3azjJYjkSRJK8gVQ0cIYVsJ6pAW5GhHf9kvCjg2McWBIvRjbGyt57sHOnjPXVtZXVtZhMokSZJKq3w/sUmXkcvnOXq6f1kPrZot2rya0fEpXnytJ+lSJEmSFsXQoSWn89wwF8Yml3UT+WwbWuqor6ngiZdsKJckSUuToUNLzpGOAaC8+zmKKZ1KsXvTag6f7KezZzjpciRJkhbM0KEl52jHALXVWVbVLb9FAS9n16bVpNMpHnP6XEmStAQZOrTktHcOsG3DqmW7KOCl1FRl2berhe+91Mn4hCuUS5KkpcXQoSVlfGKKU93DbN+wOulSSu7uGzcwPDrJM4ecpVqSJC0thg4tKSfODpHL59nWtirpUkpu96bVrG+q5TsvnE66FEmSpAUxdGhJOdY53US+fcPKCx2pVIp33LyRox0DtHcNJF2OJEnSvBk6tKS0dw6wur6SxlUrY42Oi73lhvVUVWT4X8+dSroUSZKkeTN0aEk51jnI9vUr7y7HjNrqCu66fj1PHzzLwMh40uVIkiTNi6FDS8bI6CRd50fYvqEh6VISde8tG5mcyvHdA06fK0mSloZsqV4oiqI9wENAM9ADPBBCOHzRMRng08C7gTzwqRDC56+0r7D/nwK/DqQK+380hHAm7vel0pnpY1iJ/RyzbWytZ+/WRr7zwmnefccWMmm/O5AkSeWtlJ9WPgM8GELYAzwIfPYSx3wI2AXsBu4CPhFF0bYr7Yui6E3AJ4B3hhCuB+4G+uN6I0rGTBP5thUeOgDuvXUT5wfG2H/4XNKlSJIkXVFJQkcURWuBW4CHC5seBm6Joqj1okM/AHwuhJALIXQDXwPeP499vwT8xxBCF0AIoT+EMBrfO1IS2jsHWbumhvqalbMS+eXs29VM86oqG8olSdKSUKrhVZuB0yGEKYAQwlQURR2F7d2zjtsCHJ/1+EThmCvtuxY4FkXR40A98FXgN0MI+fkW2NxcP/93o0QcPzvEtduaaG1t4Oz5ERrqizuDVUVFtqjnLPb5amuraG2qff3xe+/ZyUPfOMjIZJ6t3v35Ia2tK7v3R3Pz+tBcvD40F6+PxSlZT0fMMsCNwDuBSuCvmA4lfzLfE/T0DJHLzTujqMT6h8c513eBDU01dHcPQibD4FBxb2ZNTEwW9ZzFPt/IyBjdU1OvP751VzMPZ9N86a8P8dPv2Vu011kOWlsbpq8T6RK8PjQXrw/Nxevj8tLp1Jxf4peqp+MksLHQDD7TFN5W2D7bCWDrrMdbZh1zpX1fDiGMhRAGgb8Abi/qO1CiVvKigJdTX1PBW27YwJMvn6F/2OlzJUlS+SpJ6AghnAX2A/cXNt0PvFDozZjtEeAjURSlC/0e9wFfnse+/wa8K4qiVBRFFcC9wIH43pFKrb1zgFQKtq7zluZs77xtM5NTOb7zvL0dkiSpfJVy9qqPAr8QRdGrwC8UHhNF0aOF2acAvgAcBQ4DTwGfDCEcm8e+LwJngYNMh5uXgT+M/R2pZI51DtLWUkdVZSbpUsrK+qZabtrVwrefP834xNSVnyBJkpSAkvV0hBAOAXdcYvt7Zv0+BXzsMs+fa18O+OXCHy0z+Xye9q4BbtzZnHQpZeldt21m/2vnePLlLt5208aky5EkSfohriqmstc7OMbgyATb1tvPcSnRljVsXdfAXz9zklzeyRAkSVL5MXSo7B3vmp4lYut6+zkuJZVK8a7bN9PZM8IPjp5PuhxJkqQfYuhQ2WvvGiSVgs1rXUvlcm67Zi2NDVX81dPHr3ywJElSiRk6VPaOnyk0kVfYRH452Uyad922mUMn+jhyuj/pciRJkt7A0KGyNt1EPsg2p8q9orfd1EZddZZHn/JuhyRJKi+GDpW1vqFxBobH2WI/xxVVV2a599ZNvHD4HKfPDSddjiRJ0usMHSprM03k2wwd83LvrZuorEjzTe92SJKkMmLoUFlr75peiXzLWkPHfDTUVvLWfW08ffAM5/ovJF2OJEkSYOhQmTveNciGZnKcE0UAACAASURBVFciX4h3374FgG99/2TClUiSJE0zdKistZ8ZZKtN5AvStKqaO69bx+MHOugfGku6HEmSJEOHylff0Bj9Q+MuCrgI771rG5NTOb759ImkS5EkSTJ0qHzZRL5465pqufPa9fztC6fpHx5PuhxJkrTCGTpUto53DZICtqxzJfLF+PG3bGNiKse3vNshSZISZuhQ2WrvGmR9cy3VldmkS1mS1jfVcse16/j2C6cY8G6HJElKkKFDZev4mUH7Oa7Sj795GxOTOb71fe92SJKk5Bg6VJb6h8fpHRxjmzNXXZUNzXXcsXcd/+v5UwyMeLdDkiQlw9ChsjTTRO6djqv342+Zvtvx6JOuUi5JkpJh6FBZOt41AMAW73RctQ3Ndbz5+vV8+/nTnB8YTbocSZK0Ahk6VJbauwZZ11RLTZVN5MXwE2/ZTj6f53/8XXvSpUiSpBXI0KGydPzMoOtzFFHLmhreftNGvnugkzO9I0mXI0mSVhhDh8rOwMg45wfG2OrQqqJ675u3ks2k+Np3jyVdiiRJWmEMHSo7J2wij8Xq+ip+9E2befrgGU6cGUy6HEmStIIYOlR22mdCh3c6iu7H7txCTVWWrz5+NOlSJEnSCmKXrsrO8a5B1jbWUFvt5TlbKp1ieGzyKk+S4l23beYvnjjGD46d5/rtTcUpTpIkaQ5+qlPZae8aZOfGVUmXUXbGJqY48Gr3VZ+nviZLXXWWR77zGtduu410KlWE6iRJki7P4VUqK0MXJugZGLWfI0aZTJqb97Rw8uwQTx88k3Q5kiRpBTB0qKwct5+jJLZvWMWmtfV89bGjTExOJV2OJEla5gwdKivthZXIvdMRr1QqxX33bKdnYJT/9dzppMuRJEnLnKFDZeV41yCta6qpq65IupRlL9rSyA07mvkff9fOwMh40uVIkqRlzNChstLeNcjW9TaRl8oHfmQX4xNT/LlT6EqSpBgZOlQ2hi5McK5/lG0OrSqZtpY6fuSWTTy+v+P1fhpJkqRiM3SobMyskm0/R2n9xN3bqK+t4L/9zavk8/mky5EkScuQ63SobDhzVWm9vthgKsU/fPM2vvg3h3n8xU7edM3aRZ+zqiJL1q8yJEnSRQwdKhvHCk3k9TU2kZfC7MUGs5kUTauqeOTbrzE+MUXFIpPDbXvXka3yrxVJkvRGfiepstHeOWATeULSqRS3713LyNgkPzh2PulyJEnSMmPoUFmYaSLfbj9HYtY21rJ9QwMvHzvPoFPoSpKkIjJ0qCzMLArozFXJuiVqJZ2C50J30qVIkqRlxNChstDe6cxV5aCuuoLrdzRz4swQnT3DSZcjSZKWCUOHysLxrkHWNdZQ60rkibtuWyP1NRU888pZcjmn0JUkSVfP0KGy0N41wLYNNpGXg0wmzZuuaaVvaJxwoi/pciRJ0jJg6FDiBobH6RkYs5+jjGxeW8+G5lr2Hz7HyOhk0uVIkqQlztChxLUXFgU0dJSPVCrFHdeuYyqf59lDZ5MuR5IkLXGGDiWuvWuAFLDFlcjLyqq6Sm7Y0UR71yAd52wqlyRJi2foUOLaOwdZ31xLjStZl53rdzTRUFvB0wfPMDmVS7ocSZK0RBk6lLj2rgGHVpWpTDrNHdeuY3Bkgh8cdaVySZK0OIYOJap3cIy+oXG2rXfmqnLV1lLHtg0N/ODoeQaGXalckiQtnKFDiTo+00S+wTsd5ey2a9aSyaR46uAZ8nnX7pAkSQtj6FCi2rsGSKVgy1pDRzmrqcpy8+4WunpGXl89XpIkab4MHUpUe9cgbS11VFVmki5FV7BnyxqaV1XzzKGzjE9MJV2OJElaQgwdSkw+n6e9a9Am8iUinUpx53XrGBuf4oXD55IuR5IkLSElm6M0iqI9wENAM9ADPBBCOHzRMRng08C7gTzwqRDC56+0b9bzI+AF4PdDCL8S7zvS1eodHGNg2CbypaR5dTXRljUcOtHHjrZVtK6pSbokSZK0BJTyTsdngAdDCHuAB4HPXuKYDwG7gN3AXcAnoijaNo99M6Hks8DXYqpfRdZuE/mSdNOeFmqrsjz5gy5yOZvKJUnSlZUkdERRtBa4BXi4sOlh4JYoilovOvQDwOdCCLkQQjfTAeL989gH8G+BrwOvxvQ2VGTtXQNk0ik2t9YnXYoWoDKb4Y7r1tE3NM7Lx1y7Q5IkXVmphldtBk6HEKYAQghTURR1FLZ3zzpuC3B81uMThWPm3BdF0T7gHwDvAH59MQU2N/vBt9Q6ei6wdf0qNratWfBzz54foaG+uqj1VFRki3rO5Xy+a+urOXFmiBeP9HDtjhbWNFQBUFtbRWtTbdFqvBqtrd5B0+V5fWguXh+ai9fH4pSspyMuURRVAH8A/HQhzCzqPD09Qw4VKaF8Ps+rJ3q5eXcL3d2LmII1k2FwaLSoNU1MTBb1nMv9fDfvbuHEmUH+5vvHedftm0mlUoyMjNE9lfzMVq2tDYu7rrQieH1oLl4fmovXx+Wl06k5v8QvVU/HSWBjoe9ipv+irbB9thPA1lmPt8w65nL7NgA7gUejKGoHfhH4SBRFf1Dct6Bi6ukfZejCBNs22ES+VNVWZ3lT1MqZ3gu8dqo/6XIkSVIZK8mdjhDC2SiK9gP3A39a+PlCoTdjtkeYDgxfZXqWq/uAe+baF0I4AbTMnCCKok8A9c5eVd5ebyJ3utwlbdem1RztGOC50M2mtQ5RlCRJl1bK2as+CvxCFEWvAr9QeEwURY9GUfSmwjFfAI4Ch4GngE+GEI7NY5+WmPauQTLpFJtsIl/SUqkUd12/nslcnu+/cjbpciRJUpkqWU9HCOEQcMcltr9n1u9TwMcu8/zL7rvouE8svkqVSnvXAJvW1lORdX3KpW5VXSX7djbzwuFzvHSkhzuvXZd0SZIkqcz4iU8ll8/nae8cZLtDq5aN67Y3saa+kv/+7cNcGJtMuhxJklRmDB0que6+C4yMTdpEvoyk09PDrPqHxvnyY0eSLkeSJJUZQ4dKziby5al1TQ1vu3kj33n+NOFEb9LlSJKkMmLoUMm1dw6SzaRpa6lLuhQV2Xvfso3WNdX88TcPMTaR/HodkiSpPBg6VHLtXQNsWVdPNuPlt9xUVWT4qR/by9neC/z540eTLkeSJJUJP/WppHL5PO1dgw6tWsb2bm3k7Tdv5H8+c5Ijp100UJIkGTpUYl09I4yOT7FtvU3ky9n7376TplVV/NGjrzAx6TArSZJWOkOHSupIx/Q33zs3GjqWs5qqLP/83dfQ2TPCX36vPelyJElSwgwdKqljHQPUVmVZ11SbdCmK2fU7mrn7xg1886kTtHcNJF2OJElKkKFDJXWkY4AdbatIp1JJl6IS+OCP7KKhroI/+sYrTE7lki5HkiQlxNChkhkdn+RU9xA72hxatVLUVlfwz//BNZzqHuYbTx5PuhxJkpQQQ4dKpr1zkHwedrStTroUldBNu1u487p1fP3v2jlxZjDpciRJUgIMHSqZo53T4/q907Hy/OSP7qGupoLPf/0VJiYdZiVJ0kpj6FDJHDndz7qmWuprKpIuRSVWX1PBT737Gk51D/GX3zuWdDmSJKnEDB0qiXw+z9GOAXZs8C7HSnXT7hbuuXEDjz51nNdOuWigJEkriaFDJdEzMEr/8Ljrc6xwH7x3N82rqvn81w8yOj6ZdDmSJKlEDB0qiaMd0/0cO20iX9FqqrL8zD/cS3ffBR75zpGky5EkSSWSTboArQxHOwaoyKbZ2FqXdCmKUSqdYnhs7jsYm9Y18I5bN/Ht506xd1sje7c1XfbYqoosWb8akSRpyTN0qCSOdPSzbX0D2YyfIJezsYkpDrzafcXjNjTVsLq+kj9+9BD/6C3bqKrMXPK42/auI1vlX1OSJC11fgJU7CanchzvGnJolV6XyaS5+4YNjI5P8vQrZ5IuR5IkxczQodidPDvE5FTO9Tn0Bs2rq9m3q4X2zkGOFdZwkSRJy5OhQ7GbmR5150bvdOiNrt/eRMvqap4+eIbh0Ymky5EkSTExdCh2h0/10bK6msaGqqRLUZlJp1PcfeMGcrk8T7zYSS6fT7okSZIUA0OHYpXP5zl8qp/dm7zLoUtbVVfJ7XvXceb8BV4+ej7pciRJUgwMHYpVd98F+ofH2b1pTdKlqIzt3LiKbesb2P/aObr7LiRdjiRJKjJDh2J1uNDP4Z0OzSWVSnHndeuorcry3QOdjE9MJV2SJEkqIkOHYnX4VB911Vk2tLgooOZWWZHhnn1tDI9O8OTLZ8jb3yFJ0rJh6FCsDp/qZ9fG1aRTqaRL0RKwtrGGm3e3cLxrkHCyL+lyJElSkRg6FJuBkXE6e0bYvdl+Ds3fddub2Nhax7OvdHPizGDS5UiSpCIwdCg2r9nPoUVIpVK85Yb1VFdl+ONvvMLI6GTSJUmSpKtk6FBsDp/qI5tJs229K5FrYaors7x1XxvnB8f4w28cdP0OSZKWOEOHYnP4VD/bNzRQkfUy08Ktbazhvnu288Lhczz65PGky5EkSVfBT4OKxdjEFMe7Bl2fQ1fl7Tdv5M5r1/Hnjx/lpaM9SZcjSZIWydChWBzrGGAql2fPZvs5tHipVIp//u5r2Nhazx/85cucdeFASZKWJEOHYnH4VB8pYOdGQ4euTlVlhp//J9eTz8PvfeUlRsdtLJckaakxdCgWr57so621jrrqiqRL0TKwtrGWj/7EdZw+N8Qf/OVBcjkbyyVJWkoMHSq6ickch0/1s3dLY9KlaBm5fkcz99+7m/2vnePLjx1JuhxJkrQA2aQL0PJztKOf8ckce7caOlRc9966ic7zI/zV0yfY0FzLPTe2JV2SJEmaB+90qOheOd5LKgXRFmeuUnGlUil+8kd3c922Rv7krwKvtJ9PuiRJkjQPhg4V3aHjvWxd10Ct/RyKQSad5mP3Xc/65lp+96svceLMYNIlSZKkKzB0qKjGxqc40jHg0CrFqra6gl96/z5qq7P85/9+gG6n0pUkqawZOlRUh0/3MZXLGzoUu6ZV1fzyP72Jyakcv/Ol/QyMjCddkiRJugxDh4rqleO9ZNIpVyJXSbS11PG/v28fvYNj/M4X9zN0YSLpkiRJ0iUYOlRUh473sqNtFVWVmaRL0Qqxa9Nqfv6f3EBHzzC/86X9jIy6eKAkSeXG0KGiGRmdoL1r0KFVKrnrdzTzc//4Bk6eHeI/P7KfkVHveEiSVE4MHSqacLKPfB5DhxJx064WPvoT13OsY5B///mnuDDmHQ9JksqFoUNF88rxXiqyaXa0rU66FK1Qt0at/MufuI5wvJfffvgFezwkSSoThg4VzaHjvezetJqKrJeVknPbNWv5dz99O6fPDfOpP3ue3sGxpEuSJGnF89OhiqJvaIxT3cMOrVJZuO3a9fzS+/fRMzDKp/7sOc6cH0m6JEmSVjRDh4ripaM9ANywoznhSqRp12xt5N988GYujE3xH/7kWV492Zd0SZIkrVjZUr1QFEV7gIeAZqAHeCCEcPiiYzLAp4F3A3ngUyGEz89j368DHwSmgAngV0MI3yrF+9K0l470sKa+ks1r65MuRXrdjrZV/NoDt/JfHnmR//jFF/jpH9vLXdevT7osSZJWnFLe6fgM8GAIYQ/wIPDZSxzzIWAXsBu4C/hEFEXb5rHv+8BtIYQbgX8BfCmKopqY3ocuMjmV4+X289y4s5lUKpV0OdIbrG2s5d89cCu7Nq7mc18/yFceO0Iul0+6LEmSVpSShI4oitYCtwAPFzY9DNwSRVHrRYd+APhcCCEXQugGvga8/0r7QgjfCiHMDNp+EUgxfUdFJXDkdD8Xxqa4cWdL0qVIl1RXXcEvf+Am3nZTG9948jj/6Uv7GRgeT7osSZJWjFINr9oMnA4hTAGEEKaiKOoobO+eddwW4PisxycKx1xp32wPAEdCCKcWUmBzs8OCFusbT58gm0lxz62bqa2uKMlrnj0/QkN9dVHPWVGRLeo5V9r54jhnbW0VrU21i3pua2vDD237lQ/fxk3Rcf7rV17kN/7kWf7PD9/G3u1NV1umlqBLXR/SDK8PzcXrY3FK1tNRClEUvQ34DeCdC31uT8+QQy4W6akfdLJ70xqGB0cZHhwtzYtmMgwOFfe1JiYmi3rOlXa+OM45MjJG99TUgp/X2tpAd/fgJfft297Er374Vh7885f4tw8+wXvfvJX3vnkb2YzzaqwUc10fkteH5uL1cXnpdGrOL/FL9a/sSWBjoRl8pim8rbB9thPA1lmPt8w6Zq59RFF0F/CnwH0hhFDU6nVZPf2jnO4e5sadjmbT0rFlXQP/90/dzp3XreMvv9fOb33hOTp7hpMuS5KkZaskoSOEcBbYD9xf2HQ/8EKhN2O2R4CPRFGULvR73Ad8+Ur7oii6DfgS8L4QwvPxvhvNNjNVrqFDS01tdZaffe+1/Nx919Pdd4FP/PEzfOPJdianckmXJknSslPK4VUfBR6KoujjQC/TvRdEUfQo8PEQwrPAF4A7gJmpdD8ZQjhW+H2ufb8P1ACfjaJo5vU+HEJ4Kcb3I+DFIz20rK5m/SLH3UulNJmDsYnJN2zbu72J/+vDt/LId47wlceO8r2XuvjAvbvZtWn1vM5ZVZEl68gsSZLmVLLQEUI4xHRouHj7e2b9PgV87DLPn2vfbUUqUwswMZnj4PHz3H3DBqfK1ZIwNjHJM6+cueS+fbuaaV5VxdMHz/D/PXKA7RsauHl3K/W1c0+OcNvedWSrllV7nCRJRee/lFq0cKKX8Ymcq5Br2di0tp51TbX84GgPB9t7Od41xDVb13DDzmaqKjJJlydJ0pJl6NCiPRu6qarMcO22xqRLkYqmIpvm5j2t7Nm8hv2Hz3GwvZfDp/q5Zmsje7c2Ul1p+JAkaaEMHVqUqVyO51/t5qZdLVRk/RCm5aeupoK33LiBvdsaefFIDy8d6eGV9vNEW9ZwzZZG6mpKsyaNJEnLgaFDixJO9DF0YYI3RWuTLkWKVdOqat5+80Z6B8d46UgPB4/1crC9ly3rGti7dQ35vOv7SJJ0JYYOLcqzh85SVZHhhh2u5qz4pNIphscmr3zgRfLnRxi5xPOuZv3PxoYq3npTG0MjE4STvRw+2c/xrkH2H+7hrfvauOv69ayuq1z8C0iStIwZOrRguVye517tZt+uZiptrlWMxiamOPDqxcv5XFlDffUlV0bft6f1qmuqr63g1mgtN+5s4VjnAF3nR/jv33mNrzx2hOu2N3H73rXctKuV2mr/epUkaYb/KmrBwsk+BkccWqWVrSKbZs/mNXzoXRH9g2M88VIn33/lDC8e6SGbOcR125rYt7uFfTtbaGyoSrpcSZISZejQgj0bzlJZkeYGVyGXAGhrqeOfvmMX73v7To51DPDMobM8F7o5cKQHCGxZW881WxuJtqxhz+Y11FXbhC5JWlkMHVqQXC7Pc6GbG3e4boEEP9x3sr6ljh+/ezvvfcs2unpGePnYeV5uP8+3nz/FXz9zkhSwoaWO3ZtWs2vTana0rWbVrF4QVziXJC1Hhg4tyOFTfQwMj/OmaxxaJcGV+05W11fy5uvXc8fetZzrH+XM+RG6ei/wxIudPLa/A4CaqgxNDdU0rqritmvWsXvTatY21pBOpUr1NiTpqk3mYGxi4ZN/XI5fwiwvhg4tyPcPnaUim+ZGh1ZJC5LJpFnXVMu6plpuBKZyec73j9Ldd4Hzg2P0Do7RcWyYHxw9D0BVRYb1zbWsa6xhbWMNa9fUTv9srGF1XSUpA4mkMjM2Mckzr5wp2vlu27uObJUfVZcL/0tq3iYmp/j+wTPcvLuF6kovHelqZNIpWhtraG2seX3bVC7HxtYGuntHOHlmiK7zI7R3DvLsoW5ys9YDqaxIs6a+qvCnkjX1Vayur2RNXRWr6iqprc5SW52lrrqC2qos6XTxAkqxv8kEv82UpJXAT46at+dfPcfw6CT37GtLuhRpWcqk02xeW881m9e8YfvkVI7zA6Oc7b3Amd4LdPddoG9ojL6h8em1QobOMT6Ru+x5qysz1FVnqazIUJFNU5md/jn9e5qKbObvf69Ik0mnyaZTZDIpMuk0mXSKdOHxVC7P8a4BUqkU6dT09nSK6cfpmW1M/yxsS6V4/fdMJkVFJv2GOzV+mylJy59/y2vennixg+ZV1ezd2ph0KdKKks2kWdtYy9rGWq6/xP58Ps/o+BR9Q2MMjkwwMjrJ8Oj0z5Gxv/99fGKKickc45M5JiZz09smp7f9/fYppqbyxL3OejaTKgSfDH/7wmlqq7LUVGWprsxQXTV9l6ahduZPJQ01Fayqq6S+poJsxtsicXNsvqRiM3RoXs71X+Bgey//6O7tNrdKZSaVSlFT+NC+4aJ2q8V+eMzl8kzl8kzlckzl8q8/npjM8+Jr08O9crk8uTzkc/npx/k8udx0CJq9P5fLk8/nmcrnmZrKvx5yJqamf9ZVZxmfzNHdN8ro+CSj41MMj06Qv0zyqa3KToeRukrW1FXS2FBNY0MVTaumh5w1NVSxpqHKcHIVHJsvqdj8G0Dz8r2XugB4yw3rE65E0kIU+8Pjvj2tb5jitxhu27uOuos+kOZyeYZHJxgcmWBwZPwNPwdmPT7VPcyLR3suObxsVW3FGwJJ06pqmlZVsWPzOOncFGvqDSaSVCqGDl1RLp/niRc7uXZbIy2ra678BEm6Sul0anpYVW0lUDfnsfl8ngtjk/QWZgGb+XN+cIy+oTHO9V/g8Kk+hkffeMcnlWL6zsiqKpoaqmleNT1tcVNDNc2rp3821FYsiZnCij0cKhf3+DpJK46hQ1f0yvFeegZGed/bdyZdirTsXbzY4NVaCR8eU6kUtdUV1FZXsLG1/rLHjY5Pcn5gjKlUmmOnejk/MErPwCjnB8Y4cWaQ/a+dY2LyjXdMKrJpGuunh2utaaiisaGKxvrpWcIa6ipYVQhGFQtoWIijvyGOO1qSVEyGDl3REy92Uled5ZY9LUmXIi17V1pscKGWwofHYgetimyWiclLn291QxW1tVU01Vf80L58Ps/QhQn6Zu6SzLpjcursIKe6h7gwOnnJJvuKbHq6Cb4yQ2VFhspsevrn67+nyWamZwK7dnsTDdUV07OJZaZnESMFr99PSaVI8f+3d+dBcl5nvce/b7+9TPd0zz7TM9LMaLWOJC9yvCiyheOYQGwgThwMCbkkNhQEEsJWFFRBoIBL3VCpS+7lEhJIbrgBxyYGHIgJiXNjK3iJjSPkRbFlWcfaNdJo9pFm757ufvnjfWfU2ka21D09y+9T1X67z3n7zGn5nVd6+pzzHP91wfOYznvk8/4amFyuQC7vkcsXyAVl+bzH2NQ0h06MzK7ByeVn1uH49fmCR67gt3NmvY7fzsyanWJff+YQuXwh6I6DG3Jm+x92Q7iuf4yEQ8QiLrGoS1VwjEVCxCJ+2ua3EoyJyNKmoEPmdHosw4u2j9u3rCQSdivdHRFZgsoRaM3VXipZxejY1CXbmdnv5Me3r55tr1DwmMjk/AXvmTyT5xynsnkmMzlOjxXI5vIXXGvy1Mvdl//h3qSQM5PyOHgEAcPMIxpxi+r8Y7GG2jiDpyb9zxwkACgOUrIZP8tZNpcnk81fdEQtGg6RqArzwr4+mmrjNNTEaKypIl2foKUhTiq+OKaviciVU9Ahc9rx4nHyeY8fuam90l0REam4UMghGY+QjJ8/UnIhnufNpiPOBaMSGzrqcEPOmSxeuQIzSYpnMnbNHB3HH0VxQyEiYX904czDTzvsuiGm8wX2HBycDSCu9B/ylwrczv2MubzHVDZHZrpAJptnKuuna56Y8h+jE9Mc7xtjZGL6rPfGY2Fa6uOk6+O01CdI18dJNyRoqVdAIrLUKOiQi5rK5njq5RPcsKGZdEOi0t0REVl0HMeZnWY1Y+3K2vOydV2p8UyOWLQyo9GO4xAJO0TCUVIXOWfr1a14BT8AGx71N7ocODVF3yl/s8tD3SPs2td3VprkmYDED0oSs8+b6+NEw672/hBZZBR0yEV975WTjE/luPPtnZXuioiILGIXmkJXHQ+zJp5iTZsfquQLHmNBKuSRiSwj49OMjGd57fAQu17vO/u9VWE60ilWNlbT2pigtSFBuiFOQ02V9pISWaAUdMgF5QsFntjVxfr2WtavrK10d0REZIlzQw61ySi1yfP3gZnOFYJA5MxjfHKaZ/ecJJPNz54XDYdoqU8EgUic1oYErQ3VtDbESVTNPSVuJu2wNzTBRAkSG2gkRuRsCjrkgl60/QycnuJn3nVVpbsiIiLLXCQcorHG30tlxs2b0iSiLqfHs/QMTtAzdOZxrHeUl2w/haL5Wsl4xJ+iVRenuS6YqhU8r0tGyUzn2fV675tONHAp2oVd5Gz6bZDzeJ7Ht3ceI92Q4PqrlCZXRKSUSp0iGJbHfiwX4jgOdckYdckYG1fVn1WXyxfoPzU5G5D0DvvrRw6cOM3O13vPWj8SDYdorK3Cdf1jLBwilYiQSkSpjkfOy+4lIm+dgg45z2tHhjjaM8p9dxnNjRURKbFSpwiGxbEfy3wLuyHaGqtpazx/R/tcvsDgaX8he18QjJwcnKCrb5SewXFy+TMRiYOfPjmViAaBSIRkIkoq7j8vThIgIhenoEPOUvA8HnnyIE21VWy/pq3S3RERESm5sBsi3ZA4KzPjeMbf1T1ZHaNvcJzRyWywsN1f3D46MU1X3xhTRWtIAGIRNwhEIkEgEqUuFSM7nS95ljKRxUy/DXKW5/f00NU3xi+9d7N2khURkWXHcZzZjSHT9efXZ3P584KR0clpBk5NcfTk6OyO9d9+/igtDQnam6tpb07S3lxNR0uSprq4ZhHIsqSgQ2Zlp/N8/XuHWN2aYuumdKW7IyIisuBEwy4NNS4NRYvaZxQKHqMT05wayxCPhekbnqSrb4yXbP9sMBKPuXQ0J+lMp+hIJ1mVTrGiqZqwqy/6FkOJRgAAEKZJREFUZGlT0CGzdrx4nKGRDL/4E5v1LYyIiCxopV6QX4rF+KGitL83b0rPTq/KZPOcGBjneP8YR3tHOdY7yjOvdJOdLgB+uuCVTdV0pP1gpLPFP8Y1PUuWEF3NAsDoRJZvPX+ELesaz8sAIiIistCUekF+qRfjnxsUpRsTpBsT3LixBfBHRfpPTXK8f4zjfeOc6B/jlYODPPdqz+x7mmqr/KlZLUlWt9WwpjVFXTKKoy8GZRFS0CEA/Mszh5jK5vmpO9ZXuisiIiKL3lsJilY0JVjRlOCmjc1MZvIMjU4xPJJhaGSKg92n2X1gYPbcVCJy1mhIZzpJuj5BSGl9ZYFT0CHsOTzI07u7uXNrByubzk8tKCIiIuV3ZhF7kvbm5Gx5NpcnXV9N//AEx3rHONY3yuO7usgHc8KikRArm6ppqKmiIVVFQ03Mf14ToyFVRSoRKduaEc/zyBc88nmPyUyO6VwBN+TgOGhERs6ioGOZm5ia5m8f20dbY4L337a20t0RERGRc0TDLuvba9myrnG2LJcv0D0wPhuEnBwYp3tgnFcPDc6uFSkWdh2qomGqoq7/iIWJRVwc8Be5ex6efwD86V+5QoFc3iOX94/5fGH2eXHZxZbDhF2HSNglGg4Ri7okYn5WsOqqCDXVUWqqI1THI1pHukwo6FjmHv7ufk6NZfj9j9ykDY5EREQWibAbCqZXpYAz+2p5nsf4VI6hkSmGRjMMj0wxNjnNVDYfPHKzzyczOTwPf1QCwAHH/w8hx6Eq4uJWhQi7IcKuM3t03RARN4TrOoRDQV04RC7vcbRnhIIXBC35AtnpAtlcnkw2z+DIFF19udkRGvAX0denYjTWVtFUW0VzXZxUIqJRkiVIQccytvvAAM+92sN7bl3F2hU1le6OiIiIXCHHcUjGIyTjkSAgmT8zGyzOxfM8prJ5RiayjIxlOTWW9deunDiNPXYKgEQsTGtjgnzB4ybTQm11dD66L2WmoGOZGjg1yd8+9jrtzUneu31NpbsjIiIicyh1imCAWCTMfO8D7DgO8ViYeCxMuv7MjvAFz2NkPEvf0CQnhyboHhjn7x9/g68+/gZrVtSwZV0jN21soa1Ra08XKwUdy9BkJsdffO0V8nmPj99ztTYkEhERWeBKnSIY4OZNacILZC+QkONQl4xRl4yxobMOz/NY0ZTkjWPD/ODgII9+7zBf/95hVqVTvH1zmq2bWi64QaMsXAvjSpN5ky8U+Ot/3cPJwQl+64Nb9I2BiIiILDiO49DeksR01HH39jUMj2bYta+PnXt7+KcnD/DIkwe4qqOObZvT3LSxhWQ8UukuyyUo6Fhm/uG7B9hzaIj77jJsXt1Q6e6IiIiIXFJ9Ksa7b+7g3Td30Ds8wc69vezc28tXvmP5+yfeYMv6JrZf28q1axs1g2OBUtCxTHiex9eeOsh3XzzOu2/u4J3Xr6x0l0RERETesnR9gvduX8Pdt66mq2+M51/r4fk9Pbz0Rj+pRIRtm1vZfm3rvC+kl7kp6FgGCgWPr3zH8swPunnn21byAe06LiIiIouc4zizaYPvvX0dew4P8dyrJ3ny5eM88UIXnS1Jbr22jW2b09QoA1bFKehY4qZzBb70zb28sK+P99y6ivfftla5r0VERGRJCbshrl/fxPXrmxibnGbn3l6ee/Uk//Dd/Tzy5AGuW9fIrde0sWW9pl9VioKOJax3eIL/+429HD45ws/88HrevbWz0l0SERGRBaLUaXgLF9uafJ4l4xHedWM777qxnRP9Yzy3x59+9fL+AZLxCNs2p9l+bRud6aS+iJ1HCjqWIM/z+I89PTz0xBu4jsOv3HMNN21sqXS3REREZAEpdRreLRuaS9ZWqaxsTvKBO9Zz7+1ree3wEM+92sNTu0+w48XjtDdXs/3aNrZd3aoNCOeBgo4lpnd4gkeePMhLb/RjOur46N2blcdaREREljU3FOK6dU1ct86ffrXr9V6e29PDP/77AR558iAbV9XNTs9qqotXurtLkoKOJeL0eJZ/e+4wT+/uJuyG+Kl3ruOurZ2EQho2FBEREZmRjEe444Z27rihne6BcZ5/zc989dUd+/nqjv20N1dz/VVNXL++mdVtKUKaglUSCjoWuSM9Izz18gm+v7eXXM7jHdev4H3bV1ObjFW6ayIiIiIL2oqmau69fR333r6O3qEJdh8YYPf+Ab71/FG++R9HqamOsmlVPZtW1bOxs46mpmSlu7xoKehYZDzPo2dogh8cGGTn670c7RklGg6xdXOaH3t7p3YYFxEREbkM6YYEd27t5M6tnYxNTvPqwUFeOTTIvqPD7NzbC0BdMkZHS5LVrSlWt6VY3VpDfUpf9L4Z8xZ0GGM2AA8AjcAgcJ+1dv8557jAZ4G7AA/4tLX2b66kbrEreB4nByc41H2aw90j7D0yTN+pSQA6W5L87I9u4Jar0ySqIhXuqYiIiMjSkIxHuOWaVm65pnX2C999x05xcmiSfUcG2XN4EC/I1lWbjLIqnaK1IUFzXZx0fZyW+jiNtVW4IaXnnTGfIx1fAD5vrX3IGPNh4IvAD59zzs8C64Gr8IOTl40xO6y1R66gbsHLFwp0D0wwPJrh1FiGoZEpeoYm6BmaoHdoksx0HoB4zOWq9jru3NrBdeuaaKzVAnERERGRcnIch7bGatoaq2luTtHfP0pmOk9X7xiHe0Y4cnKUrr5R9h0dJpsrzL7PDTk01lbRWFNFTXWUmkSUmuoINdVRaquj1FRHScTCVEXDxGMuYTe0pFP4zkvQYYxpAW4AfjQoehj4nDGm2VpbnKvtg8CXrLUFoN8Y8yjw08CfXUHdpbhARRdcP/b9Lp75Qffsa8eB+lSMztYUN5oW2puraW9J0VxXpcVMAS/klHx0J+yGStrmcmuvHG1ebnvxWJh87vz3LeXPvFjbK0ebl2rvYtfH5bb3Vi2FP8NKt1eONmfae6vXx6XaK5XF9GdYyvYWYkKcUMghHguzobOODZ11s+We5zEyMc3g6UkGR6YYPJ2h//QUI+MZTo9nODEwTjb4IvlC3JBDLOISi7rEIi5uKEQ47OCGHMJuaPYYdkO4LoRDIX8kJQQhxyFZFea2LSsqtvlh0f8r90L18zXS0QGcsNbmAay1eWNMd1BeHHR0AkeLXh8LzrmSuktpA6ivr9xaiPvvvob7776mYj9/sfqJ29aVvM217fVqb4G1udDbK0eby629crS53NorR5sLvb1ytLnc2itHm+Xo40LT2HjxxeRNwNr568pC1QYcPLdQC8lhF3AbcBK4ePgpIiIiIiIX4+IHHLsuVDlfQUcXsNIY4wajHC6wIigvdgxYxZnOFo9gXG7dpWSAZ9/8RxERERERkQs4b4RjxrxM+rLW9gG7gQ8FRR8CXj5nPQfAI8BHjTEhY0wzcA/wtSusExERERGRCprP6VUfAx4wxvwhMAzcB2CMeQz4Q2vtC8CDwNuBmVS6f2KtPRw8v9w6ERERERGpIMebSTIsIiIiIiJSBtqxREREREREykpBh4iIiIiIlJWCDhERERERKSsFHSIiIiIiUlYKOkREREREpKy0I7ksOsaYDcADQCMwCNxnrd0/97tkqTDGfAa4F1gNXGut3ROUX/S60DWzPBhjGvFTqK8Dsvhp1H/ZWttvjNkGfBGIA0eADwd7SDFXnSwtxphHgTVAARgDfs1au1v3DylmjPkj4I8J/o7R/aM0NNIhi9EXgM9bazcAn8f/ZZfl41HgHcDRc8rnui50zSwPHvA/rbXGWnst/s64nzbGhICHgE8E18AzwKcB5qqTJel+a+0Wa+3bgM8AXw7Kdf8QAIwxNwDbCP6O0f2jdBR0yKJijGkBbgAeDooeBm4IdqKXZcBa+6y1tqu4bK7rQtfM8mGtHbLWPlVU9H1gFXAjMGWtfTYo/wLwgeD5XHWyxFhrTxe9rAUKun/IDGNMDD+w/HhRse4fJaKgQxabDuCEtTYPEBy7g3JZvua6LnTNLEPBN5AfB74BdFI0MmatHQBCxpiGS9TJEmSM+RtjzDHgU8D96P4hZ/wJ8JC19khRme4fJaKgQ0RElqK/xJ+z/7lKd0QWFmvtL1prO4FPAn9W6f7IwmCMuQW4CfirSvdlqVLQIYtNF7DSGOMCBMcVQbksX3NdF7pmlpkg2cBVwAettQXgGP40q5n6JqBgrR26RJ0sYdbaB4E7gOPo/iFwO7AJOGyMOQK0A98B1qP7R0ko6JBFJcgIsRv4UFD0IeBla21/5XollTbXdaFrZnkxxvwp/jzre6y1maD4RSBujPmh4PXHgEfeRJ0sIcaYpDGmo+j13cAQoPuHYK39tLV2hbV2tbV2NX4weif+aJjuHyXgeJ5X6T6IvCXGmI346QvrgWH89IW2sr2S+WKM+Szwk0ArMAAMWmuvnuu60DWzPBhjrgb2AG8Ak0HxYWvt+40xt+JnHariTFrL3uB9F62TpcMYkwb+FagG8vgBx29ba1/S/UPOFYx2vCdImav7Rwko6BARERERkbLS9CoRERERESkrBR0iIiIiIlJWCjpERERERKSsFHSIiIiIiEhZKegQEREREZGyUtAhIiIiIiJlFa50B0REZGkI8tqn8fdAGAP+P/Cr1tqxCnZLREQWAI10iIhIKd1trU0C1wNvA36vwv0REZEFQCMdIiJSctbaHmPMd/CDD4wx24D/DWwGjgK/Ya19KqhrAP4XcCcQB5621t4T1L0H+B/AamAv8DFr7StB3RHgc8B9wCr8kZX7rbVTQf37gP8OrAX6gU8AKeB3rbU3zvTVGPNbwO3W2veV5Q9DREQ00iEiIqVnjGkHfgw4YIxZCXwLP3hoAH4b+GdjTHNw+oNAArgaaAH+PGjjbcCXgV8GGoEvAt8wxsSKftQHgLuANcB1wM8F790KfAX4HaAOeAdwBPgGsMYYs6mojY8E54qISJlopENERErpUWOMBySBfwf+CD9oeMxa+1hwzhPGmBeAHzfGPI4fnDRaa4eD+qeD4y8BX7TW7gxeP2CM+SSwreicz1pruwGMMf9GMLIC/ALwZWvtE8HrEzMdNMb8I/Bh4PeNMVfjj6J8sySfXkRELkhBh4iIlNI91todxpjbga8CTfhTn37aGHN30XkR4EmgAxgqCjiKrQLuN8b8WlFZFFhR9Lqn6PlEUV0H8BgX9gDwsDHmD/BHOf7JWpt5U59OREQui4IOEREpOWvt08aYvwM+A+wEHrTWfvTc84wxbUCDMabOWnvqnOou4FPW2k9dRhe6gHUX6dv3jTFZ4DbgvwUPEREpIwUdIiJSLv8Hfx3FnwO/YYy5E9iBP8qxDThgrT1ujPk28FfGmE/gp9q9xVr7DPAl4OvGmB3Af+Kv+3gn8Iy1dvQSP/v/AY8bY76JP6LSBqSstfuC+q/gL0KfttY+W6oPLCIiF6aF5CIiUhbW2n78f9z/OvA+4JP4WaS68Bd4z/wd9BFgGtgH9AG/Gbz/BeCj+MHBMHCAYKH4m/jZ/wn8PH7Acxp/DciqolMeBK4BHrrMjyciIm+B43lepfsgIiIyr4wxcfwA5wZr7f5K90dEZKnTSIeIiCxHHwd2KeAQEZkfWtMhIiLLSrCpoAPcU9meiIgsH5peJSIiIiIiZaXpVSIiIiIiUlYKOkREREREpKwUdIiIiIiISFkp6BARERERkbJS0CEiIiIiImX1X1Grhe/r7Eu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102" y="1030013"/>
            <a:ext cx="3427850" cy="315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256689" y="23543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Log Transformation of Frequency</a:t>
            </a:r>
            <a:endParaRPr b="1"/>
          </a:p>
        </p:txBody>
      </p:sp>
      <p:pic>
        <p:nvPicPr>
          <p:cNvPr id="140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570" y="987973"/>
            <a:ext cx="2881311" cy="345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6290" y="1093075"/>
            <a:ext cx="4140746" cy="351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3752194" y="23017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Log Transformation of Monetary</a:t>
            </a:r>
            <a:endParaRPr b="1"/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840827"/>
            <a:ext cx="2974428" cy="403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025" y="1019504"/>
            <a:ext cx="3496334" cy="363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277710" y="2312276"/>
            <a:ext cx="119817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Why Customer Segmentation?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92430"/>
            <a:ext cx="5255172" cy="367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896303" y="2238704"/>
            <a:ext cx="23122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needed a new way to understand our customers in a structured manner”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 Model Overview</a:t>
            </a:r>
            <a:endParaRPr b="1"/>
          </a:p>
        </p:txBody>
      </p:sp>
      <p:sp>
        <p:nvSpPr>
          <p:cNvPr id="3" name="Rectangle 2"/>
          <p:cNvSpPr/>
          <p:nvPr/>
        </p:nvSpPr>
        <p:spPr>
          <a:xfrm>
            <a:off x="725213" y="909757"/>
            <a:ext cx="73677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Let’s get some insight about Clustering models: </a:t>
            </a:r>
          </a:p>
          <a:p>
            <a:r>
              <a:rPr lang="en-US" dirty="0" smtClean="0"/>
              <a:t>Silhouette score method : It is used to evaluate the quality of clusters created using clustering algorithms such as K-Means in terms of how well samples are clustered with other samples that are similar to each other. It ranges from -1 to1 , where a high value indicates that the object is well matched to its own cluster and poorly matched to </a:t>
            </a:r>
            <a:r>
              <a:rPr lang="en-US" dirty="0" err="1" smtClean="0"/>
              <a:t>neighbouring</a:t>
            </a:r>
            <a:r>
              <a:rPr lang="en-US" dirty="0" smtClean="0"/>
              <a:t> clusters.</a:t>
            </a:r>
          </a:p>
          <a:p>
            <a:endParaRPr lang="en-US" dirty="0" smtClean="0"/>
          </a:p>
          <a:p>
            <a:r>
              <a:rPr lang="en-US" dirty="0" smtClean="0"/>
              <a:t> Elbow method : a point from where the value of clusters starts decreasing suddenly, indicates the optimal number of clusters.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DBSCAN (Density Based Spatial Clustering of Application with Noise) : Finds core samples of high density and expands clusters from them.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Dendrogram</a:t>
            </a:r>
            <a:r>
              <a:rPr lang="en-US" dirty="0" smtClean="0"/>
              <a:t> : It is representation of hierarchical clustering.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Model Overview</a:t>
            </a:r>
            <a:endParaRPr b="1"/>
          </a:p>
        </p:txBody>
      </p:sp>
      <p:sp>
        <p:nvSpPr>
          <p:cNvPr id="3" name="Rectangle 2"/>
          <p:cNvSpPr/>
          <p:nvPr/>
        </p:nvSpPr>
        <p:spPr>
          <a:xfrm>
            <a:off x="483476" y="1334814"/>
            <a:ext cx="54285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❑ K-Means with silhouette score for RM</a:t>
            </a:r>
          </a:p>
          <a:p>
            <a:r>
              <a:rPr lang="en-US" sz="2000" dirty="0" smtClean="0"/>
              <a:t> ❑ K-Means with Elbow method FOR RM</a:t>
            </a:r>
          </a:p>
          <a:p>
            <a:r>
              <a:rPr lang="en-US" sz="2000" dirty="0" smtClean="0"/>
              <a:t> ❑ DBSCAN for RM </a:t>
            </a:r>
          </a:p>
          <a:p>
            <a:r>
              <a:rPr lang="en-US" sz="2000" dirty="0" smtClean="0"/>
              <a:t>❑ K-Means with silhouette score for FM</a:t>
            </a:r>
          </a:p>
          <a:p>
            <a:r>
              <a:rPr lang="en-US" sz="2000" dirty="0" smtClean="0"/>
              <a:t> ❑ K-Means with Elbow method for FM</a:t>
            </a:r>
          </a:p>
          <a:p>
            <a:r>
              <a:rPr lang="en-US" sz="2000" dirty="0" smtClean="0"/>
              <a:t> ❑ DBSCAN for FM </a:t>
            </a:r>
          </a:p>
          <a:p>
            <a:r>
              <a:rPr lang="en-US" sz="2000" dirty="0" smtClean="0"/>
              <a:t>❑ K-Means with silhouette score for RFM</a:t>
            </a:r>
          </a:p>
          <a:p>
            <a:r>
              <a:rPr lang="en-US" sz="2000" dirty="0" smtClean="0"/>
              <a:t> ❑ K-Means with Elbow method for RFM</a:t>
            </a:r>
          </a:p>
          <a:p>
            <a:r>
              <a:rPr lang="en-US" sz="2000" dirty="0" smtClean="0"/>
              <a:t> ❑ Hierarchical clustering for RFM </a:t>
            </a:r>
          </a:p>
          <a:p>
            <a:r>
              <a:rPr lang="en-US" sz="2000" dirty="0" smtClean="0"/>
              <a:t>❑ DBSCAN for RFM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Applying Silhouette Score and Elbow Method on </a:t>
            </a:r>
            <a:r>
              <a:rPr lang="en-US" dirty="0" err="1" smtClean="0"/>
              <a:t>Recency</a:t>
            </a:r>
            <a:r>
              <a:rPr lang="en-US" dirty="0" smtClean="0"/>
              <a:t> and Monetary</a:t>
            </a:r>
            <a:endParaRPr b="1"/>
          </a:p>
        </p:txBody>
      </p:sp>
      <p:pic>
        <p:nvPicPr>
          <p:cNvPr id="132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09" y="1306294"/>
            <a:ext cx="45529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ight Arrow 3"/>
          <p:cNvSpPr/>
          <p:nvPr/>
        </p:nvSpPr>
        <p:spPr>
          <a:xfrm>
            <a:off x="0" y="1545020"/>
            <a:ext cx="515952" cy="168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179" y="40653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We can see that, Customers are well separated when we cluster them by </a:t>
            </a:r>
            <a:r>
              <a:rPr lang="en-US" dirty="0" err="1" smtClean="0"/>
              <a:t>Recency</a:t>
            </a:r>
            <a:r>
              <a:rPr lang="en-US" dirty="0" smtClean="0"/>
              <a:t> and Monetary.</a:t>
            </a:r>
            <a:endParaRPr 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5793" y="965365"/>
            <a:ext cx="2486847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1" y="2722179"/>
            <a:ext cx="2466154" cy="162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Applying DBSCAN on </a:t>
            </a:r>
            <a:r>
              <a:rPr lang="en-US" dirty="0" err="1" smtClean="0"/>
              <a:t>Recency</a:t>
            </a:r>
            <a:r>
              <a:rPr lang="en-US" dirty="0" smtClean="0"/>
              <a:t> and Monetary</a:t>
            </a:r>
            <a:endParaRPr b="1"/>
          </a:p>
        </p:txBody>
      </p:sp>
      <p:pic>
        <p:nvPicPr>
          <p:cNvPr id="130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556" y="1124606"/>
            <a:ext cx="3506677" cy="280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09545" y="1519245"/>
            <a:ext cx="40622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From above plot, we can observe that Customers are well separate when we cluster them by </a:t>
            </a:r>
            <a:r>
              <a:rPr lang="en-US" sz="2400" b="1" dirty="0" err="1" smtClean="0"/>
              <a:t>Recency</a:t>
            </a:r>
            <a:r>
              <a:rPr lang="en-US" sz="2400" b="1" dirty="0" smtClean="0"/>
              <a:t> and Monetary. We got 2 as optimal number of clusters.</a:t>
            </a:r>
            <a:endParaRPr 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Applying silhouette Score and Elbow Method on Frequency and Monetary</a:t>
            </a:r>
            <a:endParaRPr b="1"/>
          </a:p>
        </p:txBody>
      </p:sp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5476" y="1175571"/>
            <a:ext cx="3275122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8653" y="1471448"/>
            <a:ext cx="4502533" cy="272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55986" y="422302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From this plot, We found Customers are well separated when we cluster them by Frequency and Monetary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Applying DBSCAN on Frequency and Monetary</a:t>
            </a:r>
            <a:endParaRPr b="1"/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634" y="1355833"/>
            <a:ext cx="5188334" cy="230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802523" y="3747438"/>
            <a:ext cx="5596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see that Customers are well separated when we cluster them by Frequency and Monetary. We got 2 as optimal number of clusters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Applying Silhouette Method on </a:t>
            </a:r>
            <a:r>
              <a:rPr lang="en-US" dirty="0" err="1" smtClean="0"/>
              <a:t>Recency</a:t>
            </a:r>
            <a:r>
              <a:rPr lang="en-US" dirty="0" smtClean="0"/>
              <a:t>, Frequency and Monetary</a:t>
            </a:r>
            <a:endParaRPr b="1"/>
          </a:p>
        </p:txBody>
      </p:sp>
      <p:pic>
        <p:nvPicPr>
          <p:cNvPr id="1239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60938"/>
            <a:ext cx="4887310" cy="229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3945" y="1219200"/>
            <a:ext cx="3699642" cy="291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Applying Elbow Method on </a:t>
            </a:r>
            <a:r>
              <a:rPr lang="en-US" dirty="0" err="1" smtClean="0"/>
              <a:t>Recency</a:t>
            </a:r>
            <a:r>
              <a:rPr lang="en-US" dirty="0" smtClean="0"/>
              <a:t>, Frequency and Monetary</a:t>
            </a:r>
            <a:endParaRPr b="1"/>
          </a:p>
        </p:txBody>
      </p:sp>
      <p:pic>
        <p:nvPicPr>
          <p:cNvPr id="1218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3" y="1417310"/>
            <a:ext cx="39052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297213" y="1971191"/>
            <a:ext cx="32844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This method also gives information about the optimal number of clusters. According to it, 2 is the optimal number of clusters.</a:t>
            </a:r>
            <a:endParaRPr lang="en-US" sz="2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Using the </a:t>
            </a:r>
            <a:r>
              <a:rPr lang="en-US" dirty="0" err="1" smtClean="0"/>
              <a:t>Dendrogram</a:t>
            </a:r>
            <a:r>
              <a:rPr lang="en-US" dirty="0" smtClean="0"/>
              <a:t> to find the optimal number of clusters</a:t>
            </a:r>
            <a:endParaRPr b="1"/>
          </a:p>
        </p:txBody>
      </p:sp>
      <p:pic>
        <p:nvPicPr>
          <p:cNvPr id="1198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898" y="1334814"/>
            <a:ext cx="4262109" cy="342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339255" y="1750473"/>
            <a:ext cx="31583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number of clusters will be the number of vertical lines which are being intersected by the line drawn using the threshold=90. No. of Cluster = 2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Visualizing the clusters (two dimensions only)</a:t>
            </a:r>
            <a:endParaRPr b="1"/>
          </a:p>
        </p:txBody>
      </p:sp>
      <p:pic>
        <p:nvPicPr>
          <p:cNvPr id="1177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718" y="1145627"/>
            <a:ext cx="7448550" cy="327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 smtClean="0"/>
              <a:t>Introduction to Clustering</a:t>
            </a:r>
            <a:endParaRPr/>
          </a:p>
        </p:txBody>
      </p:sp>
      <p:sp>
        <p:nvSpPr>
          <p:cNvPr id="48130" name="AutoShape 2" descr="Cluster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310" y="1505005"/>
            <a:ext cx="3289738" cy="290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0" y="109097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Clustering can be considered the most important unsupervised learning problem. So, as every other problem of this kind, it deals with finding a structure in a collection of unlabelled data. A loose definition of clustering could be “the process of organizing objects into groups whose members are similar in some way”.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8828" y="3358555"/>
            <a:ext cx="5081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cluster is therefore a collection of objects which are “similar” between them and are “dissimilar” to the objects belonging to other clusters.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Challenges</a:t>
            </a:r>
            <a:endParaRPr b="1"/>
          </a:p>
        </p:txBody>
      </p:sp>
      <p:sp>
        <p:nvSpPr>
          <p:cNvPr id="3" name="Rectangle 2"/>
          <p:cNvSpPr/>
          <p:nvPr/>
        </p:nvSpPr>
        <p:spPr>
          <a:xfrm>
            <a:off x="651642" y="1051035"/>
            <a:ext cx="61327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● Understanding the problem statement</a:t>
            </a:r>
          </a:p>
          <a:p>
            <a:endParaRPr lang="en-US" sz="2000" dirty="0" smtClean="0"/>
          </a:p>
          <a:p>
            <a:r>
              <a:rPr lang="en-US" sz="2000" dirty="0" smtClean="0"/>
              <a:t>. ● Figuring Out right Approach</a:t>
            </a:r>
          </a:p>
          <a:p>
            <a:r>
              <a:rPr lang="en-US" sz="2000" dirty="0" smtClean="0"/>
              <a:t> ● Dealing with Null And duplicate values</a:t>
            </a:r>
          </a:p>
          <a:p>
            <a:r>
              <a:rPr lang="en-US" sz="2000" dirty="0" smtClean="0"/>
              <a:t> ● Treatment of cancelled orders </a:t>
            </a:r>
          </a:p>
          <a:p>
            <a:r>
              <a:rPr lang="en-US" sz="2000" dirty="0" smtClean="0"/>
              <a:t>● Extracting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Column Properly and creating RFM variables.</a:t>
            </a:r>
          </a:p>
          <a:p>
            <a:r>
              <a:rPr lang="en-US" sz="2000" dirty="0" smtClean="0"/>
              <a:t> ● Designing multiple visualizations to summarize the Data points in the dataset and effectively communicating the results and insights to the reader</a:t>
            </a:r>
          </a:p>
          <a:p>
            <a:r>
              <a:rPr lang="en-US" sz="2000" dirty="0" smtClean="0"/>
              <a:t>. ● Finding optimal number of clusters</a:t>
            </a: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Conclusion</a:t>
            </a:r>
            <a:br>
              <a:rPr lang="en-US" dirty="0" smtClean="0"/>
            </a:br>
            <a:r>
              <a:rPr lang="en-US" dirty="0" smtClean="0"/>
              <a:t> Descriptive Analytics </a:t>
            </a:r>
            <a:endParaRPr b="1"/>
          </a:p>
        </p:txBody>
      </p:sp>
      <p:sp>
        <p:nvSpPr>
          <p:cNvPr id="3" name="Rectangle 2"/>
          <p:cNvSpPr/>
          <p:nvPr/>
        </p:nvSpPr>
        <p:spPr>
          <a:xfrm>
            <a:off x="719957" y="1406324"/>
            <a:ext cx="74781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In conclusion, the data exploration of Online customer segmentation dataset shows</a:t>
            </a:r>
          </a:p>
          <a:p>
            <a:r>
              <a:rPr lang="en-US" sz="1800" dirty="0" smtClean="0"/>
              <a:t> : ● Missing and duplicate values were found.</a:t>
            </a:r>
          </a:p>
          <a:p>
            <a:r>
              <a:rPr lang="en-US" sz="1800" dirty="0" smtClean="0"/>
              <a:t> ● Most of the purchases are from the United Kingdom. ● Most of the customers have purchased items on Thursday, Wednesday, Tuesday</a:t>
            </a:r>
          </a:p>
          <a:p>
            <a:r>
              <a:rPr lang="en-US" sz="1800" dirty="0" smtClean="0"/>
              <a:t>. ● Most of the customers have purchased items in November, October, December, and the least number of purchases in April, January, February</a:t>
            </a:r>
          </a:p>
          <a:p>
            <a:r>
              <a:rPr lang="en-US" sz="1800" dirty="0" smtClean="0"/>
              <a:t>. ● Most of the customers purchase in the afternoon time. The 12th hour of the day is a peak for purchasing items. 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Conclusion</a:t>
            </a:r>
            <a:endParaRPr b="1"/>
          </a:p>
        </p:txBody>
      </p:sp>
      <p:pic>
        <p:nvPicPr>
          <p:cNvPr id="1116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566" y="1247502"/>
            <a:ext cx="5773737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50275" y="3949753"/>
            <a:ext cx="5985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applying different clustering algorithm to our dataset, we get the optimal number of cluster is equal to 2.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Final Thought</a:t>
            </a:r>
            <a:endParaRPr b="1"/>
          </a:p>
        </p:txBody>
      </p:sp>
      <p:sp>
        <p:nvSpPr>
          <p:cNvPr id="3" name="Rectangle 2"/>
          <p:cNvSpPr/>
          <p:nvPr/>
        </p:nvSpPr>
        <p:spPr>
          <a:xfrm>
            <a:off x="241738" y="1663809"/>
            <a:ext cx="7987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Customer segmentation is an important marketing approach that businesses should employ in order to gain a better understanding of the market and make more informed decisions in order to increase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sales. K-Means clustering is a basic but effective machine learning algorithm that businesses can use. Finally, in order to </a:t>
            </a:r>
            <a:r>
              <a:rPr lang="en-US" sz="1600" dirty="0" err="1" smtClean="0"/>
              <a:t>optimise</a:t>
            </a:r>
            <a:r>
              <a:rPr lang="en-US" sz="1600" dirty="0" smtClean="0"/>
              <a:t> our marketing success, we must keep the RFM client segmentation up to date</a:t>
            </a: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Further analysis</a:t>
            </a:r>
            <a:endParaRPr b="1"/>
          </a:p>
        </p:txBody>
      </p:sp>
      <p:sp>
        <p:nvSpPr>
          <p:cNvPr id="3" name="Rectangle 2"/>
          <p:cNvSpPr/>
          <p:nvPr/>
        </p:nvSpPr>
        <p:spPr>
          <a:xfrm>
            <a:off x="273269" y="1072055"/>
            <a:ext cx="76515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● New variables have been added, such as tenure, which is the number of days since each customer's first transaction. This will reveal how long each customer has been a member of the system.</a:t>
            </a:r>
          </a:p>
          <a:p>
            <a:r>
              <a:rPr lang="en-US" sz="2000" dirty="0" smtClean="0"/>
              <a:t> ● Customers are being segmented more deeply based on their physical location, as well as demographic and psychographic factors. </a:t>
            </a:r>
          </a:p>
          <a:p>
            <a:r>
              <a:rPr lang="en-US" sz="2000" dirty="0" smtClean="0"/>
              <a:t>● Incorporating data from the company's Google Analytics account. Google Analytics is an excellent tool for tracking a variety of essential business data, including Customer Lifetime Value, Traffic Source/Medium, </a:t>
            </a:r>
            <a:r>
              <a:rPr lang="en-US" sz="2000" dirty="0" err="1" smtClean="0"/>
              <a:t>Pageviews</a:t>
            </a:r>
            <a:r>
              <a:rPr lang="en-US" sz="2000" dirty="0" smtClean="0"/>
              <a:t> per Visit, and Bounce Rate of a company's website, among others.</a:t>
            </a: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133024" y="20005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 smtClean="0"/>
              <a:t>                              Thank you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 smtClean="0"/>
              <a:t>content</a:t>
            </a:r>
            <a:endParaRPr b="1"/>
          </a:p>
        </p:txBody>
      </p:sp>
      <p:sp>
        <p:nvSpPr>
          <p:cNvPr id="6" name="Rectangle 5"/>
          <p:cNvSpPr/>
          <p:nvPr/>
        </p:nvSpPr>
        <p:spPr>
          <a:xfrm>
            <a:off x="252249" y="977462"/>
            <a:ext cx="5969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● Problem Statement </a:t>
            </a:r>
          </a:p>
          <a:p>
            <a:r>
              <a:rPr lang="en-US" sz="2400" b="1" dirty="0" smtClean="0"/>
              <a:t>● Data Summary</a:t>
            </a:r>
          </a:p>
          <a:p>
            <a:r>
              <a:rPr lang="en-US" sz="2400" b="1" dirty="0" smtClean="0"/>
              <a:t> ● EDA / Feature analysis</a:t>
            </a:r>
          </a:p>
          <a:p>
            <a:r>
              <a:rPr lang="en-US" sz="2400" b="1" dirty="0" smtClean="0"/>
              <a:t> ● Data preparation</a:t>
            </a:r>
          </a:p>
          <a:p>
            <a:r>
              <a:rPr lang="en-US" sz="2400" b="1" dirty="0" smtClean="0"/>
              <a:t> ● Create RFM model</a:t>
            </a:r>
          </a:p>
          <a:p>
            <a:r>
              <a:rPr lang="en-US" sz="2400" b="1" dirty="0" smtClean="0"/>
              <a:t> ● Implementing various clustering        Models </a:t>
            </a:r>
          </a:p>
          <a:p>
            <a:r>
              <a:rPr lang="en-US" sz="2400" b="1" dirty="0" smtClean="0"/>
              <a:t>● Challenges</a:t>
            </a:r>
          </a:p>
          <a:p>
            <a:r>
              <a:rPr lang="en-US" sz="2400" b="1" dirty="0" smtClean="0"/>
              <a:t> ● Conclusion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Problem statement</a:t>
            </a:r>
            <a:endParaRPr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02656"/>
            <a:ext cx="356300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999187" y="407805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● This project aims to identify major customer segments on a transnational data set for a UK-based online retail.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 ● Create RFM table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 ● We need to </a:t>
            </a:r>
            <a:r>
              <a:rPr lang="en-US" sz="1800" dirty="0" err="1" smtClean="0"/>
              <a:t>analyse</a:t>
            </a:r>
            <a:r>
              <a:rPr lang="en-US" sz="1800" dirty="0" smtClean="0"/>
              <a:t> and identify major customer segmentation using k means algorithm and also different algorithms to confirm our result.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8630" y="2659535"/>
            <a:ext cx="4846740" cy="256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8258" y="647864"/>
            <a:ext cx="3590896" cy="201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 smtClean="0"/>
              <a:t>Data Summary</a:t>
            </a:r>
            <a:endParaRPr b="1"/>
          </a:p>
        </p:txBody>
      </p:sp>
      <p:sp>
        <p:nvSpPr>
          <p:cNvPr id="3" name="Rectangle 2"/>
          <p:cNvSpPr/>
          <p:nvPr/>
        </p:nvSpPr>
        <p:spPr>
          <a:xfrm>
            <a:off x="252248" y="1340643"/>
            <a:ext cx="85974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• </a:t>
            </a:r>
            <a:r>
              <a:rPr lang="en-US" sz="1800" dirty="0" err="1" smtClean="0"/>
              <a:t>InvoiceNo</a:t>
            </a:r>
            <a:r>
              <a:rPr lang="en-US" sz="1800" dirty="0" smtClean="0"/>
              <a:t>: Invoice number. Nominal, a 6-digit integral number uniquely assigned to each transaction..</a:t>
            </a:r>
          </a:p>
          <a:p>
            <a:r>
              <a:rPr lang="en-US" sz="1800" dirty="0" smtClean="0"/>
              <a:t> • </a:t>
            </a:r>
            <a:r>
              <a:rPr lang="en-US" sz="1800" dirty="0" err="1" smtClean="0"/>
              <a:t>StockCode</a:t>
            </a:r>
            <a:r>
              <a:rPr lang="en-US" sz="1800" dirty="0" smtClean="0"/>
              <a:t>: Product (item) code. 5-digit integral number uniquely assigned to each distinct product.</a:t>
            </a:r>
          </a:p>
          <a:p>
            <a:r>
              <a:rPr lang="en-US" sz="1800" dirty="0" smtClean="0"/>
              <a:t> • Description: Product (item) name.</a:t>
            </a:r>
          </a:p>
          <a:p>
            <a:r>
              <a:rPr lang="en-US" sz="1800" dirty="0" smtClean="0"/>
              <a:t> • Quantity: The quantities of each product (item) per transaction. </a:t>
            </a:r>
          </a:p>
          <a:p>
            <a:r>
              <a:rPr lang="en-US" sz="1800" dirty="0" smtClean="0"/>
              <a:t>• </a:t>
            </a:r>
            <a:r>
              <a:rPr lang="en-US" sz="1800" dirty="0" err="1" smtClean="0"/>
              <a:t>InvoiceDate</a:t>
            </a:r>
            <a:r>
              <a:rPr lang="en-US" sz="1800" dirty="0" smtClean="0"/>
              <a:t>: Invoice Date and time. The day and time when each transaction was generated</a:t>
            </a:r>
          </a:p>
          <a:p>
            <a:r>
              <a:rPr lang="en-US" sz="1800" dirty="0" smtClean="0"/>
              <a:t>. • </a:t>
            </a:r>
            <a:r>
              <a:rPr lang="en-US" sz="1800" dirty="0" err="1" smtClean="0"/>
              <a:t>UnitPrice</a:t>
            </a:r>
            <a:r>
              <a:rPr lang="en-US" sz="1800" dirty="0" smtClean="0"/>
              <a:t>: Unit price. Product price per unit in sterling</a:t>
            </a:r>
          </a:p>
          <a:p>
            <a:r>
              <a:rPr lang="en-US" sz="1800" dirty="0" smtClean="0"/>
              <a:t>. • </a:t>
            </a:r>
            <a:r>
              <a:rPr lang="en-US" sz="1800" dirty="0" err="1" smtClean="0"/>
              <a:t>CustomerID</a:t>
            </a:r>
            <a:r>
              <a:rPr lang="en-US" sz="1800" dirty="0" smtClean="0"/>
              <a:t>: Customer number.</a:t>
            </a:r>
          </a:p>
          <a:p>
            <a:r>
              <a:rPr lang="en-US" sz="1800" dirty="0" smtClean="0"/>
              <a:t> • Country: Country name. Nominal, the name of the country where each customer resides.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Basic Data Exploration</a:t>
            </a:r>
            <a:endParaRPr b="1"/>
          </a:p>
        </p:txBody>
      </p:sp>
      <p:sp>
        <p:nvSpPr>
          <p:cNvPr id="3" name="Rectangle 2"/>
          <p:cNvSpPr/>
          <p:nvPr/>
        </p:nvSpPr>
        <p:spPr>
          <a:xfrm>
            <a:off x="141890" y="112250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● A transnational data set with transactions occurring between 1st December 2010 and 9th December 2011 for a UK-based online retailer</a:t>
            </a:r>
          </a:p>
          <a:p>
            <a:r>
              <a:rPr lang="en-US" dirty="0" smtClean="0"/>
              <a:t>. ● Dataset has rows- 541909 &amp; columns-8</a:t>
            </a:r>
          </a:p>
          <a:p>
            <a:r>
              <a:rPr lang="en-US" dirty="0" smtClean="0"/>
              <a:t>. ● The company mainly sells unique all-occasion gifts.  ● Many customers of the company are wholesalers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999" y="2535949"/>
            <a:ext cx="7609436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EDA - Which feature has the highest number of unique values?</a:t>
            </a:r>
            <a:endParaRPr b="1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821" y="1450427"/>
            <a:ext cx="4992414" cy="249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843751" y="1376855"/>
            <a:ext cx="30532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invoice number is unique for every transaction. Invoice Date has second highest count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1384</Words>
  <Application>Microsoft Office PowerPoint</Application>
  <PresentationFormat>On-screen Show (16:9)</PresentationFormat>
  <Paragraphs>120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Montserrat</vt:lpstr>
      <vt:lpstr>Simple Light</vt:lpstr>
      <vt:lpstr>           Capstone Project – 4  Online Retail Customer Segmentation  pradyumna vikram singh  </vt:lpstr>
      <vt:lpstr>Why Customer Segmentation?</vt:lpstr>
      <vt:lpstr>Introduction to Clustering</vt:lpstr>
      <vt:lpstr>content</vt:lpstr>
      <vt:lpstr>Problem statement</vt:lpstr>
      <vt:lpstr>Slide 6</vt:lpstr>
      <vt:lpstr>Data Summary</vt:lpstr>
      <vt:lpstr>Basic Data Exploration</vt:lpstr>
      <vt:lpstr>EDA - Which feature has the highest number of unique values?</vt:lpstr>
      <vt:lpstr>EDA – Finding Top product based on maximum selling</vt:lpstr>
      <vt:lpstr>EDA - Top 5 Country based on the Most Numbers Customers?</vt:lpstr>
      <vt:lpstr>Log transformation of quantity</vt:lpstr>
      <vt:lpstr>EDA- which day has highest count?</vt:lpstr>
      <vt:lpstr>Which month has the highest count ?</vt:lpstr>
      <vt:lpstr>Hour wise Analysis</vt:lpstr>
      <vt:lpstr>Create the RFM model (Recency, Frequency, Monetary value)</vt:lpstr>
      <vt:lpstr>Log Transformation of Recency</vt:lpstr>
      <vt:lpstr>Log Transformation of Frequency</vt:lpstr>
      <vt:lpstr>Log Transformation of Monetary</vt:lpstr>
      <vt:lpstr> Model Overview</vt:lpstr>
      <vt:lpstr>Model Overview</vt:lpstr>
      <vt:lpstr>Applying Silhouette Score and Elbow Method on Recency and Monetary</vt:lpstr>
      <vt:lpstr>Applying DBSCAN on Recency and Monetary</vt:lpstr>
      <vt:lpstr>Applying silhouette Score and Elbow Method on Frequency and Monetary</vt:lpstr>
      <vt:lpstr>Applying DBSCAN on Frequency and Monetary</vt:lpstr>
      <vt:lpstr>Applying Silhouette Method on Recency, Frequency and Monetary</vt:lpstr>
      <vt:lpstr>Applying Elbow Method on Recency, Frequency and Monetary</vt:lpstr>
      <vt:lpstr>Using the Dendrogram to find the optimal number of clusters</vt:lpstr>
      <vt:lpstr>Visualizing the clusters (two dimensions only)</vt:lpstr>
      <vt:lpstr>Challenges</vt:lpstr>
      <vt:lpstr>Conclusion  Descriptive Analytics </vt:lpstr>
      <vt:lpstr>Conclusion</vt:lpstr>
      <vt:lpstr>Final Thought</vt:lpstr>
      <vt:lpstr>Further analysis</vt:lpstr>
      <vt:lpstr>          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 Credit Card Default Prediction Supervised ML Classification Model  Team - Proponent_Ds Arunesh Tamboli Rohit Bhadauriya</dc:title>
  <dc:creator>HP</dc:creator>
  <cp:lastModifiedBy>Windows User</cp:lastModifiedBy>
  <cp:revision>26</cp:revision>
  <dcterms:modified xsi:type="dcterms:W3CDTF">2022-07-20T14:32:40Z</dcterms:modified>
</cp:coreProperties>
</file>