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76" r:id="rId5"/>
    <p:sldId id="278" r:id="rId6"/>
    <p:sldId id="279" r:id="rId7"/>
    <p:sldId id="258" r:id="rId8"/>
    <p:sldId id="259" r:id="rId9"/>
    <p:sldId id="280" r:id="rId10"/>
    <p:sldId id="281" r:id="rId11"/>
    <p:sldId id="282" r:id="rId12"/>
    <p:sldId id="260" r:id="rId13"/>
    <p:sldId id="261" r:id="rId14"/>
    <p:sldId id="263" r:id="rId15"/>
    <p:sldId id="262" r:id="rId16"/>
    <p:sldId id="264" r:id="rId17"/>
    <p:sldId id="265" r:id="rId18"/>
    <p:sldId id="266" r:id="rId19"/>
    <p:sldId id="267" r:id="rId20"/>
    <p:sldId id="268" r:id="rId21"/>
    <p:sldId id="269" r:id="rId22"/>
    <p:sldId id="283" r:id="rId23"/>
    <p:sldId id="270" r:id="rId24"/>
    <p:sldId id="271" r:id="rId25"/>
    <p:sldId id="284" r:id="rId26"/>
    <p:sldId id="285" r:id="rId27"/>
    <p:sldId id="286" r:id="rId28"/>
    <p:sldId id="272" r:id="rId29"/>
    <p:sldId id="273" r:id="rId30"/>
    <p:sldId id="274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1559-A87D-48E2-8E4C-BB28EC41B9BB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4272-A612-41CB-9661-7502EABB5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help/toolbox/images/ref/im2bw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Image Processing and Object Detection using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Akshar</a:t>
            </a:r>
            <a:r>
              <a:rPr lang="en-US" dirty="0" smtClean="0"/>
              <a:t> </a:t>
            </a:r>
            <a:r>
              <a:rPr lang="en-US" dirty="0" err="1" smtClean="0"/>
              <a:t>Prabhu</a:t>
            </a:r>
            <a:r>
              <a:rPr lang="en-US" dirty="0" smtClean="0"/>
              <a:t> Desai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primary spectral components</a:t>
            </a:r>
          </a:p>
          <a:p>
            <a:r>
              <a:rPr lang="en-US" dirty="0" smtClean="0"/>
              <a:t>More suitable for Monitors</a:t>
            </a:r>
          </a:p>
          <a:p>
            <a:r>
              <a:rPr lang="en-US" dirty="0" smtClean="0"/>
              <a:t>The diagonal passing through origin is the gray scale model.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200px-RGB_color_solid_cu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11480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Cyan , Magenta and Yellow</a:t>
            </a:r>
          </a:p>
          <a:p>
            <a:r>
              <a:rPr lang="en-US" dirty="0" smtClean="0"/>
              <a:t>1- cyan = red (it means a cyan surface does not reflect red at all)</a:t>
            </a:r>
          </a:p>
          <a:p>
            <a:r>
              <a:rPr lang="en-US" dirty="0" smtClean="0"/>
              <a:t>More suitable for printing</a:t>
            </a:r>
          </a:p>
          <a:p>
            <a:r>
              <a:rPr lang="en-US" dirty="0" smtClean="0"/>
              <a:t>Guess why do we need CMYK model ? (K- is black)</a:t>
            </a:r>
          </a:p>
          <a:p>
            <a:r>
              <a:rPr lang="en-US" dirty="0" smtClean="0"/>
              <a:t>CMY model is more suitable for image processing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Image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“frame” is a 3D matrix. There are </a:t>
            </a:r>
            <a:r>
              <a:rPr lang="en-US" dirty="0" smtClean="0"/>
              <a:t>3x2D </a:t>
            </a:r>
            <a:r>
              <a:rPr lang="en-US" dirty="0" smtClean="0"/>
              <a:t>matrixes each </a:t>
            </a:r>
            <a:r>
              <a:rPr lang="en-US" dirty="0" smtClean="0"/>
              <a:t>composed </a:t>
            </a:r>
            <a:r>
              <a:rPr lang="en-US" dirty="0" smtClean="0"/>
              <a:t>of R,G and B components.</a:t>
            </a:r>
          </a:p>
          <a:p>
            <a:r>
              <a:rPr lang="en-US" dirty="0" smtClean="0"/>
              <a:t>Here are the R G B components separated and displayed</a:t>
            </a:r>
            <a:endParaRPr lang="en-US" dirty="0"/>
          </a:p>
        </p:txBody>
      </p:sp>
      <p:pic>
        <p:nvPicPr>
          <p:cNvPr id="4" name="Picture 3" descr="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2476" y="4843872"/>
            <a:ext cx="1999724" cy="1280366"/>
          </a:xfrm>
          <a:prstGeom prst="rect">
            <a:avLst/>
          </a:prstGeom>
        </p:spPr>
      </p:pic>
      <p:pic>
        <p:nvPicPr>
          <p:cNvPr id="5" name="Picture 4" descr="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99" y="4876800"/>
            <a:ext cx="2023205" cy="1295400"/>
          </a:xfrm>
          <a:prstGeom prst="rect">
            <a:avLst/>
          </a:prstGeom>
        </p:spPr>
      </p:pic>
      <p:pic>
        <p:nvPicPr>
          <p:cNvPr id="6" name="Picture 5" descr="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4876800"/>
            <a:ext cx="2057400" cy="13172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6324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6324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to display 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while 1,</a:t>
            </a:r>
          </a:p>
          <a:p>
            <a:r>
              <a:rPr lang="en-US" dirty="0"/>
              <a:t>trigger(</a:t>
            </a:r>
            <a:r>
              <a:rPr lang="en-US" dirty="0" err="1"/>
              <a:t>vidobj</a:t>
            </a:r>
            <a:r>
              <a:rPr lang="en-US" dirty="0"/>
              <a:t>); % capture one frame</a:t>
            </a:r>
          </a:p>
          <a:p>
            <a:r>
              <a:rPr lang="en-US" dirty="0"/>
              <a:t>frame=</a:t>
            </a:r>
            <a:r>
              <a:rPr lang="en-US" dirty="0" err="1"/>
              <a:t>getdata</a:t>
            </a:r>
            <a:r>
              <a:rPr lang="en-US" dirty="0"/>
              <a:t>(</a:t>
            </a:r>
            <a:r>
              <a:rPr lang="en-US" dirty="0" err="1"/>
              <a:t>vidobj</a:t>
            </a:r>
            <a:r>
              <a:rPr lang="en-US" dirty="0"/>
              <a:t>); % frame is a matrix that stores the frame</a:t>
            </a:r>
          </a:p>
          <a:p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FF0000"/>
                </a:solidFill>
              </a:rPr>
              <a:t>imshow</a:t>
            </a:r>
            <a:r>
              <a:rPr lang="en-US" dirty="0">
                <a:solidFill>
                  <a:srgbClr val="FF0000"/>
                </a:solidFill>
              </a:rPr>
              <a:t>(frame</a:t>
            </a:r>
            <a:r>
              <a:rPr lang="en-US" dirty="0" smtClean="0">
                <a:solidFill>
                  <a:srgbClr val="FF0000"/>
                </a:solidFill>
              </a:rPr>
              <a:t>(:,:,1)); </a:t>
            </a:r>
            <a:r>
              <a:rPr lang="en-US" dirty="0"/>
              <a:t>% displaying R component, to display G and B change 1 to 2 and 3 respectively</a:t>
            </a:r>
          </a:p>
          <a:p>
            <a:r>
              <a:rPr lang="en-US" dirty="0"/>
              <a:t>n = n + 1;</a:t>
            </a:r>
          </a:p>
          <a:p>
            <a:r>
              <a:rPr lang="en-US" dirty="0"/>
              <a:t>if(n&gt;300),% we are </a:t>
            </a:r>
            <a:r>
              <a:rPr lang="en-US" dirty="0" err="1"/>
              <a:t>cpatuing</a:t>
            </a:r>
            <a:r>
              <a:rPr lang="en-US" dirty="0"/>
              <a:t> total of 300 frames </a:t>
            </a:r>
          </a:p>
          <a:p>
            <a:r>
              <a:rPr lang="en-US" dirty="0"/>
              <a:t>stop(</a:t>
            </a:r>
            <a:r>
              <a:rPr lang="en-US" dirty="0" err="1"/>
              <a:t>vidobj</a:t>
            </a:r>
            <a:r>
              <a:rPr lang="en-US" dirty="0"/>
              <a:t>); % never forget to close the device handle</a:t>
            </a:r>
          </a:p>
          <a:p>
            <a:r>
              <a:rPr lang="en-US" dirty="0"/>
              <a:t>break;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Grayscale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RGB image is a 3D array we can convert it to Grayscale using the function rgb2gray. </a:t>
            </a:r>
          </a:p>
          <a:p>
            <a:r>
              <a:rPr lang="en-US" dirty="0" smtClean="0"/>
              <a:t>We can build full color images from gray scale components as well. </a:t>
            </a:r>
          </a:p>
          <a:p>
            <a:r>
              <a:rPr lang="en-US" dirty="0" smtClean="0"/>
              <a:t>We get a 2D array to process.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histogram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 is a plot of color and the statistical frequency of that color in the image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mhist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im</a:t>
            </a:r>
            <a:r>
              <a:rPr lang="en-US" dirty="0" smtClean="0">
                <a:solidFill>
                  <a:srgbClr val="FF0000"/>
                </a:solidFill>
              </a:rPr>
              <a:t>); </a:t>
            </a:r>
            <a:r>
              <a:rPr lang="en-US" dirty="0" smtClean="0"/>
              <a:t>is the command to get an histogram.</a:t>
            </a:r>
            <a:endParaRPr lang="en-US" dirty="0"/>
          </a:p>
        </p:txBody>
      </p:sp>
      <p:pic>
        <p:nvPicPr>
          <p:cNvPr id="4" name="Picture 3" descr="gr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962399"/>
            <a:ext cx="4114800" cy="2634589"/>
          </a:xfrm>
          <a:prstGeom prst="rect">
            <a:avLst/>
          </a:prstGeom>
        </p:spPr>
      </p:pic>
      <p:pic>
        <p:nvPicPr>
          <p:cNvPr id="5" name="Picture 4" descr="histo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962400"/>
            <a:ext cx="3454401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histograms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 we need to detect will have a certain color. </a:t>
            </a:r>
          </a:p>
          <a:p>
            <a:r>
              <a:rPr lang="en-US" dirty="0" smtClean="0"/>
              <a:t>We can detect the object by simply setting all the pixels that fall in that color’s frequency range to 1 and rest to zero.</a:t>
            </a:r>
          </a:p>
          <a:p>
            <a:r>
              <a:rPr lang="en-US" dirty="0" smtClean="0"/>
              <a:t>For Example: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our image</a:t>
            </a:r>
            <a:endParaRPr lang="en-US" dirty="0"/>
          </a:p>
        </p:txBody>
      </p:sp>
      <p:pic>
        <p:nvPicPr>
          <p:cNvPr id="4" name="Picture 3" descr="gr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4114800" cy="2634589"/>
          </a:xfrm>
          <a:prstGeom prst="rect">
            <a:avLst/>
          </a:prstGeom>
        </p:spPr>
      </p:pic>
      <p:pic>
        <p:nvPicPr>
          <p:cNvPr id="5" name="Picture 4" descr="histo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143001"/>
            <a:ext cx="3454401" cy="25908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6038491" y="3433313"/>
            <a:ext cx="307083" cy="215661"/>
          </a:xfrm>
          <a:custGeom>
            <a:avLst/>
            <a:gdLst>
              <a:gd name="connsiteX0" fmla="*/ 284671 w 307083"/>
              <a:gd name="connsiteY0" fmla="*/ 112144 h 215661"/>
              <a:gd name="connsiteX1" fmla="*/ 293298 w 307083"/>
              <a:gd name="connsiteY1" fmla="*/ 86264 h 215661"/>
              <a:gd name="connsiteX2" fmla="*/ 284671 w 307083"/>
              <a:gd name="connsiteY2" fmla="*/ 17253 h 215661"/>
              <a:gd name="connsiteX3" fmla="*/ 258792 w 307083"/>
              <a:gd name="connsiteY3" fmla="*/ 8627 h 215661"/>
              <a:gd name="connsiteX4" fmla="*/ 207034 w 307083"/>
              <a:gd name="connsiteY4" fmla="*/ 0 h 215661"/>
              <a:gd name="connsiteX5" fmla="*/ 43132 w 307083"/>
              <a:gd name="connsiteY5" fmla="*/ 8627 h 215661"/>
              <a:gd name="connsiteX6" fmla="*/ 17252 w 307083"/>
              <a:gd name="connsiteY6" fmla="*/ 17253 h 215661"/>
              <a:gd name="connsiteX7" fmla="*/ 0 w 307083"/>
              <a:gd name="connsiteY7" fmla="*/ 43132 h 215661"/>
              <a:gd name="connsiteX8" fmla="*/ 8626 w 307083"/>
              <a:gd name="connsiteY8" fmla="*/ 138023 h 215661"/>
              <a:gd name="connsiteX9" fmla="*/ 25879 w 307083"/>
              <a:gd name="connsiteY9" fmla="*/ 189781 h 215661"/>
              <a:gd name="connsiteX10" fmla="*/ 86264 w 307083"/>
              <a:gd name="connsiteY10" fmla="*/ 207034 h 215661"/>
              <a:gd name="connsiteX11" fmla="*/ 112143 w 307083"/>
              <a:gd name="connsiteY11" fmla="*/ 215661 h 215661"/>
              <a:gd name="connsiteX12" fmla="*/ 241539 w 307083"/>
              <a:gd name="connsiteY12" fmla="*/ 207034 h 215661"/>
              <a:gd name="connsiteX13" fmla="*/ 293298 w 307083"/>
              <a:gd name="connsiteY13" fmla="*/ 189781 h 215661"/>
              <a:gd name="connsiteX14" fmla="*/ 301924 w 307083"/>
              <a:gd name="connsiteY14" fmla="*/ 163902 h 215661"/>
              <a:gd name="connsiteX15" fmla="*/ 284671 w 307083"/>
              <a:gd name="connsiteY15" fmla="*/ 43132 h 21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7083" h="215661">
                <a:moveTo>
                  <a:pt x="284671" y="112144"/>
                </a:moveTo>
                <a:cubicBezTo>
                  <a:pt x="287547" y="103517"/>
                  <a:pt x="293298" y="95357"/>
                  <a:pt x="293298" y="86264"/>
                </a:cubicBezTo>
                <a:cubicBezTo>
                  <a:pt x="293298" y="63081"/>
                  <a:pt x="294087" y="38438"/>
                  <a:pt x="284671" y="17253"/>
                </a:cubicBezTo>
                <a:cubicBezTo>
                  <a:pt x="280978" y="8944"/>
                  <a:pt x="267668" y="10600"/>
                  <a:pt x="258792" y="8627"/>
                </a:cubicBezTo>
                <a:cubicBezTo>
                  <a:pt x="241718" y="4833"/>
                  <a:pt x="224287" y="2876"/>
                  <a:pt x="207034" y="0"/>
                </a:cubicBezTo>
                <a:cubicBezTo>
                  <a:pt x="152400" y="2876"/>
                  <a:pt x="97617" y="3674"/>
                  <a:pt x="43132" y="8627"/>
                </a:cubicBezTo>
                <a:cubicBezTo>
                  <a:pt x="34076" y="9450"/>
                  <a:pt x="24353" y="11573"/>
                  <a:pt x="17252" y="17253"/>
                </a:cubicBezTo>
                <a:cubicBezTo>
                  <a:pt x="9156" y="23729"/>
                  <a:pt x="5751" y="34506"/>
                  <a:pt x="0" y="43132"/>
                </a:cubicBezTo>
                <a:cubicBezTo>
                  <a:pt x="2875" y="74762"/>
                  <a:pt x="3106" y="106746"/>
                  <a:pt x="8626" y="138023"/>
                </a:cubicBezTo>
                <a:cubicBezTo>
                  <a:pt x="11786" y="155932"/>
                  <a:pt x="8626" y="184030"/>
                  <a:pt x="25879" y="189781"/>
                </a:cubicBezTo>
                <a:cubicBezTo>
                  <a:pt x="87928" y="210466"/>
                  <a:pt x="10441" y="185370"/>
                  <a:pt x="86264" y="207034"/>
                </a:cubicBezTo>
                <a:cubicBezTo>
                  <a:pt x="95007" y="209532"/>
                  <a:pt x="103517" y="212785"/>
                  <a:pt x="112143" y="215661"/>
                </a:cubicBezTo>
                <a:cubicBezTo>
                  <a:pt x="155275" y="212785"/>
                  <a:pt x="198746" y="213147"/>
                  <a:pt x="241539" y="207034"/>
                </a:cubicBezTo>
                <a:cubicBezTo>
                  <a:pt x="259542" y="204462"/>
                  <a:pt x="293298" y="189781"/>
                  <a:pt x="293298" y="189781"/>
                </a:cubicBezTo>
                <a:cubicBezTo>
                  <a:pt x="296173" y="181155"/>
                  <a:pt x="301924" y="172995"/>
                  <a:pt x="301924" y="163902"/>
                </a:cubicBezTo>
                <a:cubicBezTo>
                  <a:pt x="301924" y="72296"/>
                  <a:pt x="307083" y="87953"/>
                  <a:pt x="284671" y="431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53200" y="3429000"/>
            <a:ext cx="307083" cy="215661"/>
          </a:xfrm>
          <a:custGeom>
            <a:avLst/>
            <a:gdLst>
              <a:gd name="connsiteX0" fmla="*/ 284671 w 307083"/>
              <a:gd name="connsiteY0" fmla="*/ 112144 h 215661"/>
              <a:gd name="connsiteX1" fmla="*/ 293298 w 307083"/>
              <a:gd name="connsiteY1" fmla="*/ 86264 h 215661"/>
              <a:gd name="connsiteX2" fmla="*/ 284671 w 307083"/>
              <a:gd name="connsiteY2" fmla="*/ 17253 h 215661"/>
              <a:gd name="connsiteX3" fmla="*/ 258792 w 307083"/>
              <a:gd name="connsiteY3" fmla="*/ 8627 h 215661"/>
              <a:gd name="connsiteX4" fmla="*/ 207034 w 307083"/>
              <a:gd name="connsiteY4" fmla="*/ 0 h 215661"/>
              <a:gd name="connsiteX5" fmla="*/ 43132 w 307083"/>
              <a:gd name="connsiteY5" fmla="*/ 8627 h 215661"/>
              <a:gd name="connsiteX6" fmla="*/ 17252 w 307083"/>
              <a:gd name="connsiteY6" fmla="*/ 17253 h 215661"/>
              <a:gd name="connsiteX7" fmla="*/ 0 w 307083"/>
              <a:gd name="connsiteY7" fmla="*/ 43132 h 215661"/>
              <a:gd name="connsiteX8" fmla="*/ 8626 w 307083"/>
              <a:gd name="connsiteY8" fmla="*/ 138023 h 215661"/>
              <a:gd name="connsiteX9" fmla="*/ 25879 w 307083"/>
              <a:gd name="connsiteY9" fmla="*/ 189781 h 215661"/>
              <a:gd name="connsiteX10" fmla="*/ 86264 w 307083"/>
              <a:gd name="connsiteY10" fmla="*/ 207034 h 215661"/>
              <a:gd name="connsiteX11" fmla="*/ 112143 w 307083"/>
              <a:gd name="connsiteY11" fmla="*/ 215661 h 215661"/>
              <a:gd name="connsiteX12" fmla="*/ 241539 w 307083"/>
              <a:gd name="connsiteY12" fmla="*/ 207034 h 215661"/>
              <a:gd name="connsiteX13" fmla="*/ 293298 w 307083"/>
              <a:gd name="connsiteY13" fmla="*/ 189781 h 215661"/>
              <a:gd name="connsiteX14" fmla="*/ 301924 w 307083"/>
              <a:gd name="connsiteY14" fmla="*/ 163902 h 215661"/>
              <a:gd name="connsiteX15" fmla="*/ 284671 w 307083"/>
              <a:gd name="connsiteY15" fmla="*/ 43132 h 21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7083" h="215661">
                <a:moveTo>
                  <a:pt x="284671" y="112144"/>
                </a:moveTo>
                <a:cubicBezTo>
                  <a:pt x="287547" y="103517"/>
                  <a:pt x="293298" y="95357"/>
                  <a:pt x="293298" y="86264"/>
                </a:cubicBezTo>
                <a:cubicBezTo>
                  <a:pt x="293298" y="63081"/>
                  <a:pt x="294087" y="38438"/>
                  <a:pt x="284671" y="17253"/>
                </a:cubicBezTo>
                <a:cubicBezTo>
                  <a:pt x="280978" y="8944"/>
                  <a:pt x="267668" y="10600"/>
                  <a:pt x="258792" y="8627"/>
                </a:cubicBezTo>
                <a:cubicBezTo>
                  <a:pt x="241718" y="4833"/>
                  <a:pt x="224287" y="2876"/>
                  <a:pt x="207034" y="0"/>
                </a:cubicBezTo>
                <a:cubicBezTo>
                  <a:pt x="152400" y="2876"/>
                  <a:pt x="97617" y="3674"/>
                  <a:pt x="43132" y="8627"/>
                </a:cubicBezTo>
                <a:cubicBezTo>
                  <a:pt x="34076" y="9450"/>
                  <a:pt x="24353" y="11573"/>
                  <a:pt x="17252" y="17253"/>
                </a:cubicBezTo>
                <a:cubicBezTo>
                  <a:pt x="9156" y="23729"/>
                  <a:pt x="5751" y="34506"/>
                  <a:pt x="0" y="43132"/>
                </a:cubicBezTo>
                <a:cubicBezTo>
                  <a:pt x="2875" y="74762"/>
                  <a:pt x="3106" y="106746"/>
                  <a:pt x="8626" y="138023"/>
                </a:cubicBezTo>
                <a:cubicBezTo>
                  <a:pt x="11786" y="155932"/>
                  <a:pt x="8626" y="184030"/>
                  <a:pt x="25879" y="189781"/>
                </a:cubicBezTo>
                <a:cubicBezTo>
                  <a:pt x="87928" y="210466"/>
                  <a:pt x="10441" y="185370"/>
                  <a:pt x="86264" y="207034"/>
                </a:cubicBezTo>
                <a:cubicBezTo>
                  <a:pt x="95007" y="209532"/>
                  <a:pt x="103517" y="212785"/>
                  <a:pt x="112143" y="215661"/>
                </a:cubicBezTo>
                <a:cubicBezTo>
                  <a:pt x="155275" y="212785"/>
                  <a:pt x="198746" y="213147"/>
                  <a:pt x="241539" y="207034"/>
                </a:cubicBezTo>
                <a:cubicBezTo>
                  <a:pt x="259542" y="204462"/>
                  <a:pt x="293298" y="189781"/>
                  <a:pt x="293298" y="189781"/>
                </a:cubicBezTo>
                <a:cubicBezTo>
                  <a:pt x="296173" y="181155"/>
                  <a:pt x="301924" y="172995"/>
                  <a:pt x="301924" y="163902"/>
                </a:cubicBezTo>
                <a:cubicBezTo>
                  <a:pt x="301924" y="72296"/>
                  <a:pt x="307083" y="87953"/>
                  <a:pt x="284671" y="431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41148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Making all pixels above 150 to white rest all black.</a:t>
            </a:r>
            <a:endParaRPr lang="en-US" dirty="0"/>
          </a:p>
        </p:txBody>
      </p:sp>
      <p:pic>
        <p:nvPicPr>
          <p:cNvPr id="10" name="Picture 9" descr="150thres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24762"/>
            <a:ext cx="3019403" cy="19332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48200" y="3886200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Making all pixels above 200 to white rest all black.</a:t>
            </a:r>
            <a:endParaRPr lang="en-US" dirty="0"/>
          </a:p>
        </p:txBody>
      </p:sp>
      <p:pic>
        <p:nvPicPr>
          <p:cNvPr id="12" name="Picture 11" descr="200thres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845804"/>
            <a:ext cx="3048000" cy="19515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39000" y="3733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on next slide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while 1,</a:t>
            </a:r>
          </a:p>
          <a:p>
            <a:r>
              <a:rPr lang="en-US" dirty="0"/>
              <a:t>trigger(</a:t>
            </a:r>
            <a:r>
              <a:rPr lang="en-US" dirty="0" err="1"/>
              <a:t>vidobj</a:t>
            </a:r>
            <a:r>
              <a:rPr lang="en-US" dirty="0"/>
              <a:t>); % capture one frame</a:t>
            </a:r>
          </a:p>
          <a:p>
            <a:r>
              <a:rPr lang="en-US" dirty="0"/>
              <a:t>frame=</a:t>
            </a:r>
            <a:r>
              <a:rPr lang="en-US" dirty="0" err="1"/>
              <a:t>getdata</a:t>
            </a:r>
            <a:r>
              <a:rPr lang="en-US" dirty="0"/>
              <a:t>(</a:t>
            </a:r>
            <a:r>
              <a:rPr lang="en-US" dirty="0" err="1"/>
              <a:t>vidobj</a:t>
            </a:r>
            <a:r>
              <a:rPr lang="en-US" dirty="0"/>
              <a:t>); % frame is a matrix that stores the frame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bw</a:t>
            </a:r>
            <a:r>
              <a:rPr lang="en-US" dirty="0"/>
              <a:t> = rgb2gray(frame);</a:t>
            </a:r>
          </a:p>
          <a:p>
            <a:r>
              <a:rPr lang="en-US" dirty="0" err="1"/>
              <a:t>bw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im2bw(frame,0.78); % 0.78 = </a:t>
            </a:r>
            <a:r>
              <a:rPr lang="en-US" dirty="0" smtClean="0">
                <a:solidFill>
                  <a:srgbClr val="FF0000"/>
                </a:solidFill>
              </a:rPr>
              <a:t>200/255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bw</a:t>
            </a:r>
            <a:r>
              <a:rPr lang="en-US" dirty="0"/>
              <a:t>);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n = n + 1;</a:t>
            </a:r>
          </a:p>
          <a:p>
            <a:r>
              <a:rPr lang="en-US" dirty="0"/>
              <a:t>if(n&gt;300),% we are </a:t>
            </a:r>
            <a:r>
              <a:rPr lang="en-US" dirty="0" err="1"/>
              <a:t>cpatuing</a:t>
            </a:r>
            <a:r>
              <a:rPr lang="en-US" dirty="0"/>
              <a:t> total of 300 frames </a:t>
            </a:r>
          </a:p>
          <a:p>
            <a:r>
              <a:rPr lang="en-US" dirty="0"/>
              <a:t>stop(</a:t>
            </a:r>
            <a:r>
              <a:rPr lang="en-US" dirty="0" err="1"/>
              <a:t>vidobj</a:t>
            </a:r>
            <a:r>
              <a:rPr lang="en-US" dirty="0"/>
              <a:t>); % never forget to close the device handle</a:t>
            </a:r>
          </a:p>
          <a:p>
            <a:r>
              <a:rPr lang="en-US" dirty="0"/>
              <a:t>break;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can be detected based on only color, only shape or combination of both.</a:t>
            </a:r>
          </a:p>
          <a:p>
            <a:r>
              <a:rPr lang="en-US" dirty="0" smtClean="0"/>
              <a:t>Thresh-holding can be used easily where we have the freedom to chose the environment colors.</a:t>
            </a:r>
          </a:p>
          <a:p>
            <a:r>
              <a:rPr lang="en-US" dirty="0" smtClean="0"/>
              <a:t>For example </a:t>
            </a:r>
          </a:p>
        </p:txBody>
      </p:sp>
      <p:pic>
        <p:nvPicPr>
          <p:cNvPr id="4" name="Picture 3" descr="w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886200"/>
            <a:ext cx="4133324" cy="2646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quick introduction to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Color models and their representation in </a:t>
            </a:r>
            <a:r>
              <a:rPr lang="en-US" dirty="0" err="1" smtClean="0"/>
              <a:t>Matlab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&amp; thresh-holding</a:t>
            </a:r>
            <a:endParaRPr lang="en-US" dirty="0"/>
          </a:p>
        </p:txBody>
      </p:sp>
      <p:pic>
        <p:nvPicPr>
          <p:cNvPr id="4" name="Content Placeholder 3" descr="w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295400"/>
            <a:ext cx="2380240" cy="1524000"/>
          </a:xfrm>
          <a:prstGeom prst="rect">
            <a:avLst/>
          </a:prstGeom>
        </p:spPr>
      </p:pic>
      <p:pic>
        <p:nvPicPr>
          <p:cNvPr id="5" name="Picture 4" descr="wb-histo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743200"/>
            <a:ext cx="2438400" cy="1828800"/>
          </a:xfrm>
          <a:prstGeom prst="rect">
            <a:avLst/>
          </a:prstGeom>
        </p:spPr>
      </p:pic>
      <p:pic>
        <p:nvPicPr>
          <p:cNvPr id="6" name="Picture 5" descr="ball-thres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071" y="3886200"/>
            <a:ext cx="3689373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6324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for these three is on next slide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717321" y="3994030"/>
            <a:ext cx="678617" cy="646981"/>
          </a:xfrm>
          <a:custGeom>
            <a:avLst/>
            <a:gdLst>
              <a:gd name="connsiteX0" fmla="*/ 526211 w 678617"/>
              <a:gd name="connsiteY0" fmla="*/ 327804 h 646981"/>
              <a:gd name="connsiteX1" fmla="*/ 517585 w 678617"/>
              <a:gd name="connsiteY1" fmla="*/ 146649 h 646981"/>
              <a:gd name="connsiteX2" fmla="*/ 483079 w 678617"/>
              <a:gd name="connsiteY2" fmla="*/ 69012 h 646981"/>
              <a:gd name="connsiteX3" fmla="*/ 431321 w 678617"/>
              <a:gd name="connsiteY3" fmla="*/ 34506 h 646981"/>
              <a:gd name="connsiteX4" fmla="*/ 379562 w 678617"/>
              <a:gd name="connsiteY4" fmla="*/ 17253 h 646981"/>
              <a:gd name="connsiteX5" fmla="*/ 353683 w 678617"/>
              <a:gd name="connsiteY5" fmla="*/ 8627 h 646981"/>
              <a:gd name="connsiteX6" fmla="*/ 284671 w 678617"/>
              <a:gd name="connsiteY6" fmla="*/ 0 h 646981"/>
              <a:gd name="connsiteX7" fmla="*/ 198407 w 678617"/>
              <a:gd name="connsiteY7" fmla="*/ 8627 h 646981"/>
              <a:gd name="connsiteX8" fmla="*/ 172528 w 678617"/>
              <a:gd name="connsiteY8" fmla="*/ 17253 h 646981"/>
              <a:gd name="connsiteX9" fmla="*/ 129396 w 678617"/>
              <a:gd name="connsiteY9" fmla="*/ 69012 h 646981"/>
              <a:gd name="connsiteX10" fmla="*/ 103517 w 678617"/>
              <a:gd name="connsiteY10" fmla="*/ 86264 h 646981"/>
              <a:gd name="connsiteX11" fmla="*/ 94890 w 678617"/>
              <a:gd name="connsiteY11" fmla="*/ 120770 h 646981"/>
              <a:gd name="connsiteX12" fmla="*/ 69011 w 678617"/>
              <a:gd name="connsiteY12" fmla="*/ 138023 h 646981"/>
              <a:gd name="connsiteX13" fmla="*/ 51758 w 678617"/>
              <a:gd name="connsiteY13" fmla="*/ 207034 h 646981"/>
              <a:gd name="connsiteX14" fmla="*/ 25879 w 678617"/>
              <a:gd name="connsiteY14" fmla="*/ 241540 h 646981"/>
              <a:gd name="connsiteX15" fmla="*/ 17253 w 678617"/>
              <a:gd name="connsiteY15" fmla="*/ 284672 h 646981"/>
              <a:gd name="connsiteX16" fmla="*/ 8626 w 678617"/>
              <a:gd name="connsiteY16" fmla="*/ 310551 h 646981"/>
              <a:gd name="connsiteX17" fmla="*/ 0 w 678617"/>
              <a:gd name="connsiteY17" fmla="*/ 388189 h 646981"/>
              <a:gd name="connsiteX18" fmla="*/ 8626 w 678617"/>
              <a:gd name="connsiteY18" fmla="*/ 534838 h 646981"/>
              <a:gd name="connsiteX19" fmla="*/ 51758 w 678617"/>
              <a:gd name="connsiteY19" fmla="*/ 569344 h 646981"/>
              <a:gd name="connsiteX20" fmla="*/ 103517 w 678617"/>
              <a:gd name="connsiteY20" fmla="*/ 612476 h 646981"/>
              <a:gd name="connsiteX21" fmla="*/ 129396 w 678617"/>
              <a:gd name="connsiteY21" fmla="*/ 621102 h 646981"/>
              <a:gd name="connsiteX22" fmla="*/ 215660 w 678617"/>
              <a:gd name="connsiteY22" fmla="*/ 646981 h 646981"/>
              <a:gd name="connsiteX23" fmla="*/ 508958 w 678617"/>
              <a:gd name="connsiteY23" fmla="*/ 629728 h 646981"/>
              <a:gd name="connsiteX24" fmla="*/ 552090 w 678617"/>
              <a:gd name="connsiteY24" fmla="*/ 621102 h 646981"/>
              <a:gd name="connsiteX25" fmla="*/ 577970 w 678617"/>
              <a:gd name="connsiteY25" fmla="*/ 612476 h 646981"/>
              <a:gd name="connsiteX26" fmla="*/ 638354 w 678617"/>
              <a:gd name="connsiteY26" fmla="*/ 543464 h 646981"/>
              <a:gd name="connsiteX27" fmla="*/ 655607 w 678617"/>
              <a:gd name="connsiteY27" fmla="*/ 517585 h 646981"/>
              <a:gd name="connsiteX28" fmla="*/ 672860 w 678617"/>
              <a:gd name="connsiteY28" fmla="*/ 439947 h 646981"/>
              <a:gd name="connsiteX29" fmla="*/ 664234 w 678617"/>
              <a:gd name="connsiteY29" fmla="*/ 319178 h 646981"/>
              <a:gd name="connsiteX30" fmla="*/ 655607 w 678617"/>
              <a:gd name="connsiteY30" fmla="*/ 258793 h 646981"/>
              <a:gd name="connsiteX31" fmla="*/ 646981 w 678617"/>
              <a:gd name="connsiteY31" fmla="*/ 155276 h 646981"/>
              <a:gd name="connsiteX32" fmla="*/ 603849 w 678617"/>
              <a:gd name="connsiteY32" fmla="*/ 112144 h 646981"/>
              <a:gd name="connsiteX33" fmla="*/ 543464 w 678617"/>
              <a:gd name="connsiteY33" fmla="*/ 77638 h 646981"/>
              <a:gd name="connsiteX34" fmla="*/ 517585 w 678617"/>
              <a:gd name="connsiteY34" fmla="*/ 60385 h 646981"/>
              <a:gd name="connsiteX35" fmla="*/ 448573 w 678617"/>
              <a:gd name="connsiteY35" fmla="*/ 43132 h 646981"/>
              <a:gd name="connsiteX36" fmla="*/ 414068 w 678617"/>
              <a:gd name="connsiteY36" fmla="*/ 34506 h 646981"/>
              <a:gd name="connsiteX37" fmla="*/ 336430 w 678617"/>
              <a:gd name="connsiteY37" fmla="*/ 34506 h 64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78617" h="646981">
                <a:moveTo>
                  <a:pt x="526211" y="327804"/>
                </a:moveTo>
                <a:cubicBezTo>
                  <a:pt x="523336" y="267419"/>
                  <a:pt x="524261" y="206733"/>
                  <a:pt x="517585" y="146649"/>
                </a:cubicBezTo>
                <a:cubicBezTo>
                  <a:pt x="515904" y="131523"/>
                  <a:pt x="499673" y="83532"/>
                  <a:pt x="483079" y="69012"/>
                </a:cubicBezTo>
                <a:cubicBezTo>
                  <a:pt x="467474" y="55358"/>
                  <a:pt x="450992" y="41063"/>
                  <a:pt x="431321" y="34506"/>
                </a:cubicBezTo>
                <a:lnTo>
                  <a:pt x="379562" y="17253"/>
                </a:lnTo>
                <a:cubicBezTo>
                  <a:pt x="370936" y="14378"/>
                  <a:pt x="362706" y="9755"/>
                  <a:pt x="353683" y="8627"/>
                </a:cubicBezTo>
                <a:lnTo>
                  <a:pt x="284671" y="0"/>
                </a:lnTo>
                <a:cubicBezTo>
                  <a:pt x="255916" y="2876"/>
                  <a:pt x="226969" y="4233"/>
                  <a:pt x="198407" y="8627"/>
                </a:cubicBezTo>
                <a:cubicBezTo>
                  <a:pt x="189420" y="10010"/>
                  <a:pt x="180094" y="12209"/>
                  <a:pt x="172528" y="17253"/>
                </a:cubicBezTo>
                <a:cubicBezTo>
                  <a:pt x="130131" y="45517"/>
                  <a:pt x="161223" y="37185"/>
                  <a:pt x="129396" y="69012"/>
                </a:cubicBezTo>
                <a:cubicBezTo>
                  <a:pt x="122065" y="76343"/>
                  <a:pt x="112143" y="80513"/>
                  <a:pt x="103517" y="86264"/>
                </a:cubicBezTo>
                <a:cubicBezTo>
                  <a:pt x="100641" y="97766"/>
                  <a:pt x="101467" y="110905"/>
                  <a:pt x="94890" y="120770"/>
                </a:cubicBezTo>
                <a:cubicBezTo>
                  <a:pt x="89139" y="129396"/>
                  <a:pt x="73648" y="128750"/>
                  <a:pt x="69011" y="138023"/>
                </a:cubicBezTo>
                <a:cubicBezTo>
                  <a:pt x="58407" y="159231"/>
                  <a:pt x="65985" y="188065"/>
                  <a:pt x="51758" y="207034"/>
                </a:cubicBezTo>
                <a:lnTo>
                  <a:pt x="25879" y="241540"/>
                </a:lnTo>
                <a:cubicBezTo>
                  <a:pt x="23004" y="255917"/>
                  <a:pt x="20809" y="270448"/>
                  <a:pt x="17253" y="284672"/>
                </a:cubicBezTo>
                <a:cubicBezTo>
                  <a:pt x="15048" y="293494"/>
                  <a:pt x="10121" y="301582"/>
                  <a:pt x="8626" y="310551"/>
                </a:cubicBezTo>
                <a:cubicBezTo>
                  <a:pt x="4345" y="336235"/>
                  <a:pt x="2875" y="362310"/>
                  <a:pt x="0" y="388189"/>
                </a:cubicBezTo>
                <a:cubicBezTo>
                  <a:pt x="2875" y="437072"/>
                  <a:pt x="1362" y="486412"/>
                  <a:pt x="8626" y="534838"/>
                </a:cubicBezTo>
                <a:cubicBezTo>
                  <a:pt x="13342" y="566278"/>
                  <a:pt x="31463" y="559197"/>
                  <a:pt x="51758" y="569344"/>
                </a:cubicBezTo>
                <a:cubicBezTo>
                  <a:pt x="108208" y="597569"/>
                  <a:pt x="46276" y="574316"/>
                  <a:pt x="103517" y="612476"/>
                </a:cubicBezTo>
                <a:cubicBezTo>
                  <a:pt x="111083" y="617520"/>
                  <a:pt x="120770" y="618227"/>
                  <a:pt x="129396" y="621102"/>
                </a:cubicBezTo>
                <a:cubicBezTo>
                  <a:pt x="164474" y="644488"/>
                  <a:pt x="160149" y="646981"/>
                  <a:pt x="215660" y="646981"/>
                </a:cubicBezTo>
                <a:cubicBezTo>
                  <a:pt x="317661" y="646981"/>
                  <a:pt x="409244" y="638038"/>
                  <a:pt x="508958" y="629728"/>
                </a:cubicBezTo>
                <a:cubicBezTo>
                  <a:pt x="523335" y="626853"/>
                  <a:pt x="537866" y="624658"/>
                  <a:pt x="552090" y="621102"/>
                </a:cubicBezTo>
                <a:cubicBezTo>
                  <a:pt x="560912" y="618897"/>
                  <a:pt x="571540" y="618906"/>
                  <a:pt x="577970" y="612476"/>
                </a:cubicBezTo>
                <a:cubicBezTo>
                  <a:pt x="678617" y="511829"/>
                  <a:pt x="565027" y="592350"/>
                  <a:pt x="638354" y="543464"/>
                </a:cubicBezTo>
                <a:cubicBezTo>
                  <a:pt x="644105" y="534838"/>
                  <a:pt x="650970" y="526858"/>
                  <a:pt x="655607" y="517585"/>
                </a:cubicBezTo>
                <a:cubicBezTo>
                  <a:pt x="666227" y="496346"/>
                  <a:pt x="669546" y="459832"/>
                  <a:pt x="672860" y="439947"/>
                </a:cubicBezTo>
                <a:cubicBezTo>
                  <a:pt x="669985" y="399691"/>
                  <a:pt x="668060" y="359355"/>
                  <a:pt x="664234" y="319178"/>
                </a:cubicBezTo>
                <a:cubicBezTo>
                  <a:pt x="662306" y="298937"/>
                  <a:pt x="657736" y="279014"/>
                  <a:pt x="655607" y="258793"/>
                </a:cubicBezTo>
                <a:cubicBezTo>
                  <a:pt x="651982" y="224358"/>
                  <a:pt x="653771" y="189229"/>
                  <a:pt x="646981" y="155276"/>
                </a:cubicBezTo>
                <a:cubicBezTo>
                  <a:pt x="642380" y="132270"/>
                  <a:pt x="619953" y="123647"/>
                  <a:pt x="603849" y="112144"/>
                </a:cubicBezTo>
                <a:cubicBezTo>
                  <a:pt x="558150" y="79502"/>
                  <a:pt x="585461" y="91637"/>
                  <a:pt x="543464" y="77638"/>
                </a:cubicBezTo>
                <a:cubicBezTo>
                  <a:pt x="534838" y="71887"/>
                  <a:pt x="526858" y="65021"/>
                  <a:pt x="517585" y="60385"/>
                </a:cubicBezTo>
                <a:cubicBezTo>
                  <a:pt x="499091" y="51138"/>
                  <a:pt x="466284" y="47068"/>
                  <a:pt x="448573" y="43132"/>
                </a:cubicBezTo>
                <a:cubicBezTo>
                  <a:pt x="437000" y="40560"/>
                  <a:pt x="425889" y="35415"/>
                  <a:pt x="414068" y="34506"/>
                </a:cubicBezTo>
                <a:cubicBezTo>
                  <a:pt x="388265" y="32521"/>
                  <a:pt x="362309" y="34506"/>
                  <a:pt x="336430" y="3450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0600" y="42672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ball color is here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5715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imshow</a:t>
            </a:r>
            <a:r>
              <a:rPr lang="en-US" dirty="0" smtClean="0">
                <a:solidFill>
                  <a:srgbClr val="FF0000"/>
                </a:solidFill>
              </a:rPr>
              <a:t>(im2bw(bw,0.28));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while 1,</a:t>
            </a:r>
          </a:p>
          <a:p>
            <a:r>
              <a:rPr lang="en-US" dirty="0"/>
              <a:t>trigger(</a:t>
            </a:r>
            <a:r>
              <a:rPr lang="en-US" dirty="0" err="1"/>
              <a:t>vidobj</a:t>
            </a:r>
            <a:r>
              <a:rPr lang="en-US" dirty="0"/>
              <a:t>);</a:t>
            </a:r>
            <a:r>
              <a:rPr lang="en-US" dirty="0">
                <a:solidFill>
                  <a:srgbClr val="92D050"/>
                </a:solidFill>
              </a:rPr>
              <a:t> % capture one frame</a:t>
            </a:r>
          </a:p>
          <a:p>
            <a:r>
              <a:rPr lang="en-US" dirty="0"/>
              <a:t>frame</a:t>
            </a:r>
            <a:r>
              <a:rPr lang="en-US" dirty="0" smtClean="0"/>
              <a:t>= </a:t>
            </a:r>
            <a:r>
              <a:rPr lang="en-US" dirty="0" err="1" smtClean="0"/>
              <a:t>getdata</a:t>
            </a:r>
            <a:r>
              <a:rPr lang="en-US" dirty="0" smtClean="0"/>
              <a:t>(</a:t>
            </a:r>
            <a:r>
              <a:rPr lang="en-US" dirty="0" err="1" smtClean="0"/>
              <a:t>vidobj</a:t>
            </a:r>
            <a:r>
              <a:rPr lang="en-US" dirty="0"/>
              <a:t>); </a:t>
            </a:r>
            <a:r>
              <a:rPr lang="en-US" dirty="0">
                <a:solidFill>
                  <a:srgbClr val="92D050"/>
                </a:solidFill>
              </a:rPr>
              <a:t>% frame is a matrix that stores the </a:t>
            </a:r>
            <a:r>
              <a:rPr lang="en-US" dirty="0" smtClean="0">
                <a:solidFill>
                  <a:srgbClr val="92D050"/>
                </a:solidFill>
              </a:rPr>
              <a:t>frame, </a:t>
            </a:r>
            <a:r>
              <a:rPr lang="en-US" dirty="0" err="1" smtClean="0">
                <a:solidFill>
                  <a:srgbClr val="92D050"/>
                </a:solidFill>
              </a:rPr>
              <a:t>getdata</a:t>
            </a:r>
            <a:r>
              <a:rPr lang="en-US" dirty="0" smtClean="0">
                <a:solidFill>
                  <a:srgbClr val="92D050"/>
                </a:solidFill>
              </a:rPr>
              <a:t> is a inbuilt function that retrieves image from the camera handle 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err="1"/>
              <a:t>bw</a:t>
            </a:r>
            <a:r>
              <a:rPr lang="en-US" dirty="0"/>
              <a:t> = rgb2gray(frame);</a:t>
            </a:r>
          </a:p>
          <a:p>
            <a:r>
              <a:rPr lang="en-US" dirty="0" err="1">
                <a:solidFill>
                  <a:srgbClr val="FF0000"/>
                </a:solidFill>
              </a:rPr>
              <a:t>imshow</a:t>
            </a:r>
            <a:r>
              <a:rPr lang="en-US" dirty="0">
                <a:solidFill>
                  <a:srgbClr val="FF0000"/>
                </a:solidFill>
              </a:rPr>
              <a:t>(im2bw(bw,0.28)); </a:t>
            </a:r>
            <a:r>
              <a:rPr lang="en-US" dirty="0">
                <a:solidFill>
                  <a:srgbClr val="92D050"/>
                </a:solidFill>
              </a:rPr>
              <a:t>% </a:t>
            </a:r>
            <a:r>
              <a:rPr lang="en-US" dirty="0" smtClean="0">
                <a:solidFill>
                  <a:srgbClr val="92D050"/>
                </a:solidFill>
              </a:rPr>
              <a:t>0.28 </a:t>
            </a:r>
            <a:r>
              <a:rPr lang="en-US" dirty="0">
                <a:solidFill>
                  <a:srgbClr val="92D050"/>
                </a:solidFill>
              </a:rPr>
              <a:t>= </a:t>
            </a:r>
            <a:r>
              <a:rPr lang="en-US" dirty="0" smtClean="0">
                <a:solidFill>
                  <a:srgbClr val="92D050"/>
                </a:solidFill>
              </a:rPr>
              <a:t>x/255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n = n + 1;</a:t>
            </a:r>
          </a:p>
          <a:p>
            <a:r>
              <a:rPr lang="en-US" dirty="0"/>
              <a:t>if(n&gt;10),% we are </a:t>
            </a:r>
            <a:r>
              <a:rPr lang="en-US" dirty="0" smtClean="0"/>
              <a:t>capturing </a:t>
            </a:r>
            <a:r>
              <a:rPr lang="en-US" dirty="0"/>
              <a:t>total of </a:t>
            </a:r>
            <a:r>
              <a:rPr lang="en-US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frames </a:t>
            </a:r>
          </a:p>
          <a:p>
            <a:r>
              <a:rPr lang="en-US" dirty="0"/>
              <a:t>stop(</a:t>
            </a:r>
            <a:r>
              <a:rPr lang="en-US" dirty="0" err="1"/>
              <a:t>vidobj</a:t>
            </a:r>
            <a:r>
              <a:rPr lang="en-US" dirty="0"/>
              <a:t>); % never forget to close the device handle</a:t>
            </a:r>
          </a:p>
          <a:p>
            <a:r>
              <a:rPr lang="en-US" dirty="0"/>
              <a:t>break;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www.mathworks.com/help/toolbox/images/ref/im2bw.html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Above URL provides detailed list of inbuilt function related to image processing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this works because the environment colors are decided by us. </a:t>
            </a:r>
          </a:p>
          <a:p>
            <a:r>
              <a:rPr lang="en-US" dirty="0" smtClean="0"/>
              <a:t>In real world this kind of thing will not work.</a:t>
            </a:r>
          </a:p>
          <a:p>
            <a:r>
              <a:rPr lang="en-US" dirty="0" smtClean="0"/>
              <a:t>This tutorial is limited to this approach only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of the object in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Please read up what is filters and convolution.</a:t>
            </a:r>
          </a:p>
          <a:p>
            <a:r>
              <a:rPr lang="en-US" dirty="0" smtClean="0"/>
              <a:t>We use wiener filter to remove the noise from the filtered image. </a:t>
            </a:r>
          </a:p>
          <a:p>
            <a:pPr>
              <a:buNone/>
            </a:pPr>
            <a:r>
              <a:rPr lang="en-US" dirty="0" smtClean="0"/>
              <a:t>Code: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8862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rgb2gray(frame);</a:t>
            </a:r>
          </a:p>
          <a:p>
            <a:r>
              <a:rPr lang="en-US" dirty="0" err="1">
                <a:solidFill>
                  <a:srgbClr val="FF0000"/>
                </a:solidFill>
              </a:rPr>
              <a:t>bw</a:t>
            </a:r>
            <a:r>
              <a:rPr lang="en-US" dirty="0">
                <a:solidFill>
                  <a:srgbClr val="FF0000"/>
                </a:solidFill>
              </a:rPr>
              <a:t> = im2bw(bw,0.28);</a:t>
            </a:r>
          </a:p>
          <a:p>
            <a:r>
              <a:rPr lang="en-US" dirty="0" err="1">
                <a:solidFill>
                  <a:srgbClr val="FF0000"/>
                </a:solidFill>
              </a:rPr>
              <a:t>bw</a:t>
            </a:r>
            <a:r>
              <a:rPr lang="en-US" dirty="0">
                <a:solidFill>
                  <a:srgbClr val="FF0000"/>
                </a:solidFill>
              </a:rPr>
              <a:t> = wiener2(</a:t>
            </a:r>
            <a:r>
              <a:rPr lang="en-US" dirty="0" err="1">
                <a:solidFill>
                  <a:srgbClr val="FF0000"/>
                </a:solidFill>
              </a:rPr>
              <a:t>bw</a:t>
            </a:r>
            <a:r>
              <a:rPr lang="en-US" dirty="0">
                <a:solidFill>
                  <a:srgbClr val="FF0000"/>
                </a:solidFill>
              </a:rPr>
              <a:t>,[12 12]);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imshow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bw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 of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image</a:t>
            </a:r>
            <a:endParaRPr lang="en-US" dirty="0"/>
          </a:p>
        </p:txBody>
      </p:sp>
      <p:pic>
        <p:nvPicPr>
          <p:cNvPr id="4" name="Picture 3" descr="ball-thres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5123924" cy="32807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4572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3733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convert into human perception of noise into something that can be detected mathematically ?</a:t>
            </a:r>
          </a:p>
          <a:p>
            <a:r>
              <a:rPr lang="en-US" dirty="0" smtClean="0"/>
              <a:t>One solution: Any pixel which is not similar to it’s neighborhood pixels can be due to noise.</a:t>
            </a:r>
            <a:endParaRPr lang="en-US" dirty="0" smtClean="0"/>
          </a:p>
          <a:p>
            <a:r>
              <a:rPr lang="en-US" dirty="0" smtClean="0"/>
              <a:t>By looking at the neighborhood of the pixel we can make some assumption about a pixel.  </a:t>
            </a:r>
          </a:p>
          <a:p>
            <a:r>
              <a:rPr lang="en-US" dirty="0" smtClean="0"/>
              <a:t>Notion of filtering uses this as basis.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Wiener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noise reduction filter</a:t>
            </a:r>
          </a:p>
          <a:p>
            <a:r>
              <a:rPr lang="en-US" dirty="0" smtClean="0"/>
              <a:t>It’s description is beyond the scope of discussion but you should read up more about </a:t>
            </a:r>
          </a:p>
          <a:p>
            <a:r>
              <a:rPr lang="en-US" dirty="0" smtClean="0"/>
              <a:t>Convolution </a:t>
            </a:r>
          </a:p>
          <a:p>
            <a:r>
              <a:rPr lang="en-US" dirty="0" smtClean="0"/>
              <a:t>Image Filtering</a:t>
            </a:r>
          </a:p>
          <a:p>
            <a:endParaRPr lang="en-US" dirty="0" smtClean="0"/>
          </a:p>
          <a:p>
            <a:r>
              <a:rPr lang="en-US" dirty="0" smtClean="0"/>
              <a:t>http://en.wikipedia.org/wiki/Convolution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 and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use </a:t>
            </a:r>
            <a:r>
              <a:rPr lang="en-US" dirty="0" smtClean="0"/>
              <a:t>an </a:t>
            </a:r>
            <a:r>
              <a:rPr lang="en-US" dirty="0" smtClean="0"/>
              <a:t>inbuilt function to do </a:t>
            </a:r>
            <a:r>
              <a:rPr lang="en-US" dirty="0" smtClean="0"/>
              <a:t>thresholding </a:t>
            </a:r>
            <a:r>
              <a:rPr lang="en-US" dirty="0" smtClean="0"/>
              <a:t>and boundary detection and then annotate the detected objects.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histogram </a:t>
            </a:r>
            <a:r>
              <a:rPr lang="en-US" dirty="0" smtClean="0"/>
              <a:t>and </a:t>
            </a:r>
            <a:r>
              <a:rPr lang="en-US" dirty="0" smtClean="0"/>
              <a:t>thresholding </a:t>
            </a:r>
            <a:r>
              <a:rPr lang="en-US" dirty="0" smtClean="0"/>
              <a:t>techniques can be used by you to tune </a:t>
            </a:r>
            <a:r>
              <a:rPr lang="en-US" dirty="0" smtClean="0"/>
              <a:t>your </a:t>
            </a:r>
            <a:r>
              <a:rPr lang="en-US" dirty="0" smtClean="0"/>
              <a:t>environment colors.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 and </a:t>
            </a:r>
            <a:r>
              <a:rPr lang="en-US" dirty="0" err="1" smtClean="0"/>
              <a:t>Labelling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provides a function </a:t>
            </a: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dirty="0" err="1" smtClean="0">
                <a:solidFill>
                  <a:srgbClr val="FF0000"/>
                </a:solidFill>
              </a:rPr>
              <a:t>bwboundaries</a:t>
            </a:r>
            <a:r>
              <a:rPr lang="en-US" dirty="0" smtClean="0">
                <a:solidFill>
                  <a:srgbClr val="FF0000"/>
                </a:solidFill>
              </a:rPr>
              <a:t>’ </a:t>
            </a:r>
            <a:r>
              <a:rPr lang="en-US" dirty="0" smtClean="0"/>
              <a:t>which can be used for detecting boundaries of a binary image. </a:t>
            </a:r>
          </a:p>
          <a:p>
            <a:r>
              <a:rPr lang="en-US" dirty="0" smtClean="0"/>
              <a:t>We provide our filtered noiseless image to this function and it detects the boundaries for us: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omplete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495800"/>
            <a:ext cx="2228324" cy="1426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5791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/>
          </a:p>
        </p:txBody>
      </p:sp>
      <p:pic>
        <p:nvPicPr>
          <p:cNvPr id="6" name="Picture 5" descr="detec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267200"/>
            <a:ext cx="2685524" cy="17194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0200" y="5638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Detecting the boundaries and co-ordinates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webcam connected to your Windows machine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R2009a</a:t>
            </a:r>
          </a:p>
          <a:p>
            <a:r>
              <a:rPr lang="en-US" dirty="0" smtClean="0"/>
              <a:t>A table tennis ball</a:t>
            </a:r>
          </a:p>
          <a:p>
            <a:r>
              <a:rPr lang="en-US" dirty="0" smtClean="0"/>
              <a:t>Chart </a:t>
            </a:r>
            <a:r>
              <a:rPr lang="en-US" dirty="0" smtClean="0"/>
              <a:t>paper of different colors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the result of final program</a:t>
            </a:r>
            <a:endParaRPr lang="en-US" dirty="0"/>
          </a:p>
        </p:txBody>
      </p:sp>
      <p:pic>
        <p:nvPicPr>
          <p:cNvPr id="4" name="Picture 3" descr="detec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76400"/>
            <a:ext cx="6664672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complete program: see </a:t>
            </a:r>
            <a:r>
              <a:rPr lang="en-US" smtClean="0"/>
              <a:t>the attachment.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MATrix</a:t>
            </a:r>
            <a:r>
              <a:rPr lang="en-US" dirty="0" smtClean="0"/>
              <a:t> </a:t>
            </a:r>
            <a:r>
              <a:rPr lang="en-US" dirty="0" err="1" smtClean="0"/>
              <a:t>LABolatory</a:t>
            </a:r>
            <a:endParaRPr lang="en-US" dirty="0" smtClean="0"/>
          </a:p>
          <a:p>
            <a:r>
              <a:rPr lang="en-US" dirty="0" smtClean="0"/>
              <a:t>The basic data type is a matrix </a:t>
            </a:r>
          </a:p>
          <a:p>
            <a:r>
              <a:rPr lang="en-US" dirty="0" smtClean="0"/>
              <a:t>Basic features</a:t>
            </a:r>
          </a:p>
          <a:p>
            <a:pPr lvl="1"/>
            <a:r>
              <a:rPr lang="en-US" dirty="0" smtClean="0"/>
              <a:t>Arithmetic and logical operations</a:t>
            </a:r>
          </a:p>
          <a:p>
            <a:pPr lvl="1"/>
            <a:r>
              <a:rPr lang="en-US" dirty="0" smtClean="0"/>
              <a:t>Plotting</a:t>
            </a:r>
          </a:p>
          <a:p>
            <a:pPr lvl="1"/>
            <a:r>
              <a:rPr lang="en-US" dirty="0" smtClean="0"/>
              <a:t>Signal 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 with name </a:t>
            </a:r>
            <a:r>
              <a:rPr lang="en-US" dirty="0" err="1" smtClean="0"/>
              <a:t>First.m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Matlab</a:t>
            </a:r>
            <a:r>
              <a:rPr lang="en-US" dirty="0" smtClean="0"/>
              <a:t> and Select File &gt; open and select this file</a:t>
            </a:r>
          </a:p>
          <a:p>
            <a:r>
              <a:rPr lang="en-US" dirty="0" smtClean="0"/>
              <a:t>To run a file click on the run icon</a:t>
            </a:r>
          </a:p>
          <a:p>
            <a:endParaRPr lang="en-US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2400"/>
            <a:ext cx="9144000" cy="23907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 </a:t>
            </a:r>
            <a:r>
              <a:rPr lang="en-US" b="1" i="1" dirty="0" smtClean="0"/>
              <a:t>d</a:t>
            </a:r>
            <a:r>
              <a:rPr lang="en-US" b="1" i="1" dirty="0" smtClean="0"/>
              <a:t>=[11 12 13 ; 21 22 23 ; 31 32 33]</a:t>
            </a:r>
            <a:endParaRPr lang="en-US" i="1" dirty="0" smtClean="0"/>
          </a:p>
          <a:p>
            <a:r>
              <a:rPr lang="en-US" dirty="0" smtClean="0"/>
              <a:t>This is a 2D matrix</a:t>
            </a:r>
          </a:p>
          <a:p>
            <a:r>
              <a:rPr lang="en-US" dirty="0" smtClean="0"/>
              <a:t>Functions can be applied to the matrix</a:t>
            </a:r>
          </a:p>
          <a:p>
            <a:pPr lvl="1"/>
            <a:r>
              <a:rPr lang="en-US" dirty="0" smtClean="0"/>
              <a:t>&gt;&gt; </a:t>
            </a:r>
            <a:r>
              <a:rPr lang="en-US" dirty="0" err="1" smtClean="0"/>
              <a:t>determin</a:t>
            </a:r>
            <a:r>
              <a:rPr lang="en-US" dirty="0" smtClean="0"/>
              <a:t>= </a:t>
            </a:r>
            <a:r>
              <a:rPr lang="en-US" dirty="0" err="1" smtClean="0"/>
              <a:t>det</a:t>
            </a:r>
            <a:r>
              <a:rPr lang="en-US" dirty="0" smtClean="0"/>
              <a:t>(b) </a:t>
            </a:r>
            <a:r>
              <a:rPr lang="en-US" dirty="0" smtClean="0"/>
              <a:t>; %determinant</a:t>
            </a:r>
          </a:p>
          <a:p>
            <a:pPr lvl="1"/>
            <a:r>
              <a:rPr lang="en-US" dirty="0" smtClean="0"/>
              <a:t>&gt;&gt; I = inv(b); %inverse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% can be used to write comments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image we have captured using our setup. We have deliberately kept some ambience in the left hand side compared to the ideal right hand side image. </a:t>
            </a:r>
            <a:endParaRPr lang="en-US" dirty="0"/>
          </a:p>
        </p:txBody>
      </p:sp>
      <p:pic>
        <p:nvPicPr>
          <p:cNvPr id="1026" name="Picture 2" descr="C:\Users\erts\Desktop\matlab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657600"/>
            <a:ext cx="4402615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Images using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imaqreset</a:t>
            </a:r>
            <a:r>
              <a:rPr lang="en-US" dirty="0"/>
              <a:t> %reset </a:t>
            </a:r>
          </a:p>
          <a:p>
            <a:r>
              <a:rPr lang="en-US" dirty="0"/>
              <a:t>clear all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vidobj</a:t>
            </a:r>
            <a:r>
              <a:rPr lang="en-US" dirty="0"/>
              <a:t> = </a:t>
            </a:r>
            <a:r>
              <a:rPr lang="en-US" dirty="0" err="1"/>
              <a:t>videoinput</a:t>
            </a:r>
            <a:r>
              <a:rPr lang="en-US" dirty="0"/>
              <a:t>('winvideo',1); %capture the device handle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set(</a:t>
            </a:r>
            <a:r>
              <a:rPr lang="en-US" dirty="0" err="1"/>
              <a:t>vidobj</a:t>
            </a:r>
            <a:r>
              <a:rPr lang="en-US" dirty="0"/>
              <a:t>, 'FramesPerTrigger',1); % each time we call trigger one frame gets captured</a:t>
            </a:r>
          </a:p>
          <a:p>
            <a:r>
              <a:rPr lang="en-US" dirty="0"/>
              <a:t>set(</a:t>
            </a:r>
            <a:r>
              <a:rPr lang="en-US" dirty="0" err="1"/>
              <a:t>vidobj</a:t>
            </a:r>
            <a:r>
              <a:rPr lang="en-US" dirty="0"/>
              <a:t>, '</a:t>
            </a:r>
            <a:r>
              <a:rPr lang="en-US" dirty="0" err="1"/>
              <a:t>TriggerRepeat',inf</a:t>
            </a:r>
            <a:r>
              <a:rPr lang="en-US" dirty="0"/>
              <a:t>); % we can have infinite triggers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triggerconfig</a:t>
            </a:r>
            <a:r>
              <a:rPr lang="en-US" dirty="0"/>
              <a:t>(</a:t>
            </a:r>
            <a:r>
              <a:rPr lang="en-US" dirty="0" err="1"/>
              <a:t>vidobj</a:t>
            </a:r>
            <a:r>
              <a:rPr lang="en-US" dirty="0"/>
              <a:t>, 'manual'); % the trigger will be called manually. We can also set times for the same</a:t>
            </a:r>
          </a:p>
          <a:p>
            <a:r>
              <a:rPr lang="en-US" dirty="0"/>
              <a:t>start(</a:t>
            </a:r>
            <a:r>
              <a:rPr lang="en-US" dirty="0" err="1"/>
              <a:t>vidobj</a:t>
            </a:r>
            <a:r>
              <a:rPr lang="en-US" dirty="0"/>
              <a:t>); % start the device capture</a:t>
            </a:r>
          </a:p>
          <a:p>
            <a:r>
              <a:rPr lang="en-US" dirty="0" err="1"/>
              <a:t>i</a:t>
            </a:r>
            <a:r>
              <a:rPr lang="en-US" dirty="0"/>
              <a:t>=1;</a:t>
            </a:r>
          </a:p>
          <a:p>
            <a:r>
              <a:rPr lang="en-US" dirty="0"/>
              <a:t>n=1;</a:t>
            </a:r>
          </a:p>
          <a:p>
            <a:r>
              <a:rPr lang="en-US" dirty="0"/>
              <a:t>% get</a:t>
            </a:r>
          </a:p>
          <a:p>
            <a:r>
              <a:rPr lang="en-US" dirty="0">
                <a:solidFill>
                  <a:srgbClr val="FF0000"/>
                </a:solidFill>
              </a:rPr>
              <a:t>while 1,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trigger(</a:t>
            </a:r>
            <a:r>
              <a:rPr lang="en-US" dirty="0" err="1">
                <a:solidFill>
                  <a:srgbClr val="FF0000"/>
                </a:solidFill>
              </a:rPr>
              <a:t>vidobj</a:t>
            </a:r>
            <a:r>
              <a:rPr lang="en-US" dirty="0">
                <a:solidFill>
                  <a:srgbClr val="FF0000"/>
                </a:solidFill>
              </a:rPr>
              <a:t>); % capture one frame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frame=</a:t>
            </a:r>
            <a:r>
              <a:rPr lang="en-US" dirty="0" err="1">
                <a:solidFill>
                  <a:srgbClr val="FF0000"/>
                </a:solidFill>
              </a:rPr>
              <a:t>getdata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vidobj</a:t>
            </a:r>
            <a:r>
              <a:rPr lang="en-US" dirty="0">
                <a:solidFill>
                  <a:srgbClr val="FF0000"/>
                </a:solidFill>
              </a:rPr>
              <a:t>); % frame is a matrix that stores the frame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imshow</a:t>
            </a:r>
            <a:r>
              <a:rPr lang="en-US" dirty="0">
                <a:solidFill>
                  <a:srgbClr val="FF0000"/>
                </a:solidFill>
              </a:rPr>
              <a:t>(frame);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 = n + 1;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if(n&gt;300),% we are </a:t>
            </a:r>
            <a:r>
              <a:rPr lang="en-US" dirty="0" smtClean="0">
                <a:solidFill>
                  <a:srgbClr val="FF0000"/>
                </a:solidFill>
              </a:rPr>
              <a:t>capturing </a:t>
            </a:r>
            <a:r>
              <a:rPr lang="en-US" dirty="0">
                <a:solidFill>
                  <a:srgbClr val="FF0000"/>
                </a:solidFill>
              </a:rPr>
              <a:t>total of 300 frames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stop(</a:t>
            </a:r>
            <a:r>
              <a:rPr lang="en-US" dirty="0" err="1">
                <a:solidFill>
                  <a:srgbClr val="FF0000"/>
                </a:solidFill>
              </a:rPr>
              <a:t>vidobj</a:t>
            </a:r>
            <a:r>
              <a:rPr lang="en-US" dirty="0">
                <a:solidFill>
                  <a:srgbClr val="FF0000"/>
                </a:solidFill>
              </a:rPr>
              <a:t>); % never forget to close the device handle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break;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end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  <a:p>
            <a:r>
              <a:rPr lang="en-US" dirty="0" err="1"/>
              <a:t>i</a:t>
            </a:r>
            <a:r>
              <a:rPr lang="en-US" dirty="0"/>
              <a:t>=i+1;</a:t>
            </a:r>
          </a:p>
          <a:p>
            <a:endParaRPr lang="en-US" baseline="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C:\Users\erts\Desktop\matlab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4114800"/>
            <a:ext cx="3688677" cy="2362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the red code changes as we move on rest of the code remains same.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RGB</a:t>
            </a:r>
          </a:p>
          <a:p>
            <a:r>
              <a:rPr lang="en-US" dirty="0" smtClean="0"/>
              <a:t>CMY and CMYK</a:t>
            </a:r>
          </a:p>
          <a:p>
            <a:r>
              <a:rPr lang="en-US" dirty="0" smtClean="0"/>
              <a:t>HSI</a:t>
            </a:r>
          </a:p>
          <a:p>
            <a:r>
              <a:rPr lang="en-US" dirty="0" smtClean="0"/>
              <a:t>And there are more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1168</Words>
  <Application>Microsoft Office PowerPoint</Application>
  <PresentationFormat>On-screen Show (4:3)</PresentationFormat>
  <Paragraphs>184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Simple Image Processing and Object Detection using Matlab </vt:lpstr>
      <vt:lpstr>Objectives</vt:lpstr>
      <vt:lpstr>The Setup</vt:lpstr>
      <vt:lpstr>Matlab Introduction</vt:lpstr>
      <vt:lpstr>Getting Started</vt:lpstr>
      <vt:lpstr>Defining matrix</vt:lpstr>
      <vt:lpstr>The image</vt:lpstr>
      <vt:lpstr>Capturing Images using Matlab</vt:lpstr>
      <vt:lpstr>Color Models</vt:lpstr>
      <vt:lpstr>RGB model</vt:lpstr>
      <vt:lpstr>CMY</vt:lpstr>
      <vt:lpstr>Understanding the Image Matrix</vt:lpstr>
      <vt:lpstr>The code to display R component</vt:lpstr>
      <vt:lpstr>Converting to Grayscale</vt:lpstr>
      <vt:lpstr>The histogram </vt:lpstr>
      <vt:lpstr>Why histograms matter</vt:lpstr>
      <vt:lpstr>For our image</vt:lpstr>
      <vt:lpstr>The code</vt:lpstr>
      <vt:lpstr>Image Detection</vt:lpstr>
      <vt:lpstr>Histogram &amp; thresh-holding</vt:lpstr>
      <vt:lpstr>The code</vt:lpstr>
      <vt:lpstr>The function reference</vt:lpstr>
      <vt:lpstr>Limitations</vt:lpstr>
      <vt:lpstr>Location of the object in image</vt:lpstr>
      <vt:lpstr>The concept of noise</vt:lpstr>
      <vt:lpstr>Noise Detection</vt:lpstr>
      <vt:lpstr>Wiener Filter</vt:lpstr>
      <vt:lpstr>Object Detection and labeling</vt:lpstr>
      <vt:lpstr>Object Detection and Labelling</vt:lpstr>
      <vt:lpstr>Here is the result of final program</vt:lpstr>
      <vt:lpstr>The complete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Image Processing and Object Detection using Matlab</dc:title>
  <dc:creator>erts</dc:creator>
  <cp:lastModifiedBy>erts</cp:lastModifiedBy>
  <cp:revision>59</cp:revision>
  <dcterms:created xsi:type="dcterms:W3CDTF">2011-03-04T06:08:37Z</dcterms:created>
  <dcterms:modified xsi:type="dcterms:W3CDTF">2011-03-08T13:35:53Z</dcterms:modified>
</cp:coreProperties>
</file>