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 id="2147483674" r:id="rId5"/>
    <p:sldMasterId id="2147483692" r:id="rId6"/>
  </p:sldMasterIdLst>
  <p:sldIdLst>
    <p:sldId id="257" r:id="rId7"/>
    <p:sldId id="258" r:id="rId8"/>
    <p:sldId id="259" r:id="rId9"/>
    <p:sldId id="260" r:id="rId10"/>
    <p:sldId id="261" r:id="rId11"/>
    <p:sldId id="263" r:id="rId12"/>
    <p:sldId id="264" r:id="rId13"/>
    <p:sldId id="265" r:id="rId14"/>
    <p:sldId id="266" r:id="rId15"/>
    <p:sldId id="267"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shay Ponnanna" initials="AP" lastIdx="1" clrIdx="0">
    <p:extLst>
      <p:ext uri="{19B8F6BF-5375-455C-9EA6-DF929625EA0E}">
        <p15:presenceInfo xmlns:p15="http://schemas.microsoft.com/office/powerpoint/2012/main" userId="4130dc3e851ead2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5-24T10:18:16.789"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5/24/2022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0275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12080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96634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62194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97561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120606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16486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511785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5/24/2022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336391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5/24/2022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1922565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74348659"/>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87433200"/>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1352248"/>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57758198"/>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40109093"/>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220640556"/>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76262960"/>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A0C0817-A112-4847-8014-A94B7D2A4EA3}" type="datetime1">
              <a:rPr lang="en-US" smtClean="0"/>
              <a:t>5/24/2022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440306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726164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173092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5/24/2022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860517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670746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544395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73691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701609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5/24/2022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650452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84077892"/>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93690797"/>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21405914"/>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942772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5/24/2022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25621360"/>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5/24/2022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67304302"/>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36229444"/>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7721394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5/24/2022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5/24/2022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10" Type="http://schemas.openxmlformats.org/officeDocument/2006/relationships/slideLayout" Target="../slideLayouts/slideLayout36.xml"/><Relationship Id="rId19" Type="http://schemas.openxmlformats.org/officeDocument/2006/relationships/image" Target="../media/image3.png"/><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5/24/2022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6FA2B21-3FCD-4721-B95C-427943F61125}" type="datetime1">
              <a:rPr lang="en-US" smtClean="0"/>
              <a:t>5/24/2022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901254924"/>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6FA2B21-3FCD-4721-B95C-427943F61125}" type="datetime1">
              <a:rPr lang="en-US" smtClean="0"/>
              <a:t>5/24/2022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76416219"/>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5.jpg"/><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59809"/>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TRAVEL</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701988"/>
            <a:ext cx="4775075" cy="1347480"/>
          </a:xfrm>
        </p:spPr>
        <p:txBody>
          <a:bodyPr>
            <a:normAutofit fontScale="25000" lnSpcReduction="20000"/>
          </a:bodyPr>
          <a:lstStyle/>
          <a:p>
            <a:pPr>
              <a:spcAft>
                <a:spcPts val="600"/>
              </a:spcAft>
            </a:pPr>
            <a:r>
              <a:rPr lang="en-US" sz="4000" dirty="0">
                <a:solidFill>
                  <a:schemeClr val="tx1"/>
                </a:solidFill>
              </a:rPr>
              <a:t>                          PRESENTED BY</a:t>
            </a:r>
          </a:p>
          <a:p>
            <a:pPr>
              <a:spcAft>
                <a:spcPts val="600"/>
              </a:spcAft>
            </a:pPr>
            <a:r>
              <a:rPr lang="en-US" sz="4000" dirty="0">
                <a:solidFill>
                  <a:schemeClr val="tx1"/>
                </a:solidFill>
              </a:rPr>
              <a:t>                                         </a:t>
            </a:r>
            <a:r>
              <a:rPr lang="en-US" sz="4000" dirty="0" err="1">
                <a:solidFill>
                  <a:schemeClr val="tx1"/>
                </a:solidFill>
              </a:rPr>
              <a:t>Shashikiran</a:t>
            </a:r>
            <a:r>
              <a:rPr lang="en-US" sz="4000" dirty="0">
                <a:solidFill>
                  <a:schemeClr val="tx1"/>
                </a:solidFill>
              </a:rPr>
              <a:t> Y</a:t>
            </a:r>
          </a:p>
          <a:p>
            <a:pPr>
              <a:spcAft>
                <a:spcPts val="600"/>
              </a:spcAft>
            </a:pPr>
            <a:r>
              <a:rPr lang="en-US" sz="4000" dirty="0">
                <a:solidFill>
                  <a:schemeClr val="tx1"/>
                </a:solidFill>
              </a:rPr>
              <a:t>                                          Kiran </a:t>
            </a:r>
            <a:r>
              <a:rPr lang="en-US" sz="4000" dirty="0" err="1">
                <a:solidFill>
                  <a:schemeClr val="tx1"/>
                </a:solidFill>
              </a:rPr>
              <a:t>karkali</a:t>
            </a:r>
            <a:endParaRPr lang="en-US" sz="4000" dirty="0">
              <a:solidFill>
                <a:schemeClr val="tx1"/>
              </a:solidFill>
            </a:endParaRPr>
          </a:p>
          <a:p>
            <a:pPr>
              <a:spcAft>
                <a:spcPts val="600"/>
              </a:spcAft>
            </a:pPr>
            <a:r>
              <a:rPr lang="en-US" sz="4000" dirty="0">
                <a:solidFill>
                  <a:schemeClr val="tx1"/>
                </a:solidFill>
              </a:rPr>
              <a:t>                                                             Dhananjay Kumar Rathod</a:t>
            </a:r>
          </a:p>
          <a:p>
            <a:pPr>
              <a:spcAft>
                <a:spcPts val="600"/>
              </a:spcAft>
            </a:pPr>
            <a:r>
              <a:rPr lang="en-US" sz="4000" dirty="0">
                <a:solidFill>
                  <a:schemeClr val="tx1"/>
                </a:solidFill>
              </a:rPr>
              <a:t>                                          Pradyumna .S</a:t>
            </a:r>
          </a:p>
          <a:p>
            <a:pPr>
              <a:spcAft>
                <a:spcPts val="600"/>
              </a:spcAft>
            </a:pP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5B336-A1B4-41EE-92B7-980D379D11E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D7A6C05-9281-4896-8CAE-0B411397DA2A}"/>
              </a:ext>
            </a:extLst>
          </p:cNvPr>
          <p:cNvPicPr>
            <a:picLocks noGrp="1" noChangeAspect="1"/>
          </p:cNvPicPr>
          <p:nvPr>
            <p:ph idx="1"/>
          </p:nvPr>
        </p:nvPicPr>
        <p:blipFill>
          <a:blip r:embed="rId2"/>
          <a:stretch>
            <a:fillRect/>
          </a:stretch>
        </p:blipFill>
        <p:spPr>
          <a:xfrm>
            <a:off x="266329" y="443882"/>
            <a:ext cx="11700769" cy="6604987"/>
          </a:xfrm>
        </p:spPr>
      </p:pic>
    </p:spTree>
    <p:extLst>
      <p:ext uri="{BB962C8B-B14F-4D97-AF65-F5344CB8AC3E}">
        <p14:creationId xmlns:p14="http://schemas.microsoft.com/office/powerpoint/2010/main" val="872164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17E2F-3E8F-4D66-B55C-8A21C6E88169}"/>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6E4E9F40-1D68-4D15-B8B1-B06E0290B8F8}"/>
              </a:ext>
            </a:extLst>
          </p:cNvPr>
          <p:cNvPicPr>
            <a:picLocks noGrp="1" noChangeAspect="1"/>
          </p:cNvPicPr>
          <p:nvPr>
            <p:ph idx="1"/>
          </p:nvPr>
        </p:nvPicPr>
        <p:blipFill>
          <a:blip r:embed="rId2"/>
          <a:stretch>
            <a:fillRect/>
          </a:stretch>
        </p:blipFill>
        <p:spPr>
          <a:xfrm>
            <a:off x="843379" y="168677"/>
            <a:ext cx="10204031" cy="6374166"/>
          </a:xfrm>
        </p:spPr>
      </p:pic>
    </p:spTree>
    <p:extLst>
      <p:ext uri="{BB962C8B-B14F-4D97-AF65-F5344CB8AC3E}">
        <p14:creationId xmlns:p14="http://schemas.microsoft.com/office/powerpoint/2010/main" val="1818169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DFA5C-D506-40FE-855C-A0B059BBE755}"/>
              </a:ext>
            </a:extLst>
          </p:cNvPr>
          <p:cNvSpPr>
            <a:spLocks noGrp="1"/>
          </p:cNvSpPr>
          <p:nvPr>
            <p:ph type="title"/>
          </p:nvPr>
        </p:nvSpPr>
        <p:spPr/>
        <p:txBody>
          <a:bodyPr>
            <a:normAutofit/>
          </a:bodyPr>
          <a:lstStyle/>
          <a:p>
            <a:r>
              <a:rPr lang="en-US" sz="1200" b="0" i="0" dirty="0">
                <a:solidFill>
                  <a:srgbClr val="000000"/>
                </a:solidFill>
                <a:effectLst/>
                <a:latin typeface="Times New Roman" panose="02020603050405020304" pitchFamily="18" charset="0"/>
              </a:rPr>
              <a:t>Some people may not be able or willing to spend much money, but wish to see the world anyhow.</a:t>
            </a:r>
            <a:br>
              <a:rPr lang="en-US" sz="1200" dirty="0"/>
            </a:br>
            <a:r>
              <a:rPr lang="en-US" sz="1200" b="0" i="0" dirty="0">
                <a:solidFill>
                  <a:srgbClr val="000000"/>
                </a:solidFill>
                <a:effectLst/>
                <a:latin typeface="Times New Roman" panose="02020603050405020304" pitchFamily="18" charset="0"/>
              </a:rPr>
              <a:t>It is possible to travel with very little or even no money at all. This means either keeping expenses</a:t>
            </a:r>
            <a:br>
              <a:rPr lang="en-US" sz="1200" dirty="0"/>
            </a:br>
            <a:r>
              <a:rPr lang="en-US" sz="1200" b="0" i="0" dirty="0">
                <a:solidFill>
                  <a:srgbClr val="000000"/>
                </a:solidFill>
                <a:effectLst/>
                <a:latin typeface="Times New Roman" panose="02020603050405020304" pitchFamily="18" charset="0"/>
              </a:rPr>
              <a:t>low or earning money while one travels. Important: in your quest to reduce expenses, do not steal</a:t>
            </a:r>
            <a:br>
              <a:rPr lang="en-US" sz="1200" dirty="0"/>
            </a:br>
            <a:r>
              <a:rPr lang="en-US" sz="1200" b="0" i="0" dirty="0">
                <a:solidFill>
                  <a:srgbClr val="000000"/>
                </a:solidFill>
                <a:effectLst/>
                <a:latin typeface="Times New Roman" panose="02020603050405020304" pitchFamily="18" charset="0"/>
              </a:rPr>
              <a:t>or mooch from others. There is honor in ultra-budget travel</a:t>
            </a:r>
            <a:endParaRPr lang="en-IN" sz="1200" dirty="0"/>
          </a:p>
        </p:txBody>
      </p:sp>
      <p:sp>
        <p:nvSpPr>
          <p:cNvPr id="3" name="Content Placeholder 2">
            <a:extLst>
              <a:ext uri="{FF2B5EF4-FFF2-40B4-BE49-F238E27FC236}">
                <a16:creationId xmlns:a16="http://schemas.microsoft.com/office/drawing/2014/main" id="{71BD12CF-F98A-48C1-8053-FE6473BE7F43}"/>
              </a:ext>
            </a:extLst>
          </p:cNvPr>
          <p:cNvSpPr>
            <a:spLocks noGrp="1"/>
          </p:cNvSpPr>
          <p:nvPr>
            <p:ph idx="1"/>
          </p:nvPr>
        </p:nvSpPr>
        <p:spPr/>
        <p:txBody>
          <a:bodyPr/>
          <a:lstStyle/>
          <a:p>
            <a:pPr algn="ctr"/>
            <a:r>
              <a:rPr lang="en-IN" sz="9600" b="1" i="1" dirty="0">
                <a:solidFill>
                  <a:srgbClr val="FF0000"/>
                </a:solidFill>
                <a:effectLst/>
                <a:latin typeface="Times New Roman" panose="02020603050405020304" pitchFamily="18" charset="0"/>
              </a:rPr>
              <a:t>About us</a:t>
            </a:r>
            <a:endParaRPr lang="en-IN" sz="9600" b="1" i="0" dirty="0">
              <a:solidFill>
                <a:srgbClr val="FF0000"/>
              </a:solidFill>
              <a:effectLst/>
              <a:latin typeface="Times New Roman" panose="02020603050405020304" pitchFamily="18" charset="0"/>
            </a:endParaRPr>
          </a:p>
          <a:p>
            <a:pPr lvl="8"/>
            <a:br>
              <a:rPr lang="en-IN" dirty="0"/>
            </a:br>
            <a:endParaRPr lang="en-IN" dirty="0"/>
          </a:p>
        </p:txBody>
      </p:sp>
    </p:spTree>
    <p:extLst>
      <p:ext uri="{BB962C8B-B14F-4D97-AF65-F5344CB8AC3E}">
        <p14:creationId xmlns:p14="http://schemas.microsoft.com/office/powerpoint/2010/main" val="2186970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03A9A-A695-46D6-99E5-EBDCE04269A8}"/>
              </a:ext>
            </a:extLst>
          </p:cNvPr>
          <p:cNvSpPr>
            <a:spLocks noGrp="1"/>
          </p:cNvSpPr>
          <p:nvPr>
            <p:ph type="title"/>
          </p:nvPr>
        </p:nvSpPr>
        <p:spPr/>
        <p:txBody>
          <a:bodyPr/>
          <a:lstStyle/>
          <a:p>
            <a:r>
              <a:rPr lang="en-IN" dirty="0">
                <a:solidFill>
                  <a:schemeClr val="bg1"/>
                </a:solidFill>
              </a:rPr>
              <a:t>                                  </a:t>
            </a:r>
            <a:r>
              <a:rPr lang="en-IN" sz="9600" dirty="0">
                <a:solidFill>
                  <a:srgbClr val="FF0000"/>
                </a:solidFill>
              </a:rPr>
              <a:t>save</a:t>
            </a:r>
          </a:p>
        </p:txBody>
      </p:sp>
      <p:sp>
        <p:nvSpPr>
          <p:cNvPr id="3" name="Content Placeholder 2">
            <a:extLst>
              <a:ext uri="{FF2B5EF4-FFF2-40B4-BE49-F238E27FC236}">
                <a16:creationId xmlns:a16="http://schemas.microsoft.com/office/drawing/2014/main" id="{B18659DA-D9E2-47CC-B6C5-FE763FC32E63}"/>
              </a:ext>
            </a:extLst>
          </p:cNvPr>
          <p:cNvSpPr>
            <a:spLocks noGrp="1"/>
          </p:cNvSpPr>
          <p:nvPr>
            <p:ph idx="1"/>
          </p:nvPr>
        </p:nvSpPr>
        <p:spPr/>
        <p:txBody>
          <a:bodyPr>
            <a:noAutofit/>
          </a:bodyPr>
          <a:lstStyle/>
          <a:p>
            <a:r>
              <a:rPr lang="en-US" sz="1800" b="0" i="0" dirty="0">
                <a:solidFill>
                  <a:srgbClr val="000000"/>
                </a:solidFill>
                <a:effectLst/>
                <a:latin typeface="Times New Roman" panose="02020603050405020304" pitchFamily="18" charset="0"/>
              </a:rPr>
              <a:t>To really stretch your budget, here are some money-saving tips: In places where drinking bottled</a:t>
            </a:r>
            <a:br>
              <a:rPr lang="en-US" sz="1800" dirty="0"/>
            </a:br>
            <a:r>
              <a:rPr lang="en-US" sz="1800" b="0" i="0" dirty="0">
                <a:solidFill>
                  <a:srgbClr val="000000"/>
                </a:solidFill>
                <a:effectLst/>
                <a:latin typeface="Times New Roman" panose="02020603050405020304" pitchFamily="18" charset="0"/>
              </a:rPr>
              <a:t>water is necessary, buy the biggest bottle of drinking water you can find in the local supermarket.</a:t>
            </a:r>
            <a:br>
              <a:rPr lang="en-US" sz="1800" dirty="0"/>
            </a:br>
            <a:r>
              <a:rPr lang="en-US" sz="1800" b="0" i="0" dirty="0">
                <a:solidFill>
                  <a:srgbClr val="000000"/>
                </a:solidFill>
                <a:effectLst/>
                <a:latin typeface="Times New Roman" panose="02020603050405020304" pitchFamily="18" charset="0"/>
              </a:rPr>
              <a:t>Leave it at your place of accommodation, and use it to refill a smaller bottle you carry around with</a:t>
            </a:r>
            <a:br>
              <a:rPr lang="en-US" sz="1800" dirty="0"/>
            </a:br>
            <a:r>
              <a:rPr lang="en-US" sz="1800" b="0" i="0" dirty="0">
                <a:solidFill>
                  <a:srgbClr val="000000"/>
                </a:solidFill>
                <a:effectLst/>
                <a:latin typeface="Times New Roman" panose="02020603050405020304" pitchFamily="18" charset="0"/>
              </a:rPr>
              <a:t>you. That way you can save through bulk purchase and reduce waste. Or boil your water and use it</a:t>
            </a:r>
            <a:br>
              <a:rPr lang="en-US" sz="1800" dirty="0"/>
            </a:br>
            <a:r>
              <a:rPr lang="en-US" sz="1800" b="0" i="0" dirty="0">
                <a:solidFill>
                  <a:srgbClr val="000000"/>
                </a:solidFill>
                <a:effectLst/>
                <a:latin typeface="Times New Roman" panose="02020603050405020304" pitchFamily="18" charset="0"/>
              </a:rPr>
              <a:t>to refill bottles. Travel slowly. Staying in the same location several weeks or months reduces transportation</a:t>
            </a:r>
            <a:br>
              <a:rPr lang="en-US" sz="1800" dirty="0"/>
            </a:br>
            <a:r>
              <a:rPr lang="en-US" sz="1800" b="0" i="0" dirty="0">
                <a:solidFill>
                  <a:srgbClr val="000000"/>
                </a:solidFill>
                <a:effectLst/>
                <a:latin typeface="Times New Roman" panose="02020603050405020304" pitchFamily="18" charset="0"/>
              </a:rPr>
              <a:t>costs and gives you time to determine the cheapest places to stay (you can usually negotiate lower rates</a:t>
            </a:r>
            <a:br>
              <a:rPr lang="en-US" sz="1800" dirty="0"/>
            </a:br>
            <a:r>
              <a:rPr lang="en-US" sz="1800" b="0" i="0" dirty="0">
                <a:solidFill>
                  <a:srgbClr val="000000"/>
                </a:solidFill>
                <a:effectLst/>
                <a:latin typeface="Times New Roman" panose="02020603050405020304" pitchFamily="18" charset="0"/>
              </a:rPr>
              <a:t>for extended stays), eat and visit. Rushing around compounds costs. Join a group tour - often there are</a:t>
            </a:r>
            <a:br>
              <a:rPr lang="en-US" sz="1800" dirty="0"/>
            </a:br>
            <a:r>
              <a:rPr lang="en-US" sz="1800" b="0" i="0" dirty="0">
                <a:solidFill>
                  <a:srgbClr val="000000"/>
                </a:solidFill>
                <a:effectLst/>
                <a:latin typeface="Times New Roman" panose="02020603050405020304" pitchFamily="18" charset="0"/>
              </a:rPr>
              <a:t>significant group discounts and you can visit places that would be far more expensive if you visited on</a:t>
            </a:r>
            <a:br>
              <a:rPr lang="en-US" sz="1800" dirty="0"/>
            </a:br>
            <a:r>
              <a:rPr lang="en-US" sz="1800" b="0" i="0" dirty="0">
                <a:solidFill>
                  <a:srgbClr val="000000"/>
                </a:solidFill>
                <a:effectLst/>
                <a:latin typeface="Times New Roman" panose="02020603050405020304" pitchFamily="18" charset="0"/>
              </a:rPr>
              <a:t>your own. Do your own laundry. Each night, wash your socks and underwear in the hostel sink. Bring</a:t>
            </a:r>
            <a:br>
              <a:rPr lang="en-US" sz="1200" dirty="0"/>
            </a:br>
            <a:endParaRPr lang="en-IN" sz="1200" dirty="0"/>
          </a:p>
        </p:txBody>
      </p:sp>
      <p:sp>
        <p:nvSpPr>
          <p:cNvPr id="4" name="Rectangle 1">
            <a:extLst>
              <a:ext uri="{FF2B5EF4-FFF2-40B4-BE49-F238E27FC236}">
                <a16:creationId xmlns:a16="http://schemas.microsoft.com/office/drawing/2014/main" id="{F06FC987-8FE5-448A-B1B5-56FB76B2322C}"/>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2">
            <a:extLst>
              <a:ext uri="{FF2B5EF4-FFF2-40B4-BE49-F238E27FC236}">
                <a16:creationId xmlns:a16="http://schemas.microsoft.com/office/drawing/2014/main" id="{87E7B916-008A-486E-9EB6-7B3C31433530}"/>
              </a:ext>
            </a:extLst>
          </p:cNvPr>
          <p:cNvSpPr>
            <a:spLocks noChangeArrowheads="1"/>
          </p:cNvSpPr>
          <p:nvPr/>
        </p:nvSpPr>
        <p:spPr bwMode="auto">
          <a:xfrm>
            <a:off x="0" y="59809"/>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3458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85B85E-652C-4C96-9ECA-256118A4FE43}"/>
              </a:ext>
            </a:extLst>
          </p:cNvPr>
          <p:cNvSpPr>
            <a:spLocks noGrp="1"/>
          </p:cNvSpPr>
          <p:nvPr>
            <p:ph idx="1"/>
          </p:nvPr>
        </p:nvSpPr>
        <p:spPr/>
        <p:txBody>
          <a:bodyPr>
            <a:normAutofit fontScale="70000" lnSpcReduction="20000"/>
          </a:bodyPr>
          <a:lstStyle/>
          <a:p>
            <a:pPr algn="just"/>
            <a:r>
              <a:rPr lang="en-US" sz="2400" b="0" i="0" dirty="0">
                <a:solidFill>
                  <a:srgbClr val="000000"/>
                </a:solidFill>
                <a:effectLst/>
                <a:latin typeface="Times New Roman" panose="02020603050405020304" pitchFamily="18" charset="0"/>
              </a:rPr>
              <a:t>a universal sink stopper for this. Then wring out your garments and roll them up in a towel to prevent</a:t>
            </a:r>
            <a:br>
              <a:rPr lang="en-US" sz="2400" dirty="0"/>
            </a:br>
            <a:r>
              <a:rPr lang="en-US" sz="2400" b="0" i="0" dirty="0">
                <a:solidFill>
                  <a:srgbClr val="000000"/>
                </a:solidFill>
                <a:effectLst/>
                <a:latin typeface="Times New Roman" panose="02020603050405020304" pitchFamily="18" charset="0"/>
              </a:rPr>
              <a:t>dripping. String a cord through the slats of the upper bunk of the hostel bunkbed, and hang your clothes</a:t>
            </a:r>
            <a:br>
              <a:rPr lang="en-US" sz="2400" dirty="0"/>
            </a:br>
            <a:r>
              <a:rPr lang="en-US" sz="2400" b="0" i="0" dirty="0">
                <a:solidFill>
                  <a:srgbClr val="000000"/>
                </a:solidFill>
                <a:effectLst/>
                <a:latin typeface="Times New Roman" panose="02020603050405020304" pitchFamily="18" charset="0"/>
              </a:rPr>
              <a:t>to dry. By morning (or the following evening, depending on the climate), they should be ready. Travel</a:t>
            </a:r>
            <a:br>
              <a:rPr lang="en-US" sz="2400" dirty="0"/>
            </a:br>
            <a:r>
              <a:rPr lang="en-US" sz="2400" b="0" i="0" dirty="0">
                <a:solidFill>
                  <a:srgbClr val="000000"/>
                </a:solidFill>
                <a:effectLst/>
                <a:latin typeface="Times New Roman" panose="02020603050405020304" pitchFamily="18" charset="0"/>
              </a:rPr>
              <a:t>only with quick-dry clothes. Bear in mind that some hostels frown on people doing this, preferring that</a:t>
            </a:r>
            <a:br>
              <a:rPr lang="en-US" sz="2400" dirty="0"/>
            </a:br>
            <a:r>
              <a:rPr lang="en-US" sz="2400" b="0" i="0" dirty="0">
                <a:solidFill>
                  <a:srgbClr val="000000"/>
                </a:solidFill>
                <a:effectLst/>
                <a:latin typeface="Times New Roman" panose="02020603050405020304" pitchFamily="18" charset="0"/>
              </a:rPr>
              <a:t>guests use their overpriced laundry services, so keep it on the downlow, clean up your messes, and</a:t>
            </a:r>
            <a:br>
              <a:rPr lang="en-US" sz="2400" dirty="0"/>
            </a:br>
            <a:r>
              <a:rPr lang="en-US" sz="2400" b="0" i="0" dirty="0">
                <a:solidFill>
                  <a:srgbClr val="000000"/>
                </a:solidFill>
                <a:effectLst/>
                <a:latin typeface="Times New Roman" panose="02020603050405020304" pitchFamily="18" charset="0"/>
              </a:rPr>
              <a:t>don't let your clothes drip on anything. Buy the local currency before you travel, don't exchange your</a:t>
            </a:r>
            <a:br>
              <a:rPr lang="en-US" sz="2400" dirty="0"/>
            </a:br>
            <a:r>
              <a:rPr lang="en-US" sz="2400" b="0" i="0" dirty="0">
                <a:solidFill>
                  <a:srgbClr val="000000"/>
                </a:solidFill>
                <a:effectLst/>
                <a:latin typeface="Times New Roman" panose="02020603050405020304" pitchFamily="18" charset="0"/>
              </a:rPr>
              <a:t>currency at the airport or at street stands. Another way to save money is calculate or evaluate your</a:t>
            </a:r>
            <a:br>
              <a:rPr lang="en-US" sz="2400" dirty="0"/>
            </a:br>
            <a:r>
              <a:rPr lang="en-US" sz="2400" b="0" i="0" dirty="0">
                <a:solidFill>
                  <a:srgbClr val="000000"/>
                </a:solidFill>
                <a:effectLst/>
                <a:latin typeface="Times New Roman" panose="02020603050405020304" pitchFamily="18" charset="0"/>
              </a:rPr>
              <a:t>travel budget before to leave. Know your future budget helps more than do not know the cost of living</a:t>
            </a:r>
            <a:br>
              <a:rPr lang="en-US" sz="2400" dirty="0"/>
            </a:br>
            <a:r>
              <a:rPr lang="en-US" sz="2400" b="0" i="0" dirty="0">
                <a:solidFill>
                  <a:srgbClr val="000000"/>
                </a:solidFill>
                <a:effectLst/>
                <a:latin typeface="Times New Roman" panose="02020603050405020304" pitchFamily="18" charset="0"/>
              </a:rPr>
              <a:t>of the country you are traveling in. There is a website helping you for this, Tool You can adjust</a:t>
            </a:r>
            <a:br>
              <a:rPr lang="en-US" sz="2400" dirty="0"/>
            </a:br>
            <a:r>
              <a:rPr lang="en-US" sz="2400" b="0" i="0" dirty="0">
                <a:solidFill>
                  <a:srgbClr val="000000"/>
                </a:solidFill>
                <a:effectLst/>
                <a:latin typeface="Times New Roman" panose="02020603050405020304" pitchFamily="18" charset="0"/>
              </a:rPr>
              <a:t>your budget with your traveler profile (backpacker, tourist, comfortable..</a:t>
            </a:r>
            <a:endParaRPr lang="en-IN" dirty="0"/>
          </a:p>
        </p:txBody>
      </p:sp>
    </p:spTree>
    <p:extLst>
      <p:ext uri="{BB962C8B-B14F-4D97-AF65-F5344CB8AC3E}">
        <p14:creationId xmlns:p14="http://schemas.microsoft.com/office/powerpoint/2010/main" val="4172955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786D6-1D35-46BC-872A-118E834654F1}"/>
              </a:ext>
            </a:extLst>
          </p:cNvPr>
          <p:cNvSpPr>
            <a:spLocks noGrp="1"/>
          </p:cNvSpPr>
          <p:nvPr>
            <p:ph type="title"/>
          </p:nvPr>
        </p:nvSpPr>
        <p:spPr/>
        <p:txBody>
          <a:bodyPr/>
          <a:lstStyle/>
          <a:p>
            <a:r>
              <a:rPr lang="en-IN" dirty="0"/>
              <a:t> </a:t>
            </a:r>
            <a:r>
              <a:rPr lang="en-IN" sz="7200" dirty="0">
                <a:solidFill>
                  <a:srgbClr val="FF0000"/>
                </a:solidFill>
              </a:rPr>
              <a:t>all about travelling </a:t>
            </a:r>
          </a:p>
        </p:txBody>
      </p:sp>
      <p:sp>
        <p:nvSpPr>
          <p:cNvPr id="3" name="Content Placeholder 2">
            <a:extLst>
              <a:ext uri="{FF2B5EF4-FFF2-40B4-BE49-F238E27FC236}">
                <a16:creationId xmlns:a16="http://schemas.microsoft.com/office/drawing/2014/main" id="{CC6BA1D2-2EA1-452C-BEB3-3B71D643AACD}"/>
              </a:ext>
            </a:extLst>
          </p:cNvPr>
          <p:cNvSpPr>
            <a:spLocks noGrp="1"/>
          </p:cNvSpPr>
          <p:nvPr>
            <p:ph idx="1"/>
          </p:nvPr>
        </p:nvSpPr>
        <p:spPr/>
        <p:txBody>
          <a:bodyPr/>
          <a:lstStyle/>
          <a:p>
            <a:r>
              <a:rPr lang="en-US" b="0" i="0" dirty="0">
                <a:solidFill>
                  <a:schemeClr val="bg1"/>
                </a:solidFill>
                <a:effectLst/>
                <a:latin typeface="Roboto" panose="020B0604020202020204" pitchFamily="2" charset="0"/>
              </a:rPr>
              <a:t>Travel is the</a:t>
            </a:r>
            <a:r>
              <a:rPr lang="en-US" b="1" i="0" dirty="0">
                <a:solidFill>
                  <a:schemeClr val="bg1"/>
                </a:solidFill>
                <a:effectLst/>
                <a:latin typeface="Roboto" panose="020B0604020202020204" pitchFamily="2" charset="0"/>
              </a:rPr>
              <a:t> movement of people between distant geographical locations</a:t>
            </a:r>
            <a:r>
              <a:rPr lang="en-US" b="0" i="0" dirty="0">
                <a:solidFill>
                  <a:schemeClr val="bg1"/>
                </a:solidFill>
                <a:effectLst/>
                <a:latin typeface="Roboto" panose="020B0604020202020204" pitchFamily="2" charset="0"/>
              </a:rPr>
              <a:t>. Travel can be done by foot, bicycle, automobile, train, boat, bus, airplane, ship or other means, with or without luggage, and can be one way or round trip. Travel can also include relatively short stays between successive movements, as in the case of tourism </a:t>
            </a:r>
            <a:r>
              <a:rPr lang="en-US" b="0" i="0" dirty="0">
                <a:solidFill>
                  <a:srgbClr val="FF0000"/>
                </a:solidFill>
                <a:effectLst/>
                <a:latin typeface="Roboto" panose="020B0604020202020204" pitchFamily="2" charset="0"/>
              </a:rPr>
              <a:t>.</a:t>
            </a:r>
            <a:endParaRPr lang="en-IN" dirty="0">
              <a:solidFill>
                <a:srgbClr val="FF0000"/>
              </a:solidFill>
            </a:endParaRPr>
          </a:p>
        </p:txBody>
      </p:sp>
    </p:spTree>
    <p:extLst>
      <p:ext uri="{BB962C8B-B14F-4D97-AF65-F5344CB8AC3E}">
        <p14:creationId xmlns:p14="http://schemas.microsoft.com/office/powerpoint/2010/main" val="652121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05F6E1-E523-4D25-AF99-C6102A4696FB}"/>
              </a:ext>
            </a:extLst>
          </p:cNvPr>
          <p:cNvSpPr>
            <a:spLocks noGrp="1"/>
          </p:cNvSpPr>
          <p:nvPr>
            <p:ph idx="1"/>
          </p:nvPr>
        </p:nvSpPr>
        <p:spPr>
          <a:xfrm>
            <a:off x="1141412" y="435006"/>
            <a:ext cx="9905999" cy="5356195"/>
          </a:xfrm>
        </p:spPr>
        <p:txBody>
          <a:bodyPr/>
          <a:lstStyle/>
          <a:p>
            <a:r>
              <a:rPr lang="en-IN" dirty="0">
                <a:solidFill>
                  <a:srgbClr val="FF0000"/>
                </a:solidFill>
              </a:rPr>
              <a:t>Front End</a:t>
            </a:r>
          </a:p>
          <a:p>
            <a:r>
              <a:rPr lang="en-IN" dirty="0"/>
              <a:t>HTML</a:t>
            </a:r>
          </a:p>
          <a:p>
            <a:r>
              <a:rPr lang="en-IN" dirty="0"/>
              <a:t>CSS</a:t>
            </a:r>
          </a:p>
          <a:p>
            <a:r>
              <a:rPr lang="en-IN" dirty="0">
                <a:solidFill>
                  <a:srgbClr val="FF0000"/>
                </a:solidFill>
              </a:rPr>
              <a:t>Back End</a:t>
            </a:r>
          </a:p>
          <a:p>
            <a:r>
              <a:rPr lang="en-IN" dirty="0"/>
              <a:t>Google </a:t>
            </a:r>
            <a:r>
              <a:rPr lang="en-IN"/>
              <a:t>spread sheet</a:t>
            </a:r>
            <a:endParaRPr lang="en-IN" dirty="0"/>
          </a:p>
          <a:p>
            <a:r>
              <a:rPr lang="en-IN" dirty="0"/>
              <a:t>App script</a:t>
            </a:r>
          </a:p>
          <a:p>
            <a:endParaRPr lang="en-IN" dirty="0"/>
          </a:p>
        </p:txBody>
      </p:sp>
    </p:spTree>
    <p:extLst>
      <p:ext uri="{BB962C8B-B14F-4D97-AF65-F5344CB8AC3E}">
        <p14:creationId xmlns:p14="http://schemas.microsoft.com/office/powerpoint/2010/main" val="2267358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953FD36F-0978-418E-BA55-80E7094105F9}"/>
              </a:ext>
            </a:extLst>
          </p:cNvPr>
          <p:cNvPicPr>
            <a:picLocks noGrp="1" noChangeAspect="1"/>
          </p:cNvPicPr>
          <p:nvPr>
            <p:ph idx="1"/>
          </p:nvPr>
        </p:nvPicPr>
        <p:blipFill>
          <a:blip r:embed="rId2"/>
          <a:stretch>
            <a:fillRect/>
          </a:stretch>
        </p:blipFill>
        <p:spPr>
          <a:xfrm>
            <a:off x="1143000" y="492837"/>
            <a:ext cx="9906000" cy="6263069"/>
          </a:xfrm>
        </p:spPr>
      </p:pic>
    </p:spTree>
    <p:extLst>
      <p:ext uri="{BB962C8B-B14F-4D97-AF65-F5344CB8AC3E}">
        <p14:creationId xmlns:p14="http://schemas.microsoft.com/office/powerpoint/2010/main" val="730549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D3074-9B24-4990-8975-1451321F09ED}"/>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7C591863-D138-4ED1-B01B-23D58D7D0793}"/>
              </a:ext>
            </a:extLst>
          </p:cNvPr>
          <p:cNvPicPr>
            <a:picLocks noGrp="1" noChangeAspect="1"/>
          </p:cNvPicPr>
          <p:nvPr>
            <p:ph idx="1"/>
          </p:nvPr>
        </p:nvPicPr>
        <p:blipFill>
          <a:blip r:embed="rId2"/>
          <a:stretch>
            <a:fillRect/>
          </a:stretch>
        </p:blipFill>
        <p:spPr>
          <a:xfrm>
            <a:off x="976544" y="435006"/>
            <a:ext cx="10280341" cy="6347534"/>
          </a:xfrm>
        </p:spPr>
      </p:pic>
    </p:spTree>
    <p:extLst>
      <p:ext uri="{BB962C8B-B14F-4D97-AF65-F5344CB8AC3E}">
        <p14:creationId xmlns:p14="http://schemas.microsoft.com/office/powerpoint/2010/main" val="1431797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79C91-7A09-4B09-9BBA-F864C224D6E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BA8A72C-F31B-4344-B9A1-AC47816374A0}"/>
              </a:ext>
            </a:extLst>
          </p:cNvPr>
          <p:cNvPicPr>
            <a:picLocks noGrp="1" noChangeAspect="1"/>
          </p:cNvPicPr>
          <p:nvPr>
            <p:ph idx="1"/>
          </p:nvPr>
        </p:nvPicPr>
        <p:blipFill>
          <a:blip r:embed="rId2"/>
          <a:stretch>
            <a:fillRect/>
          </a:stretch>
        </p:blipFill>
        <p:spPr>
          <a:xfrm>
            <a:off x="328474" y="461639"/>
            <a:ext cx="11532093" cy="6276512"/>
          </a:xfrm>
        </p:spPr>
      </p:pic>
    </p:spTree>
    <p:extLst>
      <p:ext uri="{BB962C8B-B14F-4D97-AF65-F5344CB8AC3E}">
        <p14:creationId xmlns:p14="http://schemas.microsoft.com/office/powerpoint/2010/main" val="5904439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3.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Boardroom</Template>
  <TotalTime>560</TotalTime>
  <Words>569</Words>
  <Application>Microsoft Office PowerPoint</Application>
  <PresentationFormat>Widescreen</PresentationFormat>
  <Paragraphs>21</Paragraphs>
  <Slides>11</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11</vt:i4>
      </vt:variant>
    </vt:vector>
  </HeadingPairs>
  <TitlesOfParts>
    <vt:vector size="21" baseType="lpstr">
      <vt:lpstr>Arial</vt:lpstr>
      <vt:lpstr>Century Gothic</vt:lpstr>
      <vt:lpstr>Garamond</vt:lpstr>
      <vt:lpstr>Roboto</vt:lpstr>
      <vt:lpstr>Times New Roman</vt:lpstr>
      <vt:lpstr>Tw Cen MT</vt:lpstr>
      <vt:lpstr>Wingdings 3</vt:lpstr>
      <vt:lpstr>SavonVTI</vt:lpstr>
      <vt:lpstr>Slice</vt:lpstr>
      <vt:lpstr>Circuit</vt:lpstr>
      <vt:lpstr>TRAVEL</vt:lpstr>
      <vt:lpstr>Some people may not be able or willing to spend much money, but wish to see the world anyhow. It is possible to travel with very little or even no money at all. This means either keeping expenses low or earning money while one travels. Important: in your quest to reduce expenses, do not steal or mooch from others. There is honor in ultra-budget travel</vt:lpstr>
      <vt:lpstr>                                  save</vt:lpstr>
      <vt:lpstr>PowerPoint Presentation</vt:lpstr>
      <vt:lpstr> all about travelling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dc:title>
  <dc:creator>Akshay Ponnanna</dc:creator>
  <cp:lastModifiedBy>Akshay Ponnanna</cp:lastModifiedBy>
  <cp:revision>14</cp:revision>
  <dcterms:created xsi:type="dcterms:W3CDTF">2022-05-23T12:25:27Z</dcterms:created>
  <dcterms:modified xsi:type="dcterms:W3CDTF">2022-05-24T04:53:25Z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