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363" r:id="rId3"/>
    <p:sldId id="364" r:id="rId4"/>
    <p:sldId id="365" r:id="rId5"/>
    <p:sldId id="367" r:id="rId6"/>
    <p:sldId id="369" r:id="rId7"/>
    <p:sldId id="370" r:id="rId8"/>
    <p:sldId id="371" r:id="rId9"/>
    <p:sldId id="372" r:id="rId10"/>
    <p:sldId id="373" r:id="rId11"/>
    <p:sldId id="375" r:id="rId12"/>
    <p:sldId id="376" r:id="rId13"/>
    <p:sldId id="377" r:id="rId14"/>
    <p:sldId id="393" r:id="rId15"/>
    <p:sldId id="378" r:id="rId16"/>
    <p:sldId id="379" r:id="rId17"/>
    <p:sldId id="380" r:id="rId18"/>
    <p:sldId id="381" r:id="rId19"/>
    <p:sldId id="383" r:id="rId20"/>
    <p:sldId id="384" r:id="rId21"/>
    <p:sldId id="386" r:id="rId22"/>
    <p:sldId id="387" r:id="rId23"/>
    <p:sldId id="388" r:id="rId24"/>
    <p:sldId id="389" r:id="rId25"/>
    <p:sldId id="390" r:id="rId26"/>
    <p:sldId id="391" r:id="rId27"/>
    <p:sldId id="39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0681" autoAdjust="0"/>
  </p:normalViewPr>
  <p:slideViewPr>
    <p:cSldViewPr>
      <p:cViewPr>
        <p:scale>
          <a:sx n="68" d="100"/>
          <a:sy n="68" d="100"/>
        </p:scale>
        <p:origin x="-2082" y="-22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EA8901-C30C-472C-B053-802A16023A9B}" type="datetimeFigureOut">
              <a:rPr lang="en-IN" smtClean="0"/>
              <a:pPr/>
              <a:t>23-06-2021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01EBD-4B02-47FF-9634-51A92008D3AA}" type="slidenum">
              <a:rPr lang="en-IN" smtClean="0"/>
              <a:pPr/>
              <a:t>‹#›</a:t>
            </a:fld>
            <a:endParaRPr lang="en-IN"/>
          </a:p>
        </p:txBody>
      </p:sp>
    </p:spTree>
    <p:extLst>
      <p:ext uri="{BB962C8B-B14F-4D97-AF65-F5344CB8AC3E}">
        <p14:creationId xmlns:p14="http://schemas.microsoft.com/office/powerpoint/2010/main" val="3555956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c-sharpcorner.com/uploadfile/prvn_131971/streams-and-byte-streams-in-C-Sharp/"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c-sharpcorner.com/uploadfile/prvn_131971/streams-and-byte-streams-in-C-Sharp/"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c-sharpcorner.com/uploadfile/prvn_131971/streams-and-byte-streams-in-C-Sharp/"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v"/>
              <a:tabLst/>
              <a:defRPr/>
            </a:pPr>
            <a:r>
              <a:rPr lang="en-IN" dirty="0" smtClean="0"/>
              <a:t>Use full</a:t>
            </a:r>
            <a:r>
              <a:rPr lang="en-IN" baseline="0" dirty="0" smtClean="0"/>
              <a:t> link </a:t>
            </a:r>
            <a:r>
              <a:rPr lang="en-US" sz="1200" b="0" i="0" kern="1200" dirty="0" smtClean="0">
                <a:solidFill>
                  <a:schemeClr val="tx1"/>
                </a:solidFill>
                <a:latin typeface="+mn-lt"/>
                <a:ea typeface="+mn-ea"/>
                <a:cs typeface="+mn-cs"/>
              </a:rPr>
              <a:t>Streams and Byte Streams in C#</a:t>
            </a:r>
          </a:p>
          <a:p>
            <a:pPr>
              <a:buFont typeface="Wingdings" pitchFamily="2" charset="2"/>
              <a:buNone/>
            </a:pPr>
            <a:r>
              <a:rPr lang="en-US" dirty="0" smtClean="0">
                <a:hlinkClick r:id="rId3"/>
              </a:rPr>
              <a:t>http://www.c-sharpcorner.com/uploadfile/prvn_131971/streams-and-byte-streams-in-C-Sharp/</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IN" dirty="0" smtClean="0"/>
              <a:t>Use full</a:t>
            </a:r>
            <a:r>
              <a:rPr lang="en-IN" baseline="0" dirty="0" smtClean="0"/>
              <a:t> link </a:t>
            </a:r>
            <a:r>
              <a:rPr lang="en-US" sz="1200" b="0" i="0" kern="1200" dirty="0" smtClean="0">
                <a:solidFill>
                  <a:schemeClr val="tx1"/>
                </a:solidFill>
                <a:latin typeface="+mn-lt"/>
                <a:ea typeface="+mn-ea"/>
                <a:cs typeface="+mn-cs"/>
              </a:rPr>
              <a:t>Streams and Byte Streams in C#</a:t>
            </a:r>
          </a:p>
          <a:p>
            <a:pPr>
              <a:buFont typeface="Wingdings" pitchFamily="2" charset="2"/>
              <a:buNone/>
            </a:pPr>
            <a:r>
              <a:rPr lang="en-US" dirty="0" smtClean="0">
                <a:hlinkClick r:id="rId3"/>
              </a:rPr>
              <a:t>http://www.c-sharpcorner.com/uploadfile/prvn_131971/streams-and-byte-streams-in-C-Sharp/</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v"/>
              <a:tabLst/>
              <a:defRPr/>
            </a:pPr>
            <a:r>
              <a:rPr lang="en-IN" dirty="0" smtClean="0"/>
              <a:t>Use full</a:t>
            </a:r>
            <a:r>
              <a:rPr lang="en-IN" baseline="0" dirty="0" smtClean="0"/>
              <a:t> link </a:t>
            </a:r>
            <a:r>
              <a:rPr lang="en-US" sz="1200" b="0" i="0" kern="1200" dirty="0" smtClean="0">
                <a:solidFill>
                  <a:schemeClr val="tx1"/>
                </a:solidFill>
                <a:latin typeface="+mn-lt"/>
                <a:ea typeface="+mn-ea"/>
                <a:cs typeface="+mn-cs"/>
              </a:rPr>
              <a:t>Streams and Byte Streams in C#</a:t>
            </a:r>
          </a:p>
          <a:p>
            <a:pPr>
              <a:buFont typeface="Wingdings" pitchFamily="2" charset="2"/>
              <a:buNone/>
            </a:pPr>
            <a:r>
              <a:rPr lang="en-US" dirty="0" smtClean="0">
                <a:hlinkClick r:id="rId3"/>
              </a:rPr>
              <a:t>http://www.c-sharpcorner.com/uploadfile/prvn_131971/streams-and-byte-streams-in-C-Sharp/</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a:buNone/>
            </a:pPr>
            <a:r>
              <a:rPr lang="en-US" sz="2000" b="1" dirty="0" smtClean="0">
                <a:solidFill>
                  <a:srgbClr val="002060"/>
                </a:solidFill>
                <a:latin typeface="Book Antiqua" pitchFamily="18" charset="0"/>
              </a:rPr>
              <a:t>Methods</a:t>
            </a:r>
          </a:p>
          <a:p>
            <a:pPr>
              <a:buNone/>
            </a:pPr>
            <a:endParaRPr lang="en-US" sz="2000" b="1" dirty="0" smtClean="0">
              <a:solidFill>
                <a:srgbClr val="002060"/>
              </a:solidFill>
              <a:latin typeface="Book Antiqua" pitchFamily="18" charset="0"/>
            </a:endParaRPr>
          </a:p>
          <a:p>
            <a:pPr lvl="1">
              <a:buNone/>
            </a:pPr>
            <a:r>
              <a:rPr lang="en-US" sz="1800" dirty="0" smtClean="0">
                <a:solidFill>
                  <a:srgbClr val="002060"/>
                </a:solidFill>
                <a:latin typeface="Book Antiqua" pitchFamily="18" charset="0"/>
              </a:rPr>
              <a:t>Create(String)</a:t>
            </a:r>
          </a:p>
          <a:p>
            <a:pPr lvl="1">
              <a:buNone/>
            </a:pPr>
            <a:endParaRPr lang="en-US" sz="1800" dirty="0" smtClean="0">
              <a:solidFill>
                <a:srgbClr val="002060"/>
              </a:solidFill>
              <a:latin typeface="Book Antiqua" pitchFamily="18" charset="0"/>
            </a:endParaRPr>
          </a:p>
          <a:p>
            <a:pPr lvl="2"/>
            <a:r>
              <a:rPr lang="en-US" dirty="0" smtClean="0">
                <a:solidFill>
                  <a:srgbClr val="002060"/>
                </a:solidFill>
                <a:latin typeface="Book Antiqua" pitchFamily="18" charset="0"/>
              </a:rPr>
              <a:t>Creates or overwrites a file in the specified path.</a:t>
            </a:r>
          </a:p>
          <a:p>
            <a:pPr lvl="1">
              <a:buNone/>
            </a:pPr>
            <a:r>
              <a:rPr lang="en-US" sz="1800" dirty="0" smtClean="0">
                <a:solidFill>
                  <a:srgbClr val="002060"/>
                </a:solidFill>
                <a:latin typeface="Book Antiqua" pitchFamily="18" charset="0"/>
              </a:rPr>
              <a:t>Delete</a:t>
            </a:r>
          </a:p>
          <a:p>
            <a:pPr lvl="2"/>
            <a:r>
              <a:rPr lang="en-US" dirty="0" smtClean="0">
                <a:solidFill>
                  <a:srgbClr val="002060"/>
                </a:solidFill>
                <a:latin typeface="Book Antiqua" pitchFamily="18" charset="0"/>
              </a:rPr>
              <a:t>Deletes the specified file.</a:t>
            </a:r>
          </a:p>
          <a:p>
            <a:pPr lvl="1">
              <a:buNone/>
            </a:pPr>
            <a:r>
              <a:rPr lang="en-US" sz="1800" dirty="0" smtClean="0">
                <a:solidFill>
                  <a:srgbClr val="002060"/>
                </a:solidFill>
                <a:latin typeface="Book Antiqua" pitchFamily="18" charset="0"/>
              </a:rPr>
              <a:t>Exists	</a:t>
            </a:r>
          </a:p>
          <a:p>
            <a:pPr lvl="2"/>
            <a:r>
              <a:rPr lang="en-US" dirty="0" smtClean="0">
                <a:solidFill>
                  <a:srgbClr val="002060"/>
                </a:solidFill>
                <a:latin typeface="Book Antiqua" pitchFamily="18" charset="0"/>
              </a:rPr>
              <a:t>Determines whether the specified file exists.</a:t>
            </a:r>
          </a:p>
          <a:p>
            <a:pPr lvl="2"/>
            <a:endParaRPr lang="en-US" dirty="0" smtClean="0">
              <a:solidFill>
                <a:srgbClr val="002060"/>
              </a:solidFill>
              <a:latin typeface="Book Antiqu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Name	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AppendAllLines(String ,  IEnumerable&lt;String&gt;)Appends lines to a file, and then closes the file. If the specified file does not exist, this method creates a file, writes the specified lines to the file, and then closes the file.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AppendAllLines(String, IEnumerable&lt;String&gt;, Encoding)Appends lines to a file by using a specified encoding, and then closes the file. If the specified file does not exist, this method creates a file, writes the specified lines to the file, and then closes the file.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AppendAllText(String, String)Opens a file, appends the specified string to the file, and then closes the file. If the file does not exist, this method creates a file, writes the specified string to the file, then closes the file.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AppendAllText(String, String, Encoding)	Appends the specified string to the file, creating the file if it does not already exist.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AppendText	Creates a StreamWriter that appends UTF-8 encoded text to an existing file, or to a new file if the specified file does not exist.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Copy(String, String)Copies an existing file to a new file. Overwriting a file of the same name is not allowed.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Copy(String, String, Boolean)Copies an existing file to a new file. Overwriting a file of the same name is allowed.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Create(String)Creates or overwrites a file in the specified path.</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Create(String, Int32)Creates or overwrites the specified file.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Create(String, Int32, FileOptions)Creates or overwrites the specified file, specifying a buffer size and a FileOptions value that describes how to create or overwrite the file.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Create(String, Int32, FileOptions, FileSecurity)Creates or overwrites the specified file with the specified buffer size, file options, and file security.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CreateText</a:t>
            </a:r>
            <a:r>
              <a:rPr lang="en-US" baseline="0" dirty="0" smtClean="0"/>
              <a:t> </a:t>
            </a:r>
            <a:r>
              <a:rPr lang="en-US" dirty="0" smtClean="0"/>
              <a:t>Creates or opens a file for writing UTF-8 encoded text.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Decrypt	Decrypts a file that was encrypted by the current account using the Encrypt method.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Delete	Deletes the specified file.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Encrypt	Encrypts a file so that only the account used to encrypt the file can decrypt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Exists	Determines whether the specified file exists.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GetAccessControl(String)	Gets a FileSecurity object that encapsulates the access control list (ACL) entries for a specified file.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GetAccessControl(String, AccessControlSections)	Gets a FileSecurity object that encapsulates the specified type of access control list (ACL) entries for a particular file.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GetAttributes	Gets the FileAttributes of the file on the path.</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GetCreationTime	Returns the creation date and time of the specified file or directory.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GetCreationTimeUtc	Returns the creation date and time, in coordinated universal time (UTC), of the specified file or directory.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GetLastAccessTime	Returns the date and time the specified file or directory was last accessed.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GetLastAccessTimeUtc	Returns the date and time, in coordinated universal time (UTC), that the specified file or directory was last accessed.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GetLastWriteTime</a:t>
            </a:r>
            <a:r>
              <a:rPr lang="en-US" dirty="0" smtClean="0"/>
              <a:t>	Returns the date and time the specified file or directory was last written to.</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GetLastWriteTimeUtc</a:t>
            </a:r>
            <a:r>
              <a:rPr lang="en-US" dirty="0" smtClean="0"/>
              <a:t>	Returns the date and time, in coordinated universal time (UTC), that the specified file or directory was last written to.</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Move	Moves a specified file to a new location, providing the option to specify a new file name.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Open(String, </a:t>
            </a:r>
            <a:r>
              <a:rPr lang="en-US" dirty="0" err="1" smtClean="0"/>
              <a:t>FileMode</a:t>
            </a:r>
            <a:r>
              <a:rPr lang="en-US" dirty="0" smtClean="0"/>
              <a:t>)	Opens a FileStream on the specified path with read/write access.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Open(String, </a:t>
            </a:r>
            <a:r>
              <a:rPr lang="en-US" dirty="0" err="1" smtClean="0"/>
              <a:t>FileMode</a:t>
            </a:r>
            <a:r>
              <a:rPr lang="en-US" dirty="0" smtClean="0"/>
              <a:t>, </a:t>
            </a:r>
            <a:r>
              <a:rPr lang="en-US" dirty="0" err="1" smtClean="0"/>
              <a:t>FileAccess</a:t>
            </a:r>
            <a:r>
              <a:rPr lang="en-US" dirty="0" smtClean="0"/>
              <a:t>)	Opens a FileStream on the specified path, with the specified mode and access.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Open(String, </a:t>
            </a:r>
            <a:r>
              <a:rPr lang="en-US" dirty="0" err="1" smtClean="0"/>
              <a:t>FileMode</a:t>
            </a:r>
            <a:r>
              <a:rPr lang="en-US" dirty="0" smtClean="0"/>
              <a:t>, </a:t>
            </a:r>
            <a:r>
              <a:rPr lang="en-US" dirty="0" err="1" smtClean="0"/>
              <a:t>FileAccess</a:t>
            </a:r>
            <a:r>
              <a:rPr lang="en-US" dirty="0" smtClean="0"/>
              <a:t>, </a:t>
            </a:r>
            <a:r>
              <a:rPr lang="en-US" dirty="0" err="1" smtClean="0"/>
              <a:t>FileShare</a:t>
            </a:r>
            <a:r>
              <a:rPr lang="en-US" dirty="0" smtClean="0"/>
              <a:t>)	Opens a FileStream on the specified path, having the specified mode with read, write, or read/write access and the specified sharing option.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OpenRead</a:t>
            </a:r>
            <a:r>
              <a:rPr lang="en-US" dirty="0" smtClean="0"/>
              <a:t>	Opens an existing file for reading.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OpenText</a:t>
            </a:r>
            <a:r>
              <a:rPr lang="en-US" dirty="0" smtClean="0"/>
              <a:t>	Opens an existing UTF-8 encoded text file for reading.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OpenWrite</a:t>
            </a:r>
            <a:r>
              <a:rPr lang="en-US" dirty="0" smtClean="0"/>
              <a:t>	Opens an existing file or creates a new file for writing.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ReadAllBytes</a:t>
            </a:r>
            <a:r>
              <a:rPr lang="en-US" dirty="0" smtClean="0"/>
              <a:t>	Opens a binary file, reads the contents of the file into a byte array, and then closes the file.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ReadAllLines</a:t>
            </a:r>
            <a:r>
              <a:rPr lang="en-US" dirty="0" smtClean="0"/>
              <a:t>(String)	Opens a text file, reads all lines of the file, and then closes the file.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ReadAllLines</a:t>
            </a:r>
            <a:r>
              <a:rPr lang="en-US" dirty="0" smtClean="0"/>
              <a:t>(String, Encoding)	Opens a file, reads all lines of the file with the specified encoding, and then closes the file.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ReadAllText</a:t>
            </a:r>
            <a:r>
              <a:rPr lang="en-US" dirty="0" smtClean="0"/>
              <a:t>(String)	Opens a text file, reads all lines of the file, and then closes the file.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ReadAllText</a:t>
            </a:r>
            <a:r>
              <a:rPr lang="en-US" dirty="0" smtClean="0"/>
              <a:t>(String, Encoding)	Opens a file, reads all lines of the file with the specified encoding, and then closes the file.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ReadLines</a:t>
            </a:r>
            <a:r>
              <a:rPr lang="en-US" dirty="0" smtClean="0"/>
              <a:t>(String)	Reads the lines of a file.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ReadLines</a:t>
            </a:r>
            <a:r>
              <a:rPr lang="en-US" dirty="0" smtClean="0"/>
              <a:t>(String, Encoding)	Read the lines of a file that has a specified encoding.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Replace(String, String, String)	Replaces the contents of a specified file with the contents of another file, deleting the original file, and creating a backup of the replaced file.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Replace(String, String, String, Boolean)	Replaces the contents of a specified file with the contents of another file, deleting the original file, and creating a backup of the replaced file and optionally ignores merge errors.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SetAccessControl</a:t>
            </a:r>
            <a:r>
              <a:rPr lang="en-US" dirty="0" smtClean="0"/>
              <a:t>	Applies access control list (ACL) entries described by a FileSecurity object to the specified file.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SetAttributes</a:t>
            </a:r>
            <a:r>
              <a:rPr lang="en-US" dirty="0" smtClean="0"/>
              <a:t>	Sets the specified FileAttributes of the file on the specified path.</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SetCreationTime</a:t>
            </a:r>
            <a:r>
              <a:rPr lang="en-US" dirty="0" smtClean="0"/>
              <a:t>	Sets the date and time the file was created.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SetCreationTimeUtc</a:t>
            </a:r>
            <a:r>
              <a:rPr lang="en-US" dirty="0" smtClean="0"/>
              <a:t>	Sets the date and time, in coordinated universal time (UTC), that the file was created.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SetLastAccessTime</a:t>
            </a:r>
            <a:r>
              <a:rPr lang="en-US" dirty="0" smtClean="0"/>
              <a:t>	Sets the date and time the specified file was last accessed.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SetLastAccessTimeUtc</a:t>
            </a:r>
            <a:r>
              <a:rPr lang="en-US" dirty="0" smtClean="0"/>
              <a:t>	Sets the date and time, in coordinated universal time (UTC), that the specified file was last accessed.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SetLastWriteTime</a:t>
            </a:r>
            <a:r>
              <a:rPr lang="en-US" dirty="0" smtClean="0"/>
              <a:t>	Sets the date and time that the specified file was last written to.</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SetLastWriteTimeUtc</a:t>
            </a:r>
            <a:r>
              <a:rPr lang="en-US" dirty="0" smtClean="0"/>
              <a:t>	Sets the date and time, in coordinated universal time (UTC), that the specified file was last written to.</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WriteAllBytes</a:t>
            </a:r>
            <a:r>
              <a:rPr lang="en-US" dirty="0" smtClean="0"/>
              <a:t>	Creates a new file, writes the specified byte array to the file, and then closes the file. If the target file already exists, it is overwritten.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WriteAllLines</a:t>
            </a:r>
            <a:r>
              <a:rPr lang="en-US" dirty="0" smtClean="0"/>
              <a:t>(String, </a:t>
            </a:r>
            <a:r>
              <a:rPr lang="en-US" dirty="0" err="1" smtClean="0"/>
              <a:t>IEnumerable</a:t>
            </a:r>
            <a:r>
              <a:rPr lang="en-US" dirty="0" smtClean="0"/>
              <a:t>&lt;String&gt;)	Creates a new file, writes a collection of strings to the file, and then closes the file.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WriteAllLines</a:t>
            </a:r>
            <a:r>
              <a:rPr lang="en-US" dirty="0" smtClean="0"/>
              <a:t>(String, String[])	Creates a new file, write the specified string array to the file, and then closes the file.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WriteAllLines</a:t>
            </a:r>
            <a:r>
              <a:rPr lang="en-US" dirty="0" smtClean="0"/>
              <a:t>(String, </a:t>
            </a:r>
            <a:r>
              <a:rPr lang="en-US" dirty="0" err="1" smtClean="0"/>
              <a:t>IEnumerable</a:t>
            </a:r>
            <a:r>
              <a:rPr lang="en-US" dirty="0" smtClean="0"/>
              <a:t>&lt;String&gt;, Encoding)	Creates a new file by using the specified encoding, writes a collection of strings to the file, and then closes the file.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WriteAllLines</a:t>
            </a:r>
            <a:r>
              <a:rPr lang="en-US" dirty="0" smtClean="0"/>
              <a:t>(String, String[], Encoding)	Creates a new file, writes the specified string array to the file by using the specified encoding, and then closes the file.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WriteAllText</a:t>
            </a:r>
            <a:r>
              <a:rPr lang="en-US" dirty="0" smtClean="0"/>
              <a:t>(String, String)	Creates a new file, writes the specified string to the file, and then closes the file. If the target file already exists, it is overwritten.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WriteAllText</a:t>
            </a:r>
            <a:r>
              <a:rPr lang="en-US" dirty="0" smtClean="0"/>
              <a:t>(String, String, Encoding)	Creates a new file, writes the specified string to the file using the specified encoding, and then closes the file. If the target file already exists, it is overwritten.</a:t>
            </a:r>
            <a:endParaRPr lang="en-US"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buNone/>
            </a:pPr>
            <a:r>
              <a:rPr lang="en-US" sz="2000" b="1" dirty="0" smtClean="0">
                <a:solidFill>
                  <a:srgbClr val="002060"/>
                </a:solidFill>
                <a:latin typeface="Book Antiqua" pitchFamily="18" charset="0"/>
              </a:rPr>
              <a:t>Methods</a:t>
            </a:r>
          </a:p>
          <a:p>
            <a:pPr lvl="1">
              <a:buNone/>
            </a:pPr>
            <a:r>
              <a:rPr lang="en-US" sz="2200" dirty="0" smtClean="0">
                <a:solidFill>
                  <a:srgbClr val="002060"/>
                </a:solidFill>
                <a:latin typeface="Book Antiqua" pitchFamily="18" charset="0"/>
              </a:rPr>
              <a:t>Create</a:t>
            </a:r>
          </a:p>
          <a:p>
            <a:pPr lvl="2">
              <a:buNone/>
            </a:pPr>
            <a:r>
              <a:rPr lang="en-US" sz="2200" dirty="0" smtClean="0">
                <a:solidFill>
                  <a:srgbClr val="002060"/>
                </a:solidFill>
                <a:latin typeface="Book Antiqua" pitchFamily="18" charset="0"/>
              </a:rPr>
              <a:t>Creates or overwrites a file in the specified path</a:t>
            </a:r>
          </a:p>
          <a:p>
            <a:pPr lvl="1">
              <a:buNone/>
            </a:pPr>
            <a:r>
              <a:rPr lang="en-US" sz="2200" dirty="0" smtClean="0">
                <a:solidFill>
                  <a:srgbClr val="002060"/>
                </a:solidFill>
                <a:latin typeface="Book Antiqua" pitchFamily="18" charset="0"/>
              </a:rPr>
              <a:t>Delete</a:t>
            </a:r>
          </a:p>
          <a:p>
            <a:pPr lvl="2">
              <a:buNone/>
            </a:pPr>
            <a:r>
              <a:rPr lang="en-US" sz="2200" dirty="0" smtClean="0">
                <a:solidFill>
                  <a:srgbClr val="002060"/>
                </a:solidFill>
                <a:latin typeface="Book Antiqua" pitchFamily="18" charset="0"/>
              </a:rPr>
              <a:t>Deletes the specified file</a:t>
            </a:r>
          </a:p>
          <a:p>
            <a:pPr lvl="1">
              <a:buNone/>
            </a:pPr>
            <a:r>
              <a:rPr lang="en-US" sz="2200" dirty="0" smtClean="0">
                <a:solidFill>
                  <a:srgbClr val="002060"/>
                </a:solidFill>
                <a:latin typeface="Book Antiqua" pitchFamily="18" charset="0"/>
              </a:rPr>
              <a:t>Exists</a:t>
            </a:r>
            <a:r>
              <a:rPr lang="en-US" sz="1800" dirty="0" smtClean="0">
                <a:solidFill>
                  <a:srgbClr val="002060"/>
                </a:solidFill>
                <a:latin typeface="Book Antiqua" pitchFamily="18" charset="0"/>
              </a:rPr>
              <a:t>	</a:t>
            </a:r>
          </a:p>
          <a:p>
            <a:pPr lvl="2">
              <a:buNone/>
            </a:pPr>
            <a:r>
              <a:rPr lang="en-US" sz="2200" dirty="0" smtClean="0"/>
              <a:t>Determines whether the specified file exists</a:t>
            </a:r>
          </a:p>
          <a:p>
            <a:endParaRPr lang="en-US" dirty="0" smtClean="0"/>
          </a:p>
          <a:p>
            <a:endParaRPr lang="en-US" dirty="0" smtClean="0"/>
          </a:p>
          <a:p>
            <a:endParaRPr lang="en-US" dirty="0" smtClean="0"/>
          </a:p>
          <a:p>
            <a:r>
              <a:rPr lang="en-US" dirty="0" smtClean="0"/>
              <a:t>hangeExtension	Changes the extension of a path string.</a:t>
            </a:r>
          </a:p>
          <a:p>
            <a:r>
              <a:rPr lang="en-US" dirty="0" smtClean="0"/>
              <a:t>	</a:t>
            </a:r>
          </a:p>
          <a:p>
            <a:r>
              <a:rPr lang="en-US" dirty="0" smtClean="0"/>
              <a:t>Combine(String[])	Combines an array of strings into a path.</a:t>
            </a:r>
          </a:p>
          <a:p>
            <a:r>
              <a:rPr lang="en-US" dirty="0" smtClean="0"/>
              <a:t>	</a:t>
            </a:r>
          </a:p>
          <a:p>
            <a:r>
              <a:rPr lang="en-US" dirty="0" smtClean="0"/>
              <a:t>Combine(String, String)	Combines two strings into a path.</a:t>
            </a:r>
          </a:p>
          <a:p>
            <a:r>
              <a:rPr lang="en-US" dirty="0" smtClean="0"/>
              <a:t>	</a:t>
            </a:r>
          </a:p>
          <a:p>
            <a:r>
              <a:rPr lang="en-US" dirty="0" smtClean="0"/>
              <a:t>Combine(String, String, String)	Combines three strings into a path.</a:t>
            </a:r>
          </a:p>
          <a:p>
            <a:r>
              <a:rPr lang="en-US" dirty="0" smtClean="0"/>
              <a:t>	</a:t>
            </a:r>
          </a:p>
          <a:p>
            <a:r>
              <a:rPr lang="en-US" dirty="0" smtClean="0"/>
              <a:t>Combine(String, String, String, String)	Combines four strings into a path.</a:t>
            </a:r>
          </a:p>
          <a:p>
            <a:r>
              <a:rPr lang="en-US" dirty="0" smtClean="0"/>
              <a:t>	</a:t>
            </a:r>
          </a:p>
          <a:p>
            <a:r>
              <a:rPr lang="en-US" dirty="0" smtClean="0"/>
              <a:t>GetDirectoryName	Returns the directory information for the specified path string.</a:t>
            </a:r>
          </a:p>
          <a:p>
            <a:r>
              <a:rPr lang="en-US" dirty="0" smtClean="0"/>
              <a:t>	</a:t>
            </a:r>
          </a:p>
          <a:p>
            <a:r>
              <a:rPr lang="en-US" dirty="0" smtClean="0"/>
              <a:t>GetExtension	Returns the extension of the specified path string.</a:t>
            </a:r>
          </a:p>
          <a:p>
            <a:r>
              <a:rPr lang="en-US" dirty="0" smtClean="0"/>
              <a:t>	</a:t>
            </a:r>
          </a:p>
          <a:p>
            <a:r>
              <a:rPr lang="en-US" dirty="0" smtClean="0"/>
              <a:t>GetFileName	Returns the file name and extension of the specified path string.</a:t>
            </a:r>
          </a:p>
          <a:p>
            <a:r>
              <a:rPr lang="en-US" dirty="0" smtClean="0"/>
              <a:t>	</a:t>
            </a:r>
          </a:p>
          <a:p>
            <a:r>
              <a:rPr lang="en-US" dirty="0" smtClean="0"/>
              <a:t>GetFileNameWithoutExtension	Returns the file name of the specified path string without the extension.</a:t>
            </a:r>
          </a:p>
          <a:p>
            <a:r>
              <a:rPr lang="en-US" dirty="0" smtClean="0"/>
              <a:t>	</a:t>
            </a:r>
          </a:p>
          <a:p>
            <a:r>
              <a:rPr lang="en-US" dirty="0" smtClean="0"/>
              <a:t>GetFullPath	Returns the absolute path for the specified path string.</a:t>
            </a:r>
          </a:p>
          <a:p>
            <a:r>
              <a:rPr lang="en-US" dirty="0" smtClean="0"/>
              <a:t>	</a:t>
            </a:r>
          </a:p>
          <a:p>
            <a:r>
              <a:rPr lang="en-US" dirty="0" smtClean="0"/>
              <a:t>GetInvalidFileNameChars	Gets an array containing the characters that are not allowed in file names.</a:t>
            </a:r>
          </a:p>
          <a:p>
            <a:r>
              <a:rPr lang="en-US" dirty="0" smtClean="0"/>
              <a:t>	</a:t>
            </a:r>
          </a:p>
          <a:p>
            <a:r>
              <a:rPr lang="en-US" dirty="0" smtClean="0"/>
              <a:t>GetInvalidPathChars	Gets an array containing the characters that are not allowed in path names.</a:t>
            </a:r>
          </a:p>
          <a:p>
            <a:r>
              <a:rPr lang="en-US" dirty="0" smtClean="0"/>
              <a:t>	</a:t>
            </a:r>
          </a:p>
          <a:p>
            <a:r>
              <a:rPr lang="en-US" dirty="0" smtClean="0"/>
              <a:t>GetPathRoot	Gets the root directory information of the specified path.</a:t>
            </a:r>
          </a:p>
          <a:p>
            <a:r>
              <a:rPr lang="en-US" dirty="0" smtClean="0"/>
              <a:t>	</a:t>
            </a:r>
          </a:p>
          <a:p>
            <a:r>
              <a:rPr lang="en-US" dirty="0" smtClean="0"/>
              <a:t>GetRandomFileName	Returns a random folder name or file name.</a:t>
            </a:r>
          </a:p>
          <a:p>
            <a:r>
              <a:rPr lang="en-US" dirty="0" smtClean="0"/>
              <a:t>	</a:t>
            </a:r>
          </a:p>
          <a:p>
            <a:r>
              <a:rPr lang="en-US" dirty="0" smtClean="0"/>
              <a:t>GetTempFileName	Creates a uniquely named, zero-byte temporary file on disk and returns the full path of that file.</a:t>
            </a:r>
          </a:p>
          <a:p>
            <a:r>
              <a:rPr lang="en-US" dirty="0" smtClean="0"/>
              <a:t>	</a:t>
            </a:r>
          </a:p>
          <a:p>
            <a:r>
              <a:rPr lang="en-US" dirty="0" smtClean="0"/>
              <a:t>GetTempPath	Returns the path of the current user's temporary folder.</a:t>
            </a:r>
          </a:p>
          <a:p>
            <a:r>
              <a:rPr lang="en-US" dirty="0" smtClean="0"/>
              <a:t>	</a:t>
            </a:r>
          </a:p>
          <a:p>
            <a:r>
              <a:rPr lang="en-US" dirty="0" smtClean="0"/>
              <a:t>HasExtension	Determines whether a path includes a file name extension.</a:t>
            </a:r>
          </a:p>
          <a:p>
            <a:r>
              <a:rPr lang="en-US" dirty="0" smtClean="0"/>
              <a:t>	</a:t>
            </a:r>
          </a:p>
          <a:p>
            <a:r>
              <a:rPr lang="en-US" dirty="0" smtClean="0"/>
              <a:t>IsPathRooted	Gets a value indicating whether the specified path string contains a root.</a:t>
            </a:r>
            <a:endParaRPr lang="en-US"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smtClean="0"/>
          </a:p>
          <a:p>
            <a:pPr>
              <a:buNone/>
            </a:pPr>
            <a:r>
              <a:rPr lang="en-US" sz="2000" b="1" dirty="0" smtClean="0">
                <a:solidFill>
                  <a:srgbClr val="002060"/>
                </a:solidFill>
                <a:latin typeface="Book Antiqua" pitchFamily="18" charset="0"/>
              </a:rPr>
              <a:t>Methods</a:t>
            </a:r>
          </a:p>
          <a:p>
            <a:pPr>
              <a:buNone/>
            </a:pPr>
            <a:endParaRPr lang="en-US" sz="2000" b="1" dirty="0" smtClean="0">
              <a:solidFill>
                <a:srgbClr val="002060"/>
              </a:solidFill>
              <a:latin typeface="Book Antiqua" pitchFamily="18" charset="0"/>
            </a:endParaRPr>
          </a:p>
          <a:p>
            <a:pPr lvl="1">
              <a:buFont typeface="Arial" pitchFamily="34" charset="0"/>
              <a:buNone/>
            </a:pPr>
            <a:r>
              <a:rPr lang="en-US" sz="1800" dirty="0" smtClean="0">
                <a:solidFill>
                  <a:srgbClr val="002060"/>
                </a:solidFill>
                <a:latin typeface="Book Antiqua" pitchFamily="18" charset="0"/>
              </a:rPr>
              <a:t>CreateDirectory(String)	</a:t>
            </a:r>
          </a:p>
          <a:p>
            <a:pPr lvl="2"/>
            <a:r>
              <a:rPr lang="en-US" dirty="0" smtClean="0">
                <a:solidFill>
                  <a:srgbClr val="002060"/>
                </a:solidFill>
                <a:latin typeface="Book Antiqua" pitchFamily="18" charset="0"/>
              </a:rPr>
              <a:t>Creates all directories and subdirectories in the specified path.</a:t>
            </a:r>
          </a:p>
          <a:p>
            <a:pPr lvl="1">
              <a:buFont typeface="Arial" pitchFamily="34" charset="0"/>
              <a:buNone/>
            </a:pPr>
            <a:r>
              <a:rPr lang="en-US" sz="1800" dirty="0" smtClean="0">
                <a:solidFill>
                  <a:srgbClr val="002060"/>
                </a:solidFill>
                <a:latin typeface="Book Antiqua" pitchFamily="18" charset="0"/>
              </a:rPr>
              <a:t>Move	</a:t>
            </a:r>
          </a:p>
          <a:p>
            <a:pPr lvl="2"/>
            <a:r>
              <a:rPr lang="en-US" dirty="0" smtClean="0">
                <a:solidFill>
                  <a:srgbClr val="002060"/>
                </a:solidFill>
                <a:latin typeface="Book Antiqua" pitchFamily="18" charset="0"/>
              </a:rPr>
              <a:t>Moves a file or a directory and its contents to a new location.</a:t>
            </a:r>
          </a:p>
          <a:p>
            <a:pPr lvl="2"/>
            <a:endParaRPr lang="en-US" dirty="0" smtClean="0">
              <a:solidFill>
                <a:srgbClr val="002060"/>
              </a:solidFill>
              <a:latin typeface="Book Antiqua" pitchFamily="18" charset="0"/>
            </a:endParaRPr>
          </a:p>
          <a:p>
            <a:pPr lvl="1">
              <a:buFont typeface="Arial" pitchFamily="34" charset="0"/>
              <a:buNone/>
            </a:pPr>
            <a:r>
              <a:rPr lang="en-US" sz="1800" dirty="0" smtClean="0">
                <a:solidFill>
                  <a:srgbClr val="002060"/>
                </a:solidFill>
                <a:latin typeface="Book Antiqua" pitchFamily="18" charset="0"/>
              </a:rPr>
              <a:t>CreationTime	</a:t>
            </a:r>
          </a:p>
          <a:p>
            <a:pPr lvl="2"/>
            <a:r>
              <a:rPr lang="en-US" dirty="0" smtClean="0">
                <a:solidFill>
                  <a:srgbClr val="002060"/>
                </a:solidFill>
                <a:latin typeface="Book Antiqua" pitchFamily="18" charset="0"/>
              </a:rPr>
              <a:t>Gets or sets the creation time of the current file or directory. </a:t>
            </a:r>
          </a:p>
          <a:p>
            <a:pPr lvl="2"/>
            <a:endParaRPr lang="en-US" dirty="0" smtClean="0">
              <a:solidFill>
                <a:srgbClr val="002060"/>
              </a:solidFill>
              <a:latin typeface="Book Antiqua" pitchFamily="18" charset="0"/>
            </a:endParaRPr>
          </a:p>
          <a:p>
            <a:pPr lvl="1">
              <a:buFont typeface="Arial" pitchFamily="34" charset="0"/>
              <a:buNone/>
            </a:pPr>
            <a:r>
              <a:rPr lang="en-US" sz="1800" dirty="0" smtClean="0">
                <a:solidFill>
                  <a:srgbClr val="002060"/>
                </a:solidFill>
                <a:latin typeface="Book Antiqua" pitchFamily="18" charset="0"/>
              </a:rPr>
              <a:t>LastWriteTime	</a:t>
            </a:r>
          </a:p>
          <a:p>
            <a:pPr lvl="1">
              <a:buFont typeface="Arial" pitchFamily="34" charset="0"/>
              <a:buNone/>
            </a:pPr>
            <a:r>
              <a:rPr lang="en-US" sz="1800" dirty="0" smtClean="0">
                <a:solidFill>
                  <a:srgbClr val="002060"/>
                </a:solidFill>
                <a:latin typeface="Book Antiqua" pitchFamily="18" charset="0"/>
              </a:rPr>
              <a:t>Gets or sets the time when the current file or directory was last written to.</a:t>
            </a:r>
          </a:p>
          <a:p>
            <a:endParaRPr lang="en-US" sz="1800" dirty="0" smtClean="0">
              <a:solidFill>
                <a:srgbClr val="002060"/>
              </a:solidFill>
              <a:latin typeface="Book Antiqua" pitchFamily="18" charset="0"/>
            </a:endParaRPr>
          </a:p>
          <a:p>
            <a:endParaRPr lang="en-US" dirty="0" smtClean="0"/>
          </a:p>
          <a:p>
            <a:endParaRPr lang="en-US" dirty="0" smtClean="0"/>
          </a:p>
          <a:p>
            <a:r>
              <a:rPr lang="en-US" dirty="0" smtClean="0"/>
              <a:t>CreateDirectory(String)	Creates all directories and subdirectories in the specified path.</a:t>
            </a:r>
          </a:p>
          <a:p>
            <a:r>
              <a:rPr lang="en-US" dirty="0" smtClean="0"/>
              <a:t>	</a:t>
            </a:r>
          </a:p>
          <a:p>
            <a:r>
              <a:rPr lang="en-US" dirty="0" smtClean="0"/>
              <a:t>CreateDirectory(String, DirectorySecurity)Creates all the directories in the specified path, applying the specified Windows security.</a:t>
            </a:r>
          </a:p>
          <a:p>
            <a:r>
              <a:rPr lang="en-US" dirty="0" smtClean="0"/>
              <a:t>	</a:t>
            </a:r>
          </a:p>
          <a:p>
            <a:r>
              <a:rPr lang="en-US" dirty="0" smtClean="0"/>
              <a:t>Delete(String)Deletes an empty directory from a specified path.</a:t>
            </a:r>
          </a:p>
          <a:p>
            <a:r>
              <a:rPr lang="en-US" dirty="0" smtClean="0"/>
              <a:t>	</a:t>
            </a:r>
          </a:p>
          <a:p>
            <a:r>
              <a:rPr lang="en-US" dirty="0" smtClean="0"/>
              <a:t>Delete(String, Boolean)Deletes the specified directory and, if indicated, any subdirectories and files in the directory.</a:t>
            </a:r>
          </a:p>
          <a:p>
            <a:r>
              <a:rPr lang="en-US" dirty="0" smtClean="0"/>
              <a:t>	</a:t>
            </a:r>
          </a:p>
          <a:p>
            <a:r>
              <a:rPr lang="en-US" dirty="0" err="1" smtClean="0"/>
              <a:t>EnumerateDirectories</a:t>
            </a:r>
            <a:r>
              <a:rPr lang="en-US" dirty="0" smtClean="0"/>
              <a:t>(String)Returns an enumerable collection of directory names in a specified path.</a:t>
            </a:r>
          </a:p>
          <a:p>
            <a:r>
              <a:rPr lang="en-US" dirty="0" smtClean="0"/>
              <a:t>	</a:t>
            </a:r>
          </a:p>
          <a:p>
            <a:r>
              <a:rPr lang="en-US" dirty="0" smtClean="0"/>
              <a:t>EnumerateDirectories(String, String)Returns an enumerable collection of directory names that match a search pattern in a specified path.</a:t>
            </a:r>
          </a:p>
          <a:p>
            <a:r>
              <a:rPr lang="en-US" dirty="0" smtClean="0"/>
              <a:t>	</a:t>
            </a:r>
          </a:p>
          <a:p>
            <a:r>
              <a:rPr lang="en-US" dirty="0" smtClean="0"/>
              <a:t>EnumerateDirectories(String, String, </a:t>
            </a:r>
            <a:r>
              <a:rPr lang="en-US" dirty="0" err="1" smtClean="0"/>
              <a:t>SearchOption</a:t>
            </a:r>
            <a:r>
              <a:rPr lang="en-US" dirty="0" smtClean="0"/>
              <a:t>)Returns an enumerable collection of directory names that match a search pattern in a specified path, and optionally searches subdirectories.</a:t>
            </a:r>
          </a:p>
          <a:p>
            <a:r>
              <a:rPr lang="en-US" dirty="0" smtClean="0"/>
              <a:t>	</a:t>
            </a:r>
          </a:p>
          <a:p>
            <a:r>
              <a:rPr lang="en-US" dirty="0" err="1" smtClean="0"/>
              <a:t>EnumerateFiles</a:t>
            </a:r>
            <a:r>
              <a:rPr lang="en-US" dirty="0" smtClean="0"/>
              <a:t>(String)Returns an enumerable collection of file names in a specified path.</a:t>
            </a:r>
          </a:p>
          <a:p>
            <a:r>
              <a:rPr lang="en-US" dirty="0" smtClean="0"/>
              <a:t>	</a:t>
            </a:r>
          </a:p>
          <a:p>
            <a:r>
              <a:rPr lang="en-US" dirty="0" err="1" smtClean="0"/>
              <a:t>EnumerateFiles</a:t>
            </a:r>
            <a:r>
              <a:rPr lang="en-US" dirty="0" smtClean="0"/>
              <a:t>(String, String)	Returns an enumerable collection of file names that match a search pattern in a specified path.</a:t>
            </a:r>
          </a:p>
          <a:p>
            <a:r>
              <a:rPr lang="en-US" dirty="0" smtClean="0"/>
              <a:t>	</a:t>
            </a:r>
          </a:p>
          <a:p>
            <a:r>
              <a:rPr lang="en-US" dirty="0" err="1" smtClean="0"/>
              <a:t>EnumerateFiles</a:t>
            </a:r>
            <a:r>
              <a:rPr lang="en-US" dirty="0" smtClean="0"/>
              <a:t>(String, String, </a:t>
            </a:r>
            <a:r>
              <a:rPr lang="en-US" dirty="0" err="1" smtClean="0"/>
              <a:t>SearchOption</a:t>
            </a:r>
            <a:r>
              <a:rPr lang="en-US" dirty="0" smtClean="0"/>
              <a:t>)	Returns an enumerable collection of file names that match a search pattern in a specified path, and optionally searches subdirectories.</a:t>
            </a:r>
            <a:endParaRPr lang="en-US"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endParaRPr lang="en-US" dirty="0" smtClean="0"/>
          </a:p>
          <a:p>
            <a:pPr>
              <a:buNone/>
            </a:pPr>
            <a:r>
              <a:rPr lang="en-US" sz="2000" b="1" dirty="0" smtClean="0">
                <a:solidFill>
                  <a:srgbClr val="002060"/>
                </a:solidFill>
                <a:latin typeface="Book Antiqua" pitchFamily="18" charset="0"/>
              </a:rPr>
              <a:t>Methods</a:t>
            </a:r>
          </a:p>
          <a:p>
            <a:pPr lvl="1">
              <a:buFont typeface="Arial" pitchFamily="34" charset="0"/>
              <a:buChar char="•"/>
            </a:pPr>
            <a:r>
              <a:rPr lang="en-US" sz="1800" dirty="0" err="1" smtClean="0">
                <a:solidFill>
                  <a:srgbClr val="002060"/>
                </a:solidFill>
                <a:latin typeface="Book Antiqua" pitchFamily="18" charset="0"/>
              </a:rPr>
              <a:t>BeginRead</a:t>
            </a:r>
            <a:r>
              <a:rPr lang="en-US" sz="1800" dirty="0" smtClean="0">
                <a:solidFill>
                  <a:srgbClr val="002060"/>
                </a:solidFill>
                <a:latin typeface="Book Antiqua" pitchFamily="18" charset="0"/>
              </a:rPr>
              <a:t> </a:t>
            </a:r>
          </a:p>
          <a:p>
            <a:pPr lvl="2"/>
            <a:r>
              <a:rPr lang="en-US" dirty="0" smtClean="0">
                <a:solidFill>
                  <a:srgbClr val="002060"/>
                </a:solidFill>
                <a:latin typeface="Book Antiqua" pitchFamily="18" charset="0"/>
              </a:rPr>
              <a:t>Begins an asynchronous read operation. </a:t>
            </a:r>
          </a:p>
          <a:p>
            <a:pPr lvl="1">
              <a:buFont typeface="Arial" pitchFamily="34" charset="0"/>
              <a:buChar char="•"/>
            </a:pPr>
            <a:r>
              <a:rPr lang="en-US" sz="1800" dirty="0" err="1" smtClean="0">
                <a:solidFill>
                  <a:srgbClr val="002060"/>
                </a:solidFill>
                <a:latin typeface="Book Antiqua" pitchFamily="18" charset="0"/>
              </a:rPr>
              <a:t>BeginWrite</a:t>
            </a:r>
            <a:r>
              <a:rPr lang="en-US" sz="1800" dirty="0" smtClean="0">
                <a:solidFill>
                  <a:srgbClr val="002060"/>
                </a:solidFill>
                <a:latin typeface="Book Antiqua" pitchFamily="18" charset="0"/>
              </a:rPr>
              <a:t>	</a:t>
            </a:r>
          </a:p>
          <a:p>
            <a:pPr lvl="2"/>
            <a:r>
              <a:rPr lang="en-US" dirty="0" smtClean="0">
                <a:solidFill>
                  <a:srgbClr val="002060"/>
                </a:solidFill>
                <a:latin typeface="Book Antiqua" pitchFamily="18" charset="0"/>
              </a:rPr>
              <a:t>Begins an asynchronous write operation. </a:t>
            </a:r>
          </a:p>
          <a:p>
            <a:pPr lvl="1">
              <a:buFont typeface="Arial" pitchFamily="34" charset="0"/>
              <a:buChar char="•"/>
            </a:pPr>
            <a:r>
              <a:rPr lang="en-US" sz="1800" dirty="0" err="1" smtClean="0">
                <a:solidFill>
                  <a:srgbClr val="002060"/>
                </a:solidFill>
                <a:latin typeface="Book Antiqua" pitchFamily="18" charset="0"/>
              </a:rPr>
              <a:t>EndRead</a:t>
            </a:r>
            <a:r>
              <a:rPr lang="en-US" sz="1800" dirty="0" smtClean="0">
                <a:solidFill>
                  <a:srgbClr val="002060"/>
                </a:solidFill>
                <a:latin typeface="Book Antiqua" pitchFamily="18" charset="0"/>
              </a:rPr>
              <a:t>	</a:t>
            </a:r>
          </a:p>
          <a:p>
            <a:pPr lvl="2"/>
            <a:r>
              <a:rPr lang="en-US" dirty="0" smtClean="0">
                <a:solidFill>
                  <a:srgbClr val="002060"/>
                </a:solidFill>
                <a:latin typeface="Book Antiqua" pitchFamily="18" charset="0"/>
              </a:rPr>
              <a:t>Waits for the pending asynchronous read operation to complete.</a:t>
            </a:r>
          </a:p>
          <a:p>
            <a:pPr lvl="1">
              <a:buFont typeface="Arial" pitchFamily="34" charset="0"/>
              <a:buChar char="•"/>
            </a:pPr>
            <a:r>
              <a:rPr lang="en-US" sz="1800" dirty="0" err="1" smtClean="0">
                <a:solidFill>
                  <a:srgbClr val="002060"/>
                </a:solidFill>
                <a:latin typeface="Book Antiqua" pitchFamily="18" charset="0"/>
              </a:rPr>
              <a:t>EndWrite</a:t>
            </a:r>
            <a:r>
              <a:rPr lang="en-US" sz="1800" dirty="0" smtClean="0">
                <a:solidFill>
                  <a:srgbClr val="002060"/>
                </a:solidFill>
                <a:latin typeface="Book Antiqua" pitchFamily="18" charset="0"/>
              </a:rPr>
              <a:t>	</a:t>
            </a:r>
          </a:p>
          <a:p>
            <a:pPr lvl="2"/>
            <a:r>
              <a:rPr lang="en-US" dirty="0" smtClean="0">
                <a:solidFill>
                  <a:srgbClr val="002060"/>
                </a:solidFill>
                <a:latin typeface="Book Antiqua" pitchFamily="18" charset="0"/>
              </a:rPr>
              <a:t>Ends an asynchronous write operation and blocks until the I/O operation is complete. </a:t>
            </a:r>
          </a:p>
          <a:p>
            <a:endParaRPr lang="en-US" dirty="0" smtClean="0"/>
          </a:p>
          <a:p>
            <a:endParaRPr lang="en-US" dirty="0" smtClean="0"/>
          </a:p>
          <a:p>
            <a:r>
              <a:rPr lang="en-US" dirty="0" err="1" smtClean="0"/>
              <a:t>BeginRead</a:t>
            </a:r>
            <a:r>
              <a:rPr lang="en-US" dirty="0" smtClean="0"/>
              <a:t>	Begins an asynchronous read operation. (Consider using </a:t>
            </a:r>
            <a:r>
              <a:rPr lang="en-US" dirty="0" err="1" smtClean="0"/>
              <a:t>ReadAsync</a:t>
            </a:r>
            <a:r>
              <a:rPr lang="en-US" dirty="0" smtClean="0"/>
              <a:t> instead; see the Remarks section.) (Overrides </a:t>
            </a:r>
            <a:r>
              <a:rPr lang="en-US" dirty="0" err="1" smtClean="0"/>
              <a:t>Stream.BeginRead</a:t>
            </a:r>
            <a:r>
              <a:rPr lang="en-US" dirty="0" smtClean="0"/>
              <a:t>(Byte[], Int32, Int32, </a:t>
            </a:r>
            <a:r>
              <a:rPr lang="en-US" dirty="0" err="1" smtClean="0"/>
              <a:t>AsyncCallback</a:t>
            </a:r>
            <a:r>
              <a:rPr lang="en-US" dirty="0" smtClean="0"/>
              <a:t>, Object).)</a:t>
            </a:r>
          </a:p>
          <a:p>
            <a:endParaRPr lang="en-US" dirty="0" smtClean="0"/>
          </a:p>
          <a:p>
            <a:r>
              <a:rPr lang="en-US" dirty="0" smtClean="0"/>
              <a:t>	</a:t>
            </a:r>
          </a:p>
          <a:p>
            <a:r>
              <a:rPr lang="en-US" dirty="0" err="1" smtClean="0"/>
              <a:t>BeginWrite</a:t>
            </a:r>
            <a:r>
              <a:rPr lang="en-US" dirty="0" smtClean="0"/>
              <a:t>	Begins an asynchronous write operation. (Consider using </a:t>
            </a:r>
            <a:r>
              <a:rPr lang="en-US" dirty="0" err="1" smtClean="0"/>
              <a:t>WriteAsync</a:t>
            </a:r>
            <a:r>
              <a:rPr lang="en-US" dirty="0" smtClean="0"/>
              <a:t> instead; see the Remarks section.) (Overrides </a:t>
            </a:r>
            <a:r>
              <a:rPr lang="en-US" dirty="0" err="1" smtClean="0"/>
              <a:t>Stream.BeginWrite</a:t>
            </a:r>
            <a:r>
              <a:rPr lang="en-US" dirty="0" smtClean="0"/>
              <a:t>(Byte[], Int32, Int32, </a:t>
            </a:r>
            <a:r>
              <a:rPr lang="en-US" dirty="0" err="1" smtClean="0"/>
              <a:t>AsyncCallback</a:t>
            </a:r>
            <a:r>
              <a:rPr lang="en-US" dirty="0" smtClean="0"/>
              <a:t>, Object).)</a:t>
            </a:r>
          </a:p>
          <a:p>
            <a:endParaRPr lang="en-US" dirty="0" smtClean="0"/>
          </a:p>
          <a:p>
            <a:r>
              <a:rPr lang="en-US" dirty="0" smtClean="0"/>
              <a:t>In XNA Framework 3.0, this member is inherited from </a:t>
            </a:r>
            <a:r>
              <a:rPr lang="en-US" dirty="0" err="1" smtClean="0"/>
              <a:t>Stream.BeginWrite</a:t>
            </a:r>
            <a:r>
              <a:rPr lang="en-US" dirty="0" smtClean="0"/>
              <a:t>(Byte[], Int32, Int32, </a:t>
            </a:r>
            <a:r>
              <a:rPr lang="en-US" dirty="0" err="1" smtClean="0"/>
              <a:t>AsyncCallback</a:t>
            </a:r>
            <a:r>
              <a:rPr lang="en-US" dirty="0" smtClean="0"/>
              <a:t>, Object).</a:t>
            </a:r>
          </a:p>
          <a:p>
            <a:r>
              <a:rPr lang="en-US" dirty="0" smtClean="0"/>
              <a:t>	</a:t>
            </a:r>
          </a:p>
          <a:p>
            <a:r>
              <a:rPr lang="en-US" dirty="0" smtClean="0"/>
              <a:t>Close	Closes the current stream and releases any resources (such as sockets and file handles) associated with the current stream. Instead of calling this method, ensure that the stream is properly disposed. (Inherited from Stream.)</a:t>
            </a:r>
          </a:p>
          <a:p>
            <a:r>
              <a:rPr lang="en-US" dirty="0" smtClean="0"/>
              <a:t>	</a:t>
            </a:r>
          </a:p>
          <a:p>
            <a:r>
              <a:rPr lang="en-US" dirty="0" err="1" smtClean="0"/>
              <a:t>CopyTo</a:t>
            </a:r>
            <a:r>
              <a:rPr lang="en-US" dirty="0" smtClean="0"/>
              <a:t>(Stream)	Reads the bytes from the current stream and writes them to another stream. (Inherited from Stream.)</a:t>
            </a:r>
          </a:p>
          <a:p>
            <a:r>
              <a:rPr lang="en-US" dirty="0" smtClean="0"/>
              <a:t>	</a:t>
            </a:r>
          </a:p>
          <a:p>
            <a:r>
              <a:rPr lang="en-US" dirty="0" err="1" smtClean="0"/>
              <a:t>CopyTo</a:t>
            </a:r>
            <a:r>
              <a:rPr lang="en-US" dirty="0" smtClean="0"/>
              <a:t>(Stream, Int32)	Reads the bytes from the current stream and writes them to another stream, using a specified buffer size. (Inherited from Stream.)</a:t>
            </a:r>
          </a:p>
          <a:p>
            <a:r>
              <a:rPr lang="en-US" dirty="0" smtClean="0"/>
              <a:t>	</a:t>
            </a:r>
          </a:p>
          <a:p>
            <a:r>
              <a:rPr lang="en-US" dirty="0" err="1" smtClean="0"/>
              <a:t>CopyToAsync</a:t>
            </a:r>
            <a:r>
              <a:rPr lang="en-US" dirty="0" smtClean="0"/>
              <a:t>(Stream)	Asynchronously reads the bytes from the current stream and writes them to another stream. (Inherited from Stream.)</a:t>
            </a:r>
          </a:p>
          <a:p>
            <a:r>
              <a:rPr lang="en-US" dirty="0" smtClean="0"/>
              <a:t>	</a:t>
            </a:r>
          </a:p>
          <a:p>
            <a:r>
              <a:rPr lang="en-US" dirty="0" err="1" smtClean="0"/>
              <a:t>CopyToAsync</a:t>
            </a:r>
            <a:r>
              <a:rPr lang="en-US" dirty="0" smtClean="0"/>
              <a:t>(Stream, Int32)	Asynchronously reads the bytes from the current stream and writes them to another stream, using a specified buffer size. (Inherited from Stream.)</a:t>
            </a:r>
          </a:p>
          <a:p>
            <a:r>
              <a:rPr lang="en-US" dirty="0" smtClean="0"/>
              <a:t>	</a:t>
            </a:r>
          </a:p>
          <a:p>
            <a:r>
              <a:rPr lang="en-US" dirty="0" err="1" smtClean="0"/>
              <a:t>CopyToAsync</a:t>
            </a:r>
            <a:r>
              <a:rPr lang="en-US" dirty="0" smtClean="0"/>
              <a:t>(Stream, Int32, </a:t>
            </a:r>
            <a:r>
              <a:rPr lang="en-US" dirty="0" err="1" smtClean="0"/>
              <a:t>CancellationToken</a:t>
            </a:r>
            <a:r>
              <a:rPr lang="en-US" dirty="0" smtClean="0"/>
              <a:t>)	Asynchronously reads the bytes from the current stream and writes them to another stream, using a specified buffer size and cancellation token. (Inherited from Stream.)</a:t>
            </a:r>
          </a:p>
          <a:p>
            <a:r>
              <a:rPr lang="en-US" dirty="0" smtClean="0"/>
              <a:t>	</a:t>
            </a:r>
          </a:p>
          <a:p>
            <a:r>
              <a:rPr lang="en-US" dirty="0" err="1" smtClean="0"/>
              <a:t>CreateObjRef</a:t>
            </a:r>
            <a:r>
              <a:rPr lang="en-US" dirty="0" smtClean="0"/>
              <a:t>	Creates an object that contains all the relevant information required to generate a proxy used to communicate with a remote object. (Inherited from </a:t>
            </a:r>
            <a:r>
              <a:rPr lang="en-US" dirty="0" err="1" smtClean="0"/>
              <a:t>MarshalByRefObject</a:t>
            </a:r>
            <a:r>
              <a:rPr lang="en-US" dirty="0" smtClean="0"/>
              <a:t>.)</a:t>
            </a:r>
          </a:p>
          <a:p>
            <a:r>
              <a:rPr lang="en-US" dirty="0" smtClean="0"/>
              <a:t>	</a:t>
            </a:r>
          </a:p>
          <a:p>
            <a:r>
              <a:rPr lang="en-US" dirty="0" err="1" smtClean="0"/>
              <a:t>CreateWaitHandle</a:t>
            </a:r>
            <a:r>
              <a:rPr lang="en-US" dirty="0" smtClean="0"/>
              <a:t>	Obsolete. Allocates a </a:t>
            </a:r>
            <a:r>
              <a:rPr lang="en-US" dirty="0" err="1" smtClean="0"/>
              <a:t>WaitHandle</a:t>
            </a:r>
            <a:r>
              <a:rPr lang="en-US" dirty="0" smtClean="0"/>
              <a:t> object. (Inherited from Stream.)</a:t>
            </a:r>
          </a:p>
          <a:p>
            <a:r>
              <a:rPr lang="en-US" dirty="0" smtClean="0"/>
              <a:t>	</a:t>
            </a:r>
          </a:p>
          <a:p>
            <a:r>
              <a:rPr lang="en-US" dirty="0" smtClean="0"/>
              <a:t>Dispose()	Releases all resources used by the Stream. (Inherited from Stream.)</a:t>
            </a:r>
          </a:p>
          <a:p>
            <a:r>
              <a:rPr lang="en-US" dirty="0" smtClean="0"/>
              <a:t>	</a:t>
            </a:r>
          </a:p>
          <a:p>
            <a:r>
              <a:rPr lang="en-US" dirty="0" smtClean="0"/>
              <a:t>Dispose(Boolean)	Releases the unmanaged resources used by the FileStream and optionally releases the managed resources. (Overrides </a:t>
            </a:r>
            <a:r>
              <a:rPr lang="en-US" dirty="0" err="1" smtClean="0"/>
              <a:t>Stream.Dispose</a:t>
            </a:r>
            <a:r>
              <a:rPr lang="en-US" dirty="0" smtClean="0"/>
              <a:t>(Boolean).)</a:t>
            </a:r>
          </a:p>
          <a:p>
            <a:r>
              <a:rPr lang="en-US" dirty="0" smtClean="0"/>
              <a:t>	</a:t>
            </a:r>
          </a:p>
          <a:p>
            <a:r>
              <a:rPr lang="en-US" dirty="0" err="1" smtClean="0"/>
              <a:t>EndRead</a:t>
            </a:r>
            <a:r>
              <a:rPr lang="en-US" dirty="0" smtClean="0"/>
              <a:t>	Waits for the pending asynchronous read operation to complete. (Consider using </a:t>
            </a:r>
            <a:r>
              <a:rPr lang="en-US" dirty="0" err="1" smtClean="0"/>
              <a:t>ReadAsync</a:t>
            </a:r>
            <a:r>
              <a:rPr lang="en-US" dirty="0" smtClean="0"/>
              <a:t> instead; see the Remarks section.) (Overrides </a:t>
            </a:r>
            <a:r>
              <a:rPr lang="en-US" dirty="0" err="1" smtClean="0"/>
              <a:t>Stream.EndRead</a:t>
            </a:r>
            <a:r>
              <a:rPr lang="en-US" dirty="0" smtClean="0"/>
              <a:t>(</a:t>
            </a:r>
            <a:r>
              <a:rPr lang="en-US" dirty="0" err="1" smtClean="0"/>
              <a:t>IAsyncResult</a:t>
            </a:r>
            <a:r>
              <a:rPr lang="en-US" dirty="0" smtClean="0"/>
              <a:t>).)</a:t>
            </a:r>
          </a:p>
          <a:p>
            <a:endParaRPr lang="en-US" dirty="0" smtClean="0"/>
          </a:p>
          <a:p>
            <a:r>
              <a:rPr lang="en-US" dirty="0" smtClean="0"/>
              <a:t>In XNA Framework 3.0, this member is inherited from </a:t>
            </a:r>
            <a:r>
              <a:rPr lang="en-US" dirty="0" err="1" smtClean="0"/>
              <a:t>Stream.EndRead</a:t>
            </a:r>
            <a:r>
              <a:rPr lang="en-US" dirty="0" smtClean="0"/>
              <a:t>(</a:t>
            </a:r>
            <a:r>
              <a:rPr lang="en-US" dirty="0" err="1" smtClean="0"/>
              <a:t>IAsyncResult</a:t>
            </a:r>
            <a:r>
              <a:rPr lang="en-US" dirty="0" smtClean="0"/>
              <a:t>).</a:t>
            </a:r>
          </a:p>
          <a:p>
            <a:r>
              <a:rPr lang="en-US" dirty="0" smtClean="0"/>
              <a:t>	</a:t>
            </a:r>
          </a:p>
          <a:p>
            <a:r>
              <a:rPr lang="en-US" dirty="0" err="1" smtClean="0"/>
              <a:t>EndWrite</a:t>
            </a:r>
            <a:r>
              <a:rPr lang="en-US" dirty="0" smtClean="0"/>
              <a:t>	Ends an asynchronous write operation and blocks until the I/O operation is complete. (Consider using </a:t>
            </a:r>
            <a:r>
              <a:rPr lang="en-US" dirty="0" err="1" smtClean="0"/>
              <a:t>WriteAsync</a:t>
            </a:r>
            <a:r>
              <a:rPr lang="en-US" dirty="0" smtClean="0"/>
              <a:t> instead; see the Remarks section.) (Overrides </a:t>
            </a:r>
            <a:r>
              <a:rPr lang="en-US" dirty="0" err="1" smtClean="0"/>
              <a:t>Stream.EndWrite</a:t>
            </a:r>
            <a:r>
              <a:rPr lang="en-US" dirty="0" smtClean="0"/>
              <a:t>(</a:t>
            </a:r>
            <a:r>
              <a:rPr lang="en-US" dirty="0" err="1" smtClean="0"/>
              <a:t>IAsyncResult</a:t>
            </a:r>
            <a:r>
              <a:rPr lang="en-US" dirty="0" smtClean="0"/>
              <a:t>).)</a:t>
            </a:r>
          </a:p>
          <a:p>
            <a:endParaRPr lang="en-US" dirty="0" smtClean="0"/>
          </a:p>
          <a:p>
            <a:r>
              <a:rPr lang="en-US" dirty="0" smtClean="0"/>
              <a:t>In XNA Framework 3.0, this member is inherited from </a:t>
            </a:r>
            <a:r>
              <a:rPr lang="en-US" dirty="0" err="1" smtClean="0"/>
              <a:t>Stream.EndWrite</a:t>
            </a:r>
            <a:r>
              <a:rPr lang="en-US" dirty="0" smtClean="0"/>
              <a:t>(</a:t>
            </a:r>
            <a:r>
              <a:rPr lang="en-US" dirty="0" err="1" smtClean="0"/>
              <a:t>IAsyncResult</a:t>
            </a:r>
            <a:r>
              <a:rPr lang="en-US" dirty="0" smtClean="0"/>
              <a:t>).</a:t>
            </a:r>
          </a:p>
          <a:p>
            <a:r>
              <a:rPr lang="en-US" dirty="0" smtClean="0"/>
              <a:t>	</a:t>
            </a:r>
          </a:p>
          <a:p>
            <a:r>
              <a:rPr lang="en-US" dirty="0" smtClean="0"/>
              <a:t>Equals(Object)	Determines whether the specified object is equal to the current object. (Inherited from Object.)</a:t>
            </a:r>
          </a:p>
          <a:p>
            <a:r>
              <a:rPr lang="en-US" dirty="0" smtClean="0"/>
              <a:t>	</a:t>
            </a:r>
          </a:p>
          <a:p>
            <a:r>
              <a:rPr lang="en-US" dirty="0" smtClean="0"/>
              <a:t>Finalize	Ensures that resources are freed and other cleanup operations are performed when the garbage collector reclaims the FileStream. (Overrides </a:t>
            </a:r>
            <a:r>
              <a:rPr lang="en-US" dirty="0" err="1" smtClean="0"/>
              <a:t>Object.Finalize</a:t>
            </a:r>
            <a:r>
              <a:rPr lang="en-US" dirty="0" smtClean="0"/>
              <a:t>().)</a:t>
            </a:r>
          </a:p>
          <a:p>
            <a:r>
              <a:rPr lang="en-US" dirty="0" smtClean="0"/>
              <a:t>	</a:t>
            </a:r>
          </a:p>
          <a:p>
            <a:r>
              <a:rPr lang="en-US" dirty="0" smtClean="0"/>
              <a:t>Flush()	Clears buffers for this stream and causes any buffered data to be written to the file. (Overrides </a:t>
            </a:r>
            <a:r>
              <a:rPr lang="en-US" dirty="0" err="1" smtClean="0"/>
              <a:t>Stream.Flush</a:t>
            </a:r>
            <a:r>
              <a:rPr lang="en-US" dirty="0" smtClean="0"/>
              <a:t>().)</a:t>
            </a:r>
          </a:p>
          <a:p>
            <a:r>
              <a:rPr lang="en-US" dirty="0" smtClean="0"/>
              <a:t>	</a:t>
            </a:r>
          </a:p>
          <a:p>
            <a:r>
              <a:rPr lang="en-US" dirty="0" smtClean="0"/>
              <a:t>Flush(Boolean)	Clears buffers for this stream and causes any buffered data to be written to the file, and also clears all intermediate file buffers.</a:t>
            </a:r>
          </a:p>
          <a:p>
            <a:r>
              <a:rPr lang="en-US" dirty="0" smtClean="0"/>
              <a:t>	</a:t>
            </a:r>
          </a:p>
          <a:p>
            <a:r>
              <a:rPr lang="en-US" dirty="0" err="1" smtClean="0"/>
              <a:t>FlushAsync</a:t>
            </a:r>
            <a:r>
              <a:rPr lang="en-US" dirty="0" smtClean="0"/>
              <a:t>()	Asynchronously clears all buffers for this stream and causes any buffered data to be written to the underlying device. (Inherited from Stream.)</a:t>
            </a:r>
          </a:p>
          <a:p>
            <a:r>
              <a:rPr lang="en-US" dirty="0" smtClean="0"/>
              <a:t>	</a:t>
            </a:r>
          </a:p>
          <a:p>
            <a:r>
              <a:rPr lang="en-US" dirty="0" err="1" smtClean="0"/>
              <a:t>FlushAsync</a:t>
            </a:r>
            <a:r>
              <a:rPr lang="en-US" dirty="0" smtClean="0"/>
              <a:t>(</a:t>
            </a:r>
            <a:r>
              <a:rPr lang="en-US" dirty="0" err="1" smtClean="0"/>
              <a:t>CancellationToken</a:t>
            </a:r>
            <a:r>
              <a:rPr lang="en-US" dirty="0" smtClean="0"/>
              <a:t>)	Asynchronously clears all buffers for this stream, causes any buffered data to be written to the underlying device, and monitors cancellation requests. (Overrides </a:t>
            </a:r>
            <a:r>
              <a:rPr lang="en-US" dirty="0" err="1" smtClean="0"/>
              <a:t>Stream.FlushAsync</a:t>
            </a:r>
            <a:r>
              <a:rPr lang="en-US" dirty="0" smtClean="0"/>
              <a:t>(</a:t>
            </a:r>
            <a:r>
              <a:rPr lang="en-US" dirty="0" err="1" smtClean="0"/>
              <a:t>CancellationToken</a:t>
            </a:r>
            <a:r>
              <a:rPr lang="en-US" dirty="0" smtClean="0"/>
              <a:t>).)</a:t>
            </a:r>
          </a:p>
          <a:p>
            <a:r>
              <a:rPr lang="en-US" dirty="0" smtClean="0"/>
              <a:t>	</a:t>
            </a:r>
          </a:p>
          <a:p>
            <a:r>
              <a:rPr lang="en-US" dirty="0" smtClean="0"/>
              <a:t>GetAccessControl	Gets a FileSecurity object that encapsulates the access control list (ACL) entries for the file described by the current FileStream object.</a:t>
            </a:r>
          </a:p>
          <a:p>
            <a:r>
              <a:rPr lang="en-US" dirty="0" smtClean="0"/>
              <a:t>	</a:t>
            </a:r>
          </a:p>
          <a:p>
            <a:r>
              <a:rPr lang="en-US" dirty="0" err="1" smtClean="0"/>
              <a:t>GetHashCode</a:t>
            </a:r>
            <a:r>
              <a:rPr lang="en-US" dirty="0" smtClean="0"/>
              <a:t>	Serves as a hash function for a particular type. (Inherited from Object.)</a:t>
            </a:r>
          </a:p>
          <a:p>
            <a:r>
              <a:rPr lang="en-US" dirty="0" smtClean="0"/>
              <a:t>	</a:t>
            </a:r>
          </a:p>
          <a:p>
            <a:r>
              <a:rPr lang="en-US" dirty="0" err="1" smtClean="0"/>
              <a:t>GetLifetimeService</a:t>
            </a:r>
            <a:r>
              <a:rPr lang="en-US" dirty="0" smtClean="0"/>
              <a:t>	Retrieves the current lifetime service object that controls the lifetime policy for this instance. (Inherited from </a:t>
            </a:r>
            <a:r>
              <a:rPr lang="en-US" dirty="0" err="1" smtClean="0"/>
              <a:t>MarshalByRefObject</a:t>
            </a:r>
            <a:r>
              <a:rPr lang="en-US" dirty="0" smtClean="0"/>
              <a:t>.)</a:t>
            </a:r>
          </a:p>
          <a:p>
            <a:r>
              <a:rPr lang="en-US" dirty="0" smtClean="0"/>
              <a:t>	</a:t>
            </a:r>
          </a:p>
          <a:p>
            <a:r>
              <a:rPr lang="en-US" dirty="0" err="1" smtClean="0"/>
              <a:t>GetType</a:t>
            </a:r>
            <a:r>
              <a:rPr lang="en-US" dirty="0" smtClean="0"/>
              <a:t>	Gets the Type of the current instance. (Inherited from Object.)</a:t>
            </a:r>
          </a:p>
          <a:p>
            <a:r>
              <a:rPr lang="en-US" dirty="0" smtClean="0"/>
              <a:t>	</a:t>
            </a:r>
            <a:r>
              <a:rPr lang="en-US" dirty="0" err="1" smtClean="0"/>
              <a:t>InitializeLifetimeService</a:t>
            </a:r>
            <a:r>
              <a:rPr lang="en-US" dirty="0" smtClean="0"/>
              <a:t>	Obtains a lifetime service object to control the lifetime policy for this instance. (Inherited from </a:t>
            </a:r>
            <a:r>
              <a:rPr lang="en-US" dirty="0" err="1" smtClean="0"/>
              <a:t>MarshalByRefObject</a:t>
            </a:r>
            <a:r>
              <a:rPr lang="en-US" dirty="0" smtClean="0"/>
              <a:t>.)</a:t>
            </a:r>
          </a:p>
          <a:p>
            <a:r>
              <a:rPr lang="en-US" dirty="0" smtClean="0"/>
              <a:t>	Lock	Prevents other processes from reading from or writing to the FileStream.</a:t>
            </a:r>
          </a:p>
          <a:p>
            <a:r>
              <a:rPr lang="en-US" dirty="0" smtClean="0"/>
              <a:t>	</a:t>
            </a:r>
          </a:p>
          <a:p>
            <a:r>
              <a:rPr lang="en-US" dirty="0" err="1" smtClean="0"/>
              <a:t>MemberwiseClone</a:t>
            </a:r>
            <a:r>
              <a:rPr lang="en-US" dirty="0" smtClean="0"/>
              <a:t>()	Creates a shallow copy of the current Object. (Inherited from Object.)</a:t>
            </a:r>
          </a:p>
          <a:p>
            <a:r>
              <a:rPr lang="en-US" dirty="0" smtClean="0"/>
              <a:t>	</a:t>
            </a:r>
          </a:p>
          <a:p>
            <a:r>
              <a:rPr lang="en-US" dirty="0" err="1" smtClean="0"/>
              <a:t>MemberwiseClone</a:t>
            </a:r>
            <a:r>
              <a:rPr lang="en-US" dirty="0" smtClean="0"/>
              <a:t>(Boolean)	Creates a shallow copy of the current </a:t>
            </a:r>
            <a:r>
              <a:rPr lang="en-US" dirty="0" err="1" smtClean="0"/>
              <a:t>MarshalByRefObject</a:t>
            </a:r>
            <a:r>
              <a:rPr lang="en-US" dirty="0" smtClean="0"/>
              <a:t> object. (Inherited from </a:t>
            </a:r>
            <a:r>
              <a:rPr lang="en-US" dirty="0" err="1" smtClean="0"/>
              <a:t>MarshalByRefObject</a:t>
            </a:r>
            <a:r>
              <a:rPr lang="en-US" dirty="0" smtClean="0"/>
              <a:t>.)</a:t>
            </a:r>
          </a:p>
          <a:p>
            <a:r>
              <a:rPr lang="en-US" dirty="0" smtClean="0"/>
              <a:t>	</a:t>
            </a:r>
          </a:p>
          <a:p>
            <a:r>
              <a:rPr lang="en-US" dirty="0" err="1" smtClean="0"/>
              <a:t>ObjectInvariant</a:t>
            </a:r>
            <a:r>
              <a:rPr lang="en-US" dirty="0" smtClean="0"/>
              <a:t>	Infrastructure. Obsolete. Provides support for a Contract. (Inherited from Stream.)</a:t>
            </a:r>
          </a:p>
          <a:p>
            <a:r>
              <a:rPr lang="en-US" dirty="0" smtClean="0"/>
              <a:t>	</a:t>
            </a:r>
          </a:p>
          <a:p>
            <a:r>
              <a:rPr lang="en-US" dirty="0" smtClean="0"/>
              <a:t>Read	Reads a block of bytes from the stream and writes the data in a given buffer. (Overrides </a:t>
            </a:r>
            <a:r>
              <a:rPr lang="en-US" dirty="0" err="1" smtClean="0"/>
              <a:t>Stream.Read</a:t>
            </a:r>
            <a:r>
              <a:rPr lang="en-US" dirty="0" smtClean="0"/>
              <a:t>(Byte[], Int32, Int32).)</a:t>
            </a:r>
            <a:endParaRPr lang="en-US"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endParaRPr lang="en-US" b="0" dirty="0" smtClean="0"/>
          </a:p>
          <a:p>
            <a:endParaRPr lang="en-US" b="0" dirty="0" smtClean="0"/>
          </a:p>
          <a:p>
            <a:endParaRPr lang="en-US" b="0" dirty="0" smtClean="0"/>
          </a:p>
          <a:p>
            <a:pPr>
              <a:buNone/>
            </a:pPr>
            <a:r>
              <a:rPr lang="en-US" sz="2000" b="1" dirty="0" smtClean="0">
                <a:solidFill>
                  <a:srgbClr val="002060"/>
                </a:solidFill>
                <a:latin typeface="Book Antiqua" pitchFamily="18" charset="0"/>
              </a:rPr>
              <a:t>Methods</a:t>
            </a:r>
          </a:p>
          <a:p>
            <a:pPr lvl="1">
              <a:buBlip>
                <a:blip r:embed="rId3"/>
              </a:buBlip>
            </a:pPr>
            <a:r>
              <a:rPr lang="en-US" sz="1800" dirty="0" smtClean="0">
                <a:solidFill>
                  <a:srgbClr val="002060"/>
                </a:solidFill>
                <a:latin typeface="Book Antiqua" pitchFamily="18" charset="0"/>
              </a:rPr>
              <a:t>Read()	</a:t>
            </a:r>
          </a:p>
          <a:p>
            <a:pPr lvl="2"/>
            <a:r>
              <a:rPr lang="en-US" dirty="0" smtClean="0">
                <a:solidFill>
                  <a:srgbClr val="002060"/>
                </a:solidFill>
                <a:latin typeface="Book Antiqua" pitchFamily="18" charset="0"/>
              </a:rPr>
              <a:t>Reads the next character from the text reader and advances the character position by one character.</a:t>
            </a:r>
          </a:p>
          <a:p>
            <a:pPr lvl="1">
              <a:buBlip>
                <a:blip r:embed="rId3"/>
              </a:buBlip>
            </a:pPr>
            <a:r>
              <a:rPr lang="en-US" sz="1800" dirty="0" smtClean="0">
                <a:solidFill>
                  <a:srgbClr val="002060"/>
                </a:solidFill>
                <a:latin typeface="Book Antiqua" pitchFamily="18" charset="0"/>
              </a:rPr>
              <a:t>ReadLine	</a:t>
            </a:r>
          </a:p>
          <a:p>
            <a:pPr lvl="2"/>
            <a:r>
              <a:rPr lang="en-US" dirty="0" smtClean="0">
                <a:solidFill>
                  <a:srgbClr val="002060"/>
                </a:solidFill>
                <a:latin typeface="Book Antiqua" pitchFamily="18" charset="0"/>
              </a:rPr>
              <a:t>Reads a line of characters from the text reader and returns the data as a string.</a:t>
            </a:r>
          </a:p>
          <a:p>
            <a:pPr lvl="1">
              <a:buBlip>
                <a:blip r:embed="rId3"/>
              </a:buBlip>
            </a:pPr>
            <a:r>
              <a:rPr lang="en-US" sz="1800" dirty="0" err="1" smtClean="0">
                <a:solidFill>
                  <a:srgbClr val="002060"/>
                </a:solidFill>
                <a:latin typeface="Book Antiqua" pitchFamily="18" charset="0"/>
              </a:rPr>
              <a:t>ReadToEnd</a:t>
            </a:r>
            <a:r>
              <a:rPr lang="en-US" sz="1800" dirty="0" smtClean="0">
                <a:solidFill>
                  <a:srgbClr val="002060"/>
                </a:solidFill>
                <a:latin typeface="Book Antiqua" pitchFamily="18" charset="0"/>
              </a:rPr>
              <a:t>	</a:t>
            </a:r>
          </a:p>
          <a:p>
            <a:pPr lvl="2"/>
            <a:r>
              <a:rPr lang="en-US" dirty="0" smtClean="0">
                <a:solidFill>
                  <a:srgbClr val="002060"/>
                </a:solidFill>
                <a:latin typeface="Book Antiqua" pitchFamily="18" charset="0"/>
              </a:rPr>
              <a:t>Reads all characters from the current position to the end of the text reader and returns them as one string.</a:t>
            </a:r>
          </a:p>
          <a:p>
            <a:endParaRPr lang="en-US" b="0" dirty="0" smtClean="0"/>
          </a:p>
          <a:p>
            <a:endParaRPr lang="en-US" b="0" dirty="0" smtClean="0"/>
          </a:p>
          <a:p>
            <a:r>
              <a:rPr lang="en-US" b="0" dirty="0" smtClean="0"/>
              <a:t>Close	Closes the TextReader and releases any system resources associated with the TextReader.</a:t>
            </a:r>
          </a:p>
          <a:p>
            <a:r>
              <a:rPr lang="en-US" b="0" dirty="0" smtClean="0"/>
              <a:t>	</a:t>
            </a:r>
          </a:p>
          <a:p>
            <a:r>
              <a:rPr lang="en-US" b="0" dirty="0" err="1" smtClean="0"/>
              <a:t>CreateObjRef</a:t>
            </a:r>
            <a:r>
              <a:rPr lang="en-US" b="0" dirty="0" smtClean="0"/>
              <a:t>	Creates an object that contains all the relevant information required to generate a proxy used to communicate with a remote object. (Inherited from </a:t>
            </a:r>
            <a:r>
              <a:rPr lang="en-US" b="0" dirty="0" err="1" smtClean="0"/>
              <a:t>MarshalByRefObject</a:t>
            </a:r>
            <a:r>
              <a:rPr lang="en-US" b="0" dirty="0" smtClean="0"/>
              <a:t>.)</a:t>
            </a:r>
          </a:p>
          <a:p>
            <a:r>
              <a:rPr lang="en-US" b="0" dirty="0" smtClean="0"/>
              <a:t>	</a:t>
            </a:r>
          </a:p>
          <a:p>
            <a:r>
              <a:rPr lang="en-US" b="0" dirty="0" smtClean="0"/>
              <a:t>Dispose()	Releases all resources used by the TextReader object.</a:t>
            </a:r>
          </a:p>
          <a:p>
            <a:r>
              <a:rPr lang="en-US" b="0" dirty="0" smtClean="0"/>
              <a:t>	</a:t>
            </a:r>
          </a:p>
          <a:p>
            <a:r>
              <a:rPr lang="en-US" b="0" dirty="0" smtClean="0"/>
              <a:t>Dispose(Boolean)	Releases the unmanaged resources used by the TextReader and optionally releases the managed resources.</a:t>
            </a:r>
          </a:p>
          <a:p>
            <a:r>
              <a:rPr lang="en-US" b="0" dirty="0" smtClean="0"/>
              <a:t>	</a:t>
            </a:r>
          </a:p>
          <a:p>
            <a:endParaRPr lang="en-US" b="0" dirty="0" smtClean="0"/>
          </a:p>
          <a:p>
            <a:r>
              <a:rPr lang="en-US" b="0" dirty="0" smtClean="0"/>
              <a:t>Equals(Object)	Determines whether the specified object is equal to the current object. (Inherited from Object.)</a:t>
            </a:r>
          </a:p>
          <a:p>
            <a:r>
              <a:rPr lang="en-US" b="0" dirty="0" smtClean="0"/>
              <a:t>	</a:t>
            </a:r>
          </a:p>
          <a:p>
            <a:r>
              <a:rPr lang="en-US" b="0" dirty="0" smtClean="0"/>
              <a:t>Finalize	Allows an object to try to free resources and perform other cleanup operations before it is reclaimed by garbage collection. (Inherited from Object.)</a:t>
            </a:r>
          </a:p>
          <a:p>
            <a:r>
              <a:rPr lang="en-US" b="0" dirty="0" smtClean="0"/>
              <a:t>	</a:t>
            </a:r>
          </a:p>
          <a:p>
            <a:r>
              <a:rPr lang="en-US" b="0" dirty="0" err="1" smtClean="0"/>
              <a:t>GetHashCode</a:t>
            </a:r>
            <a:r>
              <a:rPr lang="en-US" b="0" dirty="0" smtClean="0"/>
              <a:t>	Serves as a hash function for a particular type. (Inherited from Object.)</a:t>
            </a:r>
          </a:p>
          <a:p>
            <a:r>
              <a:rPr lang="en-US" b="0" dirty="0" smtClean="0"/>
              <a:t>	</a:t>
            </a:r>
          </a:p>
          <a:p>
            <a:r>
              <a:rPr lang="en-US" b="0" dirty="0" err="1" smtClean="0"/>
              <a:t>GetLifetimeService</a:t>
            </a:r>
            <a:r>
              <a:rPr lang="en-US" b="0" dirty="0" smtClean="0"/>
              <a:t>	Retrieves the current lifetime service object that controls the lifetime policy for this instance. (Inherited from </a:t>
            </a:r>
            <a:r>
              <a:rPr lang="en-US" b="0" dirty="0" err="1" smtClean="0"/>
              <a:t>MarshalByRefObject</a:t>
            </a:r>
            <a:r>
              <a:rPr lang="en-US" b="0" dirty="0" smtClean="0"/>
              <a:t>.)</a:t>
            </a:r>
          </a:p>
          <a:p>
            <a:r>
              <a:rPr lang="en-US" b="0" dirty="0" smtClean="0"/>
              <a:t>	</a:t>
            </a:r>
          </a:p>
          <a:p>
            <a:r>
              <a:rPr lang="en-US" b="0" dirty="0" err="1" smtClean="0"/>
              <a:t>GetType</a:t>
            </a:r>
            <a:r>
              <a:rPr lang="en-US" b="0" dirty="0" smtClean="0"/>
              <a:t>	Gets the Type of the current instance. (Inherited from Object.)</a:t>
            </a:r>
          </a:p>
          <a:p>
            <a:r>
              <a:rPr lang="en-US" b="0" dirty="0" smtClean="0"/>
              <a:t>	</a:t>
            </a:r>
          </a:p>
          <a:p>
            <a:r>
              <a:rPr lang="en-US" b="0" dirty="0" err="1" smtClean="0"/>
              <a:t>InitializeLifetimeService</a:t>
            </a:r>
            <a:r>
              <a:rPr lang="en-US" b="0" dirty="0" smtClean="0"/>
              <a:t>	Obtains a lifetime service object to control the lifetime policy for this instance. (Inherited from </a:t>
            </a:r>
            <a:r>
              <a:rPr lang="en-US" b="0" dirty="0" err="1" smtClean="0"/>
              <a:t>MarshalByRefObject</a:t>
            </a:r>
            <a:r>
              <a:rPr lang="en-US" b="0" dirty="0" smtClean="0"/>
              <a:t>.)</a:t>
            </a:r>
          </a:p>
          <a:p>
            <a:r>
              <a:rPr lang="en-US" b="0" dirty="0" smtClean="0"/>
              <a:t>	</a:t>
            </a:r>
          </a:p>
          <a:p>
            <a:r>
              <a:rPr lang="en-US" b="0" dirty="0" err="1" smtClean="0"/>
              <a:t>MemberwiseClone</a:t>
            </a:r>
            <a:r>
              <a:rPr lang="en-US" b="0" dirty="0" smtClean="0"/>
              <a:t>()	Creates a shallow copy of the current Object. (Inherited from Object.)</a:t>
            </a:r>
          </a:p>
          <a:p>
            <a:r>
              <a:rPr lang="en-US" b="0" dirty="0" smtClean="0"/>
              <a:t>	</a:t>
            </a:r>
          </a:p>
          <a:p>
            <a:r>
              <a:rPr lang="en-US" b="0" dirty="0" err="1" smtClean="0"/>
              <a:t>MemberwiseClone</a:t>
            </a:r>
            <a:r>
              <a:rPr lang="en-US" b="0" dirty="0" smtClean="0"/>
              <a:t>(Boolean)	Creates a shallow copy of the current </a:t>
            </a:r>
            <a:r>
              <a:rPr lang="en-US" b="0" dirty="0" err="1" smtClean="0"/>
              <a:t>MarshalByRefObject</a:t>
            </a:r>
            <a:r>
              <a:rPr lang="en-US" b="0" dirty="0" smtClean="0"/>
              <a:t> object. (Inherited from </a:t>
            </a:r>
            <a:r>
              <a:rPr lang="en-US" b="0" dirty="0" err="1" smtClean="0"/>
              <a:t>MarshalByRefObject</a:t>
            </a:r>
            <a:r>
              <a:rPr lang="en-US" b="0" dirty="0" smtClean="0"/>
              <a:t>.)</a:t>
            </a:r>
          </a:p>
          <a:p>
            <a:r>
              <a:rPr lang="en-US" b="0" dirty="0" smtClean="0"/>
              <a:t>	</a:t>
            </a:r>
          </a:p>
          <a:p>
            <a:r>
              <a:rPr lang="en-US" b="0" dirty="0" smtClean="0"/>
              <a:t>Peek	Reads the next character without changing the state of the reader or the character source. Returns the next available character without actually reading it from the reader.</a:t>
            </a:r>
          </a:p>
          <a:p>
            <a:r>
              <a:rPr lang="en-US" b="0" dirty="0" smtClean="0"/>
              <a:t>	</a:t>
            </a:r>
          </a:p>
          <a:p>
            <a:r>
              <a:rPr lang="en-US" b="0" dirty="0" smtClean="0"/>
              <a:t>Read()	Reads the next character from the text reader and advances the character position by one character.</a:t>
            </a:r>
          </a:p>
          <a:p>
            <a:r>
              <a:rPr lang="en-US" b="0" dirty="0" smtClean="0"/>
              <a:t>	</a:t>
            </a:r>
          </a:p>
          <a:p>
            <a:r>
              <a:rPr lang="en-US" b="0" dirty="0" smtClean="0"/>
              <a:t>Read(Char[], Int32, Int32)	Reads a specified maximum number of characters from the current reader and writes the data to a buffer, beginning at the specified index.</a:t>
            </a:r>
          </a:p>
          <a:p>
            <a:r>
              <a:rPr lang="en-US" b="0" dirty="0" smtClean="0"/>
              <a:t>	</a:t>
            </a:r>
          </a:p>
          <a:p>
            <a:r>
              <a:rPr lang="en-US" b="0" dirty="0" err="1" smtClean="0"/>
              <a:t>ReadAsync</a:t>
            </a:r>
            <a:r>
              <a:rPr lang="en-US" b="0" dirty="0" smtClean="0"/>
              <a:t>	Reads a specified maximum number of characters from the current text reader asynchronously and writes the data to a buffer, beginning at the specified index.</a:t>
            </a:r>
          </a:p>
          <a:p>
            <a:r>
              <a:rPr lang="en-US" b="0" dirty="0" smtClean="0"/>
              <a:t>	</a:t>
            </a:r>
          </a:p>
          <a:p>
            <a:r>
              <a:rPr lang="en-US" b="0" dirty="0" err="1" smtClean="0"/>
              <a:t>ReadBlock</a:t>
            </a:r>
            <a:r>
              <a:rPr lang="en-US" b="0" dirty="0" smtClean="0"/>
              <a:t>	Reads a specified maximum number of characters from the current text reader and writes the data to a buffer, beginning at the specified index.</a:t>
            </a:r>
          </a:p>
          <a:p>
            <a:r>
              <a:rPr lang="en-US" b="0" dirty="0" smtClean="0"/>
              <a:t>	</a:t>
            </a:r>
          </a:p>
          <a:p>
            <a:r>
              <a:rPr lang="en-US" b="0" dirty="0" err="1" smtClean="0"/>
              <a:t>ReadBlockAsync</a:t>
            </a:r>
            <a:r>
              <a:rPr lang="en-US" b="0" dirty="0" smtClean="0"/>
              <a:t>	Reads a specified maximum number of characters from the current text reader asynchronously and writes the data to a buffer, beginning at the specified index.</a:t>
            </a:r>
          </a:p>
          <a:p>
            <a:r>
              <a:rPr lang="en-US" b="0" dirty="0" smtClean="0"/>
              <a:t>	</a:t>
            </a:r>
          </a:p>
          <a:p>
            <a:r>
              <a:rPr lang="en-US" b="0" dirty="0" smtClean="0"/>
              <a:t>ReadLine	Reads a line of characters from the text reader and returns the data as a string.</a:t>
            </a:r>
          </a:p>
          <a:p>
            <a:r>
              <a:rPr lang="en-US" b="0" dirty="0" smtClean="0"/>
              <a:t>	</a:t>
            </a:r>
          </a:p>
          <a:p>
            <a:r>
              <a:rPr lang="en-US" b="0" dirty="0" err="1" smtClean="0"/>
              <a:t>ReadLineAsync</a:t>
            </a:r>
            <a:r>
              <a:rPr lang="en-US" b="0" dirty="0" smtClean="0"/>
              <a:t>	Reads a line of characters asynchronously and returns the data as a string.</a:t>
            </a:r>
          </a:p>
          <a:p>
            <a:r>
              <a:rPr lang="en-US" b="0" dirty="0" smtClean="0"/>
              <a:t>	</a:t>
            </a:r>
          </a:p>
          <a:p>
            <a:r>
              <a:rPr lang="en-US" b="0" dirty="0" err="1" smtClean="0"/>
              <a:t>ReadToEnd</a:t>
            </a:r>
            <a:r>
              <a:rPr lang="en-US" b="0" dirty="0" smtClean="0"/>
              <a:t>	Reads all characters from the current position to the end of the text reader and returns them as one string.</a:t>
            </a:r>
          </a:p>
          <a:p>
            <a:r>
              <a:rPr lang="en-US" b="0" dirty="0" smtClean="0"/>
              <a:t>	</a:t>
            </a:r>
          </a:p>
          <a:p>
            <a:r>
              <a:rPr lang="en-US" b="0" dirty="0" err="1" smtClean="0"/>
              <a:t>ReadToEndAsync</a:t>
            </a:r>
            <a:r>
              <a:rPr lang="en-US" b="0" dirty="0" smtClean="0"/>
              <a:t>	Reads all characters from the current position to the end of the text reader asynchronously and returns them as one string.</a:t>
            </a:r>
          </a:p>
          <a:p>
            <a:r>
              <a:rPr lang="en-US" b="0" dirty="0" smtClean="0"/>
              <a:t>	</a:t>
            </a:r>
          </a:p>
          <a:p>
            <a:r>
              <a:rPr lang="en-US" b="0" dirty="0" smtClean="0"/>
              <a:t>Synchronized	Creates a thread-safe wrapper around the specified TextReader.</a:t>
            </a:r>
          </a:p>
          <a:p>
            <a:r>
              <a:rPr lang="en-US" b="0" dirty="0" smtClean="0"/>
              <a:t>	</a:t>
            </a:r>
          </a:p>
          <a:p>
            <a:r>
              <a:rPr lang="en-US" b="0" dirty="0" err="1" smtClean="0"/>
              <a:t>ToString</a:t>
            </a:r>
            <a:r>
              <a:rPr lang="en-US" b="0" dirty="0" smtClean="0"/>
              <a:t>	Returns a string that represents the current object. (Inherited from Object.)</a:t>
            </a:r>
          </a:p>
          <a:p>
            <a:endParaRPr lang="en-US" b="0" dirty="0" smtClean="0"/>
          </a:p>
          <a:p>
            <a:endParaRPr lang="en-US" b="0" dirty="0" smtClean="0"/>
          </a:p>
          <a:p>
            <a:endParaRPr lang="en-US" b="0" dirty="0" smtClean="0"/>
          </a:p>
          <a:p>
            <a:endParaRPr lang="en-US" b="0" dirty="0" smtClean="0"/>
          </a:p>
          <a:p>
            <a:endParaRPr lang="en-US" sz="1200" u="none" strike="noStrike" kern="1200" dirty="0" smtClean="0">
              <a:solidFill>
                <a:schemeClr val="tx1"/>
              </a:solidFill>
              <a:latin typeface="+mn-lt"/>
              <a:ea typeface="+mn-ea"/>
              <a:cs typeface="+mn-cs"/>
            </a:endParaRPr>
          </a:p>
          <a:p>
            <a:pPr>
              <a:buNone/>
            </a:pPr>
            <a:r>
              <a:rPr lang="en-US" sz="2000" b="1" dirty="0" smtClean="0">
                <a:solidFill>
                  <a:srgbClr val="002060"/>
                </a:solidFill>
                <a:latin typeface="Book Antiqua" pitchFamily="18" charset="0"/>
              </a:rPr>
              <a:t>Methods</a:t>
            </a:r>
          </a:p>
          <a:p>
            <a:pPr>
              <a:buNone/>
            </a:pPr>
            <a:endParaRPr lang="en-US" sz="2000" b="1" dirty="0" smtClean="0">
              <a:solidFill>
                <a:srgbClr val="002060"/>
              </a:solidFill>
              <a:latin typeface="Book Antiqua" pitchFamily="18" charset="0"/>
            </a:endParaRPr>
          </a:p>
          <a:p>
            <a:pPr lvl="1">
              <a:buBlip>
                <a:blip r:embed="rId3"/>
              </a:buBlip>
            </a:pPr>
            <a:r>
              <a:rPr lang="en-US" sz="1800" dirty="0" smtClean="0">
                <a:solidFill>
                  <a:srgbClr val="002060"/>
                </a:solidFill>
                <a:latin typeface="Book Antiqua" pitchFamily="18" charset="0"/>
              </a:rPr>
              <a:t>WriteLine()	</a:t>
            </a:r>
          </a:p>
          <a:p>
            <a:pPr lvl="2"/>
            <a:r>
              <a:rPr lang="en-US" dirty="0" smtClean="0">
                <a:solidFill>
                  <a:srgbClr val="002060"/>
                </a:solidFill>
                <a:latin typeface="Book Antiqua" pitchFamily="18" charset="0"/>
              </a:rPr>
              <a:t>Writes a line terminator to the text string or stream.</a:t>
            </a:r>
          </a:p>
          <a:p>
            <a:pPr lvl="1">
              <a:buBlip>
                <a:blip r:embed="rId3"/>
              </a:buBlip>
            </a:pPr>
            <a:r>
              <a:rPr lang="en-US" sz="1800" dirty="0" smtClean="0">
                <a:solidFill>
                  <a:srgbClr val="002060"/>
                </a:solidFill>
                <a:latin typeface="Book Antiqua" pitchFamily="18" charset="0"/>
              </a:rPr>
              <a:t>Flush	</a:t>
            </a:r>
          </a:p>
          <a:p>
            <a:pPr lvl="2"/>
            <a:r>
              <a:rPr lang="en-US" dirty="0" smtClean="0">
                <a:solidFill>
                  <a:srgbClr val="002060"/>
                </a:solidFill>
                <a:latin typeface="Book Antiqua" pitchFamily="18" charset="0"/>
              </a:rPr>
              <a:t>Clears all buffers for the current writer and causes any buffered data to be written to the underlying device.</a:t>
            </a:r>
          </a:p>
          <a:p>
            <a:endParaRPr lang="en-US" sz="1200" u="none" strike="noStrike" kern="1200" dirty="0" smtClean="0">
              <a:solidFill>
                <a:schemeClr val="tx1"/>
              </a:solidFill>
              <a:latin typeface="+mn-lt"/>
              <a:ea typeface="+mn-ea"/>
              <a:cs typeface="+mn-cs"/>
            </a:endParaRPr>
          </a:p>
          <a:p>
            <a:endParaRPr lang="en-US" sz="1200" u="none" strike="noStrike" kern="1200" dirty="0" smtClean="0">
              <a:solidFill>
                <a:schemeClr val="tx1"/>
              </a:solidFill>
              <a:latin typeface="+mn-lt"/>
              <a:ea typeface="+mn-ea"/>
              <a:cs typeface="+mn-cs"/>
            </a:endParaRPr>
          </a:p>
          <a:p>
            <a:endParaRPr lang="en-US" sz="1200" u="none" strike="noStrike" kern="1200" dirty="0" smtClean="0">
              <a:solidFill>
                <a:schemeClr val="tx1"/>
              </a:solidFill>
              <a:latin typeface="+mn-lt"/>
              <a:ea typeface="+mn-ea"/>
              <a:cs typeface="+mn-cs"/>
            </a:endParaRPr>
          </a:p>
          <a:p>
            <a:r>
              <a:rPr lang="en-US" sz="1200" u="none" strike="noStrike" kern="1200" dirty="0" smtClean="0">
                <a:solidFill>
                  <a:schemeClr val="tx1"/>
                </a:solidFill>
                <a:latin typeface="+mn-lt"/>
                <a:ea typeface="+mn-ea"/>
                <a:cs typeface="+mn-cs"/>
              </a:rPr>
              <a:t>Close	Closes the current writer and releases any system resources associated with the writer.</a:t>
            </a:r>
          </a:p>
          <a:p>
            <a:r>
              <a:rPr lang="en-US" sz="1200" u="none" strike="noStrike" kern="1200" dirty="0" smtClean="0">
                <a:solidFill>
                  <a:schemeClr val="tx1"/>
                </a:solidFill>
                <a:latin typeface="+mn-lt"/>
                <a:ea typeface="+mn-ea"/>
                <a:cs typeface="+mn-cs"/>
              </a:rPr>
              <a:t>	</a:t>
            </a:r>
          </a:p>
          <a:p>
            <a:r>
              <a:rPr lang="en-US" sz="1200" u="none" strike="noStrike" kern="1200" dirty="0" err="1" smtClean="0">
                <a:solidFill>
                  <a:schemeClr val="tx1"/>
                </a:solidFill>
                <a:latin typeface="+mn-lt"/>
                <a:ea typeface="+mn-ea"/>
                <a:cs typeface="+mn-cs"/>
              </a:rPr>
              <a:t>CreateObjRef</a:t>
            </a:r>
            <a:r>
              <a:rPr lang="en-US" sz="1200" u="none" strike="noStrike" kern="1200" dirty="0" smtClean="0">
                <a:solidFill>
                  <a:schemeClr val="tx1"/>
                </a:solidFill>
                <a:latin typeface="+mn-lt"/>
                <a:ea typeface="+mn-ea"/>
                <a:cs typeface="+mn-cs"/>
              </a:rPr>
              <a:t>	Creates an object that contains all the relevant information required to generate a proxy used to communicate with a remote object. (Inherited from </a:t>
            </a:r>
            <a:r>
              <a:rPr lang="en-US" sz="1200" u="none" strike="noStrike" kern="1200" dirty="0" err="1" smtClean="0">
                <a:solidFill>
                  <a:schemeClr val="tx1"/>
                </a:solidFill>
                <a:latin typeface="+mn-lt"/>
                <a:ea typeface="+mn-ea"/>
                <a:cs typeface="+mn-cs"/>
              </a:rPr>
              <a:t>MarshalByRefObject</a:t>
            </a:r>
            <a:r>
              <a:rPr lang="en-US" sz="1200" u="none" strike="noStrike" kern="1200" dirty="0" smtClean="0">
                <a:solidFill>
                  <a:schemeClr val="tx1"/>
                </a:solidFill>
                <a:latin typeface="+mn-lt"/>
                <a:ea typeface="+mn-ea"/>
                <a:cs typeface="+mn-cs"/>
              </a:rPr>
              <a:t>.)</a:t>
            </a:r>
          </a:p>
          <a:p>
            <a:r>
              <a:rPr lang="en-US" sz="1200" u="none" strike="noStrike" kern="1200" dirty="0" smtClean="0">
                <a:solidFill>
                  <a:schemeClr val="tx1"/>
                </a:solidFill>
                <a:latin typeface="+mn-lt"/>
                <a:ea typeface="+mn-ea"/>
                <a:cs typeface="+mn-cs"/>
              </a:rPr>
              <a:t>	</a:t>
            </a:r>
          </a:p>
          <a:p>
            <a:r>
              <a:rPr lang="en-US" sz="1200" u="none" strike="noStrike" kern="1200" dirty="0" smtClean="0">
                <a:solidFill>
                  <a:schemeClr val="tx1"/>
                </a:solidFill>
                <a:latin typeface="+mn-lt"/>
                <a:ea typeface="+mn-ea"/>
                <a:cs typeface="+mn-cs"/>
              </a:rPr>
              <a:t>Dispose()	Releases all resources used by the TextWriter object.</a:t>
            </a:r>
          </a:p>
          <a:p>
            <a:r>
              <a:rPr lang="en-US" sz="1200" u="none" strike="noStrike" kern="1200" dirty="0" smtClean="0">
                <a:solidFill>
                  <a:schemeClr val="tx1"/>
                </a:solidFill>
                <a:latin typeface="+mn-lt"/>
                <a:ea typeface="+mn-ea"/>
                <a:cs typeface="+mn-cs"/>
              </a:rPr>
              <a:t>	</a:t>
            </a:r>
          </a:p>
          <a:p>
            <a:r>
              <a:rPr lang="en-US" sz="1200" u="none" strike="noStrike" kern="1200" dirty="0" smtClean="0">
                <a:solidFill>
                  <a:schemeClr val="tx1"/>
                </a:solidFill>
                <a:latin typeface="+mn-lt"/>
                <a:ea typeface="+mn-ea"/>
                <a:cs typeface="+mn-cs"/>
              </a:rPr>
              <a:t>Dispose(Boolean)	Releases the unmanaged resources used by the TextWriter and optionally releases the managed resources.</a:t>
            </a:r>
          </a:p>
          <a:p>
            <a:r>
              <a:rPr lang="en-US" sz="1200" u="none" strike="noStrike" kern="1200" dirty="0" smtClean="0">
                <a:solidFill>
                  <a:schemeClr val="tx1"/>
                </a:solidFill>
                <a:latin typeface="+mn-lt"/>
                <a:ea typeface="+mn-ea"/>
                <a:cs typeface="+mn-cs"/>
              </a:rPr>
              <a:t>	</a:t>
            </a:r>
          </a:p>
          <a:p>
            <a:r>
              <a:rPr lang="en-US" sz="1200" u="none" strike="noStrike" kern="1200" dirty="0" smtClean="0">
                <a:solidFill>
                  <a:schemeClr val="tx1"/>
                </a:solidFill>
                <a:latin typeface="+mn-lt"/>
                <a:ea typeface="+mn-ea"/>
                <a:cs typeface="+mn-cs"/>
              </a:rPr>
              <a:t>Equals(Object)	Determines whether the specified object is equal to the current object. (Inherited from Object.)</a:t>
            </a:r>
          </a:p>
          <a:p>
            <a:r>
              <a:rPr lang="en-US" sz="1200" u="none" strike="noStrike" kern="1200" dirty="0" smtClean="0">
                <a:solidFill>
                  <a:schemeClr val="tx1"/>
                </a:solidFill>
                <a:latin typeface="+mn-lt"/>
                <a:ea typeface="+mn-ea"/>
                <a:cs typeface="+mn-cs"/>
              </a:rPr>
              <a:t>	</a:t>
            </a:r>
          </a:p>
          <a:p>
            <a:r>
              <a:rPr lang="en-US" sz="1200" u="none" strike="noStrike" kern="1200" dirty="0" smtClean="0">
                <a:solidFill>
                  <a:schemeClr val="tx1"/>
                </a:solidFill>
                <a:latin typeface="+mn-lt"/>
                <a:ea typeface="+mn-ea"/>
                <a:cs typeface="+mn-cs"/>
              </a:rPr>
              <a:t>Finalize	Allows an object to try to free resources and perform other cleanup operations before it is reclaimed by garbage collection. (Inherited from Object.)</a:t>
            </a:r>
          </a:p>
          <a:p>
            <a:r>
              <a:rPr lang="en-US" sz="1200" u="none" strike="noStrike" kern="1200" dirty="0" smtClean="0">
                <a:solidFill>
                  <a:schemeClr val="tx1"/>
                </a:solidFill>
                <a:latin typeface="+mn-lt"/>
                <a:ea typeface="+mn-ea"/>
                <a:cs typeface="+mn-cs"/>
              </a:rPr>
              <a:t>	</a:t>
            </a:r>
          </a:p>
          <a:p>
            <a:r>
              <a:rPr lang="en-US" sz="1200" u="none" strike="noStrike" kern="1200" dirty="0" smtClean="0">
                <a:solidFill>
                  <a:schemeClr val="tx1"/>
                </a:solidFill>
                <a:latin typeface="+mn-lt"/>
                <a:ea typeface="+mn-ea"/>
                <a:cs typeface="+mn-cs"/>
              </a:rPr>
              <a:t>Flush	Clears all buffers for the current writer and causes any buffered data to be written to the underlying device.</a:t>
            </a:r>
          </a:p>
          <a:p>
            <a:r>
              <a:rPr lang="en-US" sz="1200" u="none" strike="noStrike" kern="1200" dirty="0" smtClean="0">
                <a:solidFill>
                  <a:schemeClr val="tx1"/>
                </a:solidFill>
                <a:latin typeface="+mn-lt"/>
                <a:ea typeface="+mn-ea"/>
                <a:cs typeface="+mn-cs"/>
              </a:rPr>
              <a:t>	</a:t>
            </a:r>
          </a:p>
          <a:p>
            <a:r>
              <a:rPr lang="en-US" sz="1200" u="none" strike="noStrike" kern="1200" dirty="0" err="1" smtClean="0">
                <a:solidFill>
                  <a:schemeClr val="tx1"/>
                </a:solidFill>
                <a:latin typeface="+mn-lt"/>
                <a:ea typeface="+mn-ea"/>
                <a:cs typeface="+mn-cs"/>
              </a:rPr>
              <a:t>FlushAsync</a:t>
            </a:r>
            <a:r>
              <a:rPr lang="en-US" sz="1200" u="none" strike="noStrike" kern="1200" dirty="0" smtClean="0">
                <a:solidFill>
                  <a:schemeClr val="tx1"/>
                </a:solidFill>
                <a:latin typeface="+mn-lt"/>
                <a:ea typeface="+mn-ea"/>
                <a:cs typeface="+mn-cs"/>
              </a:rPr>
              <a:t>	Asynchronously clears all buffers for the current writer and causes any buffered data to be written to the underlying device.</a:t>
            </a:r>
          </a:p>
          <a:p>
            <a:r>
              <a:rPr lang="en-US" sz="1200" u="none" strike="noStrike" kern="1200" dirty="0" smtClean="0">
                <a:solidFill>
                  <a:schemeClr val="tx1"/>
                </a:solidFill>
                <a:latin typeface="+mn-lt"/>
                <a:ea typeface="+mn-ea"/>
                <a:cs typeface="+mn-cs"/>
              </a:rPr>
              <a:t>	</a:t>
            </a:r>
          </a:p>
          <a:p>
            <a:r>
              <a:rPr lang="en-US" sz="1200" u="none" strike="noStrike" kern="1200" dirty="0" err="1" smtClean="0">
                <a:solidFill>
                  <a:schemeClr val="tx1"/>
                </a:solidFill>
                <a:latin typeface="+mn-lt"/>
                <a:ea typeface="+mn-ea"/>
                <a:cs typeface="+mn-cs"/>
              </a:rPr>
              <a:t>GetHashCode</a:t>
            </a:r>
            <a:r>
              <a:rPr lang="en-US" sz="1200" u="none" strike="noStrike" kern="1200" dirty="0" smtClean="0">
                <a:solidFill>
                  <a:schemeClr val="tx1"/>
                </a:solidFill>
                <a:latin typeface="+mn-lt"/>
                <a:ea typeface="+mn-ea"/>
                <a:cs typeface="+mn-cs"/>
              </a:rPr>
              <a:t>	Serves as a hash function for a particular type. (Inherited from Object.)</a:t>
            </a:r>
          </a:p>
          <a:p>
            <a:r>
              <a:rPr lang="en-US" sz="1200" u="none" strike="noStrike" kern="1200" dirty="0" smtClean="0">
                <a:solidFill>
                  <a:schemeClr val="tx1"/>
                </a:solidFill>
                <a:latin typeface="+mn-lt"/>
                <a:ea typeface="+mn-ea"/>
                <a:cs typeface="+mn-cs"/>
              </a:rPr>
              <a:t>	</a:t>
            </a:r>
          </a:p>
          <a:p>
            <a:r>
              <a:rPr lang="en-US" sz="1200" u="none" strike="noStrike" kern="1200" dirty="0" err="1" smtClean="0">
                <a:solidFill>
                  <a:schemeClr val="tx1"/>
                </a:solidFill>
                <a:latin typeface="+mn-lt"/>
                <a:ea typeface="+mn-ea"/>
                <a:cs typeface="+mn-cs"/>
              </a:rPr>
              <a:t>GetLifetimeService</a:t>
            </a:r>
            <a:r>
              <a:rPr lang="en-US" sz="1200" u="none" strike="noStrike" kern="1200" dirty="0" smtClean="0">
                <a:solidFill>
                  <a:schemeClr val="tx1"/>
                </a:solidFill>
                <a:latin typeface="+mn-lt"/>
                <a:ea typeface="+mn-ea"/>
                <a:cs typeface="+mn-cs"/>
              </a:rPr>
              <a:t>	Retrieves the current lifetime service object that controls the lifetime policy for this instance. (Inherited from </a:t>
            </a:r>
            <a:r>
              <a:rPr lang="en-US" sz="1200" u="none" strike="noStrike" kern="1200" dirty="0" err="1" smtClean="0">
                <a:solidFill>
                  <a:schemeClr val="tx1"/>
                </a:solidFill>
                <a:latin typeface="+mn-lt"/>
                <a:ea typeface="+mn-ea"/>
                <a:cs typeface="+mn-cs"/>
              </a:rPr>
              <a:t>MarshalByRefObject</a:t>
            </a:r>
            <a:r>
              <a:rPr lang="en-US" sz="1200" u="none" strike="noStrike" kern="1200" dirty="0" smtClean="0">
                <a:solidFill>
                  <a:schemeClr val="tx1"/>
                </a:solidFill>
                <a:latin typeface="+mn-lt"/>
                <a:ea typeface="+mn-ea"/>
                <a:cs typeface="+mn-cs"/>
              </a:rPr>
              <a:t>.)</a:t>
            </a:r>
          </a:p>
          <a:p>
            <a:r>
              <a:rPr lang="en-US" sz="1200" u="none" strike="noStrike" kern="1200" dirty="0" smtClean="0">
                <a:solidFill>
                  <a:schemeClr val="tx1"/>
                </a:solidFill>
                <a:latin typeface="+mn-lt"/>
                <a:ea typeface="+mn-ea"/>
                <a:cs typeface="+mn-cs"/>
              </a:rPr>
              <a:t>	</a:t>
            </a:r>
          </a:p>
          <a:p>
            <a:r>
              <a:rPr lang="en-US" sz="1200" u="none" strike="noStrike" kern="1200" dirty="0" err="1" smtClean="0">
                <a:solidFill>
                  <a:schemeClr val="tx1"/>
                </a:solidFill>
                <a:latin typeface="+mn-lt"/>
                <a:ea typeface="+mn-ea"/>
                <a:cs typeface="+mn-cs"/>
              </a:rPr>
              <a:t>GetType</a:t>
            </a:r>
            <a:r>
              <a:rPr lang="en-US" sz="1200" u="none" strike="noStrike" kern="1200" dirty="0" smtClean="0">
                <a:solidFill>
                  <a:schemeClr val="tx1"/>
                </a:solidFill>
                <a:latin typeface="+mn-lt"/>
                <a:ea typeface="+mn-ea"/>
                <a:cs typeface="+mn-cs"/>
              </a:rPr>
              <a:t>	Gets the Type of the current instance. (Inherited from Object.)</a:t>
            </a:r>
          </a:p>
          <a:p>
            <a:r>
              <a:rPr lang="en-US" sz="1200" u="none" strike="noStrike" kern="1200" dirty="0" smtClean="0">
                <a:solidFill>
                  <a:schemeClr val="tx1"/>
                </a:solidFill>
                <a:latin typeface="+mn-lt"/>
                <a:ea typeface="+mn-ea"/>
                <a:cs typeface="+mn-cs"/>
              </a:rPr>
              <a:t>	</a:t>
            </a:r>
          </a:p>
          <a:p>
            <a:r>
              <a:rPr lang="en-US" sz="1200" u="none" strike="noStrike" kern="1200" dirty="0" err="1" smtClean="0">
                <a:solidFill>
                  <a:schemeClr val="tx1"/>
                </a:solidFill>
                <a:latin typeface="+mn-lt"/>
                <a:ea typeface="+mn-ea"/>
                <a:cs typeface="+mn-cs"/>
              </a:rPr>
              <a:t>InitializeLifetimeService</a:t>
            </a:r>
            <a:r>
              <a:rPr lang="en-US" sz="1200" u="none" strike="noStrike" kern="1200" dirty="0" smtClean="0">
                <a:solidFill>
                  <a:schemeClr val="tx1"/>
                </a:solidFill>
                <a:latin typeface="+mn-lt"/>
                <a:ea typeface="+mn-ea"/>
                <a:cs typeface="+mn-cs"/>
              </a:rPr>
              <a:t>	Obtains a lifetime service object to control the lifetime policy for this instance. (Inherited from </a:t>
            </a:r>
            <a:r>
              <a:rPr lang="en-US" sz="1200" u="none" strike="noStrike" kern="1200" dirty="0" err="1" smtClean="0">
                <a:solidFill>
                  <a:schemeClr val="tx1"/>
                </a:solidFill>
                <a:latin typeface="+mn-lt"/>
                <a:ea typeface="+mn-ea"/>
                <a:cs typeface="+mn-cs"/>
              </a:rPr>
              <a:t>MarshalByRefObject</a:t>
            </a:r>
            <a:r>
              <a:rPr lang="en-US" sz="1200" u="none" strike="noStrike" kern="1200" dirty="0" smtClean="0">
                <a:solidFill>
                  <a:schemeClr val="tx1"/>
                </a:solidFill>
                <a:latin typeface="+mn-lt"/>
                <a:ea typeface="+mn-ea"/>
                <a:cs typeface="+mn-cs"/>
              </a:rPr>
              <a:t>.)</a:t>
            </a:r>
          </a:p>
          <a:p>
            <a:r>
              <a:rPr lang="en-US" sz="1200" u="none" strike="noStrike" kern="1200" dirty="0" smtClean="0">
                <a:solidFill>
                  <a:schemeClr val="tx1"/>
                </a:solidFill>
                <a:latin typeface="+mn-lt"/>
                <a:ea typeface="+mn-ea"/>
                <a:cs typeface="+mn-cs"/>
              </a:rPr>
              <a:t>	</a:t>
            </a:r>
          </a:p>
          <a:p>
            <a:r>
              <a:rPr lang="en-US" sz="1200" u="none" strike="noStrike" kern="1200" dirty="0" err="1" smtClean="0">
                <a:solidFill>
                  <a:schemeClr val="tx1"/>
                </a:solidFill>
                <a:latin typeface="+mn-lt"/>
                <a:ea typeface="+mn-ea"/>
                <a:cs typeface="+mn-cs"/>
              </a:rPr>
              <a:t>MemberwiseClone</a:t>
            </a:r>
            <a:r>
              <a:rPr lang="en-US" sz="1200" u="none" strike="noStrike" kern="1200" dirty="0" smtClean="0">
                <a:solidFill>
                  <a:schemeClr val="tx1"/>
                </a:solidFill>
                <a:latin typeface="+mn-lt"/>
                <a:ea typeface="+mn-ea"/>
                <a:cs typeface="+mn-cs"/>
              </a:rPr>
              <a:t>()	Creates a shallow copy of the current Object. (Inherited from Object.)</a:t>
            </a:r>
          </a:p>
          <a:p>
            <a:r>
              <a:rPr lang="en-US" sz="1200" u="none" strike="noStrike" kern="1200" dirty="0" smtClean="0">
                <a:solidFill>
                  <a:schemeClr val="tx1"/>
                </a:solidFill>
                <a:latin typeface="+mn-lt"/>
                <a:ea typeface="+mn-ea"/>
                <a:cs typeface="+mn-cs"/>
              </a:rPr>
              <a:t>	</a:t>
            </a:r>
          </a:p>
          <a:p>
            <a:r>
              <a:rPr lang="en-US" sz="1200" u="none" strike="noStrike" kern="1200" dirty="0" err="1" smtClean="0">
                <a:solidFill>
                  <a:schemeClr val="tx1"/>
                </a:solidFill>
                <a:latin typeface="+mn-lt"/>
                <a:ea typeface="+mn-ea"/>
                <a:cs typeface="+mn-cs"/>
              </a:rPr>
              <a:t>MemberwiseClone</a:t>
            </a:r>
            <a:r>
              <a:rPr lang="en-US" sz="1200" u="none" strike="noStrike" kern="1200" dirty="0" smtClean="0">
                <a:solidFill>
                  <a:schemeClr val="tx1"/>
                </a:solidFill>
                <a:latin typeface="+mn-lt"/>
                <a:ea typeface="+mn-ea"/>
                <a:cs typeface="+mn-cs"/>
              </a:rPr>
              <a:t>(Boolean)	Creates a shallow copy of the current </a:t>
            </a:r>
            <a:r>
              <a:rPr lang="en-US" sz="1200" u="none" strike="noStrike" kern="1200" dirty="0" err="1" smtClean="0">
                <a:solidFill>
                  <a:schemeClr val="tx1"/>
                </a:solidFill>
                <a:latin typeface="+mn-lt"/>
                <a:ea typeface="+mn-ea"/>
                <a:cs typeface="+mn-cs"/>
              </a:rPr>
              <a:t>MarshalByRefObject</a:t>
            </a:r>
            <a:r>
              <a:rPr lang="en-US" sz="1200" u="none" strike="noStrike" kern="1200" dirty="0" smtClean="0">
                <a:solidFill>
                  <a:schemeClr val="tx1"/>
                </a:solidFill>
                <a:latin typeface="+mn-lt"/>
                <a:ea typeface="+mn-ea"/>
                <a:cs typeface="+mn-cs"/>
              </a:rPr>
              <a:t> object. (Inherited from </a:t>
            </a:r>
            <a:r>
              <a:rPr lang="en-US" sz="1200" u="none" strike="noStrike" kern="1200" dirty="0" err="1" smtClean="0">
                <a:solidFill>
                  <a:schemeClr val="tx1"/>
                </a:solidFill>
                <a:latin typeface="+mn-lt"/>
                <a:ea typeface="+mn-ea"/>
                <a:cs typeface="+mn-cs"/>
              </a:rPr>
              <a:t>MarshalByRefObject</a:t>
            </a:r>
            <a:r>
              <a:rPr lang="en-US" sz="1200" u="none" strike="noStrike" kern="1200" dirty="0" smtClean="0">
                <a:solidFill>
                  <a:schemeClr val="tx1"/>
                </a:solidFill>
                <a:latin typeface="+mn-lt"/>
                <a:ea typeface="+mn-ea"/>
                <a:cs typeface="+mn-cs"/>
              </a:rPr>
              <a:t>.)</a:t>
            </a:r>
            <a:endParaRPr lang="en-US" dirty="0" smtClean="0"/>
          </a:p>
          <a:p>
            <a:endParaRPr lang="en-US" b="0"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Close	Closes the current reader and the underlying stream.</a:t>
            </a:r>
          </a:p>
          <a:p>
            <a:r>
              <a:rPr lang="en-US" dirty="0" smtClean="0"/>
              <a:t>	</a:t>
            </a:r>
          </a:p>
          <a:p>
            <a:r>
              <a:rPr lang="en-US" dirty="0" smtClean="0"/>
              <a:t>Dispose()	Releases all resources used by the current instance of the BinaryReader class.</a:t>
            </a:r>
          </a:p>
          <a:p>
            <a:r>
              <a:rPr lang="en-US" dirty="0" smtClean="0"/>
              <a:t>	</a:t>
            </a:r>
          </a:p>
          <a:p>
            <a:r>
              <a:rPr lang="en-US" dirty="0" smtClean="0"/>
              <a:t>Dispose(Boolean)	Releases the unmanaged resources used by the BinaryReader class and optionally releases the managed resources.</a:t>
            </a:r>
          </a:p>
          <a:p>
            <a:r>
              <a:rPr lang="en-US" dirty="0" smtClean="0"/>
              <a:t>	</a:t>
            </a:r>
          </a:p>
          <a:p>
            <a:r>
              <a:rPr lang="en-US" dirty="0" smtClean="0"/>
              <a:t>Equals(Object)	Determines whether the specified object is equal to the current object. (Inherited from Object.)</a:t>
            </a:r>
          </a:p>
          <a:p>
            <a:r>
              <a:rPr lang="en-US" dirty="0" smtClean="0"/>
              <a:t>	</a:t>
            </a:r>
          </a:p>
          <a:p>
            <a:r>
              <a:rPr lang="en-US" dirty="0" err="1" smtClean="0"/>
              <a:t>FillBuffer</a:t>
            </a:r>
            <a:r>
              <a:rPr lang="en-US" dirty="0" smtClean="0"/>
              <a:t>	Fills the internal buffer with the specified number of bytes read from the stream.</a:t>
            </a:r>
          </a:p>
          <a:p>
            <a:r>
              <a:rPr lang="en-US" dirty="0" smtClean="0"/>
              <a:t>	</a:t>
            </a:r>
          </a:p>
          <a:p>
            <a:r>
              <a:rPr lang="en-US" dirty="0" smtClean="0"/>
              <a:t>Finalize	Allows an object to try to free resources and perform other cleanup operations before it is reclaimed by garbage collection. (Inherited from Object.)</a:t>
            </a:r>
          </a:p>
          <a:p>
            <a:r>
              <a:rPr lang="en-US" dirty="0" smtClean="0"/>
              <a:t>	</a:t>
            </a:r>
          </a:p>
          <a:p>
            <a:r>
              <a:rPr lang="en-US" dirty="0" err="1" smtClean="0"/>
              <a:t>GetHashCode</a:t>
            </a:r>
            <a:r>
              <a:rPr lang="en-US" dirty="0" smtClean="0"/>
              <a:t>	Serves as a hash function for a particular type. (Inherited from Object.)</a:t>
            </a:r>
          </a:p>
          <a:p>
            <a:r>
              <a:rPr lang="en-US" dirty="0" smtClean="0"/>
              <a:t>	</a:t>
            </a:r>
          </a:p>
          <a:p>
            <a:r>
              <a:rPr lang="en-US" dirty="0" err="1" smtClean="0"/>
              <a:t>GetType</a:t>
            </a:r>
            <a:r>
              <a:rPr lang="en-US" dirty="0" smtClean="0"/>
              <a:t>	Gets the Type of the current instance. (Inherited from Object.)</a:t>
            </a:r>
          </a:p>
          <a:p>
            <a:r>
              <a:rPr lang="en-US" dirty="0" smtClean="0"/>
              <a:t>	</a:t>
            </a:r>
          </a:p>
          <a:p>
            <a:r>
              <a:rPr lang="en-US" dirty="0" err="1" smtClean="0"/>
              <a:t>MemberwiseClone</a:t>
            </a:r>
            <a:r>
              <a:rPr lang="en-US" dirty="0" smtClean="0"/>
              <a:t>	Creates a shallow copy of the current Object. (Inherited from Object.)</a:t>
            </a:r>
          </a:p>
          <a:p>
            <a:r>
              <a:rPr lang="en-US" dirty="0" smtClean="0"/>
              <a:t>	</a:t>
            </a:r>
          </a:p>
          <a:p>
            <a:r>
              <a:rPr lang="en-US" dirty="0" err="1" smtClean="0"/>
              <a:t>PeekChar</a:t>
            </a:r>
            <a:r>
              <a:rPr lang="en-US" dirty="0" smtClean="0"/>
              <a:t>	Returns the next available character and does not advance the byte or character position.</a:t>
            </a:r>
          </a:p>
          <a:p>
            <a:r>
              <a:rPr lang="en-US" dirty="0" smtClean="0"/>
              <a:t>	</a:t>
            </a:r>
          </a:p>
          <a:p>
            <a:r>
              <a:rPr lang="en-US" dirty="0" smtClean="0"/>
              <a:t>Read()	Reads characters from the underlying stream and advances the current position of the stream in accordance with the Encoding used and the specific character being read from the stream.</a:t>
            </a:r>
            <a:endParaRPr lang="en-US"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Close	Closes the current BinaryWriter and the underlying stream.</a:t>
            </a:r>
          </a:p>
          <a:p>
            <a:r>
              <a:rPr lang="en-US" dirty="0" smtClean="0"/>
              <a:t>	</a:t>
            </a:r>
          </a:p>
          <a:p>
            <a:r>
              <a:rPr lang="en-US" dirty="0" smtClean="0"/>
              <a:t>Dispose()	Releases all resources used by the current instance of the BinaryWriter class.</a:t>
            </a:r>
          </a:p>
          <a:p>
            <a:r>
              <a:rPr lang="en-US" dirty="0" smtClean="0"/>
              <a:t>	</a:t>
            </a:r>
          </a:p>
          <a:p>
            <a:r>
              <a:rPr lang="en-US" dirty="0" smtClean="0"/>
              <a:t>Dispose(Boolean)	Releases the unmanaged resources used by the BinaryWriter and optionally releases the managed resources.</a:t>
            </a:r>
          </a:p>
          <a:p>
            <a:r>
              <a:rPr lang="en-US" dirty="0" smtClean="0"/>
              <a:t>	</a:t>
            </a:r>
          </a:p>
          <a:p>
            <a:r>
              <a:rPr lang="en-US" dirty="0" smtClean="0"/>
              <a:t>Equals(Object)	Determines whether the specified object is equal to the current object. (Inherited from Object.)</a:t>
            </a:r>
          </a:p>
          <a:p>
            <a:r>
              <a:rPr lang="en-US" dirty="0" smtClean="0"/>
              <a:t>	</a:t>
            </a:r>
          </a:p>
          <a:p>
            <a:r>
              <a:rPr lang="en-US" dirty="0" smtClean="0"/>
              <a:t>Finalize	Allows an object to try to free resources and perform other cleanup operations before it is reclaimed by garbage collection. (Inherited from Object.)</a:t>
            </a:r>
          </a:p>
          <a:p>
            <a:r>
              <a:rPr lang="en-US" dirty="0" smtClean="0"/>
              <a:t>	</a:t>
            </a:r>
          </a:p>
          <a:p>
            <a:r>
              <a:rPr lang="en-US" dirty="0" smtClean="0"/>
              <a:t>Flush	Clears all buffers for the current writer and causes any buffered data to be written to the underlying device.</a:t>
            </a:r>
          </a:p>
          <a:p>
            <a:r>
              <a:rPr lang="en-US" dirty="0" smtClean="0"/>
              <a:t>	</a:t>
            </a:r>
          </a:p>
          <a:p>
            <a:r>
              <a:rPr lang="en-US" dirty="0" err="1" smtClean="0"/>
              <a:t>GetHashCode</a:t>
            </a:r>
            <a:r>
              <a:rPr lang="en-US" dirty="0" smtClean="0"/>
              <a:t>	Serves as a hash function for a particular type. (Inherited from Object.)</a:t>
            </a:r>
          </a:p>
          <a:p>
            <a:r>
              <a:rPr lang="en-US" dirty="0" smtClean="0"/>
              <a:t>	</a:t>
            </a:r>
          </a:p>
          <a:p>
            <a:r>
              <a:rPr lang="en-US" dirty="0" err="1" smtClean="0"/>
              <a:t>GetType</a:t>
            </a:r>
            <a:r>
              <a:rPr lang="en-US" dirty="0" smtClean="0"/>
              <a:t>	Gets the Type of the current instance. (Inherited from Object.)</a:t>
            </a:r>
          </a:p>
          <a:p>
            <a:r>
              <a:rPr lang="en-US" dirty="0" smtClean="0"/>
              <a:t>	</a:t>
            </a:r>
          </a:p>
          <a:p>
            <a:r>
              <a:rPr lang="en-US" dirty="0" err="1" smtClean="0"/>
              <a:t>MemberwiseClone</a:t>
            </a:r>
            <a:r>
              <a:rPr lang="en-US" dirty="0" smtClean="0"/>
              <a:t>	Creates a shallow copy of the current Object. (Inherited from Object.)</a:t>
            </a:r>
          </a:p>
          <a:p>
            <a:r>
              <a:rPr lang="en-US" dirty="0" smtClean="0"/>
              <a:t>	</a:t>
            </a:r>
          </a:p>
          <a:p>
            <a:r>
              <a:rPr lang="en-US" dirty="0" smtClean="0"/>
              <a:t>Seek	Sets the position within the current stream.</a:t>
            </a:r>
          </a:p>
          <a:p>
            <a:r>
              <a:rPr lang="en-US" dirty="0" smtClean="0"/>
              <a:t>	</a:t>
            </a:r>
          </a:p>
          <a:p>
            <a:r>
              <a:rPr lang="en-US" dirty="0" err="1" smtClean="0"/>
              <a:t>ToString</a:t>
            </a:r>
            <a:r>
              <a:rPr lang="en-US" dirty="0" smtClean="0"/>
              <a:t>	Returns a string that represents the current object. (Inherited from Object.)</a:t>
            </a:r>
          </a:p>
          <a:p>
            <a:r>
              <a:rPr lang="en-US" dirty="0" smtClean="0"/>
              <a:t>	</a:t>
            </a:r>
          </a:p>
          <a:p>
            <a:r>
              <a:rPr lang="en-US" dirty="0" smtClean="0"/>
              <a:t>Write(Boolean)	Writes a one-byte Boolean value to the current stream, with 0 representing false and 1 representing true.</a:t>
            </a:r>
          </a:p>
          <a:p>
            <a:r>
              <a:rPr lang="en-US" dirty="0" smtClean="0"/>
              <a:t>	</a:t>
            </a:r>
          </a:p>
          <a:p>
            <a:r>
              <a:rPr lang="en-US" dirty="0" smtClean="0"/>
              <a:t>Write(Byte)	Writes an unsigned byte to the current stream and advances the stream position by one byte.</a:t>
            </a:r>
          </a:p>
          <a:p>
            <a:r>
              <a:rPr lang="en-US" dirty="0" smtClean="0"/>
              <a:t>	</a:t>
            </a:r>
          </a:p>
          <a:p>
            <a:r>
              <a:rPr lang="en-US" dirty="0" smtClean="0"/>
              <a:t>Write(Byte[])	Writes a byte array to the underlying stream.</a:t>
            </a:r>
          </a:p>
          <a:p>
            <a:r>
              <a:rPr lang="en-US" dirty="0" smtClean="0"/>
              <a:t>	</a:t>
            </a:r>
          </a:p>
          <a:p>
            <a:r>
              <a:rPr lang="en-US" dirty="0" smtClean="0"/>
              <a:t>Write(Char)	Writes a Unicode character to the current stream and advances the current position of the stream in accordance with the Encoding used and the specific characters being written to the stream.</a:t>
            </a:r>
          </a:p>
          <a:p>
            <a:r>
              <a:rPr lang="en-US" dirty="0" smtClean="0"/>
              <a:t>	</a:t>
            </a:r>
          </a:p>
          <a:p>
            <a:r>
              <a:rPr lang="en-US" dirty="0" smtClean="0"/>
              <a:t>Write(Char[])	Writes a character array to the current stream and advances the current position of the stream in accordance with the Encoding used and the specific characters being written to the stream.</a:t>
            </a:r>
          </a:p>
          <a:p>
            <a:r>
              <a:rPr lang="en-US" dirty="0" smtClean="0"/>
              <a:t>	</a:t>
            </a:r>
          </a:p>
          <a:p>
            <a:r>
              <a:rPr lang="en-US" dirty="0" smtClean="0"/>
              <a:t>Write(Decimal)	Writes a decimal value to the current stream and advances the stream position by sixteen bytes.</a:t>
            </a:r>
          </a:p>
          <a:p>
            <a:r>
              <a:rPr lang="en-US" dirty="0" smtClean="0"/>
              <a:t>	</a:t>
            </a:r>
          </a:p>
          <a:p>
            <a:r>
              <a:rPr lang="en-US" dirty="0" smtClean="0"/>
              <a:t>Write(Double)	Writes an eight-byte floating-point value to the current stream and advances the stream position by eight bytes.</a:t>
            </a:r>
          </a:p>
          <a:p>
            <a:r>
              <a:rPr lang="en-US" dirty="0" smtClean="0"/>
              <a:t>	</a:t>
            </a:r>
          </a:p>
          <a:p>
            <a:r>
              <a:rPr lang="en-US" dirty="0" smtClean="0"/>
              <a:t>Write(Int16)	Writes a two-byte signed integer to the current stream and advances the stream position by two bytes.</a:t>
            </a:r>
          </a:p>
          <a:p>
            <a:r>
              <a:rPr lang="en-US" dirty="0" smtClean="0"/>
              <a:t>	</a:t>
            </a:r>
          </a:p>
          <a:p>
            <a:r>
              <a:rPr lang="en-US" dirty="0" smtClean="0"/>
              <a:t>Write(Int32)	Writes a four-byte signed integer to the current stream and advances the stream position by four bytes.</a:t>
            </a:r>
          </a:p>
          <a:p>
            <a:r>
              <a:rPr lang="en-US" dirty="0" smtClean="0"/>
              <a:t>	</a:t>
            </a:r>
          </a:p>
          <a:p>
            <a:r>
              <a:rPr lang="en-US" dirty="0" smtClean="0"/>
              <a:t>Write(Int64)	Writes an eight-byte signed integer to the current stream and advances the stream position by eight bytes.</a:t>
            </a:r>
          </a:p>
          <a:p>
            <a:r>
              <a:rPr lang="en-US" dirty="0" smtClean="0"/>
              <a:t>	</a:t>
            </a:r>
          </a:p>
          <a:p>
            <a:r>
              <a:rPr lang="en-US" dirty="0" smtClean="0"/>
              <a:t>Write(</a:t>
            </a:r>
            <a:r>
              <a:rPr lang="en-US" dirty="0" err="1" smtClean="0"/>
              <a:t>SByte</a:t>
            </a:r>
            <a:r>
              <a:rPr lang="en-US" dirty="0" smtClean="0"/>
              <a:t>)	Writes a signed byte to the current stream and advances the stream position by one byte.</a:t>
            </a:r>
          </a:p>
          <a:p>
            <a:r>
              <a:rPr lang="en-US" dirty="0" smtClean="0"/>
              <a:t>	</a:t>
            </a:r>
          </a:p>
          <a:p>
            <a:r>
              <a:rPr lang="en-US" dirty="0" smtClean="0"/>
              <a:t>Write(Single)	Writes a four-byte floating-point value to the current stream and advances the stream position by four bytes.</a:t>
            </a:r>
          </a:p>
          <a:p>
            <a:r>
              <a:rPr lang="en-US" dirty="0" smtClean="0"/>
              <a:t>	</a:t>
            </a:r>
          </a:p>
          <a:p>
            <a:r>
              <a:rPr lang="en-US" dirty="0" smtClean="0"/>
              <a:t>Write(String)	Writes a length-prefixed string to this stream in the current encoding of the BinaryWriter, and advances the current position of the stream in accordance with the encoding used and the specific characters being written to the stream.</a:t>
            </a:r>
            <a:endParaRPr lang="en-US"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Close	Closes the StreamReader object and the underlying stream, and releases any system resources associated with the reader. (Overrides TextReader.Close().)</a:t>
            </a:r>
          </a:p>
          <a:p>
            <a:r>
              <a:rPr lang="en-US" dirty="0" smtClean="0"/>
              <a:t>	</a:t>
            </a:r>
          </a:p>
          <a:p>
            <a:r>
              <a:rPr lang="en-US" dirty="0" err="1" smtClean="0"/>
              <a:t>CreateObjRef</a:t>
            </a:r>
            <a:r>
              <a:rPr lang="en-US" dirty="0" smtClean="0"/>
              <a:t>	Creates an object that contains all the relevant information required to generate a proxy used to communicate with a remote object. (Inherited from </a:t>
            </a:r>
            <a:r>
              <a:rPr lang="en-US" dirty="0" err="1" smtClean="0"/>
              <a:t>MarshalByRefObject</a:t>
            </a:r>
            <a:r>
              <a:rPr lang="en-US" dirty="0" smtClean="0"/>
              <a:t>.)</a:t>
            </a:r>
          </a:p>
          <a:p>
            <a:r>
              <a:rPr lang="en-US" dirty="0" smtClean="0"/>
              <a:t>	</a:t>
            </a:r>
          </a:p>
          <a:p>
            <a:r>
              <a:rPr lang="en-US" dirty="0" err="1" smtClean="0"/>
              <a:t>DiscardBufferedData</a:t>
            </a:r>
            <a:r>
              <a:rPr lang="en-US" dirty="0" smtClean="0"/>
              <a:t>	Clears the internal buffer.</a:t>
            </a:r>
          </a:p>
          <a:p>
            <a:r>
              <a:rPr lang="en-US" dirty="0" smtClean="0"/>
              <a:t>	</a:t>
            </a:r>
          </a:p>
          <a:p>
            <a:r>
              <a:rPr lang="en-US" dirty="0" smtClean="0"/>
              <a:t>Dispose()	Releases all resources used by the TextReader object. (Inherited from TextReader.)</a:t>
            </a:r>
          </a:p>
          <a:p>
            <a:r>
              <a:rPr lang="en-US" dirty="0" smtClean="0"/>
              <a:t>	</a:t>
            </a:r>
          </a:p>
          <a:p>
            <a:r>
              <a:rPr lang="en-US" dirty="0" smtClean="0"/>
              <a:t>Dispose(Boolean)	Closes the underlying stream, releases the unmanaged resources used by the StreamReader, and optionally releases the managed resources. (Overrides </a:t>
            </a:r>
            <a:r>
              <a:rPr lang="en-US" dirty="0" err="1" smtClean="0"/>
              <a:t>TextReader.Dispose</a:t>
            </a:r>
            <a:r>
              <a:rPr lang="en-US" dirty="0" smtClean="0"/>
              <a:t>(Boolean).)</a:t>
            </a:r>
          </a:p>
          <a:p>
            <a:r>
              <a:rPr lang="en-US" dirty="0" smtClean="0"/>
              <a:t>	</a:t>
            </a:r>
          </a:p>
          <a:p>
            <a:r>
              <a:rPr lang="en-US" dirty="0" smtClean="0"/>
              <a:t>Equals(Object)	Determines whether the specified object is equal to the current object. (Inherited from Object.)</a:t>
            </a:r>
          </a:p>
          <a:p>
            <a:r>
              <a:rPr lang="en-US" dirty="0" smtClean="0"/>
              <a:t>	</a:t>
            </a:r>
          </a:p>
          <a:p>
            <a:r>
              <a:rPr lang="en-US" dirty="0" smtClean="0"/>
              <a:t>Finalize	Allows an object to try to free resources and perform other cleanup operations before it is reclaimed by garbage collection. (Inherited from Object.)</a:t>
            </a:r>
          </a:p>
          <a:p>
            <a:r>
              <a:rPr lang="en-US" dirty="0" smtClean="0"/>
              <a:t>	</a:t>
            </a:r>
          </a:p>
          <a:p>
            <a:r>
              <a:rPr lang="en-US" dirty="0" err="1" smtClean="0"/>
              <a:t>GetHashCode</a:t>
            </a:r>
            <a:r>
              <a:rPr lang="en-US" dirty="0" smtClean="0"/>
              <a:t>	Serves as a hash function for a particular type. (Inherited from Object.)</a:t>
            </a:r>
          </a:p>
          <a:p>
            <a:r>
              <a:rPr lang="en-US" dirty="0" smtClean="0"/>
              <a:t>	</a:t>
            </a:r>
          </a:p>
          <a:p>
            <a:r>
              <a:rPr lang="en-US" dirty="0" err="1" smtClean="0"/>
              <a:t>GetLifetimeService</a:t>
            </a:r>
            <a:r>
              <a:rPr lang="en-US" dirty="0" smtClean="0"/>
              <a:t>	Retrieves the current lifetime service object that controls the lifetime policy for this instance. (Inherited from </a:t>
            </a:r>
            <a:r>
              <a:rPr lang="en-US" dirty="0" err="1" smtClean="0"/>
              <a:t>MarshalByRefObject</a:t>
            </a:r>
            <a:r>
              <a:rPr lang="en-US" dirty="0" smtClean="0"/>
              <a:t>.)</a:t>
            </a:r>
          </a:p>
          <a:p>
            <a:r>
              <a:rPr lang="en-US" dirty="0" smtClean="0"/>
              <a:t>	</a:t>
            </a:r>
          </a:p>
          <a:p>
            <a:r>
              <a:rPr lang="en-US" dirty="0" err="1" smtClean="0"/>
              <a:t>GetType</a:t>
            </a:r>
            <a:r>
              <a:rPr lang="en-US" dirty="0" smtClean="0"/>
              <a:t>	Gets the Type of the current instance. (Inherited from Object.)	</a:t>
            </a:r>
          </a:p>
          <a:p>
            <a:r>
              <a:rPr lang="en-US" dirty="0" err="1" smtClean="0"/>
              <a:t>InitializeLifetimeService</a:t>
            </a:r>
            <a:r>
              <a:rPr lang="en-US" dirty="0" smtClean="0"/>
              <a:t>	Obtains a lifetime service object to control the lifetime policy for this instance. (Inherited from </a:t>
            </a:r>
            <a:r>
              <a:rPr lang="en-US" dirty="0" err="1" smtClean="0"/>
              <a:t>MarshalByRefObject</a:t>
            </a:r>
            <a:r>
              <a:rPr lang="en-US" dirty="0" smtClean="0"/>
              <a:t>.)</a:t>
            </a:r>
          </a:p>
          <a:p>
            <a:r>
              <a:rPr lang="en-US" dirty="0" smtClean="0"/>
              <a:t>	</a:t>
            </a:r>
          </a:p>
          <a:p>
            <a:endParaRPr lang="en-US" dirty="0" smtClean="0"/>
          </a:p>
          <a:p>
            <a:r>
              <a:rPr lang="en-US" dirty="0" err="1" smtClean="0"/>
              <a:t>MemberwiseClone</a:t>
            </a:r>
            <a:r>
              <a:rPr lang="en-US" dirty="0" smtClean="0"/>
              <a:t>()	Creates a shallow copy of the current Object. (Inherited from Object.)</a:t>
            </a:r>
          </a:p>
          <a:p>
            <a:r>
              <a:rPr lang="en-US" dirty="0" smtClean="0"/>
              <a:t>	</a:t>
            </a:r>
          </a:p>
          <a:p>
            <a:r>
              <a:rPr lang="en-US" dirty="0" err="1" smtClean="0"/>
              <a:t>MemberwiseClone</a:t>
            </a:r>
            <a:r>
              <a:rPr lang="en-US" dirty="0" smtClean="0"/>
              <a:t>(Boolean)	Creates a shallow copy of the current </a:t>
            </a:r>
            <a:r>
              <a:rPr lang="en-US" dirty="0" err="1" smtClean="0"/>
              <a:t>MarshalByRefObject</a:t>
            </a:r>
            <a:r>
              <a:rPr lang="en-US" dirty="0" smtClean="0"/>
              <a:t> object. (Inherited from </a:t>
            </a:r>
            <a:r>
              <a:rPr lang="en-US" dirty="0" err="1" smtClean="0"/>
              <a:t>MarshalByRefObject</a:t>
            </a:r>
            <a:r>
              <a:rPr lang="en-US" dirty="0" smtClean="0"/>
              <a:t>.)</a:t>
            </a:r>
          </a:p>
          <a:p>
            <a:r>
              <a:rPr lang="en-US" dirty="0" smtClean="0"/>
              <a:t>	</a:t>
            </a:r>
          </a:p>
          <a:p>
            <a:r>
              <a:rPr lang="en-US" dirty="0" smtClean="0"/>
              <a:t>Peek	Returns the next available character but does not consume it. (Overrides </a:t>
            </a:r>
            <a:r>
              <a:rPr lang="en-US" dirty="0" err="1" smtClean="0"/>
              <a:t>TextReader.Peek</a:t>
            </a:r>
            <a:r>
              <a:rPr lang="en-US" dirty="0" smtClean="0"/>
              <a:t>().)</a:t>
            </a:r>
            <a:endParaRPr lang="en-US"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Close	Closes the current StreamWriter object and the underlying stream. (Overrides </a:t>
            </a:r>
            <a:r>
              <a:rPr lang="en-US" dirty="0" err="1" smtClean="0"/>
              <a:t>TextWriter.Close</a:t>
            </a:r>
            <a:r>
              <a:rPr lang="en-US" dirty="0" smtClean="0"/>
              <a:t>().)</a:t>
            </a:r>
          </a:p>
          <a:p>
            <a:r>
              <a:rPr lang="en-US" dirty="0" smtClean="0"/>
              <a:t>	</a:t>
            </a:r>
          </a:p>
          <a:p>
            <a:r>
              <a:rPr lang="en-US" dirty="0" err="1" smtClean="0"/>
              <a:t>CreateObjRef</a:t>
            </a:r>
            <a:r>
              <a:rPr lang="en-US" dirty="0" smtClean="0"/>
              <a:t>	Creates an object that contains all the relevant information required to generate a proxy used to communicate with a remote object. (Inherited from </a:t>
            </a:r>
            <a:r>
              <a:rPr lang="en-US" dirty="0" err="1" smtClean="0"/>
              <a:t>MarshalByRefObject</a:t>
            </a:r>
            <a:r>
              <a:rPr lang="en-US" dirty="0" smtClean="0"/>
              <a:t>.)</a:t>
            </a:r>
          </a:p>
          <a:p>
            <a:r>
              <a:rPr lang="en-US" dirty="0" smtClean="0"/>
              <a:t>	</a:t>
            </a:r>
          </a:p>
          <a:p>
            <a:r>
              <a:rPr lang="en-US" dirty="0" smtClean="0"/>
              <a:t>Dispose()	Releases all resources used by the TextWriter object. (Inherited from TextWriter.)</a:t>
            </a:r>
          </a:p>
          <a:p>
            <a:r>
              <a:rPr lang="en-US" dirty="0" smtClean="0"/>
              <a:t>	</a:t>
            </a:r>
          </a:p>
          <a:p>
            <a:r>
              <a:rPr lang="en-US" dirty="0" smtClean="0"/>
              <a:t>Dispose(Boolean)	Releases the unmanaged resources used by the StreamWriter and optionally releases the managed resources. (Overrides </a:t>
            </a:r>
            <a:r>
              <a:rPr lang="en-US" dirty="0" err="1" smtClean="0"/>
              <a:t>TextWriter.Dispose</a:t>
            </a:r>
            <a:r>
              <a:rPr lang="en-US" dirty="0" smtClean="0"/>
              <a:t>(Boolean).)</a:t>
            </a:r>
          </a:p>
          <a:p>
            <a:r>
              <a:rPr lang="en-US" dirty="0" smtClean="0"/>
              <a:t>	</a:t>
            </a:r>
          </a:p>
          <a:p>
            <a:r>
              <a:rPr lang="en-US" dirty="0" smtClean="0"/>
              <a:t>Equals(Object)	Determines whether the specified object is equal to the current object. (Inherited from Object.)</a:t>
            </a:r>
          </a:p>
          <a:p>
            <a:r>
              <a:rPr lang="en-US" dirty="0" smtClean="0"/>
              <a:t>	</a:t>
            </a:r>
          </a:p>
          <a:p>
            <a:r>
              <a:rPr lang="en-US" dirty="0" smtClean="0"/>
              <a:t>Finalize	Allows an object to try to free resources and perform other cleanup operations before it is reclaimed by garbage collection. (Inherited from Object.)</a:t>
            </a:r>
          </a:p>
          <a:p>
            <a:r>
              <a:rPr lang="en-US" dirty="0" smtClean="0"/>
              <a:t>	</a:t>
            </a:r>
          </a:p>
          <a:p>
            <a:r>
              <a:rPr lang="en-US" dirty="0" smtClean="0"/>
              <a:t>Flush	Clears all buffers for the current writer and causes any buffered data to be written to the underlying stream. (Overrides </a:t>
            </a:r>
            <a:r>
              <a:rPr lang="en-US" dirty="0" err="1" smtClean="0"/>
              <a:t>TextWriter.Flush</a:t>
            </a:r>
            <a:r>
              <a:rPr lang="en-US" dirty="0" smtClean="0"/>
              <a:t>().)</a:t>
            </a:r>
          </a:p>
          <a:p>
            <a:r>
              <a:rPr lang="en-US" dirty="0" smtClean="0"/>
              <a:t>	</a:t>
            </a:r>
          </a:p>
          <a:p>
            <a:r>
              <a:rPr lang="en-US" dirty="0" err="1" smtClean="0"/>
              <a:t>FlushAsync</a:t>
            </a:r>
            <a:r>
              <a:rPr lang="en-US" dirty="0" smtClean="0"/>
              <a:t>	Clears all buffers for this stream asynchronously and causes any buffered data to be written to the underlying device. (Overrides </a:t>
            </a:r>
            <a:r>
              <a:rPr lang="en-US" dirty="0" err="1" smtClean="0"/>
              <a:t>TextWriter.FlushAsync</a:t>
            </a:r>
            <a:r>
              <a:rPr lang="en-US" dirty="0" smtClean="0"/>
              <a:t>().)</a:t>
            </a:r>
          </a:p>
          <a:p>
            <a:r>
              <a:rPr lang="en-US" dirty="0" smtClean="0"/>
              <a:t>	</a:t>
            </a:r>
          </a:p>
          <a:p>
            <a:r>
              <a:rPr lang="en-US" dirty="0" err="1" smtClean="0"/>
              <a:t>GetHashCode</a:t>
            </a:r>
            <a:r>
              <a:rPr lang="en-US" dirty="0" smtClean="0"/>
              <a:t>	Serves as a hash function for a particular type. (Inherited from Object.)</a:t>
            </a:r>
          </a:p>
          <a:p>
            <a:r>
              <a:rPr lang="en-US" dirty="0" smtClean="0"/>
              <a:t>	</a:t>
            </a:r>
          </a:p>
          <a:p>
            <a:r>
              <a:rPr lang="en-US" dirty="0" err="1" smtClean="0"/>
              <a:t>GetLifetimeService</a:t>
            </a:r>
            <a:r>
              <a:rPr lang="en-US" dirty="0" smtClean="0"/>
              <a:t>	Retrieves the current lifetime service object that controls the lifetime policy for this instance. (Inherited from </a:t>
            </a:r>
            <a:r>
              <a:rPr lang="en-US" dirty="0" err="1" smtClean="0"/>
              <a:t>MarshalByRefObject</a:t>
            </a:r>
            <a:r>
              <a:rPr lang="en-US" dirty="0" smtClean="0"/>
              <a:t>.)</a:t>
            </a:r>
          </a:p>
          <a:p>
            <a:r>
              <a:rPr lang="en-US" dirty="0" smtClean="0"/>
              <a:t>	</a:t>
            </a:r>
          </a:p>
          <a:p>
            <a:r>
              <a:rPr lang="en-US" dirty="0" err="1" smtClean="0"/>
              <a:t>GetType</a:t>
            </a:r>
            <a:r>
              <a:rPr lang="en-US" dirty="0" smtClean="0"/>
              <a:t>	Gets the Type of the current instance. (Inherited from Object.)</a:t>
            </a:r>
          </a:p>
          <a:p>
            <a:r>
              <a:rPr lang="en-US" dirty="0" smtClean="0"/>
              <a:t>	</a:t>
            </a:r>
          </a:p>
          <a:p>
            <a:r>
              <a:rPr lang="en-US" dirty="0" err="1" smtClean="0"/>
              <a:t>InitializeLifetimeService</a:t>
            </a:r>
            <a:r>
              <a:rPr lang="en-US" dirty="0" smtClean="0"/>
              <a:t>	Obtains a lifetime service object to control the lifetime policy for this instance. (Inherited from </a:t>
            </a:r>
            <a:r>
              <a:rPr lang="en-US" dirty="0" err="1" smtClean="0"/>
              <a:t>MarshalByRefObject</a:t>
            </a:r>
            <a:r>
              <a:rPr lang="en-US" dirty="0" smtClean="0"/>
              <a:t>.)</a:t>
            </a:r>
          </a:p>
          <a:p>
            <a:r>
              <a:rPr lang="en-US" dirty="0" smtClean="0"/>
              <a:t>	</a:t>
            </a:r>
          </a:p>
          <a:p>
            <a:r>
              <a:rPr lang="en-US" dirty="0" err="1" smtClean="0"/>
              <a:t>MemberwiseClone</a:t>
            </a:r>
            <a:r>
              <a:rPr lang="en-US" dirty="0" smtClean="0"/>
              <a:t>()	Creates a shallow copy of the current Object. (Inherited from Object.)</a:t>
            </a:r>
          </a:p>
          <a:p>
            <a:r>
              <a:rPr lang="en-US" dirty="0" smtClean="0"/>
              <a:t>	</a:t>
            </a:r>
          </a:p>
          <a:p>
            <a:r>
              <a:rPr lang="en-US" dirty="0" err="1" smtClean="0"/>
              <a:t>MemberwiseClone</a:t>
            </a:r>
            <a:r>
              <a:rPr lang="en-US" dirty="0" smtClean="0"/>
              <a:t>(Boolean)	Creates a shallow copy of the current </a:t>
            </a:r>
            <a:r>
              <a:rPr lang="en-US" dirty="0" err="1" smtClean="0"/>
              <a:t>MarshalByRefObject</a:t>
            </a:r>
            <a:r>
              <a:rPr lang="en-US" dirty="0" smtClean="0"/>
              <a:t> object. (Inherited from </a:t>
            </a:r>
            <a:r>
              <a:rPr lang="en-US" dirty="0" err="1" smtClean="0"/>
              <a:t>MarshalByRefObject</a:t>
            </a:r>
            <a:r>
              <a:rPr lang="en-US" dirty="0" smtClean="0"/>
              <a:t>.)</a:t>
            </a:r>
          </a:p>
          <a:p>
            <a:r>
              <a:rPr lang="en-US" dirty="0" smtClean="0"/>
              <a:t>	</a:t>
            </a:r>
          </a:p>
          <a:p>
            <a:r>
              <a:rPr lang="en-US" dirty="0" err="1" smtClean="0"/>
              <a:t>ToString</a:t>
            </a:r>
            <a:r>
              <a:rPr lang="en-US" dirty="0" smtClean="0"/>
              <a:t>	Returns a string that represents the current object. (Inherited from Object.)</a:t>
            </a:r>
          </a:p>
          <a:p>
            <a:r>
              <a:rPr lang="en-US" dirty="0" smtClean="0"/>
              <a:t>	</a:t>
            </a:r>
          </a:p>
          <a:p>
            <a:r>
              <a:rPr lang="en-US" dirty="0" smtClean="0"/>
              <a:t>Write(Boolean)	Writes the text representation of a Boolean value to the text string or stream. (Inherited from TextWriter.)</a:t>
            </a:r>
          </a:p>
          <a:p>
            <a:r>
              <a:rPr lang="en-US" dirty="0" smtClean="0"/>
              <a:t>	</a:t>
            </a:r>
          </a:p>
          <a:p>
            <a:r>
              <a:rPr lang="en-US" dirty="0" smtClean="0"/>
              <a:t>Write(Char)	Writes a character to the stream. (Overrides </a:t>
            </a:r>
            <a:r>
              <a:rPr lang="en-US" dirty="0" err="1" smtClean="0"/>
              <a:t>TextWriter.Write</a:t>
            </a:r>
            <a:r>
              <a:rPr lang="en-US" dirty="0" smtClean="0"/>
              <a:t>(Char).)</a:t>
            </a:r>
          </a:p>
          <a:p>
            <a:r>
              <a:rPr lang="en-US" dirty="0" smtClean="0"/>
              <a:t>	</a:t>
            </a:r>
          </a:p>
          <a:p>
            <a:r>
              <a:rPr lang="en-US" dirty="0" smtClean="0"/>
              <a:t>Write(Char[])	Writes a character array to the stream. (Overrides </a:t>
            </a:r>
            <a:r>
              <a:rPr lang="en-US" dirty="0" err="1" smtClean="0"/>
              <a:t>TextWriter.Write</a:t>
            </a:r>
            <a:r>
              <a:rPr lang="en-US" dirty="0" smtClean="0"/>
              <a:t>(Char[]).)</a:t>
            </a:r>
          </a:p>
          <a:p>
            <a:r>
              <a:rPr lang="en-US" dirty="0" smtClean="0"/>
              <a:t>	</a:t>
            </a:r>
          </a:p>
          <a:p>
            <a:r>
              <a:rPr lang="en-US" dirty="0" smtClean="0"/>
              <a:t>Write(Decimal)	Writes the text representation of a decimal value to the text string or stream. (Inherited from TextWriter.)</a:t>
            </a:r>
          </a:p>
          <a:p>
            <a:r>
              <a:rPr lang="en-US" dirty="0" smtClean="0"/>
              <a:t>	</a:t>
            </a:r>
          </a:p>
          <a:p>
            <a:r>
              <a:rPr lang="en-US" dirty="0" smtClean="0"/>
              <a:t>Write(Double)	Writes the text representation of an 8-byte floating-point value to the text string or stream. (Inherited from TextWriter.)</a:t>
            </a:r>
          </a:p>
          <a:p>
            <a:r>
              <a:rPr lang="en-US" dirty="0" smtClean="0"/>
              <a:t>	</a:t>
            </a:r>
          </a:p>
          <a:p>
            <a:r>
              <a:rPr lang="en-US" dirty="0" smtClean="0"/>
              <a:t>Write(Int32)	Writes the text representation of a 4-byte signed integer to the text string or stream. (Inherited from TextWriter.)</a:t>
            </a:r>
            <a:endParaRPr lang="en-US" dirty="0"/>
          </a:p>
        </p:txBody>
      </p:sp>
      <p:sp>
        <p:nvSpPr>
          <p:cNvPr id="4" name="Footer Placeholder 3"/>
          <p:cNvSpPr>
            <a:spLocks noGrp="1"/>
          </p:cNvSpPr>
          <p:nvPr>
            <p:ph type="ftr" sz="quarter" idx="10"/>
          </p:nvPr>
        </p:nvSpPr>
        <p:spPr/>
        <p:txBody>
          <a:bodyPr/>
          <a:lstStyle/>
          <a:p>
            <a:r>
              <a:rPr lang="en-US" smtClean="0"/>
              <a:t>Copyright @ Trendz IT</a:t>
            </a:r>
            <a:endParaRPr lang="en-US"/>
          </a:p>
        </p:txBody>
      </p:sp>
      <p:sp>
        <p:nvSpPr>
          <p:cNvPr id="5" name="Slide Number Placeholder 4"/>
          <p:cNvSpPr>
            <a:spLocks noGrp="1"/>
          </p:cNvSpPr>
          <p:nvPr>
            <p:ph type="sldNum" sz="quarter" idx="11"/>
          </p:nvPr>
        </p:nvSpPr>
        <p:spPr/>
        <p:txBody>
          <a:bodyPr/>
          <a:lstStyle/>
          <a:p>
            <a:fld id="{36865651-6286-4C5B-9C14-6C1369A5D4DB}" type="slidenum">
              <a:rPr lang="en-US" smtClean="0"/>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865651-6286-4C5B-9C14-6C1369A5D4DB}"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sz="1200" b="0" dirty="0" smtClean="0">
                <a:solidFill>
                  <a:srgbClr val="0000FF"/>
                </a:solidFill>
                <a:latin typeface="Book Antiqua" pitchFamily="18" charset="0"/>
              </a:rPr>
              <a:t>You can use delegates without parameters or with parameter list</a:t>
            </a:r>
          </a:p>
          <a:p>
            <a:pPr>
              <a:buFont typeface="Wingdings" pitchFamily="2" charset="2"/>
              <a:buNone/>
            </a:pPr>
            <a:r>
              <a:rPr lang="en-US" sz="1200" b="0" dirty="0" smtClean="0">
                <a:solidFill>
                  <a:srgbClr val="0000FF"/>
                </a:solidFill>
                <a:latin typeface="Book Antiqua" pitchFamily="18" charset="0"/>
              </a:rPr>
              <a:t>You should follow the same syntax as in the method </a:t>
            </a:r>
          </a:p>
          <a:p>
            <a:pPr>
              <a:buNone/>
            </a:pPr>
            <a:r>
              <a:rPr lang="en-US" sz="1200" b="0" dirty="0" smtClean="0">
                <a:solidFill>
                  <a:srgbClr val="0000FF"/>
                </a:solidFill>
                <a:latin typeface="Book Antiqua" pitchFamily="18" charset="0"/>
              </a:rPr>
              <a:t>(If you are referring to the method with two int parameters and int return type, the delegate which you are declaring should be in the same format. This is why it is referred to as type safe function pointer.)</a:t>
            </a:r>
          </a:p>
          <a:p>
            <a:pPr>
              <a:lnSpc>
                <a:spcPct val="140000"/>
              </a:lnSpc>
              <a:buNone/>
            </a:pPr>
            <a:endParaRPr lang="en-IN" sz="1200" b="0" dirty="0" smtClean="0">
              <a:solidFill>
                <a:srgbClr val="0000FF"/>
              </a:solidFill>
              <a:latin typeface="Book Antiqua" pitchFamily="18" charset="0"/>
            </a:endParaRPr>
          </a:p>
          <a:p>
            <a:pPr>
              <a:lnSpc>
                <a:spcPct val="150000"/>
              </a:lnSpc>
              <a:buFont typeface="Wingdings" pitchFamily="2" charset="2"/>
              <a:buChar char="Ø"/>
              <a:tabLst>
                <a:tab pos="521528" algn="l"/>
              </a:tabLst>
            </a:pPr>
            <a:endParaRPr lang="en-GB" sz="1050" b="0" spc="-35" dirty="0" smtClean="0">
              <a:solidFill>
                <a:srgbClr val="0000FF"/>
              </a:solidFill>
              <a:latin typeface="Book Antiqua" pitchFamily="18" charset="0"/>
            </a:endParaRPr>
          </a:p>
          <a:p>
            <a:pPr>
              <a:buFont typeface="Wingdings" pitchFamily="2" charset="2"/>
              <a:buChar char="v"/>
            </a:pPr>
            <a:endParaRPr lang="en-IN" b="0" dirty="0" smtClean="0"/>
          </a:p>
          <a:p>
            <a:pPr>
              <a:buFont typeface="Wingdings" pitchFamily="2" charset="2"/>
              <a:buChar char="v"/>
            </a:pPr>
            <a:endParaRPr lang="en-IN" b="0"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endParaRPr lang="en-US" sz="1200" b="1" i="0" kern="1200" dirty="0" smtClean="0">
              <a:solidFill>
                <a:schemeClr val="tx1"/>
              </a:solidFill>
              <a:latin typeface="+mn-lt"/>
              <a:ea typeface="+mn-ea"/>
              <a:cs typeface="+mn-cs"/>
            </a:endParaRPr>
          </a:p>
          <a:p>
            <a:pPr algn="l"/>
            <a:r>
              <a:rPr lang="en-US" dirty="0" smtClean="0">
                <a:solidFill>
                  <a:srgbClr val="002060"/>
                </a:solidFill>
                <a:latin typeface="Book Antiqua" pitchFamily="18" charset="0"/>
              </a:rPr>
              <a:t>delegate void Delegate _Multicast (int x, int y);</a:t>
            </a:r>
          </a:p>
          <a:p>
            <a:pPr algn="l"/>
            <a:endParaRPr lang="en-US" dirty="0" smtClean="0">
              <a:solidFill>
                <a:srgbClr val="002060"/>
              </a:solidFill>
              <a:latin typeface="Book Antiqua" pitchFamily="18" charset="0"/>
            </a:endParaRPr>
          </a:p>
          <a:p>
            <a:pPr algn="l"/>
            <a:r>
              <a:rPr lang="en-US" dirty="0" smtClean="0">
                <a:solidFill>
                  <a:srgbClr val="002060"/>
                </a:solidFill>
                <a:latin typeface="Book Antiqua" pitchFamily="18" charset="0"/>
              </a:rPr>
              <a:t>Class Class2</a:t>
            </a:r>
          </a:p>
          <a:p>
            <a:pPr algn="l"/>
            <a:r>
              <a:rPr lang="en-US" dirty="0" smtClean="0">
                <a:solidFill>
                  <a:srgbClr val="002060"/>
                </a:solidFill>
                <a:latin typeface="Book Antiqua" pitchFamily="18" charset="0"/>
              </a:rPr>
              <a:t>{</a:t>
            </a:r>
          </a:p>
          <a:p>
            <a:pPr algn="l"/>
            <a:r>
              <a:rPr lang="en-US" dirty="0" smtClean="0">
                <a:solidFill>
                  <a:srgbClr val="002060"/>
                </a:solidFill>
                <a:latin typeface="Book Antiqua" pitchFamily="18" charset="0"/>
              </a:rPr>
              <a:t>    static void Method1(int x, int y)</a:t>
            </a:r>
          </a:p>
          <a:p>
            <a:pPr algn="l"/>
            <a:r>
              <a:rPr lang="en-US" dirty="0" smtClean="0">
                <a:solidFill>
                  <a:srgbClr val="002060"/>
                </a:solidFill>
                <a:latin typeface="Book Antiqua" pitchFamily="18" charset="0"/>
              </a:rPr>
              <a:t>    {</a:t>
            </a:r>
          </a:p>
          <a:p>
            <a:pPr algn="l"/>
            <a:r>
              <a:rPr lang="en-US" dirty="0" smtClean="0">
                <a:solidFill>
                  <a:srgbClr val="002060"/>
                </a:solidFill>
                <a:latin typeface="Book Antiqua" pitchFamily="18" charset="0"/>
              </a:rPr>
              <a:t>        Console.WriteLine("You r in Method 1");</a:t>
            </a:r>
          </a:p>
          <a:p>
            <a:pPr algn="l"/>
            <a:r>
              <a:rPr lang="en-US" dirty="0" smtClean="0">
                <a:solidFill>
                  <a:srgbClr val="002060"/>
                </a:solidFill>
                <a:latin typeface="Book Antiqua" pitchFamily="18" charset="0"/>
              </a:rPr>
              <a:t>    }</a:t>
            </a:r>
          </a:p>
          <a:p>
            <a:pPr algn="l"/>
            <a:endParaRPr lang="en-US" dirty="0" smtClean="0">
              <a:solidFill>
                <a:srgbClr val="002060"/>
              </a:solidFill>
              <a:latin typeface="Book Antiqua" pitchFamily="18" charset="0"/>
            </a:endParaRPr>
          </a:p>
          <a:p>
            <a:pPr algn="l"/>
            <a:r>
              <a:rPr lang="en-US" dirty="0" smtClean="0">
                <a:solidFill>
                  <a:srgbClr val="002060"/>
                </a:solidFill>
                <a:latin typeface="Book Antiqua" pitchFamily="18" charset="0"/>
              </a:rPr>
              <a:t>    static void Method2(int x, int y)</a:t>
            </a:r>
          </a:p>
          <a:p>
            <a:pPr algn="l"/>
            <a:r>
              <a:rPr lang="en-US" dirty="0" smtClean="0">
                <a:solidFill>
                  <a:srgbClr val="002060"/>
                </a:solidFill>
                <a:latin typeface="Book Antiqua" pitchFamily="18" charset="0"/>
              </a:rPr>
              <a:t>    {</a:t>
            </a:r>
          </a:p>
          <a:p>
            <a:pPr algn="l"/>
            <a:r>
              <a:rPr lang="en-US" dirty="0" smtClean="0">
                <a:solidFill>
                  <a:srgbClr val="002060"/>
                </a:solidFill>
                <a:latin typeface="Book Antiqua" pitchFamily="18" charset="0"/>
              </a:rPr>
              <a:t>        Console.WriteLine("You r in Method 2");</a:t>
            </a:r>
          </a:p>
          <a:p>
            <a:pPr algn="l"/>
            <a:r>
              <a:rPr lang="en-US" dirty="0" smtClean="0">
                <a:solidFill>
                  <a:srgbClr val="002060"/>
                </a:solidFill>
                <a:latin typeface="Book Antiqua" pitchFamily="18" charset="0"/>
              </a:rPr>
              <a:t>    }</a:t>
            </a:r>
          </a:p>
          <a:p>
            <a:pPr algn="l"/>
            <a:endParaRPr lang="en-US" dirty="0" smtClean="0">
              <a:solidFill>
                <a:srgbClr val="002060"/>
              </a:solidFill>
              <a:latin typeface="Book Antiqua" pitchFamily="18" charset="0"/>
            </a:endParaRPr>
          </a:p>
          <a:p>
            <a:pPr algn="l"/>
            <a:r>
              <a:rPr lang="en-US" dirty="0" smtClean="0">
                <a:solidFill>
                  <a:srgbClr val="002060"/>
                </a:solidFill>
                <a:latin typeface="Book Antiqua" pitchFamily="18" charset="0"/>
              </a:rPr>
              <a:t>    public static void &lt;place w:st="on" /&gt;Main&lt;/place /&gt;()</a:t>
            </a:r>
          </a:p>
          <a:p>
            <a:pPr algn="l"/>
            <a:r>
              <a:rPr lang="en-US" dirty="0" smtClean="0">
                <a:solidFill>
                  <a:srgbClr val="002060"/>
                </a:solidFill>
                <a:latin typeface="Book Antiqua" pitchFamily="18" charset="0"/>
              </a:rPr>
              <a:t>    {</a:t>
            </a:r>
          </a:p>
          <a:p>
            <a:pPr algn="l"/>
            <a:r>
              <a:rPr lang="en-US" dirty="0" smtClean="0">
                <a:solidFill>
                  <a:srgbClr val="002060"/>
                </a:solidFill>
                <a:latin typeface="Book Antiqua" pitchFamily="18" charset="0"/>
              </a:rPr>
              <a:t>        Delegate_Multicast func = new Delegate_Multicast(Method1);</a:t>
            </a:r>
          </a:p>
          <a:p>
            <a:pPr algn="l"/>
            <a:r>
              <a:rPr lang="en-US" dirty="0" smtClean="0">
                <a:solidFill>
                  <a:srgbClr val="002060"/>
                </a:solidFill>
                <a:latin typeface="Book Antiqua" pitchFamily="18" charset="0"/>
              </a:rPr>
              <a:t>        func += new Delegate_Multicast(Method2);</a:t>
            </a:r>
          </a:p>
          <a:p>
            <a:pPr algn="l"/>
            <a:r>
              <a:rPr lang="en-US" dirty="0" smtClean="0">
                <a:solidFill>
                  <a:srgbClr val="002060"/>
                </a:solidFill>
                <a:latin typeface="Book Antiqua" pitchFamily="18" charset="0"/>
              </a:rPr>
              <a:t>        func(1,2);             // Method1 and Method2 are called</a:t>
            </a:r>
          </a:p>
          <a:p>
            <a:pPr algn="l"/>
            <a:r>
              <a:rPr lang="en-US" dirty="0" smtClean="0">
                <a:solidFill>
                  <a:srgbClr val="002060"/>
                </a:solidFill>
                <a:latin typeface="Book Antiqua" pitchFamily="18" charset="0"/>
              </a:rPr>
              <a:t>        func -= new Delegate_Multicast(Method1);</a:t>
            </a:r>
          </a:p>
          <a:p>
            <a:pPr algn="l"/>
            <a:r>
              <a:rPr lang="en-US" dirty="0" smtClean="0">
                <a:solidFill>
                  <a:srgbClr val="002060"/>
                </a:solidFill>
                <a:latin typeface="Book Antiqua" pitchFamily="18" charset="0"/>
              </a:rPr>
              <a:t>        func(2,3);             // Only Method2 is called</a:t>
            </a:r>
          </a:p>
          <a:p>
            <a:pPr algn="l"/>
            <a:r>
              <a:rPr lang="en-US" dirty="0" smtClean="0">
                <a:solidFill>
                  <a:srgbClr val="002060"/>
                </a:solidFill>
                <a:latin typeface="Book Antiqua" pitchFamily="18" charset="0"/>
              </a:rPr>
              <a:t>    }</a:t>
            </a:r>
          </a:p>
          <a:p>
            <a:pPr algn="l"/>
            <a:r>
              <a:rPr lang="en-US" dirty="0" smtClean="0">
                <a:solidFill>
                  <a:srgbClr val="002060"/>
                </a:solidFill>
                <a:latin typeface="Book Antiqua" pitchFamily="18" charset="0"/>
              </a:rPr>
              <a:t>}</a:t>
            </a:r>
          </a:p>
          <a:p>
            <a:pPr algn="l"/>
            <a:endParaRPr lang="en-US" sz="1200" b="1" i="0" kern="1200" dirty="0" smtClean="0">
              <a:solidFill>
                <a:schemeClr val="tx1"/>
              </a:solidFill>
              <a:latin typeface="+mn-lt"/>
              <a:ea typeface="+mn-ea"/>
              <a:cs typeface="+mn-cs"/>
            </a:endParaRPr>
          </a:p>
          <a:p>
            <a:pPr algn="l"/>
            <a:endParaRPr lang="en-US" sz="1200" b="1" i="0" kern="1200" dirty="0" smtClean="0">
              <a:solidFill>
                <a:schemeClr val="tx1"/>
              </a:solidFill>
              <a:latin typeface="+mn-lt"/>
              <a:ea typeface="+mn-ea"/>
              <a:cs typeface="+mn-cs"/>
            </a:endParaRPr>
          </a:p>
          <a:p>
            <a:pPr algn="l"/>
            <a:r>
              <a:rPr lang="en-US" sz="1200" b="1" i="0" kern="1200" dirty="0" smtClean="0">
                <a:solidFill>
                  <a:schemeClr val="tx1"/>
                </a:solidFill>
                <a:latin typeface="+mn-lt"/>
                <a:ea typeface="+mn-ea"/>
                <a:cs typeface="+mn-cs"/>
              </a:rPr>
              <a:t>Explanation</a:t>
            </a:r>
          </a:p>
          <a:p>
            <a:pPr algn="l"/>
            <a:r>
              <a:rPr lang="en-US" sz="1200" b="0" i="0" kern="1200" dirty="0" smtClean="0">
                <a:solidFill>
                  <a:schemeClr val="tx1"/>
                </a:solidFill>
                <a:latin typeface="+mn-lt"/>
                <a:ea typeface="+mn-ea"/>
                <a:cs typeface="+mn-cs"/>
              </a:rPr>
              <a:t>In the above example, you can see that two methods are defined named method1 and method2 which take two integer parameters and return type as void.</a:t>
            </a:r>
          </a:p>
          <a:p>
            <a:pPr algn="l"/>
            <a:endParaRPr lang="en-US" sz="1200" b="0" i="0" kern="1200" dirty="0" smtClean="0">
              <a:solidFill>
                <a:schemeClr val="tx1"/>
              </a:solidFill>
              <a:latin typeface="+mn-lt"/>
              <a:ea typeface="+mn-ea"/>
              <a:cs typeface="+mn-cs"/>
            </a:endParaRPr>
          </a:p>
          <a:p>
            <a:pPr algn="l"/>
            <a:r>
              <a:rPr lang="en-US" sz="1200" b="0" i="0" kern="1200" dirty="0" smtClean="0">
                <a:solidFill>
                  <a:schemeClr val="tx1"/>
                </a:solidFill>
                <a:latin typeface="+mn-lt"/>
                <a:ea typeface="+mn-ea"/>
                <a:cs typeface="+mn-cs"/>
              </a:rPr>
              <a:t>In the main method, the Delegate object is created using the following statement:</a:t>
            </a:r>
          </a:p>
          <a:p>
            <a:pPr algn="l"/>
            <a:r>
              <a:rPr lang="en-US" dirty="0" smtClean="0"/>
              <a:t>Delegate_Multicast func = </a:t>
            </a:r>
            <a:r>
              <a:rPr lang="en-US" sz="1200" kern="1200" dirty="0" smtClean="0">
                <a:solidFill>
                  <a:schemeClr val="tx1"/>
                </a:solidFill>
                <a:latin typeface="+mn-lt"/>
                <a:ea typeface="+mn-ea"/>
                <a:cs typeface="+mn-cs"/>
              </a:rPr>
              <a:t>new</a:t>
            </a:r>
            <a:r>
              <a:rPr lang="en-US" dirty="0" smtClean="0"/>
              <a:t> Delegate_Multicast(Method1);</a:t>
            </a:r>
          </a:p>
          <a:p>
            <a:pPr algn="l"/>
            <a:endParaRPr lang="en-US" dirty="0" smtClean="0"/>
          </a:p>
          <a:p>
            <a:pPr algn="l"/>
            <a:r>
              <a:rPr lang="en-US" sz="1200" b="0" i="0" kern="1200" dirty="0" smtClean="0">
                <a:solidFill>
                  <a:schemeClr val="tx1"/>
                </a:solidFill>
                <a:latin typeface="+mn-lt"/>
                <a:ea typeface="+mn-ea"/>
                <a:cs typeface="+mn-cs"/>
              </a:rPr>
              <a:t>Then the Delegate is added using the += operator </a:t>
            </a:r>
          </a:p>
          <a:p>
            <a:pPr algn="l"/>
            <a:r>
              <a:rPr lang="en-US" sz="1200" b="0" i="0" kern="1200" dirty="0" smtClean="0">
                <a:solidFill>
                  <a:schemeClr val="tx1"/>
                </a:solidFill>
                <a:latin typeface="+mn-lt"/>
                <a:ea typeface="+mn-ea"/>
                <a:cs typeface="+mn-cs"/>
              </a:rPr>
              <a:t>And</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removed using the -= operator.</a:t>
            </a:r>
          </a:p>
          <a:p>
            <a:pPr algn="l">
              <a:buFont typeface="Wingdings" pitchFamily="2" charset="2"/>
              <a:buNone/>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5</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solidFill>
                  <a:srgbClr val="002060"/>
                </a:solidFill>
                <a:latin typeface="Book Antiqua" pitchFamily="18" charset="0"/>
              </a:rPr>
              <a:t>Example</a:t>
            </a:r>
          </a:p>
          <a:p>
            <a:r>
              <a:rPr lang="en-US" dirty="0" smtClean="0">
                <a:solidFill>
                  <a:srgbClr val="002060"/>
                </a:solidFill>
                <a:latin typeface="Book Antiqua" pitchFamily="18" charset="0"/>
              </a:rPr>
              <a:t>delegate void NumberChanger (int n);</a:t>
            </a:r>
          </a:p>
          <a:p>
            <a:r>
              <a:rPr lang="en-US" dirty="0" smtClean="0">
                <a:solidFill>
                  <a:srgbClr val="002060"/>
                </a:solidFill>
                <a:latin typeface="Book Antiqua" pitchFamily="18" charset="0"/>
              </a:rPr>
              <a:t>...</a:t>
            </a:r>
          </a:p>
          <a:p>
            <a:r>
              <a:rPr lang="en-US" dirty="0" smtClean="0">
                <a:solidFill>
                  <a:srgbClr val="002060"/>
                </a:solidFill>
                <a:latin typeface="Book Antiqua" pitchFamily="18" charset="0"/>
              </a:rPr>
              <a:t>NumberChanger nc = delegate(int x)</a:t>
            </a:r>
          </a:p>
          <a:p>
            <a:r>
              <a:rPr lang="en-US" dirty="0" smtClean="0">
                <a:solidFill>
                  <a:srgbClr val="002060"/>
                </a:solidFill>
                <a:latin typeface="Book Antiqua" pitchFamily="18" charset="0"/>
              </a:rPr>
              <a:t>{</a:t>
            </a:r>
          </a:p>
          <a:p>
            <a:r>
              <a:rPr lang="en-US" dirty="0" smtClean="0">
                <a:solidFill>
                  <a:srgbClr val="002060"/>
                </a:solidFill>
                <a:latin typeface="Book Antiqua" pitchFamily="18" charset="0"/>
              </a:rPr>
              <a:t>    Console.WriteLine("Anonymous Method: {0}", x);</a:t>
            </a:r>
          </a:p>
          <a:p>
            <a:r>
              <a:rPr lang="en-US" dirty="0" smtClean="0">
                <a:solidFill>
                  <a:srgbClr val="002060"/>
                </a:solidFill>
                <a:latin typeface="Book Antiqua" pitchFamily="18" charset="0"/>
              </a:rPr>
              <a:t>};</a:t>
            </a:r>
          </a:p>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6</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8</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9</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solidFill>
                  <a:srgbClr val="002060"/>
                </a:solidFill>
                <a:latin typeface="Book Antiqua" pitchFamily="18" charset="0"/>
              </a:rPr>
              <a:t>public class MyClass</a:t>
            </a:r>
            <a:br>
              <a:rPr lang="en-US" dirty="0" smtClean="0">
                <a:solidFill>
                  <a:srgbClr val="002060"/>
                </a:solidFill>
                <a:latin typeface="Book Antiqua" pitchFamily="18" charset="0"/>
              </a:rPr>
            </a:br>
            <a:r>
              <a:rPr lang="en-US" dirty="0" smtClean="0">
                <a:solidFill>
                  <a:srgbClr val="002060"/>
                </a:solidFill>
                <a:latin typeface="Book Antiqua" pitchFamily="18" charset="0"/>
              </a:rPr>
              <a:t>{</a:t>
            </a:r>
            <a:br>
              <a:rPr lang="en-US" dirty="0" smtClean="0">
                <a:solidFill>
                  <a:srgbClr val="002060"/>
                </a:solidFill>
                <a:latin typeface="Book Antiqua" pitchFamily="18" charset="0"/>
              </a:rPr>
            </a:br>
            <a:r>
              <a:rPr lang="en-US" dirty="0" smtClean="0">
                <a:solidFill>
                  <a:srgbClr val="002060"/>
                </a:solidFill>
                <a:latin typeface="Book Antiqua" pitchFamily="18" charset="0"/>
              </a:rPr>
              <a:t>    public delegate void MyDelegate(string message);</a:t>
            </a:r>
            <a:br>
              <a:rPr lang="en-US" dirty="0" smtClean="0">
                <a:solidFill>
                  <a:srgbClr val="002060"/>
                </a:solidFill>
                <a:latin typeface="Book Antiqua" pitchFamily="18" charset="0"/>
              </a:rPr>
            </a:br>
            <a:r>
              <a:rPr lang="en-US" dirty="0" smtClean="0">
                <a:solidFill>
                  <a:srgbClr val="002060"/>
                </a:solidFill>
                <a:latin typeface="Book Antiqua" pitchFamily="18" charset="0"/>
              </a:rPr>
              <a:t>    public event MyDelegate MyEvent;</a:t>
            </a:r>
            <a:br>
              <a:rPr lang="en-US" dirty="0" smtClean="0">
                <a:solidFill>
                  <a:srgbClr val="002060"/>
                </a:solidFill>
                <a:latin typeface="Book Antiqua" pitchFamily="18" charset="0"/>
              </a:rPr>
            </a:br>
            <a:r>
              <a:rPr lang="en-US" dirty="0" smtClean="0">
                <a:solidFill>
                  <a:srgbClr val="002060"/>
                </a:solidFill>
                <a:latin typeface="Book Antiqua" pitchFamily="18" charset="0"/>
              </a:rPr>
              <a:t>} </a:t>
            </a:r>
          </a:p>
          <a:p>
            <a:endParaRPr lang="en-US" dirty="0" smtClean="0">
              <a:solidFill>
                <a:srgbClr val="002060"/>
              </a:solidFill>
              <a:latin typeface="Book Antiqua" pitchFamily="18" charset="0"/>
            </a:endParaRPr>
          </a:p>
          <a:p>
            <a:r>
              <a:rPr lang="en-US" dirty="0" smtClean="0">
                <a:solidFill>
                  <a:srgbClr val="002060"/>
                </a:solidFill>
                <a:latin typeface="Book Antiqua" pitchFamily="18" charset="0"/>
              </a:rPr>
              <a:t>myClass1.MyEvent += new MyClass.MyDelegate(myClass1_MyEvent);</a:t>
            </a:r>
          </a:p>
          <a:p>
            <a:r>
              <a:rPr lang="en-US" dirty="0" smtClean="0">
                <a:solidFill>
                  <a:srgbClr val="002060"/>
                </a:solidFill>
                <a:latin typeface="Book Antiqua" pitchFamily="18" charset="0"/>
              </a:rPr>
              <a:t> </a:t>
            </a:r>
          </a:p>
          <a:p>
            <a:r>
              <a:rPr lang="en-US" dirty="0" smtClean="0">
                <a:solidFill>
                  <a:srgbClr val="002060"/>
                </a:solidFill>
                <a:latin typeface="Book Antiqua" pitchFamily="18" charset="0"/>
              </a:rPr>
              <a:t>//this is the event handler</a:t>
            </a:r>
          </a:p>
          <a:p>
            <a:r>
              <a:rPr lang="en-US" dirty="0" smtClean="0">
                <a:solidFill>
                  <a:srgbClr val="002060"/>
                </a:solidFill>
                <a:latin typeface="Book Antiqua" pitchFamily="18" charset="0"/>
              </a:rPr>
              <a:t>//this method will be executed when the event raised.</a:t>
            </a:r>
          </a:p>
          <a:p>
            <a:r>
              <a:rPr lang="en-US" dirty="0" smtClean="0">
                <a:solidFill>
                  <a:srgbClr val="002060"/>
                </a:solidFill>
                <a:latin typeface="Book Antiqua" pitchFamily="18" charset="0"/>
              </a:rPr>
              <a:t>static void myClass1_MyEvent(string message)</a:t>
            </a:r>
          </a:p>
          <a:p>
            <a:r>
              <a:rPr lang="en-US" dirty="0" smtClean="0">
                <a:solidFill>
                  <a:srgbClr val="002060"/>
                </a:solidFill>
                <a:latin typeface="Book Antiqua" pitchFamily="18" charset="0"/>
              </a:rPr>
              <a:t>{</a:t>
            </a:r>
          </a:p>
          <a:p>
            <a:r>
              <a:rPr lang="en-US" dirty="0" smtClean="0">
                <a:solidFill>
                  <a:srgbClr val="002060"/>
                </a:solidFill>
                <a:latin typeface="Book Antiqua" pitchFamily="18" charset="0"/>
              </a:rPr>
              <a:t>    //do something to respond to the event.</a:t>
            </a:r>
            <a:br>
              <a:rPr lang="en-US" dirty="0" smtClean="0">
                <a:solidFill>
                  <a:srgbClr val="002060"/>
                </a:solidFill>
                <a:latin typeface="Book Antiqua" pitchFamily="18" charset="0"/>
              </a:rPr>
            </a:br>
            <a:r>
              <a:rPr lang="en-US" dirty="0" smtClean="0">
                <a:solidFill>
                  <a:srgbClr val="002060"/>
                </a:solidFill>
                <a:latin typeface="Book Antiqua" pitchFamily="18" charset="0"/>
              </a:rPr>
              <a:t>}</a:t>
            </a:r>
          </a:p>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5" Type="http://schemas.openxmlformats.org/officeDocument/2006/relationships/image" Target="../media/image5.gif"/><Relationship Id="rId4" Type="http://schemas.openxmlformats.org/officeDocument/2006/relationships/image" Target="../media/image4.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b="1"/>
            </a:lvl1pPr>
          </a:lstStyle>
          <a:p>
            <a:r>
              <a:rPr lang="en-US" dirty="0"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dirty="0"/>
          </a:p>
        </p:txBody>
      </p:sp>
      <p:sp>
        <p:nvSpPr>
          <p:cNvPr id="6" name="Slide Number Placeholder 5"/>
          <p:cNvSpPr>
            <a:spLocks noGrp="1"/>
          </p:cNvSpPr>
          <p:nvPr>
            <p:ph type="sldNum" sz="quarter" idx="12"/>
          </p:nvPr>
        </p:nvSpPr>
        <p:spPr>
          <a:xfrm>
            <a:off x="323528" y="6492875"/>
            <a:ext cx="611560"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1763688" y="6492875"/>
            <a:ext cx="2133600" cy="365125"/>
          </a:xfrm>
          <a:prstGeom prst="rect">
            <a:avLst/>
          </a:prstGeom>
        </p:spPr>
        <p:txBody>
          <a:bodyPr/>
          <a:lstStyle/>
          <a:p>
            <a:fld id="{0CD13243-3D31-4DD5-8512-B28F7F2A6CD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Slide Number Placeholder 5"/>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4328" cy="908720"/>
          </a:xfrm>
        </p:spPr>
        <p:txBody>
          <a:bodyPr/>
          <a:lstStyle>
            <a:lvl1pPr>
              <a:defRPr b="1"/>
            </a:lvl1pPr>
          </a:lstStyle>
          <a:p>
            <a:r>
              <a:rPr lang="en-US" dirty="0" smtClean="0"/>
              <a:t>Click to edit Master title style</a:t>
            </a:r>
            <a:endParaRPr lang="en-IN" dirty="0"/>
          </a:p>
        </p:txBody>
      </p:sp>
      <p:sp>
        <p:nvSpPr>
          <p:cNvPr id="3" name="Content Placeholder 2"/>
          <p:cNvSpPr>
            <a:spLocks noGrp="1"/>
          </p:cNvSpPr>
          <p:nvPr>
            <p:ph idx="1"/>
          </p:nvPr>
        </p:nvSpPr>
        <p:spPr>
          <a:xfrm>
            <a:off x="539552" y="1556792"/>
            <a:ext cx="8229600" cy="4525963"/>
          </a:xfrm>
        </p:spPr>
        <p:txBody>
          <a:bodyPr/>
          <a:lstStyle>
            <a:lvl1pPr>
              <a:defRPr sz="2800"/>
            </a:lvl1pPr>
            <a:lvl2pPr>
              <a:buFontTx/>
              <a:buBlip>
                <a:blip r:embed="rId2"/>
              </a:buBlip>
              <a:defRPr sz="2400"/>
            </a:lvl2pPr>
            <a:lvl3pPr>
              <a:buFontTx/>
              <a:buBlip>
                <a:blip r:embed="rId3"/>
              </a:buBlip>
              <a:defRPr sz="2000"/>
            </a:lvl3pPr>
            <a:lvl4pPr>
              <a:buFontTx/>
              <a:buBlip>
                <a:blip r:embed="rId4"/>
              </a:buBlip>
              <a:defRPr sz="1800"/>
            </a:lvl4pPr>
            <a:lvl5pPr>
              <a:buFontTx/>
              <a:buBlip>
                <a:blip r:embed="rId5"/>
              </a:buBlip>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Slide Number Placeholder 5"/>
          <p:cNvSpPr>
            <a:spLocks noGrp="1"/>
          </p:cNvSpPr>
          <p:nvPr>
            <p:ph type="sldNum" sz="quarter" idx="12"/>
          </p:nvPr>
        </p:nvSpPr>
        <p:spPr>
          <a:xfrm>
            <a:off x="179512" y="6492875"/>
            <a:ext cx="576064" cy="365125"/>
          </a:xfrm>
          <a:prstGeom prst="rect">
            <a:avLst/>
          </a:prstGeom>
        </p:spPr>
        <p:txBody>
          <a:bodyPr/>
          <a:lstStyle>
            <a:lvl1pPr>
              <a:defRPr>
                <a:solidFill>
                  <a:srgbClr val="002060"/>
                </a:solidFill>
              </a:defRPr>
            </a:lvl1pPr>
          </a:lstStyle>
          <a:p>
            <a:fld id="{0CD13243-3D31-4DD5-8512-B28F7F2A6CD3}" type="slidenum">
              <a:rPr lang="en-IN" smtClean="0"/>
              <a:pPr/>
              <a:t>‹#›</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cap="all"/>
            </a:lvl1pPr>
          </a:lstStyle>
          <a:p>
            <a:r>
              <a:rPr lang="en-US" dirty="0" smtClean="0"/>
              <a:t>Click to edit Master title style</a:t>
            </a:r>
            <a:endParaRPr lang="en-IN"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251520"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Slide Number Placeholder 8"/>
          <p:cNvSpPr>
            <a:spLocks noGrp="1"/>
          </p:cNvSpPr>
          <p:nvPr>
            <p:ph type="sldNum" sz="quarter" idx="12"/>
          </p:nvPr>
        </p:nvSpPr>
        <p:spPr>
          <a:xfrm>
            <a:off x="179512"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7128792" cy="1143000"/>
          </a:xfrm>
        </p:spPr>
        <p:txBody>
          <a:bodyPr/>
          <a:lstStyle/>
          <a:p>
            <a:r>
              <a:rPr lang="en-US" smtClean="0"/>
              <a:t>Click to edit Master title style</a:t>
            </a:r>
            <a:endParaRPr lang="en-IN" dirty="0"/>
          </a:p>
        </p:txBody>
      </p:sp>
      <p:sp>
        <p:nvSpPr>
          <p:cNvPr id="5" name="Slide Number Placeholder 4"/>
          <p:cNvSpPr>
            <a:spLocks noGrp="1"/>
          </p:cNvSpPr>
          <p:nvPr>
            <p:ph type="sldNum" sz="quarter" idx="12"/>
          </p:nvPr>
        </p:nvSpPr>
        <p:spPr>
          <a:xfrm>
            <a:off x="251520"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95536"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1691680" y="6353944"/>
            <a:ext cx="7452320" cy="504056"/>
          </a:xfrm>
          <a:prstGeom prst="rect">
            <a:avLst/>
          </a:prstGeom>
        </p:spPr>
        <p:txBody>
          <a:bodyPr/>
          <a:lstStyle>
            <a:lvl1pPr>
              <a:defRPr sz="1400"/>
            </a:lvl1pPr>
          </a:lstStyle>
          <a:p>
            <a:r>
              <a:rPr lang="en-IN" dirty="0" smtClean="0"/>
              <a:t>All Rights Reserved with Trendz IT Ltd</a:t>
            </a:r>
            <a:endParaRPr lang="en-IN" dirty="0"/>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7452320" cy="706090"/>
          </a:xfrm>
          <a:prstGeom prst="rect">
            <a:avLst/>
          </a:prstGeom>
          <a:solidFill>
            <a:srgbClr val="002060"/>
          </a:solidFill>
        </p:spPr>
        <p:txBody>
          <a:bodyPr vert="horz" lIns="91440" tIns="45720" rIns="91440" bIns="45720" rtlCol="0" anchor="ctr">
            <a:normAutofit/>
          </a:bodyPr>
          <a:lstStyle/>
          <a:p>
            <a:r>
              <a:rPr lang="en-US" dirty="0" smtClean="0"/>
              <a:t>Click to edit Master title style</a:t>
            </a:r>
            <a:endParaRPr lang="en-IN" dirty="0"/>
          </a:p>
        </p:txBody>
      </p:sp>
      <p:sp>
        <p:nvSpPr>
          <p:cNvPr id="3" name="Text Placeholder 2"/>
          <p:cNvSpPr>
            <a:spLocks noGrp="1"/>
          </p:cNvSpPr>
          <p:nvPr>
            <p:ph type="body" idx="1"/>
          </p:nvPr>
        </p:nvSpPr>
        <p:spPr>
          <a:xfrm>
            <a:off x="467544" y="1052736"/>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914400" rtl="0" eaLnBrk="1" latinLnBrk="0" hangingPunct="1">
        <a:spcBef>
          <a:spcPct val="0"/>
        </a:spcBef>
        <a:buNone/>
        <a:defRPr sz="4000" kern="1200">
          <a:solidFill>
            <a:srgbClr val="99CC00"/>
          </a:solidFill>
          <a:latin typeface="Book Antiqua" pitchFamily="18" charset="0"/>
          <a:ea typeface="Verdana" pitchFamily="34" charset="0"/>
          <a:cs typeface="Verdana" pitchFamily="34" charset="0"/>
        </a:defRPr>
      </a:lvl1pPr>
    </p:titleStyle>
    <p:bodyStyle>
      <a:lvl1pPr marL="342900" indent="-342900" algn="l" defTabSz="914400" rtl="0" eaLnBrk="1" latinLnBrk="0" hangingPunct="1">
        <a:spcBef>
          <a:spcPct val="20000"/>
        </a:spcBef>
        <a:buFontTx/>
        <a:buBlip>
          <a:blip r:embed="rId13"/>
        </a:buBlip>
        <a:defRPr sz="2800" kern="1200">
          <a:solidFill>
            <a:srgbClr val="002060"/>
          </a:solidFill>
          <a:latin typeface="Book Antiqua" pitchFamily="18" charset="0"/>
          <a:ea typeface="+mn-ea"/>
          <a:cs typeface="+mn-cs"/>
        </a:defRPr>
      </a:lvl1pPr>
      <a:lvl2pPr marL="742950" indent="-285750" algn="l" defTabSz="914400" rtl="0" eaLnBrk="1" latinLnBrk="0" hangingPunct="1">
        <a:spcBef>
          <a:spcPct val="20000"/>
        </a:spcBef>
        <a:buFont typeface="Wingdings" pitchFamily="2" charset="2"/>
        <a:buChar char="§"/>
        <a:defRPr sz="2400" kern="1200">
          <a:solidFill>
            <a:srgbClr val="002060"/>
          </a:solidFill>
          <a:latin typeface="Book Antiqua" pitchFamily="18"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rgbClr val="002060"/>
          </a:solidFill>
          <a:latin typeface="Book Antiqua" pitchFamily="18"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rgbClr val="002060"/>
          </a:solidFill>
          <a:latin typeface="Book Antiqua" pitchFamily="18" charset="0"/>
          <a:ea typeface="+mn-ea"/>
          <a:cs typeface="+mn-cs"/>
        </a:defRPr>
      </a:lvl4pPr>
      <a:lvl5pPr marL="2057400" indent="-228600" algn="l" defTabSz="914400" rtl="0" eaLnBrk="1" latinLnBrk="0" hangingPunct="1">
        <a:spcBef>
          <a:spcPct val="20000"/>
        </a:spcBef>
        <a:buFont typeface="Courier New" pitchFamily="49" charset="0"/>
        <a:buChar char="o"/>
        <a:defRPr sz="1600" kern="1200">
          <a:solidFill>
            <a:srgbClr val="002060"/>
          </a:solidFill>
          <a:latin typeface="Book Antiqu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492896"/>
            <a:ext cx="7772400" cy="1470025"/>
          </a:xfrm>
        </p:spPr>
        <p:txBody>
          <a:bodyPr/>
          <a:lstStyle/>
          <a:p>
            <a:r>
              <a:rPr lang="en-US" dirty="0" smtClean="0"/>
              <a:t>Delegates and Streams </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Events</a:t>
            </a:r>
          </a:p>
        </p:txBody>
      </p:sp>
      <p:sp>
        <p:nvSpPr>
          <p:cNvPr id="5" name="Oval 5"/>
          <p:cNvSpPr>
            <a:spLocks noChangeArrowheads="1"/>
          </p:cNvSpPr>
          <p:nvPr/>
        </p:nvSpPr>
        <p:spPr bwMode="auto">
          <a:xfrm>
            <a:off x="5554662" y="2644552"/>
            <a:ext cx="1981200" cy="914400"/>
          </a:xfrm>
          <a:prstGeom prst="ellipse">
            <a:avLst/>
          </a:prstGeom>
          <a:ln w="57150">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en-US" dirty="0">
                <a:solidFill>
                  <a:srgbClr val="002060"/>
                </a:solidFill>
                <a:latin typeface="Book Antiqua" pitchFamily="18" charset="0"/>
              </a:rPr>
              <a:t>MainApp</a:t>
            </a:r>
          </a:p>
          <a:p>
            <a:pPr algn="ctr"/>
            <a:r>
              <a:rPr lang="en-US" dirty="0">
                <a:solidFill>
                  <a:srgbClr val="002060"/>
                </a:solidFill>
                <a:latin typeface="Book Antiqua" pitchFamily="18" charset="0"/>
              </a:rPr>
              <a:t>(Event Subscriber</a:t>
            </a:r>
            <a:r>
              <a:rPr lang="en-US" sz="1400" b="1" dirty="0"/>
              <a:t>)</a:t>
            </a:r>
          </a:p>
        </p:txBody>
      </p:sp>
      <p:sp>
        <p:nvSpPr>
          <p:cNvPr id="7" name="Oval 6"/>
          <p:cNvSpPr>
            <a:spLocks noChangeArrowheads="1"/>
          </p:cNvSpPr>
          <p:nvPr/>
        </p:nvSpPr>
        <p:spPr bwMode="auto">
          <a:xfrm>
            <a:off x="1363662" y="2644552"/>
            <a:ext cx="1981200" cy="914400"/>
          </a:xfrm>
          <a:prstGeom prst="ellipse">
            <a:avLst/>
          </a:prstGeom>
          <a:ln w="57150">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en-US" dirty="0">
                <a:solidFill>
                  <a:srgbClr val="002060"/>
                </a:solidFill>
                <a:latin typeface="Book Antiqua" pitchFamily="18" charset="0"/>
              </a:rPr>
              <a:t>Button</a:t>
            </a:r>
          </a:p>
          <a:p>
            <a:pPr algn="ctr"/>
            <a:r>
              <a:rPr lang="en-US" dirty="0">
                <a:solidFill>
                  <a:srgbClr val="002060"/>
                </a:solidFill>
                <a:latin typeface="Book Antiqua" pitchFamily="18" charset="0"/>
              </a:rPr>
              <a:t>(Event Publisher</a:t>
            </a:r>
            <a:r>
              <a:rPr lang="en-US" sz="1400" b="1" dirty="0"/>
              <a:t>)</a:t>
            </a:r>
          </a:p>
        </p:txBody>
      </p:sp>
      <p:grpSp>
        <p:nvGrpSpPr>
          <p:cNvPr id="2" name="Group 29"/>
          <p:cNvGrpSpPr>
            <a:grpSpLocks/>
          </p:cNvGrpSpPr>
          <p:nvPr/>
        </p:nvGrpSpPr>
        <p:grpSpPr bwMode="auto">
          <a:xfrm>
            <a:off x="754062" y="3558952"/>
            <a:ext cx="2873375" cy="838197"/>
            <a:chOff x="848" y="2688"/>
            <a:chExt cx="1810" cy="407"/>
          </a:xfrm>
        </p:grpSpPr>
        <p:sp>
          <p:nvSpPr>
            <p:cNvPr id="9" name="Rectangle 8"/>
            <p:cNvSpPr>
              <a:spLocks noChangeArrowheads="1"/>
            </p:cNvSpPr>
            <p:nvPr/>
          </p:nvSpPr>
          <p:spPr bwMode="auto">
            <a:xfrm>
              <a:off x="960" y="2688"/>
              <a:ext cx="1536" cy="336"/>
            </a:xfrm>
            <a:prstGeom prst="rect">
              <a:avLst/>
            </a:prstGeom>
            <a:noFill/>
            <a:ln w="9525">
              <a:noFill/>
              <a:miter lim="800000"/>
              <a:headEnd/>
              <a:tailEnd/>
            </a:ln>
            <a:effectLst/>
          </p:spPr>
          <p:txBody>
            <a:bodyPr wrap="none" anchor="ctr"/>
            <a:lstStyle/>
            <a:p>
              <a:endParaRPr lang="en-US" dirty="0">
                <a:solidFill>
                  <a:srgbClr val="002060"/>
                </a:solidFill>
                <a:latin typeface="Book Antiqua" pitchFamily="18" charset="0"/>
              </a:endParaRPr>
            </a:p>
          </p:txBody>
        </p:sp>
        <p:sp>
          <p:nvSpPr>
            <p:cNvPr id="10" name="Text Box 9"/>
            <p:cNvSpPr txBox="1">
              <a:spLocks noChangeArrowheads="1"/>
            </p:cNvSpPr>
            <p:nvPr/>
          </p:nvSpPr>
          <p:spPr bwMode="auto">
            <a:xfrm>
              <a:off x="848" y="2688"/>
              <a:ext cx="1810" cy="407"/>
            </a:xfrm>
            <a:prstGeom prst="rect">
              <a:avLst/>
            </a:prstGeom>
            <a:noFill/>
            <a:ln w="9525">
              <a:noFill/>
              <a:miter lim="800000"/>
              <a:headEnd/>
              <a:tailEnd/>
            </a:ln>
            <a:effectLst/>
          </p:spPr>
          <p:txBody>
            <a:bodyPr wrap="none">
              <a:spAutoFit/>
            </a:bodyPr>
            <a:lstStyle/>
            <a:p>
              <a:pPr algn="ctr"/>
              <a:r>
                <a:rPr lang="en-US" dirty="0">
                  <a:solidFill>
                    <a:srgbClr val="002060"/>
                  </a:solidFill>
                  <a:latin typeface="Book Antiqua" pitchFamily="18" charset="0"/>
                </a:rPr>
                <a:t>Subscriber List</a:t>
              </a:r>
            </a:p>
            <a:p>
              <a:pPr algn="ctr"/>
              <a:r>
                <a:rPr lang="en-US" dirty="0">
                  <a:solidFill>
                    <a:srgbClr val="002060"/>
                  </a:solidFill>
                  <a:latin typeface="Book Antiqua" pitchFamily="18" charset="0"/>
                </a:rPr>
                <a:t>(MainApp.onButtonClick)</a:t>
              </a:r>
            </a:p>
          </p:txBody>
        </p:sp>
      </p:grpSp>
      <p:grpSp>
        <p:nvGrpSpPr>
          <p:cNvPr id="3" name="Group 30"/>
          <p:cNvGrpSpPr>
            <a:grpSpLocks/>
          </p:cNvGrpSpPr>
          <p:nvPr/>
        </p:nvGrpSpPr>
        <p:grpSpPr bwMode="auto">
          <a:xfrm>
            <a:off x="5630862" y="3558952"/>
            <a:ext cx="1981200" cy="533400"/>
            <a:chOff x="3840" y="2688"/>
            <a:chExt cx="1248" cy="336"/>
          </a:xfrm>
        </p:grpSpPr>
        <p:sp>
          <p:nvSpPr>
            <p:cNvPr id="12" name="Rectangle 11"/>
            <p:cNvSpPr>
              <a:spLocks noChangeArrowheads="1"/>
            </p:cNvSpPr>
            <p:nvPr/>
          </p:nvSpPr>
          <p:spPr bwMode="auto">
            <a:xfrm>
              <a:off x="3840" y="2688"/>
              <a:ext cx="1248" cy="336"/>
            </a:xfrm>
            <a:prstGeom prst="rect">
              <a:avLst/>
            </a:prstGeom>
            <a:noFill/>
            <a:ln w="9525">
              <a:noFill/>
              <a:miter lim="800000"/>
              <a:headEnd/>
              <a:tailEnd/>
            </a:ln>
            <a:effectLst/>
          </p:spPr>
          <p:txBody>
            <a:bodyPr wrap="none" anchor="ctr"/>
            <a:lstStyle/>
            <a:p>
              <a:endParaRPr lang="en-US" dirty="0">
                <a:solidFill>
                  <a:srgbClr val="002060"/>
                </a:solidFill>
                <a:latin typeface="Book Antiqua" pitchFamily="18" charset="0"/>
              </a:endParaRPr>
            </a:p>
          </p:txBody>
        </p:sp>
        <p:sp>
          <p:nvSpPr>
            <p:cNvPr id="13" name="Text Box 12"/>
            <p:cNvSpPr txBox="1">
              <a:spLocks noChangeArrowheads="1"/>
            </p:cNvSpPr>
            <p:nvPr/>
          </p:nvSpPr>
          <p:spPr bwMode="auto">
            <a:xfrm>
              <a:off x="4032" y="2736"/>
              <a:ext cx="1050" cy="233"/>
            </a:xfrm>
            <a:prstGeom prst="rect">
              <a:avLst/>
            </a:prstGeom>
            <a:noFill/>
            <a:ln w="9525">
              <a:noFill/>
              <a:miter lim="800000"/>
              <a:headEnd/>
              <a:tailEnd/>
            </a:ln>
            <a:effectLst/>
          </p:spPr>
          <p:txBody>
            <a:bodyPr wrap="none">
              <a:spAutoFit/>
            </a:bodyPr>
            <a:lstStyle/>
            <a:p>
              <a:r>
                <a:rPr lang="en-US" dirty="0">
                  <a:solidFill>
                    <a:srgbClr val="002060"/>
                  </a:solidFill>
                  <a:latin typeface="Book Antiqua" pitchFamily="18" charset="0"/>
                </a:rPr>
                <a:t>onButtonClick</a:t>
              </a:r>
            </a:p>
          </p:txBody>
        </p:sp>
      </p:grpSp>
      <p:grpSp>
        <p:nvGrpSpPr>
          <p:cNvPr id="4" name="Group 13"/>
          <p:cNvGrpSpPr>
            <a:grpSpLocks/>
          </p:cNvGrpSpPr>
          <p:nvPr/>
        </p:nvGrpSpPr>
        <p:grpSpPr bwMode="auto">
          <a:xfrm>
            <a:off x="2987824" y="3428999"/>
            <a:ext cx="5543548" cy="2517775"/>
            <a:chOff x="1928" y="1866"/>
            <a:chExt cx="3492" cy="1586"/>
          </a:xfrm>
        </p:grpSpPr>
        <p:cxnSp>
          <p:nvCxnSpPr>
            <p:cNvPr id="15" name="AutoShape 14"/>
            <p:cNvCxnSpPr>
              <a:cxnSpLocks noChangeShapeType="1"/>
              <a:stCxn id="5" idx="3"/>
              <a:endCxn id="7" idx="5"/>
            </p:cNvCxnSpPr>
            <p:nvPr/>
          </p:nvCxnSpPr>
          <p:spPr bwMode="auto">
            <a:xfrm rot="5400000">
              <a:off x="2803" y="991"/>
              <a:ext cx="8" cy="1758"/>
            </a:xfrm>
            <a:prstGeom prst="curvedConnector3">
              <a:avLst>
                <a:gd name="adj1" fmla="val 2854417"/>
              </a:avLst>
            </a:prstGeom>
            <a:ln>
              <a:headEnd/>
              <a:tailEnd type="triangle" w="med" len="med"/>
            </a:ln>
          </p:spPr>
          <p:style>
            <a:lnRef idx="3">
              <a:schemeClr val="accent2"/>
            </a:lnRef>
            <a:fillRef idx="0">
              <a:schemeClr val="accent2"/>
            </a:fillRef>
            <a:effectRef idx="2">
              <a:schemeClr val="accent2"/>
            </a:effectRef>
            <a:fontRef idx="minor">
              <a:schemeClr val="tx1"/>
            </a:fontRef>
          </p:style>
        </p:cxnSp>
        <p:grpSp>
          <p:nvGrpSpPr>
            <p:cNvPr id="8" name="Group 15"/>
            <p:cNvGrpSpPr>
              <a:grpSpLocks/>
            </p:cNvGrpSpPr>
            <p:nvPr/>
          </p:nvGrpSpPr>
          <p:grpSpPr bwMode="auto">
            <a:xfrm>
              <a:off x="3107" y="2274"/>
              <a:ext cx="2313" cy="1178"/>
              <a:chOff x="3107" y="2274"/>
              <a:chExt cx="2313" cy="1178"/>
            </a:xfrm>
          </p:grpSpPr>
          <p:sp>
            <p:nvSpPr>
              <p:cNvPr id="17" name="Text Box 16"/>
              <p:cNvSpPr txBox="1">
                <a:spLocks noChangeArrowheads="1"/>
              </p:cNvSpPr>
              <p:nvPr/>
            </p:nvSpPr>
            <p:spPr bwMode="auto">
              <a:xfrm>
                <a:off x="3198" y="3045"/>
                <a:ext cx="2222" cy="407"/>
              </a:xfrm>
              <a:prstGeom prst="rect">
                <a:avLst/>
              </a:prstGeom>
              <a:noFill/>
              <a:ln w="9525">
                <a:noFill/>
                <a:miter lim="800000"/>
                <a:headEnd/>
                <a:tailEnd/>
              </a:ln>
              <a:effectLst/>
            </p:spPr>
            <p:txBody>
              <a:bodyPr wrap="none">
                <a:spAutoFit/>
              </a:bodyPr>
              <a:lstStyle/>
              <a:p>
                <a:pPr algn="ctr"/>
                <a:r>
                  <a:rPr lang="en-US" dirty="0">
                    <a:solidFill>
                      <a:srgbClr val="002060"/>
                    </a:solidFill>
                    <a:latin typeface="Book Antiqua" pitchFamily="18" charset="0"/>
                  </a:rPr>
                  <a:t>MainApp subscribes to Button’s </a:t>
                </a:r>
                <a:br>
                  <a:rPr lang="en-US" dirty="0">
                    <a:solidFill>
                      <a:srgbClr val="002060"/>
                    </a:solidFill>
                    <a:latin typeface="Book Antiqua" pitchFamily="18" charset="0"/>
                  </a:rPr>
                </a:br>
                <a:r>
                  <a:rPr lang="en-US" dirty="0">
                    <a:solidFill>
                      <a:srgbClr val="002060"/>
                    </a:solidFill>
                    <a:latin typeface="Book Antiqua" pitchFamily="18" charset="0"/>
                  </a:rPr>
                  <a:t>Click event</a:t>
                </a:r>
              </a:p>
            </p:txBody>
          </p:sp>
          <p:sp>
            <p:nvSpPr>
              <p:cNvPr id="18" name="Line 17"/>
              <p:cNvSpPr>
                <a:spLocks noChangeShapeType="1"/>
              </p:cNvSpPr>
              <p:nvPr/>
            </p:nvSpPr>
            <p:spPr bwMode="auto">
              <a:xfrm flipH="1" flipV="1">
                <a:off x="3107" y="2274"/>
                <a:ext cx="528" cy="624"/>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en-US" dirty="0">
                  <a:solidFill>
                    <a:srgbClr val="002060"/>
                  </a:solidFill>
                  <a:latin typeface="Book Antiqua" pitchFamily="18" charset="0"/>
                </a:endParaRPr>
              </a:p>
            </p:txBody>
          </p:sp>
        </p:grpSp>
      </p:grpSp>
      <p:grpSp>
        <p:nvGrpSpPr>
          <p:cNvPr id="11" name="Group 18"/>
          <p:cNvGrpSpPr>
            <a:grpSpLocks/>
          </p:cNvGrpSpPr>
          <p:nvPr/>
        </p:nvGrpSpPr>
        <p:grpSpPr bwMode="auto">
          <a:xfrm>
            <a:off x="144462" y="4168552"/>
            <a:ext cx="2667000" cy="1601788"/>
            <a:chOff x="384" y="2784"/>
            <a:chExt cx="1680" cy="1009"/>
          </a:xfrm>
        </p:grpSpPr>
        <p:sp>
          <p:nvSpPr>
            <p:cNvPr id="20" name="Text Box 19"/>
            <p:cNvSpPr txBox="1">
              <a:spLocks noChangeArrowheads="1"/>
            </p:cNvSpPr>
            <p:nvPr/>
          </p:nvSpPr>
          <p:spPr bwMode="auto">
            <a:xfrm>
              <a:off x="384" y="3216"/>
              <a:ext cx="1680" cy="577"/>
            </a:xfrm>
            <a:prstGeom prst="rect">
              <a:avLst/>
            </a:prstGeom>
            <a:noFill/>
            <a:ln w="9525">
              <a:noFill/>
              <a:miter lim="800000"/>
              <a:headEnd/>
              <a:tailEnd/>
            </a:ln>
            <a:effectLst/>
          </p:spPr>
          <p:txBody>
            <a:bodyPr>
              <a:spAutoFit/>
            </a:bodyPr>
            <a:lstStyle/>
            <a:p>
              <a:pPr algn="ctr">
                <a:spcBef>
                  <a:spcPct val="50000"/>
                </a:spcBef>
              </a:pPr>
              <a:r>
                <a:rPr lang="en-US" dirty="0">
                  <a:solidFill>
                    <a:srgbClr val="002060"/>
                  </a:solidFill>
                  <a:latin typeface="Book Antiqua" pitchFamily="18" charset="0"/>
                </a:rPr>
                <a:t>Button maintains a list of subscribers of its</a:t>
              </a:r>
              <a:br>
                <a:rPr lang="en-US" dirty="0">
                  <a:solidFill>
                    <a:srgbClr val="002060"/>
                  </a:solidFill>
                  <a:latin typeface="Book Antiqua" pitchFamily="18" charset="0"/>
                </a:rPr>
              </a:br>
              <a:r>
                <a:rPr lang="en-US" dirty="0">
                  <a:solidFill>
                    <a:srgbClr val="002060"/>
                  </a:solidFill>
                  <a:latin typeface="Book Antiqua" pitchFamily="18" charset="0"/>
                </a:rPr>
                <a:t>Click event</a:t>
              </a:r>
            </a:p>
          </p:txBody>
        </p:sp>
        <p:sp>
          <p:nvSpPr>
            <p:cNvPr id="21" name="Line 20"/>
            <p:cNvSpPr>
              <a:spLocks noChangeShapeType="1"/>
            </p:cNvSpPr>
            <p:nvPr/>
          </p:nvSpPr>
          <p:spPr bwMode="auto">
            <a:xfrm flipV="1">
              <a:off x="624" y="2784"/>
              <a:ext cx="624" cy="432"/>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en-US" dirty="0">
                <a:solidFill>
                  <a:srgbClr val="002060"/>
                </a:solidFill>
                <a:latin typeface="Book Antiqua" pitchFamily="18" charset="0"/>
              </a:endParaRPr>
            </a:p>
          </p:txBody>
        </p:sp>
      </p:grpSp>
      <p:grpSp>
        <p:nvGrpSpPr>
          <p:cNvPr id="14" name="Group 21"/>
          <p:cNvGrpSpPr>
            <a:grpSpLocks/>
          </p:cNvGrpSpPr>
          <p:nvPr/>
        </p:nvGrpSpPr>
        <p:grpSpPr bwMode="auto">
          <a:xfrm>
            <a:off x="373062" y="1196752"/>
            <a:ext cx="5549901" cy="1452563"/>
            <a:chOff x="528" y="1008"/>
            <a:chExt cx="3496" cy="915"/>
          </a:xfrm>
        </p:grpSpPr>
        <p:cxnSp>
          <p:nvCxnSpPr>
            <p:cNvPr id="23" name="AutoShape 22"/>
            <p:cNvCxnSpPr>
              <a:cxnSpLocks noChangeShapeType="1"/>
            </p:cNvCxnSpPr>
            <p:nvPr/>
          </p:nvCxnSpPr>
          <p:spPr bwMode="auto">
            <a:xfrm rot="5400000" flipH="1" flipV="1">
              <a:off x="3141" y="1040"/>
              <a:ext cx="8" cy="1758"/>
            </a:xfrm>
            <a:prstGeom prst="curvedConnector3">
              <a:avLst>
                <a:gd name="adj1" fmla="val 2854417"/>
              </a:avLst>
            </a:prstGeom>
            <a:ln>
              <a:headEnd/>
              <a:tailEnd type="triangle" w="med" len="med"/>
            </a:ln>
          </p:spPr>
          <p:style>
            <a:lnRef idx="3">
              <a:schemeClr val="accent2"/>
            </a:lnRef>
            <a:fillRef idx="0">
              <a:schemeClr val="accent2"/>
            </a:fillRef>
            <a:effectRef idx="2">
              <a:schemeClr val="accent2"/>
            </a:effectRef>
            <a:fontRef idx="minor">
              <a:schemeClr val="tx1"/>
            </a:fontRef>
          </p:style>
        </p:cxnSp>
        <p:grpSp>
          <p:nvGrpSpPr>
            <p:cNvPr id="16" name="Group 23"/>
            <p:cNvGrpSpPr>
              <a:grpSpLocks/>
            </p:cNvGrpSpPr>
            <p:nvPr/>
          </p:nvGrpSpPr>
          <p:grpSpPr bwMode="auto">
            <a:xfrm>
              <a:off x="528" y="1008"/>
              <a:ext cx="2256" cy="624"/>
              <a:chOff x="528" y="1008"/>
              <a:chExt cx="2256" cy="624"/>
            </a:xfrm>
          </p:grpSpPr>
          <p:sp>
            <p:nvSpPr>
              <p:cNvPr id="25" name="Text Box 24"/>
              <p:cNvSpPr txBox="1">
                <a:spLocks noChangeArrowheads="1"/>
              </p:cNvSpPr>
              <p:nvPr/>
            </p:nvSpPr>
            <p:spPr bwMode="auto">
              <a:xfrm>
                <a:off x="528" y="1008"/>
                <a:ext cx="1978" cy="582"/>
              </a:xfrm>
              <a:prstGeom prst="rect">
                <a:avLst/>
              </a:prstGeom>
              <a:noFill/>
              <a:ln w="9525">
                <a:noFill/>
                <a:miter lim="800000"/>
                <a:headEnd/>
                <a:tailEnd/>
              </a:ln>
              <a:effectLst/>
            </p:spPr>
            <p:txBody>
              <a:bodyPr>
                <a:spAutoFit/>
              </a:bodyPr>
              <a:lstStyle/>
              <a:p>
                <a:r>
                  <a:rPr lang="en-US" dirty="0">
                    <a:solidFill>
                      <a:srgbClr val="002060"/>
                    </a:solidFill>
                    <a:latin typeface="Book Antiqua" pitchFamily="18" charset="0"/>
                  </a:rPr>
                  <a:t>When a Click event occurs notification is sent to all the subscribers on the list…</a:t>
                </a:r>
              </a:p>
            </p:txBody>
          </p:sp>
          <p:sp>
            <p:nvSpPr>
              <p:cNvPr id="26" name="Line 25"/>
              <p:cNvSpPr>
                <a:spLocks noChangeShapeType="1"/>
              </p:cNvSpPr>
              <p:nvPr/>
            </p:nvSpPr>
            <p:spPr bwMode="auto">
              <a:xfrm>
                <a:off x="2352" y="1296"/>
                <a:ext cx="432" cy="336"/>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en-US" dirty="0">
                  <a:solidFill>
                    <a:srgbClr val="002060"/>
                  </a:solidFill>
                  <a:latin typeface="Book Antiqua" pitchFamily="18" charset="0"/>
                </a:endParaRPr>
              </a:p>
            </p:txBody>
          </p:sp>
        </p:grpSp>
      </p:grpSp>
      <p:grpSp>
        <p:nvGrpSpPr>
          <p:cNvPr id="19" name="Group 26"/>
          <p:cNvGrpSpPr>
            <a:grpSpLocks/>
          </p:cNvGrpSpPr>
          <p:nvPr/>
        </p:nvGrpSpPr>
        <p:grpSpPr bwMode="auto">
          <a:xfrm>
            <a:off x="5630862" y="1196752"/>
            <a:ext cx="3513138" cy="2260600"/>
            <a:chOff x="3888" y="880"/>
            <a:chExt cx="2165" cy="1424"/>
          </a:xfrm>
        </p:grpSpPr>
        <p:sp>
          <p:nvSpPr>
            <p:cNvPr id="28" name="Text Box 27"/>
            <p:cNvSpPr txBox="1">
              <a:spLocks noChangeArrowheads="1"/>
            </p:cNvSpPr>
            <p:nvPr/>
          </p:nvSpPr>
          <p:spPr bwMode="auto">
            <a:xfrm>
              <a:off x="3888" y="880"/>
              <a:ext cx="2165" cy="756"/>
            </a:xfrm>
            <a:prstGeom prst="rect">
              <a:avLst/>
            </a:prstGeom>
            <a:noFill/>
            <a:ln w="9525">
              <a:noFill/>
              <a:miter lim="800000"/>
              <a:headEnd/>
              <a:tailEnd/>
            </a:ln>
            <a:effectLst/>
          </p:spPr>
          <p:txBody>
            <a:bodyPr>
              <a:spAutoFit/>
            </a:bodyPr>
            <a:lstStyle/>
            <a:p>
              <a:pPr algn="ctr"/>
              <a:r>
                <a:rPr lang="en-US" dirty="0">
                  <a:solidFill>
                    <a:srgbClr val="002060"/>
                  </a:solidFill>
                  <a:latin typeface="Book Antiqua" pitchFamily="18" charset="0"/>
                </a:rPr>
                <a:t>MainApp processes the </a:t>
              </a:r>
            </a:p>
            <a:p>
              <a:pPr algn="ctr"/>
              <a:r>
                <a:rPr lang="en-US" dirty="0">
                  <a:solidFill>
                    <a:srgbClr val="002060"/>
                  </a:solidFill>
                  <a:latin typeface="Book Antiqua" pitchFamily="18" charset="0"/>
                </a:rPr>
                <a:t>Click notification in its</a:t>
              </a:r>
            </a:p>
            <a:p>
              <a:pPr algn="ctr"/>
              <a:r>
                <a:rPr lang="en-US" dirty="0">
                  <a:solidFill>
                    <a:srgbClr val="002060"/>
                  </a:solidFill>
                  <a:latin typeface="Book Antiqua" pitchFamily="18" charset="0"/>
                </a:rPr>
                <a:t>onButtonClick event </a:t>
              </a:r>
            </a:p>
            <a:p>
              <a:pPr algn="ctr"/>
              <a:r>
                <a:rPr lang="en-US" dirty="0">
                  <a:solidFill>
                    <a:srgbClr val="002060"/>
                  </a:solidFill>
                  <a:latin typeface="Book Antiqua" pitchFamily="18" charset="0"/>
                </a:rPr>
                <a:t>handler code</a:t>
              </a:r>
            </a:p>
          </p:txBody>
        </p:sp>
        <p:sp>
          <p:nvSpPr>
            <p:cNvPr id="29" name="Line 28"/>
            <p:cNvSpPr>
              <a:spLocks noChangeShapeType="1"/>
            </p:cNvSpPr>
            <p:nvPr/>
          </p:nvSpPr>
          <p:spPr bwMode="auto">
            <a:xfrm flipH="1">
              <a:off x="5088" y="1632"/>
              <a:ext cx="288" cy="672"/>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en-US" dirty="0">
                <a:solidFill>
                  <a:srgbClr val="002060"/>
                </a:solidFill>
                <a:latin typeface="Book Antiqua" pitchFamily="18" charset="0"/>
              </a:endParaRPr>
            </a:p>
          </p:txBody>
        </p:sp>
      </p:grpSp>
      <p:sp>
        <p:nvSpPr>
          <p:cNvPr id="31" name="Slide Number Placeholder 30"/>
          <p:cNvSpPr>
            <a:spLocks noGrp="1"/>
          </p:cNvSpPr>
          <p:nvPr>
            <p:ph type="sldNum" sz="quarter" idx="12"/>
          </p:nvPr>
        </p:nvSpPr>
        <p:spPr/>
        <p:txBody>
          <a:bodyPr/>
          <a:lstStyle/>
          <a:p>
            <a:fld id="{0CD13243-3D31-4DD5-8512-B28F7F2A6CD3}" type="slidenum">
              <a:rPr lang="en-IN" smtClean="0"/>
              <a:pPr/>
              <a:t>10</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5"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15"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16"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7" dur="1000" fill="hold"/>
                                        <p:tgtEl>
                                          <p:spTgt spid="5"/>
                                        </p:tgtEl>
                                        <p:attrNameLst>
                                          <p:attrName>ppt_h</p:attrName>
                                        </p:attrNameLst>
                                      </p:cBhvr>
                                      <p:tavLst>
                                        <p:tav tm="0">
                                          <p:val>
                                            <p:strVal val="#ppt_h"/>
                                          </p:val>
                                        </p:tav>
                                        <p:tav tm="100000">
                                          <p:val>
                                            <p:strVal val="#ppt_h"/>
                                          </p:val>
                                        </p:tav>
                                      </p:tavLst>
                                    </p:anim>
                                    <p:anim calcmode="lin" valueType="num">
                                      <p:cBhvr>
                                        <p:cTn id="18"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9"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20"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21" dur="1000" decel="50000">
                                          <p:stCondLst>
                                            <p:cond delay="0"/>
                                          </p:stCondLst>
                                        </p:cTn>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ppt_x"/>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4" presetClass="entr" presetSubtype="0" accel="10000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strVal val="#ppt_w*0.05"/>
                                          </p:val>
                                        </p:tav>
                                        <p:tav tm="100000">
                                          <p:val>
                                            <p:strVal val="#ppt_w"/>
                                          </p:val>
                                        </p:tav>
                                      </p:tavLst>
                                    </p:anim>
                                    <p:anim calcmode="lin" valueType="num">
                                      <p:cBhvr>
                                        <p:cTn id="33" dur="500" fill="hold"/>
                                        <p:tgtEl>
                                          <p:spTgt spid="3"/>
                                        </p:tgtEl>
                                        <p:attrNameLst>
                                          <p:attrName>ppt_h</p:attrName>
                                        </p:attrNameLst>
                                      </p:cBhvr>
                                      <p:tavLst>
                                        <p:tav tm="0">
                                          <p:val>
                                            <p:strVal val="#ppt_h"/>
                                          </p:val>
                                        </p:tav>
                                        <p:tav tm="100000">
                                          <p:val>
                                            <p:strVal val="#ppt_h"/>
                                          </p:val>
                                        </p:tav>
                                      </p:tavLst>
                                    </p:anim>
                                    <p:anim calcmode="lin" valueType="num">
                                      <p:cBhvr>
                                        <p:cTn id="34" dur="500" fill="hold"/>
                                        <p:tgtEl>
                                          <p:spTgt spid="3"/>
                                        </p:tgtEl>
                                        <p:attrNameLst>
                                          <p:attrName>ppt_x</p:attrName>
                                        </p:attrNameLst>
                                      </p:cBhvr>
                                      <p:tavLst>
                                        <p:tav tm="0">
                                          <p:val>
                                            <p:strVal val="#ppt_x-.2"/>
                                          </p:val>
                                        </p:tav>
                                        <p:tav tm="100000">
                                          <p:val>
                                            <p:strVal val="#ppt_x"/>
                                          </p:val>
                                        </p:tav>
                                      </p:tavLst>
                                    </p:anim>
                                    <p:anim calcmode="lin" valueType="num">
                                      <p:cBhvr>
                                        <p:cTn id="35" dur="500" fill="hold"/>
                                        <p:tgtEl>
                                          <p:spTgt spid="3"/>
                                        </p:tgtEl>
                                        <p:attrNameLst>
                                          <p:attrName>ppt_y</p:attrName>
                                        </p:attrNameLst>
                                      </p:cBhvr>
                                      <p:tavLst>
                                        <p:tav tm="0">
                                          <p:val>
                                            <p:strVal val="#ppt_y"/>
                                          </p:val>
                                        </p:tav>
                                        <p:tav tm="100000">
                                          <p:val>
                                            <p:strVal val="#ppt_y"/>
                                          </p:val>
                                        </p:tav>
                                      </p:tavLst>
                                    </p:anim>
                                    <p:animEffect transition="in" filter="fade">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checkerboard(across)">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54" presetClass="entr" presetSubtype="0" accel="100000"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p:cTn id="52" dur="500" fill="hold"/>
                                        <p:tgtEl>
                                          <p:spTgt spid="14"/>
                                        </p:tgtEl>
                                        <p:attrNameLst>
                                          <p:attrName>ppt_w</p:attrName>
                                        </p:attrNameLst>
                                      </p:cBhvr>
                                      <p:tavLst>
                                        <p:tav tm="0">
                                          <p:val>
                                            <p:strVal val="#ppt_w*0.05"/>
                                          </p:val>
                                        </p:tav>
                                        <p:tav tm="100000">
                                          <p:val>
                                            <p:strVal val="#ppt_w"/>
                                          </p:val>
                                        </p:tav>
                                      </p:tavLst>
                                    </p:anim>
                                    <p:anim calcmode="lin" valueType="num">
                                      <p:cBhvr>
                                        <p:cTn id="53" dur="500" fill="hold"/>
                                        <p:tgtEl>
                                          <p:spTgt spid="14"/>
                                        </p:tgtEl>
                                        <p:attrNameLst>
                                          <p:attrName>ppt_h</p:attrName>
                                        </p:attrNameLst>
                                      </p:cBhvr>
                                      <p:tavLst>
                                        <p:tav tm="0">
                                          <p:val>
                                            <p:strVal val="#ppt_h"/>
                                          </p:val>
                                        </p:tav>
                                        <p:tav tm="100000">
                                          <p:val>
                                            <p:strVal val="#ppt_h"/>
                                          </p:val>
                                        </p:tav>
                                      </p:tavLst>
                                    </p:anim>
                                    <p:anim calcmode="lin" valueType="num">
                                      <p:cBhvr>
                                        <p:cTn id="54" dur="500" fill="hold"/>
                                        <p:tgtEl>
                                          <p:spTgt spid="14"/>
                                        </p:tgtEl>
                                        <p:attrNameLst>
                                          <p:attrName>ppt_x</p:attrName>
                                        </p:attrNameLst>
                                      </p:cBhvr>
                                      <p:tavLst>
                                        <p:tav tm="0">
                                          <p:val>
                                            <p:strVal val="#ppt_x-.2"/>
                                          </p:val>
                                        </p:tav>
                                        <p:tav tm="100000">
                                          <p:val>
                                            <p:strVal val="#ppt_x"/>
                                          </p:val>
                                        </p:tav>
                                      </p:tavLst>
                                    </p:anim>
                                    <p:anim calcmode="lin" valueType="num">
                                      <p:cBhvr>
                                        <p:cTn id="55" dur="500" fill="hold"/>
                                        <p:tgtEl>
                                          <p:spTgt spid="14"/>
                                        </p:tgtEl>
                                        <p:attrNameLst>
                                          <p:attrName>ppt_y</p:attrName>
                                        </p:attrNameLst>
                                      </p:cBhvr>
                                      <p:tavLst>
                                        <p:tav tm="0">
                                          <p:val>
                                            <p:strVal val="#ppt_y"/>
                                          </p:val>
                                        </p:tav>
                                        <p:tav tm="100000">
                                          <p:val>
                                            <p:strVal val="#ppt_y"/>
                                          </p:val>
                                        </p:tav>
                                      </p:tavLst>
                                    </p:anim>
                                    <p:animEffect transition="in" filter="fade">
                                      <p:cBhvr>
                                        <p:cTn id="56" dur="50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48" presetClass="entr" presetSubtype="0" accel="50000"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p:cTn id="61" dur="1000" fill="hold"/>
                                        <p:tgtEl>
                                          <p:spTgt spid="19"/>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62" dur="1000" fill="hold"/>
                                        <p:tgtEl>
                                          <p:spTgt spid="19"/>
                                        </p:tgtEl>
                                        <p:attrNameLst>
                                          <p:attrName>ppt_x</p:attrName>
                                        </p:attrNameLst>
                                      </p:cBhvr>
                                      <p:tavLst>
                                        <p:tav tm="0">
                                          <p:val>
                                            <p:fltVal val="-1"/>
                                          </p:val>
                                        </p:tav>
                                        <p:tav tm="50000">
                                          <p:val>
                                            <p:fltVal val="0.95"/>
                                          </p:val>
                                        </p:tav>
                                        <p:tav tm="100000">
                                          <p:val>
                                            <p:strVal val="#ppt_x"/>
                                          </p:val>
                                        </p:tav>
                                      </p:tavLst>
                                    </p:anim>
                                    <p:anim calcmode="lin" valueType="num">
                                      <p:cBhvr>
                                        <p:cTn id="63" dur="1000" fill="hold"/>
                                        <p:tgtEl>
                                          <p:spTgt spid="19"/>
                                        </p:tgtEl>
                                        <p:attrNameLst>
                                          <p:attrName>ppt_y</p:attrName>
                                        </p:attrNameLst>
                                      </p:cBhvr>
                                      <p:tavLst>
                                        <p:tav tm="0">
                                          <p:val>
                                            <p:strVal val="#ppt_y"/>
                                          </p:val>
                                        </p:tav>
                                        <p:tav tm="100000">
                                          <p:val>
                                            <p:strVal val="#ppt_y"/>
                                          </p:val>
                                        </p:tav>
                                      </p:tavLst>
                                    </p:anim>
                                    <p:animEffect transition="in" filter="fade">
                                      <p:cBhvr>
                                        <p:cTn id="64"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980728"/>
            <a:ext cx="9029696" cy="6248400"/>
          </a:xfrm>
        </p:spPr>
        <p:txBody>
          <a:bodyPr>
            <a:noAutofit/>
          </a:bodyPr>
          <a:lstStyle/>
          <a:p>
            <a:pPr>
              <a:buNone/>
            </a:pPr>
            <a:endParaRPr lang="en-US" sz="2000" b="1" dirty="0" smtClean="0">
              <a:solidFill>
                <a:srgbClr val="002060"/>
              </a:solidFill>
              <a:latin typeface="Book Antiqua" pitchFamily="18" charset="0"/>
            </a:endParaRPr>
          </a:p>
          <a:p>
            <a:r>
              <a:rPr lang="en-US" dirty="0" smtClean="0">
                <a:solidFill>
                  <a:srgbClr val="002060"/>
                </a:solidFill>
                <a:latin typeface="Book Antiqua" pitchFamily="18" charset="0"/>
              </a:rPr>
              <a:t>The .NET framework provides a few basic classes for creating, reading and writing to files</a:t>
            </a:r>
          </a:p>
          <a:p>
            <a:r>
              <a:rPr lang="en-US" dirty="0" smtClean="0">
                <a:solidFill>
                  <a:srgbClr val="002060"/>
                </a:solidFill>
                <a:latin typeface="Book Antiqua" pitchFamily="18" charset="0"/>
              </a:rPr>
              <a:t>They are located in the System.IO namespace </a:t>
            </a:r>
          </a:p>
          <a:p>
            <a:r>
              <a:rPr lang="en-US" dirty="0" smtClean="0">
                <a:solidFill>
                  <a:srgbClr val="002060"/>
                </a:solidFill>
                <a:latin typeface="Book Antiqua" pitchFamily="18" charset="0"/>
              </a:rPr>
              <a:t>Can use in both desktop applications and  web applications. </a:t>
            </a:r>
          </a:p>
          <a:p>
            <a:r>
              <a:rPr lang="en-US" dirty="0" smtClean="0">
                <a:solidFill>
                  <a:srgbClr val="002060"/>
                </a:solidFill>
                <a:latin typeface="Book Antiqua" pitchFamily="18" charset="0"/>
              </a:rPr>
              <a:t>File handling jobs are of two types </a:t>
            </a:r>
          </a:p>
          <a:p>
            <a:pPr lvl="1"/>
            <a:r>
              <a:rPr lang="en-US" dirty="0" smtClean="0">
                <a:solidFill>
                  <a:srgbClr val="002060"/>
                </a:solidFill>
                <a:latin typeface="Book Antiqua" pitchFamily="18" charset="0"/>
              </a:rPr>
              <a:t>File Input </a:t>
            </a:r>
          </a:p>
          <a:p>
            <a:pPr lvl="1"/>
            <a:r>
              <a:rPr lang="en-US" dirty="0" smtClean="0">
                <a:solidFill>
                  <a:srgbClr val="002060"/>
                </a:solidFill>
                <a:latin typeface="Book Antiqua" pitchFamily="18" charset="0"/>
              </a:rPr>
              <a:t>File Output</a:t>
            </a:r>
          </a:p>
          <a:p>
            <a:pPr lvl="1">
              <a:buFont typeface="Wingdings" pitchFamily="2" charset="2"/>
              <a:buChar char="§"/>
            </a:pPr>
            <a:endParaRPr lang="en-US" sz="1800" dirty="0" smtClean="0">
              <a:solidFill>
                <a:srgbClr val="002060"/>
              </a:solidFill>
              <a:latin typeface="Book Antiqua" pitchFamily="18" charset="0"/>
            </a:endParaRPr>
          </a:p>
          <a:p>
            <a:pPr>
              <a:lnSpc>
                <a:spcPct val="140000"/>
              </a:lnSpc>
              <a:buNone/>
            </a:pPr>
            <a:endParaRPr lang="en-IN" sz="1800" dirty="0" smtClean="0">
              <a:solidFill>
                <a:srgbClr val="002060"/>
              </a:solidFill>
              <a:latin typeface="Book Antiqua" pitchFamily="18" charset="0"/>
            </a:endParaRPr>
          </a:p>
          <a:p>
            <a:pPr>
              <a:lnSpc>
                <a:spcPct val="150000"/>
              </a:lnSpc>
              <a:buFont typeface="Wingdings" pitchFamily="2" charset="2"/>
              <a:buChar char="Ø"/>
              <a:tabLst>
                <a:tab pos="521528" algn="l"/>
              </a:tabLst>
            </a:pPr>
            <a:endParaRPr lang="en-GB" sz="2000" b="1" spc="-35" dirty="0" smtClean="0">
              <a:solidFill>
                <a:srgbClr val="002060"/>
              </a:solidFill>
              <a:latin typeface="Book Antiqua" pitchFamily="18" charset="0"/>
            </a:endParaRPr>
          </a:p>
        </p:txBody>
      </p:sp>
      <p:sp>
        <p:nvSpPr>
          <p:cNvPr id="6" name="Title 1"/>
          <p:cNvSpPr>
            <a:spLocks noGrp="1"/>
          </p:cNvSpPr>
          <p:nvPr>
            <p:ph type="title"/>
          </p:nvPr>
        </p:nvSpPr>
        <p:spPr/>
        <p:txBody>
          <a:bodyPr>
            <a:normAutofit/>
          </a:bodyPr>
          <a:lstStyle/>
          <a:p>
            <a:r>
              <a:rPr lang="en-US" dirty="0" smtClean="0"/>
              <a:t>IO File Handling</a:t>
            </a:r>
          </a:p>
        </p:txBody>
      </p:sp>
      <p:sp>
        <p:nvSpPr>
          <p:cNvPr id="4" name="Slide Number Placeholder 3"/>
          <p:cNvSpPr>
            <a:spLocks noGrp="1"/>
          </p:cNvSpPr>
          <p:nvPr>
            <p:ph type="sldNum" sz="quarter" idx="12"/>
          </p:nvPr>
        </p:nvSpPr>
        <p:spPr/>
        <p:txBody>
          <a:bodyPr/>
          <a:lstStyle/>
          <a:p>
            <a:fld id="{0CD13243-3D31-4DD5-8512-B28F7F2A6CD3}" type="slidenum">
              <a:rPr lang="en-IN" smtClean="0"/>
              <a:pPr/>
              <a:t>11</a:t>
            </a:fld>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IO File Handling</a:t>
            </a:r>
          </a:p>
        </p:txBody>
      </p:sp>
      <p:pic>
        <p:nvPicPr>
          <p:cNvPr id="2050" name="Picture 2" descr="file_handling.gif"/>
          <p:cNvPicPr>
            <a:picLocks noChangeAspect="1" noChangeArrowheads="1"/>
          </p:cNvPicPr>
          <p:nvPr/>
        </p:nvPicPr>
        <p:blipFill>
          <a:blip r:embed="rId3" cstate="print"/>
          <a:srcRect/>
          <a:stretch>
            <a:fillRect/>
          </a:stretch>
        </p:blipFill>
        <p:spPr bwMode="auto">
          <a:xfrm>
            <a:off x="228600" y="990600"/>
            <a:ext cx="8686800" cy="5638800"/>
          </a:xfrm>
          <a:prstGeom prst="rect">
            <a:avLst/>
          </a:prstGeom>
          <a:noFill/>
        </p:spPr>
      </p:pic>
      <p:sp>
        <p:nvSpPr>
          <p:cNvPr id="4" name="Slide Number Placeholder 3"/>
          <p:cNvSpPr>
            <a:spLocks noGrp="1"/>
          </p:cNvSpPr>
          <p:nvPr>
            <p:ph type="sldNum" sz="quarter" idx="12"/>
          </p:nvPr>
        </p:nvSpPr>
        <p:spPr/>
        <p:txBody>
          <a:bodyPr/>
          <a:lstStyle/>
          <a:p>
            <a:fld id="{0CD13243-3D31-4DD5-8512-B28F7F2A6CD3}" type="slidenum">
              <a:rPr lang="en-IN" smtClean="0"/>
              <a:pPr/>
              <a:t>12</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4" y="1124744"/>
            <a:ext cx="9029696" cy="5733256"/>
          </a:xfrm>
        </p:spPr>
        <p:txBody>
          <a:bodyPr>
            <a:noAutofit/>
          </a:bodyPr>
          <a:lstStyle/>
          <a:p>
            <a:r>
              <a:rPr lang="en-US" dirty="0" smtClean="0">
                <a:solidFill>
                  <a:srgbClr val="002060"/>
                </a:solidFill>
                <a:latin typeface="Book Antiqua" pitchFamily="18" charset="0"/>
              </a:rPr>
              <a:t>Streams in C# allow you to carry data from one point to another quickly and efficiently</a:t>
            </a:r>
          </a:p>
          <a:p>
            <a:r>
              <a:rPr lang="en-US" dirty="0" smtClean="0">
                <a:solidFill>
                  <a:srgbClr val="002060"/>
                </a:solidFill>
                <a:latin typeface="Book Antiqua" pitchFamily="18" charset="0"/>
              </a:rPr>
              <a:t>The data transfer can take place between files, sockets, objects, or even other streams</a:t>
            </a:r>
          </a:p>
          <a:p>
            <a:endParaRPr lang="en-US" dirty="0" smtClean="0">
              <a:solidFill>
                <a:srgbClr val="002060"/>
              </a:solidFill>
              <a:latin typeface="Book Antiqua" pitchFamily="18" charset="0"/>
            </a:endParaRPr>
          </a:p>
          <a:p>
            <a:pPr lvl="1">
              <a:lnSpc>
                <a:spcPct val="140000"/>
              </a:lnSpc>
              <a:buBlip>
                <a:blip r:embed="rId3"/>
              </a:buBlip>
            </a:pPr>
            <a:endParaRPr lang="en-IN" sz="1600" dirty="0" smtClean="0">
              <a:solidFill>
                <a:srgbClr val="002060"/>
              </a:solidFill>
              <a:latin typeface="Book Antiqua" pitchFamily="18" charset="0"/>
            </a:endParaRPr>
          </a:p>
        </p:txBody>
      </p:sp>
      <p:sp>
        <p:nvSpPr>
          <p:cNvPr id="6" name="Title 1"/>
          <p:cNvSpPr>
            <a:spLocks noGrp="1"/>
          </p:cNvSpPr>
          <p:nvPr>
            <p:ph type="title"/>
          </p:nvPr>
        </p:nvSpPr>
        <p:spPr/>
        <p:txBody>
          <a:bodyPr>
            <a:normAutofit/>
          </a:bodyPr>
          <a:lstStyle/>
          <a:p>
            <a:r>
              <a:rPr lang="en-US" dirty="0" smtClean="0"/>
              <a:t>IO File Handling</a:t>
            </a:r>
          </a:p>
        </p:txBody>
      </p:sp>
      <p:sp>
        <p:nvSpPr>
          <p:cNvPr id="4" name="Slide Number Placeholder 3"/>
          <p:cNvSpPr>
            <a:spLocks noGrp="1"/>
          </p:cNvSpPr>
          <p:nvPr>
            <p:ph type="sldNum" sz="quarter" idx="12"/>
          </p:nvPr>
        </p:nvSpPr>
        <p:spPr/>
        <p:txBody>
          <a:bodyPr/>
          <a:lstStyle/>
          <a:p>
            <a:fld id="{0CD13243-3D31-4DD5-8512-B28F7F2A6CD3}" type="slidenum">
              <a:rPr lang="en-IN" smtClean="0"/>
              <a:pPr/>
              <a:t>13</a:t>
            </a:fld>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Types of Streams</a:t>
            </a:r>
            <a:br>
              <a:rPr lang="en-US" dirty="0" smtClean="0"/>
            </a:br>
            <a:endParaRPr lang="en-IN" dirty="0"/>
          </a:p>
        </p:txBody>
      </p:sp>
      <p:sp>
        <p:nvSpPr>
          <p:cNvPr id="3" name="Content Placeholder 2"/>
          <p:cNvSpPr>
            <a:spLocks noGrp="1"/>
          </p:cNvSpPr>
          <p:nvPr>
            <p:ph idx="1"/>
          </p:nvPr>
        </p:nvSpPr>
        <p:spPr>
          <a:xfrm>
            <a:off x="323528" y="1124744"/>
            <a:ext cx="8229600" cy="4525963"/>
          </a:xfrm>
        </p:spPr>
        <p:txBody>
          <a:bodyPr>
            <a:normAutofit lnSpcReduction="10000"/>
          </a:bodyPr>
          <a:lstStyle/>
          <a:p>
            <a:r>
              <a:rPr lang="en-US" dirty="0" smtClean="0"/>
              <a:t>Byte Streams</a:t>
            </a:r>
          </a:p>
          <a:p>
            <a:pPr lvl="1"/>
            <a:r>
              <a:rPr lang="en-US" dirty="0" smtClean="0"/>
              <a:t>Stream</a:t>
            </a:r>
          </a:p>
          <a:p>
            <a:pPr lvl="1"/>
            <a:r>
              <a:rPr lang="en-US" dirty="0" smtClean="0"/>
              <a:t>FileStream</a:t>
            </a:r>
          </a:p>
          <a:p>
            <a:pPr lvl="1"/>
            <a:r>
              <a:rPr lang="en-US" dirty="0" smtClean="0"/>
              <a:t>MemoryStream</a:t>
            </a:r>
          </a:p>
          <a:p>
            <a:pPr lvl="1"/>
            <a:r>
              <a:rPr lang="en-US" dirty="0" smtClean="0"/>
              <a:t>BufferedStream </a:t>
            </a:r>
          </a:p>
          <a:p>
            <a:r>
              <a:rPr lang="en-US" dirty="0" smtClean="0"/>
              <a:t>Character Streams</a:t>
            </a:r>
          </a:p>
          <a:p>
            <a:pPr lvl="1"/>
            <a:r>
              <a:rPr lang="en-US" dirty="0" smtClean="0"/>
              <a:t>TextReader/ TextWriter</a:t>
            </a:r>
          </a:p>
          <a:p>
            <a:pPr lvl="1"/>
            <a:r>
              <a:rPr lang="en-US" dirty="0" smtClean="0"/>
              <a:t>SteamReader/ StreamWriter</a:t>
            </a:r>
          </a:p>
          <a:p>
            <a:r>
              <a:rPr lang="en-US" dirty="0" smtClean="0"/>
              <a:t>Primitive Streams</a:t>
            </a:r>
          </a:p>
          <a:p>
            <a:pPr lvl="1"/>
            <a:r>
              <a:rPr lang="en-US" dirty="0" smtClean="0"/>
              <a:t>BinaryReader /BinaryWriter</a:t>
            </a:r>
          </a:p>
          <a:p>
            <a:pPr lvl="2"/>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14</a:t>
            </a:fld>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4" y="1052736"/>
            <a:ext cx="9029696" cy="5805264"/>
          </a:xfrm>
        </p:spPr>
        <p:txBody>
          <a:bodyPr>
            <a:noAutofit/>
          </a:bodyPr>
          <a:lstStyle/>
          <a:p>
            <a:pPr>
              <a:buNone/>
            </a:pPr>
            <a:r>
              <a:rPr lang="en-US" b="1" dirty="0" smtClean="0">
                <a:solidFill>
                  <a:srgbClr val="002060"/>
                </a:solidFill>
                <a:latin typeface="Book Antiqua" pitchFamily="18" charset="0"/>
              </a:rPr>
              <a:t>Classes in System.IO namespace</a:t>
            </a:r>
          </a:p>
          <a:p>
            <a:r>
              <a:rPr lang="en-US" sz="2200" dirty="0" smtClean="0">
                <a:solidFill>
                  <a:srgbClr val="002060"/>
                </a:solidFill>
                <a:latin typeface="Book Antiqua" pitchFamily="18" charset="0"/>
              </a:rPr>
              <a:t>File</a:t>
            </a:r>
          </a:p>
          <a:p>
            <a:r>
              <a:rPr lang="en-US" sz="2200" dirty="0" smtClean="0">
                <a:solidFill>
                  <a:srgbClr val="002060"/>
                </a:solidFill>
                <a:latin typeface="Book Antiqua" pitchFamily="18" charset="0"/>
              </a:rPr>
              <a:t>Path</a:t>
            </a:r>
          </a:p>
          <a:p>
            <a:r>
              <a:rPr lang="en-US" sz="2200" dirty="0" smtClean="0">
                <a:solidFill>
                  <a:srgbClr val="002060"/>
                </a:solidFill>
                <a:latin typeface="Book Antiqua" pitchFamily="18" charset="0"/>
              </a:rPr>
              <a:t>Directory /DirectoryInfo</a:t>
            </a:r>
          </a:p>
          <a:p>
            <a:r>
              <a:rPr lang="en-US" sz="2200" dirty="0" smtClean="0">
                <a:solidFill>
                  <a:srgbClr val="002060"/>
                </a:solidFill>
                <a:latin typeface="Book Antiqua" pitchFamily="18" charset="0"/>
              </a:rPr>
              <a:t>FileStream</a:t>
            </a:r>
          </a:p>
          <a:p>
            <a:r>
              <a:rPr lang="en-US" sz="2200" dirty="0" smtClean="0">
                <a:solidFill>
                  <a:srgbClr val="002060"/>
                </a:solidFill>
                <a:latin typeface="Book Antiqua" pitchFamily="18" charset="0"/>
              </a:rPr>
              <a:t>BinaryReader</a:t>
            </a:r>
          </a:p>
          <a:p>
            <a:r>
              <a:rPr lang="en-US" sz="2200" dirty="0" smtClean="0">
                <a:solidFill>
                  <a:srgbClr val="002060"/>
                </a:solidFill>
                <a:latin typeface="Book Antiqua" pitchFamily="18" charset="0"/>
              </a:rPr>
              <a:t>BinaryWriter</a:t>
            </a:r>
          </a:p>
          <a:p>
            <a:r>
              <a:rPr lang="en-US" sz="2200" dirty="0" smtClean="0">
                <a:solidFill>
                  <a:srgbClr val="002060"/>
                </a:solidFill>
                <a:latin typeface="Book Antiqua" pitchFamily="18" charset="0"/>
              </a:rPr>
              <a:t>StreamReader</a:t>
            </a:r>
          </a:p>
          <a:p>
            <a:r>
              <a:rPr lang="en-US" sz="2200" dirty="0" smtClean="0">
                <a:solidFill>
                  <a:srgbClr val="002060"/>
                </a:solidFill>
                <a:latin typeface="Book Antiqua" pitchFamily="18" charset="0"/>
              </a:rPr>
              <a:t>StreamWriter</a:t>
            </a:r>
          </a:p>
        </p:txBody>
      </p:sp>
      <p:sp>
        <p:nvSpPr>
          <p:cNvPr id="6" name="Title 1"/>
          <p:cNvSpPr>
            <a:spLocks noGrp="1"/>
          </p:cNvSpPr>
          <p:nvPr>
            <p:ph type="title"/>
          </p:nvPr>
        </p:nvSpPr>
        <p:spPr/>
        <p:txBody>
          <a:bodyPr>
            <a:normAutofit/>
          </a:bodyPr>
          <a:lstStyle/>
          <a:p>
            <a:r>
              <a:rPr lang="en-US" dirty="0" smtClean="0"/>
              <a:t>IO File Handling</a:t>
            </a:r>
          </a:p>
        </p:txBody>
      </p:sp>
      <p:sp>
        <p:nvSpPr>
          <p:cNvPr id="4" name="Slide Number Placeholder 3"/>
          <p:cNvSpPr>
            <a:spLocks noGrp="1"/>
          </p:cNvSpPr>
          <p:nvPr>
            <p:ph type="sldNum" sz="quarter" idx="12"/>
          </p:nvPr>
        </p:nvSpPr>
        <p:spPr/>
        <p:txBody>
          <a:bodyPr/>
          <a:lstStyle/>
          <a:p>
            <a:fld id="{0CD13243-3D31-4DD5-8512-B28F7F2A6CD3}" type="slidenum">
              <a:rPr lang="en-IN" smtClean="0"/>
              <a:pPr/>
              <a:t>15</a:t>
            </a:fld>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Class</a:t>
            </a:r>
            <a:endParaRPr lang="en-US" dirty="0"/>
          </a:p>
        </p:txBody>
      </p:sp>
      <p:sp>
        <p:nvSpPr>
          <p:cNvPr id="3" name="Content Placeholder 2"/>
          <p:cNvSpPr>
            <a:spLocks noGrp="1"/>
          </p:cNvSpPr>
          <p:nvPr>
            <p:ph idx="1"/>
          </p:nvPr>
        </p:nvSpPr>
        <p:spPr>
          <a:xfrm>
            <a:off x="323528" y="1052736"/>
            <a:ext cx="8229600" cy="4525963"/>
          </a:xfrm>
        </p:spPr>
        <p:txBody>
          <a:bodyPr>
            <a:normAutofit/>
          </a:bodyPr>
          <a:lstStyle/>
          <a:p>
            <a:r>
              <a:rPr lang="en-US" sz="3300" dirty="0" smtClean="0">
                <a:solidFill>
                  <a:srgbClr val="002060"/>
                </a:solidFill>
                <a:latin typeface="Book Antiqua" pitchFamily="18" charset="0"/>
              </a:rPr>
              <a:t> </a:t>
            </a:r>
            <a:r>
              <a:rPr lang="en-US" dirty="0" smtClean="0">
                <a:solidFill>
                  <a:srgbClr val="002060"/>
                </a:solidFill>
                <a:latin typeface="Book Antiqua" pitchFamily="18" charset="0"/>
              </a:rPr>
              <a:t>File class can be used for  copying , moving , renaming , creating , opening , deleting , and appending to files</a:t>
            </a:r>
          </a:p>
          <a:p>
            <a:r>
              <a:rPr lang="en-US" dirty="0" smtClean="0">
                <a:solidFill>
                  <a:srgbClr val="002060"/>
                </a:solidFill>
                <a:latin typeface="Book Antiqua" pitchFamily="18" charset="0"/>
              </a:rPr>
              <a:t> File class can also be used to get and set file attributes or DateTime </a:t>
            </a:r>
          </a:p>
          <a:p>
            <a:pPr>
              <a:buNone/>
            </a:pPr>
            <a:r>
              <a:rPr lang="en-US" dirty="0" smtClean="0">
                <a:solidFill>
                  <a:srgbClr val="002060"/>
                </a:solidFill>
                <a:latin typeface="Book Antiqua" pitchFamily="18" charset="0"/>
              </a:rPr>
              <a:t>      ex: created, accessed</a:t>
            </a:r>
          </a:p>
          <a:p>
            <a:pPr>
              <a:buBlip>
                <a:blip r:embed="rId3"/>
              </a:buBlip>
            </a:pPr>
            <a:endParaRPr lang="en-US" sz="1800" dirty="0" smtClean="0">
              <a:solidFill>
                <a:srgbClr val="00206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16</a:t>
            </a:fld>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Class</a:t>
            </a:r>
          </a:p>
        </p:txBody>
      </p:sp>
      <p:sp>
        <p:nvSpPr>
          <p:cNvPr id="3" name="Content Placeholder 2"/>
          <p:cNvSpPr>
            <a:spLocks noGrp="1"/>
          </p:cNvSpPr>
          <p:nvPr>
            <p:ph idx="1"/>
          </p:nvPr>
        </p:nvSpPr>
        <p:spPr>
          <a:xfrm>
            <a:off x="179512" y="980728"/>
            <a:ext cx="8640960" cy="5184576"/>
          </a:xfrm>
        </p:spPr>
        <p:txBody>
          <a:bodyPr>
            <a:normAutofit/>
          </a:bodyPr>
          <a:lstStyle/>
          <a:p>
            <a:r>
              <a:rPr lang="en-US" sz="3000" dirty="0" smtClean="0">
                <a:solidFill>
                  <a:srgbClr val="002060"/>
                </a:solidFill>
                <a:latin typeface="Book Antiqua" pitchFamily="18" charset="0"/>
              </a:rPr>
              <a:t>A path is a string that provides the location of a file or directory</a:t>
            </a:r>
          </a:p>
          <a:p>
            <a:r>
              <a:rPr lang="en-US" sz="3000" dirty="0" smtClean="0">
                <a:solidFill>
                  <a:srgbClr val="002060"/>
                </a:solidFill>
                <a:latin typeface="Book Antiqua" pitchFamily="18" charset="0"/>
              </a:rPr>
              <a:t>A path can contain absolute or relative location information</a:t>
            </a:r>
          </a:p>
          <a:p>
            <a:r>
              <a:rPr lang="en-US" sz="3000" dirty="0" smtClean="0">
                <a:solidFill>
                  <a:srgbClr val="002060"/>
                </a:solidFill>
                <a:latin typeface="Book Antiqua" pitchFamily="18" charset="0"/>
              </a:rPr>
              <a:t>Absolute paths fully specify a location	</a:t>
            </a:r>
          </a:p>
          <a:p>
            <a:r>
              <a:rPr lang="en-US" sz="3000" dirty="0" smtClean="0">
                <a:solidFill>
                  <a:srgbClr val="002060"/>
                </a:solidFill>
                <a:latin typeface="Book Antiqua" pitchFamily="18" charset="0"/>
              </a:rPr>
              <a:t>Relative paths specify a partial location</a:t>
            </a:r>
          </a:p>
          <a:p>
            <a:pPr>
              <a:buBlip>
                <a:blip r:embed="rId3"/>
              </a:buBlip>
            </a:pPr>
            <a:endParaRPr lang="en-US" sz="2000" dirty="0" smtClean="0">
              <a:solidFill>
                <a:srgbClr val="002060"/>
              </a:solidFill>
              <a:latin typeface="Book Antiqua" pitchFamily="18" charset="0"/>
            </a:endParaRPr>
          </a:p>
          <a:p>
            <a:pPr lvl="2"/>
            <a:endParaRPr lang="en-US" dirty="0" smtClean="0">
              <a:solidFill>
                <a:srgbClr val="002060"/>
              </a:solidFill>
              <a:latin typeface="Book Antiqua" pitchFamily="18" charset="0"/>
            </a:endParaRPr>
          </a:p>
          <a:p>
            <a:endParaRPr lang="en-US" sz="2000" dirty="0">
              <a:solidFill>
                <a:srgbClr val="00206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17</a:t>
            </a:fld>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Directory/ DirectoryInfo</a:t>
            </a:r>
          </a:p>
        </p:txBody>
      </p:sp>
      <p:sp>
        <p:nvSpPr>
          <p:cNvPr id="3" name="Content Placeholder 2"/>
          <p:cNvSpPr>
            <a:spLocks noGrp="1"/>
          </p:cNvSpPr>
          <p:nvPr>
            <p:ph idx="1"/>
          </p:nvPr>
        </p:nvSpPr>
        <p:spPr>
          <a:xfrm>
            <a:off x="179512" y="1052736"/>
            <a:ext cx="8712968" cy="5040560"/>
          </a:xfrm>
        </p:spPr>
        <p:txBody>
          <a:bodyPr>
            <a:normAutofit/>
          </a:bodyPr>
          <a:lstStyle/>
          <a:p>
            <a:pPr>
              <a:buBlip>
                <a:blip r:embed="rId3"/>
              </a:buBlip>
            </a:pPr>
            <a:endParaRPr lang="en-US" sz="2000" dirty="0" smtClean="0">
              <a:solidFill>
                <a:srgbClr val="002060"/>
              </a:solidFill>
              <a:latin typeface="Book Antiqua" pitchFamily="18" charset="0"/>
            </a:endParaRPr>
          </a:p>
          <a:p>
            <a:r>
              <a:rPr lang="en-US" dirty="0" smtClean="0">
                <a:solidFill>
                  <a:srgbClr val="002060"/>
                </a:solidFill>
                <a:latin typeface="Book Antiqua" pitchFamily="18" charset="0"/>
              </a:rPr>
              <a:t> Directory class is used for typical operations such as copying, moving, renaming, creating, and deleting directories</a:t>
            </a:r>
          </a:p>
          <a:p>
            <a:r>
              <a:rPr lang="en-US" dirty="0" smtClean="0">
                <a:solidFill>
                  <a:srgbClr val="002060"/>
                </a:solidFill>
                <a:latin typeface="Book Antiqua" pitchFamily="18" charset="0"/>
              </a:rPr>
              <a:t> File class can be used to get and set file attributes or Date Time information related to the creation, access, and writing of a file</a:t>
            </a:r>
          </a:p>
          <a:p>
            <a:pPr>
              <a:buBlip>
                <a:blip r:embed="rId3"/>
              </a:buBlip>
            </a:pPr>
            <a:endParaRPr lang="en-US" sz="2000" dirty="0" smtClean="0">
              <a:solidFill>
                <a:srgbClr val="00206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18</a:t>
            </a:fld>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FileStream</a:t>
            </a:r>
          </a:p>
        </p:txBody>
      </p:sp>
      <p:sp>
        <p:nvSpPr>
          <p:cNvPr id="3" name="Content Placeholder 2"/>
          <p:cNvSpPr>
            <a:spLocks noGrp="1"/>
          </p:cNvSpPr>
          <p:nvPr>
            <p:ph idx="1"/>
          </p:nvPr>
        </p:nvSpPr>
        <p:spPr>
          <a:xfrm>
            <a:off x="251520" y="1124744"/>
            <a:ext cx="8568952" cy="5112568"/>
          </a:xfrm>
        </p:spPr>
        <p:txBody>
          <a:bodyPr>
            <a:normAutofit/>
          </a:bodyPr>
          <a:lstStyle/>
          <a:p>
            <a:pPr>
              <a:buBlip>
                <a:blip r:embed="rId3"/>
              </a:buBlip>
            </a:pPr>
            <a:endParaRPr lang="en-US" sz="2000" dirty="0" smtClean="0">
              <a:solidFill>
                <a:srgbClr val="002060"/>
              </a:solidFill>
              <a:latin typeface="Book Antiqua" pitchFamily="18" charset="0"/>
            </a:endParaRPr>
          </a:p>
          <a:p>
            <a:r>
              <a:rPr lang="en-US" dirty="0" smtClean="0">
                <a:solidFill>
                  <a:srgbClr val="002060"/>
                </a:solidFill>
                <a:latin typeface="Book Antiqua" pitchFamily="18" charset="0"/>
              </a:rPr>
              <a:t>FileStream class is used to read , write, open, and close files</a:t>
            </a:r>
          </a:p>
          <a:p>
            <a:pPr>
              <a:buNone/>
            </a:pPr>
            <a:endParaRPr lang="en-US" sz="2000" dirty="0" smtClean="0">
              <a:solidFill>
                <a:srgbClr val="002060"/>
              </a:solidFill>
              <a:latin typeface="Book Antiqua" pitchFamily="18" charset="0"/>
            </a:endParaRPr>
          </a:p>
          <a:p>
            <a:pPr lvl="1">
              <a:buFont typeface="Arial" pitchFamily="34" charset="0"/>
              <a:buChar char="•"/>
            </a:pPr>
            <a:endParaRPr lang="en-US" sz="1800" dirty="0" smtClean="0">
              <a:solidFill>
                <a:srgbClr val="002060"/>
              </a:solidFill>
              <a:latin typeface="Book Antiqua" pitchFamily="18" charset="0"/>
            </a:endParaRPr>
          </a:p>
          <a:p>
            <a:pPr lvl="1">
              <a:buFont typeface="Arial" pitchFamily="34" charset="0"/>
              <a:buChar char="•"/>
            </a:pPr>
            <a:endParaRPr lang="en-US" sz="1800" dirty="0" smtClean="0">
              <a:solidFill>
                <a:srgbClr val="002060"/>
              </a:solidFill>
              <a:latin typeface="Book Antiqua" pitchFamily="18" charset="0"/>
            </a:endParaRPr>
          </a:p>
          <a:p>
            <a:pPr lvl="1">
              <a:buFont typeface="Arial" pitchFamily="34" charset="0"/>
              <a:buChar char="•"/>
            </a:pPr>
            <a:endParaRPr lang="en-US" sz="1800" dirty="0" err="1" smtClean="0">
              <a:solidFill>
                <a:srgbClr val="00206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19</a:t>
            </a:fld>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251520" y="1124744"/>
            <a:ext cx="8229600" cy="4525963"/>
          </a:xfrm>
        </p:spPr>
        <p:txBody>
          <a:bodyPr>
            <a:noAutofit/>
          </a:bodyPr>
          <a:lstStyle/>
          <a:p>
            <a:pPr>
              <a:lnSpc>
                <a:spcPct val="150000"/>
              </a:lnSpc>
              <a:tabLst>
                <a:tab pos="521528" algn="l"/>
              </a:tabLst>
            </a:pPr>
            <a:r>
              <a:rPr lang="en-US" sz="2000" spc="-35" dirty="0" smtClean="0">
                <a:solidFill>
                  <a:srgbClr val="002060"/>
                </a:solidFill>
                <a:latin typeface="Book Antiqua" pitchFamily="18" charset="0"/>
              </a:rPr>
              <a:t>Delegates</a:t>
            </a:r>
          </a:p>
          <a:p>
            <a:pPr>
              <a:lnSpc>
                <a:spcPct val="150000"/>
              </a:lnSpc>
              <a:tabLst>
                <a:tab pos="521528" algn="l"/>
              </a:tabLst>
            </a:pPr>
            <a:r>
              <a:rPr lang="en-US" sz="2000" spc="-35" dirty="0" smtClean="0">
                <a:solidFill>
                  <a:srgbClr val="002060"/>
                </a:solidFill>
                <a:latin typeface="Book Antiqua" pitchFamily="18" charset="0"/>
              </a:rPr>
              <a:t>Anonymous Methods</a:t>
            </a:r>
          </a:p>
          <a:p>
            <a:pPr>
              <a:lnSpc>
                <a:spcPct val="150000"/>
              </a:lnSpc>
              <a:tabLst>
                <a:tab pos="521528" algn="l"/>
              </a:tabLst>
            </a:pPr>
            <a:r>
              <a:rPr lang="en-US" sz="2000" spc="-35" dirty="0" smtClean="0">
                <a:solidFill>
                  <a:srgbClr val="002060"/>
                </a:solidFill>
                <a:latin typeface="Book Antiqua" pitchFamily="18" charset="0"/>
              </a:rPr>
              <a:t>Events</a:t>
            </a:r>
          </a:p>
          <a:p>
            <a:pPr>
              <a:lnSpc>
                <a:spcPct val="150000"/>
              </a:lnSpc>
              <a:tabLst>
                <a:tab pos="521528" algn="l"/>
              </a:tabLst>
            </a:pPr>
            <a:r>
              <a:rPr lang="en-US" sz="2000" spc="-35" dirty="0" smtClean="0">
                <a:solidFill>
                  <a:srgbClr val="002060"/>
                </a:solidFill>
                <a:latin typeface="Book Antiqua" pitchFamily="18" charset="0"/>
              </a:rPr>
              <a:t>IO-PACKAGE (File Handling)</a:t>
            </a:r>
          </a:p>
          <a:p>
            <a:pPr>
              <a:lnSpc>
                <a:spcPct val="150000"/>
              </a:lnSpc>
              <a:tabLst>
                <a:tab pos="521528" algn="l"/>
              </a:tabLst>
            </a:pPr>
            <a:r>
              <a:rPr lang="en-US" sz="2000" spc="-35" dirty="0" smtClean="0">
                <a:solidFill>
                  <a:srgbClr val="002060"/>
                </a:solidFill>
                <a:latin typeface="Book Antiqua" pitchFamily="18" charset="0"/>
              </a:rPr>
              <a:t>IO Hierarchy</a:t>
            </a:r>
          </a:p>
          <a:p>
            <a:pPr>
              <a:lnSpc>
                <a:spcPct val="150000"/>
              </a:lnSpc>
              <a:tabLst>
                <a:tab pos="521528" algn="l"/>
              </a:tabLst>
            </a:pPr>
            <a:r>
              <a:rPr lang="en-US" sz="2000" spc="-35" dirty="0" smtClean="0">
                <a:solidFill>
                  <a:srgbClr val="002060"/>
                </a:solidFill>
                <a:latin typeface="Book Antiqua" pitchFamily="18" charset="0"/>
              </a:rPr>
              <a:t>Types of Streams</a:t>
            </a:r>
          </a:p>
          <a:p>
            <a:pPr>
              <a:lnSpc>
                <a:spcPct val="150000"/>
              </a:lnSpc>
              <a:tabLst>
                <a:tab pos="521528" algn="l"/>
              </a:tabLst>
            </a:pPr>
            <a:r>
              <a:rPr lang="en-US" sz="2000" spc="-35" dirty="0" smtClean="0">
                <a:solidFill>
                  <a:srgbClr val="002060"/>
                </a:solidFill>
                <a:latin typeface="Book Antiqua" pitchFamily="18" charset="0"/>
              </a:rPr>
              <a:t>File Classes and its methods</a:t>
            </a:r>
          </a:p>
          <a:p>
            <a:pPr>
              <a:lnSpc>
                <a:spcPct val="150000"/>
              </a:lnSpc>
              <a:tabLst>
                <a:tab pos="521528" algn="l"/>
              </a:tabLst>
            </a:pPr>
            <a:r>
              <a:rPr lang="en-US" sz="2000" spc="-35" dirty="0" smtClean="0">
                <a:solidFill>
                  <a:srgbClr val="002060"/>
                </a:solidFill>
                <a:latin typeface="Book Antiqua" pitchFamily="18" charset="0"/>
              </a:rPr>
              <a:t>Input &amp; Output Stream Classes</a:t>
            </a:r>
          </a:p>
          <a:p>
            <a:pPr>
              <a:lnSpc>
                <a:spcPct val="150000"/>
              </a:lnSpc>
              <a:tabLst>
                <a:tab pos="521528" algn="l"/>
              </a:tabLst>
            </a:pPr>
            <a:r>
              <a:rPr lang="en-US" sz="2000" spc="-35" dirty="0" smtClean="0">
                <a:solidFill>
                  <a:srgbClr val="002060"/>
                </a:solidFill>
                <a:latin typeface="Book Antiqua" pitchFamily="18" charset="0"/>
              </a:rPr>
              <a:t>Reader and Writer Classes</a:t>
            </a:r>
          </a:p>
        </p:txBody>
      </p:sp>
      <p:sp>
        <p:nvSpPr>
          <p:cNvPr id="4" name="Slide Number Placeholder 3"/>
          <p:cNvSpPr>
            <a:spLocks noGrp="1"/>
          </p:cNvSpPr>
          <p:nvPr>
            <p:ph type="sldNum" sz="quarter" idx="12"/>
          </p:nvPr>
        </p:nvSpPr>
        <p:spPr/>
        <p:txBody>
          <a:bodyPr/>
          <a:lstStyle/>
          <a:p>
            <a:fld id="{0CD13243-3D31-4DD5-8512-B28F7F2A6CD3}" type="slidenum">
              <a:rPr lang="en-IN" smtClean="0"/>
              <a:pPr/>
              <a:t>2</a:t>
            </a:fld>
            <a:endParaRPr lang="en-IN"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10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44"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10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10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TextReader &amp; TextWriter</a:t>
            </a:r>
          </a:p>
        </p:txBody>
      </p:sp>
      <p:sp>
        <p:nvSpPr>
          <p:cNvPr id="3" name="Content Placeholder 2"/>
          <p:cNvSpPr>
            <a:spLocks noGrp="1"/>
          </p:cNvSpPr>
          <p:nvPr>
            <p:ph idx="1"/>
          </p:nvPr>
        </p:nvSpPr>
        <p:spPr>
          <a:xfrm>
            <a:off x="251520" y="1124744"/>
            <a:ext cx="8229600" cy="4525963"/>
          </a:xfrm>
        </p:spPr>
        <p:txBody>
          <a:bodyPr>
            <a:normAutofit/>
          </a:bodyPr>
          <a:lstStyle/>
          <a:p>
            <a:r>
              <a:rPr lang="en-US" dirty="0" smtClean="0">
                <a:solidFill>
                  <a:srgbClr val="002060"/>
                </a:solidFill>
                <a:latin typeface="Book Antiqua" pitchFamily="18" charset="0"/>
              </a:rPr>
              <a:t>TextReader which read characters from streams and strings, respectively</a:t>
            </a:r>
          </a:p>
          <a:p>
            <a:r>
              <a:rPr lang="en-US" dirty="0" smtClean="0"/>
              <a:t>TextWriter  represents a writer that can write a sequential series of characters.</a:t>
            </a:r>
          </a:p>
          <a:p>
            <a:endParaRPr lang="en-US" dirty="0" smtClean="0">
              <a:solidFill>
                <a:srgbClr val="002060"/>
              </a:solidFill>
              <a:latin typeface="Book Antiqua" pitchFamily="18" charset="0"/>
            </a:endParaRPr>
          </a:p>
          <a:p>
            <a:pPr>
              <a:buBlip>
                <a:blip r:embed="rId3"/>
              </a:buBlip>
            </a:pPr>
            <a:endParaRPr lang="en-US" sz="2000" dirty="0" smtClean="0">
              <a:solidFill>
                <a:srgbClr val="002060"/>
              </a:solidFill>
              <a:latin typeface="Book Antiqua" pitchFamily="18" charset="0"/>
            </a:endParaRPr>
          </a:p>
          <a:p>
            <a:pPr lvl="1">
              <a:buFont typeface="Arial" pitchFamily="34" charset="0"/>
              <a:buChar char="•"/>
            </a:pPr>
            <a:endParaRPr lang="en-US" sz="1800" dirty="0" smtClean="0">
              <a:solidFill>
                <a:srgbClr val="002060"/>
              </a:solidFill>
              <a:latin typeface="Book Antiqua" pitchFamily="18" charset="0"/>
            </a:endParaRPr>
          </a:p>
          <a:p>
            <a:pPr lvl="1">
              <a:buFont typeface="Arial" pitchFamily="34" charset="0"/>
              <a:buChar char="•"/>
            </a:pPr>
            <a:endParaRPr lang="en-US" sz="1800" dirty="0" err="1" smtClean="0">
              <a:solidFill>
                <a:srgbClr val="00206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20</a:t>
            </a:fld>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BinaryReader  </a:t>
            </a:r>
          </a:p>
        </p:txBody>
      </p:sp>
      <p:sp>
        <p:nvSpPr>
          <p:cNvPr id="3" name="Content Placeholder 2"/>
          <p:cNvSpPr>
            <a:spLocks noGrp="1"/>
          </p:cNvSpPr>
          <p:nvPr>
            <p:ph idx="1"/>
          </p:nvPr>
        </p:nvSpPr>
        <p:spPr>
          <a:xfrm>
            <a:off x="251520" y="1124744"/>
            <a:ext cx="8229600" cy="4525963"/>
          </a:xfrm>
        </p:spPr>
        <p:txBody>
          <a:bodyPr>
            <a:normAutofit/>
          </a:bodyPr>
          <a:lstStyle/>
          <a:p>
            <a:pPr>
              <a:buBlip>
                <a:blip r:embed="rId3"/>
              </a:buBlip>
            </a:pPr>
            <a:endParaRPr lang="en-US" sz="2000" dirty="0" smtClean="0">
              <a:solidFill>
                <a:srgbClr val="002060"/>
              </a:solidFill>
              <a:latin typeface="Book Antiqua" pitchFamily="18" charset="0"/>
            </a:endParaRPr>
          </a:p>
          <a:p>
            <a:r>
              <a:rPr lang="en-US" dirty="0" smtClean="0">
                <a:solidFill>
                  <a:srgbClr val="002060"/>
                </a:solidFill>
                <a:latin typeface="Book Antiqua" pitchFamily="18" charset="0"/>
              </a:rPr>
              <a:t>The BinaryReader class provides methods that simplify reading primitive data types from a stream.</a:t>
            </a:r>
          </a:p>
          <a:p>
            <a:pPr>
              <a:buNone/>
            </a:pPr>
            <a:r>
              <a:rPr lang="en-US" sz="2400" b="1" dirty="0" smtClean="0">
                <a:solidFill>
                  <a:srgbClr val="002060"/>
                </a:solidFill>
                <a:latin typeface="Book Antiqua" pitchFamily="18" charset="0"/>
              </a:rPr>
              <a:t>Methods</a:t>
            </a:r>
          </a:p>
          <a:p>
            <a:pPr lvl="1"/>
            <a:r>
              <a:rPr lang="en-US" dirty="0" smtClean="0">
                <a:solidFill>
                  <a:srgbClr val="002060"/>
                </a:solidFill>
                <a:latin typeface="Book Antiqua" pitchFamily="18" charset="0"/>
              </a:rPr>
              <a:t>Read()	</a:t>
            </a:r>
          </a:p>
          <a:p>
            <a:pPr lvl="2"/>
            <a:r>
              <a:rPr lang="en-US" dirty="0" smtClean="0">
                <a:solidFill>
                  <a:srgbClr val="002060"/>
                </a:solidFill>
                <a:latin typeface="Book Antiqua" pitchFamily="18" charset="0"/>
              </a:rPr>
              <a:t>Reads characters from the underlying stream</a:t>
            </a:r>
          </a:p>
          <a:p>
            <a:pPr lvl="1"/>
            <a:r>
              <a:rPr lang="en-US" dirty="0" smtClean="0">
                <a:solidFill>
                  <a:srgbClr val="002060"/>
                </a:solidFill>
                <a:latin typeface="Book Antiqua" pitchFamily="18" charset="0"/>
              </a:rPr>
              <a:t>Close()	</a:t>
            </a:r>
          </a:p>
          <a:p>
            <a:pPr lvl="2"/>
            <a:r>
              <a:rPr lang="en-US" dirty="0" smtClean="0">
                <a:solidFill>
                  <a:srgbClr val="002060"/>
                </a:solidFill>
                <a:latin typeface="Book Antiqua" pitchFamily="18" charset="0"/>
              </a:rPr>
              <a:t>Closes the current reader and the underlying stream.</a:t>
            </a:r>
          </a:p>
          <a:p>
            <a:pPr lvl="1">
              <a:buFont typeface="Arial" pitchFamily="34" charset="0"/>
              <a:buChar char="•"/>
            </a:pPr>
            <a:endParaRPr lang="en-US" sz="1800" dirty="0" err="1" smtClean="0">
              <a:solidFill>
                <a:srgbClr val="00206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21</a:t>
            </a:fld>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BinaryWriter  </a:t>
            </a:r>
          </a:p>
        </p:txBody>
      </p:sp>
      <p:sp>
        <p:nvSpPr>
          <p:cNvPr id="3" name="Content Placeholder 2"/>
          <p:cNvSpPr>
            <a:spLocks noGrp="1"/>
          </p:cNvSpPr>
          <p:nvPr>
            <p:ph idx="1"/>
          </p:nvPr>
        </p:nvSpPr>
        <p:spPr>
          <a:xfrm>
            <a:off x="179512" y="1052736"/>
            <a:ext cx="8640960" cy="5040560"/>
          </a:xfrm>
        </p:spPr>
        <p:txBody>
          <a:bodyPr>
            <a:normAutofit/>
          </a:bodyPr>
          <a:lstStyle/>
          <a:p>
            <a:pPr>
              <a:buBlip>
                <a:blip r:embed="rId3"/>
              </a:buBlip>
            </a:pPr>
            <a:endParaRPr lang="en-US" sz="2000" dirty="0" smtClean="0">
              <a:solidFill>
                <a:srgbClr val="002060"/>
              </a:solidFill>
              <a:latin typeface="Book Antiqua" pitchFamily="18" charset="0"/>
            </a:endParaRPr>
          </a:p>
          <a:p>
            <a:r>
              <a:rPr lang="en-US" dirty="0" smtClean="0">
                <a:solidFill>
                  <a:srgbClr val="002060"/>
                </a:solidFill>
                <a:latin typeface="Book Antiqua" pitchFamily="18" charset="0"/>
              </a:rPr>
              <a:t>The BinaryWriter class provides methods that simplify writing primitive data types to a stream.</a:t>
            </a:r>
          </a:p>
          <a:p>
            <a:pPr>
              <a:buBlip>
                <a:blip r:embed="rId3"/>
              </a:buBlip>
            </a:pPr>
            <a:endParaRPr lang="en-US" sz="2000" dirty="0" smtClean="0">
              <a:solidFill>
                <a:srgbClr val="002060"/>
              </a:solidFill>
              <a:latin typeface="Book Antiqua" pitchFamily="18" charset="0"/>
            </a:endParaRPr>
          </a:p>
          <a:p>
            <a:pPr>
              <a:buNone/>
            </a:pPr>
            <a:r>
              <a:rPr lang="en-US" sz="2400" b="1" dirty="0" smtClean="0">
                <a:solidFill>
                  <a:srgbClr val="002060"/>
                </a:solidFill>
                <a:latin typeface="Book Antiqua" pitchFamily="18" charset="0"/>
              </a:rPr>
              <a:t>Methods</a:t>
            </a:r>
          </a:p>
          <a:p>
            <a:pPr lvl="1"/>
            <a:r>
              <a:rPr lang="en-US" dirty="0" smtClean="0">
                <a:solidFill>
                  <a:srgbClr val="002060"/>
                </a:solidFill>
                <a:latin typeface="Book Antiqua" pitchFamily="18" charset="0"/>
              </a:rPr>
              <a:t>Write(Char)</a:t>
            </a:r>
            <a:r>
              <a:rPr lang="en-US" sz="1800" dirty="0" smtClean="0">
                <a:solidFill>
                  <a:srgbClr val="002060"/>
                </a:solidFill>
                <a:latin typeface="Book Antiqua" pitchFamily="18" charset="0"/>
              </a:rPr>
              <a:t>	</a:t>
            </a:r>
          </a:p>
          <a:p>
            <a:pPr lvl="2"/>
            <a:r>
              <a:rPr lang="en-US" dirty="0" smtClean="0">
                <a:solidFill>
                  <a:srgbClr val="002060"/>
                </a:solidFill>
                <a:latin typeface="Book Antiqua" pitchFamily="18" charset="0"/>
              </a:rPr>
              <a:t>Writes a Unicode character to the current stream</a:t>
            </a:r>
          </a:p>
          <a:p>
            <a:pPr lvl="1"/>
            <a:r>
              <a:rPr lang="en-US" dirty="0" smtClean="0">
                <a:solidFill>
                  <a:srgbClr val="002060"/>
                </a:solidFill>
                <a:latin typeface="Book Antiqua" pitchFamily="18" charset="0"/>
              </a:rPr>
              <a:t>Write(Char[])	</a:t>
            </a:r>
          </a:p>
          <a:p>
            <a:pPr lvl="2"/>
            <a:r>
              <a:rPr lang="en-US" dirty="0" smtClean="0">
                <a:solidFill>
                  <a:srgbClr val="002060"/>
                </a:solidFill>
                <a:latin typeface="Book Antiqua" pitchFamily="18" charset="0"/>
              </a:rPr>
              <a:t>Writes a character array to the current stream</a:t>
            </a:r>
          </a:p>
          <a:p>
            <a:pPr lvl="1"/>
            <a:r>
              <a:rPr lang="en-US" dirty="0" smtClean="0">
                <a:solidFill>
                  <a:srgbClr val="002060"/>
                </a:solidFill>
                <a:latin typeface="Book Antiqua" pitchFamily="18" charset="0"/>
              </a:rPr>
              <a:t>Write(Decimal)	</a:t>
            </a:r>
          </a:p>
          <a:p>
            <a:pPr lvl="2"/>
            <a:r>
              <a:rPr lang="en-US" dirty="0" smtClean="0">
                <a:solidFill>
                  <a:srgbClr val="002060"/>
                </a:solidFill>
                <a:latin typeface="Book Antiqua" pitchFamily="18" charset="0"/>
              </a:rPr>
              <a:t>Writes a decimal value to the current stream</a:t>
            </a:r>
          </a:p>
        </p:txBody>
      </p:sp>
      <p:sp>
        <p:nvSpPr>
          <p:cNvPr id="4" name="Slide Number Placeholder 3"/>
          <p:cNvSpPr>
            <a:spLocks noGrp="1"/>
          </p:cNvSpPr>
          <p:nvPr>
            <p:ph type="sldNum" sz="quarter" idx="12"/>
          </p:nvPr>
        </p:nvSpPr>
        <p:spPr/>
        <p:txBody>
          <a:bodyPr/>
          <a:lstStyle/>
          <a:p>
            <a:fld id="{0CD13243-3D31-4DD5-8512-B28F7F2A6CD3}" type="slidenum">
              <a:rPr lang="en-IN" smtClean="0"/>
              <a:pPr/>
              <a:t>22</a:t>
            </a:fld>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StreamReader  </a:t>
            </a:r>
          </a:p>
        </p:txBody>
      </p:sp>
      <p:sp>
        <p:nvSpPr>
          <p:cNvPr id="3" name="Content Placeholder 2"/>
          <p:cNvSpPr>
            <a:spLocks noGrp="1"/>
          </p:cNvSpPr>
          <p:nvPr>
            <p:ph idx="1"/>
          </p:nvPr>
        </p:nvSpPr>
        <p:spPr>
          <a:xfrm>
            <a:off x="179512" y="1052736"/>
            <a:ext cx="8640960" cy="5040560"/>
          </a:xfrm>
        </p:spPr>
        <p:txBody>
          <a:bodyPr>
            <a:normAutofit/>
          </a:bodyPr>
          <a:lstStyle/>
          <a:p>
            <a:pPr>
              <a:buBlip>
                <a:blip r:embed="rId3"/>
              </a:buBlip>
            </a:pPr>
            <a:endParaRPr lang="en-US" sz="2000" dirty="0" smtClean="0">
              <a:solidFill>
                <a:srgbClr val="002060"/>
              </a:solidFill>
              <a:latin typeface="Book Antiqua" pitchFamily="18" charset="0"/>
            </a:endParaRPr>
          </a:p>
          <a:p>
            <a:r>
              <a:rPr lang="en-US" dirty="0" smtClean="0">
                <a:solidFill>
                  <a:srgbClr val="002060"/>
                </a:solidFill>
                <a:latin typeface="Book Antiqua" pitchFamily="18" charset="0"/>
              </a:rPr>
              <a:t> StreamReader is used  for reading lines of information from a standard text file</a:t>
            </a:r>
          </a:p>
          <a:p>
            <a:pPr>
              <a:buBlip>
                <a:blip r:embed="rId3"/>
              </a:buBlip>
            </a:pPr>
            <a:endParaRPr lang="en-US" sz="1800" dirty="0" smtClean="0">
              <a:solidFill>
                <a:srgbClr val="002060"/>
              </a:solidFill>
              <a:latin typeface="Book Antiqua" pitchFamily="18" charset="0"/>
            </a:endParaRPr>
          </a:p>
          <a:p>
            <a:pPr>
              <a:buNone/>
            </a:pPr>
            <a:r>
              <a:rPr lang="en-US" sz="2400" b="1" dirty="0" smtClean="0">
                <a:solidFill>
                  <a:srgbClr val="002060"/>
                </a:solidFill>
                <a:latin typeface="Book Antiqua" pitchFamily="18" charset="0"/>
              </a:rPr>
              <a:t>Methods</a:t>
            </a:r>
          </a:p>
          <a:p>
            <a:pPr lvl="1"/>
            <a:r>
              <a:rPr lang="en-US" dirty="0" smtClean="0">
                <a:solidFill>
                  <a:srgbClr val="002060"/>
                </a:solidFill>
                <a:latin typeface="Book Antiqua" pitchFamily="18" charset="0"/>
              </a:rPr>
              <a:t>Read()	</a:t>
            </a:r>
          </a:p>
          <a:p>
            <a:pPr lvl="2"/>
            <a:r>
              <a:rPr lang="en-US" sz="2400" dirty="0" smtClean="0">
                <a:solidFill>
                  <a:srgbClr val="002060"/>
                </a:solidFill>
                <a:latin typeface="Book Antiqua" pitchFamily="18" charset="0"/>
              </a:rPr>
              <a:t>Reads the next character from the input string</a:t>
            </a:r>
          </a:p>
          <a:p>
            <a:pPr lvl="1"/>
            <a:r>
              <a:rPr lang="en-US" dirty="0" smtClean="0">
                <a:solidFill>
                  <a:srgbClr val="002060"/>
                </a:solidFill>
                <a:latin typeface="Book Antiqua" pitchFamily="18" charset="0"/>
              </a:rPr>
              <a:t>ReadLine()</a:t>
            </a:r>
            <a:r>
              <a:rPr lang="en-US" sz="1800" dirty="0" smtClean="0">
                <a:solidFill>
                  <a:srgbClr val="002060"/>
                </a:solidFill>
                <a:latin typeface="Book Antiqua" pitchFamily="18" charset="0"/>
              </a:rPr>
              <a:t>	</a:t>
            </a:r>
          </a:p>
          <a:p>
            <a:pPr lvl="2"/>
            <a:r>
              <a:rPr lang="en-US" sz="2400" dirty="0" smtClean="0">
                <a:solidFill>
                  <a:srgbClr val="002060"/>
                </a:solidFill>
                <a:latin typeface="Book Antiqua" pitchFamily="18" charset="0"/>
              </a:rPr>
              <a:t>  Reads a line of characters from the current string</a:t>
            </a:r>
          </a:p>
        </p:txBody>
      </p:sp>
      <p:sp>
        <p:nvSpPr>
          <p:cNvPr id="4" name="Slide Number Placeholder 3"/>
          <p:cNvSpPr>
            <a:spLocks noGrp="1"/>
          </p:cNvSpPr>
          <p:nvPr>
            <p:ph type="sldNum" sz="quarter" idx="12"/>
          </p:nvPr>
        </p:nvSpPr>
        <p:spPr/>
        <p:txBody>
          <a:bodyPr/>
          <a:lstStyle/>
          <a:p>
            <a:fld id="{0CD13243-3D31-4DD5-8512-B28F7F2A6CD3}" type="slidenum">
              <a:rPr lang="en-IN" smtClean="0"/>
              <a:pPr/>
              <a:t>23</a:t>
            </a:fld>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StreamWriter  </a:t>
            </a:r>
          </a:p>
        </p:txBody>
      </p:sp>
      <p:sp>
        <p:nvSpPr>
          <p:cNvPr id="3" name="Content Placeholder 2"/>
          <p:cNvSpPr>
            <a:spLocks noGrp="1"/>
          </p:cNvSpPr>
          <p:nvPr>
            <p:ph idx="1"/>
          </p:nvPr>
        </p:nvSpPr>
        <p:spPr>
          <a:xfrm>
            <a:off x="179512" y="1052736"/>
            <a:ext cx="8712968" cy="4525963"/>
          </a:xfrm>
        </p:spPr>
        <p:txBody>
          <a:bodyPr>
            <a:normAutofit/>
          </a:bodyPr>
          <a:lstStyle/>
          <a:p>
            <a:pPr marL="228600" lvl="1">
              <a:buBlip>
                <a:blip r:embed="rId3"/>
              </a:buBlip>
            </a:pPr>
            <a:r>
              <a:rPr lang="en-US" sz="2800" dirty="0" smtClean="0">
                <a:solidFill>
                  <a:srgbClr val="002060"/>
                </a:solidFill>
                <a:latin typeface="Book Antiqua" pitchFamily="18" charset="0"/>
              </a:rPr>
              <a:t>Implements a TextWriter for writing characters to a stream in a particular encoding</a:t>
            </a:r>
            <a:endParaRPr lang="en-US" sz="2800" dirty="0" smtClean="0"/>
          </a:p>
          <a:p>
            <a:pPr marL="628650" lvl="2">
              <a:buNone/>
            </a:pPr>
            <a:endParaRPr lang="en-US" sz="2400" b="1" dirty="0" smtClean="0">
              <a:solidFill>
                <a:srgbClr val="002060"/>
              </a:solidFill>
              <a:latin typeface="Book Antiqua" pitchFamily="18" charset="0"/>
            </a:endParaRPr>
          </a:p>
          <a:p>
            <a:pPr marL="628650" lvl="2">
              <a:buNone/>
            </a:pPr>
            <a:r>
              <a:rPr lang="en-US" sz="2400" b="1" dirty="0" smtClean="0">
                <a:solidFill>
                  <a:srgbClr val="002060"/>
                </a:solidFill>
                <a:latin typeface="Book Antiqua" pitchFamily="18" charset="0"/>
              </a:rPr>
              <a:t>Methods</a:t>
            </a:r>
          </a:p>
          <a:p>
            <a:pPr lvl="1"/>
            <a:r>
              <a:rPr lang="en-US" dirty="0" smtClean="0">
                <a:solidFill>
                  <a:srgbClr val="002060"/>
                </a:solidFill>
                <a:latin typeface="Book Antiqua" pitchFamily="18" charset="0"/>
              </a:rPr>
              <a:t>WriteLine()</a:t>
            </a:r>
            <a:r>
              <a:rPr lang="en-US" sz="1800" dirty="0" smtClean="0">
                <a:solidFill>
                  <a:srgbClr val="002060"/>
                </a:solidFill>
                <a:latin typeface="Book Antiqua" pitchFamily="18" charset="0"/>
              </a:rPr>
              <a:t>	</a:t>
            </a:r>
          </a:p>
          <a:p>
            <a:pPr lvl="2"/>
            <a:r>
              <a:rPr lang="en-US" dirty="0" smtClean="0">
                <a:solidFill>
                  <a:srgbClr val="002060"/>
                </a:solidFill>
                <a:latin typeface="Book Antiqua" pitchFamily="18" charset="0"/>
              </a:rPr>
              <a:t>Writes a line terminator to the text string or stream. </a:t>
            </a:r>
          </a:p>
          <a:p>
            <a:pPr lvl="1"/>
            <a:r>
              <a:rPr lang="en-US" dirty="0" smtClean="0">
                <a:solidFill>
                  <a:srgbClr val="002060"/>
                </a:solidFill>
                <a:latin typeface="Book Antiqua" pitchFamily="18" charset="0"/>
              </a:rPr>
              <a:t>Flush ()	</a:t>
            </a:r>
          </a:p>
          <a:p>
            <a:pPr lvl="2"/>
            <a:r>
              <a:rPr lang="en-US" dirty="0" smtClean="0">
                <a:solidFill>
                  <a:srgbClr val="002060"/>
                </a:solidFill>
                <a:latin typeface="Book Antiqua" pitchFamily="18" charset="0"/>
              </a:rPr>
              <a:t>Clears all buffers for the current writer and buffered data is written to the underlying stream</a:t>
            </a:r>
          </a:p>
        </p:txBody>
      </p:sp>
      <p:sp>
        <p:nvSpPr>
          <p:cNvPr id="4" name="Slide Number Placeholder 3"/>
          <p:cNvSpPr>
            <a:spLocks noGrp="1"/>
          </p:cNvSpPr>
          <p:nvPr>
            <p:ph type="sldNum" sz="quarter" idx="12"/>
          </p:nvPr>
        </p:nvSpPr>
        <p:spPr/>
        <p:txBody>
          <a:bodyPr/>
          <a:lstStyle/>
          <a:p>
            <a:fld id="{0CD13243-3D31-4DD5-8512-B28F7F2A6CD3}" type="slidenum">
              <a:rPr lang="en-IN" smtClean="0"/>
              <a:pPr/>
              <a:t>24</a:t>
            </a:fld>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IN" dirty="0"/>
          </a:p>
        </p:txBody>
      </p:sp>
      <p:sp>
        <p:nvSpPr>
          <p:cNvPr id="4" name="Rounded Rectangle 3"/>
          <p:cNvSpPr/>
          <p:nvPr/>
        </p:nvSpPr>
        <p:spPr>
          <a:xfrm>
            <a:off x="179512" y="1052736"/>
            <a:ext cx="8758808" cy="5472608"/>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sz="2800" dirty="0" smtClean="0">
                <a:solidFill>
                  <a:srgbClr val="002060"/>
                </a:solidFill>
                <a:latin typeface="Book Antiqua" pitchFamily="18" charset="0"/>
              </a:rPr>
              <a:t>1.File class is used for ______________</a:t>
            </a:r>
          </a:p>
          <a:p>
            <a:pPr marL="514350" indent="-514350">
              <a:buAutoNum type="alphaUcPeriod"/>
            </a:pPr>
            <a:r>
              <a:rPr lang="en-US" sz="2800" dirty="0" smtClean="0">
                <a:solidFill>
                  <a:srgbClr val="002060"/>
                </a:solidFill>
                <a:latin typeface="Book Antiqua" pitchFamily="18" charset="0"/>
              </a:rPr>
              <a:t>Copying B. Creating C. MovingD.All of the above </a:t>
            </a:r>
          </a:p>
          <a:p>
            <a:pPr marL="514350" indent="-514350"/>
            <a:r>
              <a:rPr lang="en-US" sz="2800" dirty="0" smtClean="0">
                <a:solidFill>
                  <a:srgbClr val="002060"/>
                </a:solidFill>
                <a:latin typeface="Book Antiqua" pitchFamily="18" charset="0"/>
              </a:rPr>
              <a:t>A.D</a:t>
            </a:r>
          </a:p>
          <a:p>
            <a:r>
              <a:rPr lang="en-US" sz="2800" dirty="0" smtClean="0">
                <a:solidFill>
                  <a:srgbClr val="002060"/>
                </a:solidFill>
                <a:latin typeface="Book Antiqua" pitchFamily="18" charset="0"/>
              </a:rPr>
              <a:t>2.Delegates are derived from </a:t>
            </a:r>
          </a:p>
          <a:p>
            <a:pPr marL="514350" indent="-514350">
              <a:buAutoNum type="alphaUcPeriod"/>
            </a:pPr>
            <a:r>
              <a:rPr lang="en-US" sz="2800" dirty="0" smtClean="0">
                <a:solidFill>
                  <a:srgbClr val="002060"/>
                </a:solidFill>
                <a:latin typeface="Book Antiqua" pitchFamily="18" charset="0"/>
              </a:rPr>
              <a:t>System.Multicast B. System.MulticastDelegate</a:t>
            </a:r>
          </a:p>
          <a:p>
            <a:pPr marL="514350" indent="-514350"/>
            <a:r>
              <a:rPr lang="en-US" sz="2800" dirty="0" smtClean="0">
                <a:solidFill>
                  <a:srgbClr val="002060"/>
                </a:solidFill>
                <a:latin typeface="Book Antiqua" pitchFamily="18" charset="0"/>
              </a:rPr>
              <a:t>C.System.EventD. None of the above </a:t>
            </a:r>
          </a:p>
          <a:p>
            <a:pPr marL="514350" indent="-514350"/>
            <a:r>
              <a:rPr lang="en-US" sz="2800" dirty="0" smtClean="0">
                <a:solidFill>
                  <a:srgbClr val="002060"/>
                </a:solidFill>
                <a:latin typeface="Book Antiqua" pitchFamily="18" charset="0"/>
              </a:rPr>
              <a:t>A. B</a:t>
            </a:r>
          </a:p>
          <a:p>
            <a:r>
              <a:rPr lang="en-US" sz="2800" dirty="0" smtClean="0">
                <a:solidFill>
                  <a:srgbClr val="002060"/>
                </a:solidFill>
                <a:latin typeface="Book Antiqua" pitchFamily="18" charset="0"/>
              </a:rPr>
              <a:t>3. You need not specify the return type in an anonymous method </a:t>
            </a:r>
          </a:p>
          <a:p>
            <a:r>
              <a:rPr lang="en-US" sz="2800" dirty="0" smtClean="0">
                <a:solidFill>
                  <a:srgbClr val="002060"/>
                </a:solidFill>
                <a:latin typeface="Book Antiqua" pitchFamily="18" charset="0"/>
              </a:rPr>
              <a:t>A.True B.FalseC.None </a:t>
            </a:r>
          </a:p>
          <a:p>
            <a:r>
              <a:rPr lang="en-US" sz="2800" dirty="0" smtClean="0">
                <a:solidFill>
                  <a:srgbClr val="002060"/>
                </a:solidFill>
                <a:latin typeface="Book Antiqua" pitchFamily="18" charset="0"/>
              </a:rPr>
              <a:t>A. A</a:t>
            </a:r>
          </a:p>
          <a:p>
            <a:endParaRPr lang="en-US" sz="2800" dirty="0" smtClean="0">
              <a:solidFill>
                <a:srgbClr val="002060"/>
              </a:solidFill>
              <a:latin typeface="Book Antiqua" pitchFamily="18" charset="0"/>
            </a:endParaRPr>
          </a:p>
          <a:p>
            <a:endParaRPr lang="en-US" sz="2800" dirty="0" smtClean="0">
              <a:solidFill>
                <a:srgbClr val="002060"/>
              </a:solidFill>
              <a:latin typeface="Book Antiqua" pitchFamily="18" charset="0"/>
            </a:endParaRPr>
          </a:p>
          <a:p>
            <a:endParaRPr lang="en-IN" sz="2800" dirty="0">
              <a:solidFill>
                <a:srgbClr val="002060"/>
              </a:solidFill>
              <a:latin typeface="Book Antiqua" pitchFamily="18" charset="0"/>
            </a:endParaRPr>
          </a:p>
        </p:txBody>
      </p:sp>
      <p:sp>
        <p:nvSpPr>
          <p:cNvPr id="5" name="Slide Number Placeholder 4"/>
          <p:cNvSpPr>
            <a:spLocks noGrp="1"/>
          </p:cNvSpPr>
          <p:nvPr>
            <p:ph type="sldNum" sz="quarter" idx="12"/>
          </p:nvPr>
        </p:nvSpPr>
        <p:spPr/>
        <p:txBody>
          <a:bodyPr/>
          <a:lstStyle/>
          <a:p>
            <a:fld id="{0CD13243-3D31-4DD5-8512-B28F7F2A6CD3}" type="slidenum">
              <a:rPr lang="en-IN" smtClean="0"/>
              <a:pPr/>
              <a:t>25</a:t>
            </a:fld>
            <a:endParaRPr lang="en-I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 calcmode="lin" valueType="num">
                                      <p:cBhvr additive="base">
                                        <p:cTn id="43"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7" end="7"/>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 calcmode="lin" valueType="num">
                                      <p:cBhvr additive="base">
                                        <p:cTn id="47" dur="50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4">
                                            <p:txEl>
                                              <p:pRg st="9" end="9"/>
                                            </p:txEl>
                                          </p:spTgt>
                                        </p:tgtEl>
                                        <p:attrNameLst>
                                          <p:attrName>style.visibility</p:attrName>
                                        </p:attrNameLst>
                                      </p:cBhvr>
                                      <p:to>
                                        <p:strVal val="visible"/>
                                      </p:to>
                                    </p:set>
                                    <p:anim calcmode="lin" valueType="num">
                                      <p:cBhvr additive="base">
                                        <p:cTn id="53" dur="500" fill="hold"/>
                                        <p:tgtEl>
                                          <p:spTgt spid="4">
                                            <p:txEl>
                                              <p:pRg st="9" end="9"/>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4">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CYU</a:t>
            </a:r>
            <a:endParaRPr lang="en-IN" dirty="0"/>
          </a:p>
        </p:txBody>
      </p:sp>
      <p:sp>
        <p:nvSpPr>
          <p:cNvPr id="4" name="Rounded Rectangle 3"/>
          <p:cNvSpPr/>
          <p:nvPr/>
        </p:nvSpPr>
        <p:spPr>
          <a:xfrm>
            <a:off x="251520" y="1052736"/>
            <a:ext cx="8686800" cy="5105400"/>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pPr marL="457200" indent="-457200">
              <a:buAutoNum type="arabicPeriod"/>
            </a:pPr>
            <a:r>
              <a:rPr lang="en-US" sz="2400" dirty="0" smtClean="0">
                <a:solidFill>
                  <a:srgbClr val="002060"/>
                </a:solidFill>
                <a:latin typeface="Book Antiqua" pitchFamily="18" charset="0"/>
              </a:rPr>
              <a:t>What are different types of streams</a:t>
            </a:r>
          </a:p>
          <a:p>
            <a:pPr marL="457200" indent="-457200">
              <a:buAutoNum type="alphaUcPeriod"/>
            </a:pPr>
            <a:r>
              <a:rPr lang="en-US" sz="2400" dirty="0" smtClean="0">
                <a:solidFill>
                  <a:srgbClr val="002060"/>
                </a:solidFill>
                <a:latin typeface="Book Antiqua" pitchFamily="18" charset="0"/>
              </a:rPr>
              <a:t>Byte Streams –Stream , FileStream,MemoryStream ,</a:t>
            </a:r>
          </a:p>
          <a:p>
            <a:pPr marL="457200" indent="-457200"/>
            <a:r>
              <a:rPr lang="en-US" sz="2400" dirty="0" smtClean="0">
                <a:solidFill>
                  <a:srgbClr val="002060"/>
                </a:solidFill>
                <a:latin typeface="Book Antiqua" pitchFamily="18" charset="0"/>
              </a:rPr>
              <a:t>BufferedStream ,Character Streams -TextReader/ </a:t>
            </a:r>
          </a:p>
          <a:p>
            <a:pPr marL="457200" indent="-457200"/>
            <a:r>
              <a:rPr lang="en-US" sz="2400" dirty="0" smtClean="0">
                <a:solidFill>
                  <a:srgbClr val="002060"/>
                </a:solidFill>
                <a:latin typeface="Book Antiqua" pitchFamily="18" charset="0"/>
              </a:rPr>
              <a:t>TextWriter,SteamReader/ StreamWriter Primitive Streams </a:t>
            </a:r>
          </a:p>
          <a:p>
            <a:pPr marL="457200" indent="-457200"/>
            <a:r>
              <a:rPr lang="en-US" sz="2400" dirty="0" smtClean="0">
                <a:solidFill>
                  <a:srgbClr val="002060"/>
                </a:solidFill>
                <a:latin typeface="Book Antiqua" pitchFamily="18" charset="0"/>
              </a:rPr>
              <a:t>- BinaryReader /BinaryWriter</a:t>
            </a:r>
          </a:p>
          <a:p>
            <a:pPr marL="457200" indent="-457200"/>
            <a:endParaRPr lang="en-US" sz="2400" dirty="0" smtClean="0">
              <a:solidFill>
                <a:srgbClr val="002060"/>
              </a:solidFill>
              <a:latin typeface="Book Antiqua" pitchFamily="18" charset="0"/>
            </a:endParaRPr>
          </a:p>
          <a:p>
            <a:r>
              <a:rPr lang="en-US" sz="2400" dirty="0" smtClean="0">
                <a:solidFill>
                  <a:srgbClr val="002060"/>
                </a:solidFill>
                <a:latin typeface="Book Antiqua" pitchFamily="18" charset="0"/>
              </a:rPr>
              <a:t>2.What is event delegate model </a:t>
            </a:r>
          </a:p>
          <a:p>
            <a:pPr marL="457200" indent="-457200"/>
            <a:r>
              <a:rPr lang="en-US" sz="2400" dirty="0" smtClean="0">
                <a:solidFill>
                  <a:srgbClr val="002060"/>
                </a:solidFill>
                <a:latin typeface="Book Antiqua" pitchFamily="18" charset="0"/>
              </a:rPr>
              <a:t>A.The event delegate connect the event to  a handle ,</a:t>
            </a:r>
          </a:p>
          <a:p>
            <a:pPr marL="457200" indent="-457200"/>
            <a:r>
              <a:rPr lang="en-US" sz="2400" dirty="0" smtClean="0">
                <a:solidFill>
                  <a:srgbClr val="002060"/>
                </a:solidFill>
                <a:latin typeface="Book Antiqua" pitchFamily="18" charset="0"/>
              </a:rPr>
              <a:t>when an event occurs notification is sent to all the </a:t>
            </a:r>
          </a:p>
          <a:p>
            <a:pPr marL="457200" indent="-457200"/>
            <a:r>
              <a:rPr lang="en-US" sz="2400" dirty="0" smtClean="0">
                <a:solidFill>
                  <a:srgbClr val="002060"/>
                </a:solidFill>
                <a:latin typeface="Book Antiqua" pitchFamily="18" charset="0"/>
              </a:rPr>
              <a:t>subscribers on the list, MainApp processes the notification </a:t>
            </a:r>
          </a:p>
          <a:p>
            <a:pPr marL="457200" indent="-457200"/>
            <a:r>
              <a:rPr lang="en-US" sz="2400" dirty="0" smtClean="0">
                <a:solidFill>
                  <a:srgbClr val="002060"/>
                </a:solidFill>
                <a:latin typeface="Book Antiqua" pitchFamily="18" charset="0"/>
              </a:rPr>
              <a:t>in its event handler code, maintains a list of subscribers of </a:t>
            </a:r>
          </a:p>
          <a:p>
            <a:pPr marL="457200" indent="-457200"/>
            <a:r>
              <a:rPr lang="en-US" sz="2400" dirty="0" smtClean="0">
                <a:solidFill>
                  <a:srgbClr val="002060"/>
                </a:solidFill>
                <a:latin typeface="Book Antiqua" pitchFamily="18" charset="0"/>
              </a:rPr>
              <a:t>Its event , MainApp subscribes to  event.</a:t>
            </a:r>
          </a:p>
          <a:p>
            <a:pPr marL="457200" indent="-457200">
              <a:buFontTx/>
              <a:buAutoNum type="alphaUcPeriod"/>
            </a:pPr>
            <a:endParaRPr lang="en-US" sz="2400" dirty="0" smtClean="0">
              <a:solidFill>
                <a:srgbClr val="002060"/>
              </a:solidFill>
              <a:latin typeface="Book Antiqua" pitchFamily="18" charset="0"/>
            </a:endParaRPr>
          </a:p>
          <a:p>
            <a:pPr marL="457200" indent="-457200">
              <a:buAutoNum type="alphaUcPeriod"/>
            </a:pPr>
            <a:endParaRPr lang="en-US" sz="2400" dirty="0" smtClean="0">
              <a:solidFill>
                <a:srgbClr val="002060"/>
              </a:solidFill>
              <a:latin typeface="Book Antiqua" pitchFamily="18" charset="0"/>
            </a:endParaRPr>
          </a:p>
          <a:p>
            <a:pPr marL="457200" indent="-457200">
              <a:buAutoNum type="alphaUcPeriod"/>
            </a:pPr>
            <a:endParaRPr lang="en-US" sz="2400" dirty="0" smtClean="0">
              <a:solidFill>
                <a:srgbClr val="002060"/>
              </a:solidFill>
              <a:latin typeface="Book Antiqua" pitchFamily="18" charset="0"/>
            </a:endParaRPr>
          </a:p>
          <a:p>
            <a:endParaRPr lang="en-US" sz="2400" dirty="0" smtClean="0">
              <a:solidFill>
                <a:srgbClr val="002060"/>
              </a:solidFill>
              <a:latin typeface="Book Antiqua" pitchFamily="18" charset="0"/>
            </a:endParaRPr>
          </a:p>
          <a:p>
            <a:pPr lvl="2"/>
            <a:endParaRPr lang="en-IN" sz="2400" dirty="0" smtClean="0">
              <a:solidFill>
                <a:srgbClr val="002060"/>
              </a:solidFill>
              <a:latin typeface="Book Antiqua" pitchFamily="18" charset="0"/>
            </a:endParaRPr>
          </a:p>
          <a:p>
            <a:pPr marL="457200" indent="-457200">
              <a:buAutoNum type="arabicPeriod"/>
            </a:pPr>
            <a:endParaRPr lang="en-IN" sz="2400" dirty="0">
              <a:solidFill>
                <a:srgbClr val="002060"/>
              </a:solidFill>
              <a:latin typeface="Book Antiqua" pitchFamily="18" charset="0"/>
            </a:endParaRPr>
          </a:p>
        </p:txBody>
      </p:sp>
      <p:sp>
        <p:nvSpPr>
          <p:cNvPr id="5" name="Slide Number Placeholder 4"/>
          <p:cNvSpPr>
            <a:spLocks noGrp="1"/>
          </p:cNvSpPr>
          <p:nvPr>
            <p:ph type="sldNum" sz="quarter" idx="12"/>
          </p:nvPr>
        </p:nvSpPr>
        <p:spPr/>
        <p:txBody>
          <a:bodyPr/>
          <a:lstStyle/>
          <a:p>
            <a:fld id="{0CD13243-3D31-4DD5-8512-B28F7F2A6CD3}" type="slidenum">
              <a:rPr lang="en-IN" smtClean="0"/>
              <a:pPr/>
              <a:t>26</a:t>
            </a:fld>
            <a:endParaRPr lang="en-I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 calcmode="lin" valueType="num">
                                      <p:cBhvr additive="base">
                                        <p:cTn id="41" dur="50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4">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 calcmode="lin" valueType="num">
                                      <p:cBhvr additive="base">
                                        <p:cTn id="45" dur="500" fill="hold"/>
                                        <p:tgtEl>
                                          <p:spTgt spid="4">
                                            <p:txEl>
                                              <p:pRg st="9" end="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4">
                                            <p:txEl>
                                              <p:pRg st="9" end="9"/>
                                            </p:txEl>
                                          </p:spTgt>
                                        </p:tgtEl>
                                        <p:attrNameLst>
                                          <p:attrName>ppt_y</p:attrName>
                                        </p:attrNameLst>
                                      </p:cBhvr>
                                      <p:tavLst>
                                        <p:tav tm="0">
                                          <p:val>
                                            <p:strVal val="#ppt_y"/>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 calcmode="lin" valueType="num">
                                      <p:cBhvr additive="base">
                                        <p:cTn id="49" dur="500" fill="hold"/>
                                        <p:tgtEl>
                                          <p:spTgt spid="4">
                                            <p:txEl>
                                              <p:pRg st="10" end="1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10" end="10"/>
                                            </p:txEl>
                                          </p:spTgt>
                                        </p:tgtEl>
                                        <p:attrNameLst>
                                          <p:attrName>ppt_y</p:attrName>
                                        </p:attrNameLst>
                                      </p:cBhvr>
                                      <p:tavLst>
                                        <p:tav tm="0">
                                          <p:val>
                                            <p:strVal val="#ppt_y"/>
                                          </p:val>
                                        </p:tav>
                                        <p:tav tm="100000">
                                          <p:val>
                                            <p:strVal val="#ppt_y"/>
                                          </p:val>
                                        </p:tav>
                                      </p:tavLst>
                                    </p:anim>
                                  </p:childTnLst>
                                </p:cTn>
                              </p:par>
                              <p:par>
                                <p:cTn id="51" presetID="2" presetClass="entr" presetSubtype="8" fill="hold" nodeType="with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anim calcmode="lin" valueType="num">
                                      <p:cBhvr additive="base">
                                        <p:cTn id="53" dur="500" fill="hold"/>
                                        <p:tgtEl>
                                          <p:spTgt spid="4">
                                            <p:txEl>
                                              <p:pRg st="11" end="11"/>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4">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5884.jpg"/>
          <p:cNvPicPr>
            <a:picLocks noChangeAspect="1"/>
          </p:cNvPicPr>
          <p:nvPr/>
        </p:nvPicPr>
        <p:blipFill>
          <a:blip r:embed="rId3" cstate="print"/>
          <a:stretch>
            <a:fillRect/>
          </a:stretch>
        </p:blipFill>
        <p:spPr>
          <a:xfrm>
            <a:off x="304800" y="990600"/>
            <a:ext cx="8458200" cy="5105400"/>
          </a:xfrm>
          <a:prstGeom prst="rect">
            <a:avLst/>
          </a:prstGeom>
        </p:spPr>
      </p:pic>
      <p:sp>
        <p:nvSpPr>
          <p:cNvPr id="3" name="Slide Number Placeholder 2"/>
          <p:cNvSpPr>
            <a:spLocks noGrp="1"/>
          </p:cNvSpPr>
          <p:nvPr>
            <p:ph type="sldNum" sz="quarter" idx="12"/>
          </p:nvPr>
        </p:nvSpPr>
        <p:spPr/>
        <p:txBody>
          <a:bodyPr/>
          <a:lstStyle/>
          <a:p>
            <a:fld id="{0CD13243-3D31-4DD5-8512-B28F7F2A6CD3}" type="slidenum">
              <a:rPr lang="en-IN" smtClean="0"/>
              <a:pPr/>
              <a:t>27</a:t>
            </a:fld>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1196752"/>
            <a:ext cx="9029696" cy="6248400"/>
          </a:xfrm>
        </p:spPr>
        <p:txBody>
          <a:bodyPr>
            <a:noAutofit/>
          </a:bodyPr>
          <a:lstStyle/>
          <a:p>
            <a:r>
              <a:rPr lang="en-US" dirty="0" smtClean="0">
                <a:solidFill>
                  <a:srgbClr val="002060"/>
                </a:solidFill>
                <a:latin typeface="Book Antiqua" pitchFamily="18" charset="0"/>
              </a:rPr>
              <a:t>A delegate declaration defines a new type</a:t>
            </a:r>
          </a:p>
          <a:p>
            <a:r>
              <a:rPr lang="en-US" dirty="0" smtClean="0">
                <a:solidFill>
                  <a:srgbClr val="002060"/>
                </a:solidFill>
                <a:latin typeface="Book Antiqua" pitchFamily="18" charset="0"/>
              </a:rPr>
              <a:t>Delegates are similar to function pointers</a:t>
            </a:r>
          </a:p>
          <a:p>
            <a:pPr lvl="1"/>
            <a:r>
              <a:rPr lang="en-US" dirty="0" smtClean="0">
                <a:solidFill>
                  <a:srgbClr val="002060"/>
                </a:solidFill>
                <a:latin typeface="Book Antiqua" pitchFamily="18" charset="0"/>
              </a:rPr>
              <a:t>Delegates are type-safe</a:t>
            </a:r>
          </a:p>
          <a:p>
            <a:pPr lvl="1"/>
            <a:r>
              <a:rPr lang="en-US" dirty="0" smtClean="0">
                <a:solidFill>
                  <a:srgbClr val="002060"/>
                </a:solidFill>
                <a:latin typeface="Book Antiqua" pitchFamily="18" charset="0"/>
              </a:rPr>
              <a:t>Delegates are object-oriented</a:t>
            </a:r>
          </a:p>
          <a:p>
            <a:r>
              <a:rPr lang="en-US" dirty="0" smtClean="0">
                <a:solidFill>
                  <a:srgbClr val="002060"/>
                </a:solidFill>
                <a:latin typeface="Book Antiqua" pitchFamily="18" charset="0"/>
              </a:rPr>
              <a:t>Delegate types are derived from </a:t>
            </a:r>
          </a:p>
          <a:p>
            <a:pPr lvl="1"/>
            <a:r>
              <a:rPr lang="en-US" dirty="0" smtClean="0">
                <a:solidFill>
                  <a:srgbClr val="002060"/>
                </a:solidFill>
                <a:latin typeface="Book Antiqua" pitchFamily="18" charset="0"/>
              </a:rPr>
              <a:t>System.MulticastDelegate</a:t>
            </a:r>
            <a:endParaRPr lang="en-US" b="1" dirty="0" smtClean="0">
              <a:solidFill>
                <a:srgbClr val="002060"/>
              </a:solidFill>
              <a:latin typeface="Book Antiqua" pitchFamily="18" charset="0"/>
            </a:endParaRPr>
          </a:p>
          <a:p>
            <a:pPr>
              <a:lnSpc>
                <a:spcPct val="150000"/>
              </a:lnSpc>
              <a:buBlip>
                <a:blip r:embed="rId3"/>
              </a:buBlip>
              <a:tabLst>
                <a:tab pos="521528" algn="l"/>
              </a:tabLst>
            </a:pPr>
            <a:endParaRPr lang="en-GB" sz="1600" b="1" spc="-35" dirty="0" smtClean="0">
              <a:solidFill>
                <a:srgbClr val="002060"/>
              </a:solidFill>
              <a:latin typeface="Book Antiqua" pitchFamily="18" charset="0"/>
            </a:endParaRPr>
          </a:p>
        </p:txBody>
      </p:sp>
      <p:sp>
        <p:nvSpPr>
          <p:cNvPr id="6" name="Title 1"/>
          <p:cNvSpPr>
            <a:spLocks noGrp="1"/>
          </p:cNvSpPr>
          <p:nvPr>
            <p:ph type="title"/>
          </p:nvPr>
        </p:nvSpPr>
        <p:spPr/>
        <p:txBody>
          <a:bodyPr>
            <a:normAutofit/>
          </a:bodyPr>
          <a:lstStyle/>
          <a:p>
            <a:r>
              <a:rPr lang="en-US" dirty="0" smtClean="0"/>
              <a:t>Delegates</a:t>
            </a:r>
          </a:p>
        </p:txBody>
      </p:sp>
      <p:sp>
        <p:nvSpPr>
          <p:cNvPr id="4" name="Slide Number Placeholder 3"/>
          <p:cNvSpPr>
            <a:spLocks noGrp="1"/>
          </p:cNvSpPr>
          <p:nvPr>
            <p:ph type="sldNum" sz="quarter" idx="12"/>
          </p:nvPr>
        </p:nvSpPr>
        <p:spPr/>
        <p:txBody>
          <a:bodyPr/>
          <a:lstStyle/>
          <a:p>
            <a:fld id="{0CD13243-3D31-4DD5-8512-B28F7F2A6CD3}" type="slidenum">
              <a:rPr lang="en-IN" smtClean="0"/>
              <a:pPr/>
              <a:t>3</a:t>
            </a:fld>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Delegates</a:t>
            </a:r>
          </a:p>
        </p:txBody>
      </p:sp>
      <p:sp>
        <p:nvSpPr>
          <p:cNvPr id="13" name="Rectangle 3"/>
          <p:cNvSpPr txBox="1">
            <a:spLocks noChangeArrowheads="1"/>
          </p:cNvSpPr>
          <p:nvPr/>
        </p:nvSpPr>
        <p:spPr>
          <a:xfrm>
            <a:off x="228600" y="1143000"/>
            <a:ext cx="8686800" cy="1371600"/>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p>
            <a:r>
              <a:rPr lang="en-US" sz="2800" b="1" dirty="0" smtClean="0">
                <a:solidFill>
                  <a:srgbClr val="002060"/>
                </a:solidFill>
                <a:latin typeface="Book Antiqua" pitchFamily="18" charset="0"/>
              </a:rPr>
              <a:t>Declaration</a:t>
            </a:r>
          </a:p>
          <a:p>
            <a:endParaRPr lang="en-US" sz="2800" dirty="0" smtClean="0">
              <a:solidFill>
                <a:srgbClr val="002060"/>
              </a:solidFill>
              <a:latin typeface="Book Antiqua" pitchFamily="18" charset="0"/>
            </a:endParaRPr>
          </a:p>
          <a:p>
            <a:r>
              <a:rPr lang="en-US" sz="2800" dirty="0" smtClean="0">
                <a:solidFill>
                  <a:srgbClr val="002060"/>
                </a:solidFill>
                <a:latin typeface="Book Antiqua" pitchFamily="18" charset="0"/>
                <a:cs typeface="Courier New" pitchFamily="49" charset="0"/>
              </a:rPr>
              <a:t>public delegate type_of_delegate delegate_name()</a:t>
            </a:r>
            <a:endParaRPr lang="en-US" sz="2800" dirty="0">
              <a:solidFill>
                <a:srgbClr val="002060"/>
              </a:solidFill>
              <a:latin typeface="Book Antiqua" pitchFamily="18" charset="0"/>
              <a:cs typeface="Courier New" pitchFamily="49" charset="0"/>
            </a:endParaRPr>
          </a:p>
        </p:txBody>
      </p:sp>
      <p:sp>
        <p:nvSpPr>
          <p:cNvPr id="17" name="Rectangle 3"/>
          <p:cNvSpPr txBox="1">
            <a:spLocks noChangeArrowheads="1"/>
          </p:cNvSpPr>
          <p:nvPr/>
        </p:nvSpPr>
        <p:spPr>
          <a:xfrm>
            <a:off x="228600" y="2895600"/>
            <a:ext cx="8686800" cy="1371600"/>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p>
            <a:r>
              <a:rPr lang="en-US" sz="2800" b="1" dirty="0" smtClean="0">
                <a:solidFill>
                  <a:srgbClr val="002060"/>
                </a:solidFill>
                <a:latin typeface="Book Antiqua" pitchFamily="18" charset="0"/>
              </a:rPr>
              <a:t>Example</a:t>
            </a:r>
          </a:p>
          <a:p>
            <a:endParaRPr lang="en-US" sz="2800" dirty="0" smtClean="0">
              <a:solidFill>
                <a:srgbClr val="002060"/>
              </a:solidFill>
              <a:latin typeface="Book Antiqua" pitchFamily="18" charset="0"/>
            </a:endParaRPr>
          </a:p>
          <a:p>
            <a:r>
              <a:rPr lang="en-US" sz="2800" dirty="0" smtClean="0">
                <a:solidFill>
                  <a:srgbClr val="002060"/>
                </a:solidFill>
                <a:latin typeface="Book Antiqua" pitchFamily="18" charset="0"/>
                <a:cs typeface="Courier New" pitchFamily="49" charset="0"/>
              </a:rPr>
              <a:t>public delegate int mydelegate(int delvar1,int delvar2)</a:t>
            </a:r>
            <a:endParaRPr lang="en-US" sz="2800" dirty="0">
              <a:solidFill>
                <a:srgbClr val="002060"/>
              </a:solidFill>
              <a:latin typeface="Book Antiqua" pitchFamily="18" charset="0"/>
              <a:cs typeface="Courier New" pitchFamily="49" charset="0"/>
            </a:endParaRPr>
          </a:p>
        </p:txBody>
      </p:sp>
      <p:sp>
        <p:nvSpPr>
          <p:cNvPr id="5" name="Slide Number Placeholder 4"/>
          <p:cNvSpPr>
            <a:spLocks noGrp="1"/>
          </p:cNvSpPr>
          <p:nvPr>
            <p:ph type="sldNum" sz="quarter" idx="12"/>
          </p:nvPr>
        </p:nvSpPr>
        <p:spPr/>
        <p:txBody>
          <a:bodyPr/>
          <a:lstStyle/>
          <a:p>
            <a:fld id="{0CD13243-3D31-4DD5-8512-B28F7F2A6CD3}" type="slidenum">
              <a:rPr lang="en-IN" smtClean="0"/>
              <a:pPr/>
              <a:t>4</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0-#ppt_w/2"/>
                                          </p:val>
                                        </p:tav>
                                        <p:tav tm="100000">
                                          <p:val>
                                            <p:strVal val="#ppt_x"/>
                                          </p:val>
                                        </p:tav>
                                      </p:tavLst>
                                    </p:anim>
                                    <p:anim calcmode="lin" valueType="num">
                                      <p:cBhvr additive="base">
                                        <p:cTn id="14"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1052736"/>
            <a:ext cx="9029696" cy="6248400"/>
          </a:xfrm>
        </p:spPr>
        <p:txBody>
          <a:bodyPr>
            <a:noAutofit/>
          </a:bodyPr>
          <a:lstStyle/>
          <a:p>
            <a:r>
              <a:rPr lang="en-US" dirty="0" smtClean="0">
                <a:solidFill>
                  <a:srgbClr val="002060"/>
                </a:solidFill>
                <a:latin typeface="Book Antiqua" pitchFamily="18" charset="0"/>
              </a:rPr>
              <a:t>Multicast delegates  holds the reference of more than one method </a:t>
            </a:r>
          </a:p>
          <a:p>
            <a:r>
              <a:rPr lang="en-US" dirty="0" smtClean="0">
                <a:solidFill>
                  <a:srgbClr val="002060"/>
                </a:solidFill>
                <a:latin typeface="Book Antiqua" pitchFamily="18" charset="0"/>
              </a:rPr>
              <a:t>Multicast delegates must contain only methods that return void</a:t>
            </a:r>
          </a:p>
        </p:txBody>
      </p:sp>
      <p:sp>
        <p:nvSpPr>
          <p:cNvPr id="6" name="Title 1"/>
          <p:cNvSpPr>
            <a:spLocks noGrp="1"/>
          </p:cNvSpPr>
          <p:nvPr>
            <p:ph type="title"/>
          </p:nvPr>
        </p:nvSpPr>
        <p:spPr/>
        <p:txBody>
          <a:bodyPr>
            <a:normAutofit/>
          </a:bodyPr>
          <a:lstStyle/>
          <a:p>
            <a:r>
              <a:rPr lang="en-US" dirty="0" smtClean="0"/>
              <a:t>Multicast Delegates</a:t>
            </a:r>
          </a:p>
        </p:txBody>
      </p:sp>
      <p:sp>
        <p:nvSpPr>
          <p:cNvPr id="4" name="Slide Number Placeholder 3"/>
          <p:cNvSpPr>
            <a:spLocks noGrp="1"/>
          </p:cNvSpPr>
          <p:nvPr>
            <p:ph type="sldNum" sz="quarter" idx="12"/>
          </p:nvPr>
        </p:nvSpPr>
        <p:spPr/>
        <p:txBody>
          <a:bodyPr/>
          <a:lstStyle/>
          <a:p>
            <a:fld id="{0CD13243-3D31-4DD5-8512-B28F7F2A6CD3}" type="slidenum">
              <a:rPr lang="en-IN" smtClean="0"/>
              <a:pPr/>
              <a:t>5</a:t>
            </a:fld>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4" y="609600"/>
            <a:ext cx="9029696" cy="6248400"/>
          </a:xfrm>
        </p:spPr>
        <p:txBody>
          <a:bodyPr>
            <a:noAutofit/>
          </a:bodyPr>
          <a:lstStyle/>
          <a:p>
            <a:pPr lvl="1">
              <a:buBlip>
                <a:blip r:embed="rId3"/>
              </a:buBlip>
            </a:pPr>
            <a:endParaRPr lang="en-US" sz="1800" dirty="0" smtClean="0">
              <a:solidFill>
                <a:srgbClr val="002060"/>
              </a:solidFill>
              <a:latin typeface="Book Antiqua" pitchFamily="18" charset="0"/>
            </a:endParaRPr>
          </a:p>
          <a:p>
            <a:r>
              <a:rPr lang="en-US" dirty="0" smtClean="0">
                <a:solidFill>
                  <a:srgbClr val="002060"/>
                </a:solidFill>
                <a:latin typeface="Book Antiqua" pitchFamily="18" charset="0"/>
              </a:rPr>
              <a:t>Provide a technique to pass a code block as a delegate parameter</a:t>
            </a:r>
          </a:p>
          <a:p>
            <a:r>
              <a:rPr lang="en-US" dirty="0" smtClean="0">
                <a:solidFill>
                  <a:srgbClr val="002060"/>
                </a:solidFill>
                <a:latin typeface="Book Antiqua" pitchFamily="18" charset="0"/>
              </a:rPr>
              <a:t>Anonymous methods are basically methods without a name, just the body</a:t>
            </a:r>
          </a:p>
          <a:p>
            <a:r>
              <a:rPr lang="en-US" dirty="0" smtClean="0">
                <a:solidFill>
                  <a:srgbClr val="002060"/>
                </a:solidFill>
                <a:latin typeface="Book Antiqua" pitchFamily="18" charset="0"/>
              </a:rPr>
              <a:t>You need not specify the return type in an anonymous method </a:t>
            </a:r>
          </a:p>
          <a:p>
            <a:r>
              <a:rPr lang="en-US" dirty="0" smtClean="0">
                <a:solidFill>
                  <a:srgbClr val="002060"/>
                </a:solidFill>
                <a:latin typeface="Book Antiqua" pitchFamily="18" charset="0"/>
              </a:rPr>
              <a:t>It is inferred from the return statement inside the method body</a:t>
            </a:r>
          </a:p>
          <a:p>
            <a:r>
              <a:rPr lang="en-US" dirty="0" smtClean="0">
                <a:solidFill>
                  <a:srgbClr val="002060"/>
                </a:solidFill>
                <a:latin typeface="Book Antiqua" pitchFamily="18" charset="0"/>
              </a:rPr>
              <a:t>Anonymous methods are declared with the creation of the delegate instance</a:t>
            </a:r>
          </a:p>
          <a:p>
            <a:endParaRPr lang="en-US" sz="2200" dirty="0" smtClean="0">
              <a:solidFill>
                <a:srgbClr val="002060"/>
              </a:solidFill>
              <a:latin typeface="Book Antiqua" pitchFamily="18" charset="0"/>
            </a:endParaRPr>
          </a:p>
          <a:p>
            <a:pPr lvl="1">
              <a:buBlip>
                <a:blip r:embed="rId4"/>
              </a:buBlip>
            </a:pPr>
            <a:endParaRPr lang="en-US" sz="1800" dirty="0" smtClean="0">
              <a:solidFill>
                <a:srgbClr val="002060"/>
              </a:solidFill>
              <a:latin typeface="Book Antiqua" pitchFamily="18" charset="0"/>
            </a:endParaRPr>
          </a:p>
          <a:p>
            <a:pPr>
              <a:lnSpc>
                <a:spcPct val="140000"/>
              </a:lnSpc>
              <a:buNone/>
            </a:pPr>
            <a:endParaRPr lang="en-IN" sz="2000" dirty="0" smtClean="0">
              <a:solidFill>
                <a:srgbClr val="002060"/>
              </a:solidFill>
              <a:latin typeface="Book Antiqua" pitchFamily="18" charset="0"/>
            </a:endParaRPr>
          </a:p>
          <a:p>
            <a:pPr>
              <a:lnSpc>
                <a:spcPct val="150000"/>
              </a:lnSpc>
              <a:buFont typeface="Wingdings" pitchFamily="2" charset="2"/>
              <a:buChar char="Ø"/>
              <a:tabLst>
                <a:tab pos="521528" algn="l"/>
              </a:tabLst>
            </a:pPr>
            <a:endParaRPr lang="en-GB" sz="1600" b="1" spc="-35" dirty="0" smtClean="0">
              <a:solidFill>
                <a:srgbClr val="002060"/>
              </a:solidFill>
              <a:latin typeface="Book Antiqua" pitchFamily="18" charset="0"/>
            </a:endParaRPr>
          </a:p>
        </p:txBody>
      </p:sp>
      <p:sp>
        <p:nvSpPr>
          <p:cNvPr id="6" name="Title 1"/>
          <p:cNvSpPr>
            <a:spLocks noGrp="1"/>
          </p:cNvSpPr>
          <p:nvPr>
            <p:ph type="title"/>
          </p:nvPr>
        </p:nvSpPr>
        <p:spPr/>
        <p:txBody>
          <a:bodyPr>
            <a:normAutofit/>
          </a:bodyPr>
          <a:lstStyle/>
          <a:p>
            <a:r>
              <a:rPr lang="en-US" dirty="0" smtClean="0"/>
              <a:t>Anonymous Method</a:t>
            </a:r>
          </a:p>
        </p:txBody>
      </p:sp>
      <p:sp>
        <p:nvSpPr>
          <p:cNvPr id="5" name="Slide Number Placeholder 4"/>
          <p:cNvSpPr>
            <a:spLocks noGrp="1"/>
          </p:cNvSpPr>
          <p:nvPr>
            <p:ph type="sldNum" sz="quarter" idx="12"/>
          </p:nvPr>
        </p:nvSpPr>
        <p:spPr/>
        <p:txBody>
          <a:bodyPr/>
          <a:lstStyle/>
          <a:p>
            <a:fld id="{0CD13243-3D31-4DD5-8512-B28F7F2A6CD3}" type="slidenum">
              <a:rPr lang="en-IN" smtClean="0"/>
              <a:pPr/>
              <a:t>6</a:t>
            </a:fld>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JAM</a:t>
            </a:r>
            <a:endParaRPr lang="en-IN" dirty="0"/>
          </a:p>
        </p:txBody>
      </p:sp>
      <p:sp>
        <p:nvSpPr>
          <p:cNvPr id="4" name="Rounded Rectangle 3"/>
          <p:cNvSpPr/>
          <p:nvPr/>
        </p:nvSpPr>
        <p:spPr>
          <a:xfrm>
            <a:off x="251520" y="1124744"/>
            <a:ext cx="8686800" cy="5105400"/>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pPr marL="514350" indent="-514350">
              <a:buAutoNum type="arabicPeriod"/>
            </a:pPr>
            <a:r>
              <a:rPr lang="en-US" sz="2800" dirty="0" smtClean="0">
                <a:solidFill>
                  <a:srgbClr val="002060"/>
                </a:solidFill>
                <a:latin typeface="Book Antiqua" pitchFamily="18" charset="0"/>
              </a:rPr>
              <a:t>What is a Delegate ?</a:t>
            </a:r>
          </a:p>
          <a:p>
            <a:pPr marL="514350" indent="-514350">
              <a:buAutoNum type="alphaUcPeriod"/>
            </a:pPr>
            <a:r>
              <a:rPr lang="en-US" sz="2800" dirty="0" smtClean="0">
                <a:solidFill>
                  <a:srgbClr val="002060"/>
                </a:solidFill>
                <a:latin typeface="Book Antiqua" pitchFamily="18" charset="0"/>
              </a:rPr>
              <a:t>Delegates are similar to function pointers which are type safe</a:t>
            </a:r>
          </a:p>
          <a:p>
            <a:pPr marL="514350" indent="-514350"/>
            <a:r>
              <a:rPr lang="en-US" sz="2800" dirty="0" smtClean="0">
                <a:solidFill>
                  <a:srgbClr val="002060"/>
                </a:solidFill>
                <a:latin typeface="Book Antiqua" pitchFamily="18" charset="0"/>
              </a:rPr>
              <a:t>2.What is a multicast delegate</a:t>
            </a:r>
          </a:p>
          <a:p>
            <a:pPr marL="514350" indent="-514350"/>
            <a:r>
              <a:rPr lang="en-US" sz="2800" dirty="0" smtClean="0">
                <a:solidFill>
                  <a:srgbClr val="002060"/>
                </a:solidFill>
                <a:latin typeface="Book Antiqua" pitchFamily="18" charset="0"/>
              </a:rPr>
              <a:t>A. Multicast delegates  holds the reference of more than one method</a:t>
            </a:r>
          </a:p>
          <a:p>
            <a:pPr marL="514350" lvl="1" indent="-514350"/>
            <a:r>
              <a:rPr lang="en-US" sz="2800" dirty="0" smtClean="0">
                <a:solidFill>
                  <a:srgbClr val="002060"/>
                </a:solidFill>
                <a:latin typeface="Book Antiqua" pitchFamily="18" charset="0"/>
              </a:rPr>
              <a:t>3.Delegates are derived from -------------</a:t>
            </a:r>
          </a:p>
          <a:p>
            <a:pPr marL="514350" lvl="1" indent="-514350"/>
            <a:r>
              <a:rPr lang="en-US" sz="2800" dirty="0" smtClean="0">
                <a:solidFill>
                  <a:srgbClr val="002060"/>
                </a:solidFill>
                <a:latin typeface="Book Antiqua" pitchFamily="18" charset="0"/>
              </a:rPr>
              <a:t>A.</a:t>
            </a:r>
            <a:r>
              <a:rPr lang="en-US" dirty="0" smtClean="0">
                <a:solidFill>
                  <a:srgbClr val="002060"/>
                </a:solidFill>
                <a:latin typeface="Book Antiqua" pitchFamily="18" charset="0"/>
              </a:rPr>
              <a:t>S</a:t>
            </a:r>
            <a:r>
              <a:rPr lang="en-US" sz="2800" dirty="0" smtClean="0">
                <a:solidFill>
                  <a:srgbClr val="002060"/>
                </a:solidFill>
                <a:latin typeface="Book Antiqua" pitchFamily="18" charset="0"/>
              </a:rPr>
              <a:t>ystem.MulticastDelegate</a:t>
            </a:r>
          </a:p>
          <a:p>
            <a:pPr marL="514350" indent="-514350"/>
            <a:endParaRPr lang="en-US" sz="2800" dirty="0" smtClean="0">
              <a:latin typeface="Book Antiqua" pitchFamily="18" charset="0"/>
            </a:endParaRPr>
          </a:p>
          <a:p>
            <a:pPr marL="514350" indent="-514350"/>
            <a:endParaRPr lang="en-IN" sz="2800" dirty="0">
              <a:latin typeface="Book Antiqua" pitchFamily="18" charset="0"/>
            </a:endParaRPr>
          </a:p>
        </p:txBody>
      </p:sp>
      <p:sp>
        <p:nvSpPr>
          <p:cNvPr id="5" name="Slide Number Placeholder 4"/>
          <p:cNvSpPr>
            <a:spLocks noGrp="1"/>
          </p:cNvSpPr>
          <p:nvPr>
            <p:ph type="sldNum" sz="quarter" idx="12"/>
          </p:nvPr>
        </p:nvSpPr>
        <p:spPr/>
        <p:txBody>
          <a:bodyPr/>
          <a:lstStyle/>
          <a:p>
            <a:fld id="{0CD13243-3D31-4DD5-8512-B28F7F2A6CD3}" type="slidenum">
              <a:rPr lang="en-IN" smtClean="0"/>
              <a:pPr/>
              <a:t>7</a:t>
            </a:fld>
            <a:endParaRPr lang="en-I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1052736"/>
            <a:ext cx="9029696" cy="5517232"/>
          </a:xfrm>
        </p:spPr>
        <p:txBody>
          <a:bodyPr>
            <a:noAutofit/>
          </a:bodyPr>
          <a:lstStyle/>
          <a:p>
            <a:r>
              <a:rPr lang="en-US" dirty="0" smtClean="0">
                <a:solidFill>
                  <a:srgbClr val="002060"/>
                </a:solidFill>
                <a:latin typeface="Book Antiqua" pitchFamily="18" charset="0"/>
              </a:rPr>
              <a:t>Events in the .net are based on the event delegate model </a:t>
            </a:r>
          </a:p>
          <a:p>
            <a:r>
              <a:rPr lang="en-US" dirty="0" smtClean="0">
                <a:solidFill>
                  <a:srgbClr val="002060"/>
                </a:solidFill>
                <a:latin typeface="Book Antiqua" pitchFamily="18" charset="0"/>
              </a:rPr>
              <a:t>The event delegate connect the event to  a handler</a:t>
            </a:r>
          </a:p>
          <a:p>
            <a:pPr>
              <a:lnSpc>
                <a:spcPct val="140000"/>
              </a:lnSpc>
              <a:buBlip>
                <a:blip r:embed="rId3"/>
              </a:buBlip>
            </a:pPr>
            <a:endParaRPr lang="en-IN" sz="1800" dirty="0" smtClean="0">
              <a:solidFill>
                <a:srgbClr val="002060"/>
              </a:solidFill>
              <a:latin typeface="Book Antiqua" pitchFamily="18" charset="0"/>
            </a:endParaRPr>
          </a:p>
          <a:p>
            <a:pPr>
              <a:lnSpc>
                <a:spcPct val="150000"/>
              </a:lnSpc>
              <a:buBlip>
                <a:blip r:embed="rId3"/>
              </a:buBlip>
              <a:tabLst>
                <a:tab pos="521528" algn="l"/>
              </a:tabLst>
            </a:pPr>
            <a:endParaRPr lang="en-GB" sz="1800" b="1" spc="-35" dirty="0" smtClean="0">
              <a:solidFill>
                <a:srgbClr val="002060"/>
              </a:solidFill>
              <a:latin typeface="Book Antiqua" pitchFamily="18" charset="0"/>
            </a:endParaRPr>
          </a:p>
        </p:txBody>
      </p:sp>
      <p:sp>
        <p:nvSpPr>
          <p:cNvPr id="6" name="Title 1"/>
          <p:cNvSpPr>
            <a:spLocks noGrp="1"/>
          </p:cNvSpPr>
          <p:nvPr>
            <p:ph type="title"/>
          </p:nvPr>
        </p:nvSpPr>
        <p:spPr/>
        <p:txBody>
          <a:bodyPr>
            <a:normAutofit/>
          </a:bodyPr>
          <a:lstStyle/>
          <a:p>
            <a:r>
              <a:rPr lang="en-US" dirty="0" smtClean="0"/>
              <a:t>Events</a:t>
            </a:r>
          </a:p>
        </p:txBody>
      </p:sp>
      <p:sp>
        <p:nvSpPr>
          <p:cNvPr id="4" name="Slide Number Placeholder 3"/>
          <p:cNvSpPr>
            <a:spLocks noGrp="1"/>
          </p:cNvSpPr>
          <p:nvPr>
            <p:ph type="sldNum" sz="quarter" idx="12"/>
          </p:nvPr>
        </p:nvSpPr>
        <p:spPr/>
        <p:txBody>
          <a:bodyPr/>
          <a:lstStyle/>
          <a:p>
            <a:fld id="{0CD13243-3D31-4DD5-8512-B28F7F2A6CD3}" type="slidenum">
              <a:rPr lang="en-IN" smtClean="0"/>
              <a:pPr/>
              <a:t>8</a:t>
            </a:fld>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1052736"/>
            <a:ext cx="9029696" cy="6248400"/>
          </a:xfrm>
        </p:spPr>
        <p:txBody>
          <a:bodyPr>
            <a:noAutofit/>
          </a:bodyPr>
          <a:lstStyle/>
          <a:p>
            <a:pPr lvl="1">
              <a:buBlip>
                <a:blip r:embed="rId3"/>
              </a:buBlip>
            </a:pPr>
            <a:endParaRPr lang="en-US" sz="1800" dirty="0" smtClean="0">
              <a:solidFill>
                <a:srgbClr val="002060"/>
              </a:solidFill>
              <a:latin typeface="Book Antiqua" pitchFamily="18" charset="0"/>
            </a:endParaRPr>
          </a:p>
          <a:p>
            <a:r>
              <a:rPr lang="en-US" dirty="0" smtClean="0">
                <a:solidFill>
                  <a:srgbClr val="002060"/>
                </a:solidFill>
                <a:latin typeface="Book Antiqua" pitchFamily="18" charset="0"/>
              </a:rPr>
              <a:t>Two logical components are required to implement the event processing model</a:t>
            </a:r>
          </a:p>
          <a:p>
            <a:pPr lvl="1"/>
            <a:r>
              <a:rPr lang="en-US" sz="3200" dirty="0" smtClean="0">
                <a:solidFill>
                  <a:srgbClr val="002060"/>
                </a:solidFill>
                <a:latin typeface="Book Antiqua" pitchFamily="18" charset="0"/>
              </a:rPr>
              <a:t>An event producer (or publisher)</a:t>
            </a:r>
          </a:p>
          <a:p>
            <a:pPr lvl="1"/>
            <a:r>
              <a:rPr lang="en-US" sz="3200" dirty="0" smtClean="0">
                <a:solidFill>
                  <a:srgbClr val="002060"/>
                </a:solidFill>
                <a:latin typeface="Book Antiqua" pitchFamily="18" charset="0"/>
              </a:rPr>
              <a:t>An event consumer (or subscriber)</a:t>
            </a:r>
          </a:p>
          <a:p>
            <a:r>
              <a:rPr lang="en-US" dirty="0" smtClean="0">
                <a:solidFill>
                  <a:srgbClr val="002060"/>
                </a:solidFill>
                <a:latin typeface="Book Antiqua" pitchFamily="18" charset="0"/>
              </a:rPr>
              <a:t>Each logical components has assigned responsibilities</a:t>
            </a:r>
          </a:p>
          <a:p>
            <a:pPr lvl="1">
              <a:buNone/>
            </a:pPr>
            <a:endParaRPr lang="en-US" sz="1800" dirty="0" smtClean="0">
              <a:solidFill>
                <a:srgbClr val="002060"/>
              </a:solidFill>
              <a:latin typeface="Book Antiqua" pitchFamily="18" charset="0"/>
            </a:endParaRPr>
          </a:p>
        </p:txBody>
      </p:sp>
      <p:sp>
        <p:nvSpPr>
          <p:cNvPr id="6" name="Title 1"/>
          <p:cNvSpPr>
            <a:spLocks noGrp="1"/>
          </p:cNvSpPr>
          <p:nvPr>
            <p:ph type="title"/>
          </p:nvPr>
        </p:nvSpPr>
        <p:spPr/>
        <p:txBody>
          <a:bodyPr>
            <a:normAutofit/>
          </a:bodyPr>
          <a:lstStyle/>
          <a:p>
            <a:r>
              <a:rPr lang="en-US" dirty="0" smtClean="0"/>
              <a:t>Events</a:t>
            </a:r>
          </a:p>
        </p:txBody>
      </p:sp>
      <p:sp>
        <p:nvSpPr>
          <p:cNvPr id="4" name="Slide Number Placeholder 3"/>
          <p:cNvSpPr>
            <a:spLocks noGrp="1"/>
          </p:cNvSpPr>
          <p:nvPr>
            <p:ph type="sldNum" sz="quarter" idx="12"/>
          </p:nvPr>
        </p:nvSpPr>
        <p:spPr/>
        <p:txBody>
          <a:bodyPr/>
          <a:lstStyle/>
          <a:p>
            <a:fld id="{0CD13243-3D31-4DD5-8512-B28F7F2A6CD3}" type="slidenum">
              <a:rPr lang="en-IN" smtClean="0"/>
              <a:pPr/>
              <a:t>9</a:t>
            </a:fld>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rendzI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TrendzIT Template</Template>
  <TotalTime>3639</TotalTime>
  <Words>1067</Words>
  <Application>Microsoft Office PowerPoint</Application>
  <PresentationFormat>On-screen Show (4:3)</PresentationFormat>
  <Paragraphs>838</Paragraphs>
  <Slides>27</Slides>
  <Notes>22</Notes>
  <HiddenSlides>3</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TrendzIT Template</vt:lpstr>
      <vt:lpstr>Delegates and Streams </vt:lpstr>
      <vt:lpstr>Overview</vt:lpstr>
      <vt:lpstr>Delegates</vt:lpstr>
      <vt:lpstr>Delegates</vt:lpstr>
      <vt:lpstr>Multicast Delegates</vt:lpstr>
      <vt:lpstr>Anonymous Method</vt:lpstr>
      <vt:lpstr>JAM</vt:lpstr>
      <vt:lpstr>Events</vt:lpstr>
      <vt:lpstr>Events</vt:lpstr>
      <vt:lpstr>Events</vt:lpstr>
      <vt:lpstr>IO File Handling</vt:lpstr>
      <vt:lpstr>IO File Handling</vt:lpstr>
      <vt:lpstr>IO File Handling</vt:lpstr>
      <vt:lpstr> Types of Streams </vt:lpstr>
      <vt:lpstr>IO File Handling</vt:lpstr>
      <vt:lpstr>File Class</vt:lpstr>
      <vt:lpstr>Path Class</vt:lpstr>
      <vt:lpstr>Directory/ DirectoryInfo</vt:lpstr>
      <vt:lpstr>FileStream</vt:lpstr>
      <vt:lpstr>TextReader &amp; TextWriter</vt:lpstr>
      <vt:lpstr>BinaryReader  </vt:lpstr>
      <vt:lpstr>BinaryWriter  </vt:lpstr>
      <vt:lpstr>StreamReader  </vt:lpstr>
      <vt:lpstr>StreamWriter  </vt:lpstr>
      <vt:lpstr>Quiz</vt:lpstr>
      <vt:lpstr>CYU</vt:lpstr>
      <vt:lpstr>PowerPoint Presentation</vt:lpstr>
    </vt:vector>
  </TitlesOfParts>
  <Company>Trendz Information Technologies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Rajbir</dc:creator>
  <cp:lastModifiedBy>Jamuna Balamurugan</cp:lastModifiedBy>
  <cp:revision>96</cp:revision>
  <dcterms:created xsi:type="dcterms:W3CDTF">2013-05-31T08:17:09Z</dcterms:created>
  <dcterms:modified xsi:type="dcterms:W3CDTF">2021-06-23T03:03:56Z</dcterms:modified>
</cp:coreProperties>
</file>