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58" r:id="rId4"/>
    <p:sldId id="260" r:id="rId5"/>
    <p:sldId id="259" r:id="rId6"/>
    <p:sldId id="264" r:id="rId7"/>
    <p:sldId id="263" r:id="rId8"/>
    <p:sldId id="261" r:id="rId9"/>
    <p:sldId id="262" r:id="rId10"/>
    <p:sldId id="265" r:id="rId11"/>
    <p:sldId id="266" r:id="rId12"/>
    <p:sldId id="267" r:id="rId13"/>
    <p:sldId id="269" r:id="rId14"/>
    <p:sldId id="270" r:id="rId15"/>
    <p:sldId id="268" r:id="rId16"/>
    <p:sldId id="271" r:id="rId17"/>
    <p:sldId id="272" r:id="rId18"/>
    <p:sldId id="273" r:id="rId19"/>
    <p:sldId id="274" r:id="rId20"/>
    <p:sldId id="276" r:id="rId21"/>
    <p:sldId id="277" r:id="rId22"/>
    <p:sldId id="278" r:id="rId23"/>
    <p:sldId id="279" r:id="rId24"/>
    <p:sldId id="280" r:id="rId25"/>
    <p:sldId id="281" r:id="rId26"/>
    <p:sldId id="282" r:id="rId27"/>
    <p:sldId id="28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88" y="-21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60F2E3-5440-4882-849A-AA4DA8FB1C97}" type="datetimeFigureOut">
              <a:rPr lang="en-US" smtClean="0"/>
              <a:pPr/>
              <a:t>3/8/2017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301473-7A26-4C78-8C3E-4CE4606FD129}"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786A98E8-CA73-451A-AB6E-43E07CB65634}" type="datetime1">
              <a:rPr lang="en-US" smtClean="0"/>
              <a:pPr/>
              <a:t>3/8/2017</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en-IN" smtClean="0"/>
              <a:t>unit-3</a:t>
            </a:r>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8423B995-BA96-45E7-A22E-6E577240F14D}"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DF4BFE-D4DE-4AF7-8D45-4C780C88671C}" type="datetime1">
              <a:rPr lang="en-US" smtClean="0"/>
              <a:pPr/>
              <a:t>3/8/2017</a:t>
            </a:fld>
            <a:endParaRPr lang="en-IN"/>
          </a:p>
        </p:txBody>
      </p:sp>
      <p:sp>
        <p:nvSpPr>
          <p:cNvPr id="5" name="Footer Placeholder 4"/>
          <p:cNvSpPr>
            <a:spLocks noGrp="1"/>
          </p:cNvSpPr>
          <p:nvPr>
            <p:ph type="ftr" sz="quarter" idx="11"/>
          </p:nvPr>
        </p:nvSpPr>
        <p:spPr/>
        <p:txBody>
          <a:bodyPr/>
          <a:lstStyle/>
          <a:p>
            <a:r>
              <a:rPr lang="en-IN" smtClean="0"/>
              <a:t>unit-3</a:t>
            </a:r>
            <a:endParaRPr lang="en-IN"/>
          </a:p>
        </p:txBody>
      </p:sp>
      <p:sp>
        <p:nvSpPr>
          <p:cNvPr id="6" name="Slide Number Placeholder 5"/>
          <p:cNvSpPr>
            <a:spLocks noGrp="1"/>
          </p:cNvSpPr>
          <p:nvPr>
            <p:ph type="sldNum" sz="quarter" idx="12"/>
          </p:nvPr>
        </p:nvSpPr>
        <p:spPr/>
        <p:txBody>
          <a:bodyPr/>
          <a:lstStyle/>
          <a:p>
            <a:fld id="{8423B995-BA96-45E7-A22E-6E577240F14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01BD91-115B-4629-8CEE-0AAB8D8861EC}" type="datetime1">
              <a:rPr lang="en-US" smtClean="0"/>
              <a:pPr/>
              <a:t>3/8/2017</a:t>
            </a:fld>
            <a:endParaRPr lang="en-IN"/>
          </a:p>
        </p:txBody>
      </p:sp>
      <p:sp>
        <p:nvSpPr>
          <p:cNvPr id="5" name="Footer Placeholder 4"/>
          <p:cNvSpPr>
            <a:spLocks noGrp="1"/>
          </p:cNvSpPr>
          <p:nvPr>
            <p:ph type="ftr" sz="quarter" idx="11"/>
          </p:nvPr>
        </p:nvSpPr>
        <p:spPr/>
        <p:txBody>
          <a:bodyPr/>
          <a:lstStyle/>
          <a:p>
            <a:r>
              <a:rPr lang="en-IN" smtClean="0"/>
              <a:t>unit-3</a:t>
            </a:r>
            <a:endParaRPr lang="en-IN"/>
          </a:p>
        </p:txBody>
      </p:sp>
      <p:sp>
        <p:nvSpPr>
          <p:cNvPr id="6" name="Slide Number Placeholder 5"/>
          <p:cNvSpPr>
            <a:spLocks noGrp="1"/>
          </p:cNvSpPr>
          <p:nvPr>
            <p:ph type="sldNum" sz="quarter" idx="12"/>
          </p:nvPr>
        </p:nvSpPr>
        <p:spPr/>
        <p:txBody>
          <a:bodyPr/>
          <a:lstStyle/>
          <a:p>
            <a:fld id="{8423B995-BA96-45E7-A22E-6E577240F14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05E23232-9E5C-4729-A983-9A7B3D727AC4}" type="datetime1">
              <a:rPr lang="en-US" smtClean="0"/>
              <a:pPr/>
              <a:t>3/8/2017</a:t>
            </a:fld>
            <a:endParaRPr lang="en-IN"/>
          </a:p>
        </p:txBody>
      </p:sp>
      <p:sp>
        <p:nvSpPr>
          <p:cNvPr id="9" name="Slide Number Placeholder 8"/>
          <p:cNvSpPr>
            <a:spLocks noGrp="1"/>
          </p:cNvSpPr>
          <p:nvPr>
            <p:ph type="sldNum" sz="quarter" idx="15"/>
          </p:nvPr>
        </p:nvSpPr>
        <p:spPr/>
        <p:txBody>
          <a:bodyPr rtlCol="0"/>
          <a:lstStyle/>
          <a:p>
            <a:fld id="{8423B995-BA96-45E7-A22E-6E577240F14D}" type="slidenum">
              <a:rPr lang="en-IN" smtClean="0"/>
              <a:pPr/>
              <a:t>‹#›</a:t>
            </a:fld>
            <a:endParaRPr lang="en-IN"/>
          </a:p>
        </p:txBody>
      </p:sp>
      <p:sp>
        <p:nvSpPr>
          <p:cNvPr id="10" name="Footer Placeholder 9"/>
          <p:cNvSpPr>
            <a:spLocks noGrp="1"/>
          </p:cNvSpPr>
          <p:nvPr>
            <p:ph type="ftr" sz="quarter" idx="16"/>
          </p:nvPr>
        </p:nvSpPr>
        <p:spPr/>
        <p:txBody>
          <a:bodyPr rtlCol="0"/>
          <a:lstStyle/>
          <a:p>
            <a:r>
              <a:rPr lang="en-IN" smtClean="0"/>
              <a:t>unit-3</a:t>
            </a:r>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6CD3DDA8-29CC-4344-8399-CC4910F48AE4}" type="datetime1">
              <a:rPr lang="en-US" smtClean="0"/>
              <a:pPr/>
              <a:t>3/8/2017</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IN" smtClean="0"/>
              <a:t>unit-3</a:t>
            </a:r>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8423B995-BA96-45E7-A22E-6E577240F14D}"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71D8ECD-7ED4-4E17-9D6E-29CF68D754DA}" type="datetime1">
              <a:rPr lang="en-US" smtClean="0"/>
              <a:pPr/>
              <a:t>3/8/2017</a:t>
            </a:fld>
            <a:endParaRPr lang="en-IN"/>
          </a:p>
        </p:txBody>
      </p:sp>
      <p:sp>
        <p:nvSpPr>
          <p:cNvPr id="6" name="Footer Placeholder 5"/>
          <p:cNvSpPr>
            <a:spLocks noGrp="1"/>
          </p:cNvSpPr>
          <p:nvPr>
            <p:ph type="ftr" sz="quarter" idx="11"/>
          </p:nvPr>
        </p:nvSpPr>
        <p:spPr/>
        <p:txBody>
          <a:bodyPr/>
          <a:lstStyle/>
          <a:p>
            <a:r>
              <a:rPr lang="en-IN" smtClean="0"/>
              <a:t>unit-3</a:t>
            </a:r>
            <a:endParaRPr lang="en-IN"/>
          </a:p>
        </p:txBody>
      </p:sp>
      <p:sp>
        <p:nvSpPr>
          <p:cNvPr id="7" name="Slide Number Placeholder 6"/>
          <p:cNvSpPr>
            <a:spLocks noGrp="1"/>
          </p:cNvSpPr>
          <p:nvPr>
            <p:ph type="sldNum" sz="quarter" idx="12"/>
          </p:nvPr>
        </p:nvSpPr>
        <p:spPr/>
        <p:txBody>
          <a:bodyPr/>
          <a:lstStyle/>
          <a:p>
            <a:fld id="{8423B995-BA96-45E7-A22E-6E577240F14D}" type="slidenum">
              <a:rPr lang="en-IN" smtClean="0"/>
              <a:pPr/>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AFABE04C-C4C1-4DA5-A9AA-1253A2678206}" type="datetime1">
              <a:rPr lang="en-US" smtClean="0"/>
              <a:pPr/>
              <a:t>3/8/2017</a:t>
            </a:fld>
            <a:endParaRPr lang="en-IN"/>
          </a:p>
        </p:txBody>
      </p:sp>
      <p:sp>
        <p:nvSpPr>
          <p:cNvPr id="8" name="Footer Placeholder 7"/>
          <p:cNvSpPr>
            <a:spLocks noGrp="1"/>
          </p:cNvSpPr>
          <p:nvPr>
            <p:ph type="ftr" sz="quarter" idx="11"/>
          </p:nvPr>
        </p:nvSpPr>
        <p:spPr/>
        <p:txBody>
          <a:bodyPr/>
          <a:lstStyle/>
          <a:p>
            <a:r>
              <a:rPr lang="en-IN" smtClean="0"/>
              <a:t>unit-3</a:t>
            </a:r>
            <a:endParaRPr lang="en-IN"/>
          </a:p>
        </p:txBody>
      </p:sp>
      <p:sp>
        <p:nvSpPr>
          <p:cNvPr id="9" name="Slide Number Placeholder 8"/>
          <p:cNvSpPr>
            <a:spLocks noGrp="1"/>
          </p:cNvSpPr>
          <p:nvPr>
            <p:ph type="sldNum" sz="quarter" idx="12"/>
          </p:nvPr>
        </p:nvSpPr>
        <p:spPr/>
        <p:txBody>
          <a:bodyPr/>
          <a:lstStyle/>
          <a:p>
            <a:fld id="{8423B995-BA96-45E7-A22E-6E577240F14D}" type="slidenum">
              <a:rPr lang="en-IN" smtClean="0"/>
              <a:pPr/>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C53B38CF-F8E6-4DF8-993F-37622C117187}" type="datetime1">
              <a:rPr lang="en-US" smtClean="0"/>
              <a:pPr/>
              <a:t>3/8/2017</a:t>
            </a:fld>
            <a:endParaRPr lang="en-IN"/>
          </a:p>
        </p:txBody>
      </p:sp>
      <p:sp>
        <p:nvSpPr>
          <p:cNvPr id="7" name="Slide Number Placeholder 6"/>
          <p:cNvSpPr>
            <a:spLocks noGrp="1"/>
          </p:cNvSpPr>
          <p:nvPr>
            <p:ph type="sldNum" sz="quarter" idx="11"/>
          </p:nvPr>
        </p:nvSpPr>
        <p:spPr/>
        <p:txBody>
          <a:bodyPr rtlCol="0"/>
          <a:lstStyle/>
          <a:p>
            <a:fld id="{8423B995-BA96-45E7-A22E-6E577240F14D}" type="slidenum">
              <a:rPr lang="en-IN" smtClean="0"/>
              <a:pPr/>
              <a:t>‹#›</a:t>
            </a:fld>
            <a:endParaRPr lang="en-IN"/>
          </a:p>
        </p:txBody>
      </p:sp>
      <p:sp>
        <p:nvSpPr>
          <p:cNvPr id="8" name="Footer Placeholder 7"/>
          <p:cNvSpPr>
            <a:spLocks noGrp="1"/>
          </p:cNvSpPr>
          <p:nvPr>
            <p:ph type="ftr" sz="quarter" idx="12"/>
          </p:nvPr>
        </p:nvSpPr>
        <p:spPr/>
        <p:txBody>
          <a:bodyPr rtlCol="0"/>
          <a:lstStyle/>
          <a:p>
            <a:r>
              <a:rPr lang="en-IN" smtClean="0"/>
              <a:t>unit-3</a:t>
            </a:r>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292E8F-D853-4893-8ABA-F01C25789EF4}" type="datetime1">
              <a:rPr lang="en-US" smtClean="0"/>
              <a:pPr/>
              <a:t>3/8/2017</a:t>
            </a:fld>
            <a:endParaRPr lang="en-IN"/>
          </a:p>
        </p:txBody>
      </p:sp>
      <p:sp>
        <p:nvSpPr>
          <p:cNvPr id="3" name="Footer Placeholder 2"/>
          <p:cNvSpPr>
            <a:spLocks noGrp="1"/>
          </p:cNvSpPr>
          <p:nvPr>
            <p:ph type="ftr" sz="quarter" idx="11"/>
          </p:nvPr>
        </p:nvSpPr>
        <p:spPr/>
        <p:txBody>
          <a:bodyPr/>
          <a:lstStyle/>
          <a:p>
            <a:r>
              <a:rPr lang="en-IN" smtClean="0"/>
              <a:t>unit-3</a:t>
            </a:r>
            <a:endParaRPr lang="en-IN"/>
          </a:p>
        </p:txBody>
      </p:sp>
      <p:sp>
        <p:nvSpPr>
          <p:cNvPr id="4" name="Slide Number Placeholder 3"/>
          <p:cNvSpPr>
            <a:spLocks noGrp="1"/>
          </p:cNvSpPr>
          <p:nvPr>
            <p:ph type="sldNum" sz="quarter" idx="12"/>
          </p:nvPr>
        </p:nvSpPr>
        <p:spPr/>
        <p:txBody>
          <a:bodyPr/>
          <a:lstStyle/>
          <a:p>
            <a:fld id="{8423B995-BA96-45E7-A22E-6E577240F14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E470AF59-1019-4EF7-9DD3-FA887E0763EA}" type="datetime1">
              <a:rPr lang="en-US" smtClean="0"/>
              <a:pPr/>
              <a:t>3/8/2017</a:t>
            </a:fld>
            <a:endParaRPr lang="en-IN"/>
          </a:p>
        </p:txBody>
      </p:sp>
      <p:sp>
        <p:nvSpPr>
          <p:cNvPr id="22" name="Slide Number Placeholder 21"/>
          <p:cNvSpPr>
            <a:spLocks noGrp="1"/>
          </p:cNvSpPr>
          <p:nvPr>
            <p:ph type="sldNum" sz="quarter" idx="15"/>
          </p:nvPr>
        </p:nvSpPr>
        <p:spPr/>
        <p:txBody>
          <a:bodyPr rtlCol="0"/>
          <a:lstStyle/>
          <a:p>
            <a:fld id="{8423B995-BA96-45E7-A22E-6E577240F14D}" type="slidenum">
              <a:rPr lang="en-IN" smtClean="0"/>
              <a:pPr/>
              <a:t>‹#›</a:t>
            </a:fld>
            <a:endParaRPr lang="en-IN"/>
          </a:p>
        </p:txBody>
      </p:sp>
      <p:sp>
        <p:nvSpPr>
          <p:cNvPr id="23" name="Footer Placeholder 22"/>
          <p:cNvSpPr>
            <a:spLocks noGrp="1"/>
          </p:cNvSpPr>
          <p:nvPr>
            <p:ph type="ftr" sz="quarter" idx="16"/>
          </p:nvPr>
        </p:nvSpPr>
        <p:spPr/>
        <p:txBody>
          <a:bodyPr rtlCol="0"/>
          <a:lstStyle/>
          <a:p>
            <a:r>
              <a:rPr lang="en-IN" smtClean="0"/>
              <a:t>unit-3</a:t>
            </a:r>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55ECE299-E6EA-43EE-BB4B-322A8B781B78}" type="datetime1">
              <a:rPr lang="en-US" smtClean="0"/>
              <a:pPr/>
              <a:t>3/8/2017</a:t>
            </a:fld>
            <a:endParaRPr lang="en-IN"/>
          </a:p>
        </p:txBody>
      </p:sp>
      <p:sp>
        <p:nvSpPr>
          <p:cNvPr id="18" name="Slide Number Placeholder 17"/>
          <p:cNvSpPr>
            <a:spLocks noGrp="1"/>
          </p:cNvSpPr>
          <p:nvPr>
            <p:ph type="sldNum" sz="quarter" idx="11"/>
          </p:nvPr>
        </p:nvSpPr>
        <p:spPr/>
        <p:txBody>
          <a:bodyPr rtlCol="0"/>
          <a:lstStyle/>
          <a:p>
            <a:fld id="{8423B995-BA96-45E7-A22E-6E577240F14D}" type="slidenum">
              <a:rPr lang="en-IN" smtClean="0"/>
              <a:pPr/>
              <a:t>‹#›</a:t>
            </a:fld>
            <a:endParaRPr lang="en-IN"/>
          </a:p>
        </p:txBody>
      </p:sp>
      <p:sp>
        <p:nvSpPr>
          <p:cNvPr id="21" name="Footer Placeholder 20"/>
          <p:cNvSpPr>
            <a:spLocks noGrp="1"/>
          </p:cNvSpPr>
          <p:nvPr>
            <p:ph type="ftr" sz="quarter" idx="12"/>
          </p:nvPr>
        </p:nvSpPr>
        <p:spPr/>
        <p:txBody>
          <a:bodyPr rtlCol="0"/>
          <a:lstStyle/>
          <a:p>
            <a:r>
              <a:rPr lang="en-IN" smtClean="0"/>
              <a:t>unit-3</a:t>
            </a:r>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AC9EF6A-F1E5-4D7B-9465-152A9DD9737D}" type="datetime1">
              <a:rPr lang="en-US" smtClean="0"/>
              <a:pPr/>
              <a:t>3/8/2017</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n-IN" smtClean="0"/>
              <a:t>unit-3</a:t>
            </a:r>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423B995-BA96-45E7-A22E-6E577240F14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4480" y="2500306"/>
            <a:ext cx="7143800" cy="2518256"/>
          </a:xfrm>
        </p:spPr>
        <p:txBody>
          <a:bodyPr/>
          <a:lstStyle/>
          <a:p>
            <a:r>
              <a:rPr lang="en-IN" dirty="0" err="1"/>
              <a:t>EXtensible</a:t>
            </a:r>
            <a:r>
              <a:rPr lang="en-IN" dirty="0"/>
              <a:t> </a:t>
            </a:r>
            <a:r>
              <a:rPr lang="en-IN" dirty="0" err="1"/>
              <a:t>Markup</a:t>
            </a:r>
            <a:r>
              <a:rPr lang="en-IN" dirty="0"/>
              <a:t> </a:t>
            </a:r>
            <a:r>
              <a:rPr lang="en-IN" dirty="0" smtClean="0"/>
              <a:t>Language</a:t>
            </a:r>
            <a:br>
              <a:rPr lang="en-IN" dirty="0" smtClean="0"/>
            </a:br>
            <a:r>
              <a:rPr lang="en-IN" dirty="0" smtClean="0"/>
              <a:t>(XML)</a:t>
            </a:r>
            <a:endParaRPr lang="en-IN" dirty="0"/>
          </a:p>
        </p:txBody>
      </p:sp>
      <p:sp>
        <p:nvSpPr>
          <p:cNvPr id="3" name="Subtitle 2"/>
          <p:cNvSpPr>
            <a:spLocks noGrp="1"/>
          </p:cNvSpPr>
          <p:nvPr>
            <p:ph type="subTitle" idx="1"/>
          </p:nvPr>
        </p:nvSpPr>
        <p:spPr/>
        <p:txBody>
          <a:bodyPr/>
          <a:lstStyle/>
          <a:p>
            <a:r>
              <a:rPr lang="en-US" dirty="0" smtClean="0"/>
              <a:t>Unit-3</a:t>
            </a:r>
            <a:endParaRPr lang="en-IN" dirty="0"/>
          </a:p>
        </p:txBody>
      </p:sp>
      <p:sp>
        <p:nvSpPr>
          <p:cNvPr id="4" name="Footer Placeholder 3"/>
          <p:cNvSpPr>
            <a:spLocks noGrp="1"/>
          </p:cNvSpPr>
          <p:nvPr>
            <p:ph type="ftr" sz="quarter" idx="11"/>
          </p:nvPr>
        </p:nvSpPr>
        <p:spPr/>
        <p:txBody>
          <a:bodyPr/>
          <a:lstStyle/>
          <a:p>
            <a:r>
              <a:rPr lang="en-IN" smtClean="0"/>
              <a:t>unit-3</a:t>
            </a: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0"/>
            <a:ext cx="7643866" cy="714356"/>
          </a:xfrm>
        </p:spPr>
        <p:txBody>
          <a:bodyPr>
            <a:normAutofit/>
          </a:bodyPr>
          <a:lstStyle/>
          <a:p>
            <a:r>
              <a:rPr lang="en-US" dirty="0" smtClean="0"/>
              <a:t>XML Namespace</a:t>
            </a:r>
            <a:endParaRPr lang="en-IN" dirty="0"/>
          </a:p>
        </p:txBody>
      </p:sp>
      <p:sp>
        <p:nvSpPr>
          <p:cNvPr id="3" name="Content Placeholder 2"/>
          <p:cNvSpPr>
            <a:spLocks noGrp="1"/>
          </p:cNvSpPr>
          <p:nvPr>
            <p:ph sz="quarter" idx="1"/>
          </p:nvPr>
        </p:nvSpPr>
        <p:spPr>
          <a:xfrm>
            <a:off x="285720" y="785794"/>
            <a:ext cx="8429684" cy="5857916"/>
          </a:xfrm>
        </p:spPr>
        <p:txBody>
          <a:bodyPr/>
          <a:lstStyle/>
          <a:p>
            <a:r>
              <a:rPr lang="en-IN" dirty="0" smtClean="0"/>
              <a:t>Namespaces provide a method to avoid element name conflicts.</a:t>
            </a:r>
          </a:p>
          <a:p>
            <a:endParaRPr lang="en-US" dirty="0" smtClean="0"/>
          </a:p>
          <a:p>
            <a:endParaRPr lang="en-US" dirty="0" smtClean="0"/>
          </a:p>
          <a:p>
            <a:endParaRPr lang="en-US" dirty="0" smtClean="0"/>
          </a:p>
          <a:p>
            <a:endParaRPr lang="en-US" dirty="0" smtClean="0"/>
          </a:p>
          <a:p>
            <a:endParaRPr lang="en-US" dirty="0" smtClean="0"/>
          </a:p>
          <a:p>
            <a:endParaRPr lang="en-IN" dirty="0" smtClean="0"/>
          </a:p>
          <a:p>
            <a:r>
              <a:rPr lang="en-IN" dirty="0" smtClean="0"/>
              <a:t>XML fragments were added together, there would be a name conflict.  A user or an XML application will not know how to handle these differences.</a:t>
            </a:r>
          </a:p>
          <a:p>
            <a:pPr>
              <a:buNone/>
            </a:pPr>
            <a:r>
              <a:rPr lang="en-IN" dirty="0" smtClean="0"/>
              <a:t/>
            </a:r>
            <a:br>
              <a:rPr lang="en-IN" dirty="0" smtClean="0"/>
            </a:br>
            <a:endParaRPr lang="en-IN" dirty="0" smtClean="0"/>
          </a:p>
          <a:p>
            <a:endParaRPr lang="en-IN" dirty="0"/>
          </a:p>
        </p:txBody>
      </p:sp>
      <p:sp>
        <p:nvSpPr>
          <p:cNvPr id="4" name="Footer Placeholder 3"/>
          <p:cNvSpPr>
            <a:spLocks noGrp="1"/>
          </p:cNvSpPr>
          <p:nvPr>
            <p:ph type="ftr" sz="quarter" idx="16"/>
          </p:nvPr>
        </p:nvSpPr>
        <p:spPr/>
        <p:txBody>
          <a:bodyPr/>
          <a:lstStyle/>
          <a:p>
            <a:r>
              <a:rPr lang="en-IN" smtClean="0"/>
              <a:t>unit-3</a:t>
            </a:r>
            <a:endParaRPr lang="en-IN"/>
          </a:p>
        </p:txBody>
      </p:sp>
      <p:graphicFrame>
        <p:nvGraphicFramePr>
          <p:cNvPr id="5" name="Table 4"/>
          <p:cNvGraphicFramePr>
            <a:graphicFrameLocks noGrp="1"/>
          </p:cNvGraphicFramePr>
          <p:nvPr/>
        </p:nvGraphicFramePr>
        <p:xfrm>
          <a:off x="1000100" y="1643050"/>
          <a:ext cx="6929486" cy="2225040"/>
        </p:xfrm>
        <a:graphic>
          <a:graphicData uri="http://schemas.openxmlformats.org/drawingml/2006/table">
            <a:tbl>
              <a:tblPr firstRow="1" bandRow="1">
                <a:tableStyleId>{5940675A-B579-460E-94D1-54222C63F5DA}</a:tableStyleId>
              </a:tblPr>
              <a:tblGrid>
                <a:gridCol w="3464743"/>
                <a:gridCol w="3464743"/>
              </a:tblGrid>
              <a:tr h="1869878">
                <a:tc>
                  <a:txBody>
                    <a:bodyPr/>
                    <a:lstStyle/>
                    <a:p>
                      <a:r>
                        <a:rPr lang="en-IN" sz="2000" dirty="0" smtClean="0"/>
                        <a:t>&lt;table&gt;</a:t>
                      </a:r>
                      <a:br>
                        <a:rPr lang="en-IN" sz="2000" dirty="0" smtClean="0"/>
                      </a:br>
                      <a:r>
                        <a:rPr lang="en-IN" sz="2000" dirty="0" smtClean="0"/>
                        <a:t>  &lt;</a:t>
                      </a:r>
                      <a:r>
                        <a:rPr lang="en-IN" sz="2000" dirty="0" err="1" smtClean="0"/>
                        <a:t>tr</a:t>
                      </a:r>
                      <a:r>
                        <a:rPr lang="en-IN" sz="2000" dirty="0" smtClean="0"/>
                        <a:t>&gt;</a:t>
                      </a:r>
                      <a:br>
                        <a:rPr lang="en-IN" sz="2000" dirty="0" smtClean="0"/>
                      </a:br>
                      <a:r>
                        <a:rPr lang="en-IN" sz="2000" dirty="0" smtClean="0"/>
                        <a:t>    &lt;td&gt;Apples&lt;/td&gt;</a:t>
                      </a:r>
                      <a:br>
                        <a:rPr lang="en-IN" sz="2000" dirty="0" smtClean="0"/>
                      </a:br>
                      <a:r>
                        <a:rPr lang="en-IN" sz="2000" dirty="0" smtClean="0"/>
                        <a:t>    &lt;td&gt;Bananas&lt;/td&gt;</a:t>
                      </a:r>
                      <a:br>
                        <a:rPr lang="en-IN" sz="2000" dirty="0" smtClean="0"/>
                      </a:br>
                      <a:r>
                        <a:rPr lang="en-IN" sz="2000" dirty="0" smtClean="0"/>
                        <a:t>  &lt;/</a:t>
                      </a:r>
                      <a:r>
                        <a:rPr lang="en-IN" sz="2000" dirty="0" err="1" smtClean="0"/>
                        <a:t>tr</a:t>
                      </a:r>
                      <a:r>
                        <a:rPr lang="en-IN" sz="2000" dirty="0" smtClean="0"/>
                        <a:t>&gt;</a:t>
                      </a:r>
                      <a:br>
                        <a:rPr lang="en-IN" sz="2000" dirty="0" smtClean="0"/>
                      </a:br>
                      <a:r>
                        <a:rPr lang="en-IN" sz="2000" dirty="0" smtClean="0"/>
                        <a:t>&lt;/table&gt;</a:t>
                      </a:r>
                      <a:endParaRPr lang="en-IN"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smtClean="0"/>
                        <a:t>&lt;table&gt;</a:t>
                      </a:r>
                      <a:br>
                        <a:rPr lang="en-IN" sz="2000" dirty="0" smtClean="0"/>
                      </a:br>
                      <a:r>
                        <a:rPr lang="en-IN" sz="2000" dirty="0" smtClean="0"/>
                        <a:t>  &lt;name&gt;African Coffee Table&lt;/name&gt;</a:t>
                      </a:r>
                      <a:br>
                        <a:rPr lang="en-IN" sz="2000" dirty="0" smtClean="0"/>
                      </a:br>
                      <a:r>
                        <a:rPr lang="en-IN" sz="2000" dirty="0" smtClean="0"/>
                        <a:t>  &lt;width&gt;80&lt;/width&gt;</a:t>
                      </a:r>
                      <a:br>
                        <a:rPr lang="en-IN" sz="2000" dirty="0" smtClean="0"/>
                      </a:br>
                      <a:r>
                        <a:rPr lang="en-IN" sz="2000" dirty="0" smtClean="0"/>
                        <a:t>  &lt;length&gt;120&lt;/length&gt;</a:t>
                      </a:r>
                      <a:br>
                        <a:rPr lang="en-IN" sz="2000" dirty="0" smtClean="0"/>
                      </a:br>
                      <a:r>
                        <a:rPr lang="en-IN" sz="2000" dirty="0" smtClean="0"/>
                        <a:t>&lt;/table&gt;</a:t>
                      </a:r>
                    </a:p>
                    <a:p>
                      <a:endParaRPr lang="en-IN" sz="2000" dirty="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a:xfrm>
            <a:off x="457200" y="500042"/>
            <a:ext cx="7467600" cy="5973910"/>
          </a:xfrm>
        </p:spPr>
        <p:txBody>
          <a:bodyPr/>
          <a:lstStyle/>
          <a:p>
            <a:r>
              <a:rPr lang="en-US" dirty="0" smtClean="0"/>
              <a:t>Naming conflict is solved  using prefix</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r>
              <a:rPr lang="en-IN" dirty="0" smtClean="0"/>
              <a:t>The namespace is defined by the </a:t>
            </a:r>
            <a:r>
              <a:rPr lang="en-IN" b="1" dirty="0" err="1" smtClean="0"/>
              <a:t>xmlns</a:t>
            </a:r>
            <a:r>
              <a:rPr lang="en-IN" b="1" dirty="0" smtClean="0"/>
              <a:t> attribute</a:t>
            </a:r>
            <a:r>
              <a:rPr lang="en-IN" dirty="0" smtClean="0"/>
              <a:t> in the start tag of an element.</a:t>
            </a:r>
          </a:p>
          <a:p>
            <a:pPr>
              <a:buNone/>
            </a:pPr>
            <a:endParaRPr lang="en-IN" dirty="0" smtClean="0"/>
          </a:p>
          <a:p>
            <a:r>
              <a:rPr lang="en-IN" dirty="0" smtClean="0">
                <a:solidFill>
                  <a:srgbClr val="FF0000"/>
                </a:solidFill>
              </a:rPr>
              <a:t>syntax. </a:t>
            </a:r>
            <a:r>
              <a:rPr lang="en-IN" dirty="0" err="1" smtClean="0">
                <a:solidFill>
                  <a:srgbClr val="FF0000"/>
                </a:solidFill>
              </a:rPr>
              <a:t>xmlns:</a:t>
            </a:r>
            <a:r>
              <a:rPr lang="en-IN" i="1" dirty="0" err="1" smtClean="0">
                <a:solidFill>
                  <a:srgbClr val="FF0000"/>
                </a:solidFill>
              </a:rPr>
              <a:t>prefix</a:t>
            </a:r>
            <a:r>
              <a:rPr lang="en-IN" dirty="0" smtClean="0">
                <a:solidFill>
                  <a:srgbClr val="FF0000"/>
                </a:solidFill>
              </a:rPr>
              <a:t>="</a:t>
            </a:r>
            <a:r>
              <a:rPr lang="en-IN" i="1" dirty="0" smtClean="0">
                <a:solidFill>
                  <a:srgbClr val="FF0000"/>
                </a:solidFill>
              </a:rPr>
              <a:t>URI</a:t>
            </a:r>
            <a:r>
              <a:rPr lang="en-IN" dirty="0" smtClean="0">
                <a:solidFill>
                  <a:srgbClr val="FF0000"/>
                </a:solidFill>
              </a:rPr>
              <a:t>".</a:t>
            </a:r>
          </a:p>
          <a:p>
            <a:pPr>
              <a:buNone/>
            </a:pPr>
            <a:endParaRPr lang="en-IN" dirty="0"/>
          </a:p>
        </p:txBody>
      </p:sp>
      <p:sp>
        <p:nvSpPr>
          <p:cNvPr id="4" name="Footer Placeholder 3"/>
          <p:cNvSpPr>
            <a:spLocks noGrp="1"/>
          </p:cNvSpPr>
          <p:nvPr>
            <p:ph type="ftr" sz="quarter" idx="16"/>
          </p:nvPr>
        </p:nvSpPr>
        <p:spPr/>
        <p:txBody>
          <a:bodyPr/>
          <a:lstStyle/>
          <a:p>
            <a:r>
              <a:rPr lang="en-IN" smtClean="0"/>
              <a:t>unit-3</a:t>
            </a:r>
            <a:endParaRPr lang="en-IN"/>
          </a:p>
        </p:txBody>
      </p:sp>
      <p:graphicFrame>
        <p:nvGraphicFramePr>
          <p:cNvPr id="5" name="Table 4"/>
          <p:cNvGraphicFramePr>
            <a:graphicFrameLocks noGrp="1"/>
          </p:cNvGraphicFramePr>
          <p:nvPr/>
        </p:nvGraphicFramePr>
        <p:xfrm>
          <a:off x="357158" y="1142984"/>
          <a:ext cx="8215370" cy="2786082"/>
        </p:xfrm>
        <a:graphic>
          <a:graphicData uri="http://schemas.openxmlformats.org/drawingml/2006/table">
            <a:tbl>
              <a:tblPr firstRow="1" bandRow="1">
                <a:tableStyleId>{5940675A-B579-460E-94D1-54222C63F5DA}</a:tableStyleId>
              </a:tblPr>
              <a:tblGrid>
                <a:gridCol w="4107685"/>
                <a:gridCol w="4107685"/>
              </a:tblGrid>
              <a:tr h="2786082">
                <a:tc>
                  <a:txBody>
                    <a:bodyPr/>
                    <a:lstStyle/>
                    <a:p>
                      <a:r>
                        <a:rPr lang="en-IN" sz="2400" dirty="0" smtClean="0"/>
                        <a:t>&lt;</a:t>
                      </a:r>
                      <a:r>
                        <a:rPr lang="en-IN" sz="2400" dirty="0" smtClean="0">
                          <a:solidFill>
                            <a:srgbClr val="00B050"/>
                          </a:solidFill>
                        </a:rPr>
                        <a:t>h:</a:t>
                      </a:r>
                      <a:r>
                        <a:rPr lang="en-IN" sz="2400" dirty="0" smtClean="0"/>
                        <a:t>table&gt;</a:t>
                      </a:r>
                      <a:br>
                        <a:rPr lang="en-IN" sz="2400" dirty="0" smtClean="0"/>
                      </a:br>
                      <a:r>
                        <a:rPr lang="en-IN" sz="2400" dirty="0" smtClean="0"/>
                        <a:t>  &lt;</a:t>
                      </a:r>
                      <a:r>
                        <a:rPr lang="en-IN" sz="2400" dirty="0" smtClean="0">
                          <a:solidFill>
                            <a:srgbClr val="00B050"/>
                          </a:solidFill>
                        </a:rPr>
                        <a:t>h</a:t>
                      </a:r>
                      <a:r>
                        <a:rPr lang="en-IN" sz="2400" dirty="0" smtClean="0"/>
                        <a:t>:tr&gt;</a:t>
                      </a:r>
                      <a:br>
                        <a:rPr lang="en-IN" sz="2400" dirty="0" smtClean="0"/>
                      </a:br>
                      <a:r>
                        <a:rPr lang="en-IN" sz="2400" dirty="0" smtClean="0"/>
                        <a:t>    &lt;</a:t>
                      </a:r>
                      <a:r>
                        <a:rPr lang="en-IN" sz="2400" dirty="0" smtClean="0">
                          <a:solidFill>
                            <a:srgbClr val="00B050"/>
                          </a:solidFill>
                        </a:rPr>
                        <a:t>h:</a:t>
                      </a:r>
                      <a:r>
                        <a:rPr lang="en-IN" sz="2400" dirty="0" smtClean="0"/>
                        <a:t>td&gt;Apples&lt;/</a:t>
                      </a:r>
                      <a:r>
                        <a:rPr lang="en-IN" sz="2400" dirty="0" smtClean="0">
                          <a:solidFill>
                            <a:srgbClr val="00B050"/>
                          </a:solidFill>
                        </a:rPr>
                        <a:t>h:</a:t>
                      </a:r>
                      <a:r>
                        <a:rPr lang="en-IN" sz="2400" dirty="0" smtClean="0"/>
                        <a:t>td&gt;</a:t>
                      </a:r>
                      <a:br>
                        <a:rPr lang="en-IN" sz="2400" dirty="0" smtClean="0"/>
                      </a:br>
                      <a:r>
                        <a:rPr lang="en-IN" sz="2400" dirty="0" smtClean="0"/>
                        <a:t>    &lt;</a:t>
                      </a:r>
                      <a:r>
                        <a:rPr lang="en-IN" sz="2400" dirty="0" smtClean="0">
                          <a:solidFill>
                            <a:srgbClr val="00B050"/>
                          </a:solidFill>
                        </a:rPr>
                        <a:t>h:</a:t>
                      </a:r>
                      <a:r>
                        <a:rPr lang="en-IN" sz="2400" dirty="0" smtClean="0"/>
                        <a:t>td&gt;Bananas&lt;/</a:t>
                      </a:r>
                      <a:r>
                        <a:rPr lang="en-IN" sz="2400" dirty="0" smtClean="0">
                          <a:solidFill>
                            <a:srgbClr val="00B050"/>
                          </a:solidFill>
                        </a:rPr>
                        <a:t>h:</a:t>
                      </a:r>
                      <a:r>
                        <a:rPr lang="en-IN" sz="2400" dirty="0" smtClean="0"/>
                        <a:t>td&gt;</a:t>
                      </a:r>
                      <a:br>
                        <a:rPr lang="en-IN" sz="2400" dirty="0" smtClean="0"/>
                      </a:br>
                      <a:r>
                        <a:rPr lang="en-IN" sz="2400" dirty="0" smtClean="0"/>
                        <a:t>  &lt;/</a:t>
                      </a:r>
                      <a:r>
                        <a:rPr lang="en-IN" sz="2400" dirty="0" smtClean="0">
                          <a:solidFill>
                            <a:srgbClr val="00B050"/>
                          </a:solidFill>
                        </a:rPr>
                        <a:t>h:</a:t>
                      </a:r>
                      <a:r>
                        <a:rPr lang="en-IN" sz="2400" dirty="0" smtClean="0"/>
                        <a:t>tr&gt;</a:t>
                      </a:r>
                      <a:br>
                        <a:rPr lang="en-IN" sz="2400" dirty="0" smtClean="0"/>
                      </a:br>
                      <a:r>
                        <a:rPr lang="en-IN" sz="2400" dirty="0" smtClean="0"/>
                        <a:t>&lt;/</a:t>
                      </a:r>
                      <a:r>
                        <a:rPr lang="en-IN" sz="2400" dirty="0" smtClean="0">
                          <a:solidFill>
                            <a:srgbClr val="00B050"/>
                          </a:solidFill>
                        </a:rPr>
                        <a:t>h:</a:t>
                      </a:r>
                      <a:r>
                        <a:rPr lang="en-IN" sz="2400" dirty="0" smtClean="0"/>
                        <a:t>table&gt;</a:t>
                      </a:r>
                      <a:br>
                        <a:rPr lang="en-IN" sz="2400" dirty="0" smtClean="0"/>
                      </a:br>
                      <a:endParaRPr lang="en-IN" sz="2400" dirty="0"/>
                    </a:p>
                  </a:txBody>
                  <a:tcPr/>
                </a:tc>
                <a:tc>
                  <a:txBody>
                    <a:bodyPr/>
                    <a:lstStyle/>
                    <a:p>
                      <a:r>
                        <a:rPr lang="en-IN" sz="2400" dirty="0" smtClean="0"/>
                        <a:t>&lt;</a:t>
                      </a:r>
                      <a:r>
                        <a:rPr lang="en-IN" sz="2400" dirty="0" smtClean="0">
                          <a:solidFill>
                            <a:srgbClr val="00B050"/>
                          </a:solidFill>
                        </a:rPr>
                        <a:t>f: </a:t>
                      </a:r>
                      <a:r>
                        <a:rPr lang="en-IN" sz="2400" dirty="0" smtClean="0"/>
                        <a:t>table&gt;</a:t>
                      </a:r>
                      <a:br>
                        <a:rPr lang="en-IN" sz="2400" dirty="0" smtClean="0"/>
                      </a:br>
                      <a:r>
                        <a:rPr lang="en-IN" sz="2400" dirty="0" smtClean="0"/>
                        <a:t>  &lt;</a:t>
                      </a:r>
                      <a:r>
                        <a:rPr lang="en-IN" sz="2400" dirty="0" smtClean="0">
                          <a:solidFill>
                            <a:srgbClr val="00B050"/>
                          </a:solidFill>
                        </a:rPr>
                        <a:t>f:</a:t>
                      </a:r>
                      <a:r>
                        <a:rPr lang="en-IN" sz="2400" dirty="0" smtClean="0"/>
                        <a:t>name&gt;African Coffee Table&lt;/f:name&gt;</a:t>
                      </a:r>
                      <a:br>
                        <a:rPr lang="en-IN" sz="2400" dirty="0" smtClean="0"/>
                      </a:br>
                      <a:r>
                        <a:rPr lang="en-IN" sz="2400" dirty="0" smtClean="0"/>
                        <a:t>  &lt;</a:t>
                      </a:r>
                      <a:r>
                        <a:rPr lang="en-IN" sz="2400" dirty="0" smtClean="0">
                          <a:solidFill>
                            <a:srgbClr val="00B050"/>
                          </a:solidFill>
                        </a:rPr>
                        <a:t>f:</a:t>
                      </a:r>
                      <a:r>
                        <a:rPr lang="en-IN" sz="2400" dirty="0" smtClean="0"/>
                        <a:t>width&gt;80&lt;/</a:t>
                      </a:r>
                      <a:r>
                        <a:rPr lang="en-IN" sz="2400" dirty="0" smtClean="0">
                          <a:solidFill>
                            <a:srgbClr val="00B050"/>
                          </a:solidFill>
                        </a:rPr>
                        <a:t>f:</a:t>
                      </a:r>
                      <a:r>
                        <a:rPr lang="en-IN" sz="2400" dirty="0" smtClean="0"/>
                        <a:t>width&gt;</a:t>
                      </a:r>
                      <a:br>
                        <a:rPr lang="en-IN" sz="2400" dirty="0" smtClean="0"/>
                      </a:br>
                      <a:r>
                        <a:rPr lang="en-IN" sz="2400" dirty="0" smtClean="0"/>
                        <a:t>  &lt;</a:t>
                      </a:r>
                      <a:r>
                        <a:rPr lang="en-IN" sz="2400" dirty="0" smtClean="0">
                          <a:solidFill>
                            <a:srgbClr val="00B050"/>
                          </a:solidFill>
                        </a:rPr>
                        <a:t>f:</a:t>
                      </a:r>
                      <a:r>
                        <a:rPr lang="en-IN" sz="2400" dirty="0" smtClean="0"/>
                        <a:t>length&gt;120&lt;/</a:t>
                      </a:r>
                      <a:r>
                        <a:rPr lang="en-IN" sz="2400" dirty="0" smtClean="0">
                          <a:solidFill>
                            <a:srgbClr val="00B050"/>
                          </a:solidFill>
                        </a:rPr>
                        <a:t>f:</a:t>
                      </a:r>
                      <a:r>
                        <a:rPr lang="en-IN" sz="2400" dirty="0" smtClean="0"/>
                        <a:t>length&gt;</a:t>
                      </a:r>
                      <a:br>
                        <a:rPr lang="en-IN" sz="2400" dirty="0" smtClean="0"/>
                      </a:br>
                      <a:r>
                        <a:rPr lang="en-IN" sz="2400" dirty="0" smtClean="0"/>
                        <a:t>&lt;/</a:t>
                      </a:r>
                      <a:r>
                        <a:rPr lang="en-IN" sz="2400" dirty="0" smtClean="0">
                          <a:solidFill>
                            <a:srgbClr val="00B050"/>
                          </a:solidFill>
                        </a:rPr>
                        <a:t>f:</a:t>
                      </a:r>
                      <a:r>
                        <a:rPr lang="en-IN" sz="2400" dirty="0" smtClean="0"/>
                        <a:t>table&gt;</a:t>
                      </a:r>
                      <a:endParaRPr lang="en-IN" sz="2400" dirty="0"/>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7467600" cy="582594"/>
          </a:xfrm>
        </p:spPr>
        <p:txBody>
          <a:bodyPr/>
          <a:lstStyle/>
          <a:p>
            <a:r>
              <a:rPr lang="en-US" dirty="0" smtClean="0"/>
              <a:t>Example:</a:t>
            </a:r>
            <a:endParaRPr lang="en-IN" dirty="0"/>
          </a:p>
        </p:txBody>
      </p:sp>
      <p:sp>
        <p:nvSpPr>
          <p:cNvPr id="4" name="Footer Placeholder 3"/>
          <p:cNvSpPr>
            <a:spLocks noGrp="1"/>
          </p:cNvSpPr>
          <p:nvPr>
            <p:ph type="ftr" sz="quarter" idx="11"/>
          </p:nvPr>
        </p:nvSpPr>
        <p:spPr/>
        <p:txBody>
          <a:bodyPr/>
          <a:lstStyle/>
          <a:p>
            <a:r>
              <a:rPr lang="en-IN" smtClean="0"/>
              <a:t>unit-3</a:t>
            </a:r>
            <a:endParaRPr lang="en-IN"/>
          </a:p>
        </p:txBody>
      </p:sp>
      <p:sp>
        <p:nvSpPr>
          <p:cNvPr id="6" name="Content Placeholder 5"/>
          <p:cNvSpPr>
            <a:spLocks noGrp="1"/>
          </p:cNvSpPr>
          <p:nvPr>
            <p:ph sz="quarter" idx="1"/>
          </p:nvPr>
        </p:nvSpPr>
        <p:spPr>
          <a:xfrm>
            <a:off x="142844" y="714356"/>
            <a:ext cx="4000528" cy="5786478"/>
          </a:xfrm>
        </p:spPr>
        <p:txBody>
          <a:bodyPr>
            <a:noAutofit/>
          </a:bodyPr>
          <a:lstStyle/>
          <a:p>
            <a:pPr>
              <a:buNone/>
            </a:pPr>
            <a:r>
              <a:rPr lang="en-IN" sz="2200" dirty="0" smtClean="0"/>
              <a:t>&lt;root&gt;</a:t>
            </a:r>
            <a:br>
              <a:rPr lang="en-IN" sz="2200" dirty="0" smtClean="0"/>
            </a:br>
            <a:r>
              <a:rPr lang="en-IN" sz="2200" dirty="0" smtClean="0">
                <a:solidFill>
                  <a:srgbClr val="FF0000"/>
                </a:solidFill>
              </a:rPr>
              <a:t>&lt;</a:t>
            </a:r>
            <a:r>
              <a:rPr lang="en-IN" sz="2200" dirty="0" smtClean="0"/>
              <a:t>h:table</a:t>
            </a:r>
            <a:r>
              <a:rPr lang="en-IN" sz="2200" dirty="0" smtClean="0">
                <a:solidFill>
                  <a:srgbClr val="FF0000"/>
                </a:solidFill>
              </a:rPr>
              <a:t> </a:t>
            </a:r>
            <a:r>
              <a:rPr lang="en-IN" sz="2200" dirty="0" err="1" smtClean="0">
                <a:solidFill>
                  <a:srgbClr val="FF0000"/>
                </a:solidFill>
              </a:rPr>
              <a:t>xmlns:h</a:t>
            </a:r>
            <a:r>
              <a:rPr lang="en-IN" sz="2200" dirty="0" smtClean="0">
                <a:solidFill>
                  <a:srgbClr val="FF0000"/>
                </a:solidFill>
              </a:rPr>
              <a:t>="http://www.w3.org/TR/html4/"&gt;</a:t>
            </a:r>
            <a:r>
              <a:rPr lang="en-IN" sz="2200" dirty="0" smtClean="0"/>
              <a:t/>
            </a:r>
            <a:br>
              <a:rPr lang="en-IN" sz="2200" dirty="0" smtClean="0"/>
            </a:br>
            <a:r>
              <a:rPr lang="en-IN" sz="2200" dirty="0" smtClean="0"/>
              <a:t>  &lt;h:tr&gt;</a:t>
            </a:r>
            <a:br>
              <a:rPr lang="en-IN" sz="2200" dirty="0" smtClean="0"/>
            </a:br>
            <a:r>
              <a:rPr lang="en-IN" sz="2200" dirty="0" smtClean="0"/>
              <a:t>    &lt;h:td&gt;Apples&lt;/h:td&gt;</a:t>
            </a:r>
            <a:br>
              <a:rPr lang="en-IN" sz="2200" dirty="0" smtClean="0"/>
            </a:br>
            <a:r>
              <a:rPr lang="en-IN" sz="2200" dirty="0" smtClean="0"/>
              <a:t>    &lt;h:td&gt;Bananas&lt;/h:td&gt;</a:t>
            </a:r>
            <a:br>
              <a:rPr lang="en-IN" sz="2200" dirty="0" smtClean="0"/>
            </a:br>
            <a:r>
              <a:rPr lang="en-IN" sz="2200" dirty="0" smtClean="0"/>
              <a:t>  &lt;/h:tr&gt;</a:t>
            </a:r>
            <a:br>
              <a:rPr lang="en-IN" sz="2200" dirty="0" smtClean="0"/>
            </a:br>
            <a:r>
              <a:rPr lang="en-IN" sz="2200" dirty="0" smtClean="0"/>
              <a:t>&lt;/h:table&gt;</a:t>
            </a:r>
          </a:p>
          <a:p>
            <a:pPr>
              <a:buNone/>
            </a:pPr>
            <a:r>
              <a:rPr lang="en-IN" sz="2200" dirty="0" smtClean="0">
                <a:solidFill>
                  <a:srgbClr val="FF0000"/>
                </a:solidFill>
              </a:rPr>
              <a:t>&lt;</a:t>
            </a:r>
            <a:r>
              <a:rPr lang="en-IN" sz="2200" dirty="0" smtClean="0"/>
              <a:t>f:table</a:t>
            </a:r>
            <a:r>
              <a:rPr lang="en-IN" sz="2200" dirty="0" smtClean="0">
                <a:solidFill>
                  <a:srgbClr val="FF0000"/>
                </a:solidFill>
              </a:rPr>
              <a:t> </a:t>
            </a:r>
            <a:r>
              <a:rPr lang="en-IN" sz="2200" dirty="0" err="1" smtClean="0">
                <a:solidFill>
                  <a:srgbClr val="FF0000"/>
                </a:solidFill>
              </a:rPr>
              <a:t>xmlns:f</a:t>
            </a:r>
            <a:r>
              <a:rPr lang="en-IN" sz="2200" dirty="0" smtClean="0">
                <a:solidFill>
                  <a:srgbClr val="FF0000"/>
                </a:solidFill>
              </a:rPr>
              <a:t>="http://www.w3schools.com/furniture"&gt;</a:t>
            </a:r>
            <a:r>
              <a:rPr lang="en-IN" sz="2200" dirty="0" smtClean="0"/>
              <a:t/>
            </a:r>
            <a:br>
              <a:rPr lang="en-IN" sz="2200" dirty="0" smtClean="0"/>
            </a:br>
            <a:r>
              <a:rPr lang="en-IN" sz="2200" dirty="0" smtClean="0"/>
              <a:t>  &lt;f:name&gt;African Coffee Table&lt;/f:name&gt;</a:t>
            </a:r>
            <a:br>
              <a:rPr lang="en-IN" sz="2200" dirty="0" smtClean="0"/>
            </a:br>
            <a:r>
              <a:rPr lang="en-IN" sz="2200" dirty="0" smtClean="0"/>
              <a:t>  &lt;f:width&gt;80&lt;/f:width&gt;</a:t>
            </a:r>
            <a:br>
              <a:rPr lang="en-IN" sz="2200" dirty="0" smtClean="0"/>
            </a:br>
            <a:r>
              <a:rPr lang="en-IN" sz="2200" dirty="0" smtClean="0"/>
              <a:t>  &lt;f:length&gt;120&lt;/f:length&gt;</a:t>
            </a:r>
            <a:br>
              <a:rPr lang="en-IN" sz="2200" dirty="0" smtClean="0"/>
            </a:br>
            <a:r>
              <a:rPr lang="en-IN" sz="2200" dirty="0" smtClean="0"/>
              <a:t>&lt;/f:table&gt;</a:t>
            </a:r>
            <a:br>
              <a:rPr lang="en-IN" sz="2200" dirty="0" smtClean="0"/>
            </a:br>
            <a:r>
              <a:rPr lang="en-IN" sz="2200" dirty="0" smtClean="0"/>
              <a:t>&lt;/root&gt;</a:t>
            </a:r>
            <a:endParaRPr lang="en-IN" sz="2200" dirty="0"/>
          </a:p>
        </p:txBody>
      </p:sp>
      <p:sp>
        <p:nvSpPr>
          <p:cNvPr id="7" name="Content Placeholder 6"/>
          <p:cNvSpPr>
            <a:spLocks noGrp="1"/>
          </p:cNvSpPr>
          <p:nvPr>
            <p:ph sz="quarter" idx="2"/>
          </p:nvPr>
        </p:nvSpPr>
        <p:spPr>
          <a:xfrm>
            <a:off x="4270248" y="428604"/>
            <a:ext cx="4445156" cy="6215106"/>
          </a:xfrm>
        </p:spPr>
        <p:txBody>
          <a:bodyPr>
            <a:normAutofit fontScale="92500" lnSpcReduction="20000"/>
          </a:bodyPr>
          <a:lstStyle/>
          <a:p>
            <a:pPr>
              <a:buNone/>
            </a:pPr>
            <a:endParaRPr lang="en-IN" dirty="0" smtClean="0"/>
          </a:p>
          <a:p>
            <a:pPr>
              <a:buNone/>
            </a:pPr>
            <a:endParaRPr lang="en-IN" dirty="0" smtClean="0"/>
          </a:p>
          <a:p>
            <a:pPr>
              <a:buNone/>
            </a:pPr>
            <a:r>
              <a:rPr lang="en-IN" dirty="0" smtClean="0"/>
              <a:t>&lt;root</a:t>
            </a:r>
            <a:r>
              <a:rPr lang="en-IN" dirty="0" smtClean="0">
                <a:solidFill>
                  <a:srgbClr val="FF0000"/>
                </a:solidFill>
              </a:rPr>
              <a:t> </a:t>
            </a:r>
            <a:r>
              <a:rPr lang="en-IN" dirty="0" err="1" smtClean="0">
                <a:solidFill>
                  <a:srgbClr val="FF0000"/>
                </a:solidFill>
              </a:rPr>
              <a:t>xmlns:h</a:t>
            </a:r>
            <a:r>
              <a:rPr lang="en-IN" dirty="0" smtClean="0">
                <a:solidFill>
                  <a:srgbClr val="FF0000"/>
                </a:solidFill>
              </a:rPr>
              <a:t>="http://www.w3.org/TR/html4/"</a:t>
            </a:r>
            <a:br>
              <a:rPr lang="en-IN" dirty="0" smtClean="0">
                <a:solidFill>
                  <a:srgbClr val="FF0000"/>
                </a:solidFill>
              </a:rPr>
            </a:br>
            <a:r>
              <a:rPr lang="en-IN" dirty="0" err="1" smtClean="0">
                <a:solidFill>
                  <a:srgbClr val="FF0000"/>
                </a:solidFill>
              </a:rPr>
              <a:t>xmlns:f</a:t>
            </a:r>
            <a:r>
              <a:rPr lang="en-IN" dirty="0" smtClean="0">
                <a:solidFill>
                  <a:srgbClr val="FF0000"/>
                </a:solidFill>
              </a:rPr>
              <a:t>="http://www.w3schools.com/furniture"&gt;</a:t>
            </a:r>
            <a:r>
              <a:rPr lang="en-IN" dirty="0" smtClean="0"/>
              <a:t/>
            </a:r>
            <a:br>
              <a:rPr lang="en-IN" dirty="0" smtClean="0"/>
            </a:br>
            <a:r>
              <a:rPr lang="en-IN" dirty="0" smtClean="0"/>
              <a:t/>
            </a:r>
            <a:br>
              <a:rPr lang="en-IN" dirty="0" smtClean="0"/>
            </a:br>
            <a:r>
              <a:rPr lang="en-IN" dirty="0" smtClean="0"/>
              <a:t>&lt;h:table&gt;</a:t>
            </a:r>
            <a:br>
              <a:rPr lang="en-IN" dirty="0" smtClean="0"/>
            </a:br>
            <a:r>
              <a:rPr lang="en-IN" dirty="0" smtClean="0"/>
              <a:t>  &lt;h:tr&gt;</a:t>
            </a:r>
            <a:br>
              <a:rPr lang="en-IN" dirty="0" smtClean="0"/>
            </a:br>
            <a:r>
              <a:rPr lang="en-IN" dirty="0" smtClean="0"/>
              <a:t>    &lt;h:td&gt;Apples&lt;/h:td&gt;</a:t>
            </a:r>
            <a:br>
              <a:rPr lang="en-IN" dirty="0" smtClean="0"/>
            </a:br>
            <a:r>
              <a:rPr lang="en-IN" dirty="0" smtClean="0"/>
              <a:t>    &lt;h:td&gt;Bananas&lt;/h:td&gt;</a:t>
            </a:r>
            <a:br>
              <a:rPr lang="en-IN" dirty="0" smtClean="0"/>
            </a:br>
            <a:r>
              <a:rPr lang="en-IN" dirty="0" smtClean="0"/>
              <a:t>  &lt;/h:tr&gt;</a:t>
            </a:r>
            <a:br>
              <a:rPr lang="en-IN" dirty="0" smtClean="0"/>
            </a:br>
            <a:r>
              <a:rPr lang="en-IN" dirty="0" smtClean="0"/>
              <a:t>&lt;/h:table&gt;</a:t>
            </a:r>
            <a:br>
              <a:rPr lang="en-IN" dirty="0" smtClean="0"/>
            </a:br>
            <a:r>
              <a:rPr lang="en-IN" dirty="0" smtClean="0"/>
              <a:t/>
            </a:r>
            <a:br>
              <a:rPr lang="en-IN" dirty="0" smtClean="0"/>
            </a:br>
            <a:r>
              <a:rPr lang="en-IN" dirty="0" smtClean="0"/>
              <a:t>&lt;f:table&gt;</a:t>
            </a:r>
            <a:br>
              <a:rPr lang="en-IN" dirty="0" smtClean="0"/>
            </a:br>
            <a:r>
              <a:rPr lang="en-IN" dirty="0" smtClean="0"/>
              <a:t>  &lt;f:name&gt;African Coffee Table&lt;/f:name&gt;</a:t>
            </a:r>
            <a:br>
              <a:rPr lang="en-IN" dirty="0" smtClean="0"/>
            </a:br>
            <a:r>
              <a:rPr lang="en-IN" dirty="0" smtClean="0"/>
              <a:t>  &lt;f:width&gt;80&lt;/f:width&gt;</a:t>
            </a:r>
            <a:br>
              <a:rPr lang="en-IN" dirty="0" smtClean="0"/>
            </a:br>
            <a:r>
              <a:rPr lang="en-IN" dirty="0" smtClean="0"/>
              <a:t>  &lt;f:length&gt;120&lt;/f:length&gt;</a:t>
            </a:r>
            <a:br>
              <a:rPr lang="en-IN" dirty="0" smtClean="0"/>
            </a:br>
            <a:r>
              <a:rPr lang="en-IN" dirty="0" smtClean="0"/>
              <a:t>&lt;/f:table&gt;</a:t>
            </a:r>
            <a:br>
              <a:rPr lang="en-IN" dirty="0" smtClean="0"/>
            </a:br>
            <a:r>
              <a:rPr lang="en-IN" dirty="0" smtClean="0"/>
              <a:t/>
            </a:r>
            <a:br>
              <a:rPr lang="en-IN" dirty="0" smtClean="0"/>
            </a:br>
            <a:r>
              <a:rPr lang="en-IN" dirty="0" smtClean="0"/>
              <a:t>&lt;/root&gt;</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54032"/>
          </a:xfrm>
        </p:spPr>
        <p:txBody>
          <a:bodyPr/>
          <a:lstStyle/>
          <a:p>
            <a:r>
              <a:rPr lang="en-US" dirty="0" smtClean="0"/>
              <a:t>CDATA(character data)</a:t>
            </a:r>
            <a:endParaRPr lang="en-US" dirty="0"/>
          </a:p>
        </p:txBody>
      </p:sp>
      <p:sp>
        <p:nvSpPr>
          <p:cNvPr id="6" name="Content Placeholder 5"/>
          <p:cNvSpPr>
            <a:spLocks noGrp="1"/>
          </p:cNvSpPr>
          <p:nvPr>
            <p:ph sz="quarter" idx="1"/>
          </p:nvPr>
        </p:nvSpPr>
        <p:spPr>
          <a:xfrm>
            <a:off x="457200" y="1000108"/>
            <a:ext cx="7467600" cy="5473844"/>
          </a:xfrm>
        </p:spPr>
        <p:txBody>
          <a:bodyPr>
            <a:normAutofit/>
          </a:bodyPr>
          <a:lstStyle/>
          <a:p>
            <a:r>
              <a:rPr lang="en-US" dirty="0" smtClean="0"/>
              <a:t>CDATA are defined as blocks of text that are not parsed by the parser, but are otherwise recognized as markup.</a:t>
            </a:r>
          </a:p>
          <a:p>
            <a:r>
              <a:rPr lang="en-US" dirty="0" smtClean="0"/>
              <a:t>The predefined entities  like &amp;</a:t>
            </a:r>
            <a:r>
              <a:rPr lang="en-US" dirty="0" err="1" smtClean="0"/>
              <a:t>lt</a:t>
            </a:r>
            <a:r>
              <a:rPr lang="en-US" dirty="0" smtClean="0"/>
              <a:t>;, &amp;</a:t>
            </a:r>
            <a:r>
              <a:rPr lang="en-US" dirty="0" err="1" smtClean="0"/>
              <a:t>gt</a:t>
            </a:r>
            <a:r>
              <a:rPr lang="en-US" dirty="0" smtClean="0"/>
              <a:t>;, and &amp;amp; require typing and are generally difficult to read in the markup. </a:t>
            </a:r>
          </a:p>
          <a:p>
            <a:r>
              <a:rPr lang="en-US" dirty="0" smtClean="0"/>
              <a:t>In such cases, CDATA section can be used. By using CDATA section, you are commanding the parser that the particular section of the document contains no markup and should be treated as regular text.</a:t>
            </a:r>
          </a:p>
          <a:p>
            <a:pPr>
              <a:buNone/>
            </a:pPr>
            <a:endParaRPr lang="en-US" dirty="0"/>
          </a:p>
        </p:txBody>
      </p:sp>
      <p:sp>
        <p:nvSpPr>
          <p:cNvPr id="3" name="Footer Placeholder 2"/>
          <p:cNvSpPr>
            <a:spLocks noGrp="1"/>
          </p:cNvSpPr>
          <p:nvPr>
            <p:ph type="ftr" sz="quarter" idx="16"/>
          </p:nvPr>
        </p:nvSpPr>
        <p:spPr/>
        <p:txBody>
          <a:bodyPr/>
          <a:lstStyle/>
          <a:p>
            <a:r>
              <a:rPr lang="en-IN" smtClean="0"/>
              <a:t>unit-3</a:t>
            </a:r>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457200" y="285728"/>
            <a:ext cx="7467600" cy="6188224"/>
          </a:xfrm>
        </p:spPr>
        <p:txBody>
          <a:bodyPr/>
          <a:lstStyle/>
          <a:p>
            <a:pPr>
              <a:buNone/>
            </a:pPr>
            <a:endParaRPr lang="en-US" b="1" i="1" u="sng" dirty="0" smtClean="0"/>
          </a:p>
          <a:p>
            <a:pPr>
              <a:buNone/>
            </a:pPr>
            <a:r>
              <a:rPr lang="en-US" b="1" i="1" u="sng" dirty="0" smtClean="0"/>
              <a:t>Syntax</a:t>
            </a:r>
          </a:p>
          <a:p>
            <a:pPr>
              <a:buNone/>
            </a:pPr>
            <a:endParaRPr lang="en-US" dirty="0" smtClean="0"/>
          </a:p>
          <a:p>
            <a:pPr>
              <a:buNone/>
            </a:pPr>
            <a:r>
              <a:rPr lang="en-US" dirty="0" smtClean="0"/>
              <a:t>&lt;![CDATA[ characters with markup ]]&gt; </a:t>
            </a:r>
            <a:br>
              <a:rPr lang="en-US" dirty="0" smtClean="0"/>
            </a:br>
            <a:endParaRPr lang="en-US" b="1" i="1" u="sng" dirty="0" smtClean="0"/>
          </a:p>
          <a:p>
            <a:pPr>
              <a:buNone/>
            </a:pPr>
            <a:r>
              <a:rPr lang="en-US" b="1" i="1" u="sng" dirty="0" smtClean="0"/>
              <a:t>Example:</a:t>
            </a:r>
          </a:p>
          <a:p>
            <a:pPr>
              <a:buNone/>
            </a:pPr>
            <a:r>
              <a:rPr lang="en-US" dirty="0" smtClean="0"/>
              <a:t>&lt;script&gt; &lt;![CDATA[ &lt;message&gt; Welcome to </a:t>
            </a:r>
            <a:r>
              <a:rPr lang="en-US" dirty="0" err="1" smtClean="0"/>
              <a:t>TutorialsPoint</a:t>
            </a:r>
            <a:r>
              <a:rPr lang="en-US" dirty="0" smtClean="0"/>
              <a:t> &lt;/message&gt; ]] &gt; &lt;/script &gt;</a:t>
            </a:r>
          </a:p>
          <a:p>
            <a:pPr>
              <a:buNone/>
            </a:pPr>
            <a:endParaRPr lang="en-US" b="1" i="1" u="sng" dirty="0" smtClean="0"/>
          </a:p>
          <a:p>
            <a:pPr>
              <a:buNone/>
            </a:pPr>
            <a:r>
              <a:rPr lang="en-US" b="1" i="1" u="sng" dirty="0" smtClean="0"/>
              <a:t>CDATA Rules</a:t>
            </a:r>
            <a:endParaRPr lang="en-US" dirty="0" smtClean="0"/>
          </a:p>
          <a:p>
            <a:r>
              <a:rPr lang="en-US" dirty="0" smtClean="0"/>
              <a:t>CDATA cannot contain the string "]]&gt;" anywhere in the XML document.</a:t>
            </a:r>
          </a:p>
          <a:p>
            <a:r>
              <a:rPr lang="en-US" dirty="0" smtClean="0"/>
              <a:t>Nesting is not allowed in CDATA section.</a:t>
            </a:r>
          </a:p>
          <a:p>
            <a:pPr>
              <a:buNone/>
            </a:pPr>
            <a:endParaRPr lang="en-US" dirty="0"/>
          </a:p>
        </p:txBody>
      </p:sp>
      <p:sp>
        <p:nvSpPr>
          <p:cNvPr id="4" name="Footer Placeholder 3"/>
          <p:cNvSpPr>
            <a:spLocks noGrp="1"/>
          </p:cNvSpPr>
          <p:nvPr>
            <p:ph type="ftr" sz="quarter" idx="16"/>
          </p:nvPr>
        </p:nvSpPr>
        <p:spPr/>
        <p:txBody>
          <a:bodyPr/>
          <a:lstStyle/>
          <a:p>
            <a:r>
              <a:rPr lang="en-IN" smtClean="0"/>
              <a:t>unit-3</a:t>
            </a:r>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7467600" cy="796908"/>
          </a:xfrm>
        </p:spPr>
        <p:txBody>
          <a:bodyPr>
            <a:normAutofit fontScale="90000"/>
          </a:bodyPr>
          <a:lstStyle/>
          <a:p>
            <a:r>
              <a:rPr lang="en-IN" dirty="0" smtClean="0"/>
              <a:t>XML </a:t>
            </a:r>
            <a:r>
              <a:rPr lang="en-IN" dirty="0" err="1" smtClean="0"/>
              <a:t>Validator</a:t>
            </a:r>
            <a:r>
              <a:rPr lang="en-IN" dirty="0" smtClean="0"/>
              <a:t/>
            </a:r>
            <a:br>
              <a:rPr lang="en-IN" dirty="0" smtClean="0"/>
            </a:br>
            <a:endParaRPr lang="en-IN" dirty="0"/>
          </a:p>
        </p:txBody>
      </p:sp>
      <p:sp>
        <p:nvSpPr>
          <p:cNvPr id="7" name="Content Placeholder 6"/>
          <p:cNvSpPr>
            <a:spLocks noGrp="1"/>
          </p:cNvSpPr>
          <p:nvPr>
            <p:ph sz="quarter" idx="1"/>
          </p:nvPr>
        </p:nvSpPr>
        <p:spPr>
          <a:xfrm>
            <a:off x="457200" y="642918"/>
            <a:ext cx="7467600" cy="5831034"/>
          </a:xfrm>
        </p:spPr>
        <p:txBody>
          <a:bodyPr/>
          <a:lstStyle/>
          <a:p>
            <a:r>
              <a:rPr lang="en-US" dirty="0" smtClean="0"/>
              <a:t> </a:t>
            </a:r>
            <a:r>
              <a:rPr lang="en-IN" dirty="0" smtClean="0"/>
              <a:t>XML document with correct syntax is called "Well Formed".</a:t>
            </a:r>
          </a:p>
          <a:p>
            <a:r>
              <a:rPr lang="en-IN" dirty="0" smtClean="0"/>
              <a:t>An XML document validated against a DTD is "Well Formed" and "Valid".</a:t>
            </a:r>
            <a:endParaRPr lang="en-US" dirty="0" smtClean="0"/>
          </a:p>
          <a:p>
            <a:pPr>
              <a:buNone/>
            </a:pPr>
            <a:r>
              <a:rPr lang="en-US" dirty="0" smtClean="0"/>
              <a:t>2 ways to validate xml</a:t>
            </a:r>
            <a:endParaRPr lang="en-IN" dirty="0" smtClean="0"/>
          </a:p>
          <a:p>
            <a:pPr lvl="1"/>
            <a:r>
              <a:rPr lang="en-IN" dirty="0" smtClean="0"/>
              <a:t>DTD - The original Document Type Definition</a:t>
            </a:r>
          </a:p>
          <a:p>
            <a:pPr lvl="1"/>
            <a:r>
              <a:rPr lang="en-IN" dirty="0" smtClean="0"/>
              <a:t>XML Schema - An XML-based alternative to DTD</a:t>
            </a:r>
          </a:p>
          <a:p>
            <a:pPr lvl="1">
              <a:buNone/>
            </a:pPr>
            <a:endParaRPr lang="en-IN" dirty="0" smtClean="0"/>
          </a:p>
          <a:p>
            <a:pPr>
              <a:buNone/>
            </a:pPr>
            <a:r>
              <a:rPr lang="en-IN" b="1" i="1" u="sng" dirty="0" smtClean="0"/>
              <a:t>Document Type Definition:</a:t>
            </a:r>
          </a:p>
          <a:p>
            <a:r>
              <a:rPr lang="en-US" dirty="0" smtClean="0"/>
              <a:t>define the structure of a document encoded in XML </a:t>
            </a:r>
            <a:endParaRPr lang="en-IN" b="1" i="1" u="sng" dirty="0" smtClean="0"/>
          </a:p>
          <a:p>
            <a:pPr>
              <a:buNone/>
            </a:pPr>
            <a:r>
              <a:rPr lang="en-IN" dirty="0" smtClean="0"/>
              <a:t/>
            </a:r>
            <a:br>
              <a:rPr lang="en-IN" dirty="0" smtClean="0"/>
            </a:br>
            <a:endParaRPr lang="en-IN" dirty="0"/>
          </a:p>
        </p:txBody>
      </p:sp>
      <p:sp>
        <p:nvSpPr>
          <p:cNvPr id="3" name="Footer Placeholder 2"/>
          <p:cNvSpPr>
            <a:spLocks noGrp="1"/>
          </p:cNvSpPr>
          <p:nvPr>
            <p:ph type="ftr" sz="quarter" idx="16"/>
          </p:nvPr>
        </p:nvSpPr>
        <p:spPr/>
        <p:txBody>
          <a:bodyPr/>
          <a:lstStyle/>
          <a:p>
            <a:r>
              <a:rPr lang="en-IN" smtClean="0"/>
              <a:t>unit-3</a:t>
            </a:r>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a:xfrm>
            <a:off x="457200" y="357166"/>
            <a:ext cx="7467600" cy="6116786"/>
          </a:xfrm>
        </p:spPr>
        <p:txBody>
          <a:bodyPr>
            <a:normAutofit lnSpcReduction="10000"/>
          </a:bodyPr>
          <a:lstStyle/>
          <a:p>
            <a:pPr>
              <a:buNone/>
            </a:pPr>
            <a:r>
              <a:rPr lang="en-US" b="1" i="1" u="sng" dirty="0" err="1" smtClean="0"/>
              <a:t>Geneal</a:t>
            </a:r>
            <a:r>
              <a:rPr lang="en-US" b="1" i="1" u="sng" dirty="0" smtClean="0"/>
              <a:t> Syntax:</a:t>
            </a:r>
          </a:p>
          <a:p>
            <a:pPr>
              <a:buNone/>
            </a:pPr>
            <a:r>
              <a:rPr lang="fr-FR" dirty="0" smtClean="0"/>
              <a:t>&lt;!DOCTYPE </a:t>
            </a:r>
            <a:r>
              <a:rPr lang="fr-FR" dirty="0" err="1" smtClean="0"/>
              <a:t>element</a:t>
            </a:r>
            <a:r>
              <a:rPr lang="fr-FR" dirty="0" smtClean="0"/>
              <a:t> DTD identifier [ declaration1 declaration2 ........ ]&gt;</a:t>
            </a:r>
          </a:p>
          <a:p>
            <a:pPr>
              <a:buNone/>
            </a:pPr>
            <a:r>
              <a:rPr lang="fr-FR" dirty="0" smtClean="0"/>
              <a:t>2 types of DTD</a:t>
            </a:r>
          </a:p>
          <a:p>
            <a:pPr marL="457200" indent="-457200">
              <a:buAutoNum type="arabicPeriod"/>
            </a:pPr>
            <a:r>
              <a:rPr lang="fr-FR" dirty="0" err="1" smtClean="0"/>
              <a:t>Internal</a:t>
            </a:r>
            <a:r>
              <a:rPr lang="fr-FR" dirty="0" smtClean="0"/>
              <a:t> DTD 		2. </a:t>
            </a:r>
            <a:r>
              <a:rPr lang="fr-FR" dirty="0" err="1" smtClean="0"/>
              <a:t>External</a:t>
            </a:r>
            <a:r>
              <a:rPr lang="fr-FR" dirty="0" smtClean="0"/>
              <a:t> DTD</a:t>
            </a:r>
          </a:p>
          <a:p>
            <a:pPr marL="457200" indent="-457200">
              <a:buNone/>
            </a:pPr>
            <a:endParaRPr lang="fr-FR" dirty="0" smtClean="0"/>
          </a:p>
          <a:p>
            <a:pPr>
              <a:buNone/>
            </a:pPr>
            <a:r>
              <a:rPr lang="fr-FR" b="1" i="1" u="sng" dirty="0" err="1" smtClean="0"/>
              <a:t>Internal</a:t>
            </a:r>
            <a:r>
              <a:rPr lang="fr-FR" b="1" i="1" u="sng" dirty="0" smtClean="0"/>
              <a:t> DTD:</a:t>
            </a:r>
          </a:p>
          <a:p>
            <a:pPr>
              <a:buNone/>
            </a:pPr>
            <a:r>
              <a:rPr lang="en-US" dirty="0" smtClean="0"/>
              <a:t>    - A DTD is referred to as an internal DTD if elements are declared within the XML files. To refer it as internal DTD, </a:t>
            </a:r>
            <a:r>
              <a:rPr lang="en-US" i="1" dirty="0" smtClean="0"/>
              <a:t>standalone</a:t>
            </a:r>
            <a:r>
              <a:rPr lang="en-US" dirty="0" smtClean="0"/>
              <a:t> attribute in XML declaration must be set to </a:t>
            </a:r>
            <a:r>
              <a:rPr lang="en-US" b="1" dirty="0" smtClean="0"/>
              <a:t>yes</a:t>
            </a:r>
            <a:r>
              <a:rPr lang="en-US" dirty="0" smtClean="0"/>
              <a:t>. This means, the declaration works independent of external source.</a:t>
            </a:r>
            <a:endParaRPr lang="fr-FR" b="1" i="1" u="sng" dirty="0" smtClean="0"/>
          </a:p>
          <a:p>
            <a:pPr>
              <a:buNone/>
            </a:pPr>
            <a:r>
              <a:rPr lang="fr-FR" b="1" i="1" u="sng" dirty="0" err="1" smtClean="0"/>
              <a:t>Syntax</a:t>
            </a:r>
            <a:r>
              <a:rPr lang="fr-FR" b="1" i="1" u="sng" dirty="0" smtClean="0"/>
              <a:t>:</a:t>
            </a:r>
          </a:p>
          <a:p>
            <a:pPr>
              <a:buNone/>
            </a:pPr>
            <a:r>
              <a:rPr lang="en-US" dirty="0" smtClean="0"/>
              <a:t>&lt;!DOCTYPE root-element [element-declarations]&gt;</a:t>
            </a:r>
            <a:endParaRPr lang="fr-FR" dirty="0" smtClean="0"/>
          </a:p>
          <a:p>
            <a:pPr>
              <a:buNone/>
            </a:pPr>
            <a:endParaRPr lang="fr-FR" dirty="0" smtClean="0"/>
          </a:p>
          <a:p>
            <a:pPr>
              <a:buNone/>
            </a:pPr>
            <a:endParaRPr lang="en-US" dirty="0"/>
          </a:p>
        </p:txBody>
      </p:sp>
      <p:sp>
        <p:nvSpPr>
          <p:cNvPr id="4" name="Footer Placeholder 3"/>
          <p:cNvSpPr>
            <a:spLocks noGrp="1"/>
          </p:cNvSpPr>
          <p:nvPr>
            <p:ph type="ftr" sz="quarter" idx="16"/>
          </p:nvPr>
        </p:nvSpPr>
        <p:spPr/>
        <p:txBody>
          <a:bodyPr/>
          <a:lstStyle/>
          <a:p>
            <a:r>
              <a:rPr lang="en-IN" smtClean="0"/>
              <a:t>unit-3</a:t>
            </a:r>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457200" y="428604"/>
            <a:ext cx="8258204" cy="6000792"/>
          </a:xfrm>
        </p:spPr>
        <p:txBody>
          <a:bodyPr>
            <a:normAutofit fontScale="92500" lnSpcReduction="20000"/>
          </a:bodyPr>
          <a:lstStyle/>
          <a:p>
            <a:pPr>
              <a:buNone/>
            </a:pPr>
            <a:r>
              <a:rPr lang="en-US" b="1" u="sng" dirty="0" smtClean="0"/>
              <a:t>Declaring Elements in DTD</a:t>
            </a:r>
          </a:p>
          <a:p>
            <a:pPr>
              <a:buNone/>
            </a:pPr>
            <a:r>
              <a:rPr lang="en-US" dirty="0" smtClean="0"/>
              <a:t>Syntax</a:t>
            </a:r>
            <a:r>
              <a:rPr lang="en-US" dirty="0" smtClean="0">
                <a:solidFill>
                  <a:srgbClr val="FF0000"/>
                </a:solidFill>
              </a:rPr>
              <a:t>:&lt;!ELEMENT name </a:t>
            </a:r>
            <a:r>
              <a:rPr lang="en-US" dirty="0" err="1" smtClean="0">
                <a:solidFill>
                  <a:srgbClr val="FF0000"/>
                </a:solidFill>
              </a:rPr>
              <a:t>content_model</a:t>
            </a:r>
            <a:r>
              <a:rPr lang="en-US" dirty="0" smtClean="0">
                <a:solidFill>
                  <a:srgbClr val="FF0000"/>
                </a:solidFill>
              </a:rPr>
              <a:t>&gt;</a:t>
            </a:r>
          </a:p>
          <a:p>
            <a:pPr>
              <a:buNone/>
            </a:pPr>
            <a:endParaRPr lang="en-US" dirty="0" smtClean="0">
              <a:solidFill>
                <a:srgbClr val="FF0000"/>
              </a:solidFill>
            </a:endParaRPr>
          </a:p>
          <a:p>
            <a:pPr>
              <a:buNone/>
            </a:pPr>
            <a:r>
              <a:rPr lang="en-US" i="1" dirty="0" err="1" smtClean="0"/>
              <a:t>content_model</a:t>
            </a:r>
            <a:r>
              <a:rPr lang="en-US" i="1" dirty="0" smtClean="0"/>
              <a:t>:</a:t>
            </a:r>
          </a:p>
          <a:p>
            <a:pPr lvl="1">
              <a:lnSpc>
                <a:spcPct val="150000"/>
              </a:lnSpc>
              <a:buNone/>
            </a:pPr>
            <a:r>
              <a:rPr lang="en-US" dirty="0" smtClean="0"/>
              <a:t>1.ANY  </a:t>
            </a:r>
            <a:r>
              <a:rPr lang="en-US" dirty="0" smtClean="0">
                <a:sym typeface="Wingdings" pitchFamily="2" charset="2"/>
              </a:rPr>
              <a:t>turns off validation for that element</a:t>
            </a:r>
            <a:endParaRPr lang="en-US" dirty="0" smtClean="0"/>
          </a:p>
          <a:p>
            <a:pPr lvl="1">
              <a:lnSpc>
                <a:spcPct val="150000"/>
              </a:lnSpc>
              <a:buNone/>
            </a:pPr>
            <a:r>
              <a:rPr lang="en-US" dirty="0" smtClean="0"/>
              <a:t>2.childelement </a:t>
            </a:r>
          </a:p>
          <a:p>
            <a:pPr lvl="1">
              <a:lnSpc>
                <a:spcPct val="150000"/>
              </a:lnSpc>
              <a:buNone/>
            </a:pPr>
            <a:r>
              <a:rPr lang="en-US" dirty="0" smtClean="0"/>
              <a:t>3.text </a:t>
            </a:r>
          </a:p>
          <a:p>
            <a:pPr lvl="1">
              <a:lnSpc>
                <a:spcPct val="150000"/>
              </a:lnSpc>
              <a:buNone/>
            </a:pPr>
            <a:r>
              <a:rPr lang="en-US" dirty="0" smtClean="0"/>
              <a:t>4.EMPTY</a:t>
            </a:r>
            <a:r>
              <a:rPr lang="en-US" dirty="0" smtClean="0">
                <a:sym typeface="Wingdings" pitchFamily="2" charset="2"/>
              </a:rPr>
              <a:t>element does not contain any content</a:t>
            </a:r>
          </a:p>
          <a:p>
            <a:pPr>
              <a:lnSpc>
                <a:spcPct val="150000"/>
              </a:lnSpc>
              <a:buNone/>
            </a:pPr>
            <a:r>
              <a:rPr lang="en-US" dirty="0" smtClean="0">
                <a:sym typeface="Wingdings" pitchFamily="2" charset="2"/>
              </a:rPr>
              <a:t>To Represent occurrence of element</a:t>
            </a:r>
          </a:p>
          <a:p>
            <a:pPr lvl="1">
              <a:lnSpc>
                <a:spcPct val="150000"/>
              </a:lnSpc>
              <a:buNone/>
            </a:pPr>
            <a:r>
              <a:rPr lang="en-US" dirty="0" smtClean="0">
                <a:sym typeface="Wingdings" pitchFamily="2" charset="2"/>
              </a:rPr>
              <a:t>a*  zero or more</a:t>
            </a:r>
          </a:p>
          <a:p>
            <a:pPr lvl="1">
              <a:lnSpc>
                <a:spcPct val="150000"/>
              </a:lnSpc>
              <a:buNone/>
            </a:pPr>
            <a:r>
              <a:rPr lang="en-US" dirty="0" smtClean="0">
                <a:sym typeface="Wingdings" pitchFamily="2" charset="2"/>
              </a:rPr>
              <a:t>a+ one or more</a:t>
            </a:r>
          </a:p>
          <a:p>
            <a:pPr lvl="1">
              <a:lnSpc>
                <a:spcPct val="150000"/>
              </a:lnSpc>
              <a:buNone/>
            </a:pPr>
            <a:r>
              <a:rPr lang="en-US" dirty="0" err="1" smtClean="0">
                <a:sym typeface="Wingdings" pitchFamily="2" charset="2"/>
              </a:rPr>
              <a:t>a?one</a:t>
            </a:r>
            <a:r>
              <a:rPr lang="en-US" dirty="0" smtClean="0">
                <a:sym typeface="Wingdings" pitchFamily="2" charset="2"/>
              </a:rPr>
              <a:t> or nothing</a:t>
            </a:r>
          </a:p>
          <a:p>
            <a:pPr lvl="1">
              <a:lnSpc>
                <a:spcPct val="150000"/>
              </a:lnSpc>
              <a:buNone/>
            </a:pPr>
            <a:r>
              <a:rPr lang="en-US" dirty="0" err="1" smtClean="0">
                <a:sym typeface="Wingdings" pitchFamily="2" charset="2"/>
              </a:rPr>
              <a:t>a,b</a:t>
            </a:r>
            <a:r>
              <a:rPr lang="en-US" dirty="0" smtClean="0">
                <a:sym typeface="Wingdings" pitchFamily="2" charset="2"/>
              </a:rPr>
              <a:t> a followed by b</a:t>
            </a:r>
          </a:p>
          <a:p>
            <a:pPr lvl="1">
              <a:lnSpc>
                <a:spcPct val="150000"/>
              </a:lnSpc>
              <a:buNone/>
            </a:pPr>
            <a:r>
              <a:rPr lang="en-US" dirty="0" smtClean="0">
                <a:sym typeface="Wingdings" pitchFamily="2" charset="2"/>
              </a:rPr>
              <a:t>a/b a or b but </a:t>
            </a:r>
            <a:r>
              <a:rPr lang="en-US" smtClean="0">
                <a:sym typeface="Wingdings" pitchFamily="2" charset="2"/>
              </a:rPr>
              <a:t>not both</a:t>
            </a:r>
            <a:endParaRPr lang="en-US" dirty="0" smtClean="0">
              <a:sym typeface="Wingdings" pitchFamily="2" charset="2"/>
            </a:endParaRPr>
          </a:p>
          <a:p>
            <a:pPr lvl="1">
              <a:lnSpc>
                <a:spcPct val="150000"/>
              </a:lnSpc>
              <a:buNone/>
            </a:pPr>
            <a:endParaRPr lang="en-US" dirty="0" smtClean="0">
              <a:sym typeface="Wingdings" pitchFamily="2" charset="2"/>
            </a:endParaRPr>
          </a:p>
          <a:p>
            <a:pPr lvl="1">
              <a:lnSpc>
                <a:spcPct val="150000"/>
              </a:lnSpc>
              <a:buNone/>
            </a:pPr>
            <a:endParaRPr lang="en-US" dirty="0" smtClean="0"/>
          </a:p>
          <a:p>
            <a:pPr lvl="1">
              <a:buNone/>
            </a:pPr>
            <a:endParaRPr lang="en-US" dirty="0" smtClean="0"/>
          </a:p>
          <a:p>
            <a:pPr>
              <a:buNone/>
            </a:pPr>
            <a:endParaRPr lang="en-US" dirty="0"/>
          </a:p>
        </p:txBody>
      </p:sp>
      <p:sp>
        <p:nvSpPr>
          <p:cNvPr id="4" name="Footer Placeholder 3"/>
          <p:cNvSpPr>
            <a:spLocks noGrp="1"/>
          </p:cNvSpPr>
          <p:nvPr>
            <p:ph type="ftr" sz="quarter" idx="16"/>
          </p:nvPr>
        </p:nvSpPr>
        <p:spPr/>
        <p:txBody>
          <a:bodyPr/>
          <a:lstStyle/>
          <a:p>
            <a:r>
              <a:rPr lang="en-IN" smtClean="0"/>
              <a:t>unit-3</a:t>
            </a:r>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7200" y="274638"/>
            <a:ext cx="7467600" cy="439718"/>
          </a:xfrm>
        </p:spPr>
        <p:txBody>
          <a:bodyPr>
            <a:normAutofit fontScale="90000"/>
          </a:bodyPr>
          <a:lstStyle/>
          <a:p>
            <a:r>
              <a:rPr lang="en-US" dirty="0" smtClean="0"/>
              <a:t>Example:</a:t>
            </a:r>
            <a:endParaRPr lang="en-US" dirty="0"/>
          </a:p>
        </p:txBody>
      </p:sp>
      <p:sp>
        <p:nvSpPr>
          <p:cNvPr id="6" name="Content Placeholder 5"/>
          <p:cNvSpPr>
            <a:spLocks noGrp="1"/>
          </p:cNvSpPr>
          <p:nvPr>
            <p:ph sz="quarter" idx="1"/>
          </p:nvPr>
        </p:nvSpPr>
        <p:spPr>
          <a:xfrm>
            <a:off x="457200" y="571480"/>
            <a:ext cx="7467600" cy="5902472"/>
          </a:xfrm>
        </p:spPr>
        <p:txBody>
          <a:bodyPr>
            <a:normAutofit lnSpcReduction="10000"/>
          </a:bodyPr>
          <a:lstStyle/>
          <a:p>
            <a:pPr>
              <a:buNone/>
            </a:pPr>
            <a:r>
              <a:rPr lang="en-US" u="sng" dirty="0" smtClean="0"/>
              <a:t>XML : </a:t>
            </a:r>
          </a:p>
          <a:p>
            <a:pPr>
              <a:buNone/>
            </a:pPr>
            <a:r>
              <a:rPr lang="en-US" dirty="0" smtClean="0"/>
              <a:t>&lt;address&gt; </a:t>
            </a:r>
          </a:p>
          <a:p>
            <a:pPr>
              <a:buNone/>
            </a:pPr>
            <a:r>
              <a:rPr lang="en-US" dirty="0" smtClean="0"/>
              <a:t>&lt;name&gt;</a:t>
            </a:r>
            <a:r>
              <a:rPr lang="en-US" dirty="0" err="1" smtClean="0"/>
              <a:t>TanmayPatil</a:t>
            </a:r>
            <a:r>
              <a:rPr lang="en-US" dirty="0" smtClean="0"/>
              <a:t>&lt;/name&gt; &lt;company&gt;</a:t>
            </a:r>
            <a:r>
              <a:rPr lang="en-US" dirty="0" err="1" smtClean="0"/>
              <a:t>TutorialsPoint</a:t>
            </a:r>
            <a:r>
              <a:rPr lang="en-US" dirty="0" smtClean="0"/>
              <a:t>&lt;/company&gt; &lt;phone&gt;(011) 123-4567&lt;/phone&gt; &lt;/address&gt;</a:t>
            </a:r>
          </a:p>
          <a:p>
            <a:pPr>
              <a:buNone/>
            </a:pPr>
            <a:r>
              <a:rPr lang="en-US" u="sng" dirty="0" smtClean="0"/>
              <a:t>DTD:</a:t>
            </a:r>
          </a:p>
          <a:p>
            <a:pPr>
              <a:buNone/>
            </a:pPr>
            <a:r>
              <a:rPr lang="en-US" dirty="0" smtClean="0"/>
              <a:t>&lt;?xml version="1.0" encoding="UTF-8" standalone="yes" ?&gt; </a:t>
            </a:r>
          </a:p>
          <a:p>
            <a:pPr>
              <a:buNone/>
            </a:pPr>
            <a:r>
              <a:rPr lang="en-US" dirty="0" smtClean="0"/>
              <a:t>&lt;!DOCTYPE address [</a:t>
            </a:r>
          </a:p>
          <a:p>
            <a:pPr>
              <a:buNone/>
            </a:pPr>
            <a:r>
              <a:rPr lang="en-US" dirty="0" smtClean="0"/>
              <a:t> &lt;!ELEMENT address (</a:t>
            </a:r>
            <a:r>
              <a:rPr lang="en-US" dirty="0" err="1" smtClean="0"/>
              <a:t>name,company,phone</a:t>
            </a:r>
            <a:r>
              <a:rPr lang="en-US" dirty="0" smtClean="0"/>
              <a:t>)&gt;</a:t>
            </a:r>
          </a:p>
          <a:p>
            <a:pPr>
              <a:buNone/>
            </a:pPr>
            <a:r>
              <a:rPr lang="en-US" dirty="0" smtClean="0"/>
              <a:t>&lt;!ELEMENT name (#PCDATA)&gt;</a:t>
            </a:r>
          </a:p>
          <a:p>
            <a:pPr>
              <a:buNone/>
            </a:pPr>
            <a:r>
              <a:rPr lang="en-US" dirty="0" smtClean="0"/>
              <a:t> &lt;!ELEMENT company (#PCDATA)&gt;</a:t>
            </a:r>
          </a:p>
          <a:p>
            <a:pPr>
              <a:buNone/>
            </a:pPr>
            <a:r>
              <a:rPr lang="en-US" dirty="0" smtClean="0"/>
              <a:t> &lt;!ELEMENT phone (#PCDATA)&gt;</a:t>
            </a:r>
          </a:p>
          <a:p>
            <a:pPr>
              <a:buNone/>
            </a:pPr>
            <a:r>
              <a:rPr lang="en-US" dirty="0" smtClean="0"/>
              <a:t>]&gt;</a:t>
            </a:r>
          </a:p>
          <a:p>
            <a:pPr>
              <a:buNone/>
            </a:pPr>
            <a:endParaRPr lang="en-US" dirty="0" smtClean="0"/>
          </a:p>
          <a:p>
            <a:pPr>
              <a:buNone/>
            </a:pPr>
            <a:endParaRPr lang="en-US" dirty="0" smtClean="0"/>
          </a:p>
        </p:txBody>
      </p:sp>
      <p:sp>
        <p:nvSpPr>
          <p:cNvPr id="4" name="Footer Placeholder 3"/>
          <p:cNvSpPr>
            <a:spLocks noGrp="1"/>
          </p:cNvSpPr>
          <p:nvPr>
            <p:ph type="ftr" sz="quarter" idx="16"/>
          </p:nvPr>
        </p:nvSpPr>
        <p:spPr/>
        <p:txBody>
          <a:bodyPr/>
          <a:lstStyle/>
          <a:p>
            <a:r>
              <a:rPr lang="en-IN" smtClean="0"/>
              <a:t>unit-3</a:t>
            </a:r>
            <a:endParaRPr lang="en-IN"/>
          </a:p>
        </p:txBody>
      </p:sp>
      <p:sp>
        <p:nvSpPr>
          <p:cNvPr id="7" name="Content Placeholder 6"/>
          <p:cNvSpPr>
            <a:spLocks noGrp="1"/>
          </p:cNvSpPr>
          <p:nvPr>
            <p:ph sz="quarter" idx="4294967295"/>
          </p:nvPr>
        </p:nvSpPr>
        <p:spPr>
          <a:xfrm>
            <a:off x="8858280" y="285750"/>
            <a:ext cx="285720" cy="5886450"/>
          </a:xfrm>
        </p:spPr>
        <p:txBody>
          <a:bodyPr>
            <a:normAutofit/>
          </a:bodyPr>
          <a:lstStyle/>
          <a:p>
            <a:pPr>
              <a:buNone/>
            </a:pPr>
            <a:endParaRPr lang="en-US" dirty="0" smtClean="0"/>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a:xfrm>
            <a:off x="457200" y="285728"/>
            <a:ext cx="8329642" cy="6572272"/>
          </a:xfrm>
        </p:spPr>
        <p:txBody>
          <a:bodyPr>
            <a:normAutofit/>
          </a:bodyPr>
          <a:lstStyle/>
          <a:p>
            <a:pPr>
              <a:buNone/>
            </a:pPr>
            <a:r>
              <a:rPr lang="en-US" sz="1800" u="sng" dirty="0" smtClean="0"/>
              <a:t>DTD:</a:t>
            </a:r>
          </a:p>
          <a:p>
            <a:pPr>
              <a:buNone/>
            </a:pPr>
            <a:r>
              <a:rPr lang="en-US" sz="1800" dirty="0" smtClean="0"/>
              <a:t>&lt;?xml version="1.0" encoding="UTF-8" standalone="yes" ?&gt; </a:t>
            </a:r>
          </a:p>
          <a:p>
            <a:pPr>
              <a:buNone/>
            </a:pPr>
            <a:r>
              <a:rPr lang="en-US" sz="1800" dirty="0" smtClean="0"/>
              <a:t>&lt;!DOCTYPE </a:t>
            </a:r>
            <a:r>
              <a:rPr lang="en-US" sz="1800" dirty="0" err="1" smtClean="0"/>
              <a:t>paddress</a:t>
            </a:r>
            <a:r>
              <a:rPr lang="en-US" sz="1800" dirty="0" smtClean="0"/>
              <a:t>[</a:t>
            </a:r>
          </a:p>
          <a:p>
            <a:pPr>
              <a:buNone/>
            </a:pPr>
            <a:r>
              <a:rPr lang="en-US" sz="1800" dirty="0" smtClean="0"/>
              <a:t>&lt;!ELEMENT </a:t>
            </a:r>
            <a:r>
              <a:rPr lang="en-US" sz="1800" dirty="0" err="1" smtClean="0"/>
              <a:t>paddress</a:t>
            </a:r>
            <a:r>
              <a:rPr lang="en-US" sz="1800" dirty="0" smtClean="0"/>
              <a:t>(address)*</a:t>
            </a:r>
          </a:p>
          <a:p>
            <a:pPr>
              <a:buNone/>
            </a:pPr>
            <a:r>
              <a:rPr lang="en-US" sz="1800" dirty="0" smtClean="0"/>
              <a:t> &lt;!ELEMENT address (</a:t>
            </a:r>
            <a:r>
              <a:rPr lang="en-US" sz="1800" dirty="0" err="1" smtClean="0"/>
              <a:t>name,company,phone</a:t>
            </a:r>
            <a:r>
              <a:rPr lang="en-US" sz="1800" dirty="0" smtClean="0"/>
              <a:t>)&gt;</a:t>
            </a:r>
          </a:p>
          <a:p>
            <a:pPr>
              <a:buNone/>
            </a:pPr>
            <a:r>
              <a:rPr lang="en-US" sz="1800" dirty="0" smtClean="0"/>
              <a:t>&lt;!ELEMENT name (#PCDATA)&gt;</a:t>
            </a:r>
          </a:p>
          <a:p>
            <a:pPr>
              <a:buNone/>
            </a:pPr>
            <a:r>
              <a:rPr lang="en-US" sz="1800" dirty="0" smtClean="0"/>
              <a:t> &lt;!ELEMENT company (#PCDATA)&gt;</a:t>
            </a:r>
          </a:p>
          <a:p>
            <a:pPr>
              <a:buNone/>
            </a:pPr>
            <a:r>
              <a:rPr lang="en-US" sz="1800" dirty="0" smtClean="0"/>
              <a:t> &lt;!ELEMENT phone (#PCDATA)&gt;</a:t>
            </a:r>
          </a:p>
          <a:p>
            <a:pPr>
              <a:buNone/>
            </a:pPr>
            <a:r>
              <a:rPr lang="en-US" sz="1800" dirty="0" smtClean="0"/>
              <a:t>]&gt;</a:t>
            </a:r>
          </a:p>
          <a:p>
            <a:pPr>
              <a:buNone/>
            </a:pPr>
            <a:r>
              <a:rPr lang="en-US" sz="1800" dirty="0" smtClean="0"/>
              <a:t>&lt;</a:t>
            </a:r>
            <a:r>
              <a:rPr lang="en-US" sz="1800" dirty="0" err="1" smtClean="0"/>
              <a:t>paddress</a:t>
            </a:r>
            <a:r>
              <a:rPr lang="en-US" sz="1800" dirty="0" smtClean="0"/>
              <a:t>&gt;</a:t>
            </a:r>
          </a:p>
          <a:p>
            <a:pPr>
              <a:buNone/>
            </a:pPr>
            <a:r>
              <a:rPr lang="en-US" sz="1800" dirty="0" smtClean="0"/>
              <a:t>&lt;address&gt; </a:t>
            </a:r>
          </a:p>
          <a:p>
            <a:pPr>
              <a:buNone/>
            </a:pPr>
            <a:r>
              <a:rPr lang="en-US" sz="1800" dirty="0" smtClean="0"/>
              <a:t>&lt;name&gt;</a:t>
            </a:r>
            <a:r>
              <a:rPr lang="en-US" sz="1800" dirty="0" err="1" smtClean="0"/>
              <a:t>TanmayPatil</a:t>
            </a:r>
            <a:r>
              <a:rPr lang="en-US" sz="1800" dirty="0" smtClean="0"/>
              <a:t>&lt;/name&gt; &lt;company&gt;</a:t>
            </a:r>
            <a:r>
              <a:rPr lang="en-US" sz="1800" dirty="0" err="1" smtClean="0"/>
              <a:t>TutorialsPoint</a:t>
            </a:r>
            <a:r>
              <a:rPr lang="en-US" sz="1800" dirty="0" smtClean="0"/>
              <a:t>&lt;/company&gt;</a:t>
            </a:r>
          </a:p>
          <a:p>
            <a:pPr>
              <a:buNone/>
            </a:pPr>
            <a:r>
              <a:rPr lang="en-US" sz="1800" dirty="0" smtClean="0"/>
              <a:t> &lt;phone&gt;(011) 123-4567&lt;/phone&gt;&lt;address&gt;</a:t>
            </a:r>
          </a:p>
          <a:p>
            <a:pPr>
              <a:buNone/>
            </a:pPr>
            <a:r>
              <a:rPr lang="en-US" sz="1800" dirty="0" smtClean="0"/>
              <a:t>&lt;address&gt;</a:t>
            </a:r>
          </a:p>
          <a:p>
            <a:pPr>
              <a:buNone/>
            </a:pPr>
            <a:r>
              <a:rPr lang="en-US" sz="1800" dirty="0" smtClean="0"/>
              <a:t>&lt;name&gt;</a:t>
            </a:r>
            <a:r>
              <a:rPr lang="en-US" sz="1800" dirty="0" err="1" smtClean="0"/>
              <a:t>suja</a:t>
            </a:r>
            <a:r>
              <a:rPr lang="en-US" sz="1800" dirty="0" smtClean="0"/>
              <a:t>&lt;/name&gt; &lt;company&gt;HP&lt;/company&gt;</a:t>
            </a:r>
          </a:p>
          <a:p>
            <a:pPr>
              <a:buNone/>
            </a:pPr>
            <a:r>
              <a:rPr lang="en-US" sz="1800" dirty="0" smtClean="0"/>
              <a:t> &lt;phone&gt;(91)782728828&lt;/phone&gt;</a:t>
            </a:r>
          </a:p>
          <a:p>
            <a:pPr>
              <a:buNone/>
            </a:pPr>
            <a:r>
              <a:rPr lang="en-US" sz="1800" dirty="0" smtClean="0"/>
              <a:t> &lt;/address&gt;</a:t>
            </a:r>
          </a:p>
          <a:p>
            <a:pPr>
              <a:buNone/>
            </a:pPr>
            <a:r>
              <a:rPr lang="en-US" sz="1800" dirty="0" smtClean="0"/>
              <a:t>&lt;/</a:t>
            </a:r>
            <a:r>
              <a:rPr lang="en-US" sz="1800" dirty="0" err="1" smtClean="0"/>
              <a:t>paddress</a:t>
            </a:r>
            <a:r>
              <a:rPr lang="en-US" sz="1800" dirty="0" smtClean="0"/>
              <a:t>&gt;</a:t>
            </a:r>
            <a:endParaRPr lang="en-US" sz="2200" u="sng" dirty="0" smtClean="0"/>
          </a:p>
          <a:p>
            <a:pPr>
              <a:buNone/>
            </a:pPr>
            <a:endParaRPr lang="en-US" dirty="0"/>
          </a:p>
        </p:txBody>
      </p:sp>
      <p:sp>
        <p:nvSpPr>
          <p:cNvPr id="4" name="Footer Placeholder 3"/>
          <p:cNvSpPr>
            <a:spLocks noGrp="1"/>
          </p:cNvSpPr>
          <p:nvPr>
            <p:ph type="ftr" sz="quarter" idx="16"/>
          </p:nvPr>
        </p:nvSpPr>
        <p:spPr/>
        <p:txBody>
          <a:bodyPr/>
          <a:lstStyle/>
          <a:p>
            <a:r>
              <a:rPr lang="en-IN" smtClean="0"/>
              <a:t>unit-3</a:t>
            </a: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pPr algn="l"/>
            <a:r>
              <a:rPr lang="en-US" dirty="0" smtClean="0"/>
              <a:t>Introduction</a:t>
            </a:r>
            <a:r>
              <a:rPr lang="en-IN" dirty="0" smtClean="0"/>
              <a:t/>
            </a:r>
            <a:br>
              <a:rPr lang="en-IN" dirty="0" smtClean="0"/>
            </a:br>
            <a:endParaRPr lang="en-IN" dirty="0"/>
          </a:p>
        </p:txBody>
      </p:sp>
      <p:sp>
        <p:nvSpPr>
          <p:cNvPr id="3" name="Content Placeholder 2"/>
          <p:cNvSpPr>
            <a:spLocks noGrp="1"/>
          </p:cNvSpPr>
          <p:nvPr>
            <p:ph sz="quarter" idx="1"/>
          </p:nvPr>
        </p:nvSpPr>
        <p:spPr>
          <a:xfrm>
            <a:off x="457200" y="642918"/>
            <a:ext cx="8229600" cy="5483245"/>
          </a:xfrm>
        </p:spPr>
        <p:txBody>
          <a:bodyPr>
            <a:normAutofit fontScale="85000" lnSpcReduction="10000"/>
          </a:bodyPr>
          <a:lstStyle/>
          <a:p>
            <a:r>
              <a:rPr lang="en-IN" dirty="0" smtClean="0"/>
              <a:t>Derived </a:t>
            </a:r>
            <a:r>
              <a:rPr lang="en-IN" dirty="0"/>
              <a:t>from Standard Generalized </a:t>
            </a:r>
            <a:r>
              <a:rPr lang="en-IN" dirty="0" err="1"/>
              <a:t>Markup</a:t>
            </a:r>
            <a:r>
              <a:rPr lang="en-IN" dirty="0"/>
              <a:t> Language (SGML).</a:t>
            </a:r>
            <a:r>
              <a:rPr lang="en-IN" dirty="0" smtClean="0"/>
              <a:t> </a:t>
            </a:r>
          </a:p>
          <a:p>
            <a:r>
              <a:rPr lang="en-IN" dirty="0" smtClean="0"/>
              <a:t>Designed </a:t>
            </a:r>
            <a:r>
              <a:rPr lang="en-IN" dirty="0"/>
              <a:t>to describe data.</a:t>
            </a:r>
          </a:p>
          <a:p>
            <a:r>
              <a:rPr lang="en-IN" dirty="0" smtClean="0"/>
              <a:t> </a:t>
            </a:r>
            <a:r>
              <a:rPr lang="en-IN" dirty="0"/>
              <a:t>software- and hardware-independent tool for carrying </a:t>
            </a:r>
            <a:r>
              <a:rPr lang="en-IN" dirty="0" smtClean="0"/>
              <a:t>information</a:t>
            </a:r>
            <a:endParaRPr lang="en-IN" dirty="0"/>
          </a:p>
          <a:p>
            <a:pPr>
              <a:buNone/>
            </a:pPr>
            <a:r>
              <a:rPr lang="en-IN" b="1" i="1" u="sng" dirty="0" smtClean="0"/>
              <a:t>Important characteristics</a:t>
            </a:r>
          </a:p>
          <a:p>
            <a:pPr>
              <a:lnSpc>
                <a:spcPct val="170000"/>
              </a:lnSpc>
            </a:pPr>
            <a:r>
              <a:rPr lang="en-IN" b="1" dirty="0"/>
              <a:t>XML is extensible:</a:t>
            </a:r>
            <a:r>
              <a:rPr lang="en-IN" dirty="0"/>
              <a:t> </a:t>
            </a:r>
            <a:r>
              <a:rPr lang="en-IN" dirty="0" smtClean="0"/>
              <a:t> </a:t>
            </a:r>
            <a:r>
              <a:rPr lang="en-IN" dirty="0"/>
              <a:t>allows you to create your own self-descriptive tags, or language, that suits your application.</a:t>
            </a:r>
          </a:p>
          <a:p>
            <a:pPr>
              <a:lnSpc>
                <a:spcPct val="170000"/>
              </a:lnSpc>
            </a:pPr>
            <a:r>
              <a:rPr lang="en-IN" b="1" dirty="0"/>
              <a:t>XML carries the data, does not present it:</a:t>
            </a:r>
            <a:r>
              <a:rPr lang="en-IN" dirty="0"/>
              <a:t> XML allows you to store the data irrespective of how it will be presented.</a:t>
            </a:r>
          </a:p>
          <a:p>
            <a:pPr>
              <a:lnSpc>
                <a:spcPct val="170000"/>
              </a:lnSpc>
            </a:pPr>
            <a:r>
              <a:rPr lang="en-IN" b="1" dirty="0"/>
              <a:t>XML is a public standard:</a:t>
            </a:r>
            <a:r>
              <a:rPr lang="en-IN" dirty="0"/>
              <a:t> </a:t>
            </a:r>
            <a:r>
              <a:rPr lang="en-IN" dirty="0" smtClean="0"/>
              <a:t> Developed </a:t>
            </a:r>
            <a:r>
              <a:rPr lang="en-IN" dirty="0"/>
              <a:t>by </a:t>
            </a:r>
            <a:r>
              <a:rPr lang="en-IN" dirty="0" smtClean="0"/>
              <a:t>World </a:t>
            </a:r>
            <a:r>
              <a:rPr lang="en-IN" dirty="0"/>
              <a:t>Wide Web Consortium (W3C) and is available as an open standard</a:t>
            </a:r>
            <a:r>
              <a:rPr lang="en-IN" dirty="0" smtClean="0"/>
              <a:t>.</a:t>
            </a:r>
          </a:p>
          <a:p>
            <a:pPr>
              <a:lnSpc>
                <a:spcPct val="170000"/>
              </a:lnSpc>
              <a:buNone/>
            </a:pPr>
            <a:endParaRPr lang="en-IN" dirty="0"/>
          </a:p>
        </p:txBody>
      </p:sp>
      <p:sp>
        <p:nvSpPr>
          <p:cNvPr id="4" name="Footer Placeholder 3"/>
          <p:cNvSpPr>
            <a:spLocks noGrp="1"/>
          </p:cNvSpPr>
          <p:nvPr>
            <p:ph type="ftr" sz="quarter" idx="16"/>
          </p:nvPr>
        </p:nvSpPr>
        <p:spPr/>
        <p:txBody>
          <a:bodyPr/>
          <a:lstStyle/>
          <a:p>
            <a:r>
              <a:rPr lang="en-IN" smtClean="0"/>
              <a:t>unit-3</a:t>
            </a:r>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pPr algn="l"/>
            <a:r>
              <a:rPr lang="en-US" dirty="0" smtClean="0"/>
              <a:t>Declaring attributes</a:t>
            </a:r>
            <a:endParaRPr lang="en-US" dirty="0"/>
          </a:p>
        </p:txBody>
      </p:sp>
      <p:sp>
        <p:nvSpPr>
          <p:cNvPr id="3" name="Content Placeholder 2"/>
          <p:cNvSpPr>
            <a:spLocks noGrp="1"/>
          </p:cNvSpPr>
          <p:nvPr>
            <p:ph idx="1"/>
          </p:nvPr>
        </p:nvSpPr>
        <p:spPr>
          <a:xfrm>
            <a:off x="457200" y="1066800"/>
            <a:ext cx="8382000" cy="5059363"/>
          </a:xfrm>
        </p:spPr>
        <p:txBody>
          <a:bodyPr/>
          <a:lstStyle/>
          <a:p>
            <a:pPr>
              <a:buNone/>
            </a:pPr>
            <a:r>
              <a:rPr lang="en-US" u="sng" dirty="0" smtClean="0"/>
              <a:t>Syntax:</a:t>
            </a:r>
          </a:p>
          <a:p>
            <a:pPr>
              <a:buNone/>
            </a:pPr>
            <a:r>
              <a:rPr lang="en-US" dirty="0" smtClean="0"/>
              <a:t>&lt;!ATTLIST element-name attribute-name attribute-type default-value&gt;</a:t>
            </a:r>
          </a:p>
          <a:p>
            <a:pPr>
              <a:buNone/>
            </a:pPr>
            <a:r>
              <a:rPr lang="en-US" b="1" dirty="0" smtClean="0"/>
              <a:t>Attribute-default-value</a:t>
            </a:r>
            <a:r>
              <a:rPr lang="en-US" dirty="0"/>
              <a:t> </a:t>
            </a:r>
            <a:r>
              <a:rPr lang="en-US" dirty="0" smtClean="0"/>
              <a:t>:</a:t>
            </a:r>
            <a:endParaRPr lang="en-US" dirty="0"/>
          </a:p>
        </p:txBody>
      </p:sp>
      <p:graphicFrame>
        <p:nvGraphicFramePr>
          <p:cNvPr id="4" name="Table 3"/>
          <p:cNvGraphicFramePr>
            <a:graphicFrameLocks noGrp="1"/>
          </p:cNvGraphicFramePr>
          <p:nvPr/>
        </p:nvGraphicFramePr>
        <p:xfrm>
          <a:off x="1066800" y="3352800"/>
          <a:ext cx="6096000" cy="2931160"/>
        </p:xfrm>
        <a:graphic>
          <a:graphicData uri="http://schemas.openxmlformats.org/drawingml/2006/table">
            <a:tbl>
              <a:tblPr firstRow="1" bandRow="1">
                <a:tableStyleId>{5A111915-BE36-4E01-A7E5-04B1672EAD32}</a:tableStyleId>
              </a:tblPr>
              <a:tblGrid>
                <a:gridCol w="3048000"/>
                <a:gridCol w="3048000"/>
              </a:tblGrid>
              <a:tr h="370840">
                <a:tc>
                  <a:txBody>
                    <a:bodyPr/>
                    <a:lstStyle/>
                    <a:p>
                      <a:pPr algn="l"/>
                      <a:r>
                        <a:rPr lang="en-US" dirty="0" smtClean="0"/>
                        <a:t>value</a:t>
                      </a:r>
                      <a:endParaRPr lang="en-US" dirty="0"/>
                    </a:p>
                  </a:txBody>
                  <a:tcPr anchor="ctr"/>
                </a:tc>
                <a:tc>
                  <a:txBody>
                    <a:bodyPr/>
                    <a:lstStyle/>
                    <a:p>
                      <a:pPr algn="l"/>
                      <a:r>
                        <a:rPr lang="en-US"/>
                        <a:t>Explanation</a:t>
                      </a:r>
                    </a:p>
                  </a:txBody>
                  <a:tcPr anchor="ctr"/>
                </a:tc>
              </a:tr>
              <a:tr h="370840">
                <a:tc>
                  <a:txBody>
                    <a:bodyPr/>
                    <a:lstStyle/>
                    <a:p>
                      <a:r>
                        <a:rPr lang="en-US"/>
                        <a:t>#DEFAULT value</a:t>
                      </a:r>
                    </a:p>
                  </a:txBody>
                  <a:tcPr anchor="ctr"/>
                </a:tc>
                <a:tc>
                  <a:txBody>
                    <a:bodyPr/>
                    <a:lstStyle/>
                    <a:p>
                      <a:r>
                        <a:rPr lang="en-US"/>
                        <a:t>The attribute has a default value</a:t>
                      </a:r>
                    </a:p>
                  </a:txBody>
                  <a:tcPr anchor="ctr"/>
                </a:tc>
              </a:tr>
              <a:tr h="370840">
                <a:tc>
                  <a:txBody>
                    <a:bodyPr/>
                    <a:lstStyle/>
                    <a:p>
                      <a:r>
                        <a:rPr lang="en-US"/>
                        <a:t>#REQUIRED</a:t>
                      </a:r>
                    </a:p>
                  </a:txBody>
                  <a:tcPr anchor="ctr"/>
                </a:tc>
                <a:tc>
                  <a:txBody>
                    <a:bodyPr/>
                    <a:lstStyle/>
                    <a:p>
                      <a:r>
                        <a:rPr lang="en-US"/>
                        <a:t>The attribute value must be included in the element</a:t>
                      </a:r>
                    </a:p>
                  </a:txBody>
                  <a:tcPr anchor="ctr"/>
                </a:tc>
              </a:tr>
              <a:tr h="370840">
                <a:tc>
                  <a:txBody>
                    <a:bodyPr/>
                    <a:lstStyle/>
                    <a:p>
                      <a:r>
                        <a:rPr lang="en-US"/>
                        <a:t>#IMPLIED</a:t>
                      </a:r>
                    </a:p>
                  </a:txBody>
                  <a:tcPr anchor="ctr"/>
                </a:tc>
                <a:tc>
                  <a:txBody>
                    <a:bodyPr/>
                    <a:lstStyle/>
                    <a:p>
                      <a:r>
                        <a:rPr lang="en-US"/>
                        <a:t>The attribute does not have to be included</a:t>
                      </a:r>
                    </a:p>
                  </a:txBody>
                  <a:tcPr anchor="ctr"/>
                </a:tc>
              </a:tr>
              <a:tr h="370840">
                <a:tc>
                  <a:txBody>
                    <a:bodyPr/>
                    <a:lstStyle/>
                    <a:p>
                      <a:r>
                        <a:rPr lang="en-US"/>
                        <a:t>#FIXED value</a:t>
                      </a:r>
                    </a:p>
                  </a:txBody>
                  <a:tcPr anchor="ctr"/>
                </a:tc>
                <a:tc>
                  <a:txBody>
                    <a:bodyPr/>
                    <a:lstStyle/>
                    <a:p>
                      <a:r>
                        <a:rPr lang="en-US" dirty="0"/>
                        <a:t>The attribute value is fixed</a:t>
                      </a:r>
                    </a:p>
                  </a:txBody>
                  <a:tcPr anchor="ct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1020762"/>
          </a:xfrm>
        </p:spPr>
        <p:txBody>
          <a:bodyPr>
            <a:normAutofit/>
          </a:bodyPr>
          <a:lstStyle/>
          <a:p>
            <a:pPr algn="l"/>
            <a:r>
              <a:rPr lang="en-US" sz="2800" b="1" dirty="0" smtClean="0"/>
              <a:t>Attribute-type</a:t>
            </a:r>
            <a:r>
              <a:rPr lang="en-US" sz="2800" dirty="0"/>
              <a:t> can have the following values:</a:t>
            </a:r>
          </a:p>
        </p:txBody>
      </p:sp>
      <p:graphicFrame>
        <p:nvGraphicFramePr>
          <p:cNvPr id="4" name="Content Placeholder 3"/>
          <p:cNvGraphicFramePr>
            <a:graphicFrameLocks noGrp="1"/>
          </p:cNvGraphicFramePr>
          <p:nvPr>
            <p:ph idx="1"/>
          </p:nvPr>
        </p:nvGraphicFramePr>
        <p:xfrm>
          <a:off x="457200" y="1828800"/>
          <a:ext cx="8229600" cy="5257800"/>
        </p:xfrm>
        <a:graphic>
          <a:graphicData uri="http://schemas.openxmlformats.org/drawingml/2006/table">
            <a:tbl>
              <a:tblPr firstRow="1" bandRow="1">
                <a:tableStyleId>{5A111915-BE36-4E01-A7E5-04B1672EAD32}</a:tableStyleId>
              </a:tblPr>
              <a:tblGrid>
                <a:gridCol w="4114800"/>
                <a:gridCol w="4114800"/>
              </a:tblGrid>
              <a:tr h="370840">
                <a:tc>
                  <a:txBody>
                    <a:bodyPr/>
                    <a:lstStyle/>
                    <a:p>
                      <a:pPr algn="l"/>
                      <a:r>
                        <a:rPr lang="en-US" dirty="0"/>
                        <a:t>Value</a:t>
                      </a:r>
                    </a:p>
                  </a:txBody>
                  <a:tcPr anchor="ctr"/>
                </a:tc>
                <a:tc>
                  <a:txBody>
                    <a:bodyPr/>
                    <a:lstStyle/>
                    <a:p>
                      <a:pPr algn="l"/>
                      <a:r>
                        <a:rPr lang="en-US"/>
                        <a:t>Explanation</a:t>
                      </a:r>
                    </a:p>
                  </a:txBody>
                  <a:tcPr anchor="ctr"/>
                </a:tc>
              </a:tr>
              <a:tr h="370840">
                <a:tc>
                  <a:txBody>
                    <a:bodyPr/>
                    <a:lstStyle/>
                    <a:p>
                      <a:r>
                        <a:rPr lang="en-US"/>
                        <a:t>CDATA</a:t>
                      </a:r>
                    </a:p>
                  </a:txBody>
                  <a:tcPr anchor="ctr"/>
                </a:tc>
                <a:tc>
                  <a:txBody>
                    <a:bodyPr/>
                    <a:lstStyle/>
                    <a:p>
                      <a:r>
                        <a:rPr lang="en-US"/>
                        <a:t>The value is character data</a:t>
                      </a:r>
                    </a:p>
                  </a:txBody>
                  <a:tcPr anchor="ctr"/>
                </a:tc>
              </a:tr>
              <a:tr h="370840">
                <a:tc>
                  <a:txBody>
                    <a:bodyPr/>
                    <a:lstStyle/>
                    <a:p>
                      <a:r>
                        <a:rPr lang="en-US"/>
                        <a:t>(eval|eval|..)</a:t>
                      </a:r>
                    </a:p>
                  </a:txBody>
                  <a:tcPr anchor="ctr"/>
                </a:tc>
                <a:tc>
                  <a:txBody>
                    <a:bodyPr/>
                    <a:lstStyle/>
                    <a:p>
                      <a:r>
                        <a:rPr lang="en-US"/>
                        <a:t>The value must be an enumerated value</a:t>
                      </a:r>
                    </a:p>
                  </a:txBody>
                  <a:tcPr anchor="ctr"/>
                </a:tc>
              </a:tr>
              <a:tr h="370840">
                <a:tc>
                  <a:txBody>
                    <a:bodyPr/>
                    <a:lstStyle/>
                    <a:p>
                      <a:r>
                        <a:rPr lang="en-US"/>
                        <a:t>ID</a:t>
                      </a:r>
                    </a:p>
                  </a:txBody>
                  <a:tcPr anchor="ctr"/>
                </a:tc>
                <a:tc>
                  <a:txBody>
                    <a:bodyPr/>
                    <a:lstStyle/>
                    <a:p>
                      <a:r>
                        <a:rPr lang="en-US"/>
                        <a:t>The value is an unique id </a:t>
                      </a:r>
                    </a:p>
                  </a:txBody>
                  <a:tcPr anchor="ctr"/>
                </a:tc>
              </a:tr>
              <a:tr h="370840">
                <a:tc>
                  <a:txBody>
                    <a:bodyPr/>
                    <a:lstStyle/>
                    <a:p>
                      <a:r>
                        <a:rPr lang="en-US"/>
                        <a:t>IDREF</a:t>
                      </a:r>
                    </a:p>
                  </a:txBody>
                  <a:tcPr anchor="ctr"/>
                </a:tc>
                <a:tc>
                  <a:txBody>
                    <a:bodyPr/>
                    <a:lstStyle/>
                    <a:p>
                      <a:r>
                        <a:rPr lang="en-US"/>
                        <a:t>The value is the id of another element</a:t>
                      </a:r>
                    </a:p>
                  </a:txBody>
                  <a:tcPr anchor="ctr"/>
                </a:tc>
              </a:tr>
              <a:tr h="370840">
                <a:tc>
                  <a:txBody>
                    <a:bodyPr/>
                    <a:lstStyle/>
                    <a:p>
                      <a:r>
                        <a:rPr lang="en-US"/>
                        <a:t>IDREFS</a:t>
                      </a:r>
                    </a:p>
                  </a:txBody>
                  <a:tcPr anchor="ctr"/>
                </a:tc>
                <a:tc>
                  <a:txBody>
                    <a:bodyPr/>
                    <a:lstStyle/>
                    <a:p>
                      <a:r>
                        <a:rPr lang="en-US"/>
                        <a:t>The value is a list of other ids</a:t>
                      </a:r>
                    </a:p>
                  </a:txBody>
                  <a:tcPr anchor="ctr"/>
                </a:tc>
              </a:tr>
              <a:tr h="370840">
                <a:tc>
                  <a:txBody>
                    <a:bodyPr/>
                    <a:lstStyle/>
                    <a:p>
                      <a:r>
                        <a:rPr lang="en-US"/>
                        <a:t>NMTOKEN</a:t>
                      </a:r>
                    </a:p>
                  </a:txBody>
                  <a:tcPr anchor="ctr"/>
                </a:tc>
                <a:tc>
                  <a:txBody>
                    <a:bodyPr/>
                    <a:lstStyle/>
                    <a:p>
                      <a:r>
                        <a:rPr lang="en-US"/>
                        <a:t>The value is a valid XML name</a:t>
                      </a:r>
                    </a:p>
                  </a:txBody>
                  <a:tcPr anchor="ctr"/>
                </a:tc>
              </a:tr>
              <a:tr h="370840">
                <a:tc>
                  <a:txBody>
                    <a:bodyPr/>
                    <a:lstStyle/>
                    <a:p>
                      <a:r>
                        <a:rPr lang="en-US"/>
                        <a:t>NMTOKENS</a:t>
                      </a:r>
                    </a:p>
                  </a:txBody>
                  <a:tcPr anchor="ctr"/>
                </a:tc>
                <a:tc>
                  <a:txBody>
                    <a:bodyPr/>
                    <a:lstStyle/>
                    <a:p>
                      <a:r>
                        <a:rPr lang="en-US"/>
                        <a:t>The value is a list of valid XML names</a:t>
                      </a:r>
                    </a:p>
                  </a:txBody>
                  <a:tcPr anchor="ctr"/>
                </a:tc>
              </a:tr>
              <a:tr h="370840">
                <a:tc>
                  <a:txBody>
                    <a:bodyPr/>
                    <a:lstStyle/>
                    <a:p>
                      <a:r>
                        <a:rPr lang="en-US"/>
                        <a:t>ENTITY</a:t>
                      </a:r>
                    </a:p>
                  </a:txBody>
                  <a:tcPr anchor="ctr"/>
                </a:tc>
                <a:tc>
                  <a:txBody>
                    <a:bodyPr/>
                    <a:lstStyle/>
                    <a:p>
                      <a:r>
                        <a:rPr lang="en-US"/>
                        <a:t>The value is an entity </a:t>
                      </a:r>
                    </a:p>
                  </a:txBody>
                  <a:tcPr anchor="ctr"/>
                </a:tc>
              </a:tr>
              <a:tr h="370840">
                <a:tc>
                  <a:txBody>
                    <a:bodyPr/>
                    <a:lstStyle/>
                    <a:p>
                      <a:r>
                        <a:rPr lang="en-US"/>
                        <a:t>ENTITIES</a:t>
                      </a:r>
                    </a:p>
                  </a:txBody>
                  <a:tcPr anchor="ctr"/>
                </a:tc>
                <a:tc>
                  <a:txBody>
                    <a:bodyPr/>
                    <a:lstStyle/>
                    <a:p>
                      <a:r>
                        <a:rPr lang="en-US"/>
                        <a:t>The value is a list of entities</a:t>
                      </a:r>
                    </a:p>
                  </a:txBody>
                  <a:tcPr anchor="ctr"/>
                </a:tc>
              </a:tr>
              <a:tr h="370840">
                <a:tc>
                  <a:txBody>
                    <a:bodyPr/>
                    <a:lstStyle/>
                    <a:p>
                      <a:r>
                        <a:rPr lang="en-US"/>
                        <a:t>NOTATION</a:t>
                      </a:r>
                    </a:p>
                  </a:txBody>
                  <a:tcPr anchor="ctr"/>
                </a:tc>
                <a:tc>
                  <a:txBody>
                    <a:bodyPr/>
                    <a:lstStyle/>
                    <a:p>
                      <a:r>
                        <a:rPr lang="en-US"/>
                        <a:t>The value is a name of a notation</a:t>
                      </a:r>
                    </a:p>
                  </a:txBody>
                  <a:tcPr anchor="ctr"/>
                </a:tc>
              </a:tr>
              <a:tr h="370840">
                <a:tc>
                  <a:txBody>
                    <a:bodyPr/>
                    <a:lstStyle/>
                    <a:p>
                      <a:r>
                        <a:rPr lang="en-US"/>
                        <a:t>xml:</a:t>
                      </a:r>
                    </a:p>
                  </a:txBody>
                  <a:tcPr anchor="ctr"/>
                </a:tc>
                <a:tc>
                  <a:txBody>
                    <a:bodyPr/>
                    <a:lstStyle/>
                    <a:p>
                      <a:r>
                        <a:rPr lang="en-US" dirty="0"/>
                        <a:t>The value is predefined</a:t>
                      </a:r>
                    </a:p>
                  </a:txBody>
                  <a:tcPr anchor="ct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686800" cy="6553200"/>
          </a:xfrm>
        </p:spPr>
        <p:txBody>
          <a:bodyPr/>
          <a:lstStyle/>
          <a:p>
            <a:r>
              <a:rPr lang="en-US" b="1" dirty="0"/>
              <a:t>Attribute declaration example</a:t>
            </a:r>
          </a:p>
          <a:p>
            <a:pPr>
              <a:buNone/>
            </a:pPr>
            <a:r>
              <a:rPr lang="en-US" u="sng" dirty="0" smtClean="0"/>
              <a:t>DTD example: </a:t>
            </a:r>
          </a:p>
          <a:p>
            <a:pPr>
              <a:buNone/>
            </a:pPr>
            <a:r>
              <a:rPr lang="en-US" sz="2400" dirty="0" smtClean="0"/>
              <a:t>&lt;!ELEMENT square EMPTY&gt; &lt;!ATTLIST square width CDATA "0"&gt; </a:t>
            </a:r>
          </a:p>
          <a:p>
            <a:pPr>
              <a:buNone/>
            </a:pPr>
            <a:r>
              <a:rPr lang="en-US" sz="2400" u="sng" dirty="0" smtClean="0"/>
              <a:t>XML example: </a:t>
            </a:r>
          </a:p>
          <a:p>
            <a:pPr>
              <a:buNone/>
            </a:pPr>
            <a:r>
              <a:rPr lang="en-US" sz="2400" dirty="0" smtClean="0"/>
              <a:t>&lt;square width="100"&gt;&lt;/square&gt;</a:t>
            </a:r>
          </a:p>
          <a:p>
            <a:r>
              <a:rPr lang="en-US" b="1" dirty="0"/>
              <a:t>Implied attribute</a:t>
            </a:r>
          </a:p>
          <a:p>
            <a:pPr>
              <a:buNone/>
            </a:pPr>
            <a:r>
              <a:rPr lang="en-US" sz="2400" u="sng" dirty="0" smtClean="0"/>
              <a:t>Syntax: </a:t>
            </a:r>
          </a:p>
          <a:p>
            <a:pPr>
              <a:lnSpc>
                <a:spcPct val="150000"/>
              </a:lnSpc>
              <a:buNone/>
            </a:pPr>
            <a:r>
              <a:rPr lang="en-US" sz="2400" dirty="0" smtClean="0"/>
              <a:t>&lt;!ATTLIST element-name attribute-name attribute-type #IMPLIED&gt;</a:t>
            </a:r>
          </a:p>
          <a:p>
            <a:pPr>
              <a:lnSpc>
                <a:spcPct val="150000"/>
              </a:lnSpc>
              <a:buNone/>
            </a:pPr>
            <a:r>
              <a:rPr lang="en-US" sz="2400" dirty="0" smtClean="0"/>
              <a:t>DTD example: &lt;!ATTLIST contact fax CDATA #IMPLIED&gt; </a:t>
            </a:r>
          </a:p>
          <a:p>
            <a:pPr>
              <a:lnSpc>
                <a:spcPct val="150000"/>
              </a:lnSpc>
              <a:buNone/>
            </a:pPr>
            <a:r>
              <a:rPr lang="en-US" sz="2400" dirty="0" smtClean="0"/>
              <a:t>XML example: &lt;contact fax="555-667788"&gt;</a:t>
            </a:r>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382000" cy="6629400"/>
          </a:xfrm>
        </p:spPr>
        <p:txBody>
          <a:bodyPr/>
          <a:lstStyle/>
          <a:p>
            <a:r>
              <a:rPr lang="en-US" b="1" dirty="0"/>
              <a:t>Required attribute</a:t>
            </a:r>
          </a:p>
          <a:p>
            <a:pPr>
              <a:buNone/>
            </a:pPr>
            <a:r>
              <a:rPr lang="en-US" sz="2400" u="sng" dirty="0" smtClean="0"/>
              <a:t>Syntax: </a:t>
            </a:r>
          </a:p>
          <a:p>
            <a:pPr>
              <a:buNone/>
            </a:pPr>
            <a:r>
              <a:rPr lang="en-US" sz="2400" dirty="0" smtClean="0"/>
              <a:t>&lt;!ATTLIST element-name </a:t>
            </a:r>
            <a:r>
              <a:rPr lang="en-US" sz="2400" dirty="0" err="1" smtClean="0"/>
              <a:t>attribute_name</a:t>
            </a:r>
            <a:r>
              <a:rPr lang="en-US" sz="2400" dirty="0" smtClean="0"/>
              <a:t> attribute-type #REQUIRED&gt;</a:t>
            </a:r>
          </a:p>
          <a:p>
            <a:pPr>
              <a:buNone/>
            </a:pPr>
            <a:r>
              <a:rPr lang="en-US" sz="2400" u="sng" dirty="0" smtClean="0"/>
              <a:t>DTD example: </a:t>
            </a:r>
            <a:r>
              <a:rPr lang="en-US" sz="2400" dirty="0" smtClean="0"/>
              <a:t>&lt;!ATTLIST person number CDATA #REQUIRED&gt; </a:t>
            </a:r>
          </a:p>
          <a:p>
            <a:pPr>
              <a:buNone/>
            </a:pPr>
            <a:r>
              <a:rPr lang="en-US" sz="2400" u="sng" dirty="0" smtClean="0"/>
              <a:t>XML example: </a:t>
            </a:r>
            <a:r>
              <a:rPr lang="en-US" sz="2400" dirty="0" smtClean="0"/>
              <a:t>&lt;person number="5677"&gt;</a:t>
            </a:r>
          </a:p>
          <a:p>
            <a:pPr>
              <a:buNone/>
            </a:pPr>
            <a:endParaRPr lang="en-US" sz="2400" dirty="0" smtClean="0"/>
          </a:p>
          <a:p>
            <a:r>
              <a:rPr lang="en-US" sz="2400" b="1" dirty="0"/>
              <a:t>Fixed attribute value</a:t>
            </a:r>
          </a:p>
          <a:p>
            <a:pPr>
              <a:buNone/>
            </a:pPr>
            <a:r>
              <a:rPr lang="en-US" sz="2400" u="sng" dirty="0" smtClean="0"/>
              <a:t>Syntax: </a:t>
            </a:r>
          </a:p>
          <a:p>
            <a:pPr>
              <a:buNone/>
            </a:pPr>
            <a:r>
              <a:rPr lang="en-US" sz="2400" dirty="0" smtClean="0"/>
              <a:t>&lt;!ATTLIST element-name attribute-name attribute-type #FIXED "value"&gt;</a:t>
            </a:r>
          </a:p>
          <a:p>
            <a:pPr>
              <a:buNone/>
            </a:pPr>
            <a:r>
              <a:rPr lang="en-US" sz="2400" u="sng" dirty="0" smtClean="0"/>
              <a:t>DTD example: </a:t>
            </a:r>
            <a:r>
              <a:rPr lang="en-US" sz="2400" dirty="0" smtClean="0"/>
              <a:t>&lt;!ATTLIST sender company CDATA  #FIXED "Microsoft"&gt; </a:t>
            </a:r>
          </a:p>
          <a:p>
            <a:pPr>
              <a:buNone/>
            </a:pPr>
            <a:r>
              <a:rPr lang="en-US" sz="2400" u="sng" dirty="0" smtClean="0"/>
              <a:t>XML example: </a:t>
            </a:r>
            <a:r>
              <a:rPr lang="en-US" sz="2400" dirty="0" smtClean="0"/>
              <a:t>&lt;sender company="Microsoft"&gt;</a:t>
            </a:r>
            <a:endParaRPr 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305800" cy="6324600"/>
          </a:xfrm>
        </p:spPr>
        <p:txBody>
          <a:bodyPr>
            <a:normAutofit/>
          </a:bodyPr>
          <a:lstStyle/>
          <a:p>
            <a:r>
              <a:rPr lang="en-US" b="1" dirty="0"/>
              <a:t>Enumerated attribute </a:t>
            </a:r>
            <a:r>
              <a:rPr lang="en-US" b="1" dirty="0" smtClean="0"/>
              <a:t>values</a:t>
            </a:r>
          </a:p>
          <a:p>
            <a:pPr>
              <a:buNone/>
            </a:pPr>
            <a:r>
              <a:rPr lang="en-US" sz="2400" u="sng" dirty="0" smtClean="0"/>
              <a:t>Syntax: </a:t>
            </a:r>
            <a:r>
              <a:rPr lang="en-US" sz="2400" dirty="0" smtClean="0"/>
              <a:t>&lt;!ATTLIST element-name attribute-name (</a:t>
            </a:r>
            <a:r>
              <a:rPr lang="en-US" sz="2400" dirty="0" err="1" smtClean="0"/>
              <a:t>eval|eval</a:t>
            </a:r>
            <a:r>
              <a:rPr lang="en-US" sz="2400" dirty="0" smtClean="0"/>
              <a:t>|..) default-value&gt;</a:t>
            </a:r>
          </a:p>
          <a:p>
            <a:pPr>
              <a:buNone/>
            </a:pPr>
            <a:r>
              <a:rPr lang="en-US" sz="2400" u="sng" dirty="0" smtClean="0"/>
              <a:t>DTD example: </a:t>
            </a:r>
            <a:r>
              <a:rPr lang="en-US" sz="2400" dirty="0" smtClean="0"/>
              <a:t>&lt;!ATTLIST payment type (</a:t>
            </a:r>
            <a:r>
              <a:rPr lang="en-US" sz="2400" dirty="0" err="1" smtClean="0"/>
              <a:t>check|cash</a:t>
            </a:r>
            <a:r>
              <a:rPr lang="en-US" sz="2400" dirty="0" smtClean="0"/>
              <a:t>) "cash"&gt;</a:t>
            </a:r>
          </a:p>
          <a:p>
            <a:pPr>
              <a:buNone/>
            </a:pPr>
            <a:r>
              <a:rPr lang="en-US" sz="2400" u="sng" dirty="0" smtClean="0"/>
              <a:t>XML example: </a:t>
            </a:r>
            <a:r>
              <a:rPr lang="en-US" sz="2400" dirty="0" smtClean="0"/>
              <a:t>&lt;payment type="check"&gt; or &lt;payment  			type="cash"&gt;</a:t>
            </a:r>
          </a:p>
          <a:p>
            <a:r>
              <a:rPr lang="en-US" b="1" dirty="0"/>
              <a:t>Internal Entity </a:t>
            </a:r>
            <a:r>
              <a:rPr lang="en-US" b="1" dirty="0" smtClean="0"/>
              <a:t>Declaration</a:t>
            </a:r>
          </a:p>
          <a:p>
            <a:pPr lvl="1"/>
            <a:r>
              <a:rPr lang="en-US" dirty="0" smtClean="0"/>
              <a:t>An entity has three parts: an ampersand (&amp;), an entity name, and a semicolon (;)</a:t>
            </a:r>
          </a:p>
          <a:p>
            <a:pPr lvl="1"/>
            <a:endParaRPr lang="en-US" b="1" dirty="0"/>
          </a:p>
          <a:p>
            <a:pPr>
              <a:buNone/>
            </a:pPr>
            <a:r>
              <a:rPr lang="en-US" sz="2400" u="sng" dirty="0" smtClean="0"/>
              <a:t>Syntax: </a:t>
            </a:r>
            <a:r>
              <a:rPr lang="en-US" sz="2400" dirty="0" smtClean="0"/>
              <a:t>&lt;!ENTITY </a:t>
            </a:r>
            <a:r>
              <a:rPr lang="en-US" sz="2400" dirty="0" err="1" smtClean="0"/>
              <a:t>entity</a:t>
            </a:r>
            <a:r>
              <a:rPr lang="en-US" sz="2400" dirty="0" smtClean="0"/>
              <a:t>-name "entity-value"&gt; </a:t>
            </a:r>
          </a:p>
          <a:p>
            <a:pPr>
              <a:buNone/>
            </a:pPr>
            <a:r>
              <a:rPr lang="en-US" sz="2400" u="sng" dirty="0" smtClean="0"/>
              <a:t>DTD Example:&lt;!</a:t>
            </a:r>
            <a:r>
              <a:rPr lang="en-US" sz="2400" dirty="0" smtClean="0"/>
              <a:t>ENTITY writer "Jan </a:t>
            </a:r>
            <a:r>
              <a:rPr lang="en-US" sz="2400" dirty="0" err="1" smtClean="0"/>
              <a:t>Egil</a:t>
            </a:r>
            <a:r>
              <a:rPr lang="en-US" sz="2400" dirty="0" smtClean="0"/>
              <a:t> </a:t>
            </a:r>
            <a:r>
              <a:rPr lang="en-US" sz="2400" dirty="0" err="1" smtClean="0"/>
              <a:t>Refsnes</a:t>
            </a:r>
            <a:r>
              <a:rPr lang="en-US" sz="2400" dirty="0" smtClean="0"/>
              <a:t>."&gt;</a:t>
            </a:r>
          </a:p>
          <a:p>
            <a:pPr>
              <a:buNone/>
            </a:pPr>
            <a:r>
              <a:rPr lang="en-US" sz="2400" dirty="0"/>
              <a:t> </a:t>
            </a:r>
            <a:r>
              <a:rPr lang="en-US" sz="2400" dirty="0" smtClean="0"/>
              <a:t>                     &lt;!ENTITY copyright "Copyright XML101."&gt;</a:t>
            </a:r>
          </a:p>
          <a:p>
            <a:pPr>
              <a:buNone/>
            </a:pPr>
            <a:r>
              <a:rPr lang="en-US" sz="2400" dirty="0"/>
              <a:t> </a:t>
            </a:r>
            <a:r>
              <a:rPr lang="en-US" sz="2400" dirty="0" smtClean="0"/>
              <a:t> </a:t>
            </a:r>
            <a:r>
              <a:rPr lang="en-US" sz="2400" u="sng" dirty="0" smtClean="0"/>
              <a:t>XML example:&lt;</a:t>
            </a:r>
            <a:r>
              <a:rPr lang="en-US" sz="2400" dirty="0" smtClean="0"/>
              <a:t>author&gt;&amp;writer;&amp;copyright;&lt;/author&gt;</a:t>
            </a:r>
          </a:p>
          <a:p>
            <a:pPr>
              <a:buNone/>
            </a:pPr>
            <a:endParaRPr 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5897563"/>
          </a:xfrm>
        </p:spPr>
        <p:txBody>
          <a:bodyPr/>
          <a:lstStyle/>
          <a:p>
            <a:r>
              <a:rPr lang="en-US" b="1" dirty="0"/>
              <a:t>External Entity Declaration</a:t>
            </a:r>
          </a:p>
          <a:p>
            <a:pPr>
              <a:buNone/>
            </a:pPr>
            <a:r>
              <a:rPr lang="en-US" sz="2400" dirty="0" smtClean="0"/>
              <a:t>Syntax: &lt;!ENTITY </a:t>
            </a:r>
            <a:r>
              <a:rPr lang="en-US" sz="2400" dirty="0" err="1" smtClean="0"/>
              <a:t>entity</a:t>
            </a:r>
            <a:r>
              <a:rPr lang="en-US" sz="2400" dirty="0" smtClean="0"/>
              <a:t>-name SYSTEM "</a:t>
            </a:r>
            <a:r>
              <a:rPr lang="en-US" sz="2400" smtClean="0"/>
              <a:t>URI/URL"&gt;</a:t>
            </a:r>
          </a:p>
          <a:p>
            <a:pPr>
              <a:buNone/>
            </a:pPr>
            <a:r>
              <a:rPr lang="en-US" sz="2400" smtClean="0"/>
              <a:t> </a:t>
            </a:r>
            <a:endParaRPr lang="en-US" sz="2400" dirty="0" smtClean="0"/>
          </a:p>
          <a:p>
            <a:pPr>
              <a:buNone/>
            </a:pPr>
            <a:r>
              <a:rPr lang="en-US" sz="2400" dirty="0" smtClean="0"/>
              <a:t>DTD Example:&lt;!ENTITY writer SYSTEM "http://www.xml101.com/entities/entities.xml"&gt; &lt;!ENTITY copyright SYSTEM "http://www.xml101.com/entities/entities.dtd"&gt;</a:t>
            </a:r>
          </a:p>
          <a:p>
            <a:pPr>
              <a:buNone/>
            </a:pPr>
            <a:endParaRPr lang="en-US" sz="2400" dirty="0" smtClean="0"/>
          </a:p>
          <a:p>
            <a:pPr>
              <a:buNone/>
            </a:pPr>
            <a:r>
              <a:rPr lang="en-US" sz="2400" dirty="0" smtClean="0"/>
              <a:t>XML example:&lt;author&gt;&amp;writer;&amp;copyright;&lt;/author&gt;</a:t>
            </a:r>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142852"/>
            <a:ext cx="7467600" cy="511156"/>
          </a:xfrm>
        </p:spPr>
        <p:txBody>
          <a:bodyPr>
            <a:normAutofit fontScale="90000"/>
          </a:bodyPr>
          <a:lstStyle/>
          <a:p>
            <a:r>
              <a:rPr lang="en-US" dirty="0" smtClean="0"/>
              <a:t>External DTD</a:t>
            </a:r>
            <a:endParaRPr lang="en-IN" dirty="0"/>
          </a:p>
        </p:txBody>
      </p:sp>
      <p:sp>
        <p:nvSpPr>
          <p:cNvPr id="3" name="Content Placeholder 2"/>
          <p:cNvSpPr>
            <a:spLocks noGrp="1"/>
          </p:cNvSpPr>
          <p:nvPr>
            <p:ph sz="quarter" idx="1"/>
          </p:nvPr>
        </p:nvSpPr>
        <p:spPr>
          <a:xfrm>
            <a:off x="457200" y="642918"/>
            <a:ext cx="8043890" cy="5857916"/>
          </a:xfrm>
        </p:spPr>
        <p:txBody>
          <a:bodyPr>
            <a:normAutofit fontScale="92500" lnSpcReduction="10000"/>
          </a:bodyPr>
          <a:lstStyle/>
          <a:p>
            <a:pPr>
              <a:buNone/>
            </a:pPr>
            <a:r>
              <a:rPr lang="en-IN" dirty="0" smtClean="0"/>
              <a:t>&lt;?xml version="1.0" encoding="UTF-8"?&gt;</a:t>
            </a:r>
            <a:br>
              <a:rPr lang="en-IN" dirty="0" smtClean="0"/>
            </a:br>
            <a:r>
              <a:rPr lang="en-IN" dirty="0" smtClean="0"/>
              <a:t>&lt;!DOCTYPE note SYSTEM "Note.dtd"&gt;</a:t>
            </a:r>
            <a:br>
              <a:rPr lang="en-IN" dirty="0" smtClean="0"/>
            </a:br>
            <a:r>
              <a:rPr lang="en-IN" dirty="0" smtClean="0"/>
              <a:t>&lt;note&gt;</a:t>
            </a:r>
            <a:br>
              <a:rPr lang="en-IN" dirty="0" smtClean="0"/>
            </a:br>
            <a:r>
              <a:rPr lang="en-IN" dirty="0" smtClean="0"/>
              <a:t>&lt;to&gt;</a:t>
            </a:r>
            <a:r>
              <a:rPr lang="en-IN" dirty="0" err="1" smtClean="0"/>
              <a:t>Tove</a:t>
            </a:r>
            <a:r>
              <a:rPr lang="en-IN" dirty="0" smtClean="0"/>
              <a:t>&lt;/to&gt;</a:t>
            </a:r>
            <a:br>
              <a:rPr lang="en-IN" dirty="0" smtClean="0"/>
            </a:br>
            <a:r>
              <a:rPr lang="en-IN" dirty="0" smtClean="0"/>
              <a:t>&lt;from&gt;</a:t>
            </a:r>
            <a:r>
              <a:rPr lang="en-IN" dirty="0" err="1" smtClean="0"/>
              <a:t>Jani</a:t>
            </a:r>
            <a:r>
              <a:rPr lang="en-IN" dirty="0" smtClean="0"/>
              <a:t>&lt;/from&gt;</a:t>
            </a:r>
            <a:br>
              <a:rPr lang="en-IN" dirty="0" smtClean="0"/>
            </a:br>
            <a:r>
              <a:rPr lang="en-IN" dirty="0" smtClean="0"/>
              <a:t>&lt;heading&gt;Reminder&lt;/heading&gt;</a:t>
            </a:r>
            <a:br>
              <a:rPr lang="en-IN" dirty="0" smtClean="0"/>
            </a:br>
            <a:r>
              <a:rPr lang="en-IN" dirty="0" smtClean="0"/>
              <a:t>&lt;body&gt;Don't forget me this weekend!&lt;/body&gt;</a:t>
            </a:r>
            <a:br>
              <a:rPr lang="en-IN" dirty="0" smtClean="0"/>
            </a:br>
            <a:r>
              <a:rPr lang="en-IN" dirty="0" smtClean="0"/>
              <a:t>&lt;/note&gt;</a:t>
            </a:r>
          </a:p>
          <a:p>
            <a:pPr>
              <a:buNone/>
            </a:pPr>
            <a:r>
              <a:rPr lang="en-US" dirty="0" smtClean="0"/>
              <a:t>-----------------------------------------------------------------------------</a:t>
            </a:r>
            <a:endParaRPr lang="en-IN" dirty="0" smtClean="0"/>
          </a:p>
          <a:p>
            <a:pPr>
              <a:buNone/>
            </a:pPr>
            <a:r>
              <a:rPr lang="en-IN" dirty="0" smtClean="0"/>
              <a:t>&lt;!DOCTYPE note</a:t>
            </a:r>
            <a:br>
              <a:rPr lang="en-IN" dirty="0" smtClean="0"/>
            </a:br>
            <a:r>
              <a:rPr lang="en-IN" dirty="0" smtClean="0"/>
              <a:t>[</a:t>
            </a:r>
            <a:br>
              <a:rPr lang="en-IN" dirty="0" smtClean="0"/>
            </a:br>
            <a:r>
              <a:rPr lang="en-IN" dirty="0" smtClean="0"/>
              <a:t>&lt;!ELEMENT note (</a:t>
            </a:r>
            <a:r>
              <a:rPr lang="en-IN" dirty="0" err="1" smtClean="0"/>
              <a:t>to,from,heading,body</a:t>
            </a:r>
            <a:r>
              <a:rPr lang="en-IN" dirty="0" smtClean="0"/>
              <a:t>)&gt;</a:t>
            </a:r>
            <a:br>
              <a:rPr lang="en-IN" dirty="0" smtClean="0"/>
            </a:br>
            <a:r>
              <a:rPr lang="en-IN" dirty="0" smtClean="0"/>
              <a:t>&lt;!ELEMENT to (#PCDATA)&gt;</a:t>
            </a:r>
            <a:br>
              <a:rPr lang="en-IN" dirty="0" smtClean="0"/>
            </a:br>
            <a:r>
              <a:rPr lang="en-IN" dirty="0" smtClean="0"/>
              <a:t>&lt;!ELEMENT from (#PCDATA)&gt;</a:t>
            </a:r>
            <a:br>
              <a:rPr lang="en-IN" dirty="0" smtClean="0"/>
            </a:br>
            <a:r>
              <a:rPr lang="en-IN" dirty="0" smtClean="0"/>
              <a:t>&lt;!ELEMENT heading (#PCDATA)&gt;</a:t>
            </a:r>
            <a:br>
              <a:rPr lang="en-IN" dirty="0" smtClean="0"/>
            </a:br>
            <a:r>
              <a:rPr lang="en-IN" dirty="0" smtClean="0"/>
              <a:t>&lt;!ELEMENT body (#PCDATA)&gt;</a:t>
            </a:r>
            <a:br>
              <a:rPr lang="en-IN" dirty="0" smtClean="0"/>
            </a:br>
            <a:r>
              <a:rPr lang="en-IN" dirty="0" smtClean="0"/>
              <a:t>]&gt;</a:t>
            </a:r>
            <a:endParaRPr lang="en-IN" dirty="0"/>
          </a:p>
        </p:txBody>
      </p:sp>
      <p:sp>
        <p:nvSpPr>
          <p:cNvPr id="4" name="Footer Placeholder 3"/>
          <p:cNvSpPr>
            <a:spLocks noGrp="1"/>
          </p:cNvSpPr>
          <p:nvPr>
            <p:ph type="ftr" sz="quarter" idx="16"/>
          </p:nvPr>
        </p:nvSpPr>
        <p:spPr/>
        <p:txBody>
          <a:bodyPr/>
          <a:lstStyle/>
          <a:p>
            <a:r>
              <a:rPr lang="en-IN" smtClean="0"/>
              <a:t>unit-3</a:t>
            </a:r>
            <a:endParaRPr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368280"/>
          </a:xfrm>
        </p:spPr>
        <p:txBody>
          <a:bodyPr>
            <a:normAutofit fontScale="90000"/>
          </a:bodyPr>
          <a:lstStyle/>
          <a:p>
            <a:endParaRPr lang="en-IN" dirty="0"/>
          </a:p>
        </p:txBody>
      </p:sp>
      <p:sp>
        <p:nvSpPr>
          <p:cNvPr id="3" name="Content Placeholder 2"/>
          <p:cNvSpPr>
            <a:spLocks noGrp="1"/>
          </p:cNvSpPr>
          <p:nvPr>
            <p:ph sz="quarter" idx="1"/>
          </p:nvPr>
        </p:nvSpPr>
        <p:spPr>
          <a:xfrm>
            <a:off x="457200" y="285728"/>
            <a:ext cx="7467600" cy="6188224"/>
          </a:xfrm>
        </p:spPr>
        <p:txBody>
          <a:bodyPr>
            <a:normAutofit/>
          </a:bodyPr>
          <a:lstStyle/>
          <a:p>
            <a:pPr>
              <a:buNone/>
            </a:pPr>
            <a:r>
              <a:rPr lang="en-US" smtClean="0"/>
              <a:t> refer </a:t>
            </a:r>
            <a:endParaRPr lang="en-US" dirty="0" smtClean="0"/>
          </a:p>
          <a:p>
            <a:pPr>
              <a:buNone/>
            </a:pPr>
            <a:endParaRPr lang="en-US" dirty="0" smtClean="0"/>
          </a:p>
        </p:txBody>
      </p:sp>
      <p:sp>
        <p:nvSpPr>
          <p:cNvPr id="4" name="Footer Placeholder 3"/>
          <p:cNvSpPr>
            <a:spLocks noGrp="1"/>
          </p:cNvSpPr>
          <p:nvPr>
            <p:ph type="ftr" sz="quarter" idx="16"/>
          </p:nvPr>
        </p:nvSpPr>
        <p:spPr/>
        <p:txBody>
          <a:bodyPr/>
          <a:lstStyle/>
          <a:p>
            <a:r>
              <a:rPr lang="en-IN" smtClean="0"/>
              <a:t>unit-3</a:t>
            </a: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0"/>
            <a:ext cx="8229600" cy="642918"/>
          </a:xfrm>
        </p:spPr>
        <p:txBody>
          <a:bodyPr>
            <a:normAutofit/>
          </a:bodyPr>
          <a:lstStyle/>
          <a:p>
            <a:pPr algn="l"/>
            <a:endParaRPr lang="en-IN" dirty="0"/>
          </a:p>
        </p:txBody>
      </p:sp>
      <p:sp>
        <p:nvSpPr>
          <p:cNvPr id="3" name="Content Placeholder 2"/>
          <p:cNvSpPr>
            <a:spLocks noGrp="1"/>
          </p:cNvSpPr>
          <p:nvPr>
            <p:ph sz="quarter" idx="1"/>
          </p:nvPr>
        </p:nvSpPr>
        <p:spPr>
          <a:xfrm>
            <a:off x="285720" y="0"/>
            <a:ext cx="8401080" cy="6643710"/>
          </a:xfrm>
        </p:spPr>
        <p:txBody>
          <a:bodyPr>
            <a:normAutofit/>
          </a:bodyPr>
          <a:lstStyle/>
          <a:p>
            <a:pPr>
              <a:buNone/>
            </a:pPr>
            <a:endParaRPr lang="en-IN" dirty="0" smtClean="0"/>
          </a:p>
          <a:p>
            <a:pPr>
              <a:buNone/>
            </a:pPr>
            <a:endParaRPr lang="en-IN" dirty="0"/>
          </a:p>
          <a:p>
            <a:pPr>
              <a:buNone/>
            </a:pPr>
            <a:endParaRPr lang="en-IN" dirty="0" smtClean="0"/>
          </a:p>
          <a:p>
            <a:pPr>
              <a:buNone/>
            </a:pPr>
            <a:endParaRPr lang="en-IN" dirty="0"/>
          </a:p>
          <a:p>
            <a:pPr>
              <a:buNone/>
            </a:pPr>
            <a:endParaRPr lang="en-IN" dirty="0" smtClean="0"/>
          </a:p>
          <a:p>
            <a:pPr>
              <a:buNone/>
            </a:pPr>
            <a:endParaRPr lang="en-IN" b="1" i="1" u="sng" dirty="0" smtClean="0"/>
          </a:p>
          <a:p>
            <a:pPr>
              <a:buNone/>
            </a:pPr>
            <a:endParaRPr lang="en-IN" b="1" i="1" u="sng" dirty="0" smtClean="0"/>
          </a:p>
          <a:p>
            <a:pPr>
              <a:buNone/>
            </a:pPr>
            <a:endParaRPr lang="en-IN" b="1" i="1" u="sng" dirty="0" smtClean="0"/>
          </a:p>
          <a:p>
            <a:pPr>
              <a:buNone/>
            </a:pPr>
            <a:r>
              <a:rPr lang="en-IN" b="1" i="1" u="sng" dirty="0" smtClean="0"/>
              <a:t>Structure: </a:t>
            </a:r>
          </a:p>
          <a:p>
            <a:pPr>
              <a:buNone/>
            </a:pPr>
            <a:r>
              <a:rPr lang="en-IN" dirty="0" smtClean="0"/>
              <a:t>&lt;</a:t>
            </a:r>
            <a:r>
              <a:rPr lang="en-IN" dirty="0"/>
              <a:t>root&gt;</a:t>
            </a:r>
            <a:r>
              <a:rPr lang="en-IN" dirty="0" smtClean="0"/>
              <a:t/>
            </a:r>
            <a:br>
              <a:rPr lang="en-IN" dirty="0" smtClean="0"/>
            </a:br>
            <a:r>
              <a:rPr lang="en-IN" dirty="0"/>
              <a:t>  &lt;child&gt;</a:t>
            </a:r>
            <a:r>
              <a:rPr lang="en-IN" dirty="0" smtClean="0"/>
              <a:t/>
            </a:r>
            <a:br>
              <a:rPr lang="en-IN" dirty="0" smtClean="0"/>
            </a:br>
            <a:r>
              <a:rPr lang="en-IN" dirty="0"/>
              <a:t>    &lt;</a:t>
            </a:r>
            <a:r>
              <a:rPr lang="en-IN" dirty="0" err="1"/>
              <a:t>subchild</a:t>
            </a:r>
            <a:r>
              <a:rPr lang="en-IN" dirty="0"/>
              <a:t>&gt;.....&lt;/</a:t>
            </a:r>
            <a:r>
              <a:rPr lang="en-IN" dirty="0" err="1"/>
              <a:t>subchild</a:t>
            </a:r>
            <a:r>
              <a:rPr lang="en-IN" dirty="0"/>
              <a:t>&gt;</a:t>
            </a:r>
            <a:r>
              <a:rPr lang="en-IN" dirty="0" smtClean="0"/>
              <a:t/>
            </a:r>
            <a:br>
              <a:rPr lang="en-IN" dirty="0" smtClean="0"/>
            </a:br>
            <a:r>
              <a:rPr lang="en-IN" dirty="0"/>
              <a:t>  &lt;/child&gt;</a:t>
            </a:r>
            <a:r>
              <a:rPr lang="en-IN" dirty="0" smtClean="0"/>
              <a:t/>
            </a:r>
            <a:br>
              <a:rPr lang="en-IN" dirty="0" smtClean="0"/>
            </a:br>
            <a:r>
              <a:rPr lang="en-IN" dirty="0"/>
              <a:t>&lt;/root&gt;</a:t>
            </a:r>
            <a:r>
              <a:rPr lang="en-IN" dirty="0" smtClean="0"/>
              <a:t>  </a:t>
            </a:r>
            <a:endParaRPr lang="en-US" b="1" i="1" u="sng" dirty="0" smtClean="0"/>
          </a:p>
        </p:txBody>
      </p:sp>
      <p:sp>
        <p:nvSpPr>
          <p:cNvPr id="4" name="Footer Placeholder 3"/>
          <p:cNvSpPr>
            <a:spLocks noGrp="1"/>
          </p:cNvSpPr>
          <p:nvPr>
            <p:ph type="ftr" sz="quarter" idx="16"/>
          </p:nvPr>
        </p:nvSpPr>
        <p:spPr/>
        <p:txBody>
          <a:bodyPr/>
          <a:lstStyle/>
          <a:p>
            <a:r>
              <a:rPr lang="en-IN" smtClean="0"/>
              <a:t>unit-3</a:t>
            </a:r>
            <a:endParaRPr lang="en-IN"/>
          </a:p>
        </p:txBody>
      </p:sp>
      <p:pic>
        <p:nvPicPr>
          <p:cNvPr id="1026" name="Picture 2" descr="XML Syntax Rules"/>
          <p:cNvPicPr>
            <a:picLocks noChangeAspect="1" noChangeArrowheads="1"/>
          </p:cNvPicPr>
          <p:nvPr/>
        </p:nvPicPr>
        <p:blipFill>
          <a:blip r:embed="rId2"/>
          <a:srcRect/>
          <a:stretch>
            <a:fillRect/>
          </a:stretch>
        </p:blipFill>
        <p:spPr bwMode="auto">
          <a:xfrm>
            <a:off x="1785918" y="214290"/>
            <a:ext cx="5857916" cy="2886076"/>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a:xfrm>
            <a:off x="214282" y="214290"/>
            <a:ext cx="8643998" cy="6429420"/>
          </a:xfrm>
        </p:spPr>
        <p:txBody>
          <a:bodyPr>
            <a:normAutofit lnSpcReduction="10000"/>
          </a:bodyPr>
          <a:lstStyle/>
          <a:p>
            <a:pPr>
              <a:buNone/>
            </a:pPr>
            <a:r>
              <a:rPr lang="en-IN" dirty="0" smtClean="0"/>
              <a:t>&lt;message&gt;</a:t>
            </a:r>
            <a:r>
              <a:rPr lang="en-IN" dirty="0" smtClean="0">
                <a:sym typeface="Wingdings" pitchFamily="2" charset="2"/>
              </a:rPr>
              <a:t> Tag </a:t>
            </a:r>
            <a:endParaRPr lang="en-IN" dirty="0" smtClean="0"/>
          </a:p>
          <a:p>
            <a:pPr>
              <a:buNone/>
            </a:pPr>
            <a:r>
              <a:rPr lang="en-IN" dirty="0" smtClean="0"/>
              <a:t>&lt;message&gt; ----  &lt;/message&gt; </a:t>
            </a:r>
            <a:r>
              <a:rPr lang="en-IN" dirty="0" smtClean="0">
                <a:sym typeface="Wingdings" pitchFamily="2" charset="2"/>
              </a:rPr>
              <a:t>Element</a:t>
            </a:r>
          </a:p>
          <a:p>
            <a:pPr>
              <a:buNone/>
            </a:pPr>
            <a:r>
              <a:rPr lang="en-US" b="1" i="1" u="sng" dirty="0" smtClean="0"/>
              <a:t>Example:</a:t>
            </a:r>
            <a:endParaRPr lang="en-IN" b="1" i="1" u="sng" dirty="0" smtClean="0"/>
          </a:p>
          <a:p>
            <a:pPr>
              <a:buNone/>
            </a:pPr>
            <a:r>
              <a:rPr lang="en-IN" dirty="0" smtClean="0"/>
              <a:t>&lt;message&gt; </a:t>
            </a:r>
          </a:p>
          <a:p>
            <a:pPr>
              <a:buNone/>
            </a:pPr>
            <a:r>
              <a:rPr lang="en-IN" dirty="0" smtClean="0"/>
              <a:t>    &lt;text&gt;Hello, world!&lt;/text&gt;</a:t>
            </a:r>
          </a:p>
          <a:p>
            <a:pPr>
              <a:buNone/>
            </a:pPr>
            <a:r>
              <a:rPr lang="en-IN" dirty="0" smtClean="0"/>
              <a:t> &lt;/message&gt;</a:t>
            </a:r>
          </a:p>
          <a:p>
            <a:pPr>
              <a:buNone/>
            </a:pPr>
            <a:endParaRPr lang="en-IN" dirty="0" smtClean="0"/>
          </a:p>
          <a:p>
            <a:pPr>
              <a:buNone/>
            </a:pPr>
            <a:r>
              <a:rPr lang="en-US" b="1" i="1" u="sng" dirty="0" smtClean="0"/>
              <a:t>Xml Declaration</a:t>
            </a:r>
            <a:r>
              <a:rPr lang="en-US" dirty="0" smtClean="0"/>
              <a:t>:</a:t>
            </a:r>
          </a:p>
          <a:p>
            <a:pPr>
              <a:buNone/>
            </a:pPr>
            <a:r>
              <a:rPr lang="en-IN" dirty="0" smtClean="0"/>
              <a:t>&lt;?xml version="1.0" encoding="UTF-8"?&gt;</a:t>
            </a:r>
          </a:p>
          <a:p>
            <a:pPr>
              <a:buNone/>
            </a:pPr>
            <a:endParaRPr lang="en-IN" dirty="0" smtClean="0"/>
          </a:p>
          <a:p>
            <a:pPr>
              <a:buNone/>
            </a:pPr>
            <a:r>
              <a:rPr lang="en-US" b="1" i="1" u="sng" dirty="0" smtClean="0"/>
              <a:t>Example:</a:t>
            </a:r>
          </a:p>
          <a:p>
            <a:pPr>
              <a:buNone/>
            </a:pPr>
            <a:r>
              <a:rPr lang="en-IN" dirty="0" smtClean="0"/>
              <a:t>&lt;?xml version="1.0" encoding="UTF-8"?&gt;</a:t>
            </a:r>
          </a:p>
          <a:p>
            <a:pPr>
              <a:buNone/>
            </a:pPr>
            <a:r>
              <a:rPr lang="en-IN" dirty="0" smtClean="0"/>
              <a:t>&lt;message&gt; </a:t>
            </a:r>
          </a:p>
          <a:p>
            <a:pPr>
              <a:buNone/>
            </a:pPr>
            <a:r>
              <a:rPr lang="en-IN" dirty="0" smtClean="0"/>
              <a:t>    &lt;text&gt;Hello, world!&lt;/text&gt;</a:t>
            </a:r>
          </a:p>
          <a:p>
            <a:pPr>
              <a:buNone/>
            </a:pPr>
            <a:r>
              <a:rPr lang="en-IN" dirty="0" smtClean="0"/>
              <a:t> &lt;/message&gt;</a:t>
            </a:r>
          </a:p>
          <a:p>
            <a:pPr>
              <a:buNone/>
            </a:pPr>
            <a:endParaRPr lang="en-IN" dirty="0" smtClean="0"/>
          </a:p>
          <a:p>
            <a:pPr>
              <a:buNone/>
            </a:pPr>
            <a:endParaRPr lang="en-IN" dirty="0" smtClean="0">
              <a:sym typeface="Wingdings" pitchFamily="2" charset="2"/>
            </a:endParaRPr>
          </a:p>
          <a:p>
            <a:endParaRPr lang="en-IN" dirty="0"/>
          </a:p>
        </p:txBody>
      </p:sp>
      <p:sp>
        <p:nvSpPr>
          <p:cNvPr id="4" name="Footer Placeholder 3"/>
          <p:cNvSpPr>
            <a:spLocks noGrp="1"/>
          </p:cNvSpPr>
          <p:nvPr>
            <p:ph type="ftr" sz="quarter" idx="16"/>
          </p:nvPr>
        </p:nvSpPr>
        <p:spPr/>
        <p:txBody>
          <a:bodyPr/>
          <a:lstStyle/>
          <a:p>
            <a:r>
              <a:rPr lang="en-IN" dirty="0" smtClean="0"/>
              <a:t>unit-3</a:t>
            </a:r>
            <a:endParaRPr lang="en-IN" dirty="0"/>
          </a:p>
        </p:txBody>
      </p:sp>
      <p:grpSp>
        <p:nvGrpSpPr>
          <p:cNvPr id="9" name="Group 8"/>
          <p:cNvGrpSpPr/>
          <p:nvPr/>
        </p:nvGrpSpPr>
        <p:grpSpPr>
          <a:xfrm>
            <a:off x="2071670" y="1500174"/>
            <a:ext cx="3143272" cy="369332"/>
            <a:chOff x="2357422" y="2143116"/>
            <a:chExt cx="3143272" cy="369332"/>
          </a:xfrm>
        </p:grpSpPr>
        <p:cxnSp>
          <p:nvCxnSpPr>
            <p:cNvPr id="5" name="Straight Arrow Connector 4"/>
            <p:cNvCxnSpPr/>
            <p:nvPr/>
          </p:nvCxnSpPr>
          <p:spPr>
            <a:xfrm>
              <a:off x="2357422" y="2285992"/>
              <a:ext cx="114300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500430" y="2143116"/>
              <a:ext cx="2000264" cy="369332"/>
            </a:xfrm>
            <a:prstGeom prst="rect">
              <a:avLst/>
            </a:prstGeom>
            <a:noFill/>
          </p:spPr>
          <p:txBody>
            <a:bodyPr wrap="square" rtlCol="0">
              <a:spAutoFit/>
            </a:bodyPr>
            <a:lstStyle/>
            <a:p>
              <a:r>
                <a:rPr lang="en-US" dirty="0" smtClean="0"/>
                <a:t>Root Element </a:t>
              </a:r>
              <a:endParaRPr lang="en-IN" dirty="0"/>
            </a:p>
          </p:txBody>
        </p:sp>
      </p:grpSp>
      <p:grpSp>
        <p:nvGrpSpPr>
          <p:cNvPr id="10" name="Group 9"/>
          <p:cNvGrpSpPr/>
          <p:nvPr/>
        </p:nvGrpSpPr>
        <p:grpSpPr>
          <a:xfrm>
            <a:off x="4500562" y="1857364"/>
            <a:ext cx="1928826" cy="646331"/>
            <a:chOff x="5214942" y="2714620"/>
            <a:chExt cx="1928826" cy="646331"/>
          </a:xfrm>
        </p:grpSpPr>
        <p:cxnSp>
          <p:nvCxnSpPr>
            <p:cNvPr id="7" name="Straight Arrow Connector 6"/>
            <p:cNvCxnSpPr/>
            <p:nvPr/>
          </p:nvCxnSpPr>
          <p:spPr>
            <a:xfrm>
              <a:off x="5214942" y="2928934"/>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15008" y="2714620"/>
              <a:ext cx="1428760" cy="646331"/>
            </a:xfrm>
            <a:prstGeom prst="rect">
              <a:avLst/>
            </a:prstGeom>
            <a:noFill/>
          </p:spPr>
          <p:txBody>
            <a:bodyPr wrap="square" rtlCol="0">
              <a:spAutoFit/>
            </a:bodyPr>
            <a:lstStyle/>
            <a:p>
              <a:r>
                <a:rPr lang="en-US" dirty="0" smtClean="0"/>
                <a:t> Child Element</a:t>
              </a:r>
              <a:endParaRPr lang="en-IN"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a:xfrm>
            <a:off x="457200" y="214290"/>
            <a:ext cx="8401080" cy="6643710"/>
          </a:xfrm>
        </p:spPr>
        <p:txBody>
          <a:bodyPr>
            <a:normAutofit lnSpcReduction="10000"/>
          </a:bodyPr>
          <a:lstStyle/>
          <a:p>
            <a:pPr>
              <a:buNone/>
            </a:pPr>
            <a:r>
              <a:rPr lang="en-IN" b="1" i="1" u="sng" dirty="0" smtClean="0"/>
              <a:t>Element:</a:t>
            </a:r>
          </a:p>
          <a:p>
            <a:pPr>
              <a:buNone/>
            </a:pPr>
            <a:r>
              <a:rPr lang="en-US" dirty="0" smtClean="0"/>
              <a:t>An element can contain:</a:t>
            </a:r>
          </a:p>
          <a:p>
            <a:r>
              <a:rPr lang="en-US" dirty="0" smtClean="0"/>
              <a:t>other elements</a:t>
            </a:r>
          </a:p>
          <a:p>
            <a:r>
              <a:rPr lang="en-US" dirty="0" smtClean="0"/>
              <a:t>text</a:t>
            </a:r>
          </a:p>
          <a:p>
            <a:r>
              <a:rPr lang="en-US" dirty="0" smtClean="0"/>
              <a:t>attributes</a:t>
            </a:r>
          </a:p>
          <a:p>
            <a:r>
              <a:rPr lang="en-US" dirty="0" smtClean="0"/>
              <a:t>or a mix of all of the above</a:t>
            </a:r>
          </a:p>
          <a:p>
            <a:pPr>
              <a:buNone/>
            </a:pPr>
            <a:r>
              <a:rPr lang="en-US" b="1" i="1" u="sng" dirty="0" smtClean="0"/>
              <a:t>Attributes:</a:t>
            </a:r>
          </a:p>
          <a:p>
            <a:pPr>
              <a:buNone/>
            </a:pPr>
            <a:r>
              <a:rPr lang="en-US" dirty="0" smtClean="0"/>
              <a:t>Syntax:  &lt;element </a:t>
            </a:r>
            <a:r>
              <a:rPr lang="en-US" dirty="0" err="1" smtClean="0">
                <a:solidFill>
                  <a:srgbClr val="FF0000"/>
                </a:solidFill>
              </a:rPr>
              <a:t>attibute_name</a:t>
            </a:r>
            <a:r>
              <a:rPr lang="en-US" dirty="0" smtClean="0">
                <a:solidFill>
                  <a:srgbClr val="FF0000"/>
                </a:solidFill>
              </a:rPr>
              <a:t>=“value” or ’value’&gt;</a:t>
            </a:r>
          </a:p>
          <a:p>
            <a:pPr>
              <a:buNone/>
            </a:pPr>
            <a:r>
              <a:rPr lang="en-US" dirty="0" smtClean="0"/>
              <a:t>                &lt;/element&gt;</a:t>
            </a:r>
          </a:p>
          <a:p>
            <a:pPr>
              <a:buNone/>
            </a:pPr>
            <a:r>
              <a:rPr lang="en-US" dirty="0" err="1" smtClean="0"/>
              <a:t>Eg</a:t>
            </a:r>
            <a:r>
              <a:rPr lang="en-US" dirty="0" smtClean="0"/>
              <a:t>:&lt;file type="gif"&gt;computer.gif&lt;/file&gt;</a:t>
            </a:r>
          </a:p>
          <a:p>
            <a:pPr>
              <a:buNone/>
            </a:pPr>
            <a:r>
              <a:rPr lang="en-US" dirty="0" smtClean="0"/>
              <a:t>       &lt;</a:t>
            </a:r>
            <a:r>
              <a:rPr lang="en-US" dirty="0" err="1" smtClean="0"/>
              <a:t>img</a:t>
            </a:r>
            <a:r>
              <a:rPr lang="en-US" dirty="0" smtClean="0"/>
              <a:t> </a:t>
            </a:r>
            <a:r>
              <a:rPr lang="en-US" dirty="0" err="1" smtClean="0"/>
              <a:t>src</a:t>
            </a:r>
            <a:r>
              <a:rPr lang="en-US" dirty="0" smtClean="0"/>
              <a:t>="computer.gif"&gt; &lt;/</a:t>
            </a:r>
            <a:r>
              <a:rPr lang="en-US" dirty="0" err="1" smtClean="0"/>
              <a:t>img</a:t>
            </a:r>
            <a:r>
              <a:rPr lang="en-US" dirty="0" smtClean="0"/>
              <a:t>&gt;</a:t>
            </a:r>
          </a:p>
          <a:p>
            <a:pPr>
              <a:buNone/>
            </a:pPr>
            <a:r>
              <a:rPr lang="en-US" b="1" i="1" u="sng" dirty="0" smtClean="0"/>
              <a:t>Note:</a:t>
            </a:r>
          </a:p>
          <a:p>
            <a:r>
              <a:rPr lang="en-US" dirty="0" smtClean="0"/>
              <a:t> attributes cannot contain multiple values (elements can)</a:t>
            </a:r>
          </a:p>
          <a:p>
            <a:r>
              <a:rPr lang="en-US" dirty="0" smtClean="0"/>
              <a:t>attributes cannot contain tree structures (elements can)</a:t>
            </a:r>
          </a:p>
          <a:p>
            <a:r>
              <a:rPr lang="en-US" dirty="0" smtClean="0"/>
              <a:t>attributes are not easily expandable (for future changes)</a:t>
            </a:r>
          </a:p>
          <a:p>
            <a:pPr>
              <a:buNone/>
            </a:pPr>
            <a:endParaRPr lang="en-US" dirty="0" smtClean="0"/>
          </a:p>
          <a:p>
            <a:pPr>
              <a:buNone/>
            </a:pPr>
            <a:endParaRPr lang="en-IN" dirty="0"/>
          </a:p>
        </p:txBody>
      </p:sp>
      <p:sp>
        <p:nvSpPr>
          <p:cNvPr id="4" name="Footer Placeholder 3"/>
          <p:cNvSpPr>
            <a:spLocks noGrp="1"/>
          </p:cNvSpPr>
          <p:nvPr>
            <p:ph type="ftr" sz="quarter" idx="16"/>
          </p:nvPr>
        </p:nvSpPr>
        <p:spPr/>
        <p:txBody>
          <a:bodyPr/>
          <a:lstStyle/>
          <a:p>
            <a:r>
              <a:rPr lang="en-IN" smtClean="0"/>
              <a:t>unit-3</a:t>
            </a: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594"/>
          </a:xfrm>
        </p:spPr>
        <p:txBody>
          <a:bodyPr/>
          <a:lstStyle/>
          <a:p>
            <a:r>
              <a:rPr lang="en-US" dirty="0" smtClean="0"/>
              <a:t>Example</a:t>
            </a:r>
            <a:endParaRPr lang="en-IN" dirty="0"/>
          </a:p>
        </p:txBody>
      </p:sp>
      <p:sp>
        <p:nvSpPr>
          <p:cNvPr id="3" name="Content Placeholder 2"/>
          <p:cNvSpPr>
            <a:spLocks noGrp="1"/>
          </p:cNvSpPr>
          <p:nvPr>
            <p:ph sz="quarter" idx="1"/>
          </p:nvPr>
        </p:nvSpPr>
        <p:spPr>
          <a:xfrm>
            <a:off x="457200" y="928670"/>
            <a:ext cx="7467600" cy="5545282"/>
          </a:xfrm>
        </p:spPr>
        <p:txBody>
          <a:bodyPr/>
          <a:lstStyle/>
          <a:p>
            <a:pPr>
              <a:buNone/>
            </a:pPr>
            <a:r>
              <a:rPr lang="en-IN" dirty="0" smtClean="0"/>
              <a:t>&lt;?xml version="1.0" encoding="UTF-8"?&gt;</a:t>
            </a:r>
            <a:br>
              <a:rPr lang="en-IN" dirty="0" smtClean="0"/>
            </a:br>
            <a:r>
              <a:rPr lang="en-IN" dirty="0" smtClean="0"/>
              <a:t>&lt;note&gt;</a:t>
            </a:r>
            <a:br>
              <a:rPr lang="en-IN" dirty="0" smtClean="0"/>
            </a:br>
            <a:r>
              <a:rPr lang="en-IN" dirty="0" smtClean="0"/>
              <a:t>  &lt;to&gt; </a:t>
            </a:r>
            <a:r>
              <a:rPr lang="en-IN" dirty="0" err="1" smtClean="0"/>
              <a:t>Tove</a:t>
            </a:r>
            <a:r>
              <a:rPr lang="en-IN" dirty="0" smtClean="0"/>
              <a:t>&lt;/to&gt;</a:t>
            </a:r>
            <a:br>
              <a:rPr lang="en-IN" dirty="0" smtClean="0"/>
            </a:br>
            <a:r>
              <a:rPr lang="en-IN" dirty="0" smtClean="0"/>
              <a:t> &lt;from&gt;</a:t>
            </a:r>
            <a:r>
              <a:rPr lang="en-IN" dirty="0" err="1" smtClean="0"/>
              <a:t>Jani</a:t>
            </a:r>
            <a:r>
              <a:rPr lang="en-IN" dirty="0" smtClean="0"/>
              <a:t>&lt;/from&gt;</a:t>
            </a:r>
            <a:br>
              <a:rPr lang="en-IN" dirty="0" smtClean="0"/>
            </a:br>
            <a:r>
              <a:rPr lang="en-IN" dirty="0" smtClean="0"/>
              <a:t>  &lt;heading&gt;Reminder&lt;/heading&gt;</a:t>
            </a:r>
            <a:br>
              <a:rPr lang="en-IN" dirty="0" smtClean="0"/>
            </a:br>
            <a:r>
              <a:rPr lang="en-IN" dirty="0" smtClean="0"/>
              <a:t>  &lt;body&gt;Don't forget me this weekend!&lt;/body&gt;</a:t>
            </a:r>
            <a:br>
              <a:rPr lang="en-IN" dirty="0" smtClean="0"/>
            </a:br>
            <a:r>
              <a:rPr lang="en-IN" dirty="0" smtClean="0"/>
              <a:t>&lt;/note&gt;</a:t>
            </a:r>
            <a:endParaRPr lang="en-IN" dirty="0"/>
          </a:p>
        </p:txBody>
      </p:sp>
      <p:sp>
        <p:nvSpPr>
          <p:cNvPr id="4" name="Footer Placeholder 3"/>
          <p:cNvSpPr>
            <a:spLocks noGrp="1"/>
          </p:cNvSpPr>
          <p:nvPr>
            <p:ph type="ftr" sz="quarter" idx="16"/>
          </p:nvPr>
        </p:nvSpPr>
        <p:spPr/>
        <p:txBody>
          <a:bodyPr/>
          <a:lstStyle/>
          <a:p>
            <a:r>
              <a:rPr lang="en-IN" smtClean="0"/>
              <a:t>unit-3</a:t>
            </a:r>
            <a:endParaRPr lang="en-IN"/>
          </a:p>
        </p:txBody>
      </p:sp>
      <p:pic>
        <p:nvPicPr>
          <p:cNvPr id="1026" name="Picture 2"/>
          <p:cNvPicPr>
            <a:picLocks noChangeAspect="1" noChangeArrowheads="1"/>
          </p:cNvPicPr>
          <p:nvPr/>
        </p:nvPicPr>
        <p:blipFill>
          <a:blip r:embed="rId2"/>
          <a:srcRect/>
          <a:stretch>
            <a:fillRect/>
          </a:stretch>
        </p:blipFill>
        <p:spPr bwMode="auto">
          <a:xfrm>
            <a:off x="428596" y="3500439"/>
            <a:ext cx="8072494" cy="3357561"/>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457200" y="357166"/>
            <a:ext cx="8186766" cy="6000792"/>
          </a:xfrm>
        </p:spPr>
        <p:txBody>
          <a:bodyPr>
            <a:normAutofit lnSpcReduction="10000"/>
          </a:bodyPr>
          <a:lstStyle/>
          <a:p>
            <a:pPr>
              <a:buNone/>
            </a:pPr>
            <a:r>
              <a:rPr lang="en-US" b="1" i="1" u="sng" dirty="0" smtClean="0"/>
              <a:t>Example:</a:t>
            </a:r>
          </a:p>
          <a:p>
            <a:pPr>
              <a:buNone/>
            </a:pPr>
            <a:r>
              <a:rPr lang="en-IN" dirty="0" smtClean="0"/>
              <a:t>&lt;?xml version="1.0" encoding="UTF-8"?&gt;</a:t>
            </a:r>
            <a:endParaRPr lang="en-US" b="1" i="1" u="sng" dirty="0" smtClean="0"/>
          </a:p>
          <a:p>
            <a:pPr>
              <a:buNone/>
            </a:pPr>
            <a:r>
              <a:rPr lang="en-US" dirty="0" smtClean="0"/>
              <a:t>&lt;bookstore&gt;</a:t>
            </a:r>
            <a:br>
              <a:rPr lang="en-US" dirty="0" smtClean="0"/>
            </a:br>
            <a:r>
              <a:rPr lang="en-US" dirty="0" smtClean="0"/>
              <a:t>  &lt;book </a:t>
            </a:r>
            <a:r>
              <a:rPr lang="en-US" dirty="0" smtClean="0">
                <a:solidFill>
                  <a:srgbClr val="FF0000"/>
                </a:solidFill>
              </a:rPr>
              <a:t>category="CHILDREN"&gt;</a:t>
            </a:r>
            <a:r>
              <a:rPr lang="en-US" dirty="0" smtClean="0">
                <a:solidFill>
                  <a:srgbClr val="FF0000"/>
                </a:solidFill>
                <a:sym typeface="Wingdings" pitchFamily="2" charset="2"/>
              </a:rPr>
              <a:t>Attribute</a:t>
            </a:r>
            <a:r>
              <a:rPr lang="en-US" dirty="0" smtClean="0"/>
              <a:t/>
            </a:r>
            <a:br>
              <a:rPr lang="en-US" dirty="0" smtClean="0"/>
            </a:br>
            <a:r>
              <a:rPr lang="en-US" dirty="0" smtClean="0"/>
              <a:t>    &lt;title&gt;Harry Potter&lt;/title&gt;</a:t>
            </a:r>
            <a:br>
              <a:rPr lang="en-US" dirty="0" smtClean="0"/>
            </a:br>
            <a:r>
              <a:rPr lang="en-US" dirty="0" smtClean="0"/>
              <a:t>    &lt;author&gt;J K. Rowling&lt;/author&gt;</a:t>
            </a:r>
            <a:br>
              <a:rPr lang="en-US" dirty="0" smtClean="0"/>
            </a:br>
            <a:r>
              <a:rPr lang="en-US" dirty="0" smtClean="0"/>
              <a:t>    &lt;year&gt;2005&lt;/year&gt;</a:t>
            </a:r>
            <a:br>
              <a:rPr lang="en-US" dirty="0" smtClean="0"/>
            </a:br>
            <a:r>
              <a:rPr lang="en-US" dirty="0" smtClean="0"/>
              <a:t>    &lt;price&gt;29.99&lt;/price&gt;</a:t>
            </a:r>
            <a:br>
              <a:rPr lang="en-US" dirty="0" smtClean="0"/>
            </a:br>
            <a:r>
              <a:rPr lang="en-US" dirty="0" smtClean="0"/>
              <a:t>  &lt;/book&gt;</a:t>
            </a:r>
          </a:p>
          <a:p>
            <a:pPr>
              <a:buNone/>
            </a:pPr>
            <a:r>
              <a:rPr lang="en-US" dirty="0" smtClean="0"/>
              <a:t/>
            </a:r>
            <a:br>
              <a:rPr lang="en-US" dirty="0" smtClean="0"/>
            </a:br>
            <a:r>
              <a:rPr lang="en-US" dirty="0" smtClean="0"/>
              <a:t>  &lt;book </a:t>
            </a:r>
            <a:r>
              <a:rPr lang="en-US" dirty="0" smtClean="0">
                <a:solidFill>
                  <a:srgbClr val="FF0000"/>
                </a:solidFill>
              </a:rPr>
              <a:t>&gt;&lt;category&gt;WEB&lt;/category&gt;</a:t>
            </a:r>
            <a:br>
              <a:rPr lang="en-US" dirty="0" smtClean="0">
                <a:solidFill>
                  <a:srgbClr val="FF0000"/>
                </a:solidFill>
              </a:rPr>
            </a:br>
            <a:r>
              <a:rPr lang="en-US" dirty="0" smtClean="0">
                <a:solidFill>
                  <a:srgbClr val="FF0000"/>
                </a:solidFill>
              </a:rPr>
              <a:t>    </a:t>
            </a:r>
            <a:r>
              <a:rPr lang="en-US" dirty="0" smtClean="0"/>
              <a:t>&lt;title&gt;Learning XML&lt;/title&gt;</a:t>
            </a:r>
            <a:br>
              <a:rPr lang="en-US" dirty="0" smtClean="0"/>
            </a:br>
            <a:r>
              <a:rPr lang="en-US" dirty="0" smtClean="0"/>
              <a:t>    &lt;author&gt;Erik T. Ray&lt;/author&gt;</a:t>
            </a:r>
            <a:br>
              <a:rPr lang="en-US" dirty="0" smtClean="0"/>
            </a:br>
            <a:r>
              <a:rPr lang="en-US" dirty="0" smtClean="0"/>
              <a:t>    &lt;year&gt;2003&lt;/year&gt;</a:t>
            </a:r>
            <a:br>
              <a:rPr lang="en-US" dirty="0" smtClean="0"/>
            </a:br>
            <a:r>
              <a:rPr lang="en-US" dirty="0" smtClean="0"/>
              <a:t>    &lt;price&gt;39.95&lt;/price&gt;</a:t>
            </a:r>
            <a:br>
              <a:rPr lang="en-US" dirty="0" smtClean="0"/>
            </a:br>
            <a:r>
              <a:rPr lang="en-US" dirty="0" smtClean="0"/>
              <a:t>  &lt;/book&gt;</a:t>
            </a:r>
            <a:br>
              <a:rPr lang="en-US" dirty="0" smtClean="0"/>
            </a:br>
            <a:r>
              <a:rPr lang="en-US" dirty="0" smtClean="0"/>
              <a:t>&lt;/bookstore&gt;</a:t>
            </a:r>
          </a:p>
          <a:p>
            <a:pPr>
              <a:buNone/>
            </a:pPr>
            <a:endParaRPr lang="en-US" dirty="0"/>
          </a:p>
        </p:txBody>
      </p:sp>
      <p:sp>
        <p:nvSpPr>
          <p:cNvPr id="4" name="Footer Placeholder 3"/>
          <p:cNvSpPr>
            <a:spLocks noGrp="1"/>
          </p:cNvSpPr>
          <p:nvPr>
            <p:ph type="ftr" sz="quarter" idx="16"/>
          </p:nvPr>
        </p:nvSpPr>
        <p:spPr/>
        <p:txBody>
          <a:bodyPr/>
          <a:lstStyle/>
          <a:p>
            <a:r>
              <a:rPr lang="en-IN" smtClean="0"/>
              <a:t>unit-3</a:t>
            </a: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Naming Rules</a:t>
            </a:r>
            <a:br>
              <a:rPr lang="en-US" dirty="0" smtClean="0"/>
            </a:br>
            <a:endParaRPr lang="en-US" dirty="0"/>
          </a:p>
        </p:txBody>
      </p:sp>
      <p:sp>
        <p:nvSpPr>
          <p:cNvPr id="3" name="Content Placeholder 2"/>
          <p:cNvSpPr>
            <a:spLocks noGrp="1"/>
          </p:cNvSpPr>
          <p:nvPr>
            <p:ph sz="quarter" idx="1"/>
          </p:nvPr>
        </p:nvSpPr>
        <p:spPr>
          <a:xfrm>
            <a:off x="457200" y="928670"/>
            <a:ext cx="7467600" cy="5545282"/>
          </a:xfrm>
        </p:spPr>
        <p:txBody>
          <a:bodyPr/>
          <a:lstStyle/>
          <a:p>
            <a:pPr>
              <a:buNone/>
            </a:pPr>
            <a:r>
              <a:rPr lang="en-US" dirty="0" smtClean="0"/>
              <a:t>XML elements must follow these naming rules:</a:t>
            </a:r>
          </a:p>
          <a:p>
            <a:r>
              <a:rPr lang="en-US" dirty="0" smtClean="0"/>
              <a:t>Names can contain letters, numbers, and other characters</a:t>
            </a:r>
          </a:p>
          <a:p>
            <a:r>
              <a:rPr lang="en-US" dirty="0" smtClean="0"/>
              <a:t>Names cannot start with a number or punctuation character</a:t>
            </a:r>
          </a:p>
          <a:p>
            <a:r>
              <a:rPr lang="en-US" dirty="0" smtClean="0"/>
              <a:t>Names cannot start with the letters xml (or XML, or Xml, etc)</a:t>
            </a:r>
          </a:p>
          <a:p>
            <a:r>
              <a:rPr lang="en-US" dirty="0" smtClean="0"/>
              <a:t>Names cannot contain spaces</a:t>
            </a:r>
          </a:p>
          <a:p>
            <a:r>
              <a:rPr lang="en-US" dirty="0" smtClean="0"/>
              <a:t>Any name can be used, no words are reserved.</a:t>
            </a:r>
          </a:p>
          <a:p>
            <a:r>
              <a:rPr lang="en-US" dirty="0" smtClean="0"/>
              <a:t>Case-Sensitive</a:t>
            </a:r>
          </a:p>
          <a:p>
            <a:endParaRPr lang="en-US" dirty="0"/>
          </a:p>
        </p:txBody>
      </p:sp>
      <p:sp>
        <p:nvSpPr>
          <p:cNvPr id="4" name="Footer Placeholder 3"/>
          <p:cNvSpPr>
            <a:spLocks noGrp="1"/>
          </p:cNvSpPr>
          <p:nvPr>
            <p:ph type="ftr" sz="quarter" idx="16"/>
          </p:nvPr>
        </p:nvSpPr>
        <p:spPr/>
        <p:txBody>
          <a:bodyPr/>
          <a:lstStyle/>
          <a:p>
            <a:r>
              <a:rPr lang="en-IN" smtClean="0"/>
              <a:t>unit-3</a:t>
            </a: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0"/>
            <a:ext cx="7467600" cy="511156"/>
          </a:xfrm>
        </p:spPr>
        <p:txBody>
          <a:bodyPr>
            <a:normAutofit fontScale="90000"/>
          </a:bodyPr>
          <a:lstStyle/>
          <a:p>
            <a:r>
              <a:rPr lang="en-US" dirty="0" smtClean="0"/>
              <a:t>XML Syntax Rule</a:t>
            </a:r>
            <a:endParaRPr lang="en-US" dirty="0"/>
          </a:p>
        </p:txBody>
      </p:sp>
      <p:sp>
        <p:nvSpPr>
          <p:cNvPr id="3" name="Content Placeholder 2"/>
          <p:cNvSpPr>
            <a:spLocks noGrp="1"/>
          </p:cNvSpPr>
          <p:nvPr>
            <p:ph sz="quarter" idx="1"/>
          </p:nvPr>
        </p:nvSpPr>
        <p:spPr>
          <a:xfrm>
            <a:off x="0" y="428604"/>
            <a:ext cx="8929718" cy="6215106"/>
          </a:xfrm>
        </p:spPr>
        <p:txBody>
          <a:bodyPr>
            <a:normAutofit lnSpcReduction="10000"/>
          </a:bodyPr>
          <a:lstStyle/>
          <a:p>
            <a:r>
              <a:rPr lang="en-IN" dirty="0" smtClean="0"/>
              <a:t>All Elements Must Have a Closing Tag</a:t>
            </a:r>
          </a:p>
          <a:p>
            <a:pPr>
              <a:buNone/>
            </a:pPr>
            <a:r>
              <a:rPr lang="en-IN" dirty="0" smtClean="0">
                <a:solidFill>
                  <a:srgbClr val="FF0000"/>
                </a:solidFill>
              </a:rPr>
              <a:t>  </a:t>
            </a:r>
            <a:r>
              <a:rPr lang="en-IN" dirty="0" err="1" smtClean="0">
                <a:solidFill>
                  <a:srgbClr val="FF0000"/>
                </a:solidFill>
              </a:rPr>
              <a:t>Eg</a:t>
            </a:r>
            <a:r>
              <a:rPr lang="en-IN" dirty="0" smtClean="0">
                <a:solidFill>
                  <a:srgbClr val="FF0000"/>
                </a:solidFill>
              </a:rPr>
              <a:t>: &lt;p&gt;This is a paragraph.&lt;/p&gt;</a:t>
            </a:r>
          </a:p>
          <a:p>
            <a:r>
              <a:rPr lang="en-IN" dirty="0" smtClean="0"/>
              <a:t>Elements Must be Properly Nested</a:t>
            </a:r>
          </a:p>
          <a:p>
            <a:pPr>
              <a:buNone/>
            </a:pPr>
            <a:r>
              <a:rPr lang="en-IN" dirty="0" err="1" smtClean="0">
                <a:solidFill>
                  <a:srgbClr val="FF0000"/>
                </a:solidFill>
              </a:rPr>
              <a:t>Eg</a:t>
            </a:r>
            <a:r>
              <a:rPr lang="en-IN" dirty="0" smtClean="0">
                <a:solidFill>
                  <a:srgbClr val="FF0000"/>
                </a:solidFill>
              </a:rPr>
              <a:t>: &lt;b&gt;&lt;</a:t>
            </a:r>
            <a:r>
              <a:rPr lang="en-IN" dirty="0" err="1" smtClean="0">
                <a:solidFill>
                  <a:srgbClr val="FF0000"/>
                </a:solidFill>
              </a:rPr>
              <a:t>i</a:t>
            </a:r>
            <a:r>
              <a:rPr lang="en-IN" dirty="0" smtClean="0">
                <a:solidFill>
                  <a:srgbClr val="FF0000"/>
                </a:solidFill>
              </a:rPr>
              <a:t>&gt;This text is bold and italic&lt;/</a:t>
            </a:r>
            <a:r>
              <a:rPr lang="en-IN" dirty="0" err="1" smtClean="0">
                <a:solidFill>
                  <a:srgbClr val="FF0000"/>
                </a:solidFill>
              </a:rPr>
              <a:t>i</a:t>
            </a:r>
            <a:r>
              <a:rPr lang="en-IN" dirty="0" smtClean="0">
                <a:solidFill>
                  <a:srgbClr val="FF0000"/>
                </a:solidFill>
              </a:rPr>
              <a:t>&gt;&lt;/b&gt; </a:t>
            </a:r>
          </a:p>
          <a:p>
            <a:r>
              <a:rPr lang="en-IN" dirty="0" smtClean="0"/>
              <a:t>Documents Must Have a Root Element</a:t>
            </a:r>
          </a:p>
          <a:p>
            <a:r>
              <a:rPr lang="en-IN" dirty="0" smtClean="0"/>
              <a:t>XML Attribute Values Must be Quoted</a:t>
            </a:r>
          </a:p>
          <a:p>
            <a:pPr>
              <a:buNone/>
            </a:pPr>
            <a:r>
              <a:rPr lang="en-IN" dirty="0" err="1" smtClean="0">
                <a:solidFill>
                  <a:srgbClr val="FF0000"/>
                </a:solidFill>
              </a:rPr>
              <a:t>Eg</a:t>
            </a:r>
            <a:r>
              <a:rPr lang="en-IN" dirty="0" smtClean="0">
                <a:solidFill>
                  <a:srgbClr val="FF0000"/>
                </a:solidFill>
              </a:rPr>
              <a:t>:</a:t>
            </a:r>
            <a:r>
              <a:rPr lang="en-IN" dirty="0" smtClean="0"/>
              <a:t> </a:t>
            </a:r>
            <a:r>
              <a:rPr lang="en-IN" dirty="0" smtClean="0">
                <a:solidFill>
                  <a:srgbClr val="FF0000"/>
                </a:solidFill>
              </a:rPr>
              <a:t>&lt;note date="12/11/2007"&gt; &lt;/note&gt;</a:t>
            </a:r>
          </a:p>
          <a:p>
            <a:pPr>
              <a:buNone/>
            </a:pPr>
            <a:r>
              <a:rPr lang="en-IN" b="1" i="1" u="sng" dirty="0" smtClean="0"/>
              <a:t>Entity References</a:t>
            </a:r>
          </a:p>
          <a:p>
            <a:r>
              <a:rPr lang="en-IN" dirty="0" smtClean="0"/>
              <a:t>Ampersand     :  </a:t>
            </a:r>
            <a:r>
              <a:rPr lang="en-IN" dirty="0" smtClean="0">
                <a:solidFill>
                  <a:srgbClr val="00B050"/>
                </a:solidFill>
              </a:rPr>
              <a:t>&amp;amp;</a:t>
            </a:r>
          </a:p>
          <a:p>
            <a:r>
              <a:rPr lang="en-IN" dirty="0" smtClean="0"/>
              <a:t>Single quote   : </a:t>
            </a:r>
            <a:r>
              <a:rPr lang="en-IN" dirty="0" smtClean="0">
                <a:solidFill>
                  <a:srgbClr val="00B050"/>
                </a:solidFill>
              </a:rPr>
              <a:t>&amp;</a:t>
            </a:r>
            <a:r>
              <a:rPr lang="en-IN" dirty="0" err="1" smtClean="0">
                <a:solidFill>
                  <a:srgbClr val="00B050"/>
                </a:solidFill>
              </a:rPr>
              <a:t>apos</a:t>
            </a:r>
            <a:r>
              <a:rPr lang="en-IN" dirty="0" smtClean="0">
                <a:solidFill>
                  <a:srgbClr val="00B050"/>
                </a:solidFill>
              </a:rPr>
              <a:t>;</a:t>
            </a:r>
          </a:p>
          <a:p>
            <a:r>
              <a:rPr lang="en-IN" dirty="0" smtClean="0"/>
              <a:t>Greater than  : </a:t>
            </a:r>
            <a:r>
              <a:rPr lang="en-IN" dirty="0" smtClean="0">
                <a:solidFill>
                  <a:srgbClr val="00B050"/>
                </a:solidFill>
              </a:rPr>
              <a:t>&amp;</a:t>
            </a:r>
            <a:r>
              <a:rPr lang="en-IN" dirty="0" err="1" smtClean="0">
                <a:solidFill>
                  <a:srgbClr val="00B050"/>
                </a:solidFill>
              </a:rPr>
              <a:t>gt</a:t>
            </a:r>
            <a:r>
              <a:rPr lang="en-IN" dirty="0" smtClean="0">
                <a:solidFill>
                  <a:srgbClr val="00B050"/>
                </a:solidFill>
              </a:rPr>
              <a:t>;</a:t>
            </a:r>
          </a:p>
          <a:p>
            <a:r>
              <a:rPr lang="en-IN" dirty="0" smtClean="0"/>
              <a:t>Less than       : </a:t>
            </a:r>
            <a:r>
              <a:rPr lang="en-IN" dirty="0" smtClean="0">
                <a:solidFill>
                  <a:srgbClr val="00B050"/>
                </a:solidFill>
              </a:rPr>
              <a:t>&amp;</a:t>
            </a:r>
            <a:r>
              <a:rPr lang="en-IN" dirty="0" err="1" smtClean="0">
                <a:solidFill>
                  <a:srgbClr val="00B050"/>
                </a:solidFill>
              </a:rPr>
              <a:t>lt</a:t>
            </a:r>
            <a:r>
              <a:rPr lang="en-IN" dirty="0" smtClean="0">
                <a:solidFill>
                  <a:srgbClr val="00B050"/>
                </a:solidFill>
              </a:rPr>
              <a:t>;</a:t>
            </a:r>
          </a:p>
          <a:p>
            <a:r>
              <a:rPr lang="en-IN" dirty="0" smtClean="0"/>
              <a:t>Double quote  : </a:t>
            </a:r>
            <a:r>
              <a:rPr lang="en-IN" dirty="0" smtClean="0">
                <a:solidFill>
                  <a:srgbClr val="00B050"/>
                </a:solidFill>
              </a:rPr>
              <a:t>&amp;</a:t>
            </a:r>
            <a:r>
              <a:rPr lang="en-IN" dirty="0" err="1" smtClean="0">
                <a:solidFill>
                  <a:srgbClr val="00B050"/>
                </a:solidFill>
              </a:rPr>
              <a:t>quot</a:t>
            </a:r>
            <a:r>
              <a:rPr lang="en-IN" dirty="0" smtClean="0">
                <a:solidFill>
                  <a:srgbClr val="00B050"/>
                </a:solidFill>
              </a:rPr>
              <a:t>;</a:t>
            </a:r>
          </a:p>
          <a:p>
            <a:pPr>
              <a:buNone/>
            </a:pPr>
            <a:r>
              <a:rPr lang="en-US" b="1" i="1" u="sng" dirty="0" smtClean="0"/>
              <a:t>Comment Line:</a:t>
            </a:r>
            <a:endParaRPr lang="en-IN" b="1" i="1" u="sng" dirty="0" smtClean="0"/>
          </a:p>
          <a:p>
            <a:r>
              <a:rPr lang="en-IN" dirty="0" smtClean="0"/>
              <a:t>&lt;!-- This is a comment --&gt;</a:t>
            </a:r>
          </a:p>
          <a:p>
            <a:pPr>
              <a:buNone/>
            </a:pPr>
            <a:endParaRPr lang="en-IN" dirty="0" smtClean="0"/>
          </a:p>
        </p:txBody>
      </p:sp>
      <p:sp>
        <p:nvSpPr>
          <p:cNvPr id="4" name="Footer Placeholder 3"/>
          <p:cNvSpPr>
            <a:spLocks noGrp="1"/>
          </p:cNvSpPr>
          <p:nvPr>
            <p:ph type="ftr" sz="quarter" idx="16"/>
          </p:nvPr>
        </p:nvSpPr>
        <p:spPr/>
        <p:txBody>
          <a:bodyPr/>
          <a:lstStyle/>
          <a:p>
            <a:r>
              <a:rPr lang="en-IN" smtClean="0"/>
              <a:t>unit-3</a:t>
            </a:r>
            <a:endParaRPr lang="en-I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928</TotalTime>
  <Words>1115</Words>
  <Application>Microsoft Office PowerPoint</Application>
  <PresentationFormat>On-screen Show (4:3)</PresentationFormat>
  <Paragraphs>296</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Oriel</vt:lpstr>
      <vt:lpstr>EXtensible Markup Language (XML)</vt:lpstr>
      <vt:lpstr>Introduction </vt:lpstr>
      <vt:lpstr>Slide 3</vt:lpstr>
      <vt:lpstr>Slide 4</vt:lpstr>
      <vt:lpstr>Slide 5</vt:lpstr>
      <vt:lpstr>Example</vt:lpstr>
      <vt:lpstr>Slide 7</vt:lpstr>
      <vt:lpstr>XML Naming Rules </vt:lpstr>
      <vt:lpstr>XML Syntax Rule</vt:lpstr>
      <vt:lpstr>XML Namespace</vt:lpstr>
      <vt:lpstr>Slide 11</vt:lpstr>
      <vt:lpstr>Example:</vt:lpstr>
      <vt:lpstr>CDATA(character data)</vt:lpstr>
      <vt:lpstr>Slide 14</vt:lpstr>
      <vt:lpstr>XML Validator </vt:lpstr>
      <vt:lpstr>Slide 16</vt:lpstr>
      <vt:lpstr>Slide 17</vt:lpstr>
      <vt:lpstr>Example:</vt:lpstr>
      <vt:lpstr>Slide 19</vt:lpstr>
      <vt:lpstr>Declaring attributes</vt:lpstr>
      <vt:lpstr>Attribute-type can have the following values:</vt:lpstr>
      <vt:lpstr>Slide 22</vt:lpstr>
      <vt:lpstr>Slide 23</vt:lpstr>
      <vt:lpstr>Slide 24</vt:lpstr>
      <vt:lpstr>Slide 25</vt:lpstr>
      <vt:lpstr>External DTD</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EXtensible Markup Language (XML)</dc:title>
  <dc:creator>admin</dc:creator>
  <cp:lastModifiedBy>Monisha</cp:lastModifiedBy>
  <cp:revision>84</cp:revision>
  <dcterms:created xsi:type="dcterms:W3CDTF">2015-02-16T09:27:47Z</dcterms:created>
  <dcterms:modified xsi:type="dcterms:W3CDTF">2017-03-08T06:48:02Z</dcterms:modified>
</cp:coreProperties>
</file>