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8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C3A"/>
    <a:srgbClr val="008400"/>
    <a:srgbClr val="FFFFFF"/>
    <a:srgbClr val="F90000"/>
    <a:srgbClr val="0002FC"/>
    <a:srgbClr val="231E33"/>
    <a:srgbClr val="6997AF"/>
    <a:srgbClr val="7F7F7F"/>
    <a:srgbClr val="7F7B9A"/>
    <a:srgbClr val="33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E9301-B9A3-4173-BE6E-C9ED14A312F7}" v="180" dt="2022-12-07T03:27:3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86" autoAdjust="0"/>
  </p:normalViewPr>
  <p:slideViewPr>
    <p:cSldViewPr snapToGrid="0">
      <p:cViewPr>
        <p:scale>
          <a:sx n="70" d="100"/>
          <a:sy n="70" d="100"/>
        </p:scale>
        <p:origin x="53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6D9A3-EB5A-459E-8E25-CE0F0F0F681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F7F4-D1C9-4639-B164-B42607C4D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F7F4-D1C9-4639-B164-B42607C4D2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2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the time as a distribution of the population, which is multiplied by a scaling factor according to time of the day.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9F9B-552E-470B-A687-E5B2CB138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F7F4-D1C9-4639-B164-B42607C4D2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7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F7F4-D1C9-4639-B164-B42607C4D2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4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7DC1-155B-29A1-C914-865B44209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1630E-910E-6401-546A-C699AF32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6A47-D3D7-20B4-57B5-64347A6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4448-F694-4070-B457-784E977C7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ACF7-9E26-3C8F-2D88-339E8EA8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93E8-C5F4-D87A-E845-C81BD15B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703A-4F6C-4B3E-8433-12359075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5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library.parliament.uk/research-briefings/cdp-2022-012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3956F-E017-92FB-28BD-041A482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96" y="1874039"/>
            <a:ext cx="5863549" cy="2380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1"/>
                </a:solidFill>
              </a:rPr>
              <a:t>Monte Carlo Simulation of Emergency Response for City Planning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y Digital Twin Is an Essential Tool For Smart Cities">
            <a:extLst>
              <a:ext uri="{FF2B5EF4-FFF2-40B4-BE49-F238E27FC236}">
                <a16:creationId xmlns:a16="http://schemas.microsoft.com/office/drawing/2014/main" id="{9782E401-B318-D930-C7AB-1AE27858F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-1" r="45593" b="-1"/>
          <a:stretch/>
        </p:blipFill>
        <p:spPr bwMode="auto">
          <a:xfrm>
            <a:off x="6760141" y="10"/>
            <a:ext cx="543506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5A5C6-5090-79C3-DA59-E4B7856787A7}"/>
              </a:ext>
            </a:extLst>
          </p:cNvPr>
          <p:cNvSpPr txBox="1"/>
          <p:nvPr/>
        </p:nvSpPr>
        <p:spPr>
          <a:xfrm>
            <a:off x="448296" y="4812629"/>
            <a:ext cx="4912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endParaRPr lang="en-US" sz="500" dirty="0"/>
          </a:p>
          <a:p>
            <a:r>
              <a:rPr lang="en-US" sz="1600" dirty="0"/>
              <a:t>Yashas Prashanth</a:t>
            </a:r>
          </a:p>
          <a:p>
            <a:r>
              <a:rPr lang="en-US" sz="1600" dirty="0"/>
              <a:t>Pranav Sekhar</a:t>
            </a:r>
          </a:p>
          <a:p>
            <a:r>
              <a:rPr lang="en-US" sz="1600" dirty="0"/>
              <a:t>Shruti Ravichandran</a:t>
            </a:r>
          </a:p>
        </p:txBody>
      </p:sp>
    </p:spTree>
    <p:extLst>
      <p:ext uri="{BB962C8B-B14F-4D97-AF65-F5344CB8AC3E}">
        <p14:creationId xmlns:p14="http://schemas.microsoft.com/office/powerpoint/2010/main" val="18478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353286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6A7116-E90C-7CF5-E09A-B6E0A5B41C2E}"/>
              </a:ext>
            </a:extLst>
          </p:cNvPr>
          <p:cNvSpPr txBox="1"/>
          <p:nvPr/>
        </p:nvSpPr>
        <p:spPr>
          <a:xfrm>
            <a:off x="402567" y="1347536"/>
            <a:ext cx="108091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Simulate randomized emergencies in a custom city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City can be configured to have emergency response units at specific locations and of specific sizes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Optimal emergency unit(s) determined to respond to an emergency by the program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Objective: Minimize emergency response time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Each run of simulation represents a span of one day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Optimal emergency response unit locations &amp; sizes can be determined through experimentation using set configurations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2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6A0AA-2B44-B8B1-787C-447AC99C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6" y="2614617"/>
            <a:ext cx="4285607" cy="3802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253273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Configuration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60CAA-069C-40A5-A4C3-06115773186F}"/>
              </a:ext>
            </a:extLst>
          </p:cNvPr>
          <p:cNvCxnSpPr>
            <a:cxnSpLocks/>
          </p:cNvCxnSpPr>
          <p:nvPr/>
        </p:nvCxnSpPr>
        <p:spPr>
          <a:xfrm>
            <a:off x="863859" y="6460767"/>
            <a:ext cx="4285607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E48C38-C86D-4B22-14E9-CFB7BF70F29F}"/>
              </a:ext>
            </a:extLst>
          </p:cNvPr>
          <p:cNvCxnSpPr>
            <a:cxnSpLocks/>
          </p:cNvCxnSpPr>
          <p:nvPr/>
        </p:nvCxnSpPr>
        <p:spPr>
          <a:xfrm>
            <a:off x="5171844" y="2673852"/>
            <a:ext cx="1" cy="36584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134D1E-7791-B695-31C6-A38123B80912}"/>
              </a:ext>
            </a:extLst>
          </p:cNvPr>
          <p:cNvSpPr txBox="1"/>
          <p:nvPr/>
        </p:nvSpPr>
        <p:spPr>
          <a:xfrm>
            <a:off x="5114588" y="3345872"/>
            <a:ext cx="400110" cy="25337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Height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C5C9D-FFA5-8514-B35B-C956F583F4FB}"/>
              </a:ext>
            </a:extLst>
          </p:cNvPr>
          <p:cNvSpPr txBox="1"/>
          <p:nvPr/>
        </p:nvSpPr>
        <p:spPr>
          <a:xfrm>
            <a:off x="1818833" y="6446178"/>
            <a:ext cx="250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86FCB-0A26-5F3B-94CF-5A67E0FE22B6}"/>
              </a:ext>
            </a:extLst>
          </p:cNvPr>
          <p:cNvSpPr/>
          <p:nvPr/>
        </p:nvSpPr>
        <p:spPr>
          <a:xfrm>
            <a:off x="810854" y="2619581"/>
            <a:ext cx="1220746" cy="108796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9D3F9-5336-6E76-82B5-48CF2F8E6060}"/>
              </a:ext>
            </a:extLst>
          </p:cNvPr>
          <p:cNvSpPr txBox="1"/>
          <p:nvPr/>
        </p:nvSpPr>
        <p:spPr>
          <a:xfrm>
            <a:off x="9139" y="3000050"/>
            <a:ext cx="102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52FC3-6D75-152C-7A10-77842577DFB9}"/>
              </a:ext>
            </a:extLst>
          </p:cNvPr>
          <p:cNvSpPr/>
          <p:nvPr/>
        </p:nvSpPr>
        <p:spPr>
          <a:xfrm>
            <a:off x="6489235" y="2545803"/>
            <a:ext cx="5187351" cy="39781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based on zone population, scaled by time of the day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Modeled using PERT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6D515-E3D1-DD22-F6C5-F6AC909D3D21}"/>
              </a:ext>
            </a:extLst>
          </p:cNvPr>
          <p:cNvSpPr txBox="1"/>
          <p:nvPr/>
        </p:nvSpPr>
        <p:spPr>
          <a:xfrm>
            <a:off x="7752327" y="2400365"/>
            <a:ext cx="25838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E2C8A-EC98-0234-A7CF-9D002C5B8467}"/>
              </a:ext>
            </a:extLst>
          </p:cNvPr>
          <p:cNvSpPr/>
          <p:nvPr/>
        </p:nvSpPr>
        <p:spPr>
          <a:xfrm>
            <a:off x="6483479" y="1161428"/>
            <a:ext cx="5187351" cy="9862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of the city (in terms of zones)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of the city (in terms of zones)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of each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5DD762-6D55-E0F3-1C50-1BB055C587EC}"/>
              </a:ext>
            </a:extLst>
          </p:cNvPr>
          <p:cNvSpPr txBox="1"/>
          <p:nvPr/>
        </p:nvSpPr>
        <p:spPr>
          <a:xfrm>
            <a:off x="7623137" y="983994"/>
            <a:ext cx="28422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0A4F1C7-B45F-322A-0D6B-16FFCD916703}"/>
              </a:ext>
            </a:extLst>
          </p:cNvPr>
          <p:cNvSpPr/>
          <p:nvPr/>
        </p:nvSpPr>
        <p:spPr>
          <a:xfrm rot="5400000">
            <a:off x="4967027" y="4192557"/>
            <a:ext cx="2194327" cy="37202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CC87620-F450-6DE2-E805-8DB4F16E7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07" r="15818" b="6826"/>
          <a:stretch/>
        </p:blipFill>
        <p:spPr>
          <a:xfrm>
            <a:off x="6691942" y="3821711"/>
            <a:ext cx="3202829" cy="1685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98B19-A339-1AE4-917B-2F5CE402FD71}"/>
              </a:ext>
            </a:extLst>
          </p:cNvPr>
          <p:cNvSpPr txBox="1"/>
          <p:nvPr/>
        </p:nvSpPr>
        <p:spPr>
          <a:xfrm>
            <a:off x="6683273" y="5840955"/>
            <a:ext cx="463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Traffic</a:t>
            </a:r>
            <a:r>
              <a:rPr lang="en-US" sz="1400" dirty="0"/>
              <a:t> = Default Time * (1 + randomized traffic penalty * deterministic time scaling value)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CB52EB-D805-5AC5-BF54-3BC3A8663F8D}"/>
              </a:ext>
            </a:extLst>
          </p:cNvPr>
          <p:cNvCxnSpPr>
            <a:cxnSpLocks/>
          </p:cNvCxnSpPr>
          <p:nvPr/>
        </p:nvCxnSpPr>
        <p:spPr>
          <a:xfrm>
            <a:off x="7161196" y="5573028"/>
            <a:ext cx="2666198" cy="0"/>
          </a:xfrm>
          <a:prstGeom prst="straightConnector1">
            <a:avLst/>
          </a:prstGeom>
          <a:ln w="12700">
            <a:solidFill>
              <a:srgbClr val="271C3A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6D3E63-AD13-4F16-BCE1-C067598BD9C0}"/>
              </a:ext>
            </a:extLst>
          </p:cNvPr>
          <p:cNvSpPr txBox="1"/>
          <p:nvPr/>
        </p:nvSpPr>
        <p:spPr>
          <a:xfrm>
            <a:off x="7276698" y="5563404"/>
            <a:ext cx="2550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% increase in Default Commute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CBEB2-7C12-A6B4-ABEC-838933C59205}"/>
              </a:ext>
            </a:extLst>
          </p:cNvPr>
          <p:cNvSpPr/>
          <p:nvPr/>
        </p:nvSpPr>
        <p:spPr>
          <a:xfrm>
            <a:off x="492359" y="1161427"/>
            <a:ext cx="5032539" cy="13152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City is divided into zones with equal areas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zone can have a different population which will be uniformly distributed within a zone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path between all horizontally &amp; vertically adjacent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0FCE0-4643-6BEC-E47B-7F728E7D2C2E}"/>
              </a:ext>
            </a:extLst>
          </p:cNvPr>
          <p:cNvSpPr txBox="1"/>
          <p:nvPr/>
        </p:nvSpPr>
        <p:spPr>
          <a:xfrm>
            <a:off x="2254612" y="1049178"/>
            <a:ext cx="1489105" cy="23123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4929D-9D81-EFD3-063C-0930053900BC}"/>
              </a:ext>
            </a:extLst>
          </p:cNvPr>
          <p:cNvSpPr/>
          <p:nvPr/>
        </p:nvSpPr>
        <p:spPr>
          <a:xfrm>
            <a:off x="6489234" y="2545804"/>
            <a:ext cx="5187351" cy="39781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based on zone population, scaled by time of the day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Modeled using PERT Distribution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BF103-3ACA-3D24-6310-94585EEC612C}"/>
              </a:ext>
            </a:extLst>
          </p:cNvPr>
          <p:cNvSpPr txBox="1"/>
          <p:nvPr/>
        </p:nvSpPr>
        <p:spPr>
          <a:xfrm>
            <a:off x="7752326" y="2400366"/>
            <a:ext cx="25838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C1D8C0-A81C-8B5E-8CC0-0FDE5631553F}"/>
              </a:ext>
            </a:extLst>
          </p:cNvPr>
          <p:cNvSpPr txBox="1"/>
          <p:nvPr/>
        </p:nvSpPr>
        <p:spPr>
          <a:xfrm>
            <a:off x="7623136" y="916620"/>
            <a:ext cx="28422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Chart, histogram&#10;&#10;Description automatically generated">
            <a:extLst>
              <a:ext uri="{FF2B5EF4-FFF2-40B4-BE49-F238E27FC236}">
                <a16:creationId xmlns:a16="http://schemas.microsoft.com/office/drawing/2014/main" id="{FB41B165-1C93-6D8C-D44F-03E13E276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07" r="15818" b="6826"/>
          <a:stretch/>
        </p:blipFill>
        <p:spPr>
          <a:xfrm>
            <a:off x="6691941" y="3821712"/>
            <a:ext cx="3202829" cy="168565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59BE5-21B4-25A9-A771-EA090CF7995C}"/>
              </a:ext>
            </a:extLst>
          </p:cNvPr>
          <p:cNvCxnSpPr>
            <a:cxnSpLocks/>
          </p:cNvCxnSpPr>
          <p:nvPr/>
        </p:nvCxnSpPr>
        <p:spPr>
          <a:xfrm>
            <a:off x="7161195" y="5573029"/>
            <a:ext cx="2666198" cy="0"/>
          </a:xfrm>
          <a:prstGeom prst="straightConnector1">
            <a:avLst/>
          </a:prstGeom>
          <a:ln w="12700">
            <a:solidFill>
              <a:srgbClr val="271C3A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CD89B-C3D2-C749-95B4-8226820235AA}"/>
              </a:ext>
            </a:extLst>
          </p:cNvPr>
          <p:cNvSpPr txBox="1"/>
          <p:nvPr/>
        </p:nvSpPr>
        <p:spPr>
          <a:xfrm>
            <a:off x="7276697" y="5563405"/>
            <a:ext cx="2550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% increase in Default Commute Time</a:t>
            </a:r>
          </a:p>
        </p:txBody>
      </p:sp>
    </p:spTree>
    <p:extLst>
      <p:ext uri="{BB962C8B-B14F-4D97-AF65-F5344CB8AC3E}">
        <p14:creationId xmlns:p14="http://schemas.microsoft.com/office/powerpoint/2010/main" val="72089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Calendar&#10;&#10;Description automatically generated">
            <a:extLst>
              <a:ext uri="{FF2B5EF4-FFF2-40B4-BE49-F238E27FC236}">
                <a16:creationId xmlns:a16="http://schemas.microsoft.com/office/drawing/2014/main" id="{2BF1E81A-0304-ED61-5383-1F49B1309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4" y="952903"/>
            <a:ext cx="5618071" cy="5698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253273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Configuration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A864-BC88-ABF9-5F03-CCA3D2CEBBE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743408" y="1713297"/>
            <a:ext cx="930888" cy="11816"/>
          </a:xfrm>
          <a:prstGeom prst="straightConnector1">
            <a:avLst/>
          </a:prstGeom>
          <a:ln w="19050">
            <a:solidFill>
              <a:srgbClr val="231E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AE5AF8-EC73-9652-3668-B049873BFDD4}"/>
              </a:ext>
            </a:extLst>
          </p:cNvPr>
          <p:cNvSpPr txBox="1"/>
          <p:nvPr/>
        </p:nvSpPr>
        <p:spPr>
          <a:xfrm>
            <a:off x="6674296" y="1540447"/>
            <a:ext cx="3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Node:</a:t>
            </a:r>
            <a:r>
              <a:rPr lang="en-US" dirty="0"/>
              <a:t> Coordinates in the city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B2F514-4679-5AFA-71D5-F76283077AEB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774131" y="1920294"/>
            <a:ext cx="1900165" cy="208270"/>
          </a:xfrm>
          <a:prstGeom prst="straightConnector1">
            <a:avLst/>
          </a:prstGeom>
          <a:ln w="19050">
            <a:solidFill>
              <a:srgbClr val="231E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73CE0-2BDD-D3B4-C0C5-FBE9AF546587}"/>
              </a:ext>
            </a:extLst>
          </p:cNvPr>
          <p:cNvSpPr txBox="1"/>
          <p:nvPr/>
        </p:nvSpPr>
        <p:spPr>
          <a:xfrm>
            <a:off x="6674296" y="1943898"/>
            <a:ext cx="493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Edges:</a:t>
            </a:r>
            <a:r>
              <a:rPr lang="en-US" dirty="0"/>
              <a:t> Road between coordinates of the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E752F1-B5B1-0987-2831-7B024A0ECFED}"/>
              </a:ext>
            </a:extLst>
          </p:cNvPr>
          <p:cNvSpPr txBox="1"/>
          <p:nvPr/>
        </p:nvSpPr>
        <p:spPr>
          <a:xfrm>
            <a:off x="6674296" y="2363324"/>
            <a:ext cx="52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Edge Attribute:</a:t>
            </a:r>
            <a:r>
              <a:rPr lang="en-US" dirty="0"/>
              <a:t> Commute Time between Nodes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12225E-2B72-92B8-66FF-E0DF7923CFB7}"/>
              </a:ext>
            </a:extLst>
          </p:cNvPr>
          <p:cNvSpPr/>
          <p:nvPr/>
        </p:nvSpPr>
        <p:spPr>
          <a:xfrm>
            <a:off x="5409398" y="1574709"/>
            <a:ext cx="279132" cy="279132"/>
          </a:xfrm>
          <a:prstGeom prst="ellipse">
            <a:avLst/>
          </a:prstGeom>
          <a:noFill/>
          <a:ln w="28575">
            <a:solidFill>
              <a:srgbClr val="231E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42FB15-895A-5884-592A-E7862226DDE6}"/>
              </a:ext>
            </a:extLst>
          </p:cNvPr>
          <p:cNvSpPr/>
          <p:nvPr/>
        </p:nvSpPr>
        <p:spPr>
          <a:xfrm>
            <a:off x="4595936" y="1795466"/>
            <a:ext cx="144632" cy="279132"/>
          </a:xfrm>
          <a:prstGeom prst="rect">
            <a:avLst/>
          </a:prstGeom>
          <a:noFill/>
          <a:ln w="19050">
            <a:solidFill>
              <a:srgbClr val="231E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6965E5-8FF8-D2C4-00FA-699154DFFE63}"/>
              </a:ext>
            </a:extLst>
          </p:cNvPr>
          <p:cNvCxnSpPr/>
          <p:nvPr/>
        </p:nvCxnSpPr>
        <p:spPr>
          <a:xfrm>
            <a:off x="5236144" y="3175420"/>
            <a:ext cx="154004" cy="0"/>
          </a:xfrm>
          <a:prstGeom prst="line">
            <a:avLst/>
          </a:prstGeom>
          <a:ln w="28575">
            <a:solidFill>
              <a:srgbClr val="231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EDAA43-5464-071A-B6D5-E2D10900AD3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90148" y="2547990"/>
            <a:ext cx="1284148" cy="546533"/>
          </a:xfrm>
          <a:prstGeom prst="straightConnector1">
            <a:avLst/>
          </a:prstGeom>
          <a:ln w="19050">
            <a:solidFill>
              <a:srgbClr val="231E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47B7BF3-B9C9-7E2A-6026-8FF173DF6E40}"/>
              </a:ext>
            </a:extLst>
          </p:cNvPr>
          <p:cNvSpPr/>
          <p:nvPr/>
        </p:nvSpPr>
        <p:spPr>
          <a:xfrm>
            <a:off x="6508485" y="3252807"/>
            <a:ext cx="5187351" cy="24645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A coordinate represents the area around its vicinity, not a single point in the city.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Emergencies will occur at a graph node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Emergency Units are also located on graph nodes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Hence, an emergency can occur on a coordinate that houses an Emergency Response Unit</a:t>
            </a:r>
            <a:endParaRPr lang="en-US" sz="16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10012F-6CF4-8C91-3011-9E0D7EB2C12B}"/>
              </a:ext>
            </a:extLst>
          </p:cNvPr>
          <p:cNvSpPr txBox="1"/>
          <p:nvPr/>
        </p:nvSpPr>
        <p:spPr>
          <a:xfrm>
            <a:off x="8690517" y="3051535"/>
            <a:ext cx="823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69148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253273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 Units Configuration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E2C8A-EC98-0234-A7CF-9D002C5B8467}"/>
              </a:ext>
            </a:extLst>
          </p:cNvPr>
          <p:cNvSpPr/>
          <p:nvPr/>
        </p:nvSpPr>
        <p:spPr>
          <a:xfrm>
            <a:off x="6428024" y="3721749"/>
            <a:ext cx="5154241" cy="17261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Small, # Medium and # Large Emergency Units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of each emergency unit as city coordinates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5DD762-6D55-E0F3-1C50-1BB055C587EC}"/>
              </a:ext>
            </a:extLst>
          </p:cNvPr>
          <p:cNvSpPr txBox="1"/>
          <p:nvPr/>
        </p:nvSpPr>
        <p:spPr>
          <a:xfrm>
            <a:off x="7230258" y="3490066"/>
            <a:ext cx="3453783" cy="39310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0A4F1C7-B45F-322A-0D6B-16FFCD916703}"/>
              </a:ext>
            </a:extLst>
          </p:cNvPr>
          <p:cNvSpPr/>
          <p:nvPr/>
        </p:nvSpPr>
        <p:spPr>
          <a:xfrm rot="5400000">
            <a:off x="4755273" y="3759421"/>
            <a:ext cx="2194327" cy="37202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FBE80A18-FCD6-A413-05FA-4DF7DF9DE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1868" r="3319" b="3259"/>
          <a:stretch/>
        </p:blipFill>
        <p:spPr>
          <a:xfrm>
            <a:off x="609735" y="1360969"/>
            <a:ext cx="4687502" cy="477132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098BCBC-C5E9-5248-2E51-652880A0257B}"/>
              </a:ext>
            </a:extLst>
          </p:cNvPr>
          <p:cNvSpPr/>
          <p:nvPr/>
        </p:nvSpPr>
        <p:spPr>
          <a:xfrm>
            <a:off x="6428024" y="1694034"/>
            <a:ext cx="338553" cy="338553"/>
          </a:xfrm>
          <a:prstGeom prst="ellipse">
            <a:avLst/>
          </a:prstGeom>
          <a:solidFill>
            <a:srgbClr val="F90000"/>
          </a:solidFill>
          <a:ln>
            <a:solidFill>
              <a:srgbClr val="F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882E-0AB6-0543-FE2F-06D245CFE262}"/>
              </a:ext>
            </a:extLst>
          </p:cNvPr>
          <p:cNvSpPr txBox="1"/>
          <p:nvPr/>
        </p:nvSpPr>
        <p:spPr>
          <a:xfrm>
            <a:off x="6785828" y="1682626"/>
            <a:ext cx="447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Small Emergency Response Unit – 3 Teams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33C02-4A78-6F31-1F05-0B4BFCB5583C}"/>
              </a:ext>
            </a:extLst>
          </p:cNvPr>
          <p:cNvSpPr/>
          <p:nvPr/>
        </p:nvSpPr>
        <p:spPr>
          <a:xfrm>
            <a:off x="6418396" y="2252299"/>
            <a:ext cx="338553" cy="338553"/>
          </a:xfrm>
          <a:prstGeom prst="ellipse">
            <a:avLst/>
          </a:prstGeom>
          <a:solidFill>
            <a:srgbClr val="0002FC"/>
          </a:solidFill>
          <a:ln>
            <a:solidFill>
              <a:srgbClr val="00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FCFAC-2AAD-08D6-C70E-1965DA4F3A22}"/>
              </a:ext>
            </a:extLst>
          </p:cNvPr>
          <p:cNvSpPr txBox="1"/>
          <p:nvPr/>
        </p:nvSpPr>
        <p:spPr>
          <a:xfrm>
            <a:off x="6766574" y="2250514"/>
            <a:ext cx="481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Medium Emergency Response Unit – 5 Teams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84FAD8-91ED-6250-E053-726F6E872905}"/>
              </a:ext>
            </a:extLst>
          </p:cNvPr>
          <p:cNvSpPr/>
          <p:nvPr/>
        </p:nvSpPr>
        <p:spPr>
          <a:xfrm>
            <a:off x="6434635" y="2820191"/>
            <a:ext cx="338553" cy="338553"/>
          </a:xfrm>
          <a:prstGeom prst="ellipse">
            <a:avLst/>
          </a:prstGeom>
          <a:solidFill>
            <a:srgbClr val="008400"/>
          </a:solidFill>
          <a:ln>
            <a:solidFill>
              <a:srgbClr val="00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F05B5-4271-BDD9-7647-A93F462EEB96}"/>
              </a:ext>
            </a:extLst>
          </p:cNvPr>
          <p:cNvSpPr txBox="1"/>
          <p:nvPr/>
        </p:nvSpPr>
        <p:spPr>
          <a:xfrm>
            <a:off x="6782813" y="2808782"/>
            <a:ext cx="479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Large Emergency Response Unit - 7 Teams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009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253273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4A460-6CF2-12A8-5E68-37FF59DD451A}"/>
              </a:ext>
            </a:extLst>
          </p:cNvPr>
          <p:cNvSpPr txBox="1"/>
          <p:nvPr/>
        </p:nvSpPr>
        <p:spPr>
          <a:xfrm>
            <a:off x="1611379" y="1386181"/>
            <a:ext cx="19280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F40F-FCCB-4BD4-11D4-ED28046BA2D0}"/>
              </a:ext>
            </a:extLst>
          </p:cNvPr>
          <p:cNvSpPr/>
          <p:nvPr/>
        </p:nvSpPr>
        <p:spPr>
          <a:xfrm>
            <a:off x="683378" y="4493393"/>
            <a:ext cx="4187006" cy="135876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Occurrence for each Emergency Intensity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Emergency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25A27-E7AA-39E0-CCF2-79EF72326C15}"/>
              </a:ext>
            </a:extLst>
          </p:cNvPr>
          <p:cNvSpPr txBox="1"/>
          <p:nvPr/>
        </p:nvSpPr>
        <p:spPr>
          <a:xfrm>
            <a:off x="1221687" y="4177399"/>
            <a:ext cx="32528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6ADD2D3-526B-F51A-570F-FFF7A01E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0951"/>
              </p:ext>
            </p:extLst>
          </p:nvPr>
        </p:nvGraphicFramePr>
        <p:xfrm>
          <a:off x="703926" y="1827254"/>
          <a:ext cx="4166457" cy="216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137">
                  <a:extLst>
                    <a:ext uri="{9D8B030D-6E8A-4147-A177-3AD203B41FA5}">
                      <a16:colId xmlns:a16="http://schemas.microsoft.com/office/drawing/2014/main" val="3971630514"/>
                    </a:ext>
                  </a:extLst>
                </a:gridCol>
                <a:gridCol w="1171501">
                  <a:extLst>
                    <a:ext uri="{9D8B030D-6E8A-4147-A177-3AD203B41FA5}">
                      <a16:colId xmlns:a16="http://schemas.microsoft.com/office/drawing/2014/main" val="1197549899"/>
                    </a:ext>
                  </a:extLst>
                </a:gridCol>
                <a:gridCol w="1388819">
                  <a:extLst>
                    <a:ext uri="{9D8B030D-6E8A-4147-A177-3AD203B41FA5}">
                      <a16:colId xmlns:a16="http://schemas.microsoft.com/office/drawing/2014/main" val="1345419259"/>
                    </a:ext>
                  </a:extLst>
                </a:gridCol>
              </a:tblGrid>
              <a:tr h="48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Emergency Intensity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Teams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Resolve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62906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(least intense)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002077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598313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86281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55618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(most intense)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3683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2061579-8192-6D31-958F-8A410B6F530A}"/>
              </a:ext>
            </a:extLst>
          </p:cNvPr>
          <p:cNvSpPr txBox="1"/>
          <p:nvPr/>
        </p:nvSpPr>
        <p:spPr>
          <a:xfrm>
            <a:off x="5297227" y="1139960"/>
            <a:ext cx="6381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Variables: Time, Location, and Intensity of Emergency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7DCD870-3BAB-00F0-DD3B-CD6B4AF8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49672"/>
              </p:ext>
            </p:extLst>
          </p:nvPr>
        </p:nvGraphicFramePr>
        <p:xfrm>
          <a:off x="5409403" y="1876320"/>
          <a:ext cx="638155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47">
                  <a:extLst>
                    <a:ext uri="{9D8B030D-6E8A-4147-A177-3AD203B41FA5}">
                      <a16:colId xmlns:a16="http://schemas.microsoft.com/office/drawing/2014/main" val="3910768741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885460280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29254245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07071862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453921787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34275384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2848196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70412552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97144639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0566523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92800224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4283814878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7449832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91264527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14365121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16673006"/>
                    </a:ext>
                  </a:extLst>
                </a:gridCol>
              </a:tblGrid>
              <a:tr h="2450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8440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7E3391AD-252D-76D9-51D7-00CEB29B1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23216"/>
              </p:ext>
            </p:extLst>
          </p:nvPr>
        </p:nvGraphicFramePr>
        <p:xfrm>
          <a:off x="5409403" y="4235307"/>
          <a:ext cx="638155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47">
                  <a:extLst>
                    <a:ext uri="{9D8B030D-6E8A-4147-A177-3AD203B41FA5}">
                      <a16:colId xmlns:a16="http://schemas.microsoft.com/office/drawing/2014/main" val="3910768741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885460280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29254245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07071862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453921787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34275384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2848196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70412552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97144639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0566523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92800224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4283814878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7449832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2912645276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3143651213"/>
                    </a:ext>
                  </a:extLst>
                </a:gridCol>
                <a:gridCol w="398847">
                  <a:extLst>
                    <a:ext uri="{9D8B030D-6E8A-4147-A177-3AD203B41FA5}">
                      <a16:colId xmlns:a16="http://schemas.microsoft.com/office/drawing/2014/main" val="1716673006"/>
                    </a:ext>
                  </a:extLst>
                </a:gridCol>
              </a:tblGrid>
              <a:tr h="2412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844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1D3FB91-D518-D7AA-3511-F58E7B343956}"/>
              </a:ext>
            </a:extLst>
          </p:cNvPr>
          <p:cNvSpPr txBox="1"/>
          <p:nvPr/>
        </p:nvSpPr>
        <p:spPr>
          <a:xfrm>
            <a:off x="5409399" y="2429544"/>
            <a:ext cx="63815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Emergency rate for each zone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B0F3C-045A-0EE0-D387-F80805094596}"/>
              </a:ext>
            </a:extLst>
          </p:cNvPr>
          <p:cNvSpPr txBox="1"/>
          <p:nvPr/>
        </p:nvSpPr>
        <p:spPr>
          <a:xfrm>
            <a:off x="5409400" y="3031465"/>
            <a:ext cx="63815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Poisson </a:t>
            </a:r>
            <a:r>
              <a:rPr lang="en-US" sz="1400" b="1" dirty="0"/>
              <a:t>probability of emergency occurring for each zone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F1681-9B1D-B199-5F08-636CFC3BAF5C}"/>
              </a:ext>
            </a:extLst>
          </p:cNvPr>
          <p:cNvSpPr txBox="1"/>
          <p:nvPr/>
        </p:nvSpPr>
        <p:spPr>
          <a:xfrm>
            <a:off x="5409401" y="3633386"/>
            <a:ext cx="63815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Random number generated for each zone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D1820-F4D2-6DFF-B0E4-759831C532AA}"/>
              </a:ext>
            </a:extLst>
          </p:cNvPr>
          <p:cNvSpPr txBox="1"/>
          <p:nvPr/>
        </p:nvSpPr>
        <p:spPr>
          <a:xfrm>
            <a:off x="5409402" y="4803771"/>
            <a:ext cx="63815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Randomly pick coordinate of emergency in Zone 9 –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uniform distribution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0F9EF5-2147-C6E3-E5F0-AB79025B11FA}"/>
              </a:ext>
            </a:extLst>
          </p:cNvPr>
          <p:cNvSpPr txBox="1"/>
          <p:nvPr/>
        </p:nvSpPr>
        <p:spPr>
          <a:xfrm>
            <a:off x="5409402" y="5405692"/>
            <a:ext cx="63815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Intensity of emergency randomly picked based on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configured input probabilities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C15D4-3A4B-EFED-DACA-8DC5394E4F1C}"/>
              </a:ext>
            </a:extLst>
          </p:cNvPr>
          <p:cNvCxnSpPr/>
          <p:nvPr/>
        </p:nvCxnSpPr>
        <p:spPr>
          <a:xfrm flipH="1">
            <a:off x="1212783" y="253273"/>
            <a:ext cx="8904" cy="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72FC15-3AB7-0794-5363-4C08100F6BF7}"/>
              </a:ext>
            </a:extLst>
          </p:cNvPr>
          <p:cNvCxnSpPr>
            <a:endCxn id="19" idx="2"/>
          </p:cNvCxnSpPr>
          <p:nvPr/>
        </p:nvCxnSpPr>
        <p:spPr>
          <a:xfrm>
            <a:off x="8600174" y="2135400"/>
            <a:ext cx="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ED74C7-2568-3868-0771-D547CF335868}"/>
              </a:ext>
            </a:extLst>
          </p:cNvPr>
          <p:cNvCxnSpPr>
            <a:cxnSpLocks/>
          </p:cNvCxnSpPr>
          <p:nvPr/>
        </p:nvCxnSpPr>
        <p:spPr>
          <a:xfrm>
            <a:off x="8730113" y="2146235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19A8F2-6CB8-0CB6-3D8B-C6750BB9E7D1}"/>
              </a:ext>
            </a:extLst>
          </p:cNvPr>
          <p:cNvCxnSpPr>
            <a:cxnSpLocks/>
          </p:cNvCxnSpPr>
          <p:nvPr/>
        </p:nvCxnSpPr>
        <p:spPr>
          <a:xfrm>
            <a:off x="8730113" y="2740250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DEE15-747B-12FF-5647-2ABD7D360A56}"/>
              </a:ext>
            </a:extLst>
          </p:cNvPr>
          <p:cNvCxnSpPr>
            <a:cxnSpLocks/>
          </p:cNvCxnSpPr>
          <p:nvPr/>
        </p:nvCxnSpPr>
        <p:spPr>
          <a:xfrm>
            <a:off x="8730113" y="3339242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92F903-C9AB-F263-E835-47A57EDD8240}"/>
              </a:ext>
            </a:extLst>
          </p:cNvPr>
          <p:cNvCxnSpPr>
            <a:cxnSpLocks/>
          </p:cNvCxnSpPr>
          <p:nvPr/>
        </p:nvCxnSpPr>
        <p:spPr>
          <a:xfrm>
            <a:off x="8730113" y="3941163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81B377-DC68-CCC3-AB76-19F44090C0A6}"/>
              </a:ext>
            </a:extLst>
          </p:cNvPr>
          <p:cNvCxnSpPr>
            <a:cxnSpLocks/>
          </p:cNvCxnSpPr>
          <p:nvPr/>
        </p:nvCxnSpPr>
        <p:spPr>
          <a:xfrm>
            <a:off x="8730113" y="4501791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B312B5-A1A9-AB72-D1B9-8B9F52D93239}"/>
              </a:ext>
            </a:extLst>
          </p:cNvPr>
          <p:cNvCxnSpPr>
            <a:cxnSpLocks/>
          </p:cNvCxnSpPr>
          <p:nvPr/>
        </p:nvCxnSpPr>
        <p:spPr>
          <a:xfrm>
            <a:off x="8730113" y="5111548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918BE8-4DA7-224A-5807-27016A723D22}"/>
              </a:ext>
            </a:extLst>
          </p:cNvPr>
          <p:cNvSpPr txBox="1"/>
          <p:nvPr/>
        </p:nvSpPr>
        <p:spPr>
          <a:xfrm>
            <a:off x="192505" y="6429676"/>
            <a:ext cx="1162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Base Rate of Emergency was derived from 911 calls dataset from Montgomery County PD obtained from montcoalert.org</a:t>
            </a:r>
          </a:p>
        </p:txBody>
      </p:sp>
    </p:spTree>
    <p:extLst>
      <p:ext uri="{BB962C8B-B14F-4D97-AF65-F5344CB8AC3E}">
        <p14:creationId xmlns:p14="http://schemas.microsoft.com/office/powerpoint/2010/main" val="268853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E76-F10D-4FAC-1646-0BB32382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7" y="253273"/>
            <a:ext cx="9144000" cy="6724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0A4F1C7-B45F-322A-0D6B-16FFCD916703}"/>
              </a:ext>
            </a:extLst>
          </p:cNvPr>
          <p:cNvSpPr/>
          <p:nvPr/>
        </p:nvSpPr>
        <p:spPr>
          <a:xfrm rot="5400000">
            <a:off x="4305819" y="2893147"/>
            <a:ext cx="2194327" cy="37202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5BAD58FD-87E3-C14B-EC29-5855BFFC8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" y="972156"/>
            <a:ext cx="4502873" cy="4452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7409D-2AC5-2C8B-0423-8B4373A67C5F}"/>
              </a:ext>
            </a:extLst>
          </p:cNvPr>
          <p:cNvSpPr txBox="1"/>
          <p:nvPr/>
        </p:nvSpPr>
        <p:spPr>
          <a:xfrm>
            <a:off x="6006163" y="870164"/>
            <a:ext cx="5157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Emergency is generated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4E900-2852-248A-596F-8912667AA76F}"/>
              </a:ext>
            </a:extLst>
          </p:cNvPr>
          <p:cNvSpPr txBox="1"/>
          <p:nvPr/>
        </p:nvSpPr>
        <p:spPr>
          <a:xfrm>
            <a:off x="6006164" y="1472086"/>
            <a:ext cx="5157390" cy="304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Get list of all units with available teams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5C0A5C-97A1-54F0-8263-C56F05CDC380}"/>
              </a:ext>
            </a:extLst>
          </p:cNvPr>
          <p:cNvCxnSpPr>
            <a:cxnSpLocks/>
          </p:cNvCxnSpPr>
          <p:nvPr/>
        </p:nvCxnSpPr>
        <p:spPr>
          <a:xfrm>
            <a:off x="8604982" y="1180870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FF3AB-3CDE-B6CD-5510-C7962532FA08}"/>
              </a:ext>
            </a:extLst>
          </p:cNvPr>
          <p:cNvSpPr txBox="1"/>
          <p:nvPr/>
        </p:nvSpPr>
        <p:spPr>
          <a:xfrm>
            <a:off x="6006163" y="2071077"/>
            <a:ext cx="51573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Sort units by proximity to emergency location (Shortest Distance using Dijkstra’s algorithm)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B419FB-0B6D-E90A-2FA4-842CF534674F}"/>
              </a:ext>
            </a:extLst>
          </p:cNvPr>
          <p:cNvCxnSpPr>
            <a:cxnSpLocks/>
          </p:cNvCxnSpPr>
          <p:nvPr/>
        </p:nvCxnSpPr>
        <p:spPr>
          <a:xfrm>
            <a:off x="8604982" y="1779862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9779AC-DABF-3840-59F8-DB93FFF83B1B}"/>
              </a:ext>
            </a:extLst>
          </p:cNvPr>
          <p:cNvSpPr txBox="1"/>
          <p:nvPr/>
        </p:nvSpPr>
        <p:spPr>
          <a:xfrm>
            <a:off x="6006163" y="2885512"/>
            <a:ext cx="5157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Allocate required #teams from one or more nearest units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F3554-41C9-4626-3094-7863A82294DE}"/>
              </a:ext>
            </a:extLst>
          </p:cNvPr>
          <p:cNvCxnSpPr>
            <a:cxnSpLocks/>
          </p:cNvCxnSpPr>
          <p:nvPr/>
        </p:nvCxnSpPr>
        <p:spPr>
          <a:xfrm>
            <a:off x="8604982" y="2594297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8F2419-3AC4-2645-843F-03D3B001B3AA}"/>
              </a:ext>
            </a:extLst>
          </p:cNvPr>
          <p:cNvSpPr txBox="1"/>
          <p:nvPr/>
        </p:nvSpPr>
        <p:spPr>
          <a:xfrm>
            <a:off x="6006163" y="3484504"/>
            <a:ext cx="5157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Allocate required #teams from one or more units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0E5D9-D3C4-E1CC-4CEC-45FC60F2FBD5}"/>
              </a:ext>
            </a:extLst>
          </p:cNvPr>
          <p:cNvCxnSpPr>
            <a:cxnSpLocks/>
          </p:cNvCxnSpPr>
          <p:nvPr/>
        </p:nvCxnSpPr>
        <p:spPr>
          <a:xfrm>
            <a:off x="8604982" y="3193289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AC25B4-EA77-2D2B-A329-7DA969E05C99}"/>
              </a:ext>
            </a:extLst>
          </p:cNvPr>
          <p:cNvSpPr txBox="1"/>
          <p:nvPr/>
        </p:nvSpPr>
        <p:spPr>
          <a:xfrm>
            <a:off x="6006163" y="4083496"/>
            <a:ext cx="5157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Keep teams busy: to &amp; </a:t>
            </a:r>
            <a:r>
              <a:rPr lang="en-US" sz="1400" b="1" dirty="0" err="1"/>
              <a:t>fro</a:t>
            </a:r>
            <a:r>
              <a:rPr lang="en-US" sz="1400" b="1" dirty="0"/>
              <a:t> commute time + resolution time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3447F-C6B2-ECD8-14A4-F7F7809B7D5B}"/>
              </a:ext>
            </a:extLst>
          </p:cNvPr>
          <p:cNvCxnSpPr>
            <a:cxnSpLocks/>
          </p:cNvCxnSpPr>
          <p:nvPr/>
        </p:nvCxnSpPr>
        <p:spPr>
          <a:xfrm>
            <a:off x="8604982" y="3792281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DB44A8-3424-7622-D175-05FB8B2695D4}"/>
              </a:ext>
            </a:extLst>
          </p:cNvPr>
          <p:cNvSpPr txBox="1"/>
          <p:nvPr/>
        </p:nvSpPr>
        <p:spPr>
          <a:xfrm>
            <a:off x="6006163" y="4682488"/>
            <a:ext cx="5157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Make teams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50A87-121F-F49A-C75B-3F62C26FC1E7}"/>
              </a:ext>
            </a:extLst>
          </p:cNvPr>
          <p:cNvCxnSpPr>
            <a:cxnSpLocks/>
          </p:cNvCxnSpPr>
          <p:nvPr/>
        </p:nvCxnSpPr>
        <p:spPr>
          <a:xfrm>
            <a:off x="8604982" y="4391273"/>
            <a:ext cx="0" cy="29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92CCF7-CDFD-0ACF-2E61-84343BDC052B}"/>
              </a:ext>
            </a:extLst>
          </p:cNvPr>
          <p:cNvCxnSpPr/>
          <p:nvPr/>
        </p:nvCxnSpPr>
        <p:spPr>
          <a:xfrm>
            <a:off x="7526955" y="4391273"/>
            <a:ext cx="0" cy="896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40E2A8-5F32-57A0-53C3-F095ABD3FBD5}"/>
              </a:ext>
            </a:extLst>
          </p:cNvPr>
          <p:cNvSpPr txBox="1"/>
          <p:nvPr/>
        </p:nvSpPr>
        <p:spPr>
          <a:xfrm>
            <a:off x="6140914" y="5281480"/>
            <a:ext cx="2233064" cy="73866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Record commute time to emergency as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Response Time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16A715-7949-E707-CEA3-52661DF5500B}"/>
              </a:ext>
            </a:extLst>
          </p:cNvPr>
          <p:cNvSpPr/>
          <p:nvPr/>
        </p:nvSpPr>
        <p:spPr>
          <a:xfrm>
            <a:off x="1042720" y="5553773"/>
            <a:ext cx="275940" cy="273155"/>
          </a:xfrm>
          <a:prstGeom prst="ellipse">
            <a:avLst/>
          </a:prstGeom>
          <a:solidFill>
            <a:srgbClr val="F90000"/>
          </a:solidFill>
          <a:ln>
            <a:solidFill>
              <a:srgbClr val="F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66B85F-7045-15A5-5F12-A31E1CC10487}"/>
              </a:ext>
            </a:extLst>
          </p:cNvPr>
          <p:cNvSpPr txBox="1"/>
          <p:nvPr/>
        </p:nvSpPr>
        <p:spPr>
          <a:xfrm>
            <a:off x="1318660" y="5542365"/>
            <a:ext cx="462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location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C8D656-6C39-69E6-3A0F-84D67CB8BABB}"/>
              </a:ext>
            </a:extLst>
          </p:cNvPr>
          <p:cNvSpPr/>
          <p:nvPr/>
        </p:nvSpPr>
        <p:spPr>
          <a:xfrm>
            <a:off x="1042720" y="5929158"/>
            <a:ext cx="275940" cy="273155"/>
          </a:xfrm>
          <a:prstGeom prst="ellipse">
            <a:avLst/>
          </a:prstGeom>
          <a:solidFill>
            <a:srgbClr val="008400"/>
          </a:solidFill>
          <a:ln>
            <a:solidFill>
              <a:srgbClr val="00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AAC62E-5194-4273-07A6-8A4B4E982B60}"/>
              </a:ext>
            </a:extLst>
          </p:cNvPr>
          <p:cNvSpPr txBox="1"/>
          <p:nvPr/>
        </p:nvSpPr>
        <p:spPr>
          <a:xfrm>
            <a:off x="1325269" y="5888873"/>
            <a:ext cx="391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Response Unit Location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8CA3E1-962C-7D37-1852-E0EEBA0723DB}"/>
              </a:ext>
            </a:extLst>
          </p:cNvPr>
          <p:cNvCxnSpPr>
            <a:cxnSpLocks/>
          </p:cNvCxnSpPr>
          <p:nvPr/>
        </p:nvCxnSpPr>
        <p:spPr>
          <a:xfrm>
            <a:off x="8367028" y="5627052"/>
            <a:ext cx="55784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E14175-9C70-9C5D-AF12-1F90518FB6E1}"/>
              </a:ext>
            </a:extLst>
          </p:cNvPr>
          <p:cNvSpPr txBox="1"/>
          <p:nvPr/>
        </p:nvSpPr>
        <p:spPr>
          <a:xfrm>
            <a:off x="8924877" y="5137105"/>
            <a:ext cx="2233064" cy="95410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Emergency is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successfully responded to </a:t>
            </a:r>
            <a:r>
              <a:rPr lang="en-US" sz="1400" b="1" dirty="0"/>
              <a:t>if response time is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within 10 minutes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7348CB-A656-B740-4120-9C390054DF5B}"/>
              </a:ext>
            </a:extLst>
          </p:cNvPr>
          <p:cNvSpPr txBox="1"/>
          <p:nvPr/>
        </p:nvSpPr>
        <p:spPr>
          <a:xfrm>
            <a:off x="192505" y="6429676"/>
            <a:ext cx="1162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Emergency Response threshold of 10 mins has been determined based on this </a:t>
            </a:r>
            <a:r>
              <a:rPr lang="en-US" sz="1200" i="1" dirty="0">
                <a:hlinkClick r:id="rId4"/>
              </a:rPr>
              <a:t>source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53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3956F-E017-92FB-28BD-041A482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847" y="3077677"/>
            <a:ext cx="5863549" cy="7026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Demo Time!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y Digital Twin Is an Essential Tool For Smart Cities">
            <a:extLst>
              <a:ext uri="{FF2B5EF4-FFF2-40B4-BE49-F238E27FC236}">
                <a16:creationId xmlns:a16="http://schemas.microsoft.com/office/drawing/2014/main" id="{9782E401-B318-D930-C7AB-1AE27858F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-1" r="45593" b="-1"/>
          <a:stretch/>
        </p:blipFill>
        <p:spPr bwMode="auto">
          <a:xfrm>
            <a:off x="6760141" y="10"/>
            <a:ext cx="543506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3956F-E017-92FB-28BD-041A482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847" y="3077677"/>
            <a:ext cx="5863549" cy="7026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y Digital Twin Is an Essential Tool For Smart Cities">
            <a:extLst>
              <a:ext uri="{FF2B5EF4-FFF2-40B4-BE49-F238E27FC236}">
                <a16:creationId xmlns:a16="http://schemas.microsoft.com/office/drawing/2014/main" id="{9782E401-B318-D930-C7AB-1AE27858F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-1" r="45593" b="-1"/>
          <a:stretch/>
        </p:blipFill>
        <p:spPr bwMode="auto">
          <a:xfrm>
            <a:off x="6760141" y="10"/>
            <a:ext cx="543506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2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15488</TotalTime>
  <Words>759</Words>
  <Application>Microsoft Office PowerPoint</Application>
  <PresentationFormat>Widescreen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Monte Carlo Simulation of Emergency Response for City Planning</vt:lpstr>
      <vt:lpstr>Introduction</vt:lpstr>
      <vt:lpstr>City Configuration</vt:lpstr>
      <vt:lpstr>City Configuration</vt:lpstr>
      <vt:lpstr>Emergency Units Configuration</vt:lpstr>
      <vt:lpstr>Emergency</vt:lpstr>
      <vt:lpstr>Emergency</vt:lpstr>
      <vt:lpstr>Demo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Shruti Ravichandran</cp:lastModifiedBy>
  <cp:revision>66</cp:revision>
  <dcterms:created xsi:type="dcterms:W3CDTF">2018-02-18T19:39:47Z</dcterms:created>
  <dcterms:modified xsi:type="dcterms:W3CDTF">2022-12-07T03:40:13Z</dcterms:modified>
</cp:coreProperties>
</file>