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2160" autoAdjust="0"/>
  </p:normalViewPr>
  <p:slideViewPr>
    <p:cSldViewPr snapToGrid="0">
      <p:cViewPr varScale="1">
        <p:scale>
          <a:sx n="90" d="100"/>
          <a:sy n="90" d="100"/>
        </p:scale>
        <p:origin x="108" y="1518"/>
      </p:cViewPr>
      <p:guideLst>
        <p:guide orient="horz" pos="2160"/>
        <p:guide pos="3840"/>
      </p:guideLst>
    </p:cSldViewPr>
  </p:slideViewPr>
  <p:notesTextViewPr>
    <p:cViewPr>
      <p:scale>
        <a:sx n="1" d="1"/>
        <a:sy n="1" d="1"/>
      </p:scale>
      <p:origin x="0" y="-189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0" i="0" dirty="0">
                <a:solidFill>
                  <a:srgbClr val="D1D5DB"/>
                </a:solidFill>
                <a:effectLst/>
                <a:latin typeface="Söhne"/>
              </a:rPr>
              <a:t>"Welcome to our presentation on the Green Pace Security Policy. Today, we're unveiling a comprehensive strategy designed not just to react to threats, but to proactively fortify our development practices and infrastructure. Our approach intertwines with the defense-in-depth strategy, embedding security at every layer of our operation. This policy is our commitment not only to meet but exceed industry best practices, ensuring that our products are trustworthy and our systems resilient against evolving cyber threats."</a:t>
            </a: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0" i="0" dirty="0">
                <a:solidFill>
                  <a:srgbClr val="D1D5DB"/>
                </a:solidFill>
                <a:effectLst/>
                <a:latin typeface="Söhne"/>
              </a:rPr>
              <a:t>"Turning our attention to the Threats Matrix, we encapsulate a comprehensive view of potential vulnerabilities. This matrix is our guide to prioritize and tackle the risks our systems might face. It assesses the severity and likelihood of each identified risk, helping us allocate our resources efficiently. But we don't stop there – we leverage automation to proactively detect and address these threats, integrating advanced tools into our development pipeline that continuously scan for vulnerabilities even before they manifest in production."</a:t>
            </a: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0" i="0" dirty="0">
                <a:solidFill>
                  <a:srgbClr val="D1D5DB"/>
                </a:solidFill>
                <a:effectLst/>
                <a:latin typeface="Söhne"/>
              </a:rPr>
              <a:t>"As we navigate through our security policy, it's vital to understand the core principles that form the foundation of our practices. These ten principles are not just guidelines; they are the bedrock of our secure development lifecycle. Each principle aligns with specific coding standards, ensuring that our security measures are not siloed but are a concerted effort across all facets of development. This cohesion between principles and standards is what sets us apart, fostering a culture where security is integrated into every line of code we write."</a:t>
            </a: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0" i="0" dirty="0">
                <a:solidFill>
                  <a:srgbClr val="D1D5DB"/>
                </a:solidFill>
                <a:effectLst/>
                <a:latin typeface="Söhne"/>
              </a:rPr>
              <a:t>"As we delve deeper, let's focus on the coding standards – these are the tangible applications of our principles. Each standard addresses specific security aspects within our development process. We've ranked these standards based on a system that considers the potential impact, exploitability, and prevalence of the associated vulnerabilities. This ranking informs our approach to code reviews, testing, and continuous monitoring, ensuring that we not only meet but exceed industry security benchmarks."</a:t>
            </a:r>
            <a:endParaRPr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indent="0" algn="l" rtl="0" fontAlgn="t">
              <a:spcBef>
                <a:spcPts val="0"/>
              </a:spcBef>
              <a:spcAft>
                <a:spcPts val="0"/>
              </a:spcAft>
              <a:buNone/>
            </a:pPr>
            <a:r>
              <a:rPr lang="en-US" sz="1800" b="1" i="0" u="none" strike="noStrike"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Encryption in rest</a:t>
            </a:r>
            <a:endParaRPr lang="en-US" sz="1800" b="0" i="0" u="none" strike="noStrike" dirty="0">
              <a:effectLst/>
              <a:latin typeface="Arial" panose="020B0604020202020204" pitchFamily="34" charset="0"/>
            </a:endParaRPr>
          </a:p>
          <a:p>
            <a:pPr marL="0" marR="0" algn="l" rtl="0" fontAlgn="t">
              <a:spcBef>
                <a:spcPts val="0"/>
              </a:spcBef>
              <a:spcAft>
                <a:spcPts val="0"/>
              </a:spcAft>
            </a:pPr>
            <a:r>
              <a:rPr lang="en-US" sz="1800" b="0" i="0" u="none" strike="noStrike"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Encryption at rest is a critical security measure which ensures that all sensitive data, when stored on any device or media, is not readily accessible or decipherable to unauthorized users. This policy mandates that any such stored data, whether it be on internal servers, cloud storage, external backup media, or any other form of digital storage, must be encrypted using industry-standard algorithms and secure key management practices. The reason for enforcing this policy is to protect against data breaches that can occur if storage devices are lost, stolen, or otherwise compromised. Compliance with this policy not only safeguards our data against unauthorized access but also aligns with regulatory requirements for data protection and privacy.</a:t>
            </a:r>
            <a:endParaRPr lang="en-US" sz="1800" b="0" i="0" u="none" strike="noStrike" dirty="0">
              <a:effectLst/>
              <a:latin typeface="Arial" panose="020B0604020202020204" pitchFamily="34" charset="0"/>
            </a:endParaRPr>
          </a:p>
          <a:p>
            <a:pPr marL="0" marR="0" indent="0" algn="l" rtl="0" fontAlgn="t">
              <a:spcBef>
                <a:spcPts val="0"/>
              </a:spcBef>
              <a:spcAft>
                <a:spcPts val="0"/>
              </a:spcAft>
              <a:buNone/>
            </a:pPr>
            <a:endPar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gn="l" rtl="0" fontAlgn="t">
              <a:spcBef>
                <a:spcPts val="0"/>
              </a:spcBef>
              <a:spcAft>
                <a:spcPts val="0"/>
              </a:spcAft>
              <a:buNone/>
            </a:pPr>
            <a: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Encryption at flight</a:t>
            </a:r>
            <a:endParaRPr lang="en-US" sz="1800" b="0" i="0" u="none" strike="noStrike" dirty="0">
              <a:effectLst/>
              <a:latin typeface="Arial" panose="020B0604020202020204" pitchFamily="34" charset="0"/>
            </a:endParaRPr>
          </a:p>
          <a:p>
            <a:pPr marL="0" marR="0" algn="l" rtl="0" fontAlgn="t">
              <a:spcBef>
                <a:spcPts val="0"/>
              </a:spcBef>
              <a:spcAft>
                <a:spcPts val="0"/>
              </a:spcAft>
            </a:pPr>
            <a: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Encryption in transit, often referred to as encryption in flight, is the practice of encrypting data while it is being transmitted over a network. The policy here requires that any data sent over the network, both within our internal networks and across the internet, must be encrypted. This is to protect the confidentiality and integrity of data as it moves from one location to another, preventing potential interception by unauthorized parties. To achieve this, we employ secure communication protocols like HTTPS, SSH, and TLS for all data transmissions. The encryption in flight policy is crucial for maintaining the trust of our clients and partners, ensuring that all data exchanges meet the high-security standards expected in today’s digital landscape.</a:t>
            </a:r>
            <a:endParaRPr lang="en-US" sz="1800" b="0" i="0" u="none" strike="noStrike" dirty="0">
              <a:effectLst/>
              <a:latin typeface="Arial" panose="020B0604020202020204" pitchFamily="34" charset="0"/>
            </a:endParaRPr>
          </a:p>
          <a:p>
            <a:pPr marL="0" marR="0" indent="0" algn="l" rtl="0" fontAlgn="t">
              <a:spcBef>
                <a:spcPts val="0"/>
              </a:spcBef>
              <a:spcAft>
                <a:spcPts val="0"/>
              </a:spcAft>
              <a:buNone/>
            </a:pPr>
            <a:endPar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gn="l" rtl="0" fontAlgn="t">
              <a:spcBef>
                <a:spcPts val="0"/>
              </a:spcBef>
              <a:spcAft>
                <a:spcPts val="0"/>
              </a:spcAft>
              <a:buNone/>
            </a:pPr>
            <a: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Encryption in use</a:t>
            </a:r>
            <a:endParaRPr lang="en-US" sz="1800" b="0" i="0" u="none" strike="noStrike" dirty="0">
              <a:effectLst/>
              <a:latin typeface="Arial" panose="020B0604020202020204" pitchFamily="34" charset="0"/>
            </a:endParaRPr>
          </a:p>
          <a:p>
            <a:pPr marL="0" marR="0" algn="l" rtl="0" fontAlgn="t">
              <a:spcBef>
                <a:spcPts val="0"/>
              </a:spcBef>
              <a:spcAft>
                <a:spcPts val="0"/>
              </a:spcAft>
            </a:pPr>
            <a: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Encryption in use pertains to protecting data that is currently being processed. This policy mandates that data, especially of a sensitive nature, must be encrypted not just when at rest or in transit, but also when in memory and during computation. This is to prevent data exposure in the event of system compromises such as memory scrapes or if an unauthorized entity gains access to a system’s computational resources. We enforce this policy by using advanced encryption methods and ensuring that any temporary data is securely handled. Encrypting data in use is a forward-thinking approach to security, addressing emerging threats and reducing the attack surface within active computing environments.</a:t>
            </a:r>
            <a:endParaRPr lang="en-US" sz="1800" b="0" i="0" u="none" strike="noStrike" dirty="0">
              <a:effectLst/>
              <a:latin typeface="Arial" panose="020B0604020202020204" pitchFamily="34" charset="0"/>
            </a:endParaRPr>
          </a:p>
          <a:p>
            <a:pPr marL="0" lvl="0" indent="0" algn="l" rtl="0">
              <a:lnSpc>
                <a:spcPct val="100000"/>
              </a:lnSpc>
              <a:spcBef>
                <a:spcPts val="0"/>
              </a:spcBef>
              <a:spcAft>
                <a:spcPts val="0"/>
              </a:spcAft>
              <a:buSzPts val="1100"/>
              <a:buNone/>
            </a:pP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indent="0" algn="l" rtl="0" fontAlgn="t">
              <a:spcBef>
                <a:spcPts val="0"/>
              </a:spcBef>
              <a:spcAft>
                <a:spcPts val="0"/>
              </a:spcAft>
            </a:pPr>
            <a:r>
              <a:rPr lang="en-US" sz="1800" b="1" i="0" u="none" strike="noStrike"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Triple-A Framework*</a:t>
            </a:r>
            <a:endParaRPr lang="en-US" sz="1800" b="0" i="0" u="none" strike="noStrike" dirty="0">
              <a:effectLst/>
              <a:latin typeface="Arial" panose="020B0604020202020204" pitchFamily="34" charset="0"/>
            </a:endParaRPr>
          </a:p>
          <a:p>
            <a:pPr marL="0" marR="0" indent="0" algn="l" rtl="0" fontAlgn="t">
              <a:spcBef>
                <a:spcPts val="0"/>
              </a:spcBef>
              <a:spcAft>
                <a:spcPts val="0"/>
              </a:spcAft>
              <a:buNone/>
            </a:pPr>
            <a:r>
              <a:rPr lang="en-US" sz="1800" b="1" i="0" u="none" strike="noStrike"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Explain what it is and how and why the policy applies.</a:t>
            </a:r>
            <a:endParaRPr lang="en-US" sz="1800" b="0" i="0" u="none" strike="noStrike" dirty="0">
              <a:effectLst/>
              <a:latin typeface="Arial" panose="020B0604020202020204" pitchFamily="34" charset="0"/>
            </a:endParaRPr>
          </a:p>
          <a:p>
            <a:pPr marL="0" marR="0" indent="0" algn="l" rtl="0" fontAlgn="t">
              <a:spcBef>
                <a:spcPts val="0"/>
              </a:spcBef>
              <a:spcAft>
                <a:spcPts val="0"/>
              </a:spcAft>
              <a:buNone/>
            </a:pPr>
            <a:endPar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gn="l" rtl="0" fontAlgn="t">
              <a:spcBef>
                <a:spcPts val="0"/>
              </a:spcBef>
              <a:spcAft>
                <a:spcPts val="0"/>
              </a:spcAft>
              <a:buNone/>
            </a:pPr>
            <a: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Authentication</a:t>
            </a:r>
            <a:endParaRPr lang="en-US" sz="1800" b="0" i="0" u="none" strike="noStrike" dirty="0">
              <a:effectLst/>
              <a:latin typeface="Arial" panose="020B0604020202020204" pitchFamily="34" charset="0"/>
            </a:endParaRPr>
          </a:p>
          <a:p>
            <a:pPr marL="0" marR="0" algn="l" rtl="0" fontAlgn="t">
              <a:spcBef>
                <a:spcPts val="0"/>
              </a:spcBef>
              <a:spcAft>
                <a:spcPts val="0"/>
              </a:spcAft>
            </a:pPr>
            <a: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Authentication is the mechanism by which a system verifies the identity of a user trying to gain access. Our policy requires users to authenticate themselves using robust methods, such as multi-factor authentication, to ensure that system access is granted only to legitimate users. By logging and monitoring all authentication attempts, we maintain a secure and verifiable access control system. This policy is pivotal to our security posture, as it prevents unauthorized access by ensuring that only verified individuals can enter our systems, thus protecting sensitive information from potential malicious actors.</a:t>
            </a:r>
            <a:endParaRPr lang="en-US" sz="1800" b="0" i="0" u="none" strike="noStrike" dirty="0">
              <a:effectLst/>
              <a:latin typeface="Arial" panose="020B0604020202020204" pitchFamily="34" charset="0"/>
            </a:endParaRPr>
          </a:p>
          <a:p>
            <a:pPr marL="0" marR="0" indent="0" algn="l" rtl="0" fontAlgn="t">
              <a:spcBef>
                <a:spcPts val="0"/>
              </a:spcBef>
              <a:spcAft>
                <a:spcPts val="0"/>
              </a:spcAft>
              <a:buNone/>
            </a:pPr>
            <a:endPar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gn="l" rtl="0" fontAlgn="t">
              <a:spcBef>
                <a:spcPts val="0"/>
              </a:spcBef>
              <a:spcAft>
                <a:spcPts val="0"/>
              </a:spcAft>
              <a:buNone/>
            </a:pPr>
            <a: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Authorization</a:t>
            </a:r>
            <a:endParaRPr lang="en-US" sz="1800" b="0" i="0" u="none" strike="noStrike" dirty="0">
              <a:effectLst/>
              <a:latin typeface="Arial" panose="020B0604020202020204" pitchFamily="34" charset="0"/>
            </a:endParaRPr>
          </a:p>
          <a:p>
            <a:pPr marL="0" marR="0" algn="l" rtl="0" fontAlgn="t">
              <a:spcBef>
                <a:spcPts val="0"/>
              </a:spcBef>
              <a:spcAft>
                <a:spcPts val="0"/>
              </a:spcAft>
            </a:pPr>
            <a: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authorization policy in place ensures that users are granted access only to the resources necessary for their specific role or task, adhering to the principle of least privilege. This policy applies each time a user attempts to interact with resources, whether accessing databases, modifying files, or altering configurations. By enforcing role-based access controls and keeping meticulous records of permissions and their changes, we minimize the risk of unauthorized or inappropriate access to sensitive resources. Authorization is a key component of our overall security strategy, as it defines and restricts user actions based on their authenticated identity, thereby enhancing our system's integrity and data protection capabilities.</a:t>
            </a:r>
            <a:endParaRPr lang="en-US" sz="1800" b="0" i="0" u="none" strike="noStrike" dirty="0">
              <a:effectLst/>
              <a:latin typeface="Arial" panose="020B0604020202020204" pitchFamily="34" charset="0"/>
            </a:endParaRPr>
          </a:p>
          <a:p>
            <a:pPr marL="0" marR="0" indent="0" algn="l" rtl="0" fontAlgn="t">
              <a:spcBef>
                <a:spcPts val="0"/>
              </a:spcBef>
              <a:spcAft>
                <a:spcPts val="0"/>
              </a:spcAft>
              <a:buNone/>
            </a:pPr>
            <a:endParaRPr lang="en-US" sz="1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gn="l" rtl="0" fontAlgn="t">
              <a:spcBef>
                <a:spcPts val="0"/>
              </a:spcBef>
              <a:spcAft>
                <a:spcPts val="0"/>
              </a:spcAft>
              <a:buNone/>
            </a:pPr>
            <a:r>
              <a:rPr lang="en-US" sz="1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Accounting</a:t>
            </a:r>
            <a:endParaRPr lang="en-US" sz="1800" b="0" i="0" u="none" strike="noStrike" dirty="0">
              <a:effectLst/>
              <a:latin typeface="Arial" panose="020B0604020202020204" pitchFamily="34" charset="0"/>
            </a:endParaRPr>
          </a:p>
          <a:p>
            <a:pPr marL="0" marR="0" algn="l" rtl="0" fontAlgn="t">
              <a:spcBef>
                <a:spcPts val="0"/>
              </a:spcBef>
              <a:spcAft>
                <a:spcPts val="0"/>
              </a:spcAft>
            </a:pPr>
            <a: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Accounting, in the context of IT security, refers to the tracking and logging of user activities within our systems, specifically focusing on interactions that could affect the security posture, such as database modifications or file access. The policy for accounting is to maintain detailed and tamper-evident logs for all significant actions, which enables us to audit user behavior, track changes, and detect potential security incidents. The application of this policy is vital for accountability, as it allows us to perform thorough security audits, comply with regulatory standards, and swiftly respond to any anomalies or breaches. Keeping rigorous logs is not only a best practice for security but also crucial for post-event analysis and forensics.</a:t>
            </a:r>
            <a:endParaRPr lang="en-US" sz="1800" b="0" i="0" u="none" strike="noStrike" dirty="0">
              <a:effectLst/>
              <a:latin typeface="Arial" panose="020B0604020202020204" pitchFamily="34" charset="0"/>
            </a:endParaRPr>
          </a:p>
          <a:p>
            <a:pPr marL="0" lvl="0" indent="0" algn="l" rtl="0">
              <a:lnSpc>
                <a:spcPct val="100000"/>
              </a:lnSpc>
              <a:spcBef>
                <a:spcPts val="0"/>
              </a:spcBef>
              <a:spcAft>
                <a:spcPts val="0"/>
              </a:spcAft>
              <a:buSzPts val="1100"/>
              <a:buNone/>
            </a:pP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Joshua Perez</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a:t>[Explain the DevSecOps pipeline.]</a:t>
            </a:r>
            <a:endParaRPr sz="1600"/>
          </a:p>
          <a:p>
            <a:pPr marL="685800" lvl="1" indent="-228600" algn="l" rtl="0">
              <a:lnSpc>
                <a:spcPct val="90000"/>
              </a:lnSpc>
              <a:spcBef>
                <a:spcPts val="500"/>
              </a:spcBef>
              <a:spcAft>
                <a:spcPts val="0"/>
              </a:spcAft>
              <a:buClr>
                <a:schemeClr val="lt1"/>
              </a:buClr>
              <a:buSzPts val="2000"/>
              <a:buChar char="•"/>
            </a:pPr>
            <a:r>
              <a:rPr lang="en-US"/>
              <a:t>[Summarize the external tools and where and how they are used in the context of the diagram.]</a:t>
            </a:r>
            <a:endParaRPr sz="160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[Describe the problems, the solutions, and the risks or benefits involved if you act now or wait. Where is the strategy lacking? What are the risks of using this strategy? Which steps should be taken?]</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a:t>[Identify gaps in the security policy.]</a:t>
            </a:r>
            <a:endParaRPr sz="140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[Identify standards that should be adopted to prevent future problems.]</a:t>
            </a:r>
            <a:endParaRPr sz="1800"/>
          </a:p>
          <a:p>
            <a:pPr marL="228600" lvl="0" indent="-88900" algn="l" rtl="0">
              <a:lnSpc>
                <a:spcPct val="90000"/>
              </a:lnSpc>
              <a:spcBef>
                <a:spcPts val="1000"/>
              </a:spcBef>
              <a:spcAft>
                <a:spcPts val="0"/>
              </a:spcAft>
              <a:buClr>
                <a:schemeClr val="lt1"/>
              </a:buClr>
              <a:buSzPts val="2200"/>
              <a:buNone/>
            </a:pP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[Provide APA-style references with links to resources, articles, and videos that you used in your presentation.]</a:t>
            </a:r>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a:t>[Introduce your security policy. Explain why it was needed and how it will be used to support the defense-in-depth best practice.]</a:t>
            </a:r>
            <a:endParaRPr sz="1600"/>
          </a:p>
          <a:p>
            <a:pPr marL="0" lvl="0" indent="0" algn="l" rtl="0">
              <a:lnSpc>
                <a:spcPct val="90000"/>
              </a:lnSpc>
              <a:spcBef>
                <a:spcPts val="1000"/>
              </a:spcBef>
              <a:spcAft>
                <a:spcPts val="0"/>
              </a:spcAft>
              <a:buClr>
                <a:schemeClr val="lt1"/>
              </a:buClr>
              <a:buSzPts val="2200"/>
              <a:buNone/>
            </a:pP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a:solidFill>
                  <a:srgbClr val="FFFFFF"/>
                </a:solidFill>
              </a:rPr>
              <a:t>[Populate the Threats Matrix table and provide explanations to summarize of all of your security risks.]</a:t>
            </a:r>
            <a:endParaRPr sz="2000"/>
          </a:p>
          <a:p>
            <a:pPr marL="228600" lvl="0" indent="-88900" algn="l" rtl="0">
              <a:lnSpc>
                <a:spcPct val="90000"/>
              </a:lnSpc>
              <a:spcBef>
                <a:spcPts val="1000"/>
              </a:spcBef>
              <a:spcAft>
                <a:spcPts val="0"/>
              </a:spcAft>
              <a:buClr>
                <a:schemeClr val="lt1"/>
              </a:buClr>
              <a:buSzPts val="2200"/>
              <a:buNone/>
            </a:pPr>
            <a:endParaRPr/>
          </a:p>
        </p:txBody>
      </p:sp>
      <p:graphicFrame>
        <p:nvGraphicFramePr>
          <p:cNvPr id="161" name="Google Shape;161;p4" descr="Alt text required"/>
          <p:cNvGraphicFramePr/>
          <p:nvPr>
            <p:extLst>
              <p:ext uri="{D42A27DB-BD31-4B8C-83A1-F6EECF244321}">
                <p14:modId xmlns:p14="http://schemas.microsoft.com/office/powerpoint/2010/main" val="4404453"/>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Low priority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[Insert text here.]</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[L</a:t>
            </a:r>
            <a:r>
              <a:rPr lang="en-US">
                <a:solidFill>
                  <a:srgbClr val="FFFFFF"/>
                </a:solidFill>
              </a:rPr>
              <a:t>ist the 10 principles. List the coding standards that apply to each principle. This should demonstrate the alignment between principles and standards.]</a:t>
            </a:r>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[List the 10 coding standards. Explain your own ranking system for vulnerabilities, using specific details from the coding standards in your security policy.]</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3B407B50-2AAE-D088-2FE1-F6A82B7111F1}"/>
              </a:ext>
            </a:extLst>
          </p:cNvPr>
          <p:cNvGraphicFramePr>
            <a:graphicFrameLocks noGrp="1"/>
          </p:cNvGraphicFramePr>
          <p:nvPr>
            <p:extLst>
              <p:ext uri="{D42A27DB-BD31-4B8C-83A1-F6EECF244321}">
                <p14:modId xmlns:p14="http://schemas.microsoft.com/office/powerpoint/2010/main" val="2849054731"/>
              </p:ext>
            </p:extLst>
          </p:nvPr>
        </p:nvGraphicFramePr>
        <p:xfrm>
          <a:off x="221324" y="1761656"/>
          <a:ext cx="10862750" cy="5811520"/>
        </p:xfrm>
        <a:graphic>
          <a:graphicData uri="http://schemas.openxmlformats.org/drawingml/2006/table">
            <a:tbl>
              <a:tblPr firstRow="1" bandRow="1">
                <a:tableStyleId>{B301B821-A1FF-4177-AEE7-76D212191A09}</a:tableStyleId>
              </a:tblPr>
              <a:tblGrid>
                <a:gridCol w="5431375">
                  <a:extLst>
                    <a:ext uri="{9D8B030D-6E8A-4147-A177-3AD203B41FA5}">
                      <a16:colId xmlns:a16="http://schemas.microsoft.com/office/drawing/2014/main" val="706360758"/>
                    </a:ext>
                  </a:extLst>
                </a:gridCol>
                <a:gridCol w="5431375">
                  <a:extLst>
                    <a:ext uri="{9D8B030D-6E8A-4147-A177-3AD203B41FA5}">
                      <a16:colId xmlns:a16="http://schemas.microsoft.com/office/drawing/2014/main" val="3609194540"/>
                    </a:ext>
                  </a:extLst>
                </a:gridCol>
              </a:tblGrid>
              <a:tr h="273559">
                <a:tc>
                  <a:txBody>
                    <a:bodyPr/>
                    <a:lstStyle/>
                    <a:p>
                      <a:pPr marL="0" marR="0" lvl="0" indent="0">
                        <a:spcBef>
                          <a:spcPts val="0"/>
                        </a:spcBef>
                        <a:spcAft>
                          <a:spcPts val="0"/>
                        </a:spcAft>
                        <a:buFont typeface="+mj-lt"/>
                        <a:buNone/>
                      </a:pPr>
                      <a:r>
                        <a:rPr lang="en-US" sz="1200" b="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Encryption</a:t>
                      </a:r>
                      <a:endParaRPr lang="en-US" sz="120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b"/>
                </a:tc>
                <a:tc>
                  <a:txBody>
                    <a:bodyPr/>
                    <a:lstStyle/>
                    <a:p>
                      <a:pPr marL="0" marR="0">
                        <a:spcBef>
                          <a:spcPts val="0"/>
                        </a:spcBef>
                        <a:spcAft>
                          <a:spcPts val="0"/>
                        </a:spcAft>
                      </a:pPr>
                      <a:r>
                        <a:rPr lang="en-US" sz="1200" b="1">
                          <a:solidFill>
                            <a:srgbClr val="000000"/>
                          </a:solidFill>
                          <a:effectLst/>
                          <a:latin typeface="Calibri" panose="020F0502020204030204" pitchFamily="34" charset="0"/>
                          <a:ea typeface="Calibri" panose="020F0502020204030204" pitchFamily="34" charset="0"/>
                          <a:cs typeface="Calibri" panose="020F0502020204030204" pitchFamily="34" charset="0"/>
                        </a:rPr>
                        <a:t>Explain what it is and how and why the policy applies.</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nchor="b"/>
                </a:tc>
                <a:extLst>
                  <a:ext uri="{0D108BD9-81ED-4DB2-BD59-A6C34878D82A}">
                    <a16:rowId xmlns:a16="http://schemas.microsoft.com/office/drawing/2014/main" val="3877456435"/>
                  </a:ext>
                </a:extLst>
              </a:tr>
              <a:tr h="1442741">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Calibri" panose="020F0502020204030204" pitchFamily="34" charset="0"/>
                        </a:rPr>
                        <a:t>Encryption in rest</a:t>
                      </a:r>
                    </a:p>
                  </a:txBody>
                  <a:tcPr marL="63500" marR="63500" marT="63500" marB="63500"/>
                </a:tc>
                <a:tc>
                  <a:txBody>
                    <a:bodyPr/>
                    <a:lstStyle/>
                    <a:p>
                      <a:pPr marL="0" marR="0">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Encryption at rest is a critical security measure which ensures that all sensitive data, when stored on any device or media, is not readily accessible or decipherable to unauthorized users. This policy mandates that any such stored data, whether it be on internal servers, cloud storage, external backup media, or any other form of digital storage, must be encrypted using industry-standard algorithms and secure key management practices. The reason for enforcing this policy is to protect against data breaches that can occur if storage devices are lost, stolen, or otherwise compromised. Compliance with this policy not only safeguards our data against unauthorized access but also aligns with regulatory requirements for data protection and privacy.</a:t>
                      </a:r>
                    </a:p>
                  </a:txBody>
                  <a:tcPr marL="63500" marR="63500" marT="63500" marB="63500"/>
                </a:tc>
                <a:extLst>
                  <a:ext uri="{0D108BD9-81ED-4DB2-BD59-A6C34878D82A}">
                    <a16:rowId xmlns:a16="http://schemas.microsoft.com/office/drawing/2014/main" val="2910662425"/>
                  </a:ext>
                </a:extLst>
              </a:tr>
              <a:tr h="1307836">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Calibri" panose="020F0502020204030204" pitchFamily="34" charset="0"/>
                        </a:rPr>
                        <a:t>Encryption at flight</a:t>
                      </a:r>
                    </a:p>
                  </a:txBody>
                  <a:tcPr marL="63500" marR="63500" marT="63500" marB="63500"/>
                </a:tc>
                <a:tc>
                  <a:txBody>
                    <a:bodyPr/>
                    <a:lstStyle/>
                    <a:p>
                      <a:pPr marL="0" marR="0">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Encryption in transit, often referred to as encryption in flight, is the practice of encrypting data while it is being transmitted over a network. The policy here requires that any data sent over the network, both within our internal networks and across the internet, must be encrypted. This is to protect the confidentiality and integrity of data as it moves from one location to another, preventing potential interception by unauthorized parties. To achieve this, we employ secure communication protocols like HTTPS, SSH, and TLS for all data transmissions. The encryption in flight policy is crucial for maintaining the trust of our clients and partners, ensuring that all data exchanges meet the high-security standards expected in today’s digital landscape.</a:t>
                      </a:r>
                    </a:p>
                  </a:txBody>
                  <a:tcPr marL="63500" marR="63500" marT="63500" marB="63500"/>
                </a:tc>
                <a:extLst>
                  <a:ext uri="{0D108BD9-81ED-4DB2-BD59-A6C34878D82A}">
                    <a16:rowId xmlns:a16="http://schemas.microsoft.com/office/drawing/2014/main" val="3697349578"/>
                  </a:ext>
                </a:extLst>
              </a:tr>
              <a:tr h="1307836">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Calibri" panose="020F0502020204030204" pitchFamily="34" charset="0"/>
                        </a:rPr>
                        <a:t>Encryption in use</a:t>
                      </a:r>
                    </a:p>
                  </a:txBody>
                  <a:tcPr marL="63500" marR="63500" marT="63500" marB="63500"/>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Calibri" panose="020F0502020204030204" pitchFamily="34" charset="0"/>
                        </a:rPr>
                        <a:t>Encryption in use pertains to protecting data that is currently being processed. This policy mandates that data, especially of a sensitive nature, must be encrypted not just when at rest or in transit, but also when in memory and during computation. This is to prevent data exposure in the event of system compromises such as memory scrapes or if an unauthorized entity gains access to a system’s computational resources. We enforce this policy by using advanced encryption methods and ensuring that any temporary data is securely handled. Encrypting data in use is a forward-thinking approach to security, addressing emerging threats and reducing the attack surface within active computing environments.</a:t>
                      </a:r>
                    </a:p>
                  </a:txBody>
                  <a:tcPr marL="63500" marR="63500" marT="63500" marB="63500"/>
                </a:tc>
                <a:extLst>
                  <a:ext uri="{0D108BD9-81ED-4DB2-BD59-A6C34878D82A}">
                    <a16:rowId xmlns:a16="http://schemas.microsoft.com/office/drawing/2014/main" val="1883553324"/>
                  </a:ext>
                </a:extLst>
              </a:tr>
            </a:tbl>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[Explain the policies that support authentication, authorization, and accounting.]</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3">
            <a:extLst>
              <a:ext uri="{FF2B5EF4-FFF2-40B4-BE49-F238E27FC236}">
                <a16:creationId xmlns:a16="http://schemas.microsoft.com/office/drawing/2014/main" id="{515B1C55-C80E-92C9-FB1E-A1D8423C266D}"/>
              </a:ext>
            </a:extLst>
          </p:cNvPr>
          <p:cNvGraphicFramePr>
            <a:graphicFrameLocks noGrp="1"/>
          </p:cNvGraphicFramePr>
          <p:nvPr>
            <p:extLst>
              <p:ext uri="{D42A27DB-BD31-4B8C-83A1-F6EECF244321}">
                <p14:modId xmlns:p14="http://schemas.microsoft.com/office/powerpoint/2010/main" val="3211061797"/>
              </p:ext>
            </p:extLst>
          </p:nvPr>
        </p:nvGraphicFramePr>
        <p:xfrm>
          <a:off x="221324" y="1761656"/>
          <a:ext cx="10862750" cy="5445760"/>
        </p:xfrm>
        <a:graphic>
          <a:graphicData uri="http://schemas.openxmlformats.org/drawingml/2006/table">
            <a:tbl>
              <a:tblPr firstRow="1" bandRow="1">
                <a:tableStyleId>{B301B821-A1FF-4177-AEE7-76D212191A09}</a:tableStyleId>
              </a:tblPr>
              <a:tblGrid>
                <a:gridCol w="5431375">
                  <a:extLst>
                    <a:ext uri="{9D8B030D-6E8A-4147-A177-3AD203B41FA5}">
                      <a16:colId xmlns:a16="http://schemas.microsoft.com/office/drawing/2014/main" val="706360758"/>
                    </a:ext>
                  </a:extLst>
                </a:gridCol>
                <a:gridCol w="5431375">
                  <a:extLst>
                    <a:ext uri="{9D8B030D-6E8A-4147-A177-3AD203B41FA5}">
                      <a16:colId xmlns:a16="http://schemas.microsoft.com/office/drawing/2014/main" val="3609194540"/>
                    </a:ext>
                  </a:extLst>
                </a:gridCol>
              </a:tblGrid>
              <a:tr h="273559">
                <a:tc>
                  <a:txBody>
                    <a:bodyPr/>
                    <a:lstStyle/>
                    <a:p>
                      <a:pPr marL="0" marR="0" lvl="0" indent="0">
                        <a:spcBef>
                          <a:spcPts val="0"/>
                        </a:spcBef>
                        <a:spcAft>
                          <a:spcPts val="0"/>
                        </a:spcAft>
                        <a:buFont typeface="+mj-lt"/>
                        <a:buNone/>
                      </a:pPr>
                      <a:r>
                        <a:rPr lang="en-US" sz="1200" b="1" u="none" strike="noStrike" dirty="0">
                          <a:effectLst/>
                          <a:latin typeface="Calibri" panose="020F0502020204030204" pitchFamily="34" charset="0"/>
                          <a:ea typeface="Calibri" panose="020F0502020204030204" pitchFamily="34" charset="0"/>
                          <a:cs typeface="Calibri" panose="020F0502020204030204" pitchFamily="34" charset="0"/>
                        </a:rPr>
                        <a:t>Triple-A Framework*</a:t>
                      </a:r>
                      <a:endParaRPr lang="en-US" sz="1200" u="none" strike="noStrike" dirty="0">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tc>
                <a:tc>
                  <a:txBody>
                    <a:bodyPr/>
                    <a:lstStyle/>
                    <a:p>
                      <a:pPr marL="0" marR="0">
                        <a:spcBef>
                          <a:spcPts val="0"/>
                        </a:spcBef>
                        <a:spcAft>
                          <a:spcPts val="0"/>
                        </a:spcAft>
                      </a:pPr>
                      <a:r>
                        <a:rPr lang="en-US" sz="1200" b="1">
                          <a:effectLst/>
                          <a:latin typeface="Calibri" panose="020F0502020204030204" pitchFamily="34" charset="0"/>
                          <a:ea typeface="Calibri" panose="020F0502020204030204" pitchFamily="34" charset="0"/>
                          <a:cs typeface="Calibri" panose="020F0502020204030204" pitchFamily="34" charset="0"/>
                        </a:rPr>
                        <a:t>Explain what it is and how and why the policy applies.</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3500" marR="63500" marT="63500" marB="63500"/>
                </a:tc>
                <a:extLst>
                  <a:ext uri="{0D108BD9-81ED-4DB2-BD59-A6C34878D82A}">
                    <a16:rowId xmlns:a16="http://schemas.microsoft.com/office/drawing/2014/main" val="3877456435"/>
                  </a:ext>
                </a:extLst>
              </a:tr>
              <a:tr h="1442741">
                <a:tc>
                  <a:txBody>
                    <a:bodyPr/>
                    <a:lstStyle/>
                    <a:p>
                      <a:pPr marL="0" marR="0">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Authentication</a:t>
                      </a:r>
                    </a:p>
                  </a:txBody>
                  <a:tcPr marL="63500" marR="63500" marT="63500" marB="63500"/>
                </a:tc>
                <a:tc>
                  <a:txBody>
                    <a:bodyPr/>
                    <a:lstStyle/>
                    <a:p>
                      <a:pPr marL="0" marR="0">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Authentication is the mechanism by which a system verifies the identity of a user trying to gain access. Our policy requires users to authenticate themselves using robust methods, such as multi-factor authentication, to ensure that system access is granted only to legitimate users. By logging and monitoring all authentication attempts, we maintain a secure and verifiable access control system. This policy is pivotal to our security posture, as it prevents unauthorized access by ensuring that only verified individuals can enter our systems, thus protecting sensitive information from potential malicious actors.</a:t>
                      </a:r>
                    </a:p>
                  </a:txBody>
                  <a:tcPr marL="63500" marR="63500" marT="63500" marB="63500"/>
                </a:tc>
                <a:extLst>
                  <a:ext uri="{0D108BD9-81ED-4DB2-BD59-A6C34878D82A}">
                    <a16:rowId xmlns:a16="http://schemas.microsoft.com/office/drawing/2014/main" val="2910662425"/>
                  </a:ext>
                </a:extLst>
              </a:tr>
              <a:tr h="1307836">
                <a:tc>
                  <a:txBody>
                    <a:bodyPr/>
                    <a:lstStyle/>
                    <a:p>
                      <a:pPr marL="0" marR="0">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Authorization</a:t>
                      </a:r>
                    </a:p>
                  </a:txBody>
                  <a:tcPr marL="63500" marR="63500" marT="63500" marB="63500"/>
                </a:tc>
                <a:tc>
                  <a:txBody>
                    <a:bodyPr/>
                    <a:lstStyle/>
                    <a:p>
                      <a:pPr marL="0" marR="0">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The authorization policy in place ensures that users are granted access only to the resources necessary for their specific role or task, adhering to the principle of least privilege. This policy applies each time a user attempts to interact with resources, whether accessing databases, modifying files, or altering configurations. By enforcing role-based access controls and keeping meticulous records of permissions and their changes, we minimize the risk of unauthorized or inappropriate access to sensitive resources. Authorization is a key component of our overall security strategy, as it defines and restricts user actions based on their authenticated identity, thereby enhancing our system's integrity and data protection capabilities.</a:t>
                      </a:r>
                    </a:p>
                  </a:txBody>
                  <a:tcPr marL="63500" marR="63500" marT="63500" marB="63500"/>
                </a:tc>
                <a:extLst>
                  <a:ext uri="{0D108BD9-81ED-4DB2-BD59-A6C34878D82A}">
                    <a16:rowId xmlns:a16="http://schemas.microsoft.com/office/drawing/2014/main" val="3697349578"/>
                  </a:ext>
                </a:extLst>
              </a:tr>
              <a:tr h="1307836">
                <a:tc>
                  <a:txBody>
                    <a:bodyPr/>
                    <a:lstStyle/>
                    <a:p>
                      <a:pPr marL="0" marR="0">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Accounting</a:t>
                      </a:r>
                    </a:p>
                  </a:txBody>
                  <a:tcPr marL="63500" marR="63500" marT="63500" marB="63500"/>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Calibri" panose="020F0502020204030204" pitchFamily="34" charset="0"/>
                        </a:rPr>
                        <a:t>Accounting, in the context of IT security, refers to the tracking and logging of user activities within our systems, specifically focusing on interactions that could affect the security posture, such as database modifications or file access. The policy for accounting is to maintain detailed and tamper-evident logs for all significant actions, which enables us to audit user behavior, track changes, and detect potential security incidents. The application of this policy is vital for accountability, as it allows us to perform thorough security audits, comply with regulatory standards, and swiftly respond to any anomalies or breaches. Keeping rigorous logs is not only a best practice for security but also crucial for post-event analysis and forensics.</a:t>
                      </a:r>
                    </a:p>
                  </a:txBody>
                  <a:tcPr marL="63500" marR="63500" marT="63500" marB="63500"/>
                </a:tc>
                <a:extLst>
                  <a:ext uri="{0D108BD9-81ED-4DB2-BD59-A6C34878D82A}">
                    <a16:rowId xmlns:a16="http://schemas.microsoft.com/office/drawing/2014/main" val="1883553324"/>
                  </a:ext>
                </a:extLst>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[Identify the coding vulnerability you chose to test. Include four to six mixed tests for positive and negative results. Include a slide for each test. Use the question for the test as the title. Show the results.]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35</TotalTime>
  <Words>2178</Words>
  <Application>Microsoft Office PowerPoint</Application>
  <PresentationFormat>Widescreen</PresentationFormat>
  <Paragraphs>75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Century Gothic</vt:lpstr>
      <vt:lpstr>Söhne</vt:lpstr>
      <vt:lpstr>Arial</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Joshua Perez</cp:lastModifiedBy>
  <cp:revision>7</cp:revision>
  <dcterms:created xsi:type="dcterms:W3CDTF">2020-08-19T17:59:24Z</dcterms:created>
  <dcterms:modified xsi:type="dcterms:W3CDTF">2023-12-08T07:35:35Z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