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47"/>
  </p:notesMasterIdLst>
  <p:sldIdLst>
    <p:sldId id="1864" r:id="rId5"/>
    <p:sldId id="1846" r:id="rId6"/>
    <p:sldId id="1848" r:id="rId7"/>
    <p:sldId id="1895" r:id="rId8"/>
    <p:sldId id="1896" r:id="rId9"/>
    <p:sldId id="1865" r:id="rId10"/>
    <p:sldId id="1866" r:id="rId11"/>
    <p:sldId id="1872" r:id="rId12"/>
    <p:sldId id="1870" r:id="rId13"/>
    <p:sldId id="274" r:id="rId14"/>
    <p:sldId id="1873" r:id="rId15"/>
    <p:sldId id="275" r:id="rId16"/>
    <p:sldId id="276" r:id="rId17"/>
    <p:sldId id="1867" r:id="rId18"/>
    <p:sldId id="1868" r:id="rId19"/>
    <p:sldId id="1900" r:id="rId20"/>
    <p:sldId id="1880" r:id="rId21"/>
    <p:sldId id="1881" r:id="rId22"/>
    <p:sldId id="1869" r:id="rId23"/>
    <p:sldId id="278" r:id="rId24"/>
    <p:sldId id="1871" r:id="rId25"/>
    <p:sldId id="1875" r:id="rId26"/>
    <p:sldId id="1890" r:id="rId27"/>
    <p:sldId id="1883" r:id="rId28"/>
    <p:sldId id="1884" r:id="rId29"/>
    <p:sldId id="1882" r:id="rId30"/>
    <p:sldId id="1885" r:id="rId31"/>
    <p:sldId id="1886" r:id="rId32"/>
    <p:sldId id="1887" r:id="rId33"/>
    <p:sldId id="1888" r:id="rId34"/>
    <p:sldId id="1879" r:id="rId35"/>
    <p:sldId id="1878" r:id="rId36"/>
    <p:sldId id="1876" r:id="rId37"/>
    <p:sldId id="1898" r:id="rId38"/>
    <p:sldId id="1891" r:id="rId39"/>
    <p:sldId id="1892" r:id="rId40"/>
    <p:sldId id="1893" r:id="rId41"/>
    <p:sldId id="1889" r:id="rId42"/>
    <p:sldId id="1899" r:id="rId43"/>
    <p:sldId id="1897" r:id="rId44"/>
    <p:sldId id="1860" r:id="rId45"/>
    <p:sldId id="1859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2" autoAdjust="0"/>
    <p:restoredTop sz="94663"/>
  </p:normalViewPr>
  <p:slideViewPr>
    <p:cSldViewPr snapToGrid="0">
      <p:cViewPr varScale="1">
        <p:scale>
          <a:sx n="88" d="100"/>
          <a:sy n="88" d="100"/>
        </p:scale>
        <p:origin x="648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COMPARISON REPORT</a:t>
            </a:r>
          </a:p>
          <a:p>
            <a:pPr>
              <a:defRPr/>
            </a:pPr>
            <a:r>
              <a:rPr lang="en-IN"/>
              <a:t>NOISE MARGIN</a:t>
            </a:r>
          </a:p>
        </c:rich>
      </c:tx>
      <c:layout>
        <c:manualLayout>
          <c:xMode val="edge"/>
          <c:yMode val="edge"/>
          <c:x val="0.36796521850970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10-T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RSNM</c:v>
                </c:pt>
                <c:pt idx="1">
                  <c:v>HSNM</c:v>
                </c:pt>
                <c:pt idx="2">
                  <c:v>WSNM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152.4</c:v>
                </c:pt>
                <c:pt idx="1">
                  <c:v>317.39999999999998</c:v>
                </c:pt>
                <c:pt idx="2">
                  <c:v>495.7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1-4855-A7AB-C97FA71E0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12-T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RSNM</c:v>
                </c:pt>
                <c:pt idx="1">
                  <c:v>HSNM</c:v>
                </c:pt>
                <c:pt idx="2">
                  <c:v>WSNM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161.80000000000001</c:v>
                </c:pt>
                <c:pt idx="1">
                  <c:v>325</c:v>
                </c:pt>
                <c:pt idx="2">
                  <c:v>562.1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61-4855-A7AB-C97FA71E0B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21282895"/>
        <c:axId val="1921284559"/>
      </c:barChart>
      <c:catAx>
        <c:axId val="1921282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284559"/>
        <c:crosses val="autoZero"/>
        <c:auto val="1"/>
        <c:lblAlgn val="ctr"/>
        <c:lblOffset val="100"/>
        <c:noMultiLvlLbl val="0"/>
      </c:catAx>
      <c:valAx>
        <c:axId val="192128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i="0" baseline="0" dirty="0">
                    <a:effectLst/>
                  </a:rPr>
                  <a:t>Voltage(mV)</a:t>
                </a:r>
                <a:endParaRPr lang="en-IN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28289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COMPARISON</a:t>
            </a:r>
            <a:r>
              <a:rPr lang="en-IN" baseline="0" dirty="0"/>
              <a:t> OF WRITE ACCESS TIME (WAT)&amp; READ ACCESS TIME(RAT)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10-T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RAT</c:v>
                </c:pt>
                <c:pt idx="1">
                  <c:v>WAT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158.1</c:v>
                </c:pt>
                <c:pt idx="1">
                  <c:v>25.3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B-42C0-842B-D92B8B845A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12-T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RAT</c:v>
                </c:pt>
                <c:pt idx="1">
                  <c:v>WAT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105.5</c:v>
                </c:pt>
                <c:pt idx="1">
                  <c:v>19.2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1B-42C0-842B-D92B8B845A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21215615"/>
        <c:axId val="1921218943"/>
      </c:barChart>
      <c:catAx>
        <c:axId val="192121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218943"/>
        <c:crosses val="autoZero"/>
        <c:auto val="1"/>
        <c:lblAlgn val="ctr"/>
        <c:lblOffset val="100"/>
        <c:noMultiLvlLbl val="0"/>
      </c:catAx>
      <c:valAx>
        <c:axId val="192121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</a:t>
                </a:r>
                <a:r>
                  <a:rPr lang="en-IN" baseline="0" dirty="0" err="1"/>
                  <a:t>ps</a:t>
                </a:r>
                <a:r>
                  <a:rPr lang="en-IN" baseline="0" dirty="0"/>
                  <a:t>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21561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3:26:42.1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1085 227 24575,'404'33'0,"-276"-18"0,624 79 0,-692-89 0,68-4 0,22 1 0,-122 6 0,-28-8 0,1 0 0,-1 0 0,1 1 0,-1-1 0,1 0 0,-1 0 0,1 1 0,-1-1 0,1 0 0,-1 1 0,1-1 0,-1 0 0,1 1 0,-1-1 0,0 1 0,1-1 0,-1 1 0,0-1 0,1 1 0,-1-1 0,0 1 0,0-1 0,1 1 0,-1-1 0,0 1 0,0-1 0,0 1 0,0 0 0,0-1 0,0 1 0,0-1 0,0 1 0,0-1 0,0 1 0,0 0 0,0-1 0,0 1 0,-1-1 0,1 1 0,0-1 0,0 1 0,0-1 0,-1 1 0,1-1 0,0 1 0,-1 0 0,-3 2 0,0 1 0,0-1 0,0 0 0,0-1 0,-1 1 0,1-1 0,-6 3 0,-126 52-71,-159 45-1,285-99 51,-177 53-102,-2-9-1,-1-7 0,-2-10 0,-2-7 0,0-9 1,-223-13-1,104-7 1154,309 6-1030,-1 0 0,0 0 0,1 0 0,-1-1 0,1 0 0,-1 0 0,1 0 0,-1 0 0,1-1 0,0 1 0,0-1 0,0 0 0,0-1 0,0 1 0,-5-4 0,6 3 0,0-1 0,1 1 0,-1-1 0,1 0 0,-1 0 0,1 0 0,0 0 0,1 0 0,-1 0 0,1 0 0,0 0 0,0-1 0,0 1 0,1-1 0,-1 1 0,1-5 0,-1-23 0,1 0 0,2 0 0,1 0 0,12-54 0,-12 74 0,0 1 0,-1-1 0,0 1 0,-1-20 0,-1 28 0,0 1 0,0-1 0,0 1 0,-1-1 0,1 1 0,-1 0 0,0-1 0,0 1 0,1 0 0,-2-1 0,1 1 0,0 0 0,0 0 0,-1 0 0,1 0 0,-1 0 0,1 0 0,-1 0 0,0 0 0,0 1 0,0-1 0,0 1 0,0 0 0,0-1 0,0 1 0,0 0 0,-1 0 0,-2-1 0,-13-2 0,0 1 0,0 1 0,0 1 0,0 0 0,0 1 0,-22 3 0,-48-1 0,86-2 0,0 0 0,0 0 0,0 0 0,0-1 0,0 1 0,0-1 0,0 1 0,0-1 0,0 0 0,0 1 0,0-1 0,1 0 0,-1 0 0,-2-2 0,3 2 0,1 1 0,-1-1 0,1 0 0,-1 0 0,1 1 0,0-1 0,-1 0 0,1 0 0,0 0 0,-1 1 0,1-1 0,0 0 0,0 0 0,0 0 0,0 0 0,0 0 0,0 1 0,0-1 0,0 0 0,0 0 0,0 0 0,0 0 0,1 0 0,1-3 0,-1 0 0,1 0 0,1 1 0,-1 0 0,0-1 0,1 1 0,0 0 0,-1 0 0,1 0 0,0 0 0,1 1 0,4-4 0,11-5 0,0 1 0,1 0 0,0 2 0,0 0 0,1 1 0,0 1 0,1 1 0,-1 1 0,24-1 0,31 0 0,98 8 0,-51 0 0,126-1 0,333-5 0,-197-22 0,-71 3 0,117 21 0,-382 5 0,57 2 0,382-23-311,267-1-286,-523 31 1022,21-1 58,1234-12-483,-866-41 0,-369 18 0,102-17 0,154-8 0,-377 50-6,199 29-1,-209-17-113,6 0-255,655 88 84,-703-85 506,-51-10-69,0-1 0,1-2 0,34 2 0,503-9-146,-7-35 0,-223 3 0,391 8 0,-697 30 0,0 1 0,-1 1 0,0 2 0,0 1 0,-1 1 0,45 20 0,-27-11 0,71 28 0,248 88 0,-298-114 0,0-3 0,1-3 0,116 8 0,-50-22 0,170-20 0,-155 7 0,47 10 100,-118 4-1565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3:26:54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3:27:19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3:27:19.9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3:28:53.0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3:28:53.9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5:35:18.5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254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4/19/2022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ADD372-8134-482A-808A-8324D26FD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7275" y="4148211"/>
            <a:ext cx="8938417" cy="182396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Prafful Choudhary(MT2021523)</a:t>
            </a:r>
          </a:p>
          <a:p>
            <a:r>
              <a:rPr lang="en-US" sz="2000" dirty="0"/>
              <a:t>Aakarsh Dev (MT2021501)</a:t>
            </a:r>
          </a:p>
          <a:p>
            <a:r>
              <a:rPr lang="en-US" sz="2000" dirty="0"/>
              <a:t>Rohit Gaykhe (MT2021526)</a:t>
            </a:r>
          </a:p>
          <a:p>
            <a:endParaRPr lang="en-IN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dirty="0"/>
              <a:t>Quadruple Cross-Coupled Latch-Based 10T and 12T SRAM Bit-Cell Designs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7A69-92A5-4F34-A4AB-85020AFF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8" y="349624"/>
            <a:ext cx="9023131" cy="691969"/>
          </a:xfrm>
        </p:spPr>
        <p:txBody>
          <a:bodyPr>
            <a:normAutofit fontScale="90000"/>
          </a:bodyPr>
          <a:lstStyle/>
          <a:p>
            <a:r>
              <a:rPr lang="en-IN" dirty="0"/>
              <a:t>10T-SRAM WIDTH SPECIFICATION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9D41D-B422-4D2E-9C97-5D59B4DDA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2D11D-07EA-451D-B48F-E73BA49D0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BBA630-0125-4503-B012-D8B525EE54C0}"/>
              </a:ext>
            </a:extLst>
          </p:cNvPr>
          <p:cNvGraphicFramePr>
            <a:graphicFrameLocks noGrp="1"/>
          </p:cNvGraphicFramePr>
          <p:nvPr/>
        </p:nvGraphicFramePr>
        <p:xfrm>
          <a:off x="2393575" y="1304040"/>
          <a:ext cx="7404847" cy="2219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143">
                  <a:extLst>
                    <a:ext uri="{9D8B030D-6E8A-4147-A177-3AD203B41FA5}">
                      <a16:colId xmlns:a16="http://schemas.microsoft.com/office/drawing/2014/main" val="2480565883"/>
                    </a:ext>
                  </a:extLst>
                </a:gridCol>
                <a:gridCol w="1881568">
                  <a:extLst>
                    <a:ext uri="{9D8B030D-6E8A-4147-A177-3AD203B41FA5}">
                      <a16:colId xmlns:a16="http://schemas.microsoft.com/office/drawing/2014/main" val="4234964366"/>
                    </a:ext>
                  </a:extLst>
                </a:gridCol>
                <a:gridCol w="1881568">
                  <a:extLst>
                    <a:ext uri="{9D8B030D-6E8A-4147-A177-3AD203B41FA5}">
                      <a16:colId xmlns:a16="http://schemas.microsoft.com/office/drawing/2014/main" val="1416002545"/>
                    </a:ext>
                  </a:extLst>
                </a:gridCol>
                <a:gridCol w="1881568">
                  <a:extLst>
                    <a:ext uri="{9D8B030D-6E8A-4147-A177-3AD203B41FA5}">
                      <a16:colId xmlns:a16="http://schemas.microsoft.com/office/drawing/2014/main" val="672518899"/>
                    </a:ext>
                  </a:extLst>
                </a:gridCol>
              </a:tblGrid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NMOS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Width(nm)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PMOS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Width(nm)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078384"/>
                  </a:ext>
                </a:extLst>
              </a:tr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232699"/>
                  </a:ext>
                </a:extLst>
              </a:tr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041063"/>
                  </a:ext>
                </a:extLst>
              </a:tr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86324"/>
                  </a:ext>
                </a:extLst>
              </a:tr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899616"/>
                  </a:ext>
                </a:extLst>
              </a:tr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790268"/>
                  </a:ext>
                </a:extLst>
              </a:tr>
              <a:tr h="317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9188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FA96C-CD74-48AD-A464-587A2B0FD138}"/>
              </a:ext>
            </a:extLst>
          </p:cNvPr>
          <p:cNvSpPr txBox="1"/>
          <p:nvPr/>
        </p:nvSpPr>
        <p:spPr>
          <a:xfrm>
            <a:off x="797859" y="3785578"/>
            <a:ext cx="112417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CR, the cell ratio defined as (WN2/LN2)/(WN5/LN5) or (WN3/LN3)/(WN6/LN6) for read stability, is set to be 1.8.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PR1, defined as (WP2/LP2)/(WN5/LN5) or (WP3/LP3)/(WN6/LN6) for write-ability, is set to be 1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PR2, defined as (WP4/LP4)/(WN4/LN4) or (WP1/LP1)/(WN1/LN1), is set to be 2.2.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AAB486-6057-4A63-8545-622C95CB5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781049"/>
            <a:ext cx="10668000" cy="523220"/>
          </a:xfrm>
        </p:spPr>
        <p:txBody>
          <a:bodyPr/>
          <a:lstStyle/>
          <a:p>
            <a:r>
              <a:rPr lang="en-IN" dirty="0"/>
              <a:t>WRITE-1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0D9B5-E68D-4143-AEBA-5A3F92EBFBC5}"/>
              </a:ext>
            </a:extLst>
          </p:cNvPr>
          <p:cNvSpPr txBox="1"/>
          <p:nvPr/>
        </p:nvSpPr>
        <p:spPr>
          <a:xfrm>
            <a:off x="1371600" y="136525"/>
            <a:ext cx="830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              </a:t>
            </a:r>
            <a:r>
              <a:rPr lang="en-IN" sz="2800" b="1" dirty="0">
                <a:solidFill>
                  <a:schemeClr val="accent1"/>
                </a:solidFill>
              </a:rPr>
              <a:t>Schematic of QUCCE 12T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559FA-E149-49CF-9338-525090B0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09339"/>
            <a:ext cx="11639550" cy="48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AAB486-6057-4A63-8545-622C95CB5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781049"/>
            <a:ext cx="10668000" cy="523220"/>
          </a:xfrm>
        </p:spPr>
        <p:txBody>
          <a:bodyPr/>
          <a:lstStyle/>
          <a:p>
            <a:r>
              <a:rPr lang="en-IN" dirty="0"/>
              <a:t>READ-0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0D9B5-E68D-4143-AEBA-5A3F92EBFBC5}"/>
              </a:ext>
            </a:extLst>
          </p:cNvPr>
          <p:cNvSpPr txBox="1"/>
          <p:nvPr/>
        </p:nvSpPr>
        <p:spPr>
          <a:xfrm>
            <a:off x="1371600" y="136525"/>
            <a:ext cx="830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              </a:t>
            </a:r>
            <a:r>
              <a:rPr lang="en-IN" sz="2800" b="1" dirty="0">
                <a:solidFill>
                  <a:schemeClr val="accent1"/>
                </a:solidFill>
              </a:rPr>
              <a:t>Schematic of QUCCE 12T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65B56-40C8-4F73-9F46-534C1059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09339"/>
            <a:ext cx="10877550" cy="4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6F2544-BC08-4EA6-80F3-0BAE45AF17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F0778-4700-4515-9C1F-86FB9E87F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C98153-D55B-4A6E-9371-B3983FC11952}"/>
              </a:ext>
            </a:extLst>
          </p:cNvPr>
          <p:cNvGraphicFramePr>
            <a:graphicFrameLocks noGrp="1"/>
          </p:cNvGraphicFramePr>
          <p:nvPr/>
        </p:nvGraphicFramePr>
        <p:xfrm>
          <a:off x="1864806" y="1006606"/>
          <a:ext cx="7440558" cy="2608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526">
                  <a:extLst>
                    <a:ext uri="{9D8B030D-6E8A-4147-A177-3AD203B41FA5}">
                      <a16:colId xmlns:a16="http://schemas.microsoft.com/office/drawing/2014/main" val="1976783289"/>
                    </a:ext>
                  </a:extLst>
                </a:gridCol>
                <a:gridCol w="1925344">
                  <a:extLst>
                    <a:ext uri="{9D8B030D-6E8A-4147-A177-3AD203B41FA5}">
                      <a16:colId xmlns:a16="http://schemas.microsoft.com/office/drawing/2014/main" val="3275139977"/>
                    </a:ext>
                  </a:extLst>
                </a:gridCol>
                <a:gridCol w="1925344">
                  <a:extLst>
                    <a:ext uri="{9D8B030D-6E8A-4147-A177-3AD203B41FA5}">
                      <a16:colId xmlns:a16="http://schemas.microsoft.com/office/drawing/2014/main" val="1993539485"/>
                    </a:ext>
                  </a:extLst>
                </a:gridCol>
                <a:gridCol w="1925344">
                  <a:extLst>
                    <a:ext uri="{9D8B030D-6E8A-4147-A177-3AD203B41FA5}">
                      <a16:colId xmlns:a16="http://schemas.microsoft.com/office/drawing/2014/main" val="1953936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NMOS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Width(nm)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PMOS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Width(nm)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227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6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75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68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840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764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78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280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52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280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064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065C35-51DE-49DF-8126-E2DF3796F61B}"/>
              </a:ext>
            </a:extLst>
          </p:cNvPr>
          <p:cNvSpPr txBox="1"/>
          <p:nvPr/>
        </p:nvSpPr>
        <p:spPr>
          <a:xfrm>
            <a:off x="552450" y="3850342"/>
            <a:ext cx="11525250" cy="255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CR, defined as (WN2/LN2)/(WN5/LN5), (WN4/LN4)/(WN7/LN7), (WN3/LN3)/(WN6/LN6), or (WN1/ LN1)/(WN8/LN8) for read stability, is set to be 1.8.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PR, defined as (WP3/LP3)/(WN6/LN6), (WP1/LP1)/(WN8/LN8), (WP2/LP2)/(WN5/LN5), or (WP4/LP4)/(WN7/LN7) for write ability, is set to be 1.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6CA4A-C9F3-49E3-842B-A48BEC406F4A}"/>
              </a:ext>
            </a:extLst>
          </p:cNvPr>
          <p:cNvSpPr txBox="1"/>
          <p:nvPr/>
        </p:nvSpPr>
        <p:spPr>
          <a:xfrm>
            <a:off x="2034987" y="331694"/>
            <a:ext cx="776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</a:rPr>
              <a:t>12T-SRAM WIDTH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9049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B6C-886E-487F-94D6-20050C68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978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2C702-F6F6-40A8-8527-83B45EC0655E}"/>
              </a:ext>
            </a:extLst>
          </p:cNvPr>
          <p:cNvSpPr txBox="1"/>
          <p:nvPr/>
        </p:nvSpPr>
        <p:spPr>
          <a:xfrm>
            <a:off x="2719387" y="153144"/>
            <a:ext cx="675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   </a:t>
            </a:r>
            <a:r>
              <a:rPr lang="en-IN" sz="2800" b="1" dirty="0">
                <a:solidFill>
                  <a:schemeClr val="bg1"/>
                </a:solidFill>
              </a:rPr>
              <a:t>SET(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EVENT TRANSIENT 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BF921CA-ABB0-4BC8-B72B-6ABF6BFA4C41}"/>
              </a:ext>
            </a:extLst>
          </p:cNvPr>
          <p:cNvSpPr txBox="1">
            <a:spLocks/>
          </p:cNvSpPr>
          <p:nvPr/>
        </p:nvSpPr>
        <p:spPr>
          <a:xfrm>
            <a:off x="239806" y="722531"/>
            <a:ext cx="11712388" cy="5412051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Single Event Transients (SETs) are caused by a single energetic particle.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000" dirty="0">
                <a:solidFill>
                  <a:schemeClr val="bg1"/>
                </a:solidFill>
                <a:ea typeface="Calibri" panose="020F0502020204030204" pitchFamily="34" charset="0"/>
              </a:rPr>
              <a:t>If a SET propagates through digital circuitry and results in an incorrect value being latched in a sequential logic unit, it is then considered an SEU.</a:t>
            </a:r>
            <a:r>
              <a:rPr lang="en-US" sz="5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fontAlgn="auto">
              <a:spcAft>
                <a:spcPts val="0"/>
              </a:spcAft>
            </a:pPr>
            <a:endParaRPr lang="en-IN" sz="5000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5000" b="1" dirty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Condition for SET to occur:</a:t>
            </a:r>
            <a:endParaRPr lang="en-IN" sz="5000" b="1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 energetic particle strikes drain terminal of MOSFET.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MOSFET should be OFF.</a:t>
            </a:r>
          </a:p>
          <a:p>
            <a:pPr lvl="0" algn="just">
              <a:lnSpc>
                <a:spcPct val="17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MOSFET should be in reverse biased (reverse biased junctions collect charge due to the influence of the electric potential gradient).</a:t>
            </a:r>
          </a:p>
          <a:p>
            <a:pPr fontAlgn="auto">
              <a:spcAft>
                <a:spcPts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9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1FDC-F3CC-419C-AC55-7DC84155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13181"/>
            <a:ext cx="10668000" cy="861774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 SINGLE EVENT TRANSIENT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to inject transient fault through double exponential current source as described in literatures</a:t>
            </a:r>
            <a:endParaRPr lang="en-IN" sz="2000" dirty="0"/>
          </a:p>
        </p:txBody>
      </p:sp>
      <p:pic>
        <p:nvPicPr>
          <p:cNvPr id="4" name="Picture 51">
            <a:extLst>
              <a:ext uri="{FF2B5EF4-FFF2-40B4-BE49-F238E27FC236}">
                <a16:creationId xmlns:a16="http://schemas.microsoft.com/office/drawing/2014/main" id="{5B8223D1-D23C-43EE-9CA9-C4ABDCE4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416049"/>
            <a:ext cx="8886825" cy="34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8">
            <a:extLst>
              <a:ext uri="{FF2B5EF4-FFF2-40B4-BE49-F238E27FC236}">
                <a16:creationId xmlns:a16="http://schemas.microsoft.com/office/drawing/2014/main" id="{AAB88E01-191C-421D-9910-686C71B1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7" y="4832132"/>
            <a:ext cx="3268663" cy="3730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generation of a positive transient pulse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FE8407F1-594C-4864-ABDD-B307DE152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2" y="4832132"/>
            <a:ext cx="3298825" cy="3730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generation of a negative transient pulse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522A-6E4C-4968-98A4-04F6EDD2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907"/>
            <a:ext cx="10668000" cy="615553"/>
          </a:xfrm>
        </p:spPr>
        <p:txBody>
          <a:bodyPr/>
          <a:lstStyle/>
          <a:p>
            <a:r>
              <a:rPr lang="en-IN" dirty="0"/>
              <a:t>               SCHEMATIC WITH SEU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8F351-7A55-4E7B-A4FA-9B0CB710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576"/>
            <a:ext cx="12192000" cy="59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70E4-0539-4F6E-9DBB-E8D253C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178694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    10-T (SEU AT Q)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AED05-D94E-4C0F-8960-BA0B2856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1048000"/>
            <a:ext cx="9083040" cy="49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70E4-0539-4F6E-9DBB-E8D253C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178694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    10-T (SEU AT 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639E1-B63C-4116-B59E-F5B2EC5D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7" y="891251"/>
            <a:ext cx="10250971" cy="50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5B7-C100-4968-A42A-4CE90D46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8427"/>
            <a:ext cx="10668000" cy="615553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Circuitry</a:t>
            </a:r>
            <a:endParaRPr lang="en-IN" dirty="0"/>
          </a:p>
        </p:txBody>
      </p:sp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F8FEFCC3-B27F-4A40-8ECD-2E78C7C63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1"/>
          <a:stretch/>
        </p:blipFill>
        <p:spPr bwMode="auto">
          <a:xfrm>
            <a:off x="1339850" y="1574801"/>
            <a:ext cx="8534400" cy="414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71CD02-CB4B-4C13-BA95-24CD98370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6332"/>
              </p:ext>
            </p:extLst>
          </p:nvPr>
        </p:nvGraphicFramePr>
        <p:xfrm>
          <a:off x="2724727" y="283788"/>
          <a:ext cx="6668655" cy="582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8655">
                  <a:extLst>
                    <a:ext uri="{9D8B030D-6E8A-4147-A177-3AD203B41FA5}">
                      <a16:colId xmlns:a16="http://schemas.microsoft.com/office/drawing/2014/main" val="2285435663"/>
                    </a:ext>
                  </a:extLst>
                </a:gridCol>
              </a:tblGrid>
              <a:tr h="6468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SECTION</a:t>
                      </a:r>
                      <a:endParaRPr lang="en-IN" sz="2000" b="1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55020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12891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       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89180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   PROPOSED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70846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             SEU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34963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PRECHARGE &amp; DIFFERENTIAL AMPLIFIER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49250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    10-T SRAM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75258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    12-T SRAM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78786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r>
                        <a:rPr lang="en-IN" sz="2000" b="1" dirty="0"/>
                        <a:t>                                  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0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0F2FB-86C4-4839-B654-6D3A8D46B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35533-F65E-42AD-80CE-3B86A6E15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8ECA8-9594-409A-B107-08D27FC67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r="12099"/>
          <a:stretch/>
        </p:blipFill>
        <p:spPr>
          <a:xfrm>
            <a:off x="7395882" y="1075597"/>
            <a:ext cx="4464423" cy="4706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D419F-6870-4641-B68B-0BED8E94217D}"/>
              </a:ext>
            </a:extLst>
          </p:cNvPr>
          <p:cNvSpPr txBox="1"/>
          <p:nvPr/>
        </p:nvSpPr>
        <p:spPr>
          <a:xfrm>
            <a:off x="3617258" y="128171"/>
            <a:ext cx="495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</a:t>
            </a:r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Sense Amplifier Design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102B-5CAD-4F67-B082-5EBDEC1C0559}"/>
              </a:ext>
            </a:extLst>
          </p:cNvPr>
          <p:cNvSpPr txBox="1"/>
          <p:nvPr/>
        </p:nvSpPr>
        <p:spPr>
          <a:xfrm>
            <a:off x="166687" y="1028343"/>
            <a:ext cx="6829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sense amplifier may be enabled at the same time as the wordline during a read cycle, making timing requirements for this amplifier very easy.</a:t>
            </a:r>
          </a:p>
          <a:p>
            <a:pPr algn="just"/>
            <a:endParaRPr lang="en-US" sz="2400" dirty="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differential amplifier is resistant to supply noise variations due to its ability to reject common mode voltages; only differences between the inputs are amplified.</a:t>
            </a:r>
          </a:p>
          <a:p>
            <a:pPr algn="just"/>
            <a:endParaRPr lang="en-US" sz="2400" dirty="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Any noise that appears on both inputs of the amplifier will not affect the output.</a:t>
            </a:r>
            <a:endParaRPr lang="en-IN" sz="24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0B2-6975-493E-AC4D-178A3E4A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2" y="2044124"/>
            <a:ext cx="3182470" cy="1384876"/>
          </a:xfrm>
        </p:spPr>
        <p:txBody>
          <a:bodyPr/>
          <a:lstStyle/>
          <a:p>
            <a:r>
              <a:rPr lang="en-IN" dirty="0"/>
              <a:t>  10-T FULL CIRCUITARY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308C7-7009-4B0F-9973-85D3F52C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-26895"/>
            <a:ext cx="8582026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0B2-6975-493E-AC4D-178A3E4A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123"/>
            <a:ext cx="3119718" cy="1783805"/>
          </a:xfrm>
        </p:spPr>
        <p:txBody>
          <a:bodyPr/>
          <a:lstStyle/>
          <a:p>
            <a:r>
              <a:rPr lang="en-IN" dirty="0"/>
              <a:t>  12-T FULL CIRCUITARY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515DC-1BC9-4993-9D08-4C94E5E2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20" y="-25523"/>
            <a:ext cx="8485880" cy="61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97D37A-5704-4447-936E-0CA068E42B9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837329" y="264216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                   </a:t>
            </a:r>
            <a:r>
              <a:rPr lang="en-IN" sz="6600" b="1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106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BE5E3-2A59-4DB7-A483-3918AC75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9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083D9-38C0-4EF8-A0B2-DC474710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6706"/>
            <a:ext cx="12192001" cy="70347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0B8F15-5E6E-4438-B71D-D3363E3D438B}"/>
                  </a:ext>
                </a:extLst>
              </p14:cNvPr>
              <p14:cNvContentPartPr/>
              <p14:nvPr/>
            </p14:nvContentPartPr>
            <p14:xfrm>
              <a:off x="3718400" y="67360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0B8F15-5E6E-4438-B71D-D3363E3D43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5760" y="667304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F861D-959E-4323-942F-BC9A47AB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FA5C11-1A33-4F54-A269-02C36D72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29" y="0"/>
            <a:ext cx="12192000" cy="3857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8A829-011B-4F07-B2F4-3236729A1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1"/>
          <a:stretch/>
        </p:blipFill>
        <p:spPr>
          <a:xfrm>
            <a:off x="0" y="3728720"/>
            <a:ext cx="12192000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0EA36-FFB7-4349-9684-C8A82EA7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AA4D4-53BB-41A9-8AA3-75752030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7611"/>
            <a:ext cx="12293600" cy="36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3131B-70FB-4364-BA16-23CDFCE1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12192000" cy="350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3C557-2BB9-495A-8E04-3F06BEE7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29000"/>
            <a:ext cx="12191999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9" y="590257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rgbClr val="007788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AB711-47EA-4979-8F30-F04F7BB08620}"/>
              </a:ext>
            </a:extLst>
          </p:cNvPr>
          <p:cNvSpPr txBox="1"/>
          <p:nvPr/>
        </p:nvSpPr>
        <p:spPr>
          <a:xfrm>
            <a:off x="1084729" y="1569347"/>
            <a:ext cx="94308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As both Voltage and Cell Size are reduced with each new </a:t>
            </a:r>
            <a:r>
              <a:rPr lang="en-US" sz="2000" b="0" i="0" dirty="0" smtClean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process node. </a:t>
            </a:r>
            <a:endParaRPr lang="en-US" sz="2000" b="0" i="0" dirty="0"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None/>
            </a:pPr>
            <a:endParaRPr lang="en-US" sz="2000" b="0" i="0" dirty="0"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The internal Capacitance is also reduced  makes the critical charge needed to upset the logic state of circuit node much smaller ,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sz="2000" b="0" i="0" dirty="0" smtClean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esulting 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in increase vulnerability of SEE.</a:t>
            </a:r>
          </a:p>
          <a:p>
            <a:pPr lvl="0" algn="just"/>
            <a:endParaRPr lang="en-US" sz="2000" b="0" i="0" dirty="0"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High Energy Cosmic rays and Solar particles react with the upper atmosphere generating high energy proton &amp; neutron that showers to the ground.</a:t>
            </a:r>
          </a:p>
          <a:p>
            <a:pPr lvl="0" algn="just"/>
            <a:endParaRPr lang="en-US" sz="2000" b="0" i="0" dirty="0"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E-H Pair generated by interaction of an energetic charged particle with semiconductor atoms corrupts the stored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data</a:t>
            </a:r>
            <a:r>
              <a:rPr lang="en-US" sz="2000" b="0" i="0" dirty="0" smtClean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in</a:t>
            </a:r>
            <a:r>
              <a:rPr lang="en-US" sz="2000" b="0" i="0" dirty="0" smtClean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memory cell. 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D0A1B-2260-4DB8-A52A-96F9746E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2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52011-9EC7-4F8B-BF01-DB80C2A5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9200"/>
            <a:ext cx="12192000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58D8-82A9-4752-80AC-55B583F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223518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READ &amp; WRITE ACCESS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A034F-3AB1-42C8-923C-971127C6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1653197"/>
            <a:ext cx="5065060" cy="3765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1A950-BAD2-4703-B70A-418CE7A6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29" y="1711467"/>
            <a:ext cx="5065060" cy="36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3AEE-1280-4F1F-91E9-C6EE4D09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1024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WRITE ACCESS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7118D-8F7A-45DB-A04F-3CADA8D0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6824"/>
            <a:ext cx="1205752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48E9E-439F-4732-8260-583457C3F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r="1094"/>
          <a:stretch/>
        </p:blipFill>
        <p:spPr>
          <a:xfrm>
            <a:off x="5821500" y="1628503"/>
            <a:ext cx="6300832" cy="2974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E9684-85D4-4ECA-B109-3955F4B7A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3" r="105"/>
          <a:stretch/>
        </p:blipFill>
        <p:spPr>
          <a:xfrm>
            <a:off x="154223" y="1663337"/>
            <a:ext cx="5845983" cy="281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0126" y="1262743"/>
            <a:ext cx="352697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HOLD STATIC NOISE MARGIN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0515" y="1262743"/>
            <a:ext cx="352697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READ STATIC NOISE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2B789-2742-4EA9-9ADC-79848A3A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46" y="914400"/>
            <a:ext cx="7351059" cy="40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692B29-EAC8-4AEF-9E87-EFFD4C1B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082"/>
            <a:ext cx="6539696" cy="5116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102648-E467-4CD0-8C25-DE72C00D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96" y="995082"/>
            <a:ext cx="5652304" cy="51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DF32B-4713-4003-ABF1-C8DD78F3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06"/>
            <a:ext cx="6096000" cy="4861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7C0B5-4FF0-4E1D-BF6F-5609127B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2306"/>
            <a:ext cx="6096000" cy="49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30C19A-9034-49FC-BB3D-0444488C8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991895"/>
              </p:ext>
            </p:extLst>
          </p:nvPr>
        </p:nvGraphicFramePr>
        <p:xfrm>
          <a:off x="244998" y="173620"/>
          <a:ext cx="11702004" cy="576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19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523E77-29FB-4240-8B38-BB76E66AE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740271"/>
              </p:ext>
            </p:extLst>
          </p:nvPr>
        </p:nvGraphicFramePr>
        <p:xfrm>
          <a:off x="162046" y="277792"/>
          <a:ext cx="11829326" cy="5787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70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5E2F-3DF5-4F95-AA36-3DF1544F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694" y="716577"/>
            <a:ext cx="11761694" cy="615553"/>
          </a:xfrm>
        </p:spPr>
        <p:txBody>
          <a:bodyPr/>
          <a:lstStyle/>
          <a:p>
            <a:r>
              <a:rPr lang="en-IN" dirty="0"/>
              <a:t>             RSNM Vs PROCESS CORNER VARIATION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127123-12DB-4343-81CC-867B79CD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38128"/>
              </p:ext>
            </p:extLst>
          </p:nvPr>
        </p:nvGraphicFramePr>
        <p:xfrm>
          <a:off x="2032000" y="1634064"/>
          <a:ext cx="8128000" cy="382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05902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8391027"/>
                    </a:ext>
                  </a:extLst>
                </a:gridCol>
              </a:tblGrid>
              <a:tr h="637789">
                <a:tc>
                  <a:txBody>
                    <a:bodyPr/>
                    <a:lstStyle/>
                    <a:p>
                      <a:r>
                        <a:rPr lang="en-IN" dirty="0"/>
                        <a:t>            PROCESS CORNER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RSNM(12-T</a:t>
                      </a:r>
                      <a:r>
                        <a:rPr lang="en-IN" dirty="0" smtClean="0"/>
                        <a:t>)(mV)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85824"/>
                  </a:ext>
                </a:extLst>
              </a:tr>
              <a:tr h="637789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70.53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93334"/>
                  </a:ext>
                </a:extLst>
              </a:tr>
              <a:tr h="637789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103.61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98214"/>
                  </a:ext>
                </a:extLst>
              </a:tr>
              <a:tr h="637789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24.94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86236"/>
                  </a:ext>
                </a:extLst>
              </a:tr>
              <a:tr h="637789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42.89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60314"/>
                  </a:ext>
                </a:extLst>
              </a:tr>
              <a:tr h="637789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68.25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6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0038-574E-446E-A550-A98E3D18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LIMITATION OF SRAM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D1528-C7F6-45F4-B9C6-E621EF727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4"/>
                </a:solidFill>
              </a:rPr>
              <a:t>1): By applying near/ subthreshold voltage in SRAM Designs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As Supply Voltage        Delay of SRAM        at higher rate than CMOS Logic Circuit Delay.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Low Voltage READ operation lead to destruction of stored data in SRAM bitcells.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Write Operation suffers from a higher rate of failure at Low Supply Voltages.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2): Due to the possibility of SRAM being affected by SEU.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5C2819C-58AC-4995-8BD9-801541D8FEAE}"/>
              </a:ext>
            </a:extLst>
          </p:cNvPr>
          <p:cNvSpPr/>
          <p:nvPr/>
        </p:nvSpPr>
        <p:spPr>
          <a:xfrm>
            <a:off x="3155577" y="2390214"/>
            <a:ext cx="215153" cy="224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789D87E-C960-46EF-87FB-668D5B9ECB90}"/>
              </a:ext>
            </a:extLst>
          </p:cNvPr>
          <p:cNvSpPr/>
          <p:nvPr/>
        </p:nvSpPr>
        <p:spPr>
          <a:xfrm>
            <a:off x="5163670" y="2390214"/>
            <a:ext cx="215153" cy="2241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818D-2166-426F-8725-80D92A76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160CD3-0EF0-4762-ADC2-87CCC4074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509165"/>
                  </p:ext>
                </p:extLst>
              </p:nvPr>
            </p:nvGraphicFramePr>
            <p:xfrm>
              <a:off x="1469652" y="1521003"/>
              <a:ext cx="9467848" cy="3815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481">
                      <a:extLst>
                        <a:ext uri="{9D8B030D-6E8A-4147-A177-3AD203B41FA5}">
                          <a16:colId xmlns:a16="http://schemas.microsoft.com/office/drawing/2014/main" val="2435460978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1594284278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344706123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4285193429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3334643844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4289115950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2837557514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682316450"/>
                        </a:ext>
                      </a:extLst>
                    </a:gridCol>
                  </a:tblGrid>
                  <a:tr h="1370478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</a:t>
                          </a:r>
                        </a:p>
                        <a:p>
                          <a:r>
                            <a:rPr lang="en-IN" dirty="0"/>
                            <a:t>   RSNM</a:t>
                          </a:r>
                        </a:p>
                        <a:p>
                          <a:r>
                            <a:rPr lang="en-IN" dirty="0"/>
                            <a:t>     (mV)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  <a:p>
                          <a:r>
                            <a:rPr lang="en-IN" dirty="0"/>
                            <a:t> HSNM</a:t>
                          </a:r>
                        </a:p>
                        <a:p>
                          <a:r>
                            <a:rPr lang="en-IN" dirty="0"/>
                            <a:t>(mV)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</a:t>
                          </a:r>
                        </a:p>
                        <a:p>
                          <a:r>
                            <a:rPr lang="en-IN" dirty="0"/>
                            <a:t>   WSNM</a:t>
                          </a:r>
                        </a:p>
                        <a:p>
                          <a:r>
                            <a:rPr lang="en-IN" dirty="0"/>
                            <a:t>    (mV)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</a:t>
                          </a:r>
                        </a:p>
                        <a:p>
                          <a:r>
                            <a:rPr lang="en-IN" dirty="0"/>
                            <a:t>    RAT</a:t>
                          </a:r>
                        </a:p>
                        <a:p>
                          <a:r>
                            <a:rPr lang="en-IN" dirty="0"/>
                            <a:t>    (ps)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</a:t>
                          </a:r>
                        </a:p>
                        <a:p>
                          <a:r>
                            <a:rPr lang="en-IN" dirty="0"/>
                            <a:t>   WAT</a:t>
                          </a:r>
                        </a:p>
                        <a:p>
                          <a:r>
                            <a:rPr lang="en-IN" dirty="0"/>
                            <a:t>   (ps)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LEAKAGE POWER</a:t>
                          </a:r>
                        </a:p>
                        <a:p>
                          <a:r>
                            <a:rPr lang="en-IN" dirty="0"/>
                            <a:t>  (nW)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  <a:p>
                          <a:r>
                            <a:rPr lang="en-IN" dirty="0"/>
                            <a:t>   AREA</a:t>
                          </a:r>
                        </a:p>
                        <a:p>
                          <a:r>
                            <a:rPr lang="en-IN" dirty="0"/>
                            <a:t>(µ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849565"/>
                      </a:ext>
                    </a:extLst>
                  </a:tr>
                  <a:tr h="122275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10-T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152.4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317.4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495.7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158.1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25.3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23.25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755061"/>
                      </a:ext>
                    </a:extLst>
                  </a:tr>
                  <a:tr h="122275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12-T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161.8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325.0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562.1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105.5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29.73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7.84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472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160CD3-0EF0-4762-ADC2-87CCC4074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509165"/>
                  </p:ext>
                </p:extLst>
              </p:nvPr>
            </p:nvGraphicFramePr>
            <p:xfrm>
              <a:off x="1469652" y="1521003"/>
              <a:ext cx="9467848" cy="3815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481">
                      <a:extLst>
                        <a:ext uri="{9D8B030D-6E8A-4147-A177-3AD203B41FA5}">
                          <a16:colId xmlns:a16="http://schemas.microsoft.com/office/drawing/2014/main" val="2435460978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1594284278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344706123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4285193429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3334643844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4289115950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2837557514"/>
                        </a:ext>
                      </a:extLst>
                    </a:gridCol>
                    <a:gridCol w="1183481">
                      <a:extLst>
                        <a:ext uri="{9D8B030D-6E8A-4147-A177-3AD203B41FA5}">
                          <a16:colId xmlns:a16="http://schemas.microsoft.com/office/drawing/2014/main" val="682316450"/>
                        </a:ext>
                      </a:extLst>
                    </a:gridCol>
                  </a:tblGrid>
                  <a:tr h="1370478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</a:t>
                          </a:r>
                        </a:p>
                        <a:p>
                          <a:r>
                            <a:rPr lang="en-IN" dirty="0"/>
                            <a:t>   RSNM</a:t>
                          </a:r>
                        </a:p>
                        <a:p>
                          <a:r>
                            <a:rPr lang="en-IN" dirty="0"/>
                            <a:t>     (mV)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  <a:p>
                          <a:r>
                            <a:rPr lang="en-IN" dirty="0"/>
                            <a:t> HSNM</a:t>
                          </a:r>
                        </a:p>
                        <a:p>
                          <a:r>
                            <a:rPr lang="en-IN" dirty="0"/>
                            <a:t>(mV)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</a:t>
                          </a:r>
                        </a:p>
                        <a:p>
                          <a:r>
                            <a:rPr lang="en-IN" dirty="0"/>
                            <a:t>   WSNM</a:t>
                          </a:r>
                        </a:p>
                        <a:p>
                          <a:r>
                            <a:rPr lang="en-IN" dirty="0"/>
                            <a:t>    (mV)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</a:t>
                          </a:r>
                        </a:p>
                        <a:p>
                          <a:r>
                            <a:rPr lang="en-IN" dirty="0"/>
                            <a:t>    RAT</a:t>
                          </a:r>
                        </a:p>
                        <a:p>
                          <a:r>
                            <a:rPr lang="en-IN" dirty="0"/>
                            <a:t>    (ps)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</a:t>
                          </a:r>
                        </a:p>
                        <a:p>
                          <a:r>
                            <a:rPr lang="en-IN" dirty="0"/>
                            <a:t>   WAT</a:t>
                          </a:r>
                        </a:p>
                        <a:p>
                          <a:r>
                            <a:rPr lang="en-IN" dirty="0"/>
                            <a:t>   (ps)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LEAKAGE POWER</a:t>
                          </a:r>
                        </a:p>
                        <a:p>
                          <a:r>
                            <a:rPr lang="en-IN" dirty="0"/>
                            <a:t>  (nW)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1546" t="-444" r="-2062" b="-179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49565"/>
                      </a:ext>
                    </a:extLst>
                  </a:tr>
                  <a:tr h="122275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10-T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152.4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317.4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495.7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158.1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25.3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23.25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755061"/>
                      </a:ext>
                    </a:extLst>
                  </a:tr>
                  <a:tr h="122275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12-T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161.8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325.0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562.1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105.5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29.73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7.84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4720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39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2"/>
            <a:ext cx="6477000" cy="742448"/>
          </a:xfrm>
        </p:spPr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046" y="1122745"/>
            <a:ext cx="6942697" cy="5532698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pPr lvl="1"/>
            <a:r>
              <a:rPr lang="en-IN" dirty="0"/>
              <a:t>M. Alioto, “Ultra-low power VLSI circuit design demystified and explained: A tutorial,” IEEE Trans. Circuits Syst. I, Reg. Papers, vol. 59, no. 1, pp. 3–29, Jan. 2012.</a:t>
            </a:r>
            <a:endParaRPr lang="fr-FR" dirty="0"/>
          </a:p>
          <a:p>
            <a:pPr lvl="1"/>
            <a:r>
              <a:rPr lang="en-IN" dirty="0"/>
              <a:t>A. T. Do et al., “0.2 V 8T SRAM with PVT-aware bitline sensing and column-based data randomization,” IEEE J. Solid-State Circuits, vol. 51, no. 6, pp. 1487–1498, Jun. 2016.</a:t>
            </a:r>
            <a:endParaRPr lang="fr-FR" dirty="0"/>
          </a:p>
          <a:p>
            <a:pPr lvl="1"/>
            <a:r>
              <a:rPr lang="en-US" dirty="0"/>
              <a:t>M. T. Bohr and I. A. Young, “CMOS scaling trends and beyond,” IEEE Micro, vol. 37, no. 6, pp. 20–29, Dec. 2017.</a:t>
            </a:r>
            <a:endParaRPr lang="fr-FR" dirty="0"/>
          </a:p>
          <a:p>
            <a:pPr lvl="1"/>
            <a:r>
              <a:rPr lang="en-US" dirty="0"/>
              <a:t>J. Jiang et al., “Low-cost single event double-upset tolerant latch design,” Electron. Lett., vol. 54, no. 9, pp. 554–556, May 2018.</a:t>
            </a:r>
          </a:p>
          <a:p>
            <a:pPr lvl="1"/>
            <a:r>
              <a:rPr lang="en-IN" dirty="0"/>
              <a:t>A. T. Do et al., “0.2 V 8T SRAM with PVT-aware bitline sensing and column-based data randomization,” IEEE J. Solid-State Circuits, vol. 51, no. 6, pp. 1487–1498, Jun. 2016.</a:t>
            </a:r>
            <a:endParaRPr lang="en-US" dirty="0"/>
          </a:p>
          <a:p>
            <a:pPr lvl="1"/>
            <a:r>
              <a:rPr lang="en-IN" dirty="0"/>
              <a:t>I.-S. Jung, Y.-B. Kim, and F. Lombardi, “A novel sort error hardened 10T SRAM cells for low voltage operation,” in Proc. IEEE 55th Int. MWSCAS, Aug. 2012, pp. 714–717.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1DD8-3F9C-4761-AA9B-A9AC7766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2836"/>
            <a:ext cx="10668000" cy="615553"/>
          </a:xfrm>
        </p:spPr>
        <p:txBody>
          <a:bodyPr/>
          <a:lstStyle/>
          <a:p>
            <a:r>
              <a:rPr lang="en-IN" dirty="0"/>
              <a:t>IS THIS A NEW PROBLEM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A51A-D27F-4541-90B3-4B216EC9E94D}"/>
              </a:ext>
            </a:extLst>
          </p:cNvPr>
          <p:cNvSpPr txBox="1"/>
          <p:nvPr/>
        </p:nvSpPr>
        <p:spPr>
          <a:xfrm>
            <a:off x="851646" y="995289"/>
            <a:ext cx="9950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NO!</a:t>
            </a:r>
          </a:p>
          <a:p>
            <a:r>
              <a:rPr lang="en-IN" dirty="0">
                <a:solidFill>
                  <a:schemeClr val="bg2"/>
                </a:solidFill>
              </a:rPr>
              <a:t>In Late 1970’s SOFT ERROR problem gained widespread attention when DRAM’s circuit began to sign of apparently random failures.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Predictably induce bit flips</a:t>
            </a:r>
            <a:r>
              <a:rPr lang="en-US" altLang="en-US" dirty="0">
                <a:ea typeface="ＭＳ Ｐゴシック" panose="020B0600070205080204" pitchFamily="34" charset="-128"/>
              </a:rPr>
              <a:t> in commodity DRAM chips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&gt;80% of the tested DRAM chips are vulnerable</a:t>
            </a:r>
            <a:endParaRPr lang="en-US" altLang="en-US" sz="1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312F6-AB79-48ED-AA92-29CE82F8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4" y="2454703"/>
            <a:ext cx="7270377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BFA4A-8D50-4897-B099-6E0E0ED934AE}"/>
              </a:ext>
            </a:extLst>
          </p:cNvPr>
          <p:cNvSpPr txBox="1"/>
          <p:nvPr/>
        </p:nvSpPr>
        <p:spPr>
          <a:xfrm>
            <a:off x="941292" y="4231341"/>
            <a:ext cx="10049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Unlike DRAM’s , </a:t>
            </a:r>
            <a:r>
              <a:rPr lang="en-US" dirty="0">
                <a:solidFill>
                  <a:schemeClr val="bg2"/>
                </a:solidFill>
              </a:rPr>
              <a:t>SRAM memories and SRAM-based programmable logic devices are also subject to the same effects.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SRAM’s are constructed of cross coupled devices , far less CAPACITANCE in each cell.</a:t>
            </a:r>
            <a:r>
              <a:rPr lang="en-US" dirty="0"/>
              <a:t> the </a:t>
            </a:r>
            <a:r>
              <a:rPr lang="en-US" dirty="0">
                <a:solidFill>
                  <a:schemeClr val="bg1"/>
                </a:solidFill>
              </a:rPr>
              <a:t>SRAM cell capacitance continues to decrease, making the cell even more vulnerable to more types of (lower energy) particles.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E44D28-EE76-420D-A668-A89A437E3977}"/>
                  </a:ext>
                </a:extLst>
              </p14:cNvPr>
              <p14:cNvContentPartPr/>
              <p14:nvPr/>
            </p14:nvContentPartPr>
            <p14:xfrm>
              <a:off x="4826951" y="3880899"/>
              <a:ext cx="4908960" cy="29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E44D28-EE76-420D-A668-A89A437E39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4311" y="3817899"/>
                <a:ext cx="50346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7A4885-3306-488E-A242-4D25754ACF6D}"/>
                  </a:ext>
                </a:extLst>
              </p14:cNvPr>
              <p14:cNvContentPartPr/>
              <p14:nvPr/>
            </p14:nvContentPartPr>
            <p14:xfrm>
              <a:off x="10918871" y="302985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7A4885-3306-488E-A242-4D25754ACF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55871" y="2966859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2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B6C-886E-487F-94D6-20050C68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4152"/>
            <a:ext cx="10668000" cy="615553"/>
          </a:xfrm>
        </p:spPr>
        <p:txBody>
          <a:bodyPr/>
          <a:lstStyle/>
          <a:p>
            <a:r>
              <a:rPr lang="en-IN" dirty="0"/>
              <a:t> 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03E9-590C-4557-A85B-562B61E43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07628"/>
            <a:ext cx="8296275" cy="28081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IBM demonstrated that at an altitude as low as 10,000 feet, SEU effects were already 14 times higher than at sea.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2000, Sun's UltraSPARC II workstations were crashing at an alarming rate.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April 2002  (IRPS), held in Dallas, had a special focused session discussing, "Radiation Induced Soft Errors in Silicon Components and Computer Systems.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This problem will continue to worsen as devices increase in density and geometries continue to shrink. 130 nanometer and smaller SRAM geometries are particularly sensitive to these problems.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5B48A-7AAA-46E9-85E9-76BB5FD6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6" y="1163729"/>
            <a:ext cx="3752849" cy="4036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F0D95-DA01-4A29-B5BA-C552496CB9D6}"/>
              </a:ext>
            </a:extLst>
          </p:cNvPr>
          <p:cNvSpPr txBox="1"/>
          <p:nvPr/>
        </p:nvSpPr>
        <p:spPr>
          <a:xfrm>
            <a:off x="571500" y="6170682"/>
            <a:ext cx="1162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https://www.esa.int/var/esa/storage/images/esa_multimedia/images/2018/11/space_situational_awareness_space_weather/18246476-2-eng-GB/Space_Situational_Awareness_Space_Weather.jpg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7CAAA4-9E62-4DED-A056-563FF620B399}"/>
                  </a:ext>
                </a:extLst>
              </p14:cNvPr>
              <p14:cNvContentPartPr/>
              <p14:nvPr/>
            </p14:nvContentPartPr>
            <p14:xfrm>
              <a:off x="3110471" y="368426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7CAAA4-9E62-4DED-A056-563FF620B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7831" y="3621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E2CD1C-87BA-49BC-946A-1E42167F65F0}"/>
                  </a:ext>
                </a:extLst>
              </p14:cNvPr>
              <p14:cNvContentPartPr/>
              <p14:nvPr/>
            </p14:nvContentPartPr>
            <p14:xfrm>
              <a:off x="2859551" y="218738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E2CD1C-87BA-49BC-946A-1E42167F6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6551" y="2124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6EE7EA-95EF-4B05-835A-D5EB09A311FE}"/>
                  </a:ext>
                </a:extLst>
              </p14:cNvPr>
              <p14:cNvContentPartPr/>
              <p14:nvPr/>
            </p14:nvContentPartPr>
            <p14:xfrm>
              <a:off x="3728951" y="140762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6EE7EA-95EF-4B05-835A-D5EB09A31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311" y="1344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7DC198-18E6-418B-AB18-9BF7743A95AF}"/>
                  </a:ext>
                </a:extLst>
              </p14:cNvPr>
              <p14:cNvContentPartPr/>
              <p14:nvPr/>
            </p14:nvContentPartPr>
            <p14:xfrm>
              <a:off x="5557751" y="245630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7DC198-18E6-418B-AB18-9BF7743A9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5111" y="239330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4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B6C-886E-487F-94D6-20050C68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3" y="384884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  PROPOSED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03E9-590C-4557-A85B-562B61E43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" y="1167652"/>
            <a:ext cx="11851341" cy="28081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Utilizing two p-type and two n-type latch structures, quadruple cross-coupled storage cells (QUCCE) 10-T and 12-T are proposed.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QUCCE 10-T and 12-T have better soft error tolerance, time performance, read static noise margins, and hold static noise margins.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QUCCE 10-T also has lower costs in terms of area and leakage power.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QUCCE 12-T saves more than 50% the read access time compared with most of the referential cells including the 6T, making it suitable for high speed SRAM designs.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219-4309-4A4C-A297-FDBA97C7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10-T SRAM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EED7A-4048-4015-B815-041A773EA947}"/>
              </a:ext>
            </a:extLst>
          </p:cNvPr>
          <p:cNvSpPr txBox="1"/>
          <p:nvPr/>
        </p:nvSpPr>
        <p:spPr>
          <a:xfrm>
            <a:off x="923926" y="819150"/>
            <a:ext cx="32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WRITE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5EEC9-4D6B-4219-A1F0-B9BD6DF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1188482"/>
            <a:ext cx="10744199" cy="47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219-4309-4A4C-A297-FDBA97C7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668000" cy="615553"/>
          </a:xfrm>
        </p:spPr>
        <p:txBody>
          <a:bodyPr/>
          <a:lstStyle/>
          <a:p>
            <a:pPr algn="ctr"/>
            <a:r>
              <a:rPr lang="en-IN" dirty="0"/>
              <a:t>10-T SRAM CELL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4FAC-61CC-433A-BB30-F6E7D5FC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1209364"/>
            <a:ext cx="10810874" cy="4772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EED7A-4048-4015-B815-041A773EA947}"/>
              </a:ext>
            </a:extLst>
          </p:cNvPr>
          <p:cNvSpPr txBox="1"/>
          <p:nvPr/>
        </p:nvSpPr>
        <p:spPr>
          <a:xfrm>
            <a:off x="923926" y="819150"/>
            <a:ext cx="32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READ 0</a:t>
            </a:r>
          </a:p>
        </p:txBody>
      </p:sp>
    </p:spTree>
    <p:extLst>
      <p:ext uri="{BB962C8B-B14F-4D97-AF65-F5344CB8AC3E}">
        <p14:creationId xmlns:p14="http://schemas.microsoft.com/office/powerpoint/2010/main" val="1225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1062</TotalTime>
  <Words>1430</Words>
  <Application>Microsoft Office PowerPoint</Application>
  <PresentationFormat>Widescreen</PresentationFormat>
  <Paragraphs>248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Arial Black</vt:lpstr>
      <vt:lpstr>Calibri</vt:lpstr>
      <vt:lpstr>Cambria Math</vt:lpstr>
      <vt:lpstr>Segoe UI</vt:lpstr>
      <vt:lpstr>Times New Roman</vt:lpstr>
      <vt:lpstr>Wingdings</vt:lpstr>
      <vt:lpstr>Office Theme</vt:lpstr>
      <vt:lpstr>Quadruple Cross-Coupled Latch-Based 10T and 12T SRAM Bit-Cell Designs</vt:lpstr>
      <vt:lpstr>PowerPoint Presentation</vt:lpstr>
      <vt:lpstr>PROBLEM STATEMENT</vt:lpstr>
      <vt:lpstr>                   LIMITATION OF SRAM</vt:lpstr>
      <vt:lpstr>IS THIS A NEW PROBLEM ?</vt:lpstr>
      <vt:lpstr>  OVERVIEW</vt:lpstr>
      <vt:lpstr>  PROPOSED DESIGN</vt:lpstr>
      <vt:lpstr>10-T SRAM CELL</vt:lpstr>
      <vt:lpstr>10-T SRAM CELL</vt:lpstr>
      <vt:lpstr>10T-SRAM WIDTH SPECIFICATION</vt:lpstr>
      <vt:lpstr>PowerPoint Presentation</vt:lpstr>
      <vt:lpstr>PowerPoint Presentation</vt:lpstr>
      <vt:lpstr>PowerPoint Presentation</vt:lpstr>
      <vt:lpstr>  </vt:lpstr>
      <vt:lpstr>MODELLING SINGLE EVENT TRANSIENT: We have to inject transient fault through double exponential current source as described in literatures</vt:lpstr>
      <vt:lpstr>               SCHEMATIC WITH SEU </vt:lpstr>
      <vt:lpstr>    10-T (SEU AT Q)</vt:lpstr>
      <vt:lpstr>    10-T (SEU AT A)</vt:lpstr>
      <vt:lpstr>  Write Circuitry</vt:lpstr>
      <vt:lpstr>PowerPoint Presentation</vt:lpstr>
      <vt:lpstr>  10-T FULL CIRCUITARY</vt:lpstr>
      <vt:lpstr>  12-T FULL CIRCUITARY</vt:lpstr>
      <vt:lpstr>                  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&amp; WRITE ACCESS TIME</vt:lpstr>
      <vt:lpstr>WRITE ACCESS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RSNM Vs PROCESS CORNER VARIATION</vt:lpstr>
      <vt:lpstr>                                REPORT</vt:lpstr>
      <vt:lpstr>Resources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Quadruple Cross-Coupled Latch-Based 10T and 12T SRAM Bit-Cell Designs</dc:title>
  <dc:subject/>
  <dc:creator>Prafful Choudhary</dc:creator>
  <cp:keywords/>
  <dc:description/>
  <cp:lastModifiedBy>Rohit</cp:lastModifiedBy>
  <cp:revision>41</cp:revision>
  <dcterms:created xsi:type="dcterms:W3CDTF">2022-04-15T14:50:44Z</dcterms:created>
  <dcterms:modified xsi:type="dcterms:W3CDTF">2022-04-19T13:51:24Z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