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ags/tag8.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Layouts/slideLayout71.xml" ContentType="application/vnd.openxmlformats-officedocument.presentationml.slideLayout+xml"/>
  <Override PartName="/ppt/tags/tag85.xml" ContentType="application/vnd.openxmlformats-officedocument.presentationml.tags+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Default Extension="png" ContentType="image/png"/>
  <Override PartName="/ppt/slideLayouts/slideLayout7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slideLayouts/slideLayout72.xml" ContentType="application/vnd.openxmlformats-officedocument.presentationml.slideLayout+xml"/>
  <Override PartName="/ppt/tags/tag86.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ags/tag20.xml" ContentType="application/vnd.openxmlformats-officedocument.presentationml.tags+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ags/tag6.xml" ContentType="application/vnd.openxmlformats-officedocument.presentationml.tags+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70.xml" ContentType="application/vnd.openxmlformats-officedocument.presentationml.slideLayout+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1.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98" r:id="rId2"/>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22" autoAdjust="0"/>
    <p:restoredTop sz="96281" autoAdjust="0"/>
  </p:normalViewPr>
  <p:slideViewPr>
    <p:cSldViewPr snapToGrid="0">
      <p:cViewPr varScale="1">
        <p:scale>
          <a:sx n="70" d="100"/>
          <a:sy n="70" d="100"/>
        </p:scale>
        <p:origin x="-69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pPr/>
              <a:t>4/12/2023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dirty="0"/>
          </a:p>
        </p:txBody>
      </p:sp>
    </p:spTree>
    <p:extLst>
      <p:ext uri="{BB962C8B-B14F-4D97-AF65-F5344CB8AC3E}">
        <p14:creationId xmlns:p14="http://schemas.microsoft.com/office/powerpoint/2010/main" xmlns=""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pPr/>
              <a:t>4/12/2023</a:t>
            </a:fld>
            <a:endParaRPr lang="en-US"/>
          </a:p>
        </p:txBody>
      </p:sp>
    </p:spTree>
    <p:extLst>
      <p:ext uri="{BB962C8B-B14F-4D97-AF65-F5344CB8AC3E}">
        <p14:creationId xmlns:p14="http://schemas.microsoft.com/office/powerpoint/2010/main" xmlns=""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xmlns="">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xmlns=""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4.jpeg"/><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5" Type="http://schemas.openxmlformats.org/officeDocument/2006/relationships/image" Target="../media/image9.png"/><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4.jpeg"/><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5" Type="http://schemas.openxmlformats.org/officeDocument/2006/relationships/image" Target="../media/image5.png"/><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xmlns="" val="398561226"/>
              </p:ext>
            </p:extLst>
          </p:nvPr>
        </p:nvGraphicFramePr>
        <p:xfrm>
          <a:off x="1588" y="1588"/>
          <a:ext cx="1588" cy="1588"/>
        </p:xfrm>
        <a:graphic>
          <a:graphicData uri="http://schemas.openxmlformats.org/presentationml/2006/ole">
            <p:oleObj spid="_x0000_s92218" name="think-cell Slide" r:id="rId7" imgW="360" imgH="360" progId="">
              <p:embed/>
            </p:oleObj>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9">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15151835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2352417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6328090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72577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6791741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xmlns="" val="3325268785"/>
              </p:ext>
            </p:extLst>
          </p:nvPr>
        </p:nvGraphicFramePr>
        <p:xfrm>
          <a:off x="1588" y="1588"/>
          <a:ext cx="1587" cy="1587"/>
        </p:xfrm>
        <a:graphic>
          <a:graphicData uri="http://schemas.openxmlformats.org/presentationml/2006/ole">
            <p:oleObj spid="_x0000_s86180" name="think-cell Slide" r:id="rId5" imgW="360" imgH="360" progId="">
              <p:embed/>
            </p:oleObj>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920821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297419212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28717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24380786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02801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36986575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xmlns="" val="165731206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705580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3796626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xmlns="" val="842619711"/>
              </p:ext>
            </p:extLst>
          </p:nvPr>
        </p:nvGraphicFramePr>
        <p:xfrm>
          <a:off x="1588" y="1588"/>
          <a:ext cx="1587" cy="1587"/>
        </p:xfrm>
        <a:graphic>
          <a:graphicData uri="http://schemas.openxmlformats.org/presentationml/2006/ole">
            <p:oleObj spid="_x0000_s88227" name="think-cell Slide" r:id="rId4"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12021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83007393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142520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90231099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8249069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xmlns="" val="735369323"/>
              </p:ext>
            </p:extLst>
          </p:nvPr>
        </p:nvGraphicFramePr>
        <p:xfrm>
          <a:off x="1588" y="1588"/>
          <a:ext cx="1587" cy="1587"/>
        </p:xfrm>
        <a:graphic>
          <a:graphicData uri="http://schemas.openxmlformats.org/presentationml/2006/ole">
            <p:oleObj spid="_x0000_s90200" name="think-cell Slide" r:id="rId6" imgW="360" imgH="360" progId="">
              <p:embed/>
            </p:oleObj>
          </a:graphicData>
        </a:graphic>
      </p:graphicFrame>
      <p:pic>
        <p:nvPicPr>
          <p:cNvPr id="9" name="TitleAndEndImages"/>
          <p:cNvPicPr>
            <a:picLocks noChangeAspect="1"/>
          </p:cNvPicPr>
          <p:nvPr userDrawn="1">
            <p:custDataLst>
              <p:tags r:id="rId3"/>
            </p:custDataLst>
          </p:nvPr>
        </p:nvPicPr>
        <p:blipFill>
          <a:blip r:embed="rId7">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366124750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6959937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xmlns="" val="36654899"/>
              </p:ext>
            </p:extLst>
          </p:nvPr>
        </p:nvGraphicFramePr>
        <p:xfrm>
          <a:off x="1588" y="1588"/>
          <a:ext cx="1588" cy="1588"/>
        </p:xfrm>
        <a:graphic>
          <a:graphicData uri="http://schemas.openxmlformats.org/presentationml/2006/ole">
            <p:oleObj spid="_x0000_s93242" name="think-cell Slide" r:id="rId7" imgW="360" imgH="360" progId="">
              <p:embed/>
            </p:oleObj>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9">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7300034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22069856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40434002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007530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xmlns=""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8199047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8052390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2236646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48294563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793922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6045207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301659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05271040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29057896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xmlns="" val="4279571629"/>
              </p:ext>
            </p:extLst>
          </p:nvPr>
        </p:nvGraphicFramePr>
        <p:xfrm>
          <a:off x="1588" y="1588"/>
          <a:ext cx="1587" cy="1587"/>
        </p:xfrm>
        <a:graphic>
          <a:graphicData uri="http://schemas.openxmlformats.org/presentationml/2006/ole">
            <p:oleObj spid="_x0000_s87204" name="think-cell Slide" r:id="rId5" imgW="360" imgH="360" progId="">
              <p:embed/>
            </p:oleObj>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321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9979161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76992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5893568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98095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19690273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683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9849398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58507585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7123234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3619210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xmlns="" val="4066580690"/>
              </p:ext>
            </p:extLst>
          </p:nvPr>
        </p:nvGraphicFramePr>
        <p:xfrm>
          <a:off x="1588" y="1588"/>
          <a:ext cx="1587" cy="1587"/>
        </p:xfrm>
        <a:graphic>
          <a:graphicData uri="http://schemas.openxmlformats.org/presentationml/2006/ole">
            <p:oleObj spid="_x0000_s89249" name="think-cell Slide" r:id="rId4"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37419413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4837553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9090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6408276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5711853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41322118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xmlns="" val="387538226"/>
              </p:ext>
            </p:extLst>
          </p:nvPr>
        </p:nvGraphicFramePr>
        <p:xfrm>
          <a:off x="1588" y="1588"/>
          <a:ext cx="1587" cy="1587"/>
        </p:xfrm>
        <a:graphic>
          <a:graphicData uri="http://schemas.openxmlformats.org/presentationml/2006/ole">
            <p:oleObj spid="_x0000_s91222" name="think-cell Slide" r:id="rId6" imgW="360" imgH="360" progId="">
              <p:embed/>
            </p:oleObj>
          </a:graphicData>
        </a:graphic>
      </p:graphicFrame>
      <p:pic>
        <p:nvPicPr>
          <p:cNvPr id="9" name="TitleAndEndImages"/>
          <p:cNvPicPr>
            <a:picLocks noChangeAspect="1"/>
          </p:cNvPicPr>
          <p:nvPr userDrawn="1">
            <p:custDataLst>
              <p:tags r:id="rId3"/>
            </p:custDataLst>
          </p:nvPr>
        </p:nvPicPr>
        <p:blipFill>
          <a:blip r:embed="rId7">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235162189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81875407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5959" name="think-cell Slide" r:id="rId5"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xmlns="" val="257031406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058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xmlns="" val="1963492020"/>
              </p:ext>
            </p:extLst>
          </p:nvPr>
        </p:nvGraphicFramePr>
        <p:xfrm>
          <a:off x="1588" y="1588"/>
          <a:ext cx="1587" cy="1587"/>
        </p:xfrm>
        <a:graphic>
          <a:graphicData uri="http://schemas.openxmlformats.org/presentationml/2006/ole">
            <p:oleObj spid="_x0000_s76983"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729285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8007"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160771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9031"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xmlns="" val="22701909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0055" name="think-cell Slide" r:id="rId5"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xmlns="" val="186557670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xmlns="" val="2440061710"/>
              </p:ext>
            </p:extLst>
          </p:nvPr>
        </p:nvGraphicFramePr>
        <p:xfrm>
          <a:off x="1588" y="1588"/>
          <a:ext cx="1587" cy="1587"/>
        </p:xfrm>
        <a:graphic>
          <a:graphicData uri="http://schemas.openxmlformats.org/presentationml/2006/ole">
            <p:oleObj spid="_x0000_s81079"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20614077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2103"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43396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3127" name="think-cell Slide" r:id="rId5" imgW="360" imgH="360" progId="">
              <p:embed/>
            </p:oleObj>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xmlns="" val="17847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4151" name="think-cell Slide" r:id="rId4"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36578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884277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0769600" y="6356351"/>
            <a:ext cx="812800" cy="365125"/>
          </a:xfrm>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6791741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59226384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6514967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2.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oleObject" Target="../embeddings/oleObject19.bin"/><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ags" Target="../tags/tag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xmlns="" val="1194141760"/>
              </p:ext>
            </p:extLst>
          </p:nvPr>
        </p:nvGraphicFramePr>
        <p:xfrm>
          <a:off x="1588" y="1588"/>
          <a:ext cx="1587" cy="1587"/>
        </p:xfrm>
        <a:graphic>
          <a:graphicData uri="http://schemas.openxmlformats.org/presentationml/2006/ole">
            <p:oleObj spid="_x0000_s2602" name="think-cell Slide" r:id="rId71" imgW="360" imgH="360" progId="">
              <p:embed/>
            </p:oleObj>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xmlns=""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aphicFrame>
        <p:nvGraphicFramePr>
          <p:cNvPr id="14" name="Object 13" hidden="1"/>
          <p:cNvGraphicFramePr>
            <a:graphicFrameLocks noChangeAspect="1"/>
          </p:cNvGraphicFramePr>
          <p:nvPr userDrawn="1">
            <p:custDataLst>
              <p:tags r:id="rId15"/>
            </p:custDataLst>
            <p:extLst>
              <p:ext uri="{D42A27DB-BD31-4B8C-83A1-F6EECF244321}">
                <p14:modId xmlns:p14="http://schemas.microsoft.com/office/powerpoint/2010/main" xmlns="" val="1194141760"/>
              </p:ext>
            </p:extLst>
          </p:nvPr>
        </p:nvGraphicFramePr>
        <p:xfrm>
          <a:off x="1588" y="1588"/>
          <a:ext cx="1587" cy="1587"/>
        </p:xfrm>
        <a:graphic>
          <a:graphicData uri="http://schemas.openxmlformats.org/presentationml/2006/ole">
            <p:oleObj spid="_x0000_s148482" name="think-cell Slide" r:id="rId16" imgW="360" imgH="360" progId="">
              <p:embed/>
            </p:oleObj>
          </a:graphicData>
        </a:graphic>
      </p:graphicFrame>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5199" r:id="rId1"/>
    <p:sldLayoutId id="2147485200" r:id="rId2"/>
    <p:sldLayoutId id="2147485201" r:id="rId3"/>
    <p:sldLayoutId id="2147485202" r:id="rId4"/>
    <p:sldLayoutId id="2147485203" r:id="rId5"/>
    <p:sldLayoutId id="2147485204" r:id="rId6"/>
    <p:sldLayoutId id="2147485205" r:id="rId7"/>
    <p:sldLayoutId id="2147485206" r:id="rId8"/>
    <p:sldLayoutId id="2147485207" r:id="rId9"/>
    <p:sldLayoutId id="2147485208" r:id="rId10"/>
    <p:sldLayoutId id="2147485209" r:id="rId11"/>
    <p:sldLayoutId id="2147485210" r:id="rId12"/>
  </p:sldLayoutIdLst>
  <p:transition>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tags" Target="../tags/tag86.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xmlns="" val="3452753013"/>
              </p:ext>
            </p:extLst>
          </p:nvPr>
        </p:nvGraphicFramePr>
        <p:xfrm>
          <a:off x="1588" y="1588"/>
          <a:ext cx="1227" cy="1588"/>
        </p:xfrm>
        <a:graphic>
          <a:graphicData uri="http://schemas.openxmlformats.org/presentationml/2006/ole">
            <p:oleObj spid="_x0000_s129036" name="think-cell Slide" r:id="rId5" imgW="7761960" imgH="10047960" progId="">
              <p:embed/>
            </p:oleObj>
          </a:graphicData>
        </a:graphic>
      </p:graphicFrame>
      <p:sp>
        <p:nvSpPr>
          <p:cNvPr id="3" name="Title 2"/>
          <p:cNvSpPr>
            <a:spLocks noGrp="1"/>
          </p:cNvSpPr>
          <p:nvPr>
            <p:ph type="title"/>
          </p:nvPr>
        </p:nvSpPr>
        <p:spPr>
          <a:xfrm>
            <a:off x="630000" y="1610436"/>
            <a:ext cx="2478638" cy="3712192"/>
          </a:xfrm>
        </p:spPr>
        <p:txBody>
          <a:bodyPr vert="horz"/>
          <a:lstStyle/>
          <a:p>
            <a:r>
              <a:rPr lang="en-US" dirty="0">
                <a:solidFill>
                  <a:srgbClr val="D4DF33"/>
                </a:solidFill>
              </a:rPr>
              <a:t>Executive </a:t>
            </a:r>
            <a:r>
              <a:rPr lang="en-US" dirty="0" smtClean="0">
                <a:solidFill>
                  <a:srgbClr val="D4DF33"/>
                </a:solidFill>
              </a:rPr>
              <a:t>Summary </a:t>
            </a:r>
            <a:r>
              <a:rPr lang="en-US" dirty="0">
                <a:solidFill>
                  <a:srgbClr val="D4DF33"/>
                </a:solidFill>
              </a:rPr>
              <a:t>T</a:t>
            </a:r>
            <a:r>
              <a:rPr lang="en-US" dirty="0" smtClean="0">
                <a:solidFill>
                  <a:srgbClr val="D4DF33"/>
                </a:solidFill>
              </a:rPr>
              <a:t>emplate</a:t>
            </a:r>
            <a:endParaRPr lang="en-US" dirty="0">
              <a:solidFill>
                <a:srgbClr val="D4DF33"/>
              </a:solidFill>
            </a:endParaRP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800" b="1" dirty="0">
                <a:solidFill>
                  <a:schemeClr val="tx1">
                    <a:lumMod val="100000"/>
                  </a:schemeClr>
                </a:solidFill>
                <a:latin typeface="Times New Roman" pitchFamily="18" charset="0"/>
                <a:cs typeface="Times New Roman" pitchFamily="18" charset="0"/>
              </a:rPr>
              <a:t>Situation</a:t>
            </a:r>
          </a:p>
          <a:p>
            <a:pPr marL="393750" lvl="1" indent="-285750">
              <a:buClr>
                <a:schemeClr val="tx2">
                  <a:lumMod val="100000"/>
                </a:schemeClr>
              </a:buClr>
              <a:buSzPct val="100000"/>
            </a:pPr>
            <a:r>
              <a:rPr lang="en-US" sz="1800" dirty="0" err="1" smtClean="0">
                <a:solidFill>
                  <a:schemeClr val="tx1">
                    <a:lumMod val="100000"/>
                  </a:schemeClr>
                </a:solidFill>
                <a:latin typeface="Times New Roman" pitchFamily="18" charset="0"/>
                <a:cs typeface="Times New Roman" pitchFamily="18" charset="0"/>
              </a:rPr>
              <a:t>PowerCo</a:t>
            </a:r>
            <a:r>
              <a:rPr lang="en-US" sz="1800" dirty="0" smtClean="0">
                <a:solidFill>
                  <a:schemeClr val="tx1">
                    <a:lumMod val="100000"/>
                  </a:schemeClr>
                </a:solidFill>
                <a:latin typeface="Times New Roman" pitchFamily="18" charset="0"/>
                <a:cs typeface="Times New Roman" pitchFamily="18" charset="0"/>
              </a:rPr>
              <a:t> </a:t>
            </a:r>
            <a:r>
              <a:rPr lang="en-US" sz="1800" dirty="0">
                <a:solidFill>
                  <a:schemeClr val="tx1">
                    <a:lumMod val="100000"/>
                  </a:schemeClr>
                </a:solidFill>
                <a:latin typeface="Times New Roman" pitchFamily="18" charset="0"/>
                <a:cs typeface="Times New Roman" pitchFamily="18" charset="0"/>
              </a:rPr>
              <a:t>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8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1800" b="1" dirty="0">
                <a:solidFill>
                  <a:schemeClr val="tx1">
                    <a:lumMod val="100000"/>
                  </a:schemeClr>
                </a:solidFill>
                <a:latin typeface="Times New Roman" pitchFamily="18" charset="0"/>
                <a:cs typeface="Times New Roman" pitchFamily="18" charset="0"/>
              </a:rPr>
              <a:t>Machine Learning Modeling </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After the data cleaning, DEA and feature engineering, compared several classification model such as </a:t>
            </a:r>
            <a:r>
              <a:rPr lang="en-US" sz="1800" dirty="0" smtClean="0">
                <a:solidFill>
                  <a:schemeClr val="tx1">
                    <a:lumMod val="100000"/>
                  </a:schemeClr>
                </a:solidFill>
                <a:latin typeface="Times New Roman" pitchFamily="18" charset="0"/>
                <a:cs typeface="Times New Roman" pitchFamily="18" charset="0"/>
              </a:rPr>
              <a:t>Logistic Regression</a:t>
            </a:r>
            <a:r>
              <a:rPr lang="en-US" sz="1800" dirty="0">
                <a:solidFill>
                  <a:schemeClr val="tx1">
                    <a:lumMod val="100000"/>
                  </a:schemeClr>
                </a:solidFill>
                <a:latin typeface="Times New Roman" pitchFamily="18" charset="0"/>
                <a:cs typeface="Times New Roman" pitchFamily="18" charset="0"/>
              </a:rPr>
              <a:t>, Random Forest , SVC. Finally a </a:t>
            </a:r>
            <a:r>
              <a:rPr lang="en-US" sz="1800" dirty="0" smtClean="0">
                <a:solidFill>
                  <a:schemeClr val="tx1">
                    <a:lumMod val="100000"/>
                  </a:schemeClr>
                </a:solidFill>
                <a:latin typeface="Times New Roman" pitchFamily="18" charset="0"/>
                <a:cs typeface="Times New Roman" pitchFamily="18" charset="0"/>
              </a:rPr>
              <a:t>XG Boost </a:t>
            </a:r>
            <a:r>
              <a:rPr lang="en-US" sz="1800" dirty="0">
                <a:solidFill>
                  <a:schemeClr val="tx1">
                    <a:lumMod val="100000"/>
                  </a:schemeClr>
                </a:solidFill>
                <a:latin typeface="Times New Roman" pitchFamily="18" charset="0"/>
                <a:cs typeface="Times New Roman" pitchFamily="18" charset="0"/>
              </a:rPr>
              <a:t>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8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1800" b="1" dirty="0">
                <a:solidFill>
                  <a:schemeClr val="tx1">
                    <a:lumMod val="100000"/>
                  </a:schemeClr>
                </a:solidFill>
                <a:latin typeface="Times New Roman" pitchFamily="18" charset="0"/>
                <a:cs typeface="Times New Roman" pitchFamily="18" charset="0"/>
              </a:rPr>
              <a:t>Insight </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 Around 10% churn rate exists in current customers</a:t>
            </a:r>
          </a:p>
          <a:p>
            <a:pPr marL="393750" lvl="1" indent="-285750">
              <a:buClr>
                <a:schemeClr val="tx2">
                  <a:lumMod val="100000"/>
                </a:schemeClr>
              </a:buClr>
              <a:buSzPct val="100000"/>
            </a:pPr>
            <a:r>
              <a:rPr lang="en-US" sz="1800" dirty="0">
                <a:solidFill>
                  <a:schemeClr val="tx1">
                    <a:lumMod val="100000"/>
                  </a:schemeClr>
                </a:solidFill>
                <a:latin typeface="Times New Roman" pitchFamily="18" charset="0"/>
                <a:cs typeface="Times New Roman" pitchFamily="18" charset="0"/>
              </a:rPr>
              <a:t>Major features driving customer churn, including:</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high net margin on power subscription</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high gross  margin on power subscription</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Original campaigns that customer first subscribed to, especially with ‘</a:t>
            </a:r>
            <a:r>
              <a:rPr lang="en-US" sz="1800" dirty="0" err="1">
                <a:solidFill>
                  <a:schemeClr val="tx1">
                    <a:lumMod val="100000"/>
                  </a:schemeClr>
                </a:solidFill>
                <a:latin typeface="Times New Roman" pitchFamily="18" charset="0"/>
                <a:cs typeface="Times New Roman" pitchFamily="18" charset="0"/>
              </a:rPr>
              <a:t>lxid</a:t>
            </a:r>
            <a:r>
              <a:rPr lang="en-US" sz="1800" dirty="0">
                <a:solidFill>
                  <a:schemeClr val="tx1">
                    <a:lumMod val="100000"/>
                  </a:schemeClr>
                </a:solidFill>
                <a:latin typeface="Times New Roman" pitchFamily="18" charset="0"/>
                <a:cs typeface="Times New Roman" pitchFamily="18" charset="0"/>
              </a:rPr>
              <a:t>’</a:t>
            </a:r>
          </a:p>
          <a:p>
            <a:pPr marL="620550" lvl="2" indent="-285750">
              <a:buClr>
                <a:schemeClr val="tx2">
                  <a:lumMod val="100000"/>
                </a:schemeClr>
              </a:buClr>
              <a:buSzPct val="100000"/>
              <a:buFont typeface="Wingdings" pitchFamily="2" charset="2"/>
              <a:buChar char="Ø"/>
            </a:pPr>
            <a:r>
              <a:rPr lang="en-US" sz="1800" dirty="0">
                <a:solidFill>
                  <a:schemeClr val="tx1">
                    <a:lumMod val="100000"/>
                  </a:schemeClr>
                </a:solidFill>
                <a:latin typeface="Times New Roman" pitchFamily="18" charset="0"/>
                <a:cs typeface="Times New Roman" pitchFamily="18" charset="0"/>
              </a:rPr>
              <a:t>A low subscribed power </a:t>
            </a:r>
          </a:p>
        </p:txBody>
      </p:sp>
    </p:spTree>
    <p:extLst>
      <p:ext uri="{BB962C8B-B14F-4D97-AF65-F5344CB8AC3E}">
        <p14:creationId xmlns:p14="http://schemas.microsoft.com/office/powerpoint/2010/main" xmlns="" val="366931924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_rels/theme2.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xmlns="">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_16x9.potx" id="{F1417891-ADEE-4A5A-84BF-A61365689D8D}" vid="{7D249777-7FCF-437A-B862-D77B0EF45DB4}"/>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149</Words>
  <Application>Microsoft Macintosh PowerPoint</Application>
  <PresentationFormat>Custom</PresentationFormat>
  <Paragraphs>15</Paragraphs>
  <Slides>1</Slides>
  <Notes>1</Notes>
  <HiddenSlides>0</HiddenSlides>
  <MMClips>0</MMClips>
  <ScaleCrop>false</ScaleCrop>
  <HeadingPairs>
    <vt:vector size="8" baseType="variant">
      <vt:variant>
        <vt:lpstr>Theme</vt:lpstr>
      </vt:variant>
      <vt:variant>
        <vt:i4>2</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5" baseType="lpstr">
      <vt:lpstr>BCG Grid 16:9</vt:lpstr>
      <vt:lpstr>Flow</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admin</cp:lastModifiedBy>
  <cp:revision>459</cp:revision>
  <cp:lastPrinted>2016-04-06T18:59:25Z</cp:lastPrinted>
  <dcterms:created xsi:type="dcterms:W3CDTF">2016-11-04T11:46:04Z</dcterms:created>
  <dcterms:modified xsi:type="dcterms:W3CDTF">2023-04-12T17:10:45Z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