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86"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Open Sans ExtraBold" charset="0"/>
      <p:bold r:id="rId13"/>
      <p:boldItalic r:id="rId14"/>
    </p:embeddedFont>
    <p:embeddedFont>
      <p:font typeface="Open Sans Light" charset="0"/>
      <p:regular r:id="rId15"/>
      <p:bold r:id="rId16"/>
      <p:italic r:id="rId17"/>
      <p:boldItalic r:id="rId18"/>
    </p:embeddedFont>
    <p:embeddedFont>
      <p:font typeface="Lora" charset="0"/>
      <p:regular r:id="rId19"/>
      <p:bold r:id="rId20"/>
      <p:italic r:id="rId21"/>
      <p:boldItalic r:id="rId22"/>
    </p:embeddedFont>
    <p:embeddedFont>
      <p:font typeface="Open Sans" charset="0"/>
      <p:regular r:id="rId23"/>
      <p:bold r:id="rId24"/>
      <p:italic r:id="rId25"/>
      <p:boldItalic r:id="rId26"/>
    </p:embeddedFont>
    <p:embeddedFont>
      <p:font typeface="Bahnschrift" pitchFamily="34" charset="0"/>
      <p:regular r:id="rId27"/>
      <p:bold r:id="rId28"/>
    </p:embeddedFont>
    <p:embeddedFont>
      <p:font typeface="Comic Sans MS" pitchFamily="66" charset="0"/>
      <p:regular r:id="rId29"/>
      <p:bold r:id="rId30"/>
      <p:italic r:id="rId31"/>
      <p:boldItalic r:id="rId32"/>
    </p:embeddedFont>
    <p:embeddedFont>
      <p:font typeface="Perpetua" pitchFamily="18" charset="0"/>
      <p:regular r:id="rId33"/>
      <p:bold r:id="rId34"/>
      <p:italic r:id="rId35"/>
      <p:boldItalic r:id="rId36"/>
    </p:embeddedFont>
    <p:embeddedFont>
      <p:font typeface="Wingdings 2" pitchFamily="18" charset="2"/>
      <p:regular r:id="rId37"/>
    </p:embeddedFont>
    <p:embeddedFont>
      <p:font typeface="Franklin Gothic Book"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snapToGrid="0">
      <p:cViewPr varScale="1">
        <p:scale>
          <a:sx n="92" d="100"/>
          <a:sy n="92" d="100"/>
        </p:scale>
        <p:origin x="-756"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4/9/2023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4/9/2023</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kumimoji="0" lang="en-US" dirty="0"/>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4/9/2023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4/9/2023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4/9/2023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4/9/2023</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kumimoji="0" lang="en-US" dirty="0"/>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4/9/2023</a:t>
            </a:fld>
            <a:endParaRPr lang="en-US" sz="1400" dirty="0">
              <a:solidFill>
                <a:schemeClr val="tx2"/>
              </a:solidFill>
            </a:endParaRPr>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19206" y="-1"/>
            <a:ext cx="9163206" cy="5147981"/>
          </a:xfrm>
          <a:custGeom>
            <a:avLst/>
            <a:gdLst/>
            <a:ahLst/>
            <a:cxnLst/>
            <a:rect l="l" t="t" r="r" b="b"/>
            <a:pathLst>
              <a:path w="21600" h="21600" extrusionOk="0">
                <a:moveTo>
                  <a:pt x="0" y="0"/>
                </a:moveTo>
                <a:lnTo>
                  <a:pt x="16564" y="0"/>
                </a:lnTo>
                <a:lnTo>
                  <a:pt x="21600" y="8964"/>
                </a:lnTo>
                <a:lnTo>
                  <a:pt x="21600" y="21600"/>
                </a:lnTo>
                <a:lnTo>
                  <a:pt x="0" y="21600"/>
                </a:lnTo>
                <a:close/>
              </a:path>
            </a:pathLst>
          </a:custGeom>
          <a:solidFill>
            <a:srgbClr val="00B0F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dirty="0">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solidFill>
            <a:srgbClr val="00B0F0"/>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66255" y="166254"/>
            <a:ext cx="8811490" cy="820881"/>
          </a:xfrm>
          <a:prstGeom prst="rect">
            <a:avLst/>
          </a:prstGeom>
          <a:solidFill>
            <a:srgbClr val="00B0F0"/>
          </a:solidFill>
          <a:ln>
            <a:noFill/>
          </a:ln>
        </p:spPr>
        <p:txBody>
          <a:bodyPr spcFirstLastPara="1" wrap="square" lIns="45700" tIns="45700" rIns="45700" bIns="45700" anchor="ctr" anchorCtr="0">
            <a:noAutofit/>
          </a:bodyPr>
          <a:lstStyle/>
          <a:p>
            <a:pPr lvl="0" algn="ctr">
              <a:buSzPts val="1400"/>
            </a:pPr>
            <a:r>
              <a:rPr lang="en" sz="2000" b="1" dirty="0" smtClean="0">
                <a:solidFill>
                  <a:srgbClr val="FFFFFF"/>
                </a:solidFill>
              </a:rPr>
              <a:t>Agenda</a:t>
            </a:r>
            <a:endParaRPr sz="2000" b="0" i="0" u="none" strike="noStrike" cap="none">
              <a:solidFill>
                <a:srgbClr val="FF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Wingdings" pitchFamily="2" charset="2"/>
              <a:buChar char="Ø"/>
            </a:pPr>
            <a:r>
              <a:rPr lang="en" sz="2000" i="0" u="none" strike="noStrike" cap="none" dirty="0">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itchFamily="2" charset="2"/>
              <a:buChar char="Ø"/>
            </a:pPr>
            <a:r>
              <a:rPr lang="en" sz="2000" i="0" u="none" strike="noStrike" cap="none" dirty="0">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Bahnschrift" pitchFamily="34" charset="0"/>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Wingdings" pitchFamily="2" charset="2"/>
              <a:buChar char="Ø"/>
            </a:pPr>
            <a:r>
              <a:rPr lang="en" sz="2000" i="0" u="none" strike="noStrike" cap="none" dirty="0">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290944" y="145472"/>
            <a:ext cx="8603673" cy="810491"/>
          </a:xfrm>
          <a:prstGeom prst="rect">
            <a:avLst/>
          </a:prstGeom>
          <a:solidFill>
            <a:srgbClr val="00B0F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dirty="0">
                <a:latin typeface="Lora"/>
                <a:ea typeface="Lora"/>
                <a:cs typeface="Lora"/>
                <a:sym typeface="Lora"/>
              </a:rPr>
              <a:t>Approach for New </a:t>
            </a:r>
            <a:r>
              <a:rPr lang="en" sz="2200" dirty="0">
                <a:latin typeface="Bahnschrift" pitchFamily="34" charset="0"/>
                <a:ea typeface="Lora"/>
                <a:cs typeface="Lora"/>
                <a:sym typeface="Lora"/>
              </a:rPr>
              <a:t>Customer</a:t>
            </a:r>
            <a:r>
              <a:rPr lang="en" sz="2200" dirty="0">
                <a:latin typeface="Lora"/>
                <a:ea typeface="Lora"/>
                <a:cs typeface="Lora"/>
                <a:sym typeface="Lora"/>
              </a:rPr>
              <a:t>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dirty="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Wingdings" pitchFamily="2" charset="2"/>
              <a:buChar char="Ø"/>
            </a:pPr>
            <a:r>
              <a:rPr lang="en" sz="2000" dirty="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Font typeface="Wingdings" pitchFamily="2" charset="2"/>
              <a:buChar char="Ø"/>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itchFamily="2" charset="2"/>
              <a:buChar char="Ø"/>
            </a:pPr>
            <a:r>
              <a:rPr lang="en" sz="2000" dirty="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Font typeface="Wingdings" pitchFamily="2" charset="2"/>
              <a:buChar char="Ø"/>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itchFamily="2" charset="2"/>
              <a:buChar char="Ø"/>
            </a:pPr>
            <a:r>
              <a:rPr lang="en" sz="2000" dirty="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Font typeface="Wingdings" pitchFamily="2" charset="2"/>
              <a:buChar char="Ø"/>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Wingdings" pitchFamily="2" charset="2"/>
              <a:buChar char="Ø"/>
            </a:pPr>
            <a:r>
              <a:rPr lang="en" sz="2000" dirty="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290945" y="124691"/>
            <a:ext cx="8562110" cy="695834"/>
          </a:xfrm>
          <a:prstGeom prst="rect">
            <a:avLst/>
          </a:prstGeom>
          <a:solidFill>
            <a:srgbClr val="00B0F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Wingdings" pitchFamily="2" charset="2"/>
              <a:buChar char="Ø"/>
            </a:pPr>
            <a:r>
              <a:rPr lang="en" sz="1500" dirty="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Font typeface="Wingdings" pitchFamily="2" charset="2"/>
              <a:buChar char="Ø"/>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Wingdings" pitchFamily="2" charset="2"/>
              <a:buChar char="Ø"/>
            </a:pPr>
            <a:r>
              <a:rPr lang="en" sz="1500" dirty="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Font typeface="Wingdings" pitchFamily="2" charset="2"/>
              <a:buChar char="Ø"/>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Wingdings" pitchFamily="2" charset="2"/>
              <a:buChar char="Ø"/>
            </a:pPr>
            <a:r>
              <a:rPr lang="en" sz="1500" b="0" i="0" u="none" strike="noStrike" cap="none" dirty="0">
                <a:solidFill>
                  <a:schemeClr val="dk1"/>
                </a:solidFill>
                <a:latin typeface="Open Sans"/>
                <a:ea typeface="Open Sans"/>
                <a:cs typeface="Open Sans"/>
                <a:sym typeface="Open Sans"/>
              </a:rPr>
              <a:t>Data shows age group </a:t>
            </a:r>
            <a:r>
              <a:rPr lang="en" sz="1500" b="1" i="0" u="none" strike="noStrike" cap="none" dirty="0">
                <a:solidFill>
                  <a:schemeClr val="dk1"/>
                </a:solidFill>
                <a:latin typeface="Open Sans"/>
                <a:ea typeface="Open Sans"/>
                <a:cs typeface="Open Sans"/>
                <a:sym typeface="Open Sans"/>
              </a:rPr>
              <a:t>40-50</a:t>
            </a:r>
            <a:r>
              <a:rPr lang="en" sz="1500" b="0" i="0" u="none" strike="noStrike" cap="none" dirty="0">
                <a:solidFill>
                  <a:schemeClr val="dk1"/>
                </a:solidFill>
                <a:latin typeface="Open Sans"/>
                <a:ea typeface="Open Sans"/>
                <a:cs typeface="Open Sans"/>
                <a:sym typeface="Open Sans"/>
              </a:rPr>
              <a:t> has high count in terms of bike purchased in last 3 years wit</a:t>
            </a:r>
            <a:r>
              <a:rPr lang="en" sz="1500" dirty="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Font typeface="Wingdings" pitchFamily="2" charset="2"/>
              <a:buChar char="Ø"/>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Wingdings" pitchFamily="2" charset="2"/>
              <a:buChar char="Ø"/>
            </a:pPr>
            <a:r>
              <a:rPr lang="en" sz="1500" dirty="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1"/>
            <a:ext cx="4285683" cy="1875132"/>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87036" y="145473"/>
            <a:ext cx="8790710" cy="675051"/>
          </a:xfrm>
          <a:prstGeom prst="rect">
            <a:avLst/>
          </a:prstGeom>
          <a:solidFill>
            <a:srgbClr val="00B0F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Wingdings" pitchFamily="2" charset="2"/>
              <a:buChar char="Ø"/>
            </a:pPr>
            <a:r>
              <a:rPr lang="en" sz="1500" dirty="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Font typeface="Wingdings" pitchFamily="2" charset="2"/>
              <a:buChar char="Ø"/>
            </a:pPr>
            <a:endParaRPr sz="1500">
              <a:latin typeface="Bahnschrift" pitchFamily="34" charset="0"/>
              <a:ea typeface="Open Sans"/>
              <a:cs typeface="Open Sans"/>
              <a:sym typeface="Open Sans"/>
            </a:endParaRPr>
          </a:p>
          <a:p>
            <a:pPr marL="457200" marR="0" lvl="0" indent="0" algn="l" rtl="0">
              <a:lnSpc>
                <a:spcPct val="115000"/>
              </a:lnSpc>
              <a:spcBef>
                <a:spcPts val="0"/>
              </a:spcBef>
              <a:spcAft>
                <a:spcPts val="0"/>
              </a:spcAft>
              <a:buFont typeface="Wingdings" pitchFamily="2" charset="2"/>
              <a:buChar char="Ø"/>
            </a:pPr>
            <a:endParaRPr sz="1500">
              <a:latin typeface="Bahnschrift" pitchFamily="34" charset="0"/>
              <a:ea typeface="Open Sans"/>
              <a:cs typeface="Open Sans"/>
              <a:sym typeface="Open Sans"/>
            </a:endParaRPr>
          </a:p>
          <a:p>
            <a:pPr marL="457200" marR="0" lvl="0" indent="-323850" algn="l" rtl="0">
              <a:lnSpc>
                <a:spcPct val="115000"/>
              </a:lnSpc>
              <a:spcBef>
                <a:spcPts val="0"/>
              </a:spcBef>
              <a:spcAft>
                <a:spcPts val="0"/>
              </a:spcAft>
              <a:buSzPts val="1500"/>
              <a:buFont typeface="Wingdings" pitchFamily="2" charset="2"/>
              <a:buChar char="Ø"/>
            </a:pPr>
            <a:r>
              <a:rPr lang="en" sz="1500" dirty="0">
                <a:latin typeface="Open Sans"/>
                <a:ea typeface="Open Sans"/>
                <a:cs typeface="Open Sans"/>
                <a:sym typeface="Open Sans"/>
              </a:rPr>
              <a:t>The highest profits are also </a:t>
            </a:r>
            <a:r>
              <a:rPr lang="en" sz="1500" dirty="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6"/>
            <a:ext cx="4272157" cy="1972348"/>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76645" y="145473"/>
            <a:ext cx="8821882" cy="675052"/>
          </a:xfrm>
          <a:prstGeom prst="rect">
            <a:avLst/>
          </a:prstGeom>
          <a:solidFill>
            <a:srgbClr val="00B0F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Wingdings" pitchFamily="2" charset="2"/>
              <a:buChar char="Ø"/>
            </a:pPr>
            <a:r>
              <a:rPr lang="en" sz="1500" dirty="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Font typeface="Wingdings" pitchFamily="2" charset="2"/>
              <a:buChar char="Ø"/>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Wingdings" pitchFamily="2" charset="2"/>
              <a:buChar char="Ø"/>
            </a:pPr>
            <a:r>
              <a:rPr lang="en" sz="1500" dirty="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Font typeface="Wingdings" pitchFamily="2" charset="2"/>
              <a:buChar char="Ø"/>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Wingdings" pitchFamily="2" charset="2"/>
              <a:buChar char="Ø"/>
            </a:pPr>
            <a:r>
              <a:rPr lang="en" sz="1500" i="0" u="none" strike="noStrike" cap="none" dirty="0">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66254" y="176644"/>
            <a:ext cx="8821881" cy="810492"/>
          </a:xfrm>
          <a:prstGeom prst="rect">
            <a:avLst/>
          </a:prstGeom>
          <a:solidFill>
            <a:srgbClr val="00B0F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dirty="0">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itchFamily="2" charset="2"/>
              <a:buChar char="Ø"/>
            </a:pPr>
            <a:r>
              <a:rPr lang="en" sz="1500" dirty="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Font typeface="Wingdings" pitchFamily="2" charset="2"/>
              <a:buChar char="Ø"/>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itchFamily="2" charset="2"/>
              <a:buChar char="Ø"/>
            </a:pPr>
            <a:r>
              <a:rPr lang="en" sz="1500" dirty="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Font typeface="Wingdings" pitchFamily="2" charset="2"/>
              <a:buChar char="Ø"/>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Wingdings" pitchFamily="2" charset="2"/>
              <a:buChar char="Ø"/>
            </a:pPr>
            <a:r>
              <a:rPr lang="en" sz="1500" dirty="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Font typeface="Wingdings" pitchFamily="2" charset="2"/>
              <a:buChar char="Ø"/>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Wingdings" pitchFamily="2" charset="2"/>
              <a:buChar char="Ø"/>
            </a:pPr>
            <a:r>
              <a:rPr lang="en" sz="1500" dirty="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270163" y="155864"/>
            <a:ext cx="8645237" cy="665017"/>
          </a:xfrm>
          <a:prstGeom prst="rect">
            <a:avLst/>
          </a:prstGeom>
          <a:solidFill>
            <a:srgbClr val="00B0F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68166" y="1681656"/>
          <a:ext cx="8799189" cy="3279228"/>
        </p:xfrm>
        <a:graphic>
          <a:graphicData uri="http://schemas.openxmlformats.org/drawingml/2006/table">
            <a:tbl>
              <a:tblPr firstRow="1" bandRow="1">
                <a:noFill/>
                <a:tableStyleId>{D4805BA6-CC0E-4A04-AB1C-FC66D92E5182}</a:tableStyleId>
              </a:tblPr>
              <a:tblGrid>
                <a:gridCol w="993350"/>
                <a:gridCol w="1517124"/>
                <a:gridCol w="579921"/>
                <a:gridCol w="1773912"/>
                <a:gridCol w="1411866"/>
                <a:gridCol w="968709"/>
                <a:gridCol w="1554307"/>
              </a:tblGrid>
              <a:tr h="720529">
                <a:tc>
                  <a:txBody>
                    <a:bodyPr/>
                    <a:lstStyle/>
                    <a:p>
                      <a:pPr marL="0" marR="0" lvl="0" indent="0" algn="ctr" rtl="0">
                        <a:lnSpc>
                          <a:spcPct val="100000"/>
                        </a:lnSpc>
                        <a:spcBef>
                          <a:spcPts val="0"/>
                        </a:spcBef>
                        <a:spcAft>
                          <a:spcPts val="0"/>
                        </a:spcAft>
                        <a:buClr>
                          <a:srgbClr val="FFFF00"/>
                        </a:buClr>
                        <a:buSzPts val="1000"/>
                        <a:buFont typeface="Arial"/>
                        <a:buNone/>
                      </a:pPr>
                      <a:r>
                        <a:rPr lang="en" sz="1200" b="1" u="none" strike="noStrike" cap="none" dirty="0">
                          <a:solidFill>
                            <a:schemeClr val="bg1"/>
                          </a:solidFill>
                        </a:rPr>
                        <a:t>Customer ID</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b="1" u="none" strike="noStrike" cap="none" dirty="0">
                          <a:solidFill>
                            <a:schemeClr val="bg1"/>
                          </a:solidFill>
                        </a:rPr>
                        <a:t>Bike Related Purchases for the last 3 years</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b="1" u="none" strike="noStrike" cap="none" dirty="0">
                          <a:solidFill>
                            <a:schemeClr val="bg1"/>
                          </a:solidFill>
                        </a:rPr>
                        <a:t>Age</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b="1" u="none" strike="noStrike" cap="none" dirty="0">
                          <a:solidFill>
                            <a:schemeClr val="bg1"/>
                          </a:solidFill>
                        </a:rPr>
                        <a:t>Job Industry</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b="1" u="none" strike="noStrike" cap="none" dirty="0">
                          <a:solidFill>
                            <a:schemeClr val="bg1"/>
                          </a:solidFill>
                        </a:rPr>
                        <a:t>Wealth Segment</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b="1" u="none" strike="noStrike" cap="none" dirty="0">
                          <a:solidFill>
                            <a:schemeClr val="bg1"/>
                          </a:solidFill>
                        </a:rPr>
                        <a:t>Owns Cars</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200" b="1" u="none" strike="noStrike" cap="none" dirty="0">
                          <a:solidFill>
                            <a:schemeClr val="bg1"/>
                          </a:solidFill>
                        </a:rPr>
                        <a:t>State</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r h="498091">
                <a:tc>
                  <a:txBody>
                    <a:bodyPr/>
                    <a:lstStyle/>
                    <a:p>
                      <a:pPr marL="0" marR="0" lvl="0" indent="0" algn="ctr" rtl="0">
                        <a:lnSpc>
                          <a:spcPct val="100000"/>
                        </a:lnSpc>
                        <a:spcBef>
                          <a:spcPts val="0"/>
                        </a:spcBef>
                        <a:spcAft>
                          <a:spcPts val="0"/>
                        </a:spcAft>
                        <a:buClr>
                          <a:schemeClr val="lt1"/>
                        </a:buClr>
                        <a:buSzPts val="1000"/>
                        <a:buFont typeface="Arial"/>
                        <a:buNone/>
                      </a:pPr>
                      <a:r>
                        <a:rPr lang="en" sz="1200" b="1" i="0" u="none" strike="noStrike" cap="none" dirty="0">
                          <a:solidFill>
                            <a:schemeClr val="lt1"/>
                          </a:solidFill>
                          <a:latin typeface="Arial"/>
                          <a:ea typeface="Arial"/>
                          <a:cs typeface="Arial"/>
                          <a:sym typeface="Arial"/>
                        </a:rPr>
                        <a:t>1842</a:t>
                      </a:r>
                      <a:endParaRPr sz="12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445</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44</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Financial Services</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Mass Customer</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No</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New South Wales</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r h="532213">
                <a:tc>
                  <a:txBody>
                    <a:bodyPr/>
                    <a:lstStyle/>
                    <a:p>
                      <a:pPr marL="0" marR="0" lvl="0" indent="0" algn="ctr" rtl="0">
                        <a:lnSpc>
                          <a:spcPct val="100000"/>
                        </a:lnSpc>
                        <a:spcBef>
                          <a:spcPts val="0"/>
                        </a:spcBef>
                        <a:spcAft>
                          <a:spcPts val="0"/>
                        </a:spcAft>
                        <a:buClr>
                          <a:schemeClr val="lt1"/>
                        </a:buClr>
                        <a:buSzPts val="1000"/>
                        <a:buFont typeface="Arial"/>
                        <a:buNone/>
                      </a:pPr>
                      <a:r>
                        <a:rPr lang="en" sz="1200" b="1" i="0" u="none" strike="noStrike" cap="none" dirty="0">
                          <a:solidFill>
                            <a:schemeClr val="lt1"/>
                          </a:solidFill>
                          <a:latin typeface="Arial"/>
                          <a:ea typeface="Arial"/>
                          <a:cs typeface="Arial"/>
                          <a:sym typeface="Arial"/>
                        </a:rPr>
                        <a:t>2001</a:t>
                      </a:r>
                      <a:endParaRPr sz="12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168</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44</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Manufacturing</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Mass Customer</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Yes</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New South Wales</a:t>
                      </a:r>
                      <a:endParaRPr sz="1200" b="1" u="none" strike="noStrike" cap="none">
                        <a:solidFill>
                          <a:schemeClr val="bg1"/>
                        </a:solidFill>
                      </a:endParaRPr>
                    </a:p>
                    <a:p>
                      <a:pPr marL="0" marR="0" lvl="0" indent="0" algn="ctr" rtl="0">
                        <a:lnSpc>
                          <a:spcPct val="100000"/>
                        </a:lnSpc>
                        <a:spcBef>
                          <a:spcPts val="0"/>
                        </a:spcBef>
                        <a:spcAft>
                          <a:spcPts val="0"/>
                        </a:spcAft>
                        <a:buClr>
                          <a:schemeClr val="dk1"/>
                        </a:buClr>
                        <a:buSzPts val="1000"/>
                        <a:buFont typeface="Arial"/>
                        <a:buNone/>
                      </a:pP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r h="498091">
                <a:tc>
                  <a:txBody>
                    <a:bodyPr/>
                    <a:lstStyle/>
                    <a:p>
                      <a:pPr marL="0" marR="0" lvl="0" indent="0" algn="ctr" rtl="0">
                        <a:lnSpc>
                          <a:spcPct val="100000"/>
                        </a:lnSpc>
                        <a:spcBef>
                          <a:spcPts val="0"/>
                        </a:spcBef>
                        <a:spcAft>
                          <a:spcPts val="0"/>
                        </a:spcAft>
                        <a:buClr>
                          <a:schemeClr val="lt1"/>
                        </a:buClr>
                        <a:buSzPts val="1000"/>
                        <a:buFont typeface="Arial"/>
                        <a:buNone/>
                      </a:pPr>
                      <a:r>
                        <a:rPr lang="en" sz="1200" b="1" i="0" u="none" strike="noStrike" cap="none" dirty="0">
                          <a:solidFill>
                            <a:schemeClr val="lt1"/>
                          </a:solidFill>
                          <a:latin typeface="Arial"/>
                          <a:ea typeface="Arial"/>
                          <a:cs typeface="Arial"/>
                          <a:sym typeface="Arial"/>
                        </a:rPr>
                        <a:t>650</a:t>
                      </a:r>
                      <a:endParaRPr sz="12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486</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44</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Health</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Mass Customer</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No</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New South Wales</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r h="498091">
                <a:tc>
                  <a:txBody>
                    <a:bodyPr/>
                    <a:lstStyle/>
                    <a:p>
                      <a:pPr marL="0" marR="0" lvl="0" indent="0" algn="ctr" rtl="0">
                        <a:lnSpc>
                          <a:spcPct val="100000"/>
                        </a:lnSpc>
                        <a:spcBef>
                          <a:spcPts val="0"/>
                        </a:spcBef>
                        <a:spcAft>
                          <a:spcPts val="0"/>
                        </a:spcAft>
                        <a:buClr>
                          <a:schemeClr val="lt1"/>
                        </a:buClr>
                        <a:buSzPts val="1000"/>
                        <a:buFont typeface="Arial"/>
                        <a:buNone/>
                      </a:pPr>
                      <a:r>
                        <a:rPr lang="en" sz="1200" b="1" i="0" u="none" strike="noStrike" cap="none" dirty="0">
                          <a:solidFill>
                            <a:schemeClr val="lt1"/>
                          </a:solidFill>
                          <a:latin typeface="Arial"/>
                          <a:ea typeface="Arial"/>
                          <a:cs typeface="Arial"/>
                          <a:sym typeface="Arial"/>
                        </a:rPr>
                        <a:t>3297</a:t>
                      </a:r>
                      <a:endParaRPr sz="12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234</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46</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Manufacturing</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Mass Customer</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No</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Victoria</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r h="532213">
                <a:tc>
                  <a:txBody>
                    <a:bodyPr/>
                    <a:lstStyle/>
                    <a:p>
                      <a:pPr marL="0" marR="0" lvl="0" indent="0" algn="ctr" rtl="0">
                        <a:lnSpc>
                          <a:spcPct val="100000"/>
                        </a:lnSpc>
                        <a:spcBef>
                          <a:spcPts val="0"/>
                        </a:spcBef>
                        <a:spcAft>
                          <a:spcPts val="0"/>
                        </a:spcAft>
                        <a:buClr>
                          <a:schemeClr val="lt1"/>
                        </a:buClr>
                        <a:buSzPts val="1000"/>
                        <a:buFont typeface="Arial"/>
                        <a:buNone/>
                      </a:pPr>
                      <a:r>
                        <a:rPr lang="en" sz="1200" b="1" i="0" u="none" strike="noStrike" cap="none" dirty="0">
                          <a:solidFill>
                            <a:schemeClr val="lt1"/>
                          </a:solidFill>
                          <a:latin typeface="Arial"/>
                          <a:ea typeface="Arial"/>
                          <a:cs typeface="Arial"/>
                          <a:sym typeface="Arial"/>
                        </a:rPr>
                        <a:t>50</a:t>
                      </a:r>
                      <a:endParaRPr sz="12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266</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41</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Manufacturing</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Mass Customer</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u="none" strike="noStrike" cap="none" dirty="0">
                          <a:solidFill>
                            <a:schemeClr val="bg1"/>
                          </a:solidFill>
                        </a:rPr>
                        <a:t>Yes</a:t>
                      </a: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200" b="1" i="0" u="none" strike="noStrike" cap="none" dirty="0">
                          <a:solidFill>
                            <a:schemeClr val="bg1"/>
                          </a:solidFill>
                          <a:latin typeface="Arial"/>
                          <a:ea typeface="Arial"/>
                          <a:cs typeface="Arial"/>
                          <a:sym typeface="Arial"/>
                        </a:rPr>
                        <a:t>New South Wales</a:t>
                      </a:r>
                      <a:endParaRPr sz="1200" b="1" u="none" strike="noStrike" cap="none">
                        <a:solidFill>
                          <a:schemeClr val="bg1"/>
                        </a:solidFill>
                      </a:endParaRPr>
                    </a:p>
                    <a:p>
                      <a:pPr marL="0" marR="0" lvl="0" indent="0" algn="ctr" rtl="0">
                        <a:lnSpc>
                          <a:spcPct val="100000"/>
                        </a:lnSpc>
                        <a:spcBef>
                          <a:spcPts val="0"/>
                        </a:spcBef>
                        <a:spcAft>
                          <a:spcPts val="0"/>
                        </a:spcAft>
                        <a:buClr>
                          <a:schemeClr val="dk1"/>
                        </a:buClr>
                        <a:buSzPts val="1000"/>
                        <a:buFont typeface="Arial"/>
                        <a:buNone/>
                      </a:pPr>
                      <a:endParaRPr sz="1200" b="1" u="none" strike="noStrike" cap="none">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F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solidFill>
            <a:srgbClr val="00B0F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389</Words>
  <PresentationFormat>On-screen Show (16:9)</PresentationFormat>
  <Paragraphs>97</Paragraphs>
  <Slides>9</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vt:i4>
      </vt:variant>
    </vt:vector>
  </HeadingPairs>
  <TitlesOfParts>
    <vt:vector size="23" baseType="lpstr">
      <vt:lpstr>Arial</vt:lpstr>
      <vt:lpstr>Open Sans ExtraBold</vt:lpstr>
      <vt:lpstr>Open Sans Light</vt:lpstr>
      <vt:lpstr>Lora</vt:lpstr>
      <vt:lpstr>Open Sans</vt:lpstr>
      <vt:lpstr>Bahnschrift</vt:lpstr>
      <vt:lpstr>Wingdings</vt:lpstr>
      <vt:lpstr>Comic Sans MS</vt:lpstr>
      <vt:lpstr>Noto Sans Symbols</vt:lpstr>
      <vt:lpstr>Perpetua</vt:lpstr>
      <vt:lpstr>Wingdings 2</vt:lpstr>
      <vt:lpstr>Franklin Gothic Book</vt:lpstr>
      <vt:lpstr>Simple Light</vt:lpstr>
      <vt:lpstr>Equity</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4</cp:revision>
  <dcterms:modified xsi:type="dcterms:W3CDTF">2023-04-09T17:07:00Z</dcterms:modified>
</cp:coreProperties>
</file>