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Fira Sans Condensed Light"/>
      <p:regular r:id="rId24"/>
      <p:bold r:id="rId25"/>
      <p:italic r:id="rId26"/>
      <p:boldItalic r:id="rId27"/>
    </p:embeddedFont>
    <p:embeddedFont>
      <p:font typeface="Fira Sans Condensed"/>
      <p:regular r:id="rId28"/>
      <p:bold r:id="rId29"/>
      <p:italic r:id="rId30"/>
      <p:boldItalic r:id="rId31"/>
    </p:embeddedFont>
    <p:embeddedFont>
      <p:font typeface="Rajdhani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FiraSansCondensedLight-regular.fntdata"/><Relationship Id="rId23" Type="http://schemas.openxmlformats.org/officeDocument/2006/relationships/slide" Target="slides/slide16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FiraSansCondensedLight-italic.fntdata"/><Relationship Id="rId25" Type="http://schemas.openxmlformats.org/officeDocument/2006/relationships/font" Target="fonts/FiraSansCondensedLight-bold.fntdata"/><Relationship Id="rId28" Type="http://schemas.openxmlformats.org/officeDocument/2006/relationships/font" Target="fonts/FiraSansCondensed-regular.fntdata"/><Relationship Id="rId27" Type="http://schemas.openxmlformats.org/officeDocument/2006/relationships/font" Target="fonts/FiraSansCondensedLight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FiraSansCondense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Condensed-boldItalic.fntdata"/><Relationship Id="rId30" Type="http://schemas.openxmlformats.org/officeDocument/2006/relationships/font" Target="fonts/FiraSansCondensed-italic.fntdata"/><Relationship Id="rId11" Type="http://schemas.openxmlformats.org/officeDocument/2006/relationships/slide" Target="slides/slide4.xml"/><Relationship Id="rId33" Type="http://schemas.openxmlformats.org/officeDocument/2006/relationships/font" Target="fonts/Rajdhani-bold.fntdata"/><Relationship Id="rId10" Type="http://schemas.openxmlformats.org/officeDocument/2006/relationships/slide" Target="slides/slide3.xml"/><Relationship Id="rId32" Type="http://schemas.openxmlformats.org/officeDocument/2006/relationships/font" Target="fonts/Rajdhani-regular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050202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050202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515d90a148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515d90a148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15d90a148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15d90a148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15d90a148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515d90a148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15d90a148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15d90a148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15d90a148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15d90a148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15d90a14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15d90a14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b07a1bc4e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b07a1bc4e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b0b4dd0cb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b0b4dd0cb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b0b4dd0cb_3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b0b4dd0cb_3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b0b4dd0cb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b0b4dd0c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15d90a14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15d90a14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15d90a14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15d90a14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15d90a14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15d90a14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15d90a14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15d90a14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15d90a148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15d90a148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63" name="Google Shape;63;p1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7" name="Google Shape;67;p17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68" name="Google Shape;68;p17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9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77" name="Google Shape;77;p19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1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22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6"/>
          <p:cNvSpPr txBox="1"/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26"/>
          <p:cNvSpPr txBox="1"/>
          <p:nvPr>
            <p:ph idx="1" type="subTitle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7"/>
          <p:cNvSpPr txBox="1"/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/>
        </p:txBody>
      </p:sp>
      <p:sp>
        <p:nvSpPr>
          <p:cNvPr id="107" name="Google Shape;107;p2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9"/>
          <p:cNvSpPr txBox="1"/>
          <p:nvPr>
            <p:ph idx="1" type="subTitle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1" name="Google Shape;111;p29"/>
          <p:cNvSpPr txBox="1"/>
          <p:nvPr>
            <p:ph idx="2" type="subTitle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2" name="Google Shape;112;p29"/>
          <p:cNvSpPr txBox="1"/>
          <p:nvPr>
            <p:ph idx="3" type="subTitle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8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b="1" sz="1400"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113" name="Google Shape;113;p29"/>
          <p:cNvSpPr txBox="1"/>
          <p:nvPr>
            <p:ph idx="4" type="subTitle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14" name="Google Shape;114;p2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1"/>
          <p:cNvSpPr txBox="1"/>
          <p:nvPr>
            <p:ph idx="1" type="subTitle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  <p:sp>
        <p:nvSpPr>
          <p:cNvPr id="121" name="Google Shape;121;p31"/>
          <p:cNvSpPr txBox="1"/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2"/>
          <p:cNvSpPr txBox="1"/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3"/>
          <p:cNvSpPr txBox="1"/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3"/>
          <p:cNvSpPr txBox="1"/>
          <p:nvPr>
            <p:ph idx="1" type="subTitle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3"/>
          <p:cNvSpPr txBox="1"/>
          <p:nvPr>
            <p:ph hasCustomPrompt="1" idx="2" type="title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4"/>
          <p:cNvSpPr txBox="1"/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5"/>
          <p:cNvSpPr txBox="1"/>
          <p:nvPr>
            <p:ph hasCustomPrompt="1" type="title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b="1" sz="28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ctrTitle"/>
          </p:nvPr>
        </p:nvSpPr>
        <p:spPr>
          <a:xfrm>
            <a:off x="4113625" y="502575"/>
            <a:ext cx="5037300" cy="354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4100"/>
              <a:t>How Foundation Models Are Helping Save Our Planet</a:t>
            </a:r>
            <a:endParaRPr sz="4100"/>
          </a:p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lang="en" sz="2200"/>
              <a:t>A Deep Dive into Environmental AI</a:t>
            </a:r>
            <a:endParaRPr sz="4200"/>
          </a:p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4113625" y="3955138"/>
            <a:ext cx="42915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Presented by: 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Praful John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Fira Sans Condensed"/>
                <a:ea typeface="Fira Sans Condensed"/>
                <a:cs typeface="Fira Sans Condensed"/>
                <a:sym typeface="Fira Sans Condensed"/>
              </a:rPr>
              <a:t>CMPE 258</a:t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pic>
        <p:nvPicPr>
          <p:cNvPr id="144" name="Google Shape;144;p37"/>
          <p:cNvPicPr preferRelativeResize="0"/>
          <p:nvPr/>
        </p:nvPicPr>
        <p:blipFill rotWithShape="1">
          <a:blip r:embed="rId4">
            <a:alphaModFix/>
          </a:blip>
          <a:srcRect b="0" l="25302" r="25297" t="0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Ensembling</a:t>
            </a:r>
            <a:endParaRPr/>
          </a:p>
        </p:txBody>
      </p:sp>
      <p:grpSp>
        <p:nvGrpSpPr>
          <p:cNvPr id="273" name="Google Shape;273;p46"/>
          <p:cNvGrpSpPr/>
          <p:nvPr/>
        </p:nvGrpSpPr>
        <p:grpSpPr>
          <a:xfrm rot="-5400000">
            <a:off x="1937798" y="2708357"/>
            <a:ext cx="362321" cy="364231"/>
            <a:chOff x="6069423" y="2891892"/>
            <a:chExt cx="362321" cy="364231"/>
          </a:xfrm>
        </p:grpSpPr>
        <p:sp>
          <p:nvSpPr>
            <p:cNvPr id="274" name="Google Shape;274;p46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6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6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6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6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6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0" name="Google Shape;280;p46"/>
          <p:cNvSpPr/>
          <p:nvPr/>
        </p:nvSpPr>
        <p:spPr>
          <a:xfrm rot="-5400000">
            <a:off x="1191250" y="2648875"/>
            <a:ext cx="3294900" cy="636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Model Ensembling</a:t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81" name="Google Shape;281;p46"/>
          <p:cNvCxnSpPr/>
          <p:nvPr/>
        </p:nvCxnSpPr>
        <p:spPr>
          <a:xfrm flipH="1" rot="10800000">
            <a:off x="3149613" y="1845300"/>
            <a:ext cx="1316100" cy="76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282" name="Google Shape;282;p46"/>
          <p:cNvSpPr txBox="1"/>
          <p:nvPr/>
        </p:nvSpPr>
        <p:spPr>
          <a:xfrm flipH="1">
            <a:off x="4507001" y="3805775"/>
            <a:ext cx="238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Modular, dynamic reconfiguration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83" name="Google Shape;283;p46"/>
          <p:cNvSpPr txBox="1"/>
          <p:nvPr/>
        </p:nvSpPr>
        <p:spPr>
          <a:xfrm flipH="1">
            <a:off x="4507012" y="1567288"/>
            <a:ext cx="2380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Combining strengths of multiple models</a:t>
            </a:r>
            <a:b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84" name="Google Shape;284;p46"/>
          <p:cNvGrpSpPr/>
          <p:nvPr/>
        </p:nvGrpSpPr>
        <p:grpSpPr>
          <a:xfrm>
            <a:off x="5447417" y="1319423"/>
            <a:ext cx="334316" cy="290895"/>
            <a:chOff x="3716358" y="1544655"/>
            <a:chExt cx="361971" cy="314958"/>
          </a:xfrm>
        </p:grpSpPr>
        <p:sp>
          <p:nvSpPr>
            <p:cNvPr id="285" name="Google Shape;285;p46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6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6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46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46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0" name="Google Shape;290;p4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291" name="Google Shape;291;p4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4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" name="Google Shape;296;p46"/>
          <p:cNvGrpSpPr/>
          <p:nvPr/>
        </p:nvGrpSpPr>
        <p:grpSpPr>
          <a:xfrm>
            <a:off x="5459823" y="3622524"/>
            <a:ext cx="309505" cy="260656"/>
            <a:chOff x="2171474" y="3369229"/>
            <a:chExt cx="408156" cy="343737"/>
          </a:xfrm>
        </p:grpSpPr>
        <p:sp>
          <p:nvSpPr>
            <p:cNvPr id="297" name="Google Shape;297;p46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6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6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46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" name="Google Shape;301;p46"/>
          <p:cNvCxnSpPr/>
          <p:nvPr/>
        </p:nvCxnSpPr>
        <p:spPr>
          <a:xfrm>
            <a:off x="3149613" y="3347875"/>
            <a:ext cx="1316100" cy="76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/>
          <p:nvPr>
            <p:ph type="title"/>
          </p:nvPr>
        </p:nvSpPr>
        <p:spPr>
          <a:xfrm>
            <a:off x="896075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307" name="Google Shape;307;p47"/>
          <p:cNvGrpSpPr/>
          <p:nvPr/>
        </p:nvGrpSpPr>
        <p:grpSpPr>
          <a:xfrm>
            <a:off x="1719725" y="2137113"/>
            <a:ext cx="2808000" cy="1632781"/>
            <a:chOff x="236200" y="2576238"/>
            <a:chExt cx="2808000" cy="1632781"/>
          </a:xfrm>
        </p:grpSpPr>
        <p:sp>
          <p:nvSpPr>
            <p:cNvPr id="308" name="Google Shape;308;p47"/>
            <p:cNvSpPr txBox="1"/>
            <p:nvPr/>
          </p:nvSpPr>
          <p:spPr>
            <a:xfrm rot="-1469">
              <a:off x="236200" y="2576838"/>
              <a:ext cx="2808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Decision-Making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09" name="Google Shape;309;p47"/>
            <p:cNvSpPr txBox="1"/>
            <p:nvPr/>
          </p:nvSpPr>
          <p:spPr>
            <a:xfrm>
              <a:off x="762413" y="2907319"/>
              <a:ext cx="2277000" cy="13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10" name="Google Shape;310;p47"/>
          <p:cNvGrpSpPr/>
          <p:nvPr/>
        </p:nvGrpSpPr>
        <p:grpSpPr>
          <a:xfrm>
            <a:off x="4968493" y="1502342"/>
            <a:ext cx="2272507" cy="738732"/>
            <a:chOff x="3484968" y="1941455"/>
            <a:chExt cx="2272507" cy="738732"/>
          </a:xfrm>
        </p:grpSpPr>
        <p:sp>
          <p:nvSpPr>
            <p:cNvPr id="311" name="Google Shape;311;p47"/>
            <p:cNvSpPr txBox="1"/>
            <p:nvPr/>
          </p:nvSpPr>
          <p:spPr>
            <a:xfrm flipH="1">
              <a:off x="3484968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12" name="Google Shape;312;p47"/>
            <p:cNvSpPr txBox="1"/>
            <p:nvPr/>
          </p:nvSpPr>
          <p:spPr>
            <a:xfrm flipH="1">
              <a:off x="3484975" y="1941587"/>
              <a:ext cx="2272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Human-in-the-loop outputs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13" name="Google Shape;313;p47"/>
          <p:cNvGrpSpPr/>
          <p:nvPr/>
        </p:nvGrpSpPr>
        <p:grpSpPr>
          <a:xfrm>
            <a:off x="4719400" y="2906275"/>
            <a:ext cx="2521593" cy="738600"/>
            <a:chOff x="3235875" y="3345400"/>
            <a:chExt cx="2521593" cy="738600"/>
          </a:xfrm>
        </p:grpSpPr>
        <p:sp>
          <p:nvSpPr>
            <p:cNvPr id="314" name="Google Shape;314;p47"/>
            <p:cNvSpPr txBox="1"/>
            <p:nvPr/>
          </p:nvSpPr>
          <p:spPr>
            <a:xfrm flipH="1">
              <a:off x="3484968" y="3345517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15" name="Google Shape;315;p47"/>
            <p:cNvSpPr txBox="1"/>
            <p:nvPr/>
          </p:nvSpPr>
          <p:spPr>
            <a:xfrm flipH="1">
              <a:off x="3235875" y="3345400"/>
              <a:ext cx="2272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Interpretability for policymakers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316" name="Google Shape;316;p47"/>
          <p:cNvCxnSpPr>
            <a:stCxn id="308" idx="3"/>
            <a:endCxn id="311" idx="3"/>
          </p:cNvCxnSpPr>
          <p:nvPr/>
        </p:nvCxnSpPr>
        <p:spPr>
          <a:xfrm flipH="1" rot="10800000">
            <a:off x="4527725" y="1730913"/>
            <a:ext cx="440700" cy="669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7" name="Google Shape;317;p47"/>
          <p:cNvCxnSpPr>
            <a:stCxn id="308" idx="3"/>
            <a:endCxn id="314" idx="3"/>
          </p:cNvCxnSpPr>
          <p:nvPr/>
        </p:nvCxnSpPr>
        <p:spPr>
          <a:xfrm>
            <a:off x="4527725" y="2399913"/>
            <a:ext cx="440700" cy="735000"/>
          </a:xfrm>
          <a:prstGeom prst="bentConnector3">
            <a:avLst>
              <a:gd fmla="val 50008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How to Build a Foundation Model: The Assembly Line</a:t>
            </a:r>
            <a:endParaRPr sz="2600"/>
          </a:p>
        </p:txBody>
      </p:sp>
      <p:pic>
        <p:nvPicPr>
          <p:cNvPr id="323" name="Google Shape;32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311" y="2012300"/>
            <a:ext cx="2721328" cy="1570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4" name="Google Shape;324;p48"/>
          <p:cNvGrpSpPr/>
          <p:nvPr/>
        </p:nvGrpSpPr>
        <p:grpSpPr>
          <a:xfrm>
            <a:off x="922274" y="1374003"/>
            <a:ext cx="2001663" cy="738082"/>
            <a:chOff x="713225" y="1875419"/>
            <a:chExt cx="2315400" cy="750236"/>
          </a:xfrm>
        </p:grpSpPr>
        <p:sp>
          <p:nvSpPr>
            <p:cNvPr id="325" name="Google Shape;325;p48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Collection</a:t>
              </a:r>
              <a:endParaRPr b="1" sz="22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26" name="Google Shape;326;p48"/>
            <p:cNvSpPr txBox="1"/>
            <p:nvPr/>
          </p:nvSpPr>
          <p:spPr>
            <a:xfrm flipH="1">
              <a:off x="713225" y="2133055"/>
              <a:ext cx="231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27" name="Google Shape;327;p48"/>
          <p:cNvGrpSpPr/>
          <p:nvPr/>
        </p:nvGrpSpPr>
        <p:grpSpPr>
          <a:xfrm>
            <a:off x="922286" y="3582649"/>
            <a:ext cx="2001663" cy="738608"/>
            <a:chOff x="713225" y="3745144"/>
            <a:chExt cx="2315400" cy="738608"/>
          </a:xfrm>
        </p:grpSpPr>
        <p:sp>
          <p:nvSpPr>
            <p:cNvPr id="328" name="Google Shape;328;p48"/>
            <p:cNvSpPr txBox="1"/>
            <p:nvPr/>
          </p:nvSpPr>
          <p:spPr>
            <a:xfrm flipH="1">
              <a:off x="7132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Training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29" name="Google Shape;329;p48"/>
            <p:cNvSpPr txBox="1"/>
            <p:nvPr/>
          </p:nvSpPr>
          <p:spPr>
            <a:xfrm flipH="1">
              <a:off x="713225" y="399925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30" name="Google Shape;330;p48"/>
          <p:cNvGrpSpPr/>
          <p:nvPr/>
        </p:nvGrpSpPr>
        <p:grpSpPr>
          <a:xfrm>
            <a:off x="6220008" y="1374028"/>
            <a:ext cx="2001663" cy="738082"/>
            <a:chOff x="713225" y="1875419"/>
            <a:chExt cx="2315400" cy="750236"/>
          </a:xfrm>
        </p:grpSpPr>
        <p:sp>
          <p:nvSpPr>
            <p:cNvPr id="331" name="Google Shape;331;p48"/>
            <p:cNvSpPr txBox="1"/>
            <p:nvPr/>
          </p:nvSpPr>
          <p:spPr>
            <a:xfrm flipH="1">
              <a:off x="713225" y="18754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2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Architecture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32" name="Google Shape;332;p48"/>
            <p:cNvSpPr txBox="1"/>
            <p:nvPr/>
          </p:nvSpPr>
          <p:spPr>
            <a:xfrm flipH="1">
              <a:off x="713225" y="2133055"/>
              <a:ext cx="23154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33" name="Google Shape;333;p48"/>
          <p:cNvGrpSpPr/>
          <p:nvPr/>
        </p:nvGrpSpPr>
        <p:grpSpPr>
          <a:xfrm>
            <a:off x="3571173" y="4238872"/>
            <a:ext cx="2001663" cy="738054"/>
            <a:chOff x="6110725" y="2813819"/>
            <a:chExt cx="2315400" cy="742136"/>
          </a:xfrm>
        </p:grpSpPr>
        <p:sp>
          <p:nvSpPr>
            <p:cNvPr id="334" name="Google Shape;334;p48"/>
            <p:cNvSpPr txBox="1"/>
            <p:nvPr/>
          </p:nvSpPr>
          <p:spPr>
            <a:xfrm flipH="1">
              <a:off x="6110725" y="2813819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Evaluation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35" name="Google Shape;335;p48"/>
            <p:cNvSpPr txBox="1"/>
            <p:nvPr/>
          </p:nvSpPr>
          <p:spPr>
            <a:xfrm flipH="1">
              <a:off x="6110725" y="3071455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336" name="Google Shape;336;p48"/>
          <p:cNvGrpSpPr/>
          <p:nvPr/>
        </p:nvGrpSpPr>
        <p:grpSpPr>
          <a:xfrm>
            <a:off x="6220056" y="3582649"/>
            <a:ext cx="2001663" cy="738608"/>
            <a:chOff x="6110725" y="3745144"/>
            <a:chExt cx="2315400" cy="738608"/>
          </a:xfrm>
        </p:grpSpPr>
        <p:sp>
          <p:nvSpPr>
            <p:cNvPr id="337" name="Google Shape;337;p48"/>
            <p:cNvSpPr txBox="1"/>
            <p:nvPr/>
          </p:nvSpPr>
          <p:spPr>
            <a:xfrm flipH="1">
              <a:off x="6110725" y="3745144"/>
              <a:ext cx="2315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Tuning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38" name="Google Shape;338;p48"/>
            <p:cNvSpPr txBox="1"/>
            <p:nvPr/>
          </p:nvSpPr>
          <p:spPr>
            <a:xfrm flipH="1">
              <a:off x="6110725" y="3999252"/>
              <a:ext cx="23154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339" name="Google Shape;339;p48"/>
          <p:cNvCxnSpPr>
            <a:stCxn id="325" idx="1"/>
            <a:endCxn id="323" idx="0"/>
          </p:cNvCxnSpPr>
          <p:nvPr/>
        </p:nvCxnSpPr>
        <p:spPr>
          <a:xfrm>
            <a:off x="2923937" y="1598900"/>
            <a:ext cx="1647900" cy="4134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0" name="Google Shape;340;p48"/>
          <p:cNvCxnSpPr>
            <a:stCxn id="323" idx="0"/>
            <a:endCxn id="331" idx="3"/>
          </p:cNvCxnSpPr>
          <p:nvPr/>
        </p:nvCxnSpPr>
        <p:spPr>
          <a:xfrm rot="-5400000">
            <a:off x="5189225" y="981650"/>
            <a:ext cx="413400" cy="16479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1" name="Google Shape;341;p48"/>
          <p:cNvCxnSpPr>
            <a:stCxn id="328" idx="1"/>
            <a:endCxn id="323" idx="2"/>
          </p:cNvCxnSpPr>
          <p:nvPr/>
        </p:nvCxnSpPr>
        <p:spPr>
          <a:xfrm flipH="1" rot="10800000">
            <a:off x="2923949" y="3582649"/>
            <a:ext cx="1647900" cy="2286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42" name="Google Shape;342;p48"/>
          <p:cNvCxnSpPr>
            <a:stCxn id="323" idx="2"/>
            <a:endCxn id="337" idx="3"/>
          </p:cNvCxnSpPr>
          <p:nvPr/>
        </p:nvCxnSpPr>
        <p:spPr>
          <a:xfrm flipH="1" rot="-5400000">
            <a:off x="5281775" y="2872851"/>
            <a:ext cx="228600" cy="1648200"/>
          </a:xfrm>
          <a:prstGeom prst="bentConnector2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43" name="Google Shape;343;p48"/>
          <p:cNvCxnSpPr>
            <a:stCxn id="323" idx="2"/>
            <a:endCxn id="334" idx="0"/>
          </p:cNvCxnSpPr>
          <p:nvPr/>
        </p:nvCxnSpPr>
        <p:spPr>
          <a:xfrm flipH="1" rot="-5400000">
            <a:off x="4244225" y="3910401"/>
            <a:ext cx="656100" cy="600"/>
          </a:xfrm>
          <a:prstGeom prst="bentConnector3">
            <a:avLst>
              <a:gd fmla="val 50009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9" name="Google Shape;3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Still Missing?</a:t>
            </a:r>
            <a:endParaRPr/>
          </a:p>
        </p:txBody>
      </p:sp>
      <p:sp>
        <p:nvSpPr>
          <p:cNvPr id="355" name="Google Shape;355;p50"/>
          <p:cNvSpPr txBox="1"/>
          <p:nvPr/>
        </p:nvSpPr>
        <p:spPr>
          <a:xfrm>
            <a:off x="3402450" y="14830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56" name="Google Shape;356;p50"/>
          <p:cNvSpPr/>
          <p:nvPr/>
        </p:nvSpPr>
        <p:spPr>
          <a:xfrm>
            <a:off x="1594712" y="28694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0"/>
          <p:cNvSpPr/>
          <p:nvPr/>
        </p:nvSpPr>
        <p:spPr>
          <a:xfrm>
            <a:off x="3537346" y="28694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0"/>
          <p:cNvSpPr/>
          <p:nvPr/>
        </p:nvSpPr>
        <p:spPr>
          <a:xfrm>
            <a:off x="5479979" y="28694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0"/>
          <p:cNvSpPr/>
          <p:nvPr/>
        </p:nvSpPr>
        <p:spPr>
          <a:xfrm>
            <a:off x="7422612" y="2869497"/>
            <a:ext cx="126900" cy="1269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0" name="Google Shape;360;p50"/>
          <p:cNvCxnSpPr>
            <a:stCxn id="356" idx="6"/>
            <a:endCxn id="357" idx="2"/>
          </p:cNvCxnSpPr>
          <p:nvPr/>
        </p:nvCxnSpPr>
        <p:spPr>
          <a:xfrm>
            <a:off x="1721612" y="29329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50"/>
          <p:cNvCxnSpPr>
            <a:stCxn id="357" idx="6"/>
            <a:endCxn id="358" idx="2"/>
          </p:cNvCxnSpPr>
          <p:nvPr/>
        </p:nvCxnSpPr>
        <p:spPr>
          <a:xfrm>
            <a:off x="3664246" y="29329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50"/>
          <p:cNvCxnSpPr>
            <a:stCxn id="358" idx="6"/>
            <a:endCxn id="359" idx="2"/>
          </p:cNvCxnSpPr>
          <p:nvPr/>
        </p:nvCxnSpPr>
        <p:spPr>
          <a:xfrm>
            <a:off x="5606879" y="2932947"/>
            <a:ext cx="1815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50"/>
          <p:cNvCxnSpPr>
            <a:stCxn id="356" idx="4"/>
            <a:endCxn id="364" idx="0"/>
          </p:cNvCxnSpPr>
          <p:nvPr/>
        </p:nvCxnSpPr>
        <p:spPr>
          <a:xfrm>
            <a:off x="1658162" y="29963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5" name="Google Shape;365;p50"/>
          <p:cNvCxnSpPr>
            <a:stCxn id="357" idx="4"/>
            <a:endCxn id="366" idx="0"/>
          </p:cNvCxnSpPr>
          <p:nvPr/>
        </p:nvCxnSpPr>
        <p:spPr>
          <a:xfrm>
            <a:off x="3600796" y="29963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7" name="Google Shape;367;p50"/>
          <p:cNvCxnSpPr>
            <a:stCxn id="358" idx="4"/>
            <a:endCxn id="368" idx="0"/>
          </p:cNvCxnSpPr>
          <p:nvPr/>
        </p:nvCxnSpPr>
        <p:spPr>
          <a:xfrm>
            <a:off x="5543429" y="29963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50"/>
          <p:cNvCxnSpPr>
            <a:stCxn id="359" idx="4"/>
            <a:endCxn id="370" idx="0"/>
          </p:cNvCxnSpPr>
          <p:nvPr/>
        </p:nvCxnSpPr>
        <p:spPr>
          <a:xfrm>
            <a:off x="7486062" y="2996397"/>
            <a:ext cx="0" cy="3237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50"/>
          <p:cNvSpPr/>
          <p:nvPr/>
        </p:nvSpPr>
        <p:spPr>
          <a:xfrm>
            <a:off x="1479306" y="3606366"/>
            <a:ext cx="357688" cy="357339"/>
          </a:xfrm>
          <a:custGeom>
            <a:rect b="b" l="l" r="r" t="t"/>
            <a:pathLst>
              <a:path extrusionOk="0" h="11253" w="11264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2" name="Google Shape;372;p50"/>
          <p:cNvGrpSpPr/>
          <p:nvPr/>
        </p:nvGrpSpPr>
        <p:grpSpPr>
          <a:xfrm>
            <a:off x="7300109" y="3602191"/>
            <a:ext cx="371883" cy="365691"/>
            <a:chOff x="860940" y="2746477"/>
            <a:chExt cx="371883" cy="365691"/>
          </a:xfrm>
        </p:grpSpPr>
        <p:sp>
          <p:nvSpPr>
            <p:cNvPr id="373" name="Google Shape;373;p50"/>
            <p:cNvSpPr/>
            <p:nvPr/>
          </p:nvSpPr>
          <p:spPr>
            <a:xfrm>
              <a:off x="908191" y="3026302"/>
              <a:ext cx="30294" cy="28961"/>
            </a:xfrm>
            <a:custGeom>
              <a:rect b="b" l="l" r="r" t="t"/>
              <a:pathLst>
                <a:path extrusionOk="0" h="912" w="954">
                  <a:moveTo>
                    <a:pt x="763" y="1"/>
                  </a:moveTo>
                  <a:cubicBezTo>
                    <a:pt x="718" y="1"/>
                    <a:pt x="674" y="16"/>
                    <a:pt x="644" y="45"/>
                  </a:cubicBezTo>
                  <a:lnTo>
                    <a:pt x="60" y="629"/>
                  </a:lnTo>
                  <a:cubicBezTo>
                    <a:pt x="1" y="688"/>
                    <a:pt x="1" y="807"/>
                    <a:pt x="60" y="867"/>
                  </a:cubicBezTo>
                  <a:cubicBezTo>
                    <a:pt x="90" y="897"/>
                    <a:pt x="135" y="911"/>
                    <a:pt x="179" y="911"/>
                  </a:cubicBezTo>
                  <a:cubicBezTo>
                    <a:pt x="224" y="911"/>
                    <a:pt x="269" y="897"/>
                    <a:pt x="299" y="867"/>
                  </a:cubicBezTo>
                  <a:lnTo>
                    <a:pt x="882" y="283"/>
                  </a:lnTo>
                  <a:cubicBezTo>
                    <a:pt x="953" y="224"/>
                    <a:pt x="953" y="105"/>
                    <a:pt x="882" y="45"/>
                  </a:cubicBezTo>
                  <a:cubicBezTo>
                    <a:pt x="852" y="16"/>
                    <a:pt x="807" y="1"/>
                    <a:pt x="7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0"/>
            <p:cNvSpPr/>
            <p:nvPr/>
          </p:nvSpPr>
          <p:spPr>
            <a:xfrm>
              <a:off x="943757" y="3061836"/>
              <a:ext cx="30263" cy="28961"/>
            </a:xfrm>
            <a:custGeom>
              <a:rect b="b" l="l" r="r" t="t"/>
              <a:pathLst>
                <a:path extrusionOk="0" h="912" w="953">
                  <a:moveTo>
                    <a:pt x="762" y="1"/>
                  </a:moveTo>
                  <a:cubicBezTo>
                    <a:pt x="717" y="1"/>
                    <a:pt x="673" y="16"/>
                    <a:pt x="643" y="46"/>
                  </a:cubicBezTo>
                  <a:lnTo>
                    <a:pt x="60" y="629"/>
                  </a:lnTo>
                  <a:cubicBezTo>
                    <a:pt x="0" y="688"/>
                    <a:pt x="0" y="807"/>
                    <a:pt x="60" y="867"/>
                  </a:cubicBezTo>
                  <a:cubicBezTo>
                    <a:pt x="89" y="897"/>
                    <a:pt x="134" y="912"/>
                    <a:pt x="179" y="912"/>
                  </a:cubicBezTo>
                  <a:cubicBezTo>
                    <a:pt x="223" y="912"/>
                    <a:pt x="268" y="897"/>
                    <a:pt x="298" y="867"/>
                  </a:cubicBezTo>
                  <a:lnTo>
                    <a:pt x="881" y="284"/>
                  </a:lnTo>
                  <a:cubicBezTo>
                    <a:pt x="953" y="224"/>
                    <a:pt x="953" y="105"/>
                    <a:pt x="881" y="46"/>
                  </a:cubicBezTo>
                  <a:cubicBezTo>
                    <a:pt x="851" y="16"/>
                    <a:pt x="807" y="1"/>
                    <a:pt x="7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0"/>
            <p:cNvSpPr/>
            <p:nvPr/>
          </p:nvSpPr>
          <p:spPr>
            <a:xfrm>
              <a:off x="926355" y="3044085"/>
              <a:ext cx="29881" cy="28579"/>
            </a:xfrm>
            <a:custGeom>
              <a:rect b="b" l="l" r="r" t="t"/>
              <a:pathLst>
                <a:path extrusionOk="0" h="900" w="941">
                  <a:moveTo>
                    <a:pt x="762" y="0"/>
                  </a:moveTo>
                  <a:cubicBezTo>
                    <a:pt x="718" y="0"/>
                    <a:pt x="673" y="15"/>
                    <a:pt x="643" y="45"/>
                  </a:cubicBezTo>
                  <a:lnTo>
                    <a:pt x="60" y="616"/>
                  </a:lnTo>
                  <a:cubicBezTo>
                    <a:pt x="0" y="676"/>
                    <a:pt x="0" y="795"/>
                    <a:pt x="60" y="855"/>
                  </a:cubicBezTo>
                  <a:cubicBezTo>
                    <a:pt x="90" y="884"/>
                    <a:pt x="134" y="899"/>
                    <a:pt x="179" y="899"/>
                  </a:cubicBezTo>
                  <a:cubicBezTo>
                    <a:pt x="224" y="899"/>
                    <a:pt x="268" y="884"/>
                    <a:pt x="298" y="855"/>
                  </a:cubicBezTo>
                  <a:lnTo>
                    <a:pt x="881" y="283"/>
                  </a:lnTo>
                  <a:cubicBezTo>
                    <a:pt x="941" y="224"/>
                    <a:pt x="941" y="116"/>
                    <a:pt x="881" y="45"/>
                  </a:cubicBezTo>
                  <a:cubicBezTo>
                    <a:pt x="852" y="15"/>
                    <a:pt x="807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0"/>
            <p:cNvSpPr/>
            <p:nvPr/>
          </p:nvSpPr>
          <p:spPr>
            <a:xfrm>
              <a:off x="860940" y="2746477"/>
              <a:ext cx="371883" cy="365691"/>
            </a:xfrm>
            <a:custGeom>
              <a:rect b="b" l="l" r="r" t="t"/>
              <a:pathLst>
                <a:path extrusionOk="0" h="11516" w="11711">
                  <a:moveTo>
                    <a:pt x="11312" y="344"/>
                  </a:moveTo>
                  <a:lnTo>
                    <a:pt x="10835" y="1987"/>
                  </a:lnTo>
                  <a:lnTo>
                    <a:pt x="9680" y="821"/>
                  </a:lnTo>
                  <a:lnTo>
                    <a:pt x="11312" y="344"/>
                  </a:lnTo>
                  <a:close/>
                  <a:moveTo>
                    <a:pt x="4882" y="3821"/>
                  </a:moveTo>
                  <a:lnTo>
                    <a:pt x="2822" y="5881"/>
                  </a:lnTo>
                  <a:lnTo>
                    <a:pt x="477" y="5690"/>
                  </a:lnTo>
                  <a:cubicBezTo>
                    <a:pt x="453" y="5690"/>
                    <a:pt x="429" y="5643"/>
                    <a:pt x="465" y="5631"/>
                  </a:cubicBezTo>
                  <a:cubicBezTo>
                    <a:pt x="1477" y="4619"/>
                    <a:pt x="2822" y="4000"/>
                    <a:pt x="4227" y="3881"/>
                  </a:cubicBezTo>
                  <a:lnTo>
                    <a:pt x="4882" y="3821"/>
                  </a:lnTo>
                  <a:close/>
                  <a:moveTo>
                    <a:pt x="2894" y="6297"/>
                  </a:moveTo>
                  <a:lnTo>
                    <a:pt x="3811" y="7226"/>
                  </a:lnTo>
                  <a:lnTo>
                    <a:pt x="3477" y="7571"/>
                  </a:lnTo>
                  <a:lnTo>
                    <a:pt x="2549" y="6643"/>
                  </a:lnTo>
                  <a:lnTo>
                    <a:pt x="2894" y="6297"/>
                  </a:lnTo>
                  <a:close/>
                  <a:moveTo>
                    <a:pt x="2727" y="7333"/>
                  </a:moveTo>
                  <a:lnTo>
                    <a:pt x="3203" y="7810"/>
                  </a:lnTo>
                  <a:lnTo>
                    <a:pt x="2799" y="8226"/>
                  </a:lnTo>
                  <a:cubicBezTo>
                    <a:pt x="2787" y="8238"/>
                    <a:pt x="2763" y="8262"/>
                    <a:pt x="2739" y="8298"/>
                  </a:cubicBezTo>
                  <a:lnTo>
                    <a:pt x="2310" y="7869"/>
                  </a:lnTo>
                  <a:cubicBezTo>
                    <a:pt x="2287" y="7833"/>
                    <a:pt x="2287" y="7774"/>
                    <a:pt x="2310" y="7750"/>
                  </a:cubicBezTo>
                  <a:lnTo>
                    <a:pt x="2727" y="7333"/>
                  </a:lnTo>
                  <a:close/>
                  <a:moveTo>
                    <a:pt x="9311" y="916"/>
                  </a:moveTo>
                  <a:lnTo>
                    <a:pt x="10740" y="2345"/>
                  </a:lnTo>
                  <a:lnTo>
                    <a:pt x="10299" y="3821"/>
                  </a:lnTo>
                  <a:lnTo>
                    <a:pt x="5597" y="8524"/>
                  </a:lnTo>
                  <a:lnTo>
                    <a:pt x="4680" y="7595"/>
                  </a:lnTo>
                  <a:lnTo>
                    <a:pt x="6823" y="5452"/>
                  </a:lnTo>
                  <a:cubicBezTo>
                    <a:pt x="6966" y="5309"/>
                    <a:pt x="7001" y="5035"/>
                    <a:pt x="6811" y="4833"/>
                  </a:cubicBezTo>
                  <a:cubicBezTo>
                    <a:pt x="6728" y="4750"/>
                    <a:pt x="6617" y="4708"/>
                    <a:pt x="6506" y="4708"/>
                  </a:cubicBezTo>
                  <a:cubicBezTo>
                    <a:pt x="6394" y="4708"/>
                    <a:pt x="6281" y="4750"/>
                    <a:pt x="6192" y="4833"/>
                  </a:cubicBezTo>
                  <a:lnTo>
                    <a:pt x="4049" y="6976"/>
                  </a:lnTo>
                  <a:lnTo>
                    <a:pt x="3132" y="6047"/>
                  </a:lnTo>
                  <a:lnTo>
                    <a:pt x="7835" y="1344"/>
                  </a:lnTo>
                  <a:lnTo>
                    <a:pt x="9311" y="916"/>
                  </a:lnTo>
                  <a:close/>
                  <a:moveTo>
                    <a:pt x="6495" y="5047"/>
                  </a:moveTo>
                  <a:cubicBezTo>
                    <a:pt x="6522" y="5047"/>
                    <a:pt x="6549" y="5059"/>
                    <a:pt x="6573" y="5083"/>
                  </a:cubicBezTo>
                  <a:cubicBezTo>
                    <a:pt x="6609" y="5131"/>
                    <a:pt x="6609" y="5178"/>
                    <a:pt x="6573" y="5226"/>
                  </a:cubicBezTo>
                  <a:lnTo>
                    <a:pt x="4311" y="7488"/>
                  </a:lnTo>
                  <a:lnTo>
                    <a:pt x="3203" y="8595"/>
                  </a:lnTo>
                  <a:cubicBezTo>
                    <a:pt x="3180" y="8619"/>
                    <a:pt x="3153" y="8631"/>
                    <a:pt x="3127" y="8631"/>
                  </a:cubicBezTo>
                  <a:cubicBezTo>
                    <a:pt x="3102" y="8631"/>
                    <a:pt x="3078" y="8619"/>
                    <a:pt x="3060" y="8595"/>
                  </a:cubicBezTo>
                  <a:cubicBezTo>
                    <a:pt x="3013" y="8548"/>
                    <a:pt x="3013" y="8488"/>
                    <a:pt x="3060" y="8441"/>
                  </a:cubicBezTo>
                  <a:lnTo>
                    <a:pt x="6418" y="5083"/>
                  </a:lnTo>
                  <a:cubicBezTo>
                    <a:pt x="6442" y="5059"/>
                    <a:pt x="6469" y="5047"/>
                    <a:pt x="6495" y="5047"/>
                  </a:cubicBezTo>
                  <a:close/>
                  <a:moveTo>
                    <a:pt x="4430" y="7857"/>
                  </a:moveTo>
                  <a:lnTo>
                    <a:pt x="5346" y="8786"/>
                  </a:lnTo>
                  <a:lnTo>
                    <a:pt x="5001" y="9119"/>
                  </a:lnTo>
                  <a:lnTo>
                    <a:pt x="4989" y="9119"/>
                  </a:lnTo>
                  <a:lnTo>
                    <a:pt x="4084" y="8202"/>
                  </a:lnTo>
                  <a:lnTo>
                    <a:pt x="4430" y="7857"/>
                  </a:lnTo>
                  <a:close/>
                  <a:moveTo>
                    <a:pt x="3846" y="8429"/>
                  </a:moveTo>
                  <a:lnTo>
                    <a:pt x="4323" y="8905"/>
                  </a:lnTo>
                  <a:lnTo>
                    <a:pt x="3906" y="9322"/>
                  </a:lnTo>
                  <a:cubicBezTo>
                    <a:pt x="3894" y="9334"/>
                    <a:pt x="3858" y="9357"/>
                    <a:pt x="3846" y="9357"/>
                  </a:cubicBezTo>
                  <a:cubicBezTo>
                    <a:pt x="3834" y="9357"/>
                    <a:pt x="3811" y="9357"/>
                    <a:pt x="3787" y="9322"/>
                  </a:cubicBezTo>
                  <a:lnTo>
                    <a:pt x="3358" y="8905"/>
                  </a:lnTo>
                  <a:cubicBezTo>
                    <a:pt x="3382" y="8893"/>
                    <a:pt x="3394" y="8881"/>
                    <a:pt x="3430" y="8845"/>
                  </a:cubicBezTo>
                  <a:lnTo>
                    <a:pt x="3846" y="8429"/>
                  </a:lnTo>
                  <a:close/>
                  <a:moveTo>
                    <a:pt x="11322" y="1"/>
                  </a:moveTo>
                  <a:cubicBezTo>
                    <a:pt x="11295" y="1"/>
                    <a:pt x="11267" y="4"/>
                    <a:pt x="11240" y="11"/>
                  </a:cubicBezTo>
                  <a:cubicBezTo>
                    <a:pt x="10514" y="213"/>
                    <a:pt x="8394" y="844"/>
                    <a:pt x="7704" y="1035"/>
                  </a:cubicBezTo>
                  <a:cubicBezTo>
                    <a:pt x="7668" y="1047"/>
                    <a:pt x="7656" y="1059"/>
                    <a:pt x="7621" y="1083"/>
                  </a:cubicBezTo>
                  <a:lnTo>
                    <a:pt x="5263" y="3440"/>
                  </a:lnTo>
                  <a:lnTo>
                    <a:pt x="4203" y="3535"/>
                  </a:lnTo>
                  <a:cubicBezTo>
                    <a:pt x="2703" y="3654"/>
                    <a:pt x="1286" y="4321"/>
                    <a:pt x="227" y="5381"/>
                  </a:cubicBezTo>
                  <a:cubicBezTo>
                    <a:pt x="1" y="5595"/>
                    <a:pt x="143" y="5988"/>
                    <a:pt x="465" y="6024"/>
                  </a:cubicBezTo>
                  <a:lnTo>
                    <a:pt x="2525" y="6190"/>
                  </a:lnTo>
                  <a:lnTo>
                    <a:pt x="2310" y="6405"/>
                  </a:lnTo>
                  <a:cubicBezTo>
                    <a:pt x="2179" y="6536"/>
                    <a:pt x="2179" y="6750"/>
                    <a:pt x="2310" y="6881"/>
                  </a:cubicBezTo>
                  <a:lnTo>
                    <a:pt x="2525" y="7083"/>
                  </a:lnTo>
                  <a:lnTo>
                    <a:pt x="2108" y="7500"/>
                  </a:lnTo>
                  <a:cubicBezTo>
                    <a:pt x="1941" y="7667"/>
                    <a:pt x="1941" y="7941"/>
                    <a:pt x="2108" y="8095"/>
                  </a:cubicBezTo>
                  <a:lnTo>
                    <a:pt x="3561" y="9560"/>
                  </a:lnTo>
                  <a:cubicBezTo>
                    <a:pt x="3644" y="9643"/>
                    <a:pt x="3751" y="9685"/>
                    <a:pt x="3858" y="9685"/>
                  </a:cubicBezTo>
                  <a:cubicBezTo>
                    <a:pt x="3965" y="9685"/>
                    <a:pt x="4073" y="9643"/>
                    <a:pt x="4156" y="9560"/>
                  </a:cubicBezTo>
                  <a:lnTo>
                    <a:pt x="4573" y="9143"/>
                  </a:lnTo>
                  <a:lnTo>
                    <a:pt x="4763" y="9334"/>
                  </a:lnTo>
                  <a:cubicBezTo>
                    <a:pt x="4835" y="9399"/>
                    <a:pt x="4924" y="9432"/>
                    <a:pt x="5015" y="9432"/>
                  </a:cubicBezTo>
                  <a:cubicBezTo>
                    <a:pt x="5105" y="9432"/>
                    <a:pt x="5198" y="9399"/>
                    <a:pt x="5275" y="9334"/>
                  </a:cubicBezTo>
                  <a:lnTo>
                    <a:pt x="5477" y="9131"/>
                  </a:lnTo>
                  <a:lnTo>
                    <a:pt x="5656" y="11179"/>
                  </a:lnTo>
                  <a:cubicBezTo>
                    <a:pt x="5680" y="11334"/>
                    <a:pt x="5763" y="11453"/>
                    <a:pt x="5894" y="11500"/>
                  </a:cubicBezTo>
                  <a:cubicBezTo>
                    <a:pt x="5935" y="11511"/>
                    <a:pt x="5975" y="11516"/>
                    <a:pt x="6015" y="11516"/>
                  </a:cubicBezTo>
                  <a:cubicBezTo>
                    <a:pt x="6115" y="11516"/>
                    <a:pt x="6210" y="11482"/>
                    <a:pt x="6287" y="11405"/>
                  </a:cubicBezTo>
                  <a:cubicBezTo>
                    <a:pt x="6942" y="10750"/>
                    <a:pt x="7430" y="9977"/>
                    <a:pt x="7763" y="9119"/>
                  </a:cubicBezTo>
                  <a:cubicBezTo>
                    <a:pt x="7787" y="9024"/>
                    <a:pt x="7740" y="8941"/>
                    <a:pt x="7656" y="8893"/>
                  </a:cubicBezTo>
                  <a:cubicBezTo>
                    <a:pt x="7635" y="8885"/>
                    <a:pt x="7614" y="8881"/>
                    <a:pt x="7594" y="8881"/>
                  </a:cubicBezTo>
                  <a:cubicBezTo>
                    <a:pt x="7525" y="8881"/>
                    <a:pt x="7467" y="8926"/>
                    <a:pt x="7430" y="9000"/>
                  </a:cubicBezTo>
                  <a:cubicBezTo>
                    <a:pt x="7132" y="9810"/>
                    <a:pt x="6656" y="10560"/>
                    <a:pt x="6037" y="11167"/>
                  </a:cubicBezTo>
                  <a:cubicBezTo>
                    <a:pt x="6027" y="11172"/>
                    <a:pt x="6015" y="11175"/>
                    <a:pt x="6005" y="11175"/>
                  </a:cubicBezTo>
                  <a:cubicBezTo>
                    <a:pt x="5990" y="11175"/>
                    <a:pt x="5978" y="11169"/>
                    <a:pt x="5978" y="11155"/>
                  </a:cubicBezTo>
                  <a:lnTo>
                    <a:pt x="5763" y="8822"/>
                  </a:lnTo>
                  <a:lnTo>
                    <a:pt x="7835" y="6750"/>
                  </a:lnTo>
                  <a:lnTo>
                    <a:pt x="7835" y="6750"/>
                  </a:lnTo>
                  <a:cubicBezTo>
                    <a:pt x="7763" y="7583"/>
                    <a:pt x="7740" y="7810"/>
                    <a:pt x="7656" y="8238"/>
                  </a:cubicBezTo>
                  <a:cubicBezTo>
                    <a:pt x="7644" y="8322"/>
                    <a:pt x="7680" y="8417"/>
                    <a:pt x="7787" y="8441"/>
                  </a:cubicBezTo>
                  <a:cubicBezTo>
                    <a:pt x="7803" y="8445"/>
                    <a:pt x="7819" y="8447"/>
                    <a:pt x="7834" y="8447"/>
                  </a:cubicBezTo>
                  <a:cubicBezTo>
                    <a:pt x="7909" y="8447"/>
                    <a:pt x="7972" y="8399"/>
                    <a:pt x="8002" y="8310"/>
                  </a:cubicBezTo>
                  <a:cubicBezTo>
                    <a:pt x="8121" y="7786"/>
                    <a:pt x="8121" y="7548"/>
                    <a:pt x="8216" y="6393"/>
                  </a:cubicBezTo>
                  <a:lnTo>
                    <a:pt x="10585" y="4023"/>
                  </a:lnTo>
                  <a:cubicBezTo>
                    <a:pt x="10597" y="4011"/>
                    <a:pt x="10621" y="3976"/>
                    <a:pt x="10633" y="3952"/>
                  </a:cubicBezTo>
                  <a:lnTo>
                    <a:pt x="11109" y="2345"/>
                  </a:lnTo>
                  <a:lnTo>
                    <a:pt x="11669" y="404"/>
                  </a:lnTo>
                  <a:cubicBezTo>
                    <a:pt x="11711" y="193"/>
                    <a:pt x="11529" y="1"/>
                    <a:pt x="113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0"/>
            <p:cNvSpPr/>
            <p:nvPr/>
          </p:nvSpPr>
          <p:spPr>
            <a:xfrm>
              <a:off x="1070396" y="2832057"/>
              <a:ext cx="90406" cy="69035"/>
            </a:xfrm>
            <a:custGeom>
              <a:rect b="b" l="l" r="r" t="t"/>
              <a:pathLst>
                <a:path extrusionOk="0" h="2174" w="2847">
                  <a:moveTo>
                    <a:pt x="1730" y="0"/>
                  </a:moveTo>
                  <a:cubicBezTo>
                    <a:pt x="1668" y="0"/>
                    <a:pt x="1610" y="44"/>
                    <a:pt x="1584" y="114"/>
                  </a:cubicBezTo>
                  <a:cubicBezTo>
                    <a:pt x="1537" y="197"/>
                    <a:pt x="1584" y="293"/>
                    <a:pt x="1668" y="328"/>
                  </a:cubicBezTo>
                  <a:cubicBezTo>
                    <a:pt x="2179" y="554"/>
                    <a:pt x="2299" y="1221"/>
                    <a:pt x="1906" y="1614"/>
                  </a:cubicBezTo>
                  <a:cubicBezTo>
                    <a:pt x="1751" y="1769"/>
                    <a:pt x="1551" y="1846"/>
                    <a:pt x="1350" y="1846"/>
                  </a:cubicBezTo>
                  <a:cubicBezTo>
                    <a:pt x="1150" y="1846"/>
                    <a:pt x="947" y="1769"/>
                    <a:pt x="786" y="1614"/>
                  </a:cubicBezTo>
                  <a:cubicBezTo>
                    <a:pt x="405" y="1221"/>
                    <a:pt x="525" y="566"/>
                    <a:pt x="1025" y="328"/>
                  </a:cubicBezTo>
                  <a:cubicBezTo>
                    <a:pt x="1120" y="293"/>
                    <a:pt x="1144" y="197"/>
                    <a:pt x="1120" y="114"/>
                  </a:cubicBezTo>
                  <a:cubicBezTo>
                    <a:pt x="1083" y="41"/>
                    <a:pt x="1019" y="10"/>
                    <a:pt x="954" y="10"/>
                  </a:cubicBezTo>
                  <a:cubicBezTo>
                    <a:pt x="934" y="10"/>
                    <a:pt x="913" y="13"/>
                    <a:pt x="894" y="19"/>
                  </a:cubicBezTo>
                  <a:cubicBezTo>
                    <a:pt x="179" y="352"/>
                    <a:pt x="1" y="1281"/>
                    <a:pt x="572" y="1852"/>
                  </a:cubicBezTo>
                  <a:cubicBezTo>
                    <a:pt x="786" y="2078"/>
                    <a:pt x="1072" y="2174"/>
                    <a:pt x="1370" y="2174"/>
                  </a:cubicBezTo>
                  <a:cubicBezTo>
                    <a:pt x="2334" y="2162"/>
                    <a:pt x="2846" y="947"/>
                    <a:pt x="2132" y="245"/>
                  </a:cubicBezTo>
                  <a:cubicBezTo>
                    <a:pt x="2037" y="150"/>
                    <a:pt x="1918" y="66"/>
                    <a:pt x="1798" y="19"/>
                  </a:cubicBezTo>
                  <a:cubicBezTo>
                    <a:pt x="1776" y="6"/>
                    <a:pt x="1753" y="0"/>
                    <a:pt x="17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50"/>
          <p:cNvSpPr/>
          <p:nvPr/>
        </p:nvSpPr>
        <p:spPr>
          <a:xfrm>
            <a:off x="5365319" y="3620831"/>
            <a:ext cx="356196" cy="328410"/>
          </a:xfrm>
          <a:custGeom>
            <a:rect b="b" l="l" r="r" t="t"/>
            <a:pathLst>
              <a:path extrusionOk="0" h="10342" w="11217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50"/>
          <p:cNvGrpSpPr/>
          <p:nvPr/>
        </p:nvGrpSpPr>
        <p:grpSpPr>
          <a:xfrm>
            <a:off x="3413429" y="3598031"/>
            <a:ext cx="374709" cy="374010"/>
            <a:chOff x="1421638" y="4125629"/>
            <a:chExt cx="374709" cy="374010"/>
          </a:xfrm>
        </p:grpSpPr>
        <p:sp>
          <p:nvSpPr>
            <p:cNvPr id="380" name="Google Shape;380;p50"/>
            <p:cNvSpPr/>
            <p:nvPr/>
          </p:nvSpPr>
          <p:spPr>
            <a:xfrm>
              <a:off x="1421638" y="4265954"/>
              <a:ext cx="374709" cy="233685"/>
            </a:xfrm>
            <a:custGeom>
              <a:rect b="b" l="l" r="r" t="t"/>
              <a:pathLst>
                <a:path extrusionOk="0" h="7359" w="1180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50"/>
            <p:cNvSpPr/>
            <p:nvPr/>
          </p:nvSpPr>
          <p:spPr>
            <a:xfrm>
              <a:off x="1428052" y="4125629"/>
              <a:ext cx="356958" cy="215585"/>
            </a:xfrm>
            <a:custGeom>
              <a:rect b="b" l="l" r="r" t="t"/>
              <a:pathLst>
                <a:path extrusionOk="0" h="6789" w="11241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50"/>
          <p:cNvGrpSpPr/>
          <p:nvPr/>
        </p:nvGrpSpPr>
        <p:grpSpPr>
          <a:xfrm>
            <a:off x="716575" y="2095099"/>
            <a:ext cx="1883125" cy="1683989"/>
            <a:chOff x="716575" y="1790299"/>
            <a:chExt cx="1883125" cy="1683989"/>
          </a:xfrm>
        </p:grpSpPr>
        <p:sp>
          <p:nvSpPr>
            <p:cNvPr id="383" name="Google Shape;383;p50"/>
            <p:cNvSpPr txBox="1"/>
            <p:nvPr/>
          </p:nvSpPr>
          <p:spPr>
            <a:xfrm>
              <a:off x="716575" y="2925588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84" name="Google Shape;384;p50"/>
            <p:cNvSpPr txBox="1"/>
            <p:nvPr/>
          </p:nvSpPr>
          <p:spPr>
            <a:xfrm>
              <a:off x="7166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Trust and explainability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85" name="Google Shape;385;p50"/>
          <p:cNvGrpSpPr/>
          <p:nvPr/>
        </p:nvGrpSpPr>
        <p:grpSpPr>
          <a:xfrm>
            <a:off x="2659233" y="2095099"/>
            <a:ext cx="1883100" cy="1683989"/>
            <a:chOff x="2659233" y="1790299"/>
            <a:chExt cx="1883100" cy="1683989"/>
          </a:xfrm>
        </p:grpSpPr>
        <p:sp>
          <p:nvSpPr>
            <p:cNvPr id="366" name="Google Shape;366;p50"/>
            <p:cNvSpPr txBox="1"/>
            <p:nvPr/>
          </p:nvSpPr>
          <p:spPr>
            <a:xfrm>
              <a:off x="2659233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86" name="Google Shape;386;p50"/>
            <p:cNvSpPr txBox="1"/>
            <p:nvPr/>
          </p:nvSpPr>
          <p:spPr>
            <a:xfrm>
              <a:off x="2659233" y="2925588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11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87" name="Google Shape;387;p50"/>
            <p:cNvSpPr txBox="1"/>
            <p:nvPr/>
          </p:nvSpPr>
          <p:spPr>
            <a:xfrm>
              <a:off x="2659233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Computational cost barriers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88" name="Google Shape;388;p50"/>
          <p:cNvGrpSpPr/>
          <p:nvPr/>
        </p:nvGrpSpPr>
        <p:grpSpPr>
          <a:xfrm>
            <a:off x="4601867" y="2095099"/>
            <a:ext cx="1883100" cy="1767314"/>
            <a:chOff x="4601867" y="1790299"/>
            <a:chExt cx="1883100" cy="1767314"/>
          </a:xfrm>
        </p:grpSpPr>
        <p:sp>
          <p:nvSpPr>
            <p:cNvPr id="368" name="Google Shape;368;p50"/>
            <p:cNvSpPr txBox="1"/>
            <p:nvPr/>
          </p:nvSpPr>
          <p:spPr>
            <a:xfrm>
              <a:off x="4601867" y="3015422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389" name="Google Shape;389;p50"/>
            <p:cNvSpPr txBox="1"/>
            <p:nvPr/>
          </p:nvSpPr>
          <p:spPr>
            <a:xfrm>
              <a:off x="4601867" y="3008913"/>
              <a:ext cx="18831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6999"/>
                </a:lnSpc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3F3F3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ctr">
                <a:spcBef>
                  <a:spcPts val="50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390" name="Google Shape;390;p50"/>
            <p:cNvSpPr txBox="1"/>
            <p:nvPr/>
          </p:nvSpPr>
          <p:spPr>
            <a:xfrm>
              <a:off x="4601867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Modeling rare/extreme events</a:t>
              </a:r>
              <a:endParaRPr b="1" sz="17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391" name="Google Shape;391;p50"/>
          <p:cNvGrpSpPr/>
          <p:nvPr/>
        </p:nvGrpSpPr>
        <p:grpSpPr>
          <a:xfrm>
            <a:off x="6544500" y="2095099"/>
            <a:ext cx="1883125" cy="1758009"/>
            <a:chOff x="6544500" y="1790299"/>
            <a:chExt cx="1883125" cy="1758009"/>
          </a:xfrm>
        </p:grpSpPr>
        <p:grpSp>
          <p:nvGrpSpPr>
            <p:cNvPr id="392" name="Google Shape;392;p50"/>
            <p:cNvGrpSpPr/>
            <p:nvPr/>
          </p:nvGrpSpPr>
          <p:grpSpPr>
            <a:xfrm>
              <a:off x="6544500" y="2999608"/>
              <a:ext cx="1883125" cy="548700"/>
              <a:chOff x="6544500" y="2999608"/>
              <a:chExt cx="1883125" cy="548700"/>
            </a:xfrm>
          </p:grpSpPr>
          <p:sp>
            <p:nvSpPr>
              <p:cNvPr id="370" name="Google Shape;370;p50"/>
              <p:cNvSpPr txBox="1"/>
              <p:nvPr/>
            </p:nvSpPr>
            <p:spPr>
              <a:xfrm>
                <a:off x="6544500" y="3015422"/>
                <a:ext cx="1883100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endParaRPr>
              </a:p>
            </p:txBody>
          </p:sp>
          <p:sp>
            <p:nvSpPr>
              <p:cNvPr id="393" name="Google Shape;393;p50"/>
              <p:cNvSpPr txBox="1"/>
              <p:nvPr/>
            </p:nvSpPr>
            <p:spPr>
              <a:xfrm>
                <a:off x="6544525" y="2999608"/>
                <a:ext cx="1883100" cy="54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06999"/>
                  </a:lnSpc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rgbClr val="F3F3F3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indent="0" lvl="0" marL="0" rtl="0" algn="ctr">
                  <a:spcBef>
                    <a:spcPts val="50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3F3F3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endParaRPr>
              </a:p>
            </p:txBody>
          </p:sp>
        </p:grpSp>
        <p:sp>
          <p:nvSpPr>
            <p:cNvPr id="394" name="Google Shape;394;p50"/>
            <p:cNvSpPr txBox="1"/>
            <p:nvPr/>
          </p:nvSpPr>
          <p:spPr>
            <a:xfrm>
              <a:off x="6544500" y="1790299"/>
              <a:ext cx="1883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Physical consistency requirements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cxnSp>
        <p:nvCxnSpPr>
          <p:cNvPr id="395" name="Google Shape;395;p50"/>
          <p:cNvCxnSpPr>
            <a:stCxn id="356" idx="0"/>
            <a:endCxn id="384" idx="2"/>
          </p:cNvCxnSpPr>
          <p:nvPr/>
        </p:nvCxnSpPr>
        <p:spPr>
          <a:xfrm rot="10800000">
            <a:off x="1658162" y="25523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" name="Google Shape;396;p50"/>
          <p:cNvCxnSpPr>
            <a:stCxn id="357" idx="0"/>
            <a:endCxn id="387" idx="2"/>
          </p:cNvCxnSpPr>
          <p:nvPr/>
        </p:nvCxnSpPr>
        <p:spPr>
          <a:xfrm rot="10800000">
            <a:off x="3600796" y="25523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50"/>
          <p:cNvCxnSpPr>
            <a:stCxn id="358" idx="0"/>
            <a:endCxn id="390" idx="2"/>
          </p:cNvCxnSpPr>
          <p:nvPr/>
        </p:nvCxnSpPr>
        <p:spPr>
          <a:xfrm rot="10800000">
            <a:off x="5543429" y="25523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50"/>
          <p:cNvCxnSpPr>
            <a:stCxn id="359" idx="0"/>
            <a:endCxn id="394" idx="2"/>
          </p:cNvCxnSpPr>
          <p:nvPr/>
        </p:nvCxnSpPr>
        <p:spPr>
          <a:xfrm rot="10800000">
            <a:off x="7486062" y="2552397"/>
            <a:ext cx="0" cy="3171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1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Lessons I Learned</a:t>
            </a:r>
            <a:endParaRPr/>
          </a:p>
        </p:txBody>
      </p:sp>
      <p:grpSp>
        <p:nvGrpSpPr>
          <p:cNvPr id="404" name="Google Shape;404;p51"/>
          <p:cNvGrpSpPr/>
          <p:nvPr/>
        </p:nvGrpSpPr>
        <p:grpSpPr>
          <a:xfrm flipH="1">
            <a:off x="2811333" y="1733675"/>
            <a:ext cx="3250508" cy="713400"/>
            <a:chOff x="4662557" y="1651470"/>
            <a:chExt cx="2871981" cy="713400"/>
          </a:xfrm>
        </p:grpSpPr>
        <p:sp>
          <p:nvSpPr>
            <p:cNvPr id="405" name="Google Shape;405;p51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Data will define environmental science’s future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06" name="Google Shape;406;p51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407" name="Google Shape;407;p51"/>
          <p:cNvGrpSpPr/>
          <p:nvPr/>
        </p:nvGrpSpPr>
        <p:grpSpPr>
          <a:xfrm flipH="1">
            <a:off x="2811333" y="2675325"/>
            <a:ext cx="3250508" cy="713400"/>
            <a:chOff x="4662557" y="2593120"/>
            <a:chExt cx="2871981" cy="713400"/>
          </a:xfrm>
        </p:grpSpPr>
        <p:sp>
          <p:nvSpPr>
            <p:cNvPr id="408" name="Google Shape;408;p51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Physical laws must guide AI predictions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09" name="Google Shape;409;p51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410" name="Google Shape;410;p51"/>
          <p:cNvGrpSpPr/>
          <p:nvPr/>
        </p:nvGrpSpPr>
        <p:grpSpPr>
          <a:xfrm flipH="1">
            <a:off x="2811333" y="3616975"/>
            <a:ext cx="3250508" cy="713400"/>
            <a:chOff x="4662557" y="3534770"/>
            <a:chExt cx="2871981" cy="713400"/>
          </a:xfrm>
        </p:grpSpPr>
        <p:sp>
          <p:nvSpPr>
            <p:cNvPr id="411" name="Google Shape;411;p51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Open, democratized access is crucial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412" name="Google Shape;412;p51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 sz="3000"/>
          </a:p>
        </p:txBody>
      </p:sp>
      <p:sp>
        <p:nvSpPr>
          <p:cNvPr id="418" name="Google Shape;418;p52"/>
          <p:cNvSpPr txBox="1"/>
          <p:nvPr>
            <p:ph idx="1" type="body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6999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         Paper citation: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06999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Yu, R., Chen, S., Xie, Y., &amp; Jia, X. (2025). A Survey of Foundation Models for Environmental Science. arXiv preprint arXiv:2503.03142.</a:t>
            </a:r>
            <a:endParaRPr b="1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type="ctrTitle"/>
          </p:nvPr>
        </p:nvSpPr>
        <p:spPr>
          <a:xfrm>
            <a:off x="1011600" y="252575"/>
            <a:ext cx="7120800" cy="6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Agenda</a:t>
            </a:r>
            <a:endParaRPr sz="3000"/>
          </a:p>
        </p:txBody>
      </p:sp>
      <p:sp>
        <p:nvSpPr>
          <p:cNvPr id="150" name="Google Shape;150;p38"/>
          <p:cNvSpPr txBox="1"/>
          <p:nvPr/>
        </p:nvSpPr>
        <p:spPr>
          <a:xfrm>
            <a:off x="138000" y="968775"/>
            <a:ext cx="8868000" cy="40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Why Foundation Models for Environmental Science?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How Environmental Modeling Evolved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Six Foundation Model Superpowers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How to Build a Foundation Model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Key Challenges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My Reflections</a:t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type="title"/>
          </p:nvPr>
        </p:nvSpPr>
        <p:spPr>
          <a:xfrm>
            <a:off x="720000" y="337425"/>
            <a:ext cx="7704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Fira Sans Condensed"/>
                <a:ea typeface="Fira Sans Condensed"/>
                <a:cs typeface="Fira Sans Condensed"/>
                <a:sym typeface="Fira Sans Condensed"/>
              </a:rPr>
              <a:t>Why Foundation Models for the Environment?</a:t>
            </a:r>
            <a:endParaRPr sz="3100"/>
          </a:p>
        </p:txBody>
      </p:sp>
      <p:sp>
        <p:nvSpPr>
          <p:cNvPr id="156" name="Google Shape;156;p39"/>
          <p:cNvSpPr txBox="1"/>
          <p:nvPr/>
        </p:nvSpPr>
        <p:spPr>
          <a:xfrm>
            <a:off x="1387500" y="1146500"/>
            <a:ext cx="77565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 Condensed"/>
              <a:buChar char="●"/>
            </a:pPr>
            <a: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Integrate messy, diverse environmental data</a:t>
            </a:r>
            <a:b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4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 Condensed"/>
              <a:buChar char="●"/>
            </a:pPr>
            <a: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Forecast multiple outcomes together</a:t>
            </a:r>
            <a:b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4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 Condensed"/>
              <a:buChar char="●"/>
            </a:pPr>
            <a: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Adapt to new tasks quickly</a:t>
            </a:r>
            <a:b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4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Fira Sans Condensed"/>
              <a:buChar char="●"/>
            </a:pPr>
            <a:r>
              <a:rPr b="1" lang="en" sz="24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Fill gaps where observations are missing</a:t>
            </a:r>
            <a:endParaRPr b="1" sz="24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2"/>
              </a:solidFill>
              <a:latin typeface="Fira Sans Condensed Light"/>
              <a:ea typeface="Fira Sans Condensed Light"/>
              <a:cs typeface="Fira Sans Condensed Light"/>
              <a:sym typeface="Fira Sans Condense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720100" y="310050"/>
            <a:ext cx="77040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From Physics 1.0 ➔ Foundation 4.0</a:t>
            </a:r>
            <a:endParaRPr sz="3600"/>
          </a:p>
        </p:txBody>
      </p:sp>
      <p:grpSp>
        <p:nvGrpSpPr>
          <p:cNvPr id="162" name="Google Shape;162;p40"/>
          <p:cNvGrpSpPr/>
          <p:nvPr/>
        </p:nvGrpSpPr>
        <p:grpSpPr>
          <a:xfrm>
            <a:off x="6190775" y="1390575"/>
            <a:ext cx="2771402" cy="920100"/>
            <a:chOff x="5699125" y="1672628"/>
            <a:chExt cx="2771402" cy="920100"/>
          </a:xfrm>
        </p:grpSpPr>
        <p:sp>
          <p:nvSpPr>
            <p:cNvPr id="163" name="Google Shape;163;p40"/>
            <p:cNvSpPr txBox="1"/>
            <p:nvPr/>
          </p:nvSpPr>
          <p:spPr>
            <a:xfrm>
              <a:off x="5699125" y="1672628"/>
              <a:ext cx="2771400" cy="92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Data-driven machine learning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4" name="Google Shape;164;p40"/>
            <p:cNvSpPr txBox="1"/>
            <p:nvPr/>
          </p:nvSpPr>
          <p:spPr>
            <a:xfrm>
              <a:off x="5699127" y="1930578"/>
              <a:ext cx="27714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5" name="Google Shape;165;p40"/>
          <p:cNvGrpSpPr/>
          <p:nvPr/>
        </p:nvGrpSpPr>
        <p:grpSpPr>
          <a:xfrm>
            <a:off x="1872538" y="3425650"/>
            <a:ext cx="3039300" cy="802500"/>
            <a:chOff x="2313758" y="3396993"/>
            <a:chExt cx="3039300" cy="802500"/>
          </a:xfrm>
        </p:grpSpPr>
        <p:sp>
          <p:nvSpPr>
            <p:cNvPr id="166" name="Google Shape;166;p40"/>
            <p:cNvSpPr txBox="1"/>
            <p:nvPr/>
          </p:nvSpPr>
          <p:spPr>
            <a:xfrm>
              <a:off x="2313770" y="3396993"/>
              <a:ext cx="2771400" cy="80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Hybrid physics-ML models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67" name="Google Shape;167;p40"/>
            <p:cNvSpPr txBox="1"/>
            <p:nvPr/>
          </p:nvSpPr>
          <p:spPr>
            <a:xfrm>
              <a:off x="2313758" y="3650668"/>
              <a:ext cx="30393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168" name="Google Shape;168;p40"/>
          <p:cNvGrpSpPr/>
          <p:nvPr/>
        </p:nvGrpSpPr>
        <p:grpSpPr>
          <a:xfrm>
            <a:off x="1283548" y="1435850"/>
            <a:ext cx="3385952" cy="1724750"/>
            <a:chOff x="1724773" y="1553581"/>
            <a:chExt cx="3385952" cy="1724750"/>
          </a:xfrm>
        </p:grpSpPr>
        <p:sp>
          <p:nvSpPr>
            <p:cNvPr id="169" name="Google Shape;169;p40"/>
            <p:cNvSpPr txBox="1"/>
            <p:nvPr/>
          </p:nvSpPr>
          <p:spPr>
            <a:xfrm>
              <a:off x="2282325" y="1553581"/>
              <a:ext cx="2828400" cy="87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Process-based physical models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70" name="Google Shape;170;p40"/>
            <p:cNvSpPr txBox="1"/>
            <p:nvPr/>
          </p:nvSpPr>
          <p:spPr>
            <a:xfrm>
              <a:off x="1724773" y="2734131"/>
              <a:ext cx="28284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71" name="Google Shape;171;p40"/>
          <p:cNvSpPr/>
          <p:nvPr/>
        </p:nvSpPr>
        <p:spPr>
          <a:xfrm>
            <a:off x="848452" y="14254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2" name="Google Shape;172;p40"/>
          <p:cNvSpPr/>
          <p:nvPr/>
        </p:nvSpPr>
        <p:spPr>
          <a:xfrm>
            <a:off x="5163996" y="1411736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40"/>
          <p:cNvSpPr/>
          <p:nvPr/>
        </p:nvSpPr>
        <p:spPr>
          <a:xfrm>
            <a:off x="848450" y="3401650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74" name="Google Shape;174;p40"/>
          <p:cNvGrpSpPr/>
          <p:nvPr/>
        </p:nvGrpSpPr>
        <p:grpSpPr>
          <a:xfrm>
            <a:off x="6190775" y="3392575"/>
            <a:ext cx="2771402" cy="1099200"/>
            <a:chOff x="5699125" y="1672641"/>
            <a:chExt cx="2771402" cy="1099200"/>
          </a:xfrm>
        </p:grpSpPr>
        <p:sp>
          <p:nvSpPr>
            <p:cNvPr id="175" name="Google Shape;175;p40"/>
            <p:cNvSpPr txBox="1"/>
            <p:nvPr/>
          </p:nvSpPr>
          <p:spPr>
            <a:xfrm>
              <a:off x="5699125" y="1672641"/>
              <a:ext cx="2771400" cy="109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Foundation models: universal, adaptable, scalable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176" name="Google Shape;176;p40"/>
            <p:cNvSpPr txBox="1"/>
            <p:nvPr/>
          </p:nvSpPr>
          <p:spPr>
            <a:xfrm>
              <a:off x="5699127" y="1930578"/>
              <a:ext cx="2771400" cy="5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sp>
        <p:nvSpPr>
          <p:cNvPr id="177" name="Google Shape;177;p40"/>
          <p:cNvSpPr/>
          <p:nvPr/>
        </p:nvSpPr>
        <p:spPr>
          <a:xfrm>
            <a:off x="5163996" y="3368448"/>
            <a:ext cx="877800" cy="877800"/>
          </a:xfrm>
          <a:prstGeom prst="roundRect">
            <a:avLst>
              <a:gd fmla="val 0" name="adj"/>
            </a:avLst>
          </a:prstGeom>
          <a:solidFill>
            <a:srgbClr val="F3F3F3">
              <a:alpha val="23720"/>
            </a:srgbClr>
          </a:solidFill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4</a:t>
            </a:r>
            <a:endParaRPr b="1" sz="4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>
            <p:ph type="title"/>
          </p:nvPr>
        </p:nvSpPr>
        <p:spPr>
          <a:xfrm>
            <a:off x="720000" y="337425"/>
            <a:ext cx="7704000" cy="5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Fira Sans Condensed"/>
                <a:ea typeface="Fira Sans Condensed"/>
                <a:cs typeface="Fira Sans Condensed"/>
                <a:sym typeface="Fira Sans Condensed"/>
              </a:rPr>
              <a:t>Six Foundation Model Superpowers</a:t>
            </a:r>
            <a:endParaRPr sz="3100"/>
          </a:p>
        </p:txBody>
      </p:sp>
      <p:sp>
        <p:nvSpPr>
          <p:cNvPr id="183" name="Google Shape;183;p41"/>
          <p:cNvSpPr txBox="1"/>
          <p:nvPr/>
        </p:nvSpPr>
        <p:spPr>
          <a:xfrm>
            <a:off x="2722450" y="1052250"/>
            <a:ext cx="7756500" cy="38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Forward Prediction</a:t>
            </a:r>
            <a:b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Generation</a:t>
            </a:r>
            <a:b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Data Assimilation</a:t>
            </a:r>
            <a:b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Downscaling</a:t>
            </a:r>
            <a:b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Model Ensembling</a:t>
            </a:r>
            <a:b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</a:b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Fira Sans Condensed"/>
              <a:buAutoNum type="arabicPeriod"/>
            </a:pPr>
            <a:r>
              <a:rPr b="1" lang="en" sz="2100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Decision-Making</a:t>
            </a: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2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Prediction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2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190" name="Google Shape;190;p42"/>
          <p:cNvGrpSpPr/>
          <p:nvPr/>
        </p:nvGrpSpPr>
        <p:grpSpPr>
          <a:xfrm flipH="1">
            <a:off x="2811333" y="1733675"/>
            <a:ext cx="3250508" cy="713400"/>
            <a:chOff x="4662557" y="1651470"/>
            <a:chExt cx="2871981" cy="713400"/>
          </a:xfrm>
        </p:grpSpPr>
        <p:sp>
          <p:nvSpPr>
            <p:cNvPr id="191" name="Google Shape;191;p42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Integrating multi-modal data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2" name="Google Shape;192;p42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93" name="Google Shape;193;p42"/>
          <p:cNvGrpSpPr/>
          <p:nvPr/>
        </p:nvGrpSpPr>
        <p:grpSpPr>
          <a:xfrm flipH="1">
            <a:off x="2811333" y="2675325"/>
            <a:ext cx="3250508" cy="713400"/>
            <a:chOff x="4662557" y="2593120"/>
            <a:chExt cx="2871981" cy="713400"/>
          </a:xfrm>
        </p:grpSpPr>
        <p:sp>
          <p:nvSpPr>
            <p:cNvPr id="194" name="Google Shape;194;p42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Adapting to evolving conditions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5" name="Google Shape;195;p42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196" name="Google Shape;196;p42"/>
          <p:cNvGrpSpPr/>
          <p:nvPr/>
        </p:nvGrpSpPr>
        <p:grpSpPr>
          <a:xfrm flipH="1">
            <a:off x="2811333" y="3616975"/>
            <a:ext cx="3250508" cy="713400"/>
            <a:chOff x="4662557" y="3534770"/>
            <a:chExt cx="2871981" cy="713400"/>
          </a:xfrm>
        </p:grpSpPr>
        <p:sp>
          <p:nvSpPr>
            <p:cNvPr id="197" name="Google Shape;197;p42"/>
            <p:cNvSpPr txBox="1"/>
            <p:nvPr/>
          </p:nvSpPr>
          <p:spPr>
            <a:xfrm>
              <a:off x="4662557" y="36492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Example: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ClimaX, Pangu-Weather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198" name="Google Shape;198;p42"/>
            <p:cNvSpPr/>
            <p:nvPr/>
          </p:nvSpPr>
          <p:spPr>
            <a:xfrm>
              <a:off x="6821138" y="35347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03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Generation</a:t>
            </a:r>
            <a:endParaRPr/>
          </a:p>
        </p:txBody>
      </p:sp>
      <p:grpSp>
        <p:nvGrpSpPr>
          <p:cNvPr id="204" name="Google Shape;204;p43"/>
          <p:cNvGrpSpPr/>
          <p:nvPr/>
        </p:nvGrpSpPr>
        <p:grpSpPr>
          <a:xfrm rot="-5400000">
            <a:off x="1937798" y="2708357"/>
            <a:ext cx="362321" cy="364231"/>
            <a:chOff x="6069423" y="2891892"/>
            <a:chExt cx="362321" cy="364231"/>
          </a:xfrm>
        </p:grpSpPr>
        <p:sp>
          <p:nvSpPr>
            <p:cNvPr id="205" name="Google Shape;205;p43"/>
            <p:cNvSpPr/>
            <p:nvPr/>
          </p:nvSpPr>
          <p:spPr>
            <a:xfrm>
              <a:off x="6069423" y="2891892"/>
              <a:ext cx="278958" cy="278958"/>
            </a:xfrm>
            <a:custGeom>
              <a:rect b="b" l="l" r="r" t="t"/>
              <a:pathLst>
                <a:path extrusionOk="0" h="8764" w="8764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3"/>
            <p:cNvSpPr/>
            <p:nvPr/>
          </p:nvSpPr>
          <p:spPr>
            <a:xfrm>
              <a:off x="6161507" y="2967679"/>
              <a:ext cx="111851" cy="97432"/>
            </a:xfrm>
            <a:custGeom>
              <a:rect b="b" l="l" r="r" t="t"/>
              <a:pathLst>
                <a:path extrusionOk="0" h="3061" w="3514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3"/>
            <p:cNvSpPr/>
            <p:nvPr/>
          </p:nvSpPr>
          <p:spPr>
            <a:xfrm>
              <a:off x="6144828" y="3007848"/>
              <a:ext cx="105389" cy="88742"/>
            </a:xfrm>
            <a:custGeom>
              <a:rect b="b" l="l" r="r" t="t"/>
              <a:pathLst>
                <a:path extrusionOk="0" h="2788" w="3311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43"/>
            <p:cNvSpPr/>
            <p:nvPr/>
          </p:nvSpPr>
          <p:spPr>
            <a:xfrm>
              <a:off x="6245633" y="3069248"/>
              <a:ext cx="186110" cy="186874"/>
            </a:xfrm>
            <a:custGeom>
              <a:rect b="b" l="l" r="r" t="t"/>
              <a:pathLst>
                <a:path extrusionOk="0" h="5871" w="5847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3"/>
            <p:cNvSpPr/>
            <p:nvPr/>
          </p:nvSpPr>
          <p:spPr>
            <a:xfrm>
              <a:off x="6305888" y="3129884"/>
              <a:ext cx="64488" cy="64456"/>
            </a:xfrm>
            <a:custGeom>
              <a:rect b="b" l="l" r="r" t="t"/>
              <a:pathLst>
                <a:path extrusionOk="0" h="2025" w="2026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3"/>
            <p:cNvSpPr/>
            <p:nvPr/>
          </p:nvSpPr>
          <p:spPr>
            <a:xfrm>
              <a:off x="6173634" y="2997631"/>
              <a:ext cx="70153" cy="70153"/>
            </a:xfrm>
            <a:custGeom>
              <a:rect b="b" l="l" r="r" t="t"/>
              <a:pathLst>
                <a:path extrusionOk="0" h="2204" w="2204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" name="Google Shape;211;p43"/>
          <p:cNvSpPr/>
          <p:nvPr/>
        </p:nvSpPr>
        <p:spPr>
          <a:xfrm rot="-5400000">
            <a:off x="1191250" y="2648875"/>
            <a:ext cx="3294900" cy="6360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rPr>
              <a:t>Data Generation</a:t>
            </a:r>
            <a:endParaRPr b="1" sz="30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212" name="Google Shape;212;p43"/>
          <p:cNvCxnSpPr>
            <a:stCxn id="211" idx="2"/>
          </p:cNvCxnSpPr>
          <p:nvPr/>
        </p:nvCxnSpPr>
        <p:spPr>
          <a:xfrm>
            <a:off x="3156700" y="2966875"/>
            <a:ext cx="1272000" cy="63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cxnSp>
        <p:nvCxnSpPr>
          <p:cNvPr id="213" name="Google Shape;213;p43"/>
          <p:cNvCxnSpPr/>
          <p:nvPr/>
        </p:nvCxnSpPr>
        <p:spPr>
          <a:xfrm flipH="1" rot="10800000">
            <a:off x="3149613" y="1845300"/>
            <a:ext cx="1316100" cy="7695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214" name="Google Shape;214;p43"/>
          <p:cNvSpPr txBox="1"/>
          <p:nvPr/>
        </p:nvSpPr>
        <p:spPr>
          <a:xfrm flipH="1">
            <a:off x="4507001" y="2755000"/>
            <a:ext cx="238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Conditional generation and interdependent features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215" name="Google Shape;215;p43"/>
          <p:cNvSpPr txBox="1"/>
          <p:nvPr/>
        </p:nvSpPr>
        <p:spPr>
          <a:xfrm flipH="1">
            <a:off x="4507012" y="1582988"/>
            <a:ext cx="23805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Filling gaps with realistic synthetic data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16" name="Google Shape;216;p43"/>
          <p:cNvGrpSpPr/>
          <p:nvPr/>
        </p:nvGrpSpPr>
        <p:grpSpPr>
          <a:xfrm>
            <a:off x="5447417" y="1319423"/>
            <a:ext cx="334316" cy="290895"/>
            <a:chOff x="3716358" y="1544655"/>
            <a:chExt cx="361971" cy="314958"/>
          </a:xfrm>
        </p:grpSpPr>
        <p:sp>
          <p:nvSpPr>
            <p:cNvPr id="217" name="Google Shape;217;p43"/>
            <p:cNvSpPr/>
            <p:nvPr/>
          </p:nvSpPr>
          <p:spPr>
            <a:xfrm>
              <a:off x="3767509" y="1646957"/>
              <a:ext cx="231213" cy="10663"/>
            </a:xfrm>
            <a:custGeom>
              <a:rect b="b" l="l" r="r" t="t"/>
              <a:pathLst>
                <a:path extrusionOk="0" h="335" w="7264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3"/>
            <p:cNvSpPr/>
            <p:nvPr/>
          </p:nvSpPr>
          <p:spPr>
            <a:xfrm>
              <a:off x="3767509" y="1618532"/>
              <a:ext cx="152020" cy="10663"/>
            </a:xfrm>
            <a:custGeom>
              <a:rect b="b" l="l" r="r" t="t"/>
              <a:pathLst>
                <a:path extrusionOk="0" h="335" w="4776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3"/>
            <p:cNvSpPr/>
            <p:nvPr/>
          </p:nvSpPr>
          <p:spPr>
            <a:xfrm>
              <a:off x="3931624" y="1618532"/>
              <a:ext cx="67098" cy="10663"/>
            </a:xfrm>
            <a:custGeom>
              <a:rect b="b" l="l" r="r" t="t"/>
              <a:pathLst>
                <a:path extrusionOk="0" h="335" w="2108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3"/>
            <p:cNvSpPr/>
            <p:nvPr/>
          </p:nvSpPr>
          <p:spPr>
            <a:xfrm>
              <a:off x="3767509" y="1590108"/>
              <a:ext cx="39087" cy="10663"/>
            </a:xfrm>
            <a:custGeom>
              <a:rect b="b" l="l" r="r" t="t"/>
              <a:pathLst>
                <a:path extrusionOk="0" h="335" w="1228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3"/>
            <p:cNvSpPr/>
            <p:nvPr/>
          </p:nvSpPr>
          <p:spPr>
            <a:xfrm>
              <a:off x="3818309" y="1590108"/>
              <a:ext cx="180412" cy="10663"/>
            </a:xfrm>
            <a:custGeom>
              <a:rect b="b" l="l" r="r" t="t"/>
              <a:pathLst>
                <a:path extrusionOk="0" h="335" w="5668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2" name="Google Shape;222;p43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223" name="Google Shape;223;p43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rect b="b" l="l" r="r" t="t"/>
                <a:pathLst>
                  <a:path extrusionOk="0" h="335" w="2656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43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rect b="b" l="l" r="r" t="t"/>
                <a:pathLst>
                  <a:path extrusionOk="0" h="335" w="3882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43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rect b="b" l="l" r="r" t="t"/>
                <a:pathLst>
                  <a:path extrusionOk="0" h="335" w="549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43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rect b="b" l="l" r="r" t="t"/>
                <a:pathLst>
                  <a:path extrusionOk="0" h="335" w="1394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43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rect b="b" l="l" r="r" t="t"/>
                <a:pathLst>
                  <a:path extrusionOk="0" h="9895" w="11372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8" name="Google Shape;228;p43"/>
          <p:cNvGrpSpPr/>
          <p:nvPr/>
        </p:nvGrpSpPr>
        <p:grpSpPr>
          <a:xfrm>
            <a:off x="5459823" y="2571749"/>
            <a:ext cx="309505" cy="260656"/>
            <a:chOff x="2171474" y="3369229"/>
            <a:chExt cx="408156" cy="343737"/>
          </a:xfrm>
        </p:grpSpPr>
        <p:sp>
          <p:nvSpPr>
            <p:cNvPr id="229" name="Google Shape;229;p43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43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3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3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3" name="Google Shape;233;p43"/>
          <p:cNvCxnSpPr/>
          <p:nvPr/>
        </p:nvCxnSpPr>
        <p:spPr>
          <a:xfrm>
            <a:off x="3149613" y="3347875"/>
            <a:ext cx="1316100" cy="7677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lt2"/>
            </a:solidFill>
            <a:prstDash val="dash"/>
            <a:round/>
            <a:headEnd len="med" w="med" type="none"/>
            <a:tailEnd len="med" w="med" type="oval"/>
          </a:ln>
        </p:spPr>
      </p:cxnSp>
      <p:sp>
        <p:nvSpPr>
          <p:cNvPr id="234" name="Google Shape;234;p43"/>
          <p:cNvSpPr txBox="1"/>
          <p:nvPr/>
        </p:nvSpPr>
        <p:spPr>
          <a:xfrm flipH="1">
            <a:off x="4576726" y="3935625"/>
            <a:ext cx="23805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Example: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DiffusionSat</a:t>
            </a:r>
            <a:endParaRPr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grpSp>
        <p:nvGrpSpPr>
          <p:cNvPr id="235" name="Google Shape;235;p43"/>
          <p:cNvGrpSpPr/>
          <p:nvPr/>
        </p:nvGrpSpPr>
        <p:grpSpPr>
          <a:xfrm>
            <a:off x="5542498" y="3674974"/>
            <a:ext cx="309505" cy="260656"/>
            <a:chOff x="2171474" y="3369229"/>
            <a:chExt cx="408156" cy="343737"/>
          </a:xfrm>
        </p:grpSpPr>
        <p:sp>
          <p:nvSpPr>
            <p:cNvPr id="236" name="Google Shape;236;p43"/>
            <p:cNvSpPr/>
            <p:nvPr/>
          </p:nvSpPr>
          <p:spPr>
            <a:xfrm>
              <a:off x="2171474" y="3369229"/>
              <a:ext cx="408156" cy="343737"/>
            </a:xfrm>
            <a:custGeom>
              <a:rect b="b" l="l" r="r" t="t"/>
              <a:pathLst>
                <a:path extrusionOk="0" h="10800" w="12824">
                  <a:moveTo>
                    <a:pt x="5395" y="345"/>
                  </a:moveTo>
                  <a:cubicBezTo>
                    <a:pt x="5561" y="345"/>
                    <a:pt x="5704" y="405"/>
                    <a:pt x="5823" y="536"/>
                  </a:cubicBezTo>
                  <a:lnTo>
                    <a:pt x="6478" y="1191"/>
                  </a:lnTo>
                  <a:lnTo>
                    <a:pt x="5645" y="1191"/>
                  </a:lnTo>
                  <a:cubicBezTo>
                    <a:pt x="5537" y="1191"/>
                    <a:pt x="5442" y="1143"/>
                    <a:pt x="5347" y="1072"/>
                  </a:cubicBezTo>
                  <a:lnTo>
                    <a:pt x="4633" y="357"/>
                  </a:lnTo>
                  <a:lnTo>
                    <a:pt x="5395" y="357"/>
                  </a:lnTo>
                  <a:lnTo>
                    <a:pt x="5395" y="345"/>
                  </a:lnTo>
                  <a:close/>
                  <a:moveTo>
                    <a:pt x="6883" y="357"/>
                  </a:moveTo>
                  <a:cubicBezTo>
                    <a:pt x="7049" y="357"/>
                    <a:pt x="7192" y="417"/>
                    <a:pt x="7311" y="536"/>
                  </a:cubicBezTo>
                  <a:lnTo>
                    <a:pt x="7966" y="1191"/>
                  </a:lnTo>
                  <a:lnTo>
                    <a:pt x="7823" y="1191"/>
                  </a:lnTo>
                  <a:cubicBezTo>
                    <a:pt x="7716" y="1191"/>
                    <a:pt x="7621" y="1274"/>
                    <a:pt x="7621" y="1381"/>
                  </a:cubicBezTo>
                  <a:cubicBezTo>
                    <a:pt x="7621" y="1488"/>
                    <a:pt x="7716" y="1572"/>
                    <a:pt x="7823" y="1572"/>
                  </a:cubicBezTo>
                  <a:lnTo>
                    <a:pt x="12026" y="1572"/>
                  </a:lnTo>
                  <a:cubicBezTo>
                    <a:pt x="12253" y="1572"/>
                    <a:pt x="12443" y="1750"/>
                    <a:pt x="12443" y="1988"/>
                  </a:cubicBezTo>
                  <a:lnTo>
                    <a:pt x="12431" y="10001"/>
                  </a:lnTo>
                  <a:cubicBezTo>
                    <a:pt x="12431" y="10216"/>
                    <a:pt x="12253" y="10418"/>
                    <a:pt x="12014" y="10418"/>
                  </a:cubicBezTo>
                  <a:lnTo>
                    <a:pt x="775" y="10418"/>
                  </a:lnTo>
                  <a:cubicBezTo>
                    <a:pt x="561" y="10418"/>
                    <a:pt x="358" y="10239"/>
                    <a:pt x="358" y="10001"/>
                  </a:cubicBezTo>
                  <a:lnTo>
                    <a:pt x="358" y="774"/>
                  </a:lnTo>
                  <a:cubicBezTo>
                    <a:pt x="358" y="548"/>
                    <a:pt x="537" y="357"/>
                    <a:pt x="775" y="357"/>
                  </a:cubicBezTo>
                  <a:lnTo>
                    <a:pt x="3859" y="357"/>
                  </a:lnTo>
                  <a:cubicBezTo>
                    <a:pt x="4025" y="357"/>
                    <a:pt x="4168" y="417"/>
                    <a:pt x="4287" y="536"/>
                  </a:cubicBezTo>
                  <a:lnTo>
                    <a:pt x="5085" y="1322"/>
                  </a:lnTo>
                  <a:cubicBezTo>
                    <a:pt x="5228" y="1465"/>
                    <a:pt x="5418" y="1560"/>
                    <a:pt x="5645" y="1560"/>
                  </a:cubicBezTo>
                  <a:lnTo>
                    <a:pt x="6942" y="1560"/>
                  </a:lnTo>
                  <a:cubicBezTo>
                    <a:pt x="7014" y="1560"/>
                    <a:pt x="7085" y="1512"/>
                    <a:pt x="7121" y="1441"/>
                  </a:cubicBezTo>
                  <a:cubicBezTo>
                    <a:pt x="7145" y="1369"/>
                    <a:pt x="7133" y="1286"/>
                    <a:pt x="7073" y="1226"/>
                  </a:cubicBezTo>
                  <a:lnTo>
                    <a:pt x="6192" y="357"/>
                  </a:lnTo>
                  <a:close/>
                  <a:moveTo>
                    <a:pt x="799" y="0"/>
                  </a:moveTo>
                  <a:cubicBezTo>
                    <a:pt x="358" y="0"/>
                    <a:pt x="1" y="345"/>
                    <a:pt x="1" y="786"/>
                  </a:cubicBezTo>
                  <a:lnTo>
                    <a:pt x="1" y="10013"/>
                  </a:lnTo>
                  <a:cubicBezTo>
                    <a:pt x="1" y="10442"/>
                    <a:pt x="358" y="10799"/>
                    <a:pt x="799" y="10799"/>
                  </a:cubicBezTo>
                  <a:lnTo>
                    <a:pt x="12026" y="10799"/>
                  </a:lnTo>
                  <a:cubicBezTo>
                    <a:pt x="12467" y="10799"/>
                    <a:pt x="12824" y="10442"/>
                    <a:pt x="12824" y="10013"/>
                  </a:cubicBezTo>
                  <a:lnTo>
                    <a:pt x="12824" y="1988"/>
                  </a:lnTo>
                  <a:cubicBezTo>
                    <a:pt x="12824" y="1524"/>
                    <a:pt x="12467" y="1191"/>
                    <a:pt x="12026" y="1191"/>
                  </a:cubicBezTo>
                  <a:lnTo>
                    <a:pt x="8490" y="1191"/>
                  </a:lnTo>
                  <a:lnTo>
                    <a:pt x="7585" y="274"/>
                  </a:lnTo>
                  <a:cubicBezTo>
                    <a:pt x="7383" y="83"/>
                    <a:pt x="7145" y="0"/>
                    <a:pt x="6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3"/>
            <p:cNvSpPr/>
            <p:nvPr/>
          </p:nvSpPr>
          <p:spPr>
            <a:xfrm>
              <a:off x="2292737" y="3477220"/>
              <a:ext cx="164898" cy="164866"/>
            </a:xfrm>
            <a:custGeom>
              <a:rect b="b" l="l" r="r" t="t"/>
              <a:pathLst>
                <a:path extrusionOk="0" h="5180" w="5181">
                  <a:moveTo>
                    <a:pt x="2799" y="1382"/>
                  </a:moveTo>
                  <a:cubicBezTo>
                    <a:pt x="3025" y="1382"/>
                    <a:pt x="3216" y="1560"/>
                    <a:pt x="3216" y="1798"/>
                  </a:cubicBezTo>
                  <a:lnTo>
                    <a:pt x="3216" y="2203"/>
                  </a:lnTo>
                  <a:cubicBezTo>
                    <a:pt x="3204" y="2525"/>
                    <a:pt x="2942" y="2810"/>
                    <a:pt x="2597" y="2810"/>
                  </a:cubicBezTo>
                  <a:cubicBezTo>
                    <a:pt x="2251" y="2810"/>
                    <a:pt x="1977" y="2525"/>
                    <a:pt x="1977" y="2203"/>
                  </a:cubicBezTo>
                  <a:lnTo>
                    <a:pt x="1977" y="1798"/>
                  </a:lnTo>
                  <a:cubicBezTo>
                    <a:pt x="1977" y="1572"/>
                    <a:pt x="2156" y="1382"/>
                    <a:pt x="2406" y="1382"/>
                  </a:cubicBezTo>
                  <a:close/>
                  <a:moveTo>
                    <a:pt x="2799" y="3156"/>
                  </a:moveTo>
                  <a:lnTo>
                    <a:pt x="2799" y="3275"/>
                  </a:lnTo>
                  <a:cubicBezTo>
                    <a:pt x="2799" y="3346"/>
                    <a:pt x="2835" y="3406"/>
                    <a:pt x="2858" y="3465"/>
                  </a:cubicBezTo>
                  <a:lnTo>
                    <a:pt x="2608" y="3715"/>
                  </a:lnTo>
                  <a:lnTo>
                    <a:pt x="2573" y="3715"/>
                  </a:lnTo>
                  <a:lnTo>
                    <a:pt x="2323" y="3465"/>
                  </a:lnTo>
                  <a:cubicBezTo>
                    <a:pt x="2358" y="3406"/>
                    <a:pt x="2382" y="3346"/>
                    <a:pt x="2382" y="3275"/>
                  </a:cubicBezTo>
                  <a:lnTo>
                    <a:pt x="2382" y="3156"/>
                  </a:lnTo>
                  <a:cubicBezTo>
                    <a:pt x="2454" y="3167"/>
                    <a:pt x="2513" y="3179"/>
                    <a:pt x="2597" y="3179"/>
                  </a:cubicBezTo>
                  <a:cubicBezTo>
                    <a:pt x="2668" y="3179"/>
                    <a:pt x="2739" y="3167"/>
                    <a:pt x="2799" y="3156"/>
                  </a:cubicBezTo>
                  <a:close/>
                  <a:moveTo>
                    <a:pt x="2573" y="381"/>
                  </a:moveTo>
                  <a:cubicBezTo>
                    <a:pt x="3799" y="381"/>
                    <a:pt x="4799" y="1382"/>
                    <a:pt x="4799" y="2596"/>
                  </a:cubicBezTo>
                  <a:cubicBezTo>
                    <a:pt x="4811" y="3287"/>
                    <a:pt x="4490" y="3906"/>
                    <a:pt x="3978" y="4322"/>
                  </a:cubicBezTo>
                  <a:lnTo>
                    <a:pt x="3978" y="4049"/>
                  </a:lnTo>
                  <a:cubicBezTo>
                    <a:pt x="3978" y="3822"/>
                    <a:pt x="3859" y="3608"/>
                    <a:pt x="3656" y="3525"/>
                  </a:cubicBezTo>
                  <a:lnTo>
                    <a:pt x="3180" y="3287"/>
                  </a:lnTo>
                  <a:lnTo>
                    <a:pt x="3180" y="3275"/>
                  </a:lnTo>
                  <a:lnTo>
                    <a:pt x="3180" y="2989"/>
                  </a:lnTo>
                  <a:cubicBezTo>
                    <a:pt x="3418" y="2810"/>
                    <a:pt x="3573" y="2513"/>
                    <a:pt x="3573" y="2203"/>
                  </a:cubicBezTo>
                  <a:lnTo>
                    <a:pt x="3573" y="1798"/>
                  </a:lnTo>
                  <a:cubicBezTo>
                    <a:pt x="3573" y="1370"/>
                    <a:pt x="3216" y="1012"/>
                    <a:pt x="2787" y="1012"/>
                  </a:cubicBezTo>
                  <a:lnTo>
                    <a:pt x="2382" y="1012"/>
                  </a:lnTo>
                  <a:cubicBezTo>
                    <a:pt x="1954" y="1012"/>
                    <a:pt x="1596" y="1370"/>
                    <a:pt x="1596" y="1798"/>
                  </a:cubicBezTo>
                  <a:lnTo>
                    <a:pt x="1596" y="2203"/>
                  </a:lnTo>
                  <a:cubicBezTo>
                    <a:pt x="1596" y="2525"/>
                    <a:pt x="1763" y="2810"/>
                    <a:pt x="2001" y="2989"/>
                  </a:cubicBezTo>
                  <a:lnTo>
                    <a:pt x="2001" y="3275"/>
                  </a:lnTo>
                  <a:lnTo>
                    <a:pt x="2001" y="3287"/>
                  </a:lnTo>
                  <a:lnTo>
                    <a:pt x="1525" y="3525"/>
                  </a:lnTo>
                  <a:cubicBezTo>
                    <a:pt x="1334" y="3632"/>
                    <a:pt x="1192" y="3822"/>
                    <a:pt x="1192" y="4049"/>
                  </a:cubicBezTo>
                  <a:lnTo>
                    <a:pt x="1192" y="4322"/>
                  </a:lnTo>
                  <a:cubicBezTo>
                    <a:pt x="692" y="3918"/>
                    <a:pt x="358" y="3298"/>
                    <a:pt x="358" y="2596"/>
                  </a:cubicBezTo>
                  <a:cubicBezTo>
                    <a:pt x="358" y="1382"/>
                    <a:pt x="1358" y="381"/>
                    <a:pt x="2573" y="381"/>
                  </a:cubicBezTo>
                  <a:close/>
                  <a:moveTo>
                    <a:pt x="3156" y="3691"/>
                  </a:moveTo>
                  <a:lnTo>
                    <a:pt x="3490" y="3846"/>
                  </a:lnTo>
                  <a:cubicBezTo>
                    <a:pt x="3561" y="3882"/>
                    <a:pt x="3609" y="3953"/>
                    <a:pt x="3609" y="4049"/>
                  </a:cubicBezTo>
                  <a:lnTo>
                    <a:pt x="3609" y="4560"/>
                  </a:lnTo>
                  <a:cubicBezTo>
                    <a:pt x="3311" y="4727"/>
                    <a:pt x="2954" y="4822"/>
                    <a:pt x="2597" y="4822"/>
                  </a:cubicBezTo>
                  <a:cubicBezTo>
                    <a:pt x="2227" y="4822"/>
                    <a:pt x="1882" y="4727"/>
                    <a:pt x="1585" y="4560"/>
                  </a:cubicBezTo>
                  <a:lnTo>
                    <a:pt x="1585" y="4049"/>
                  </a:lnTo>
                  <a:cubicBezTo>
                    <a:pt x="1585" y="3965"/>
                    <a:pt x="1632" y="3894"/>
                    <a:pt x="1704" y="3846"/>
                  </a:cubicBezTo>
                  <a:lnTo>
                    <a:pt x="2025" y="3691"/>
                  </a:lnTo>
                  <a:lnTo>
                    <a:pt x="2323" y="3989"/>
                  </a:lnTo>
                  <a:cubicBezTo>
                    <a:pt x="2406" y="4060"/>
                    <a:pt x="2489" y="4108"/>
                    <a:pt x="2597" y="4108"/>
                  </a:cubicBezTo>
                  <a:cubicBezTo>
                    <a:pt x="2704" y="4108"/>
                    <a:pt x="2799" y="4060"/>
                    <a:pt x="2858" y="3989"/>
                  </a:cubicBezTo>
                  <a:lnTo>
                    <a:pt x="3156" y="3691"/>
                  </a:lnTo>
                  <a:close/>
                  <a:moveTo>
                    <a:pt x="2597" y="0"/>
                  </a:moveTo>
                  <a:cubicBezTo>
                    <a:pt x="1168" y="0"/>
                    <a:pt x="1" y="1155"/>
                    <a:pt x="1" y="2584"/>
                  </a:cubicBezTo>
                  <a:cubicBezTo>
                    <a:pt x="1" y="4013"/>
                    <a:pt x="1168" y="5180"/>
                    <a:pt x="2597" y="5180"/>
                  </a:cubicBezTo>
                  <a:cubicBezTo>
                    <a:pt x="4025" y="5180"/>
                    <a:pt x="5180" y="4013"/>
                    <a:pt x="5180" y="2584"/>
                  </a:cubicBezTo>
                  <a:cubicBezTo>
                    <a:pt x="5180" y="1155"/>
                    <a:pt x="4025" y="0"/>
                    <a:pt x="25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3"/>
            <p:cNvSpPr/>
            <p:nvPr/>
          </p:nvSpPr>
          <p:spPr>
            <a:xfrm>
              <a:off x="2256358" y="3451503"/>
              <a:ext cx="188769" cy="177311"/>
            </a:xfrm>
            <a:custGeom>
              <a:rect b="b" l="l" r="r" t="t"/>
              <a:pathLst>
                <a:path extrusionOk="0" h="5571" w="5931">
                  <a:moveTo>
                    <a:pt x="3751" y="0"/>
                  </a:moveTo>
                  <a:cubicBezTo>
                    <a:pt x="2872" y="0"/>
                    <a:pt x="1994" y="341"/>
                    <a:pt x="1323" y="999"/>
                  </a:cubicBezTo>
                  <a:cubicBezTo>
                    <a:pt x="120" y="2201"/>
                    <a:pt x="1" y="4142"/>
                    <a:pt x="1049" y="5488"/>
                  </a:cubicBezTo>
                  <a:cubicBezTo>
                    <a:pt x="1073" y="5535"/>
                    <a:pt x="1132" y="5571"/>
                    <a:pt x="1192" y="5571"/>
                  </a:cubicBezTo>
                  <a:cubicBezTo>
                    <a:pt x="1239" y="5571"/>
                    <a:pt x="1263" y="5547"/>
                    <a:pt x="1311" y="5523"/>
                  </a:cubicBezTo>
                  <a:cubicBezTo>
                    <a:pt x="1382" y="5464"/>
                    <a:pt x="1406" y="5345"/>
                    <a:pt x="1346" y="5249"/>
                  </a:cubicBezTo>
                  <a:cubicBezTo>
                    <a:pt x="406" y="4047"/>
                    <a:pt x="525" y="2332"/>
                    <a:pt x="1596" y="1261"/>
                  </a:cubicBezTo>
                  <a:cubicBezTo>
                    <a:pt x="2181" y="676"/>
                    <a:pt x="2961" y="375"/>
                    <a:pt x="3742" y="375"/>
                  </a:cubicBezTo>
                  <a:cubicBezTo>
                    <a:pt x="4393" y="375"/>
                    <a:pt x="5044" y="584"/>
                    <a:pt x="5585" y="1011"/>
                  </a:cubicBezTo>
                  <a:cubicBezTo>
                    <a:pt x="5616" y="1037"/>
                    <a:pt x="5656" y="1049"/>
                    <a:pt x="5697" y="1049"/>
                  </a:cubicBezTo>
                  <a:cubicBezTo>
                    <a:pt x="5750" y="1049"/>
                    <a:pt x="5806" y="1028"/>
                    <a:pt x="5847" y="987"/>
                  </a:cubicBezTo>
                  <a:cubicBezTo>
                    <a:pt x="5930" y="904"/>
                    <a:pt x="5895" y="773"/>
                    <a:pt x="5823" y="713"/>
                  </a:cubicBezTo>
                  <a:cubicBezTo>
                    <a:pt x="5209" y="233"/>
                    <a:pt x="4479" y="0"/>
                    <a:pt x="3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3"/>
            <p:cNvSpPr/>
            <p:nvPr/>
          </p:nvSpPr>
          <p:spPr>
            <a:xfrm>
              <a:off x="2305245" y="3491160"/>
              <a:ext cx="189151" cy="176706"/>
            </a:xfrm>
            <a:custGeom>
              <a:rect b="b" l="l" r="r" t="t"/>
              <a:pathLst>
                <a:path extrusionOk="0" h="5552" w="5943">
                  <a:moveTo>
                    <a:pt x="4739" y="1"/>
                  </a:moveTo>
                  <a:cubicBezTo>
                    <a:pt x="4695" y="1"/>
                    <a:pt x="4650" y="13"/>
                    <a:pt x="4609" y="39"/>
                  </a:cubicBezTo>
                  <a:cubicBezTo>
                    <a:pt x="4537" y="98"/>
                    <a:pt x="4525" y="217"/>
                    <a:pt x="4585" y="301"/>
                  </a:cubicBezTo>
                  <a:cubicBezTo>
                    <a:pt x="5513" y="1503"/>
                    <a:pt x="5406" y="3218"/>
                    <a:pt x="4335" y="4289"/>
                  </a:cubicBezTo>
                  <a:cubicBezTo>
                    <a:pt x="3750" y="4874"/>
                    <a:pt x="2970" y="5175"/>
                    <a:pt x="2189" y="5175"/>
                  </a:cubicBezTo>
                  <a:cubicBezTo>
                    <a:pt x="1538" y="5175"/>
                    <a:pt x="887" y="4966"/>
                    <a:pt x="346" y="4539"/>
                  </a:cubicBezTo>
                  <a:cubicBezTo>
                    <a:pt x="314" y="4516"/>
                    <a:pt x="276" y="4505"/>
                    <a:pt x="237" y="4505"/>
                  </a:cubicBezTo>
                  <a:cubicBezTo>
                    <a:pt x="177" y="4505"/>
                    <a:pt x="116" y="4531"/>
                    <a:pt x="72" y="4575"/>
                  </a:cubicBezTo>
                  <a:cubicBezTo>
                    <a:pt x="1" y="4646"/>
                    <a:pt x="25" y="4765"/>
                    <a:pt x="96" y="4837"/>
                  </a:cubicBezTo>
                  <a:cubicBezTo>
                    <a:pt x="715" y="5313"/>
                    <a:pt x="1453" y="5551"/>
                    <a:pt x="2180" y="5551"/>
                  </a:cubicBezTo>
                  <a:cubicBezTo>
                    <a:pt x="3061" y="5551"/>
                    <a:pt x="3930" y="5218"/>
                    <a:pt x="4597" y="4551"/>
                  </a:cubicBezTo>
                  <a:cubicBezTo>
                    <a:pt x="5823" y="3349"/>
                    <a:pt x="5942" y="1420"/>
                    <a:pt x="4882" y="62"/>
                  </a:cubicBezTo>
                  <a:cubicBezTo>
                    <a:pt x="4849" y="22"/>
                    <a:pt x="4796" y="1"/>
                    <a:pt x="47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grpSp>
        <p:nvGrpSpPr>
          <p:cNvPr id="245" name="Google Shape;245;p44"/>
          <p:cNvGrpSpPr/>
          <p:nvPr/>
        </p:nvGrpSpPr>
        <p:grpSpPr>
          <a:xfrm>
            <a:off x="1861163" y="2537710"/>
            <a:ext cx="2281643" cy="1632685"/>
            <a:chOff x="762413" y="2576335"/>
            <a:chExt cx="2281643" cy="1632685"/>
          </a:xfrm>
        </p:grpSpPr>
        <p:sp>
          <p:nvSpPr>
            <p:cNvPr id="246" name="Google Shape;246;p44"/>
            <p:cNvSpPr txBox="1"/>
            <p:nvPr/>
          </p:nvSpPr>
          <p:spPr>
            <a:xfrm rot="-1359">
              <a:off x="767056" y="2576785"/>
              <a:ext cx="2277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Data Assimilation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47" name="Google Shape;247;p44"/>
            <p:cNvSpPr txBox="1"/>
            <p:nvPr/>
          </p:nvSpPr>
          <p:spPr>
            <a:xfrm>
              <a:off x="762413" y="2907319"/>
              <a:ext cx="2277000" cy="130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48" name="Google Shape;248;p44"/>
          <p:cNvGrpSpPr/>
          <p:nvPr/>
        </p:nvGrpSpPr>
        <p:grpSpPr>
          <a:xfrm>
            <a:off x="4583718" y="1902842"/>
            <a:ext cx="2272507" cy="738732"/>
            <a:chOff x="3484968" y="1941455"/>
            <a:chExt cx="2272507" cy="738732"/>
          </a:xfrm>
        </p:grpSpPr>
        <p:sp>
          <p:nvSpPr>
            <p:cNvPr id="249" name="Google Shape;249;p44"/>
            <p:cNvSpPr txBox="1"/>
            <p:nvPr/>
          </p:nvSpPr>
          <p:spPr>
            <a:xfrm flipH="1">
              <a:off x="3484968" y="1941455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50" name="Google Shape;250;p44"/>
            <p:cNvSpPr txBox="1"/>
            <p:nvPr/>
          </p:nvSpPr>
          <p:spPr>
            <a:xfrm flipH="1">
              <a:off x="3484975" y="1941587"/>
              <a:ext cx="2272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Adaptive integration using in-context learning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grpSp>
        <p:nvGrpSpPr>
          <p:cNvPr id="251" name="Google Shape;251;p44"/>
          <p:cNvGrpSpPr/>
          <p:nvPr/>
        </p:nvGrpSpPr>
        <p:grpSpPr>
          <a:xfrm>
            <a:off x="4583718" y="3306775"/>
            <a:ext cx="2272507" cy="738600"/>
            <a:chOff x="3484968" y="3345400"/>
            <a:chExt cx="2272507" cy="738600"/>
          </a:xfrm>
        </p:grpSpPr>
        <p:sp>
          <p:nvSpPr>
            <p:cNvPr id="252" name="Google Shape;252;p44"/>
            <p:cNvSpPr txBox="1"/>
            <p:nvPr/>
          </p:nvSpPr>
          <p:spPr>
            <a:xfrm flipH="1">
              <a:off x="3484968" y="3345517"/>
              <a:ext cx="22725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  <p:sp>
          <p:nvSpPr>
            <p:cNvPr id="253" name="Google Shape;253;p44"/>
            <p:cNvSpPr txBox="1"/>
            <p:nvPr/>
          </p:nvSpPr>
          <p:spPr>
            <a:xfrm flipH="1">
              <a:off x="3484975" y="3345400"/>
              <a:ext cx="2272500" cy="73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Multi-variable updates without retraining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</p:grpSp>
      <p:cxnSp>
        <p:nvCxnSpPr>
          <p:cNvPr id="254" name="Google Shape;254;p44"/>
          <p:cNvCxnSpPr>
            <a:stCxn id="246" idx="3"/>
            <a:endCxn id="249" idx="3"/>
          </p:cNvCxnSpPr>
          <p:nvPr/>
        </p:nvCxnSpPr>
        <p:spPr>
          <a:xfrm flipH="1" rot="10800000">
            <a:off x="4142806" y="2131510"/>
            <a:ext cx="441000" cy="6690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5" name="Google Shape;255;p44"/>
          <p:cNvCxnSpPr>
            <a:stCxn id="246" idx="3"/>
            <a:endCxn id="252" idx="3"/>
          </p:cNvCxnSpPr>
          <p:nvPr/>
        </p:nvCxnSpPr>
        <p:spPr>
          <a:xfrm>
            <a:off x="4142806" y="2800510"/>
            <a:ext cx="441000" cy="735000"/>
          </a:xfrm>
          <a:prstGeom prst="bentConnector3">
            <a:avLst>
              <a:gd fmla="val 49990" name="adj1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Downscaling</a:t>
            </a:r>
            <a:endParaRPr/>
          </a:p>
        </p:txBody>
      </p:sp>
      <p:sp>
        <p:nvSpPr>
          <p:cNvPr id="261" name="Google Shape;261;p45"/>
          <p:cNvSpPr txBox="1"/>
          <p:nvPr/>
        </p:nvSpPr>
        <p:spPr>
          <a:xfrm>
            <a:off x="3402450" y="1178275"/>
            <a:ext cx="23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2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262" name="Google Shape;262;p45"/>
          <p:cNvGrpSpPr/>
          <p:nvPr/>
        </p:nvGrpSpPr>
        <p:grpSpPr>
          <a:xfrm flipH="1">
            <a:off x="2811333" y="1733675"/>
            <a:ext cx="3250508" cy="713400"/>
            <a:chOff x="4662557" y="1651470"/>
            <a:chExt cx="2871981" cy="713400"/>
          </a:xfrm>
        </p:grpSpPr>
        <p:sp>
          <p:nvSpPr>
            <p:cNvPr id="263" name="Google Shape;263;p45"/>
            <p:cNvSpPr txBox="1"/>
            <p:nvPr/>
          </p:nvSpPr>
          <p:spPr>
            <a:xfrm>
              <a:off x="4662557" y="176592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Making coarse models locally detailed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4" name="Google Shape;264;p45"/>
            <p:cNvSpPr/>
            <p:nvPr/>
          </p:nvSpPr>
          <p:spPr>
            <a:xfrm>
              <a:off x="6821138" y="165147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01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  <p:grpSp>
        <p:nvGrpSpPr>
          <p:cNvPr id="265" name="Google Shape;265;p45"/>
          <p:cNvGrpSpPr/>
          <p:nvPr/>
        </p:nvGrpSpPr>
        <p:grpSpPr>
          <a:xfrm flipH="1">
            <a:off x="2811333" y="2675325"/>
            <a:ext cx="3250508" cy="713400"/>
            <a:chOff x="4662557" y="2593120"/>
            <a:chExt cx="2871981" cy="713400"/>
          </a:xfrm>
        </p:grpSpPr>
        <p:sp>
          <p:nvSpPr>
            <p:cNvPr id="266" name="Google Shape;266;p45"/>
            <p:cNvSpPr txBox="1"/>
            <p:nvPr/>
          </p:nvSpPr>
          <p:spPr>
            <a:xfrm>
              <a:off x="4662557" y="2707570"/>
              <a:ext cx="2018100" cy="48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Fira Sans Condensed"/>
                  <a:ea typeface="Fira Sans Condensed"/>
                  <a:cs typeface="Fira Sans Condensed"/>
                  <a:sym typeface="Fira Sans Condensed"/>
                </a:rPr>
                <a:t>Cross-region knowledge transfer</a:t>
              </a:r>
              <a:endParaRPr>
                <a:solidFill>
                  <a:schemeClr val="lt2"/>
                </a:solidFill>
                <a:latin typeface="Fira Sans Condensed"/>
                <a:ea typeface="Fira Sans Condensed"/>
                <a:cs typeface="Fira Sans Condensed"/>
                <a:sym typeface="Fira Sans Condensed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6821138" y="2593120"/>
              <a:ext cx="713400" cy="7134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lt2"/>
                  </a:solidFill>
                  <a:latin typeface="Rajdhani"/>
                  <a:ea typeface="Rajdhani"/>
                  <a:cs typeface="Rajdhani"/>
                  <a:sym typeface="Rajdhani"/>
                </a:rPr>
                <a:t>02</a:t>
              </a:r>
              <a:endParaRPr b="1" sz="2400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