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5" r:id="rId3"/>
    <p:sldId id="286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60" r:id="rId29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n-GB" noProof="0" dirty="0"/>
            <a:t>Internet enabled Smart device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en-GB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en-GB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n-GB" noProof="0" dirty="0"/>
            <a:t>Knowledge of python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en-GB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en-GB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n-GB" noProof="0" dirty="0"/>
            <a:t>Google </a:t>
          </a:r>
          <a:r>
            <a:rPr lang="en-GB" noProof="0" dirty="0" err="1"/>
            <a:t>Colab</a:t>
          </a:r>
          <a:endParaRPr lang="en-GB" noProof="0" dirty="0"/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en-GB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en-GB" noProof="0" dirty="0"/>
        </a:p>
      </dgm:t>
    </dgm:pt>
    <dgm:pt modelId="{934A7E78-9D95-4465-989E-0945E1346E35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n-GB" noProof="0" dirty="0"/>
            <a:t>You</a:t>
          </a:r>
        </a:p>
      </dgm:t>
    </dgm:pt>
    <dgm:pt modelId="{13D3B199-FE42-4FE0-8616-CE715AC80F3C}" type="parTrans" cxnId="{4D3C16B9-CF4D-45D8-8B72-BB07CAC53645}">
      <dgm:prSet/>
      <dgm:spPr/>
      <dgm:t>
        <a:bodyPr/>
        <a:lstStyle/>
        <a:p>
          <a:endParaRPr lang="en-GB"/>
        </a:p>
      </dgm:t>
    </dgm:pt>
    <dgm:pt modelId="{4AA31987-073B-4FC1-B8E0-51D5AD37094D}" type="sibTrans" cxnId="{4D3C16B9-CF4D-45D8-8B72-BB07CAC53645}">
      <dgm:prSet/>
      <dgm:spPr/>
      <dgm:t>
        <a:bodyPr/>
        <a:lstStyle/>
        <a:p>
          <a:endParaRPr lang="en-GB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4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4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4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4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4" custScaleX="157625" custScaleY="15762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4">
        <dgm:presLayoutVars>
          <dgm:chMax val="1"/>
          <dgm:chPref val="1"/>
        </dgm:presLayoutVars>
      </dgm:prSet>
      <dgm:spPr/>
    </dgm:pt>
    <dgm:pt modelId="{8D3C3C5E-C4AF-459E-8E08-EFF97A48033F}" type="pres">
      <dgm:prSet presAssocID="{FA28C9D6-476E-43CD-BA23-D6D990FD78D0}" presName="sibTrans" presStyleCnt="0"/>
      <dgm:spPr/>
    </dgm:pt>
    <dgm:pt modelId="{F81291D9-C3FC-4DA2-BB22-E2D21F2A21F1}" type="pres">
      <dgm:prSet presAssocID="{934A7E78-9D95-4465-989E-0945E1346E35}" presName="compNode" presStyleCnt="0"/>
      <dgm:spPr/>
    </dgm:pt>
    <dgm:pt modelId="{C9651BE7-489A-451D-897B-5048958E473F}" type="pres">
      <dgm:prSet presAssocID="{934A7E78-9D95-4465-989E-0945E1346E35}" presName="iconRect" presStyleLbl="node1" presStyleIdx="3" presStyleCnt="4" custScaleX="13784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Group of people posing for a photo"/>
        </a:ext>
      </dgm:extLst>
    </dgm:pt>
    <dgm:pt modelId="{D33D8BE4-9451-4344-B8B2-48A417F75015}" type="pres">
      <dgm:prSet presAssocID="{934A7E78-9D95-4465-989E-0945E1346E35}" presName="spaceRect" presStyleCnt="0"/>
      <dgm:spPr/>
    </dgm:pt>
    <dgm:pt modelId="{195BE36E-4D1A-44B4-8BE7-62D434B7CDC8}" type="pres">
      <dgm:prSet presAssocID="{934A7E78-9D95-4465-989E-0945E1346E3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0B68C0B-0CCF-4D02-BB4C-775E111B87F4}" type="presOf" srcId="{934A7E78-9D95-4465-989E-0945E1346E35}" destId="{195BE36E-4D1A-44B4-8BE7-62D434B7CDC8}" srcOrd="0" destOrd="0" presId="urn:microsoft.com/office/officeart/2018/2/layout/IconLabelList"/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4D3C16B9-CF4D-45D8-8B72-BB07CAC53645}" srcId="{7D9C16A6-8C48-4165-8DAF-8C957C12A8FA}" destId="{934A7E78-9D95-4465-989E-0945E1346E35}" srcOrd="3" destOrd="0" parTransId="{13D3B199-FE42-4FE0-8616-CE715AC80F3C}" sibTransId="{4AA31987-073B-4FC1-B8E0-51D5AD37094D}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  <dgm:cxn modelId="{80C70A55-0576-4BC1-ADEC-A0776D92804A}" type="presParOf" srcId="{8994D886-A75F-411A-A9D7-D31991FF12BD}" destId="{8D3C3C5E-C4AF-459E-8E08-EFF97A48033F}" srcOrd="5" destOrd="0" presId="urn:microsoft.com/office/officeart/2018/2/layout/IconLabelList"/>
    <dgm:cxn modelId="{53C9BCAE-D190-47AC-A2BB-E61E449402FC}" type="presParOf" srcId="{8994D886-A75F-411A-A9D7-D31991FF12BD}" destId="{F81291D9-C3FC-4DA2-BB22-E2D21F2A21F1}" srcOrd="6" destOrd="0" presId="urn:microsoft.com/office/officeart/2018/2/layout/IconLabelList"/>
    <dgm:cxn modelId="{7DBA9590-473B-4F9A-A15C-0B94A61C9BCC}" type="presParOf" srcId="{F81291D9-C3FC-4DA2-BB22-E2D21F2A21F1}" destId="{C9651BE7-489A-451D-897B-5048958E473F}" srcOrd="0" destOrd="0" presId="urn:microsoft.com/office/officeart/2018/2/layout/IconLabelList"/>
    <dgm:cxn modelId="{6544546D-7999-4BB3-BEE6-D1CD179478D4}" type="presParOf" srcId="{F81291D9-C3FC-4DA2-BB22-E2D21F2A21F1}" destId="{D33D8BE4-9451-4344-B8B2-48A417F75015}" srcOrd="1" destOrd="0" presId="urn:microsoft.com/office/officeart/2018/2/layout/IconLabelList"/>
    <dgm:cxn modelId="{DBD66BFD-5423-481C-BE7B-C5FF248A25CE}" type="presParOf" srcId="{F81291D9-C3FC-4DA2-BB22-E2D21F2A21F1}" destId="{195BE36E-4D1A-44B4-8BE7-62D434B7CDC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437238" y="776247"/>
          <a:ext cx="1680455" cy="16804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92899" y="2464957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noProof="0" dirty="0"/>
            <a:t>Internet enabled Smart device</a:t>
          </a:r>
        </a:p>
      </dsp:txBody>
      <dsp:txXfrm>
        <a:off x="92899" y="2464957"/>
        <a:ext cx="2369132" cy="720000"/>
      </dsp:txXfrm>
    </dsp:sp>
    <dsp:sp modelId="{CE9DF0E8-B0DE-4E1E-9FF4-6006AD8428DB}">
      <dsp:nvSpPr>
        <dsp:cNvPr id="0" name=""/>
        <dsp:cNvSpPr/>
      </dsp:nvSpPr>
      <dsp:spPr>
        <a:xfrm>
          <a:off x="3220969" y="776247"/>
          <a:ext cx="1680455" cy="16804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2876630" y="2464957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noProof="0" dirty="0"/>
            <a:t>Knowledge of python</a:t>
          </a:r>
        </a:p>
      </dsp:txBody>
      <dsp:txXfrm>
        <a:off x="2876630" y="2464957"/>
        <a:ext cx="2369132" cy="720000"/>
      </dsp:txXfrm>
    </dsp:sp>
    <dsp:sp modelId="{6DB1FE51-13D0-4A38-AD6E-48D4371A1AF3}">
      <dsp:nvSpPr>
        <dsp:cNvPr id="0" name=""/>
        <dsp:cNvSpPr/>
      </dsp:nvSpPr>
      <dsp:spPr>
        <a:xfrm>
          <a:off x="6004700" y="776247"/>
          <a:ext cx="1680455" cy="168045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5660361" y="2464957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noProof="0" dirty="0"/>
            <a:t>Google </a:t>
          </a:r>
          <a:r>
            <a:rPr lang="en-GB" sz="2400" kern="1200" noProof="0" dirty="0" err="1"/>
            <a:t>Colab</a:t>
          </a:r>
          <a:endParaRPr lang="en-GB" sz="2400" kern="1200" noProof="0" dirty="0"/>
        </a:p>
      </dsp:txBody>
      <dsp:txXfrm>
        <a:off x="5660361" y="2464957"/>
        <a:ext cx="2369132" cy="720000"/>
      </dsp:txXfrm>
    </dsp:sp>
    <dsp:sp modelId="{C9651BE7-489A-451D-897B-5048958E473F}">
      <dsp:nvSpPr>
        <dsp:cNvPr id="0" name=""/>
        <dsp:cNvSpPr/>
      </dsp:nvSpPr>
      <dsp:spPr>
        <a:xfrm>
          <a:off x="8893896" y="929834"/>
          <a:ext cx="1469525" cy="1066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BE36E-4D1A-44B4-8BE7-62D434B7CDC8}">
      <dsp:nvSpPr>
        <dsp:cNvPr id="0" name=""/>
        <dsp:cNvSpPr/>
      </dsp:nvSpPr>
      <dsp:spPr>
        <a:xfrm>
          <a:off x="8444092" y="2311370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noProof="0" dirty="0"/>
            <a:t>You</a:t>
          </a:r>
        </a:p>
      </dsp:txBody>
      <dsp:txXfrm>
        <a:off x="8444092" y="2311370"/>
        <a:ext cx="23691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DBC529-8773-4D02-8CFA-ADB515C5CBA3}" type="datetime1">
              <a:rPr lang="en-GB" smtClean="0"/>
              <a:t>29/09/2023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77525A-FAFB-4452-AC36-0F7189B7A6A9}" type="datetime1">
              <a:rPr lang="en-GB" noProof="0" smtClean="0"/>
              <a:t>29/09/2023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03A4E85-D1CF-4174-8E96-0E716FE67106}" type="datetime1">
              <a:rPr lang="en-GB" noProof="0" smtClean="0"/>
              <a:t>29/09/2023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BFDA4C-4741-4614-8CF1-6BBCA681C2EE}" type="datetime1">
              <a:rPr lang="en-GB" noProof="0" smtClean="0"/>
              <a:t>29/09/2023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663A167-FB84-446A-9868-9338781AA304}" type="datetime1">
              <a:rPr lang="en-GB" noProof="0" smtClean="0"/>
              <a:t>29/09/2023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 anchor="t"/>
          <a:lstStyle/>
          <a:p>
            <a:pPr lvl="0" rtl="0"/>
            <a:r>
              <a:rPr lang="en-GB" noProof="0" dirty="0"/>
              <a:t>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DCA11A-9768-448A-88A0-EBE3646E26CE}" type="datetime1">
              <a:rPr lang="en-GB" noProof="0" smtClean="0"/>
              <a:t>29/09/2023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FEDAE78-A3F9-426C-8A41-9692E3443471}" type="datetime1">
              <a:rPr lang="en-GB" noProof="0" smtClean="0"/>
              <a:t>29/09/2023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7F9CBD-9AAB-4D08-A1FC-12CB5054CF84}" type="datetime1">
              <a:rPr lang="en-GB" noProof="0" smtClean="0"/>
              <a:t>29/09/2023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E97160-1FA1-4003-9894-A2FDBE217EB3}" type="datetime1">
              <a:rPr lang="en-GB" noProof="0" smtClean="0"/>
              <a:t>29/09/2023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76C7B-B428-4E1D-8DC1-C83A59B39C9C}" type="datetime1">
              <a:rPr lang="en-GB" noProof="0" smtClean="0"/>
              <a:t>29/09/2023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227842-69A9-4D57-8696-571A640FF47C}" type="datetime1">
              <a:rPr lang="en-GB" noProof="0" smtClean="0"/>
              <a:t>29/09/2023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6D4024D-709A-489C-A1E0-404FC4EC40E9}" type="datetime1">
              <a:rPr lang="en-GB" noProof="0" smtClean="0"/>
              <a:t>29/09/2023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FEA7D9-67F6-4FDA-9663-2C4F43E353A1}" type="datetime1">
              <a:rPr lang="en-GB" noProof="0" smtClean="0"/>
              <a:t>29/09/2023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B4B326D-8F15-4B53-B18E-44A3026066F3}" type="datetime1">
              <a:rPr lang="en-GB" noProof="0" smtClean="0"/>
              <a:t>29/09/2023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Relationship Id="rId9" Type="http://schemas.openxmlformats.org/officeDocument/2006/relationships/image" Target="../media/image31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10" Type="http://schemas.openxmlformats.org/officeDocument/2006/relationships/image" Target="../media/image32.jpeg"/><Relationship Id="rId4" Type="http://schemas.openxmlformats.org/officeDocument/2006/relationships/image" Target="../media/image26.jpeg"/><Relationship Id="rId9" Type="http://schemas.openxmlformats.org/officeDocument/2006/relationships/image" Target="../media/image31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11" Type="http://schemas.openxmlformats.org/officeDocument/2006/relationships/image" Target="../media/image23.jpeg"/><Relationship Id="rId5" Type="http://schemas.openxmlformats.org/officeDocument/2006/relationships/image" Target="../media/image27.jpeg"/><Relationship Id="rId10" Type="http://schemas.openxmlformats.org/officeDocument/2006/relationships/image" Target="../media/image32.jpeg"/><Relationship Id="rId4" Type="http://schemas.openxmlformats.org/officeDocument/2006/relationships/image" Target="../media/image26.jpeg"/><Relationship Id="rId9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GB" sz="6000" dirty="0">
                <a:solidFill>
                  <a:schemeClr val="bg1"/>
                </a:solidFill>
              </a:rPr>
              <a:t>AI/ML Vision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rgbClr val="7CEBFF"/>
                </a:solidFill>
              </a:rPr>
              <a:t>Yateley Lions and Yateley school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9A2AB5F8-572F-01CD-5923-91382F267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692" y="829798"/>
            <a:ext cx="4707775" cy="10463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0837-F2AD-3A49-785A-3AEB8BDC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BFD5C-C33A-97DF-6D5E-E6521EC29D26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029615" cy="3678303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Get feedback from the students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Which process followed? </a:t>
            </a:r>
          </a:p>
        </p:txBody>
      </p:sp>
    </p:spTree>
    <p:extLst>
      <p:ext uri="{BB962C8B-B14F-4D97-AF65-F5344CB8AC3E}">
        <p14:creationId xmlns:p14="http://schemas.microsoft.com/office/powerpoint/2010/main" val="2514448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E94C-AFC7-CF1C-D8D6-E07159A8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concepts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26A78-1E9B-7A89-DA42-BFBA4A56ADED}"/>
              </a:ext>
            </a:extLst>
          </p:cNvPr>
          <p:cNvSpPr txBox="1"/>
          <p:nvPr/>
        </p:nvSpPr>
        <p:spPr>
          <a:xfrm>
            <a:off x="3850937" y="1953743"/>
            <a:ext cx="374403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3600" dirty="0"/>
              <a:t>How do you learn?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500D9-338E-EDFF-ADDD-DF3EBECA576E}"/>
              </a:ext>
            </a:extLst>
          </p:cNvPr>
          <p:cNvSpPr txBox="1"/>
          <p:nvPr/>
        </p:nvSpPr>
        <p:spPr>
          <a:xfrm>
            <a:off x="507729" y="2794748"/>
            <a:ext cx="362374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Humans learn from Past Experiences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C2C20-202E-B6F0-6F0D-5EADA6DCF89F}"/>
              </a:ext>
            </a:extLst>
          </p:cNvPr>
          <p:cNvSpPr txBox="1"/>
          <p:nvPr/>
        </p:nvSpPr>
        <p:spPr>
          <a:xfrm>
            <a:off x="6312396" y="2976198"/>
            <a:ext cx="473687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Computers – Tell to learn from Experiences/data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C99951-2508-C7E3-248B-E116BAC6470B}"/>
              </a:ext>
            </a:extLst>
          </p:cNvPr>
          <p:cNvSpPr txBox="1"/>
          <p:nvPr/>
        </p:nvSpPr>
        <p:spPr>
          <a:xfrm>
            <a:off x="4782698" y="3540362"/>
            <a:ext cx="72712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Teach computer (program) to learn to perform tasks from Past Experiences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8A5EF9-ABAE-0777-0B93-1A9E7B248FE9}"/>
              </a:ext>
            </a:extLst>
          </p:cNvPr>
          <p:cNvSpPr txBox="1"/>
          <p:nvPr/>
        </p:nvSpPr>
        <p:spPr>
          <a:xfrm>
            <a:off x="376092" y="3460017"/>
            <a:ext cx="415742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Analysis and storage happens in your brain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EF6E50-A685-510D-F0C8-06724A5C3605}"/>
              </a:ext>
            </a:extLst>
          </p:cNvPr>
          <p:cNvSpPr txBox="1"/>
          <p:nvPr/>
        </p:nvSpPr>
        <p:spPr>
          <a:xfrm>
            <a:off x="290631" y="3989999"/>
            <a:ext cx="624196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Someone (including yourself) provides information about object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C0E989-9C59-E973-C1E8-8B50750E91E0}"/>
              </a:ext>
            </a:extLst>
          </p:cNvPr>
          <p:cNvSpPr txBox="1"/>
          <p:nvPr/>
        </p:nvSpPr>
        <p:spPr>
          <a:xfrm>
            <a:off x="275076" y="4694239"/>
            <a:ext cx="568040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Your eyes (all senses) categories the object and identifies 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D94420-8FDD-6B08-D76A-5EEC10A153C1}"/>
              </a:ext>
            </a:extLst>
          </p:cNvPr>
          <p:cNvSpPr txBox="1"/>
          <p:nvPr/>
        </p:nvSpPr>
        <p:spPr>
          <a:xfrm>
            <a:off x="6096000" y="4480650"/>
            <a:ext cx="414344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So what is Past Experience for Computer?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A0C4F9-63AD-152B-CEBC-4B0A575D25A2}"/>
              </a:ext>
            </a:extLst>
          </p:cNvPr>
          <p:cNvSpPr txBox="1"/>
          <p:nvPr/>
        </p:nvSpPr>
        <p:spPr>
          <a:xfrm>
            <a:off x="290631" y="5354016"/>
            <a:ext cx="511479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Your Past Experience makes it easier in identification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C3D055-0E06-0C87-D23E-BEB941256C21}"/>
              </a:ext>
            </a:extLst>
          </p:cNvPr>
          <p:cNvSpPr txBox="1"/>
          <p:nvPr/>
        </p:nvSpPr>
        <p:spPr>
          <a:xfrm>
            <a:off x="7130041" y="5063571"/>
            <a:ext cx="409855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Past Experience for Computer is just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6480A2-BA55-4007-D760-6C850A5206D6}"/>
              </a:ext>
            </a:extLst>
          </p:cNvPr>
          <p:cNvSpPr txBox="1"/>
          <p:nvPr/>
        </p:nvSpPr>
        <p:spPr>
          <a:xfrm>
            <a:off x="2968221" y="5953289"/>
            <a:ext cx="537422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Let’s teach your program to learn from Past experience</a:t>
            </a:r>
          </a:p>
        </p:txBody>
      </p:sp>
    </p:spTree>
    <p:extLst>
      <p:ext uri="{BB962C8B-B14F-4D97-AF65-F5344CB8AC3E}">
        <p14:creationId xmlns:p14="http://schemas.microsoft.com/office/powerpoint/2010/main" val="409680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D7D1-555B-E76F-106B-CF17DBE8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concepts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B17B5B-7F91-B093-AC55-D78CE55874BD}"/>
              </a:ext>
            </a:extLst>
          </p:cNvPr>
          <p:cNvSpPr/>
          <p:nvPr/>
        </p:nvSpPr>
        <p:spPr>
          <a:xfrm>
            <a:off x="3115276" y="2276494"/>
            <a:ext cx="5868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Journey Started!!!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240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E8530-33D8-6A24-A0CE-9B47639F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this out</a:t>
            </a:r>
          </a:p>
        </p:txBody>
      </p:sp>
      <p:pic>
        <p:nvPicPr>
          <p:cNvPr id="4098" name="Picture 2" descr="What's the difference between a horse, a donkey and a mule? - BBC Newsround">
            <a:extLst>
              <a:ext uri="{FF2B5EF4-FFF2-40B4-BE49-F238E27FC236}">
                <a16:creationId xmlns:a16="http://schemas.microsoft.com/office/drawing/2014/main" id="{99D84A36-FEDE-F7AA-E78E-1EA85EC99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262" y="242271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C32186-DAFE-90FD-2674-48BB85524694}"/>
              </a:ext>
            </a:extLst>
          </p:cNvPr>
          <p:cNvSpPr/>
          <p:nvPr/>
        </p:nvSpPr>
        <p:spPr>
          <a:xfrm>
            <a:off x="2567623" y="4365829"/>
            <a:ext cx="58913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 Horse “acerous”?</a:t>
            </a:r>
          </a:p>
        </p:txBody>
      </p:sp>
    </p:spTree>
    <p:extLst>
      <p:ext uri="{BB962C8B-B14F-4D97-AF65-F5344CB8AC3E}">
        <p14:creationId xmlns:p14="http://schemas.microsoft.com/office/powerpoint/2010/main" val="209891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frican Elephant And Baby Love Ears Open Stock Photo - Download Image Now -  Elephant Calf, Elephant, Love - Emotion - iStock">
            <a:extLst>
              <a:ext uri="{FF2B5EF4-FFF2-40B4-BE49-F238E27FC236}">
                <a16:creationId xmlns:a16="http://schemas.microsoft.com/office/drawing/2014/main" id="{E4009461-F86C-F0CD-DADA-5186AE8E0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8" y="109061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4B4F6E-F10D-DF34-EB2A-A8B2752AC0A4}"/>
              </a:ext>
            </a:extLst>
          </p:cNvPr>
          <p:cNvSpPr/>
          <p:nvPr/>
        </p:nvSpPr>
        <p:spPr>
          <a:xfrm>
            <a:off x="2384603" y="3699079"/>
            <a:ext cx="63145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Elephant is “acerous”</a:t>
            </a:r>
          </a:p>
        </p:txBody>
      </p:sp>
    </p:spTree>
    <p:extLst>
      <p:ext uri="{BB962C8B-B14F-4D97-AF65-F5344CB8AC3E}">
        <p14:creationId xmlns:p14="http://schemas.microsoft.com/office/powerpoint/2010/main" val="376629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E69B6C-713C-DDB8-1859-32AF12F4EB83}"/>
              </a:ext>
            </a:extLst>
          </p:cNvPr>
          <p:cNvSpPr/>
          <p:nvPr/>
        </p:nvSpPr>
        <p:spPr>
          <a:xfrm>
            <a:off x="65518" y="573761"/>
            <a:ext cx="273147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/>
                <a:solidFill>
                  <a:schemeClr val="accent1">
                    <a:lumMod val="50000"/>
                  </a:schemeClr>
                </a:solidFill>
              </a:rPr>
              <a:t>Acerous</a:t>
            </a:r>
            <a:endParaRPr lang="en-US" sz="4800" b="1" cap="none" spc="0" dirty="0">
              <a:ln/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D7FAEF-693A-AA3C-5A49-468074DF5BE9}"/>
              </a:ext>
            </a:extLst>
          </p:cNvPr>
          <p:cNvSpPr/>
          <p:nvPr/>
        </p:nvSpPr>
        <p:spPr>
          <a:xfrm>
            <a:off x="7664824" y="582729"/>
            <a:ext cx="393550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/>
                <a:solidFill>
                  <a:srgbClr val="0070C0"/>
                </a:solidFill>
              </a:rPr>
              <a:t>Not Acerous</a:t>
            </a:r>
            <a:endParaRPr lang="en-US" sz="4800" b="1" cap="none" spc="0" dirty="0">
              <a:ln/>
              <a:solidFill>
                <a:srgbClr val="0070C0"/>
              </a:solidFill>
              <a:effectLst/>
            </a:endParaRPr>
          </a:p>
        </p:txBody>
      </p:sp>
      <p:pic>
        <p:nvPicPr>
          <p:cNvPr id="4" name="Picture 2" descr="African Elephant And Baby Love Ears Open Stock Photo - Download Image Now -  Elephant Calf, Elephant, Love - Emotion - iStock">
            <a:extLst>
              <a:ext uri="{FF2B5EF4-FFF2-40B4-BE49-F238E27FC236}">
                <a16:creationId xmlns:a16="http://schemas.microsoft.com/office/drawing/2014/main" id="{1024DDC1-9807-C949-122C-D89A9C552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8" y="1514475"/>
            <a:ext cx="1338315" cy="8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Our Best Ram Animal Stock Photos, Pictures &amp; Royalty-Free Images - iStock |  Ram animal horns">
            <a:extLst>
              <a:ext uri="{FF2B5EF4-FFF2-40B4-BE49-F238E27FC236}">
                <a16:creationId xmlns:a16="http://schemas.microsoft.com/office/drawing/2014/main" id="{79F09135-EC6B-E6B8-CED0-2E8D48EC0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1824038"/>
            <a:ext cx="26003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300224-8D1C-AF4C-A5CC-A57FF31CCF9C}"/>
              </a:ext>
            </a:extLst>
          </p:cNvPr>
          <p:cNvSpPr/>
          <p:nvPr/>
        </p:nvSpPr>
        <p:spPr>
          <a:xfrm>
            <a:off x="2498418" y="3699079"/>
            <a:ext cx="60869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Ram is not “acerous”</a:t>
            </a:r>
          </a:p>
        </p:txBody>
      </p:sp>
    </p:spTree>
    <p:extLst>
      <p:ext uri="{BB962C8B-B14F-4D97-AF65-F5344CB8AC3E}">
        <p14:creationId xmlns:p14="http://schemas.microsoft.com/office/powerpoint/2010/main" val="106377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E69B6C-713C-DDB8-1859-32AF12F4EB83}"/>
              </a:ext>
            </a:extLst>
          </p:cNvPr>
          <p:cNvSpPr/>
          <p:nvPr/>
        </p:nvSpPr>
        <p:spPr>
          <a:xfrm>
            <a:off x="65518" y="573761"/>
            <a:ext cx="273147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/>
                <a:solidFill>
                  <a:schemeClr val="accent1">
                    <a:lumMod val="50000"/>
                  </a:schemeClr>
                </a:solidFill>
              </a:rPr>
              <a:t>Acerous</a:t>
            </a:r>
            <a:endParaRPr lang="en-US" sz="4800" b="1" cap="none" spc="0" dirty="0">
              <a:ln/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D7FAEF-693A-AA3C-5A49-468074DF5BE9}"/>
              </a:ext>
            </a:extLst>
          </p:cNvPr>
          <p:cNvSpPr/>
          <p:nvPr/>
        </p:nvSpPr>
        <p:spPr>
          <a:xfrm>
            <a:off x="7664824" y="582729"/>
            <a:ext cx="393550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/>
                <a:solidFill>
                  <a:srgbClr val="0070C0"/>
                </a:solidFill>
              </a:rPr>
              <a:t>Not Acerous</a:t>
            </a:r>
            <a:endParaRPr lang="en-US" sz="4800" b="1" cap="none" spc="0" dirty="0">
              <a:ln/>
              <a:solidFill>
                <a:srgbClr val="0070C0"/>
              </a:solidFill>
              <a:effectLst/>
            </a:endParaRPr>
          </a:p>
        </p:txBody>
      </p:sp>
      <p:pic>
        <p:nvPicPr>
          <p:cNvPr id="4" name="Picture 2" descr="African Elephant And Baby Love Ears Open Stock Photo - Download Image Now -  Elephant Calf, Elephant, Love - Emotion - iStock">
            <a:extLst>
              <a:ext uri="{FF2B5EF4-FFF2-40B4-BE49-F238E27FC236}">
                <a16:creationId xmlns:a16="http://schemas.microsoft.com/office/drawing/2014/main" id="{1024DDC1-9807-C949-122C-D89A9C552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8" y="1514475"/>
            <a:ext cx="1338315" cy="8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Our Best Ram Animal Stock Photos, Pictures &amp; Royalty-Free Images - iStock |  Ram animal horns">
            <a:extLst>
              <a:ext uri="{FF2B5EF4-FFF2-40B4-BE49-F238E27FC236}">
                <a16:creationId xmlns:a16="http://schemas.microsoft.com/office/drawing/2014/main" id="{79F09135-EC6B-E6B8-CED0-2E8D48EC0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793" y="1481733"/>
            <a:ext cx="1362536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300224-8D1C-AF4C-A5CC-A57FF31CCF9C}"/>
              </a:ext>
            </a:extLst>
          </p:cNvPr>
          <p:cNvSpPr/>
          <p:nvPr/>
        </p:nvSpPr>
        <p:spPr>
          <a:xfrm>
            <a:off x="1528603" y="3699079"/>
            <a:ext cx="80265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Triceratops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not “acerous”</a:t>
            </a:r>
          </a:p>
        </p:txBody>
      </p:sp>
      <p:pic>
        <p:nvPicPr>
          <p:cNvPr id="7170" name="Picture 2" descr="36,502 Triceratops Images, Stock Photos &amp; Vectors | Shutterstock">
            <a:extLst>
              <a:ext uri="{FF2B5EF4-FFF2-40B4-BE49-F238E27FC236}">
                <a16:creationId xmlns:a16="http://schemas.microsoft.com/office/drawing/2014/main" id="{DE8EBF82-6B73-D2D2-3DA0-B4EED3F3F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814" y="1943398"/>
            <a:ext cx="275272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79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E69B6C-713C-DDB8-1859-32AF12F4EB83}"/>
              </a:ext>
            </a:extLst>
          </p:cNvPr>
          <p:cNvSpPr/>
          <p:nvPr/>
        </p:nvSpPr>
        <p:spPr>
          <a:xfrm>
            <a:off x="65518" y="573761"/>
            <a:ext cx="273147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/>
                <a:solidFill>
                  <a:schemeClr val="accent1">
                    <a:lumMod val="50000"/>
                  </a:schemeClr>
                </a:solidFill>
              </a:rPr>
              <a:t>Acerous</a:t>
            </a:r>
            <a:endParaRPr lang="en-US" sz="4800" b="1" cap="none" spc="0" dirty="0">
              <a:ln/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D7FAEF-693A-AA3C-5A49-468074DF5BE9}"/>
              </a:ext>
            </a:extLst>
          </p:cNvPr>
          <p:cNvSpPr/>
          <p:nvPr/>
        </p:nvSpPr>
        <p:spPr>
          <a:xfrm>
            <a:off x="7664824" y="582729"/>
            <a:ext cx="393550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/>
                <a:solidFill>
                  <a:srgbClr val="0070C0"/>
                </a:solidFill>
              </a:rPr>
              <a:t>Not Acerous</a:t>
            </a:r>
            <a:endParaRPr lang="en-US" sz="4800" b="1" cap="none" spc="0" dirty="0">
              <a:ln/>
              <a:solidFill>
                <a:srgbClr val="0070C0"/>
              </a:solidFill>
              <a:effectLst/>
            </a:endParaRPr>
          </a:p>
        </p:txBody>
      </p:sp>
      <p:pic>
        <p:nvPicPr>
          <p:cNvPr id="4" name="Picture 2" descr="African Elephant And Baby Love Ears Open Stock Photo - Download Image Now -  Elephant Calf, Elephant, Love - Emotion - iStock">
            <a:extLst>
              <a:ext uri="{FF2B5EF4-FFF2-40B4-BE49-F238E27FC236}">
                <a16:creationId xmlns:a16="http://schemas.microsoft.com/office/drawing/2014/main" id="{1024DDC1-9807-C949-122C-D89A9C552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8" y="1514475"/>
            <a:ext cx="1338315" cy="8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Our Best Ram Animal Stock Photos, Pictures &amp; Royalty-Free Images - iStock |  Ram animal horns">
            <a:extLst>
              <a:ext uri="{FF2B5EF4-FFF2-40B4-BE49-F238E27FC236}">
                <a16:creationId xmlns:a16="http://schemas.microsoft.com/office/drawing/2014/main" id="{79F09135-EC6B-E6B8-CED0-2E8D48EC0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793" y="1481733"/>
            <a:ext cx="1362536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300224-8D1C-AF4C-A5CC-A57FF31CCF9C}"/>
              </a:ext>
            </a:extLst>
          </p:cNvPr>
          <p:cNvSpPr/>
          <p:nvPr/>
        </p:nvSpPr>
        <p:spPr>
          <a:xfrm>
            <a:off x="2420543" y="3699079"/>
            <a:ext cx="6242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Lemurs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are “acerous”</a:t>
            </a:r>
          </a:p>
        </p:txBody>
      </p:sp>
      <p:pic>
        <p:nvPicPr>
          <p:cNvPr id="7170" name="Picture 2" descr="36,502 Triceratops Images, Stock Photos &amp; Vectors | Shutterstock">
            <a:extLst>
              <a:ext uri="{FF2B5EF4-FFF2-40B4-BE49-F238E27FC236}">
                <a16:creationId xmlns:a16="http://schemas.microsoft.com/office/drawing/2014/main" id="{DE8EBF82-6B73-D2D2-3DA0-B4EED3F3F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12" y="1481733"/>
            <a:ext cx="1663233" cy="100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Ring-tailed Lemur - Duke Lemur Center">
            <a:extLst>
              <a:ext uri="{FF2B5EF4-FFF2-40B4-BE49-F238E27FC236}">
                <a16:creationId xmlns:a16="http://schemas.microsoft.com/office/drawing/2014/main" id="{46B5B912-D500-59B9-97F2-AFD8C5101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340" y="1959769"/>
            <a:ext cx="25050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98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E69B6C-713C-DDB8-1859-32AF12F4EB83}"/>
              </a:ext>
            </a:extLst>
          </p:cNvPr>
          <p:cNvSpPr/>
          <p:nvPr/>
        </p:nvSpPr>
        <p:spPr>
          <a:xfrm>
            <a:off x="65518" y="573761"/>
            <a:ext cx="273147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/>
                <a:solidFill>
                  <a:schemeClr val="accent1">
                    <a:lumMod val="50000"/>
                  </a:schemeClr>
                </a:solidFill>
              </a:rPr>
              <a:t>Acerous</a:t>
            </a:r>
            <a:endParaRPr lang="en-US" sz="4800" b="1" cap="none" spc="0" dirty="0">
              <a:ln/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D7FAEF-693A-AA3C-5A49-468074DF5BE9}"/>
              </a:ext>
            </a:extLst>
          </p:cNvPr>
          <p:cNvSpPr/>
          <p:nvPr/>
        </p:nvSpPr>
        <p:spPr>
          <a:xfrm>
            <a:off x="7664824" y="582729"/>
            <a:ext cx="393550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/>
                <a:solidFill>
                  <a:srgbClr val="0070C0"/>
                </a:solidFill>
              </a:rPr>
              <a:t>Not Acerous</a:t>
            </a:r>
            <a:endParaRPr lang="en-US" sz="4800" b="1" cap="none" spc="0" dirty="0">
              <a:ln/>
              <a:solidFill>
                <a:srgbClr val="0070C0"/>
              </a:solidFill>
              <a:effectLst/>
            </a:endParaRPr>
          </a:p>
        </p:txBody>
      </p:sp>
      <p:pic>
        <p:nvPicPr>
          <p:cNvPr id="4" name="Picture 2" descr="African Elephant And Baby Love Ears Open Stock Photo - Download Image Now -  Elephant Calf, Elephant, Love - Emotion - iStock">
            <a:extLst>
              <a:ext uri="{FF2B5EF4-FFF2-40B4-BE49-F238E27FC236}">
                <a16:creationId xmlns:a16="http://schemas.microsoft.com/office/drawing/2014/main" id="{1024DDC1-9807-C949-122C-D89A9C552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8" y="1514475"/>
            <a:ext cx="1338315" cy="8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Our Best Ram Animal Stock Photos, Pictures &amp; Royalty-Free Images - iStock |  Ram animal horns">
            <a:extLst>
              <a:ext uri="{FF2B5EF4-FFF2-40B4-BE49-F238E27FC236}">
                <a16:creationId xmlns:a16="http://schemas.microsoft.com/office/drawing/2014/main" id="{79F09135-EC6B-E6B8-CED0-2E8D48EC0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793" y="1481733"/>
            <a:ext cx="1362536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300224-8D1C-AF4C-A5CC-A57FF31CCF9C}"/>
              </a:ext>
            </a:extLst>
          </p:cNvPr>
          <p:cNvSpPr/>
          <p:nvPr/>
        </p:nvSpPr>
        <p:spPr>
          <a:xfrm>
            <a:off x="3099541" y="3699079"/>
            <a:ext cx="48846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Dog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“acerous”</a:t>
            </a:r>
          </a:p>
        </p:txBody>
      </p:sp>
      <p:pic>
        <p:nvPicPr>
          <p:cNvPr id="7170" name="Picture 2" descr="36,502 Triceratops Images, Stock Photos &amp; Vectors | Shutterstock">
            <a:extLst>
              <a:ext uri="{FF2B5EF4-FFF2-40B4-BE49-F238E27FC236}">
                <a16:creationId xmlns:a16="http://schemas.microsoft.com/office/drawing/2014/main" id="{DE8EBF82-6B73-D2D2-3DA0-B4EED3F3F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12" y="1481733"/>
            <a:ext cx="1663233" cy="100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Ring-tailed Lemur - Duke Lemur Center">
            <a:extLst>
              <a:ext uri="{FF2B5EF4-FFF2-40B4-BE49-F238E27FC236}">
                <a16:creationId xmlns:a16="http://schemas.microsoft.com/office/drawing/2014/main" id="{46B5B912-D500-59B9-97F2-AFD8C5101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100" y="1499890"/>
            <a:ext cx="1334909" cy="96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18 Most Loyal Guard Dog Breeds - Guard Dogs for First-Time Owners">
            <a:extLst>
              <a:ext uri="{FF2B5EF4-FFF2-40B4-BE49-F238E27FC236}">
                <a16:creationId xmlns:a16="http://schemas.microsoft.com/office/drawing/2014/main" id="{A56E98C3-B1B1-E098-8773-25CF017F8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548" y="1707776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42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E69B6C-713C-DDB8-1859-32AF12F4EB83}"/>
              </a:ext>
            </a:extLst>
          </p:cNvPr>
          <p:cNvSpPr/>
          <p:nvPr/>
        </p:nvSpPr>
        <p:spPr>
          <a:xfrm>
            <a:off x="65518" y="573761"/>
            <a:ext cx="273147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/>
                <a:solidFill>
                  <a:schemeClr val="accent1">
                    <a:lumMod val="50000"/>
                  </a:schemeClr>
                </a:solidFill>
              </a:rPr>
              <a:t>Acerous</a:t>
            </a:r>
            <a:endParaRPr lang="en-US" sz="4800" b="1" cap="none" spc="0" dirty="0">
              <a:ln/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D7FAEF-693A-AA3C-5A49-468074DF5BE9}"/>
              </a:ext>
            </a:extLst>
          </p:cNvPr>
          <p:cNvSpPr/>
          <p:nvPr/>
        </p:nvSpPr>
        <p:spPr>
          <a:xfrm>
            <a:off x="7664824" y="582729"/>
            <a:ext cx="393550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/>
                <a:solidFill>
                  <a:srgbClr val="0070C0"/>
                </a:solidFill>
              </a:rPr>
              <a:t>Not Acerous</a:t>
            </a:r>
            <a:endParaRPr lang="en-US" sz="4800" b="1" cap="none" spc="0" dirty="0">
              <a:ln/>
              <a:solidFill>
                <a:srgbClr val="0070C0"/>
              </a:solidFill>
              <a:effectLst/>
            </a:endParaRPr>
          </a:p>
        </p:txBody>
      </p:sp>
      <p:pic>
        <p:nvPicPr>
          <p:cNvPr id="4" name="Picture 2" descr="African Elephant And Baby Love Ears Open Stock Photo - Download Image Now -  Elephant Calf, Elephant, Love - Emotion - iStock">
            <a:extLst>
              <a:ext uri="{FF2B5EF4-FFF2-40B4-BE49-F238E27FC236}">
                <a16:creationId xmlns:a16="http://schemas.microsoft.com/office/drawing/2014/main" id="{1024DDC1-9807-C949-122C-D89A9C552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8" y="1514475"/>
            <a:ext cx="1338315" cy="8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Our Best Ram Animal Stock Photos, Pictures &amp; Royalty-Free Images - iStock |  Ram animal horns">
            <a:extLst>
              <a:ext uri="{FF2B5EF4-FFF2-40B4-BE49-F238E27FC236}">
                <a16:creationId xmlns:a16="http://schemas.microsoft.com/office/drawing/2014/main" id="{79F09135-EC6B-E6B8-CED0-2E8D48EC0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793" y="1481733"/>
            <a:ext cx="1362536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300224-8D1C-AF4C-A5CC-A57FF31CCF9C}"/>
              </a:ext>
            </a:extLst>
          </p:cNvPr>
          <p:cNvSpPr/>
          <p:nvPr/>
        </p:nvSpPr>
        <p:spPr>
          <a:xfrm>
            <a:off x="2411854" y="3699079"/>
            <a:ext cx="62600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Goat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not “acerous”</a:t>
            </a:r>
          </a:p>
        </p:txBody>
      </p:sp>
      <p:pic>
        <p:nvPicPr>
          <p:cNvPr id="7170" name="Picture 2" descr="36,502 Triceratops Images, Stock Photos &amp; Vectors | Shutterstock">
            <a:extLst>
              <a:ext uri="{FF2B5EF4-FFF2-40B4-BE49-F238E27FC236}">
                <a16:creationId xmlns:a16="http://schemas.microsoft.com/office/drawing/2014/main" id="{DE8EBF82-6B73-D2D2-3DA0-B4EED3F3F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12" y="1481733"/>
            <a:ext cx="1663233" cy="100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Ring-tailed Lemur - Duke Lemur Center">
            <a:extLst>
              <a:ext uri="{FF2B5EF4-FFF2-40B4-BE49-F238E27FC236}">
                <a16:creationId xmlns:a16="http://schemas.microsoft.com/office/drawing/2014/main" id="{46B5B912-D500-59B9-97F2-AFD8C5101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100" y="1499890"/>
            <a:ext cx="1334909" cy="96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18 Most Loyal Guard Dog Breeds - Guard Dogs for First-Time Owners">
            <a:extLst>
              <a:ext uri="{FF2B5EF4-FFF2-40B4-BE49-F238E27FC236}">
                <a16:creationId xmlns:a16="http://schemas.microsoft.com/office/drawing/2014/main" id="{A56E98C3-B1B1-E098-8773-25CF017F8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8" y="2469349"/>
            <a:ext cx="986049" cy="98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Goat - Wikipedia">
            <a:extLst>
              <a:ext uri="{FF2B5EF4-FFF2-40B4-BE49-F238E27FC236}">
                <a16:creationId xmlns:a16="http://schemas.microsoft.com/office/drawing/2014/main" id="{95D6D5A7-6F93-B248-FC0A-972FF5828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955" y="140475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45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EFE2-844C-1E0F-5BFC-85D68096E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– why,  what,  where &amp; when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E5BF-0848-EF68-DDAA-DA61AD79D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/>
              <a:t>Idea: </a:t>
            </a:r>
          </a:p>
          <a:p>
            <a:pPr marL="0" indent="0" algn="ctr">
              <a:buNone/>
            </a:pPr>
            <a:r>
              <a:rPr lang="en-GB" sz="2800" dirty="0">
                <a:solidFill>
                  <a:srgbClr val="00B050"/>
                </a:solidFill>
              </a:rPr>
              <a:t>Increase the Yateley School students' knowledge about AI/ML</a:t>
            </a:r>
          </a:p>
          <a:p>
            <a:endParaRPr lang="en-GB" dirty="0"/>
          </a:p>
          <a:p>
            <a:r>
              <a:rPr lang="en-GB" dirty="0"/>
              <a:t>Why:</a:t>
            </a:r>
          </a:p>
          <a:p>
            <a:pPr lvl="1"/>
            <a:r>
              <a:rPr lang="en-GB" dirty="0"/>
              <a:t>Yateley &amp; District Lions club would like to provide AI/ML Technology sessions to Yateley school students</a:t>
            </a:r>
          </a:p>
          <a:p>
            <a:r>
              <a:rPr lang="en-GB" dirty="0"/>
              <a:t>What:</a:t>
            </a:r>
          </a:p>
          <a:p>
            <a:pPr lvl="1"/>
            <a:r>
              <a:rPr lang="en-GB" dirty="0"/>
              <a:t>Artificial intelligence and Machine learning</a:t>
            </a:r>
          </a:p>
          <a:p>
            <a:r>
              <a:rPr lang="en-GB" dirty="0"/>
              <a:t>Where and When</a:t>
            </a:r>
          </a:p>
          <a:p>
            <a:pPr lvl="1"/>
            <a:r>
              <a:rPr lang="en-GB" dirty="0"/>
              <a:t>Yateley School, Friday 3:15pm </a:t>
            </a:r>
          </a:p>
        </p:txBody>
      </p:sp>
    </p:spTree>
    <p:extLst>
      <p:ext uri="{BB962C8B-B14F-4D97-AF65-F5344CB8AC3E}">
        <p14:creationId xmlns:p14="http://schemas.microsoft.com/office/powerpoint/2010/main" val="351606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E69B6C-713C-DDB8-1859-32AF12F4EB83}"/>
              </a:ext>
            </a:extLst>
          </p:cNvPr>
          <p:cNvSpPr/>
          <p:nvPr/>
        </p:nvSpPr>
        <p:spPr>
          <a:xfrm>
            <a:off x="65518" y="573761"/>
            <a:ext cx="273147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/>
                <a:solidFill>
                  <a:schemeClr val="accent1">
                    <a:lumMod val="50000"/>
                  </a:schemeClr>
                </a:solidFill>
              </a:rPr>
              <a:t>Acerous</a:t>
            </a:r>
            <a:endParaRPr lang="en-US" sz="4800" b="1" cap="none" spc="0" dirty="0">
              <a:ln/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D7FAEF-693A-AA3C-5A49-468074DF5BE9}"/>
              </a:ext>
            </a:extLst>
          </p:cNvPr>
          <p:cNvSpPr/>
          <p:nvPr/>
        </p:nvSpPr>
        <p:spPr>
          <a:xfrm>
            <a:off x="7664824" y="582729"/>
            <a:ext cx="393550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/>
                <a:solidFill>
                  <a:srgbClr val="0070C0"/>
                </a:solidFill>
              </a:rPr>
              <a:t>Not Acerous</a:t>
            </a:r>
            <a:endParaRPr lang="en-US" sz="4800" b="1" cap="none" spc="0" dirty="0">
              <a:ln/>
              <a:solidFill>
                <a:srgbClr val="0070C0"/>
              </a:solidFill>
              <a:effectLst/>
            </a:endParaRPr>
          </a:p>
        </p:txBody>
      </p:sp>
      <p:pic>
        <p:nvPicPr>
          <p:cNvPr id="4" name="Picture 2" descr="African Elephant And Baby Love Ears Open Stock Photo - Download Image Now -  Elephant Calf, Elephant, Love - Emotion - iStock">
            <a:extLst>
              <a:ext uri="{FF2B5EF4-FFF2-40B4-BE49-F238E27FC236}">
                <a16:creationId xmlns:a16="http://schemas.microsoft.com/office/drawing/2014/main" id="{1024DDC1-9807-C949-122C-D89A9C552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8" y="1514475"/>
            <a:ext cx="1338315" cy="8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Our Best Ram Animal Stock Photos, Pictures &amp; Royalty-Free Images - iStock |  Ram animal horns">
            <a:extLst>
              <a:ext uri="{FF2B5EF4-FFF2-40B4-BE49-F238E27FC236}">
                <a16:creationId xmlns:a16="http://schemas.microsoft.com/office/drawing/2014/main" id="{79F09135-EC6B-E6B8-CED0-2E8D48EC0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793" y="1481733"/>
            <a:ext cx="1362536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300224-8D1C-AF4C-A5CC-A57FF31CCF9C}"/>
              </a:ext>
            </a:extLst>
          </p:cNvPr>
          <p:cNvSpPr/>
          <p:nvPr/>
        </p:nvSpPr>
        <p:spPr>
          <a:xfrm>
            <a:off x="3189310" y="3699079"/>
            <a:ext cx="4705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Cat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“acerous”</a:t>
            </a:r>
          </a:p>
        </p:txBody>
      </p:sp>
      <p:pic>
        <p:nvPicPr>
          <p:cNvPr id="7170" name="Picture 2" descr="36,502 Triceratops Images, Stock Photos &amp; Vectors | Shutterstock">
            <a:extLst>
              <a:ext uri="{FF2B5EF4-FFF2-40B4-BE49-F238E27FC236}">
                <a16:creationId xmlns:a16="http://schemas.microsoft.com/office/drawing/2014/main" id="{DE8EBF82-6B73-D2D2-3DA0-B4EED3F3F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12" y="1481733"/>
            <a:ext cx="1663233" cy="100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Ring-tailed Lemur - Duke Lemur Center">
            <a:extLst>
              <a:ext uri="{FF2B5EF4-FFF2-40B4-BE49-F238E27FC236}">
                <a16:creationId xmlns:a16="http://schemas.microsoft.com/office/drawing/2014/main" id="{46B5B912-D500-59B9-97F2-AFD8C5101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100" y="1499890"/>
            <a:ext cx="1334909" cy="96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18 Most Loyal Guard Dog Breeds - Guard Dogs for First-Time Owners">
            <a:extLst>
              <a:ext uri="{FF2B5EF4-FFF2-40B4-BE49-F238E27FC236}">
                <a16:creationId xmlns:a16="http://schemas.microsoft.com/office/drawing/2014/main" id="{A56E98C3-B1B1-E098-8773-25CF017F8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8" y="2469349"/>
            <a:ext cx="986049" cy="98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Goat - Wikipedia">
            <a:extLst>
              <a:ext uri="{FF2B5EF4-FFF2-40B4-BE49-F238E27FC236}">
                <a16:creationId xmlns:a16="http://schemas.microsoft.com/office/drawing/2014/main" id="{95D6D5A7-6F93-B248-FC0A-972FF5828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536" y="1491594"/>
            <a:ext cx="986049" cy="98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ow the Cat Gets Its Stripes: It's Genetics, Not a Folk Tale - The New York  Times">
            <a:extLst>
              <a:ext uri="{FF2B5EF4-FFF2-40B4-BE49-F238E27FC236}">
                <a16:creationId xmlns:a16="http://schemas.microsoft.com/office/drawing/2014/main" id="{88F7CDA7-A815-C0E5-7D9F-CBEEFE6FA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897" y="193645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59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E69B6C-713C-DDB8-1859-32AF12F4EB83}"/>
              </a:ext>
            </a:extLst>
          </p:cNvPr>
          <p:cNvSpPr/>
          <p:nvPr/>
        </p:nvSpPr>
        <p:spPr>
          <a:xfrm>
            <a:off x="65518" y="573761"/>
            <a:ext cx="273147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/>
                <a:solidFill>
                  <a:schemeClr val="accent1">
                    <a:lumMod val="50000"/>
                  </a:schemeClr>
                </a:solidFill>
              </a:rPr>
              <a:t>Acerous</a:t>
            </a:r>
            <a:endParaRPr lang="en-US" sz="4800" b="1" cap="none" spc="0" dirty="0">
              <a:ln/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D7FAEF-693A-AA3C-5A49-468074DF5BE9}"/>
              </a:ext>
            </a:extLst>
          </p:cNvPr>
          <p:cNvSpPr/>
          <p:nvPr/>
        </p:nvSpPr>
        <p:spPr>
          <a:xfrm>
            <a:off x="7664824" y="582729"/>
            <a:ext cx="393550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/>
                <a:solidFill>
                  <a:srgbClr val="0070C0"/>
                </a:solidFill>
              </a:rPr>
              <a:t>Not Acerous</a:t>
            </a:r>
            <a:endParaRPr lang="en-US" sz="4800" b="1" cap="none" spc="0" dirty="0">
              <a:ln/>
              <a:solidFill>
                <a:srgbClr val="0070C0"/>
              </a:solidFill>
              <a:effectLst/>
            </a:endParaRPr>
          </a:p>
        </p:txBody>
      </p:sp>
      <p:pic>
        <p:nvPicPr>
          <p:cNvPr id="4" name="Picture 2" descr="African Elephant And Baby Love Ears Open Stock Photo - Download Image Now -  Elephant Calf, Elephant, Love - Emotion - iStock">
            <a:extLst>
              <a:ext uri="{FF2B5EF4-FFF2-40B4-BE49-F238E27FC236}">
                <a16:creationId xmlns:a16="http://schemas.microsoft.com/office/drawing/2014/main" id="{1024DDC1-9807-C949-122C-D89A9C552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8" y="1514475"/>
            <a:ext cx="1338315" cy="8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Our Best Ram Animal Stock Photos, Pictures &amp; Royalty-Free Images - iStock |  Ram animal horns">
            <a:extLst>
              <a:ext uri="{FF2B5EF4-FFF2-40B4-BE49-F238E27FC236}">
                <a16:creationId xmlns:a16="http://schemas.microsoft.com/office/drawing/2014/main" id="{79F09135-EC6B-E6B8-CED0-2E8D48EC0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793" y="1481733"/>
            <a:ext cx="1362536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300224-8D1C-AF4C-A5CC-A57FF31CCF9C}"/>
              </a:ext>
            </a:extLst>
          </p:cNvPr>
          <p:cNvSpPr/>
          <p:nvPr/>
        </p:nvSpPr>
        <p:spPr>
          <a:xfrm>
            <a:off x="2393419" y="3699079"/>
            <a:ext cx="6296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Deer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not “acerous”</a:t>
            </a:r>
          </a:p>
        </p:txBody>
      </p:sp>
      <p:pic>
        <p:nvPicPr>
          <p:cNvPr id="7170" name="Picture 2" descr="36,502 Triceratops Images, Stock Photos &amp; Vectors | Shutterstock">
            <a:extLst>
              <a:ext uri="{FF2B5EF4-FFF2-40B4-BE49-F238E27FC236}">
                <a16:creationId xmlns:a16="http://schemas.microsoft.com/office/drawing/2014/main" id="{DE8EBF82-6B73-D2D2-3DA0-B4EED3F3F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12" y="1481733"/>
            <a:ext cx="1663233" cy="100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Ring-tailed Lemur - Duke Lemur Center">
            <a:extLst>
              <a:ext uri="{FF2B5EF4-FFF2-40B4-BE49-F238E27FC236}">
                <a16:creationId xmlns:a16="http://schemas.microsoft.com/office/drawing/2014/main" id="{46B5B912-D500-59B9-97F2-AFD8C5101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100" y="1499890"/>
            <a:ext cx="1334909" cy="96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18 Most Loyal Guard Dog Breeds - Guard Dogs for First-Time Owners">
            <a:extLst>
              <a:ext uri="{FF2B5EF4-FFF2-40B4-BE49-F238E27FC236}">
                <a16:creationId xmlns:a16="http://schemas.microsoft.com/office/drawing/2014/main" id="{A56E98C3-B1B1-E098-8773-25CF017F8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8" y="2469349"/>
            <a:ext cx="986049" cy="98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Goat - Wikipedia">
            <a:extLst>
              <a:ext uri="{FF2B5EF4-FFF2-40B4-BE49-F238E27FC236}">
                <a16:creationId xmlns:a16="http://schemas.microsoft.com/office/drawing/2014/main" id="{95D6D5A7-6F93-B248-FC0A-972FF5828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536" y="1491594"/>
            <a:ext cx="986049" cy="98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ow the Cat Gets Its Stripes: It's Genetics, Not a Folk Tale - The New York  Times">
            <a:extLst>
              <a:ext uri="{FF2B5EF4-FFF2-40B4-BE49-F238E27FC236}">
                <a16:creationId xmlns:a16="http://schemas.microsoft.com/office/drawing/2014/main" id="{88F7CDA7-A815-C0E5-7D9F-CBEEFE6FA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590" y="2594720"/>
            <a:ext cx="1528934" cy="85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108,010 Dear Images, Stock Photos &amp; Vectors | Shutterstock">
            <a:extLst>
              <a:ext uri="{FF2B5EF4-FFF2-40B4-BE49-F238E27FC236}">
                <a16:creationId xmlns:a16="http://schemas.microsoft.com/office/drawing/2014/main" id="{9CF0556C-1E87-8A31-9179-6D9E97DB9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757" y="1699461"/>
            <a:ext cx="230505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1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E69B6C-713C-DDB8-1859-32AF12F4EB83}"/>
              </a:ext>
            </a:extLst>
          </p:cNvPr>
          <p:cNvSpPr/>
          <p:nvPr/>
        </p:nvSpPr>
        <p:spPr>
          <a:xfrm>
            <a:off x="65518" y="573761"/>
            <a:ext cx="273147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/>
                <a:solidFill>
                  <a:schemeClr val="accent1">
                    <a:lumMod val="50000"/>
                  </a:schemeClr>
                </a:solidFill>
              </a:rPr>
              <a:t>Acerous</a:t>
            </a:r>
            <a:endParaRPr lang="en-US" sz="4800" b="1" cap="none" spc="0" dirty="0">
              <a:ln/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D7FAEF-693A-AA3C-5A49-468074DF5BE9}"/>
              </a:ext>
            </a:extLst>
          </p:cNvPr>
          <p:cNvSpPr/>
          <p:nvPr/>
        </p:nvSpPr>
        <p:spPr>
          <a:xfrm>
            <a:off x="7664824" y="582729"/>
            <a:ext cx="393550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/>
                <a:solidFill>
                  <a:srgbClr val="0070C0"/>
                </a:solidFill>
              </a:rPr>
              <a:t>Not Acerous</a:t>
            </a:r>
            <a:endParaRPr lang="en-US" sz="4800" b="1" cap="none" spc="0" dirty="0">
              <a:ln/>
              <a:solidFill>
                <a:srgbClr val="0070C0"/>
              </a:solidFill>
              <a:effectLst/>
            </a:endParaRPr>
          </a:p>
        </p:txBody>
      </p:sp>
      <p:pic>
        <p:nvPicPr>
          <p:cNvPr id="4" name="Picture 2" descr="African Elephant And Baby Love Ears Open Stock Photo - Download Image Now -  Elephant Calf, Elephant, Love - Emotion - iStock">
            <a:extLst>
              <a:ext uri="{FF2B5EF4-FFF2-40B4-BE49-F238E27FC236}">
                <a16:creationId xmlns:a16="http://schemas.microsoft.com/office/drawing/2014/main" id="{1024DDC1-9807-C949-122C-D89A9C552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8" y="1514475"/>
            <a:ext cx="1338315" cy="8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Our Best Ram Animal Stock Photos, Pictures &amp; Royalty-Free Images - iStock |  Ram animal horns">
            <a:extLst>
              <a:ext uri="{FF2B5EF4-FFF2-40B4-BE49-F238E27FC236}">
                <a16:creationId xmlns:a16="http://schemas.microsoft.com/office/drawing/2014/main" id="{79F09135-EC6B-E6B8-CED0-2E8D48EC0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793" y="1481733"/>
            <a:ext cx="1362536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300224-8D1C-AF4C-A5CC-A57FF31CCF9C}"/>
              </a:ext>
            </a:extLst>
          </p:cNvPr>
          <p:cNvSpPr/>
          <p:nvPr/>
        </p:nvSpPr>
        <p:spPr>
          <a:xfrm>
            <a:off x="2937248" y="5366406"/>
            <a:ext cx="47275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Ant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“acerous”</a:t>
            </a:r>
          </a:p>
        </p:txBody>
      </p:sp>
      <p:pic>
        <p:nvPicPr>
          <p:cNvPr id="7170" name="Picture 2" descr="36,502 Triceratops Images, Stock Photos &amp; Vectors | Shutterstock">
            <a:extLst>
              <a:ext uri="{FF2B5EF4-FFF2-40B4-BE49-F238E27FC236}">
                <a16:creationId xmlns:a16="http://schemas.microsoft.com/office/drawing/2014/main" id="{DE8EBF82-6B73-D2D2-3DA0-B4EED3F3F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12" y="1481733"/>
            <a:ext cx="1663233" cy="100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Ring-tailed Lemur - Duke Lemur Center">
            <a:extLst>
              <a:ext uri="{FF2B5EF4-FFF2-40B4-BE49-F238E27FC236}">
                <a16:creationId xmlns:a16="http://schemas.microsoft.com/office/drawing/2014/main" id="{46B5B912-D500-59B9-97F2-AFD8C5101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100" y="1499890"/>
            <a:ext cx="1334909" cy="96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18 Most Loyal Guard Dog Breeds - Guard Dogs for First-Time Owners">
            <a:extLst>
              <a:ext uri="{FF2B5EF4-FFF2-40B4-BE49-F238E27FC236}">
                <a16:creationId xmlns:a16="http://schemas.microsoft.com/office/drawing/2014/main" id="{A56E98C3-B1B1-E098-8773-25CF017F8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8" y="2469349"/>
            <a:ext cx="986049" cy="98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Goat - Wikipedia">
            <a:extLst>
              <a:ext uri="{FF2B5EF4-FFF2-40B4-BE49-F238E27FC236}">
                <a16:creationId xmlns:a16="http://schemas.microsoft.com/office/drawing/2014/main" id="{95D6D5A7-6F93-B248-FC0A-972FF5828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536" y="1491594"/>
            <a:ext cx="986049" cy="98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ow the Cat Gets Its Stripes: It's Genetics, Not a Folk Tale - The New York  Times">
            <a:extLst>
              <a:ext uri="{FF2B5EF4-FFF2-40B4-BE49-F238E27FC236}">
                <a16:creationId xmlns:a16="http://schemas.microsoft.com/office/drawing/2014/main" id="{88F7CDA7-A815-C0E5-7D9F-CBEEFE6FA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590" y="2594720"/>
            <a:ext cx="1528934" cy="85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108,010 Dear Images, Stock Photos &amp; Vectors | Shutterstock">
            <a:extLst>
              <a:ext uri="{FF2B5EF4-FFF2-40B4-BE49-F238E27FC236}">
                <a16:creationId xmlns:a16="http://schemas.microsoft.com/office/drawing/2014/main" id="{9CF0556C-1E87-8A31-9179-6D9E97DB9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070" y="2561156"/>
            <a:ext cx="1074259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Ant anatomy for Beginners - Lizzie Harper">
            <a:extLst>
              <a:ext uri="{FF2B5EF4-FFF2-40B4-BE49-F238E27FC236}">
                <a16:creationId xmlns:a16="http://schemas.microsoft.com/office/drawing/2014/main" id="{7168DC7F-C773-97D1-1777-87EF17ABB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009" y="2214282"/>
            <a:ext cx="4231115" cy="316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04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E69B6C-713C-DDB8-1859-32AF12F4EB83}"/>
              </a:ext>
            </a:extLst>
          </p:cNvPr>
          <p:cNvSpPr/>
          <p:nvPr/>
        </p:nvSpPr>
        <p:spPr>
          <a:xfrm>
            <a:off x="65518" y="573761"/>
            <a:ext cx="273147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/>
                <a:solidFill>
                  <a:schemeClr val="accent1">
                    <a:lumMod val="50000"/>
                  </a:schemeClr>
                </a:solidFill>
              </a:rPr>
              <a:t>Acerous</a:t>
            </a:r>
            <a:endParaRPr lang="en-US" sz="4800" b="1" cap="none" spc="0" dirty="0">
              <a:ln/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D7FAEF-693A-AA3C-5A49-468074DF5BE9}"/>
              </a:ext>
            </a:extLst>
          </p:cNvPr>
          <p:cNvSpPr/>
          <p:nvPr/>
        </p:nvSpPr>
        <p:spPr>
          <a:xfrm>
            <a:off x="7664824" y="582729"/>
            <a:ext cx="393550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/>
                <a:solidFill>
                  <a:srgbClr val="0070C0"/>
                </a:solidFill>
              </a:rPr>
              <a:t>Not Acerous</a:t>
            </a:r>
            <a:endParaRPr lang="en-US" sz="4800" b="1" cap="none" spc="0" dirty="0">
              <a:ln/>
              <a:solidFill>
                <a:srgbClr val="0070C0"/>
              </a:solidFill>
              <a:effectLst/>
            </a:endParaRPr>
          </a:p>
        </p:txBody>
      </p:sp>
      <p:pic>
        <p:nvPicPr>
          <p:cNvPr id="4" name="Picture 2" descr="African Elephant And Baby Love Ears Open Stock Photo - Download Image Now -  Elephant Calf, Elephant, Love - Emotion - iStock">
            <a:extLst>
              <a:ext uri="{FF2B5EF4-FFF2-40B4-BE49-F238E27FC236}">
                <a16:creationId xmlns:a16="http://schemas.microsoft.com/office/drawing/2014/main" id="{1024DDC1-9807-C949-122C-D89A9C552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8" y="1514475"/>
            <a:ext cx="1338315" cy="8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Our Best Ram Animal Stock Photos, Pictures &amp; Royalty-Free Images - iStock |  Ram animal horns">
            <a:extLst>
              <a:ext uri="{FF2B5EF4-FFF2-40B4-BE49-F238E27FC236}">
                <a16:creationId xmlns:a16="http://schemas.microsoft.com/office/drawing/2014/main" id="{79F09135-EC6B-E6B8-CED0-2E8D48EC0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793" y="1481733"/>
            <a:ext cx="1362536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300224-8D1C-AF4C-A5CC-A57FF31CCF9C}"/>
              </a:ext>
            </a:extLst>
          </p:cNvPr>
          <p:cNvSpPr/>
          <p:nvPr/>
        </p:nvSpPr>
        <p:spPr>
          <a:xfrm>
            <a:off x="1638335" y="5366406"/>
            <a:ext cx="73254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Now, is Horse “acerous”?</a:t>
            </a:r>
          </a:p>
        </p:txBody>
      </p:sp>
      <p:pic>
        <p:nvPicPr>
          <p:cNvPr id="7170" name="Picture 2" descr="36,502 Triceratops Images, Stock Photos &amp; Vectors | Shutterstock">
            <a:extLst>
              <a:ext uri="{FF2B5EF4-FFF2-40B4-BE49-F238E27FC236}">
                <a16:creationId xmlns:a16="http://schemas.microsoft.com/office/drawing/2014/main" id="{DE8EBF82-6B73-D2D2-3DA0-B4EED3F3F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12" y="1481733"/>
            <a:ext cx="1663233" cy="100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Ring-tailed Lemur - Duke Lemur Center">
            <a:extLst>
              <a:ext uri="{FF2B5EF4-FFF2-40B4-BE49-F238E27FC236}">
                <a16:creationId xmlns:a16="http://schemas.microsoft.com/office/drawing/2014/main" id="{46B5B912-D500-59B9-97F2-AFD8C5101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100" y="1499890"/>
            <a:ext cx="1334909" cy="96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18 Most Loyal Guard Dog Breeds - Guard Dogs for First-Time Owners">
            <a:extLst>
              <a:ext uri="{FF2B5EF4-FFF2-40B4-BE49-F238E27FC236}">
                <a16:creationId xmlns:a16="http://schemas.microsoft.com/office/drawing/2014/main" id="{A56E98C3-B1B1-E098-8773-25CF017F8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8" y="2469349"/>
            <a:ext cx="986049" cy="98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Goat - Wikipedia">
            <a:extLst>
              <a:ext uri="{FF2B5EF4-FFF2-40B4-BE49-F238E27FC236}">
                <a16:creationId xmlns:a16="http://schemas.microsoft.com/office/drawing/2014/main" id="{95D6D5A7-6F93-B248-FC0A-972FF5828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536" y="1491594"/>
            <a:ext cx="986049" cy="98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ow the Cat Gets Its Stripes: It's Genetics, Not a Folk Tale - The New York  Times">
            <a:extLst>
              <a:ext uri="{FF2B5EF4-FFF2-40B4-BE49-F238E27FC236}">
                <a16:creationId xmlns:a16="http://schemas.microsoft.com/office/drawing/2014/main" id="{88F7CDA7-A815-C0E5-7D9F-CBEEFE6FA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590" y="2594720"/>
            <a:ext cx="1528934" cy="85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108,010 Dear Images, Stock Photos &amp; Vectors | Shutterstock">
            <a:extLst>
              <a:ext uri="{FF2B5EF4-FFF2-40B4-BE49-F238E27FC236}">
                <a16:creationId xmlns:a16="http://schemas.microsoft.com/office/drawing/2014/main" id="{9CF0556C-1E87-8A31-9179-6D9E97DB9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070" y="2561156"/>
            <a:ext cx="1074259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Ant anatomy for Beginners - Lizzie Harper">
            <a:extLst>
              <a:ext uri="{FF2B5EF4-FFF2-40B4-BE49-F238E27FC236}">
                <a16:creationId xmlns:a16="http://schemas.microsoft.com/office/drawing/2014/main" id="{7168DC7F-C773-97D1-1777-87EF17ABB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585" y="2812446"/>
            <a:ext cx="1646141" cy="123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hat's the difference between a horse, a donkey and a mule? - BBC Newsround">
            <a:extLst>
              <a:ext uri="{FF2B5EF4-FFF2-40B4-BE49-F238E27FC236}">
                <a16:creationId xmlns:a16="http://schemas.microsoft.com/office/drawing/2014/main" id="{92A0AA50-E0EF-0369-0AAC-3C785C22D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010" y="3428999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96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A7F8-323C-67D7-A273-D1729729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Acerous or Non-Acerous?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F87CD-041E-DBE4-AFDA-0C3D4EDD6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I give you 1000 examples, then your confidence level will increase – Correct?</a:t>
            </a:r>
          </a:p>
          <a:p>
            <a:r>
              <a:rPr lang="en-GB" dirty="0"/>
              <a:t>You will say with higher probability that Horse is ### - Correct?</a:t>
            </a:r>
          </a:p>
          <a:p>
            <a:endParaRPr lang="en-GB" dirty="0"/>
          </a:p>
          <a:p>
            <a:r>
              <a:rPr lang="en-GB" dirty="0"/>
              <a:t>What features you are extracting – </a:t>
            </a:r>
            <a:r>
              <a:rPr lang="en-GB" dirty="0" err="1"/>
              <a:t>Color</a:t>
            </a:r>
            <a:r>
              <a:rPr lang="en-GB" dirty="0"/>
              <a:t>, legs, horns, antenna, tentacles etc?</a:t>
            </a:r>
          </a:p>
          <a:p>
            <a:endParaRPr lang="en-GB" dirty="0"/>
          </a:p>
          <a:p>
            <a:r>
              <a:rPr lang="en-GB" dirty="0"/>
              <a:t>This is what we will be doing in Machine learning</a:t>
            </a:r>
          </a:p>
          <a:p>
            <a:pPr lvl="1"/>
            <a:r>
              <a:rPr lang="en-GB" dirty="0"/>
              <a:t>Giving examples, features and attributes</a:t>
            </a:r>
          </a:p>
        </p:txBody>
      </p:sp>
    </p:spTree>
    <p:extLst>
      <p:ext uri="{BB962C8B-B14F-4D97-AF65-F5344CB8AC3E}">
        <p14:creationId xmlns:p14="http://schemas.microsoft.com/office/powerpoint/2010/main" val="3412904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0DA6-846D-1E52-3349-647E4A2B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Session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8533B-74C5-4197-F20D-72404C37A1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Praful </a:t>
            </a:r>
            <a:r>
              <a:rPr lang="en-GB" dirty="0" err="1"/>
              <a:t>PAsarkar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978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E87D-B933-4728-1446-736A9EDF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AF2C-E905-51A8-B01E-6B5D75C87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Look directly at the words that make-up</a:t>
            </a:r>
          </a:p>
          <a:p>
            <a:r>
              <a:rPr lang="en-GB" dirty="0"/>
              <a:t>Observe and direct the task process and activity</a:t>
            </a:r>
          </a:p>
          <a:p>
            <a:r>
              <a:rPr lang="en-GB" sz="2400" dirty="0"/>
              <a:t>How to Supervise computer?</a:t>
            </a:r>
          </a:p>
          <a:p>
            <a:r>
              <a:rPr lang="en-GB" dirty="0"/>
              <a:t>Create Machine models and teach the model with knowledge (data) to predict the future instances</a:t>
            </a:r>
          </a:p>
          <a:p>
            <a:r>
              <a:rPr lang="en-GB" b="1" i="1" dirty="0"/>
              <a:t>Model is a program or algorithm </a:t>
            </a:r>
          </a:p>
          <a:p>
            <a:pPr lvl="1"/>
            <a:r>
              <a:rPr lang="en-GB" dirty="0"/>
              <a:t>Model enables machine to analyse data, identify patterns and make predictions</a:t>
            </a:r>
          </a:p>
          <a:p>
            <a:pPr lvl="1"/>
            <a:r>
              <a:rPr lang="en-GB" dirty="0"/>
              <a:t>Model can adapt to new situations and perform tasks similar to how a human would. </a:t>
            </a:r>
          </a:p>
          <a:p>
            <a:r>
              <a:rPr lang="en-GB" b="1" i="1" dirty="0"/>
              <a:t>How to teach a Model?</a:t>
            </a:r>
          </a:p>
          <a:p>
            <a:pPr lvl="1"/>
            <a:r>
              <a:rPr lang="en-GB" dirty="0"/>
              <a:t>Train the model by providing large dataset</a:t>
            </a:r>
          </a:p>
          <a:p>
            <a:pPr lvl="1"/>
            <a:r>
              <a:rPr lang="en-GB" dirty="0"/>
              <a:t>Dataset should have “features”, “attributes” and “observations”</a:t>
            </a:r>
          </a:p>
          <a:p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3E736B-A690-C3AB-DBB1-EFF959B3F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146555"/>
              </p:ext>
            </p:extLst>
          </p:nvPr>
        </p:nvGraphicFramePr>
        <p:xfrm>
          <a:off x="7924800" y="4860298"/>
          <a:ext cx="3427505" cy="14630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85501">
                  <a:extLst>
                    <a:ext uri="{9D8B030D-6E8A-4147-A177-3AD203B41FA5}">
                      <a16:colId xmlns:a16="http://schemas.microsoft.com/office/drawing/2014/main" val="2022122030"/>
                    </a:ext>
                  </a:extLst>
                </a:gridCol>
                <a:gridCol w="685501">
                  <a:extLst>
                    <a:ext uri="{9D8B030D-6E8A-4147-A177-3AD203B41FA5}">
                      <a16:colId xmlns:a16="http://schemas.microsoft.com/office/drawing/2014/main" val="2001154497"/>
                    </a:ext>
                  </a:extLst>
                </a:gridCol>
                <a:gridCol w="685501">
                  <a:extLst>
                    <a:ext uri="{9D8B030D-6E8A-4147-A177-3AD203B41FA5}">
                      <a16:colId xmlns:a16="http://schemas.microsoft.com/office/drawing/2014/main" val="3849474731"/>
                    </a:ext>
                  </a:extLst>
                </a:gridCol>
                <a:gridCol w="685501">
                  <a:extLst>
                    <a:ext uri="{9D8B030D-6E8A-4147-A177-3AD203B41FA5}">
                      <a16:colId xmlns:a16="http://schemas.microsoft.com/office/drawing/2014/main" val="744837234"/>
                    </a:ext>
                  </a:extLst>
                </a:gridCol>
                <a:gridCol w="685501">
                  <a:extLst>
                    <a:ext uri="{9D8B030D-6E8A-4147-A177-3AD203B41FA5}">
                      <a16:colId xmlns:a16="http://schemas.microsoft.com/office/drawing/2014/main" val="3743920055"/>
                    </a:ext>
                  </a:extLst>
                </a:gridCol>
              </a:tblGrid>
              <a:tr h="26750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024391"/>
                  </a:ext>
                </a:extLst>
              </a:tr>
              <a:tr h="26750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014750"/>
                  </a:ext>
                </a:extLst>
              </a:tr>
              <a:tr h="26750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41725"/>
                  </a:ext>
                </a:extLst>
              </a:tr>
              <a:tr h="26750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72183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E01BA3A-4694-DF47-314E-2CE70AB82994}"/>
              </a:ext>
            </a:extLst>
          </p:cNvPr>
          <p:cNvSpPr/>
          <p:nvPr/>
        </p:nvSpPr>
        <p:spPr>
          <a:xfrm>
            <a:off x="5638051" y="4750862"/>
            <a:ext cx="1673855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Attributes</a:t>
            </a:r>
            <a:endParaRPr lang="en-US" sz="54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C6A447-4DF9-0FEF-659D-135432FECCA4}"/>
              </a:ext>
            </a:extLst>
          </p:cNvPr>
          <p:cNvSpPr/>
          <p:nvPr/>
        </p:nvSpPr>
        <p:spPr>
          <a:xfrm>
            <a:off x="5518465" y="5858799"/>
            <a:ext cx="2147832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Observations</a:t>
            </a:r>
            <a:endParaRPr lang="en-US" sz="54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53D257-10F7-8008-0696-EFDFE815B05A}"/>
              </a:ext>
            </a:extLst>
          </p:cNvPr>
          <p:cNvSpPr/>
          <p:nvPr/>
        </p:nvSpPr>
        <p:spPr>
          <a:xfrm>
            <a:off x="9548314" y="3873531"/>
            <a:ext cx="1417569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</a:t>
            </a:r>
            <a:endParaRPr lang="en-US" sz="54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BA56AA2-20B0-78F6-BB50-501D389CDEA2}"/>
              </a:ext>
            </a:extLst>
          </p:cNvPr>
          <p:cNvSpPr/>
          <p:nvPr/>
        </p:nvSpPr>
        <p:spPr>
          <a:xfrm>
            <a:off x="10257098" y="4396751"/>
            <a:ext cx="177820" cy="146204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D9D206B-B0C5-32C4-C348-6C28DDC725C1}"/>
              </a:ext>
            </a:extLst>
          </p:cNvPr>
          <p:cNvSpPr/>
          <p:nvPr/>
        </p:nvSpPr>
        <p:spPr>
          <a:xfrm>
            <a:off x="7790329" y="6039955"/>
            <a:ext cx="1757985" cy="18760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428A27-CABE-0C44-13F1-F84004576851}"/>
              </a:ext>
            </a:extLst>
          </p:cNvPr>
          <p:cNvSpPr/>
          <p:nvPr/>
        </p:nvSpPr>
        <p:spPr>
          <a:xfrm>
            <a:off x="7446377" y="4933328"/>
            <a:ext cx="1757985" cy="18760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727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A4986-E66D-0780-B6D4-0CB73767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A843-D24D-1ECC-E84C-2A1790093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738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n-GB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7DFE99BA-0A3C-AB66-1974-2B3F39BFA2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19A5-71C8-C304-6A6F-92EB82D1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will you do?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E4D313-ACF7-BCFC-71DA-1582839F33FA}"/>
              </a:ext>
            </a:extLst>
          </p:cNvPr>
          <p:cNvSpPr/>
          <p:nvPr/>
        </p:nvSpPr>
        <p:spPr>
          <a:xfrm>
            <a:off x="2672786" y="2061481"/>
            <a:ext cx="6128601" cy="34163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Understand </a:t>
            </a:r>
          </a:p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Machine Learning </a:t>
            </a:r>
          </a:p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&amp; </a:t>
            </a:r>
          </a:p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AI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0201F3-DF78-5D4F-CB66-9518306C072F}"/>
              </a:ext>
            </a:extLst>
          </p:cNvPr>
          <p:cNvSpPr/>
          <p:nvPr/>
        </p:nvSpPr>
        <p:spPr>
          <a:xfrm>
            <a:off x="3359838" y="5565256"/>
            <a:ext cx="51988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Code in Python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66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781585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B8EE-9788-CFFE-86FB-E77C5388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AI/ML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E92E1-E098-2A46-F4E3-80F2CFCBF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Picture is worth a thousand words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Good analysis is worth millions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r>
              <a:rPr lang="en-GB" dirty="0"/>
              <a:t>How do you analyse a picture?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r"/>
            <a:endParaRPr lang="en-GB" dirty="0"/>
          </a:p>
        </p:txBody>
      </p:sp>
      <p:pic>
        <p:nvPicPr>
          <p:cNvPr id="1026" name="Picture 2" descr="A picture is worth a thousand words | ImmunosensationBlog">
            <a:extLst>
              <a:ext uri="{FF2B5EF4-FFF2-40B4-BE49-F238E27FC236}">
                <a16:creationId xmlns:a16="http://schemas.microsoft.com/office/drawing/2014/main" id="{9934F7B8-77BE-82E5-B2B1-40A3E7D35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770" y="1828101"/>
            <a:ext cx="2286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2AA97304-ED0E-152C-139E-B57C093E4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299" y="1999551"/>
            <a:ext cx="1076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4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656E-3774-E6D5-7D63-DA2B992E9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54680-FDFE-AD8F-5856-BD19303F2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Where is image classifications used?</a:t>
            </a:r>
          </a:p>
          <a:p>
            <a:pPr lvl="1"/>
            <a:r>
              <a:rPr lang="en-GB" dirty="0"/>
              <a:t>Robotics</a:t>
            </a:r>
          </a:p>
          <a:p>
            <a:pPr lvl="1"/>
            <a:r>
              <a:rPr lang="en-GB" dirty="0"/>
              <a:t>Remote Sensing</a:t>
            </a:r>
          </a:p>
          <a:p>
            <a:pPr lvl="1"/>
            <a:r>
              <a:rPr lang="en-GB" dirty="0"/>
              <a:t>Biomedical imaging</a:t>
            </a:r>
          </a:p>
          <a:p>
            <a:endParaRPr lang="en-GB" dirty="0"/>
          </a:p>
          <a:p>
            <a:r>
              <a:rPr lang="en-GB" dirty="0"/>
              <a:t>Is Image structured or unstructured?</a:t>
            </a:r>
          </a:p>
          <a:p>
            <a:r>
              <a:rPr lang="en-GB" dirty="0"/>
              <a:t>Image is stored in structured format jpg, </a:t>
            </a:r>
            <a:r>
              <a:rPr lang="en-GB" dirty="0" err="1"/>
              <a:t>png</a:t>
            </a:r>
            <a:r>
              <a:rPr lang="en-GB" dirty="0"/>
              <a:t> etc. But they don’t contain the relevant information which is of interest to human or computer system. </a:t>
            </a:r>
          </a:p>
          <a:p>
            <a:r>
              <a:rPr lang="en-GB" dirty="0"/>
              <a:t>We will be converting this unstructured image into structured format through image analysis </a:t>
            </a:r>
          </a:p>
        </p:txBody>
      </p:sp>
    </p:spTree>
    <p:extLst>
      <p:ext uri="{BB962C8B-B14F-4D97-AF65-F5344CB8AC3E}">
        <p14:creationId xmlns:p14="http://schemas.microsoft.com/office/powerpoint/2010/main" val="235299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5F1F-9214-C686-CC9C-93AA02BD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do Image classifications – Input </a:t>
            </a:r>
          </a:p>
        </p:txBody>
      </p:sp>
      <p:pic>
        <p:nvPicPr>
          <p:cNvPr id="2050" name="Picture 2" descr="Free HD Bird Images &amp; Stock Photos - Download 100,000+ Stunning Pictures of  Birds - Pixabay">
            <a:extLst>
              <a:ext uri="{FF2B5EF4-FFF2-40B4-BE49-F238E27FC236}">
                <a16:creationId xmlns:a16="http://schemas.microsoft.com/office/drawing/2014/main" id="{87AEFF24-B6D9-CC39-DEB1-31A012E5A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76" y="2348524"/>
            <a:ext cx="2821774" cy="187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rds of Prey You'll Find in the South">
            <a:extLst>
              <a:ext uri="{FF2B5EF4-FFF2-40B4-BE49-F238E27FC236}">
                <a16:creationId xmlns:a16="http://schemas.microsoft.com/office/drawing/2014/main" id="{B0C53F28-2937-C7A8-8A59-77AA7B997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285" y="2348524"/>
            <a:ext cx="267123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arston Moretaine Birdwatching Site - BirdGuides">
            <a:extLst>
              <a:ext uri="{FF2B5EF4-FFF2-40B4-BE49-F238E27FC236}">
                <a16:creationId xmlns:a16="http://schemas.microsoft.com/office/drawing/2014/main" id="{2F96BF06-F88C-2E2E-0136-369CBC4C1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77" y="4604377"/>
            <a:ext cx="23241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750+ Animal Pictures [HD] | Download Free Images on Unsplash">
            <a:extLst>
              <a:ext uri="{FF2B5EF4-FFF2-40B4-BE49-F238E27FC236}">
                <a16:creationId xmlns:a16="http://schemas.microsoft.com/office/drawing/2014/main" id="{A04567F8-4FDD-20C5-A861-4D68C6376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76" y="4604377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500+ Wild Animal Pictures [HD] | Download Free Images on Unsplash">
            <a:extLst>
              <a:ext uri="{FF2B5EF4-FFF2-40B4-BE49-F238E27FC236}">
                <a16:creationId xmlns:a16="http://schemas.microsoft.com/office/drawing/2014/main" id="{CDFBD44F-DBCF-8B6B-2892-DA5E483FB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103" y="2348524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10 Most Beautiful Animals in the World - A List of Rare and Majestic  Creatures">
            <a:extLst>
              <a:ext uri="{FF2B5EF4-FFF2-40B4-BE49-F238E27FC236}">
                <a16:creationId xmlns:a16="http://schemas.microsoft.com/office/drawing/2014/main" id="{3B2A190E-AA70-FB66-9A5C-5A9579C77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089" y="4690363"/>
            <a:ext cx="2667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00027E-A87A-844C-D4AB-278F3A56C4EE}"/>
              </a:ext>
            </a:extLst>
          </p:cNvPr>
          <p:cNvSpPr txBox="1"/>
          <p:nvPr/>
        </p:nvSpPr>
        <p:spPr>
          <a:xfrm>
            <a:off x="8593494" y="6488668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Note: Images from Google Search</a:t>
            </a:r>
          </a:p>
        </p:txBody>
      </p:sp>
    </p:spTree>
    <p:extLst>
      <p:ext uri="{BB962C8B-B14F-4D97-AF65-F5344CB8AC3E}">
        <p14:creationId xmlns:p14="http://schemas.microsoft.com/office/powerpoint/2010/main" val="360480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D286-4AFB-A1BA-43EB-BF4EFF75B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do Image classifications –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C32CA3-672A-B583-7E73-DACD56BA7F11}"/>
              </a:ext>
            </a:extLst>
          </p:cNvPr>
          <p:cNvSpPr txBox="1"/>
          <p:nvPr/>
        </p:nvSpPr>
        <p:spPr>
          <a:xfrm>
            <a:off x="1702966" y="5528345"/>
            <a:ext cx="1531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BIRDS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127DF-6DCB-A814-A3E8-85E1ACD5635B}"/>
              </a:ext>
            </a:extLst>
          </p:cNvPr>
          <p:cNvSpPr txBox="1"/>
          <p:nvPr/>
        </p:nvSpPr>
        <p:spPr>
          <a:xfrm>
            <a:off x="7289120" y="5528345"/>
            <a:ext cx="18197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Animals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C2B6F-A228-EDBC-FBEE-6AFB3B8AB5E1}"/>
              </a:ext>
            </a:extLst>
          </p:cNvPr>
          <p:cNvSpPr txBox="1"/>
          <p:nvPr/>
        </p:nvSpPr>
        <p:spPr>
          <a:xfrm>
            <a:off x="3112315" y="1994768"/>
            <a:ext cx="4502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Features, Extractions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E2DDF-DECE-39B2-87DE-24BDA6F3677E}"/>
              </a:ext>
            </a:extLst>
          </p:cNvPr>
          <p:cNvSpPr txBox="1"/>
          <p:nvPr/>
        </p:nvSpPr>
        <p:spPr>
          <a:xfrm>
            <a:off x="1937856" y="3146003"/>
            <a:ext cx="8045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Classification 1: Tail, wings, 2 legs, feathers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057DB6-C412-EE08-CF67-5CB69D4F11EB}"/>
              </a:ext>
            </a:extLst>
          </p:cNvPr>
          <p:cNvSpPr txBox="1"/>
          <p:nvPr/>
        </p:nvSpPr>
        <p:spPr>
          <a:xfrm>
            <a:off x="1937856" y="3807501"/>
            <a:ext cx="6499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Classification 2: Tail, head, 4 legs, ? 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A1579A6-0749-27C4-506A-5B490C99D053}"/>
              </a:ext>
            </a:extLst>
          </p:cNvPr>
          <p:cNvCxnSpPr>
            <a:stCxn id="6" idx="1"/>
            <a:endCxn id="3" idx="1"/>
          </p:cNvCxnSpPr>
          <p:nvPr/>
        </p:nvCxnSpPr>
        <p:spPr>
          <a:xfrm rot="10800000" flipV="1">
            <a:off x="1702966" y="3469168"/>
            <a:ext cx="234890" cy="2413119"/>
          </a:xfrm>
          <a:prstGeom prst="bentConnector3">
            <a:avLst>
              <a:gd name="adj1" fmla="val 19732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BB975D3-C5EF-D546-1073-2969E44488E5}"/>
              </a:ext>
            </a:extLst>
          </p:cNvPr>
          <p:cNvCxnSpPr>
            <a:stCxn id="7" idx="1"/>
            <a:endCxn id="4" idx="0"/>
          </p:cNvCxnSpPr>
          <p:nvPr/>
        </p:nvCxnSpPr>
        <p:spPr>
          <a:xfrm rot="10800000" flipH="1" flipV="1">
            <a:off x="1937855" y="4130667"/>
            <a:ext cx="6261129" cy="1397678"/>
          </a:xfrm>
          <a:prstGeom prst="bentConnector4">
            <a:avLst>
              <a:gd name="adj1" fmla="val -3651"/>
              <a:gd name="adj2" fmla="val 615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C66DAE7-9D42-A25A-B248-B58348C77C8B}"/>
              </a:ext>
            </a:extLst>
          </p:cNvPr>
          <p:cNvSpPr/>
          <p:nvPr/>
        </p:nvSpPr>
        <p:spPr>
          <a:xfrm>
            <a:off x="4857226" y="2608976"/>
            <a:ext cx="654341" cy="646331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56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9A20-4EB1-259E-73D6-5E43F56D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classification - Salt</a:t>
            </a:r>
          </a:p>
        </p:txBody>
      </p:sp>
      <p:pic>
        <p:nvPicPr>
          <p:cNvPr id="3074" name="Picture 2" descr="Salt And Pepper Shakers Stock Photo - Download Image Now - Salt Shaker,  Pepper Shaker, Salt - Seasoning - iStock">
            <a:extLst>
              <a:ext uri="{FF2B5EF4-FFF2-40B4-BE49-F238E27FC236}">
                <a16:creationId xmlns:a16="http://schemas.microsoft.com/office/drawing/2014/main" id="{EA2D637A-59EA-7D07-A558-9B2192FE3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65" y="1882743"/>
            <a:ext cx="225742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28,700+ Salt Shaker Stock Photos, Pictures &amp; Royalty-Free Images - iStock | Salt  shaker icon, Salt shaker on white, Salt shaker isolated">
            <a:extLst>
              <a:ext uri="{FF2B5EF4-FFF2-40B4-BE49-F238E27FC236}">
                <a16:creationId xmlns:a16="http://schemas.microsoft.com/office/drawing/2014/main" id="{229C8461-17D1-0E02-3640-B359A5E99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328" y="2168494"/>
            <a:ext cx="2155032" cy="143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4,400 Salt Shaker Stock Photos, High-Res Pictures, and Images - Getty Images">
            <a:extLst>
              <a:ext uri="{FF2B5EF4-FFF2-40B4-BE49-F238E27FC236}">
                <a16:creationId xmlns:a16="http://schemas.microsoft.com/office/drawing/2014/main" id="{F73591E4-3123-35DD-2583-6A6AA7388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247" y="4487764"/>
            <a:ext cx="1091730" cy="164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alt and Pepper Shaker Set (Clear Glass) : Amazon.co.uk: Home &amp; Kitchen">
            <a:extLst>
              <a:ext uri="{FF2B5EF4-FFF2-40B4-BE49-F238E27FC236}">
                <a16:creationId xmlns:a16="http://schemas.microsoft.com/office/drawing/2014/main" id="{AC114419-B9FE-4F77-9D1B-5AFFFE5F6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323" y="2135837"/>
            <a:ext cx="23812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alt and pepper shakers hi-res stock photography and images - Alamy">
            <a:extLst>
              <a:ext uri="{FF2B5EF4-FFF2-40B4-BE49-F238E27FC236}">
                <a16:creationId xmlns:a16="http://schemas.microsoft.com/office/drawing/2014/main" id="{629D757C-E21D-4FD8-5B9D-BF045B859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94" y="4474029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D29AA3-7E38-D8E2-E23C-16BE342C68D4}"/>
              </a:ext>
            </a:extLst>
          </p:cNvPr>
          <p:cNvSpPr txBox="1"/>
          <p:nvPr/>
        </p:nvSpPr>
        <p:spPr>
          <a:xfrm>
            <a:off x="8593494" y="6488668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Note: Images from Google Search</a:t>
            </a:r>
          </a:p>
        </p:txBody>
      </p:sp>
      <p:pic>
        <p:nvPicPr>
          <p:cNvPr id="3084" name="Picture 12" descr="2,054 Salt Sea Shaker Stock Photos - Free &amp; Royalty-Free Stock Photos from  Dreamstime - Page 4">
            <a:extLst>
              <a:ext uri="{FF2B5EF4-FFF2-40B4-BE49-F238E27FC236}">
                <a16:creationId xmlns:a16="http://schemas.microsoft.com/office/drawing/2014/main" id="{EFE7E65D-8425-2719-B7C2-C7A67023F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781" y="3859768"/>
            <a:ext cx="17430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Pepper shaker Images and Stock Photos. 8,911 Pepper shaker photography and  royalty free pictures available to download from thousands of stock photo  providers.">
            <a:extLst>
              <a:ext uri="{FF2B5EF4-FFF2-40B4-BE49-F238E27FC236}">
                <a16:creationId xmlns:a16="http://schemas.microsoft.com/office/drawing/2014/main" id="{0730BB62-09DE-2FD7-EBCB-84F86ED49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911" y="2107845"/>
            <a:ext cx="165735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Premium Photo | Wooden salt and pepper shaker. seasoning salt and pepper on  the table.">
            <a:extLst>
              <a:ext uri="{FF2B5EF4-FFF2-40B4-BE49-F238E27FC236}">
                <a16:creationId xmlns:a16="http://schemas.microsoft.com/office/drawing/2014/main" id="{3D55C310-618B-C2D9-2DEA-56454AF70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942" y="4273236"/>
            <a:ext cx="26289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3439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8_TF56390039_Win32" id="{9B435FBB-37EF-4CC2-A2AA-2D5176A76904}" vid="{B037E65D-0BE2-4226-856A-90D3BD06C5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14566</TotalTime>
  <Words>611</Words>
  <Application>Microsoft Office PowerPoint</Application>
  <PresentationFormat>Widescreen</PresentationFormat>
  <Paragraphs>128</Paragraphs>
  <Slides>28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Gill Sans MT</vt:lpstr>
      <vt:lpstr>Wingdings 2</vt:lpstr>
      <vt:lpstr>Dividend</vt:lpstr>
      <vt:lpstr>AI/ML Vision club</vt:lpstr>
      <vt:lpstr>Idea – why,  what,  where &amp; when</vt:lpstr>
      <vt:lpstr>What will you do?</vt:lpstr>
      <vt:lpstr>Tech Requirements</vt:lpstr>
      <vt:lpstr>AI/ML Vision</vt:lpstr>
      <vt:lpstr>Image classifications</vt:lpstr>
      <vt:lpstr>Let’s do Image classifications – Input </vt:lpstr>
      <vt:lpstr>Let’s do Image classifications – Process</vt:lpstr>
      <vt:lpstr>Image classification - Salt</vt:lpstr>
      <vt:lpstr>Classification process</vt:lpstr>
      <vt:lpstr>Machine learning concepts</vt:lpstr>
      <vt:lpstr>Machine learning concepts</vt:lpstr>
      <vt:lpstr>Work this 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Acerous or Non-Acerous?</vt:lpstr>
      <vt:lpstr>2nd Session</vt:lpstr>
      <vt:lpstr>Supervised learning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AI/ML ViSION club</dc:title>
  <dc:creator>Shreyas Pasarkar</dc:creator>
  <cp:lastModifiedBy>Shreyas Pasarkar</cp:lastModifiedBy>
  <cp:revision>5</cp:revision>
  <dcterms:created xsi:type="dcterms:W3CDTF">2023-09-29T13:12:37Z</dcterms:created>
  <dcterms:modified xsi:type="dcterms:W3CDTF">2023-10-09T15:58:54Z</dcterms:modified>
</cp:coreProperties>
</file>