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861A6830-41F7-4D16-840B-C9C1AB82BBC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b="off" i="off"/>
      <a:tcStyle>
        <a:fill>
          <a:solidFill>
            <a:srgbClr val="CBE2F5"/>
          </a:solidFill>
        </a:fill>
      </a:tcStyle>
    </a:band1H>
    <a:band2H>
      <a:tcTxStyle b="off" i="off"/>
    </a:band2H>
    <a:band1V>
      <a:tcTxStyle b="off" i="off"/>
      <a:tcStyle>
        <a:fill>
          <a:solidFill>
            <a:srgbClr val="CBE2F5"/>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1"/>
          <p:cNvGrpSpPr/>
          <p:nvPr/>
        </p:nvGrpSpPr>
        <p:grpSpPr>
          <a:xfrm>
            <a:off x="876299" y="990600"/>
            <a:ext cx="1743075" cy="1333500"/>
            <a:chOff x="742950" y="1104900"/>
            <a:chExt cx="1743075" cy="1333500"/>
          </a:xfrm>
        </p:grpSpPr>
        <p:sp>
          <p:nvSpPr>
            <p:cNvPr id="221" name="Google Shape;22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2" name="Google Shape;22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4" name="Google Shape;22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5" name="Google Shape;22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26" name="Google Shape;22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27" name="Google Shape;227;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sp>
        <p:nvSpPr>
          <p:cNvPr id="228" name="Google Shape;228;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lang="en-IN" sz="2400" u="sng" cap="none" strike="noStrike">
                <a:solidFill>
                  <a:schemeClr val="dk1"/>
                </a:solidFill>
                <a:latin typeface="Calibri"/>
                <a:ea typeface="Calibri"/>
                <a:cs typeface="Calibri"/>
                <a:sym typeface="Calibri"/>
              </a:rPr>
              <a:t>STUDENT NAME: </a:t>
            </a:r>
            <a:r>
              <a:rPr lang="en-IN" sz="2400" u="sng">
                <a:solidFill>
                  <a:schemeClr val="dk1"/>
                </a:solidFill>
                <a:latin typeface="Calibri"/>
                <a:ea typeface="Calibri"/>
                <a:cs typeface="Calibri"/>
                <a:sym typeface="Calibri"/>
              </a:rPr>
              <a:t>PRAFUL R</a:t>
            </a:r>
            <a:endParaRPr sz="18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lang="en-IN" sz="2400" u="sng" cap="none" strike="noStrike">
                <a:solidFill>
                  <a:schemeClr val="dk1"/>
                </a:solidFill>
                <a:latin typeface="Calibri"/>
                <a:ea typeface="Calibri"/>
                <a:cs typeface="Calibri"/>
                <a:sym typeface="Calibri"/>
              </a:rPr>
              <a:t>REGISTER NO: 122201</a:t>
            </a:r>
            <a:r>
              <a:rPr lang="en-IN" sz="2400" u="sng">
                <a:solidFill>
                  <a:schemeClr val="dk1"/>
                </a:solidFill>
                <a:latin typeface="Calibri"/>
                <a:ea typeface="Calibri"/>
                <a:cs typeface="Calibri"/>
                <a:sym typeface="Calibri"/>
              </a:rPr>
              <a:t>186</a:t>
            </a:r>
            <a:r>
              <a:rPr lang="en-IN" sz="2400" u="sng" cap="none" strike="noStrike">
                <a:solidFill>
                  <a:schemeClr val="dk1"/>
                </a:solidFill>
              </a:rPr>
              <a:t> ; unm130122</a:t>
            </a:r>
            <a:r>
              <a:rPr lang="en-IN" sz="2400" u="sng">
                <a:solidFill>
                  <a:schemeClr val="dk1"/>
                </a:solidFill>
              </a:rPr>
              <a:t>2527</a:t>
            </a:r>
            <a:endParaRPr sz="18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lang="en-IN" sz="2400" u="sng" cap="none" strike="noStrike">
                <a:solidFill>
                  <a:schemeClr val="dk1"/>
                </a:solidFill>
                <a:latin typeface="Calibri"/>
                <a:ea typeface="Calibri"/>
                <a:cs typeface="Calibri"/>
                <a:sym typeface="Calibri"/>
              </a:rPr>
              <a:t>DEPARTMENT: B.COM CORPORATE SECRETARYSHIP</a:t>
            </a:r>
            <a:endParaRPr sz="18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lang="en-IN" sz="2400" u="sng" cap="none" strike="noStrike">
                <a:solidFill>
                  <a:schemeClr val="dk1"/>
                </a:solidFill>
                <a:latin typeface="Calibri"/>
                <a:ea typeface="Calibri"/>
                <a:cs typeface="Calibri"/>
                <a:sym typeface="Calibri"/>
              </a:rPr>
              <a:t>COLLEGE: AGURCHUND MANMULL JAIN COLLEGE</a:t>
            </a:r>
            <a:endParaRPr sz="18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lang="en-IN" sz="2400" u="sng" cap="none" strike="noStrike">
                <a:solidFill>
                  <a:schemeClr val="dk1"/>
                </a:solidFill>
                <a:latin typeface="Calibri"/>
                <a:ea typeface="Calibri"/>
                <a:cs typeface="Calibri"/>
                <a:sym typeface="Calibri"/>
              </a:rPr>
              <a:t>           </a:t>
            </a:r>
            <a:endParaRPr sz="2400" u="sng"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6" name="Google Shape;196;p16"/>
          <p:cNvSpPr txBox="1"/>
          <p:nvPr/>
        </p:nvSpPr>
        <p:spPr>
          <a:xfrm>
            <a:off x="491975" y="722525"/>
            <a:ext cx="9814200" cy="461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IN" sz="2000">
                <a:solidFill>
                  <a:schemeClr val="dk1"/>
                </a:solidFill>
                <a:latin typeface="Arial"/>
                <a:ea typeface="Arial"/>
                <a:cs typeface="Arial"/>
                <a:sym typeface="Arial"/>
              </a:rPr>
              <a:t>1)</a:t>
            </a:r>
            <a:r>
              <a:rPr lang="en-IN" sz="2000" u="sng">
                <a:solidFill>
                  <a:schemeClr val="dk1"/>
                </a:solidFill>
                <a:latin typeface="Arial"/>
                <a:ea typeface="Arial"/>
                <a:cs typeface="Arial"/>
                <a:sym typeface="Arial"/>
              </a:rPr>
              <a:t>Data Collection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Download employee data from  Edunet Dashboard</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lang="en-IN" sz="2000">
                <a:solidFill>
                  <a:schemeClr val="dk1"/>
                </a:solidFill>
                <a:latin typeface="Arial"/>
                <a:ea typeface="Arial"/>
                <a:cs typeface="Arial"/>
                <a:sym typeface="Arial"/>
              </a:rPr>
              <a:t>2) </a:t>
            </a:r>
            <a:r>
              <a:rPr lang="en-IN" sz="2000"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Calibri"/>
              <a:buNone/>
            </a:pPr>
            <a:r>
              <a:rPr lang="en-IN" sz="2000" u="sng">
                <a:solidFill>
                  <a:schemeClr val="dk1"/>
                </a:solidFill>
                <a:latin typeface="Calibri"/>
                <a:ea typeface="Calibri"/>
                <a:cs typeface="Calibri"/>
                <a:sym typeface="Calibri"/>
              </a:rPr>
              <a:t>There were 26 features in the data and </a:t>
            </a:r>
            <a:r>
              <a:rPr lang="en-IN" sz="2000">
                <a:solidFill>
                  <a:schemeClr val="dk1"/>
                </a:solidFill>
                <a:latin typeface="Arial"/>
                <a:ea typeface="Arial"/>
                <a:cs typeface="Arial"/>
                <a:sym typeface="Arial"/>
              </a:rPr>
              <a:t>9 Features </a:t>
            </a:r>
            <a:r>
              <a:rPr lang="en-IN" sz="2000">
                <a:solidFill>
                  <a:schemeClr val="dk1"/>
                </a:solidFill>
                <a:latin typeface="Calibri"/>
                <a:ea typeface="Calibri"/>
                <a:cs typeface="Calibri"/>
                <a:sym typeface="Calibri"/>
              </a:rPr>
              <a:t>were taken into consideration.</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ID</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First Name</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Last Name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Status</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Performance Level</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Current Employee Ratings</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Department Type</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Division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Job Function</a:t>
            </a:r>
            <a:endParaRPr sz="1800">
              <a:solidFill>
                <a:schemeClr val="dk1"/>
              </a:solidFill>
              <a:latin typeface="Calibri"/>
              <a:ea typeface="Calibri"/>
              <a:cs typeface="Calibri"/>
              <a:sym typeface="Calibri"/>
            </a:endParaRPr>
          </a:p>
        </p:txBody>
      </p:sp>
      <p:sp>
        <p:nvSpPr>
          <p:cNvPr id="197" name="Google Shape;197;p16"/>
          <p:cNvSpPr txBox="1"/>
          <p:nvPr/>
        </p:nvSpPr>
        <p:spPr>
          <a:xfrm>
            <a:off x="739775" y="5336200"/>
            <a:ext cx="7507200" cy="157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3) PERFORMANCE LEVEL: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Performance level was converted from numerical value to alphabetical values by using this formula,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•Performance level =IFS(Z8&gt;=5,"VERY HIGH", Z8&gt;=4,"HIGH",Z8&gt;=3,"MED", TRUE, "LOW")</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3" name="Google Shape;203;p17"/>
          <p:cNvSpPr txBox="1"/>
          <p:nvPr/>
        </p:nvSpPr>
        <p:spPr>
          <a:xfrm>
            <a:off x="739775" y="1049325"/>
            <a:ext cx="5850600" cy="141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IN" sz="1800">
                <a:solidFill>
                  <a:schemeClr val="dk1"/>
                </a:solidFill>
                <a:latin typeface="Arial"/>
                <a:ea typeface="Arial"/>
                <a:cs typeface="Arial"/>
                <a:sym typeface="Arial"/>
              </a:rPr>
              <a:t>5) </a:t>
            </a:r>
            <a:r>
              <a:rPr lang="en-IN" sz="1800" u="sng">
                <a:solidFill>
                  <a:schemeClr val="dk1"/>
                </a:solidFill>
                <a:latin typeface="Arial"/>
                <a:ea typeface="Arial"/>
                <a:cs typeface="Arial"/>
                <a:sym typeface="Arial"/>
              </a:rPr>
              <a:t>Summary/Pivot Table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IN" sz="1800" u="sng">
                <a:solidFill>
                  <a:schemeClr val="dk1"/>
                </a:solidFill>
                <a:latin typeface="Arial"/>
                <a:ea typeface="Arial"/>
                <a:cs typeface="Arial"/>
                <a:sym typeface="Arial"/>
              </a:rPr>
              <a:t>Features/Techniques Used</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aphicFrame>
        <p:nvGraphicFramePr>
          <p:cNvPr id="204" name="Google Shape;204;p17"/>
          <p:cNvGraphicFramePr/>
          <p:nvPr/>
        </p:nvGraphicFramePr>
        <p:xfrm>
          <a:off x="1994243" y="2283848"/>
          <a:ext cx="3000000" cy="3000000"/>
        </p:xfrm>
        <a:graphic>
          <a:graphicData uri="http://schemas.openxmlformats.org/drawingml/2006/table">
            <a:tbl>
              <a:tblPr bandRow="1" firstRow="1">
                <a:noFill/>
                <a:tableStyleId>{861A6830-41F7-4D16-840B-C9C1AB82BBCD}</a:tableStyleId>
              </a:tblPr>
              <a:tblGrid>
                <a:gridCol w="3268450"/>
                <a:gridCol w="2582150"/>
              </a:tblGrid>
              <a:tr h="487700">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TECHNIQUES USED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EXPLANATION (WHY)</a:t>
                      </a:r>
                      <a:endParaRPr sz="1800" u="none" cap="none" strike="noStrike"/>
                    </a:p>
                  </a:txBody>
                  <a:tcPr marT="45725" marB="45725" marR="91450" marL="91450"/>
                </a:tc>
              </a:tr>
              <a:tr h="827200">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Formula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Calculate Employee Performance Level</a:t>
                      </a:r>
                      <a:endParaRPr sz="1800" u="none" cap="none" strike="noStrike"/>
                    </a:p>
                  </a:txBody>
                  <a:tcPr marT="45725" marB="45725" marR="91450" marL="91450"/>
                </a:tc>
              </a:tr>
              <a:tr h="487700">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Pivot Table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Summarise</a:t>
                      </a:r>
                      <a:endParaRPr sz="1800" u="none" cap="none" strike="noStrike"/>
                    </a:p>
                  </a:txBody>
                  <a:tcPr marT="45725" marB="45725" marR="91450" marL="91450"/>
                </a:tc>
              </a:tr>
              <a:tr h="487700">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Graph</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1400"/>
                        <a:buFont typeface="Arial"/>
                        <a:buNone/>
                      </a:pPr>
                      <a:r>
                        <a:rPr lang="en-IN" sz="1400" u="none" cap="none" strike="noStrike">
                          <a:latin typeface="Arial"/>
                          <a:ea typeface="Arial"/>
                          <a:cs typeface="Arial"/>
                          <a:sym typeface="Arial"/>
                        </a:rPr>
                        <a:t>Data Visualisation</a:t>
                      </a:r>
                      <a:endParaRPr sz="1800" u="none" cap="none" strike="noStrike"/>
                    </a:p>
                  </a:txBody>
                  <a:tcPr marT="45725" marB="45725" marR="91450" marL="91450"/>
                </a:tc>
              </a:tr>
            </a:tbl>
          </a:graphicData>
        </a:graphic>
      </p:graphicFrame>
      <p:sp>
        <p:nvSpPr>
          <p:cNvPr id="205" name="Google Shape;205;p17"/>
          <p:cNvSpPr txBox="1"/>
          <p:nvPr/>
        </p:nvSpPr>
        <p:spPr>
          <a:xfrm>
            <a:off x="739776" y="4925550"/>
            <a:ext cx="5850600" cy="119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6</a:t>
            </a:r>
            <a:r>
              <a:rPr b="0" i="0" lang="en-IN" sz="2400" u="none" cap="none" strike="noStrike">
                <a:solidFill>
                  <a:srgbClr val="000000"/>
                </a:solidFill>
                <a:latin typeface="Calibri"/>
                <a:ea typeface="Calibri"/>
                <a:cs typeface="Calibri"/>
                <a:sym typeface="Calibri"/>
              </a:rPr>
              <a:t>) Graph representation</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Grap is used for visualisation of the data.</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8"/>
          <p:cNvPicPr preferRelativeResize="0"/>
          <p:nvPr/>
        </p:nvPicPr>
        <p:blipFill rotWithShape="1">
          <a:blip r:embed="rId3">
            <a:alphaModFix/>
          </a:blip>
          <a:srcRect b="0" l="0" r="0" t="0"/>
          <a:stretch/>
        </p:blipFill>
        <p:spPr>
          <a:xfrm>
            <a:off x="1905000" y="1600200"/>
            <a:ext cx="6172200" cy="4267200"/>
          </a:xfrm>
          <a:prstGeom prst="rect">
            <a:avLst/>
          </a:prstGeom>
          <a:noFill/>
          <a:ln>
            <a:noFill/>
          </a:ln>
        </p:spPr>
      </p:pic>
      <p:sp>
        <p:nvSpPr>
          <p:cNvPr id="211" name="Google Shape;211;p18"/>
          <p:cNvSpPr txBox="1"/>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1" i="0" lang="en-IN" sz="4800">
                <a:solidFill>
                  <a:schemeClr val="dk1"/>
                </a:solidFill>
                <a:latin typeface="Trebuchet MS"/>
                <a:ea typeface="Trebuchet MS"/>
                <a:cs typeface="Trebuchet MS"/>
                <a:sym typeface="Trebuchet MS"/>
              </a:rPr>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7" name="Google Shape;217;p19"/>
          <p:cNvSpPr txBox="1"/>
          <p:nvPr/>
        </p:nvSpPr>
        <p:spPr>
          <a:xfrm>
            <a:off x="838200" y="1371600"/>
            <a:ext cx="75438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30" name="Google Shape;130;p10"/>
          <p:cNvSpPr txBox="1"/>
          <p:nvPr/>
        </p:nvSpPr>
        <p:spPr>
          <a:xfrm>
            <a:off x="990600" y="2418100"/>
            <a:ext cx="5781675" cy="34778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For the growth of an organisation, employee’s performance is crucial.</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For better performance; promotion, increments and appreciation are received.</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For lesser performance, employees are motivated to do in a better and effective manner.</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To find out the better and lesser performers, it is required to do Employee Data Analysis on the performance of the employees.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43" name="Google Shape;143;p11"/>
          <p:cNvSpPr txBox="1"/>
          <p:nvPr/>
        </p:nvSpPr>
        <p:spPr>
          <a:xfrm>
            <a:off x="739775" y="2286000"/>
            <a:ext cx="5737225" cy="31700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Calibri"/>
                <a:ea typeface="Calibri"/>
                <a:cs typeface="Calibri"/>
                <a:sym typeface="Calibri"/>
              </a:rPr>
              <a:t>                                             </a:t>
            </a:r>
            <a:r>
              <a:rPr lang="en-IN" sz="2000">
                <a:solidFill>
                  <a:schemeClr val="dk1"/>
                </a:solidFill>
                <a:latin typeface="Arial"/>
                <a:ea typeface="Arial"/>
                <a:cs typeface="Arial"/>
                <a:sym typeface="Arial"/>
              </a:rPr>
              <a:t>Analysing the performance of the employee by considering various factors like gender, rating, performance core, achievements is called </a:t>
            </a:r>
            <a:r>
              <a:rPr b="1" lang="en-IN" sz="2000">
                <a:solidFill>
                  <a:schemeClr val="dk1"/>
                </a:solidFill>
                <a:latin typeface="Arial"/>
                <a:ea typeface="Arial"/>
                <a:cs typeface="Arial"/>
                <a:sym typeface="Arial"/>
              </a:rPr>
              <a:t>Employee Data (Performance) Analysis.</a:t>
            </a:r>
            <a:r>
              <a:rPr lang="en-IN" sz="2000">
                <a:solidFill>
                  <a:schemeClr val="dk1"/>
                </a:solidFill>
                <a:latin typeface="Arial"/>
                <a:ea typeface="Arial"/>
                <a:cs typeface="Arial"/>
                <a:sym typeface="Arial"/>
              </a:rPr>
              <a:t> It is helpful in identifying the trends and patterns of different categories of employees like high, medium and low. Employee Performance Analysis helps in identifying weak performers and motivating them to become great performers by focusing on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286874" y="199643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1" name="Google Shape;151;p12"/>
          <p:cNvSpPr txBox="1"/>
          <p:nvPr>
            <p:ph type="title"/>
          </p:nvPr>
        </p:nvSpPr>
        <p:spPr>
          <a:xfrm>
            <a:off x="699452" y="832368"/>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IN"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pic>
        <p:nvPicPr>
          <p:cNvPr id="154" name="Google Shape;154;p12"/>
          <p:cNvPicPr preferRelativeResize="0"/>
          <p:nvPr/>
        </p:nvPicPr>
        <p:blipFill rotWithShape="1">
          <a:blip r:embed="rId4">
            <a:alphaModFix/>
          </a:blip>
          <a:srcRect b="7777" l="5554" r="5555" t="6663"/>
          <a:stretch/>
        </p:blipFill>
        <p:spPr>
          <a:xfrm>
            <a:off x="699450" y="1745200"/>
            <a:ext cx="7367525" cy="442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0" y="2362200"/>
            <a:ext cx="1312379" cy="2763520"/>
          </a:xfrm>
          <a:prstGeom prst="rect">
            <a:avLst/>
          </a:prstGeom>
          <a:noFill/>
          <a:ln>
            <a:noFill/>
          </a:ln>
        </p:spPr>
      </p:sp>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9377362" y="171615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200" cy="5058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3200"/>
              <a:buFont typeface="Trebuchet MS"/>
              <a:buNone/>
            </a:pPr>
            <a:r>
              <a:rPr lang="en-IN" sz="3200"/>
              <a:t>OUR SOLUTION AND ITS VALUE PROPOSITION</a:t>
            </a:r>
            <a:endParaRPr/>
          </a:p>
        </p:txBody>
      </p:sp>
      <p:pic>
        <p:nvPicPr>
          <p:cNvPr id="164" name="Google Shape;164;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graphicFrame>
        <p:nvGraphicFramePr>
          <p:cNvPr id="166" name="Google Shape;166;p13"/>
          <p:cNvGraphicFramePr/>
          <p:nvPr/>
        </p:nvGraphicFramePr>
        <p:xfrm>
          <a:off x="1872968" y="2179310"/>
          <a:ext cx="3000000" cy="3000000"/>
        </p:xfrm>
        <a:graphic>
          <a:graphicData uri="http://schemas.openxmlformats.org/drawingml/2006/table">
            <a:tbl>
              <a:tblPr bandRow="1" firstRow="1">
                <a:noFill/>
                <a:tableStyleId>{861A6830-41F7-4D16-840B-C9C1AB82BBCD}</a:tableStyleId>
              </a:tblPr>
              <a:tblGrid>
                <a:gridCol w="2314075"/>
                <a:gridCol w="3689100"/>
              </a:tblGrid>
              <a:tr h="370850">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TECHNIQUES USED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EXPLANATION ( WHY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Formula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To calculate Employee Performance Level</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Pivot Table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To summarise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Graph</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SzPts val="2000"/>
                        <a:buFont typeface="Arial"/>
                        <a:buNone/>
                      </a:pPr>
                      <a:r>
                        <a:rPr lang="en-IN" sz="2000" u="none" cap="none" strike="noStrike">
                          <a:latin typeface="Arial"/>
                          <a:ea typeface="Arial"/>
                          <a:cs typeface="Arial"/>
                          <a:sym typeface="Arial"/>
                        </a:rPr>
                        <a:t>To present the data visually (Data Visualisation)</a:t>
                      </a:r>
                      <a:endParaRPr sz="18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IN"/>
              <a:t>Dataset Description</a:t>
            </a:r>
            <a:endParaRPr/>
          </a:p>
        </p:txBody>
      </p:sp>
      <p:sp>
        <p:nvSpPr>
          <p:cNvPr id="172" name="Google Shape;172;p14"/>
          <p:cNvSpPr txBox="1"/>
          <p:nvPr/>
        </p:nvSpPr>
        <p:spPr>
          <a:xfrm>
            <a:off x="838200" y="1600200"/>
            <a:ext cx="5943600" cy="553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rPr b="1" lang="en-IN" sz="2000">
                <a:solidFill>
                  <a:schemeClr val="dk1"/>
                </a:solidFill>
                <a:latin typeface="Calibri"/>
                <a:ea typeface="Calibri"/>
                <a:cs typeface="Calibri"/>
                <a:sym typeface="Calibri"/>
              </a:rPr>
              <a:t>Employee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Calibri"/>
              <a:buNone/>
            </a:pPr>
            <a:r>
              <a:rPr lang="en-IN" sz="2000">
                <a:solidFill>
                  <a:schemeClr val="dk1"/>
                </a:solidFill>
                <a:latin typeface="Calibri"/>
                <a:ea typeface="Calibri"/>
                <a:cs typeface="Calibri"/>
                <a:sym typeface="Calibri"/>
              </a:rPr>
              <a:t>There were a total of 2</a:t>
            </a:r>
            <a:r>
              <a:rPr lang="en-IN" sz="2000">
                <a:solidFill>
                  <a:schemeClr val="dk1"/>
                </a:solidFill>
                <a:latin typeface="Arial"/>
                <a:ea typeface="Arial"/>
                <a:cs typeface="Arial"/>
                <a:sym typeface="Arial"/>
              </a:rPr>
              <a:t>6 features in the employee dataset. And 9 features </a:t>
            </a:r>
            <a:r>
              <a:rPr lang="en-IN" sz="2000">
                <a:solidFill>
                  <a:schemeClr val="dk1"/>
                </a:solidFill>
                <a:latin typeface="Calibri"/>
                <a:ea typeface="Calibri"/>
                <a:cs typeface="Calibri"/>
                <a:sym typeface="Calibri"/>
              </a:rPr>
              <a:t>we're taken into consideration</a:t>
            </a:r>
            <a:r>
              <a:rPr lang="en-IN" sz="20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ID</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First Name</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Last Name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Status</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Performance Level</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Current Employee Ratings</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Department Type</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Division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Job Function</a:t>
            </a:r>
            <a:endParaRPr sz="18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p:txBody>
      </p:sp>
      <p:pic>
        <p:nvPicPr>
          <p:cNvPr descr="DataSet Type | Different Dataset Types and Examples" id="173" name="Google Shape;173;p14"/>
          <p:cNvPicPr preferRelativeResize="0"/>
          <p:nvPr/>
        </p:nvPicPr>
        <p:blipFill rotWithShape="1">
          <a:blip r:embed="rId3">
            <a:alphaModFix/>
          </a:blip>
          <a:srcRect b="8404" l="48221" r="0" t="9995"/>
          <a:stretch/>
        </p:blipFill>
        <p:spPr>
          <a:xfrm>
            <a:off x="6324600" y="1752600"/>
            <a:ext cx="3276601" cy="28687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182088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2" name="Google Shape;182;p15"/>
          <p:cNvSpPr/>
          <p:nvPr/>
        </p:nvSpPr>
        <p:spPr>
          <a:xfrm rot="-1711312">
            <a:off x="570303" y="3872754"/>
            <a:ext cx="1478829" cy="2621321"/>
          </a:xfrm>
          <a:prstGeom prst="rect">
            <a:avLst/>
          </a:prstGeom>
          <a:noFill/>
          <a:ln>
            <a:noFill/>
          </a:ln>
        </p:spPr>
      </p:sp>
      <p:sp>
        <p:nvSpPr>
          <p:cNvPr id="183" name="Google Shape;183;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IN" sz="4250"/>
              <a:t>THE "WOW" IN OUR SOLUTION</a:t>
            </a:r>
            <a:endParaRPr sz="4250"/>
          </a:p>
        </p:txBody>
      </p:sp>
      <p:sp>
        <p:nvSpPr>
          <p:cNvPr id="184" name="Google Shape;184;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2133600" y="1871606"/>
            <a:ext cx="6705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400"/>
              <a:buFont typeface="Calibri"/>
              <a:buNone/>
            </a:pPr>
            <a:r>
              <a:t/>
            </a:r>
            <a:endParaRPr b="1" sz="3400" u="sng">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IN" sz="2400">
                <a:solidFill>
                  <a:schemeClr val="dk1"/>
                </a:solidFill>
                <a:latin typeface="Arial"/>
                <a:ea typeface="Arial"/>
                <a:cs typeface="Arial"/>
                <a:sym typeface="Arial"/>
              </a:rPr>
              <a:t>Performance Level Formula = IFS(Z8&gt;=5,”VERY HIGH”,Z8&gt;=4,”HIGH”,Z8&gt;=3,”MED”,”TRUE”,”LOW”)</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