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71" r:id="rId5"/>
    <p:sldId id="275" r:id="rId6"/>
    <p:sldId id="277" r:id="rId7"/>
    <p:sldId id="276" r:id="rId8"/>
    <p:sldId id="265" r:id="rId9"/>
    <p:sldId id="266" r:id="rId10"/>
    <p:sldId id="272" r:id="rId11"/>
    <p:sldId id="267" r:id="rId12"/>
    <p:sldId id="263" r:id="rId13"/>
    <p:sldId id="262" r:id="rId14"/>
    <p:sldId id="259" r:id="rId15"/>
    <p:sldId id="273" r:id="rId16"/>
    <p:sldId id="274" r:id="rId17"/>
    <p:sldId id="268"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0"/>
    <p:restoredTop sz="96327"/>
  </p:normalViewPr>
  <p:slideViewPr>
    <p:cSldViewPr snapToGrid="0">
      <p:cViewPr>
        <p:scale>
          <a:sx n="73" d="100"/>
          <a:sy n="73" d="100"/>
        </p:scale>
        <p:origin x="144" y="1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685A62-0ECF-459D-9F0D-86DAA033741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2FBF92D-62B5-4C52-9EB2-DD9851EA0717}">
      <dgm:prSet/>
      <dgm:spPr/>
      <dgm:t>
        <a:bodyPr/>
        <a:lstStyle/>
        <a:p>
          <a:r>
            <a:rPr lang="en-US" b="1"/>
            <a:t>Dplyr</a:t>
          </a:r>
          <a:r>
            <a:rPr lang="en-US"/>
            <a:t>: Used for creating pipelines to build subsets of data frames and data frames summary.</a:t>
          </a:r>
        </a:p>
      </dgm:t>
    </dgm:pt>
    <dgm:pt modelId="{6F69E264-40DA-4439-BFDF-639FDEAB5A0A}" type="parTrans" cxnId="{9C91867C-79B1-46BF-BC9B-79A4313E3D6C}">
      <dgm:prSet/>
      <dgm:spPr/>
      <dgm:t>
        <a:bodyPr/>
        <a:lstStyle/>
        <a:p>
          <a:endParaRPr lang="en-US"/>
        </a:p>
      </dgm:t>
    </dgm:pt>
    <dgm:pt modelId="{55F1386B-0FBF-4EF4-A14E-37D156841F0D}" type="sibTrans" cxnId="{9C91867C-79B1-46BF-BC9B-79A4313E3D6C}">
      <dgm:prSet/>
      <dgm:spPr/>
      <dgm:t>
        <a:bodyPr/>
        <a:lstStyle/>
        <a:p>
          <a:endParaRPr lang="en-US"/>
        </a:p>
      </dgm:t>
    </dgm:pt>
    <dgm:pt modelId="{2A9E0E96-CCEC-4B42-B68B-F7BAAF18152E}">
      <dgm:prSet/>
      <dgm:spPr/>
      <dgm:t>
        <a:bodyPr/>
        <a:lstStyle/>
        <a:p>
          <a:r>
            <a:rPr lang="en-US" b="1"/>
            <a:t>Tidyr</a:t>
          </a:r>
          <a:r>
            <a:rPr lang="en-US"/>
            <a:t>: Used in conjunction with dplyr to clean data.</a:t>
          </a:r>
        </a:p>
      </dgm:t>
    </dgm:pt>
    <dgm:pt modelId="{6CE10EC9-9046-44B0-ACCA-A5348BEFF8AC}" type="parTrans" cxnId="{E1B92019-26DF-43D0-905A-FA18B87885A3}">
      <dgm:prSet/>
      <dgm:spPr/>
      <dgm:t>
        <a:bodyPr/>
        <a:lstStyle/>
        <a:p>
          <a:endParaRPr lang="en-US"/>
        </a:p>
      </dgm:t>
    </dgm:pt>
    <dgm:pt modelId="{C8E04B51-8C83-47F2-AD16-AD2F4FD012CF}" type="sibTrans" cxnId="{E1B92019-26DF-43D0-905A-FA18B87885A3}">
      <dgm:prSet/>
      <dgm:spPr/>
      <dgm:t>
        <a:bodyPr/>
        <a:lstStyle/>
        <a:p>
          <a:endParaRPr lang="en-US"/>
        </a:p>
      </dgm:t>
    </dgm:pt>
    <dgm:pt modelId="{198D8115-025E-4432-9619-05FA8ADF10A2}">
      <dgm:prSet/>
      <dgm:spPr/>
      <dgm:t>
        <a:bodyPr/>
        <a:lstStyle/>
        <a:p>
          <a:r>
            <a:rPr lang="en-US" b="1"/>
            <a:t>Plotly</a:t>
          </a:r>
          <a:r>
            <a:rPr lang="en-US"/>
            <a:t>: Used to create interactive plots (annotations)</a:t>
          </a:r>
        </a:p>
      </dgm:t>
    </dgm:pt>
    <dgm:pt modelId="{5D64C636-1AE1-4DED-9C9E-8BB7F614968F}" type="parTrans" cxnId="{846DCF73-B74C-4070-99BE-926013237231}">
      <dgm:prSet/>
      <dgm:spPr/>
      <dgm:t>
        <a:bodyPr/>
        <a:lstStyle/>
        <a:p>
          <a:endParaRPr lang="en-US"/>
        </a:p>
      </dgm:t>
    </dgm:pt>
    <dgm:pt modelId="{E0B4DF3A-DDAB-4565-A778-1F8790E4E4DC}" type="sibTrans" cxnId="{846DCF73-B74C-4070-99BE-926013237231}">
      <dgm:prSet/>
      <dgm:spPr/>
      <dgm:t>
        <a:bodyPr/>
        <a:lstStyle/>
        <a:p>
          <a:endParaRPr lang="en-US"/>
        </a:p>
      </dgm:t>
    </dgm:pt>
    <dgm:pt modelId="{EE8B7F78-1BD8-40FB-8E37-C735F346B965}">
      <dgm:prSet/>
      <dgm:spPr/>
      <dgm:t>
        <a:bodyPr/>
        <a:lstStyle/>
        <a:p>
          <a:r>
            <a:rPr lang="en-US" b="1"/>
            <a:t>FactoMineR</a:t>
          </a:r>
          <a:r>
            <a:rPr lang="en-US"/>
            <a:t>: Exploratory data analysis methods to summarize, visualize and describe data.</a:t>
          </a:r>
        </a:p>
      </dgm:t>
    </dgm:pt>
    <dgm:pt modelId="{FE42B6DE-5508-4FBA-A634-FFA622F3ACD6}" type="parTrans" cxnId="{E2E75162-05ED-499E-8CC4-4BACE9E4FF8A}">
      <dgm:prSet/>
      <dgm:spPr/>
      <dgm:t>
        <a:bodyPr/>
        <a:lstStyle/>
        <a:p>
          <a:endParaRPr lang="en-US"/>
        </a:p>
      </dgm:t>
    </dgm:pt>
    <dgm:pt modelId="{BB1A697E-1BA8-44EB-8D6A-9CE6B72C3364}" type="sibTrans" cxnId="{E2E75162-05ED-499E-8CC4-4BACE9E4FF8A}">
      <dgm:prSet/>
      <dgm:spPr/>
      <dgm:t>
        <a:bodyPr/>
        <a:lstStyle/>
        <a:p>
          <a:endParaRPr lang="en-US"/>
        </a:p>
      </dgm:t>
    </dgm:pt>
    <dgm:pt modelId="{5A36F17E-96F7-4720-82FE-B3B7742F774F}">
      <dgm:prSet/>
      <dgm:spPr/>
      <dgm:t>
        <a:bodyPr/>
        <a:lstStyle/>
        <a:p>
          <a:r>
            <a:rPr lang="en-US" b="1"/>
            <a:t>Countrycode</a:t>
          </a:r>
          <a:r>
            <a:rPr lang="en-US"/>
            <a:t>: Used for converting country names and codes from one format to another.</a:t>
          </a:r>
        </a:p>
      </dgm:t>
    </dgm:pt>
    <dgm:pt modelId="{F54507E4-F08B-451F-BEAE-71E93E6EDA39}" type="parTrans" cxnId="{CEED3EE9-C2C6-49F4-B94C-3C65D0BCEB85}">
      <dgm:prSet/>
      <dgm:spPr/>
      <dgm:t>
        <a:bodyPr/>
        <a:lstStyle/>
        <a:p>
          <a:endParaRPr lang="en-US"/>
        </a:p>
      </dgm:t>
    </dgm:pt>
    <dgm:pt modelId="{4C2B5B9F-8E93-480C-9F7B-4432CE92D98D}" type="sibTrans" cxnId="{CEED3EE9-C2C6-49F4-B94C-3C65D0BCEB85}">
      <dgm:prSet/>
      <dgm:spPr/>
      <dgm:t>
        <a:bodyPr/>
        <a:lstStyle/>
        <a:p>
          <a:endParaRPr lang="en-US"/>
        </a:p>
      </dgm:t>
    </dgm:pt>
    <dgm:pt modelId="{4EFECC46-4140-42D3-94EA-37B5CC50C681}">
      <dgm:prSet/>
      <dgm:spPr/>
      <dgm:t>
        <a:bodyPr/>
        <a:lstStyle/>
        <a:p>
          <a:r>
            <a:rPr lang="en-US" b="1"/>
            <a:t>Lubridate</a:t>
          </a:r>
          <a:r>
            <a:rPr lang="en-US"/>
            <a:t>: To manipulate date.</a:t>
          </a:r>
        </a:p>
      </dgm:t>
    </dgm:pt>
    <dgm:pt modelId="{E104BDBB-08B2-4E5A-93D6-C3344049D778}" type="parTrans" cxnId="{3C62DF24-2963-4F80-80CC-DDF50F9D917A}">
      <dgm:prSet/>
      <dgm:spPr/>
      <dgm:t>
        <a:bodyPr/>
        <a:lstStyle/>
        <a:p>
          <a:endParaRPr lang="en-US"/>
        </a:p>
      </dgm:t>
    </dgm:pt>
    <dgm:pt modelId="{1E0AD580-358A-4AEB-820A-05DC343665C6}" type="sibTrans" cxnId="{3C62DF24-2963-4F80-80CC-DDF50F9D917A}">
      <dgm:prSet/>
      <dgm:spPr/>
      <dgm:t>
        <a:bodyPr/>
        <a:lstStyle/>
        <a:p>
          <a:endParaRPr lang="en-US"/>
        </a:p>
      </dgm:t>
    </dgm:pt>
    <dgm:pt modelId="{26D7FCBA-37CA-4EF2-B8E5-1B12450231BF}">
      <dgm:prSet/>
      <dgm:spPr/>
      <dgm:t>
        <a:bodyPr/>
        <a:lstStyle/>
        <a:p>
          <a:r>
            <a:rPr lang="en-US" b="1"/>
            <a:t>Mice</a:t>
          </a:r>
          <a:r>
            <a:rPr lang="en-US"/>
            <a:t>: Used for imputing data.</a:t>
          </a:r>
        </a:p>
      </dgm:t>
    </dgm:pt>
    <dgm:pt modelId="{57DFD42F-1140-4FA0-B3AF-6AAE020AF0A9}" type="parTrans" cxnId="{D588F598-FD25-4F57-832F-76A4636439CD}">
      <dgm:prSet/>
      <dgm:spPr/>
      <dgm:t>
        <a:bodyPr/>
        <a:lstStyle/>
        <a:p>
          <a:endParaRPr lang="en-US"/>
        </a:p>
      </dgm:t>
    </dgm:pt>
    <dgm:pt modelId="{E2505145-B886-473C-9FB1-2253F509F210}" type="sibTrans" cxnId="{D588F598-FD25-4F57-832F-76A4636439CD}">
      <dgm:prSet/>
      <dgm:spPr/>
      <dgm:t>
        <a:bodyPr/>
        <a:lstStyle/>
        <a:p>
          <a:endParaRPr lang="en-US"/>
        </a:p>
      </dgm:t>
    </dgm:pt>
    <dgm:pt modelId="{9B0C27DB-F7BB-6F4B-92A1-E9E8C31CEB1F}" type="pres">
      <dgm:prSet presAssocID="{EA685A62-0ECF-459D-9F0D-86DAA033741D}" presName="linear" presStyleCnt="0">
        <dgm:presLayoutVars>
          <dgm:animLvl val="lvl"/>
          <dgm:resizeHandles val="exact"/>
        </dgm:presLayoutVars>
      </dgm:prSet>
      <dgm:spPr/>
    </dgm:pt>
    <dgm:pt modelId="{827D77C9-B9C1-C043-9A73-906EBAD880FA}" type="pres">
      <dgm:prSet presAssocID="{B2FBF92D-62B5-4C52-9EB2-DD9851EA0717}" presName="parentText" presStyleLbl="node1" presStyleIdx="0" presStyleCnt="7">
        <dgm:presLayoutVars>
          <dgm:chMax val="0"/>
          <dgm:bulletEnabled val="1"/>
        </dgm:presLayoutVars>
      </dgm:prSet>
      <dgm:spPr/>
    </dgm:pt>
    <dgm:pt modelId="{8553A6EB-5C35-664D-A586-2B5A5BAC60A3}" type="pres">
      <dgm:prSet presAssocID="{55F1386B-0FBF-4EF4-A14E-37D156841F0D}" presName="spacer" presStyleCnt="0"/>
      <dgm:spPr/>
    </dgm:pt>
    <dgm:pt modelId="{9BDA618C-0957-ED4A-A7AE-E64A1653BD57}" type="pres">
      <dgm:prSet presAssocID="{2A9E0E96-CCEC-4B42-B68B-F7BAAF18152E}" presName="parentText" presStyleLbl="node1" presStyleIdx="1" presStyleCnt="7">
        <dgm:presLayoutVars>
          <dgm:chMax val="0"/>
          <dgm:bulletEnabled val="1"/>
        </dgm:presLayoutVars>
      </dgm:prSet>
      <dgm:spPr/>
    </dgm:pt>
    <dgm:pt modelId="{BF63A4CE-9358-2644-93B6-8F82378FA5E1}" type="pres">
      <dgm:prSet presAssocID="{C8E04B51-8C83-47F2-AD16-AD2F4FD012CF}" presName="spacer" presStyleCnt="0"/>
      <dgm:spPr/>
    </dgm:pt>
    <dgm:pt modelId="{03BAD9D1-7D4C-9F48-ACE9-4F058298CA39}" type="pres">
      <dgm:prSet presAssocID="{198D8115-025E-4432-9619-05FA8ADF10A2}" presName="parentText" presStyleLbl="node1" presStyleIdx="2" presStyleCnt="7">
        <dgm:presLayoutVars>
          <dgm:chMax val="0"/>
          <dgm:bulletEnabled val="1"/>
        </dgm:presLayoutVars>
      </dgm:prSet>
      <dgm:spPr/>
    </dgm:pt>
    <dgm:pt modelId="{656414DF-BAE8-934B-831D-D36580DF31E8}" type="pres">
      <dgm:prSet presAssocID="{E0B4DF3A-DDAB-4565-A778-1F8790E4E4DC}" presName="spacer" presStyleCnt="0"/>
      <dgm:spPr/>
    </dgm:pt>
    <dgm:pt modelId="{E7F50677-FC55-1340-AE5E-EFFC031B6812}" type="pres">
      <dgm:prSet presAssocID="{EE8B7F78-1BD8-40FB-8E37-C735F346B965}" presName="parentText" presStyleLbl="node1" presStyleIdx="3" presStyleCnt="7">
        <dgm:presLayoutVars>
          <dgm:chMax val="0"/>
          <dgm:bulletEnabled val="1"/>
        </dgm:presLayoutVars>
      </dgm:prSet>
      <dgm:spPr/>
    </dgm:pt>
    <dgm:pt modelId="{CCD11D42-DCA1-E74D-86BA-F05C2E279366}" type="pres">
      <dgm:prSet presAssocID="{BB1A697E-1BA8-44EB-8D6A-9CE6B72C3364}" presName="spacer" presStyleCnt="0"/>
      <dgm:spPr/>
    </dgm:pt>
    <dgm:pt modelId="{F650C7F7-0618-F64C-8126-D8F0242571D0}" type="pres">
      <dgm:prSet presAssocID="{5A36F17E-96F7-4720-82FE-B3B7742F774F}" presName="parentText" presStyleLbl="node1" presStyleIdx="4" presStyleCnt="7">
        <dgm:presLayoutVars>
          <dgm:chMax val="0"/>
          <dgm:bulletEnabled val="1"/>
        </dgm:presLayoutVars>
      </dgm:prSet>
      <dgm:spPr/>
    </dgm:pt>
    <dgm:pt modelId="{7FACF732-5209-0549-9F35-94455A52D0A8}" type="pres">
      <dgm:prSet presAssocID="{4C2B5B9F-8E93-480C-9F7B-4432CE92D98D}" presName="spacer" presStyleCnt="0"/>
      <dgm:spPr/>
    </dgm:pt>
    <dgm:pt modelId="{FCA47E1F-A9F2-1847-A77F-AC94B58E6A9A}" type="pres">
      <dgm:prSet presAssocID="{4EFECC46-4140-42D3-94EA-37B5CC50C681}" presName="parentText" presStyleLbl="node1" presStyleIdx="5" presStyleCnt="7">
        <dgm:presLayoutVars>
          <dgm:chMax val="0"/>
          <dgm:bulletEnabled val="1"/>
        </dgm:presLayoutVars>
      </dgm:prSet>
      <dgm:spPr/>
    </dgm:pt>
    <dgm:pt modelId="{CBCE22BD-1029-6945-803C-79ADDE335C09}" type="pres">
      <dgm:prSet presAssocID="{1E0AD580-358A-4AEB-820A-05DC343665C6}" presName="spacer" presStyleCnt="0"/>
      <dgm:spPr/>
    </dgm:pt>
    <dgm:pt modelId="{C1B939F1-C8F1-E14D-8AC2-50DB013B9445}" type="pres">
      <dgm:prSet presAssocID="{26D7FCBA-37CA-4EF2-B8E5-1B12450231BF}" presName="parentText" presStyleLbl="node1" presStyleIdx="6" presStyleCnt="7">
        <dgm:presLayoutVars>
          <dgm:chMax val="0"/>
          <dgm:bulletEnabled val="1"/>
        </dgm:presLayoutVars>
      </dgm:prSet>
      <dgm:spPr/>
    </dgm:pt>
  </dgm:ptLst>
  <dgm:cxnLst>
    <dgm:cxn modelId="{E1B92019-26DF-43D0-905A-FA18B87885A3}" srcId="{EA685A62-0ECF-459D-9F0D-86DAA033741D}" destId="{2A9E0E96-CCEC-4B42-B68B-F7BAAF18152E}" srcOrd="1" destOrd="0" parTransId="{6CE10EC9-9046-44B0-ACCA-A5348BEFF8AC}" sibTransId="{C8E04B51-8C83-47F2-AD16-AD2F4FD012CF}"/>
    <dgm:cxn modelId="{3C62DF24-2963-4F80-80CC-DDF50F9D917A}" srcId="{EA685A62-0ECF-459D-9F0D-86DAA033741D}" destId="{4EFECC46-4140-42D3-94EA-37B5CC50C681}" srcOrd="5" destOrd="0" parTransId="{E104BDBB-08B2-4E5A-93D6-C3344049D778}" sibTransId="{1E0AD580-358A-4AEB-820A-05DC343665C6}"/>
    <dgm:cxn modelId="{68B9012C-025A-8B4D-9225-FC38521E6606}" type="presOf" srcId="{26D7FCBA-37CA-4EF2-B8E5-1B12450231BF}" destId="{C1B939F1-C8F1-E14D-8AC2-50DB013B9445}" srcOrd="0" destOrd="0" presId="urn:microsoft.com/office/officeart/2005/8/layout/vList2"/>
    <dgm:cxn modelId="{70783655-C561-A54D-947F-EBBF34816F54}" type="presOf" srcId="{B2FBF92D-62B5-4C52-9EB2-DD9851EA0717}" destId="{827D77C9-B9C1-C043-9A73-906EBAD880FA}" srcOrd="0" destOrd="0" presId="urn:microsoft.com/office/officeart/2005/8/layout/vList2"/>
    <dgm:cxn modelId="{E2E75162-05ED-499E-8CC4-4BACE9E4FF8A}" srcId="{EA685A62-0ECF-459D-9F0D-86DAA033741D}" destId="{EE8B7F78-1BD8-40FB-8E37-C735F346B965}" srcOrd="3" destOrd="0" parTransId="{FE42B6DE-5508-4FBA-A634-FFA622F3ACD6}" sibTransId="{BB1A697E-1BA8-44EB-8D6A-9CE6B72C3364}"/>
    <dgm:cxn modelId="{CA445165-C734-E440-82EE-FCA649FCDD2A}" type="presOf" srcId="{5A36F17E-96F7-4720-82FE-B3B7742F774F}" destId="{F650C7F7-0618-F64C-8126-D8F0242571D0}" srcOrd="0" destOrd="0" presId="urn:microsoft.com/office/officeart/2005/8/layout/vList2"/>
    <dgm:cxn modelId="{846DCF73-B74C-4070-99BE-926013237231}" srcId="{EA685A62-0ECF-459D-9F0D-86DAA033741D}" destId="{198D8115-025E-4432-9619-05FA8ADF10A2}" srcOrd="2" destOrd="0" parTransId="{5D64C636-1AE1-4DED-9C9E-8BB7F614968F}" sibTransId="{E0B4DF3A-DDAB-4565-A778-1F8790E4E4DC}"/>
    <dgm:cxn modelId="{EED64377-B7A2-0341-A60A-421DCB7C9D53}" type="presOf" srcId="{198D8115-025E-4432-9619-05FA8ADF10A2}" destId="{03BAD9D1-7D4C-9F48-ACE9-4F058298CA39}" srcOrd="0" destOrd="0" presId="urn:microsoft.com/office/officeart/2005/8/layout/vList2"/>
    <dgm:cxn modelId="{9C91867C-79B1-46BF-BC9B-79A4313E3D6C}" srcId="{EA685A62-0ECF-459D-9F0D-86DAA033741D}" destId="{B2FBF92D-62B5-4C52-9EB2-DD9851EA0717}" srcOrd="0" destOrd="0" parTransId="{6F69E264-40DA-4439-BFDF-639FDEAB5A0A}" sibTransId="{55F1386B-0FBF-4EF4-A14E-37D156841F0D}"/>
    <dgm:cxn modelId="{20050F83-3E37-BC40-9429-128682137AE5}" type="presOf" srcId="{4EFECC46-4140-42D3-94EA-37B5CC50C681}" destId="{FCA47E1F-A9F2-1847-A77F-AC94B58E6A9A}" srcOrd="0" destOrd="0" presId="urn:microsoft.com/office/officeart/2005/8/layout/vList2"/>
    <dgm:cxn modelId="{D588F598-FD25-4F57-832F-76A4636439CD}" srcId="{EA685A62-0ECF-459D-9F0D-86DAA033741D}" destId="{26D7FCBA-37CA-4EF2-B8E5-1B12450231BF}" srcOrd="6" destOrd="0" parTransId="{57DFD42F-1140-4FA0-B3AF-6AAE020AF0A9}" sibTransId="{E2505145-B886-473C-9FB1-2253F509F210}"/>
    <dgm:cxn modelId="{56DF94C4-5876-DA44-9B37-34AB82CB0525}" type="presOf" srcId="{EA685A62-0ECF-459D-9F0D-86DAA033741D}" destId="{9B0C27DB-F7BB-6F4B-92A1-E9E8C31CEB1F}" srcOrd="0" destOrd="0" presId="urn:microsoft.com/office/officeart/2005/8/layout/vList2"/>
    <dgm:cxn modelId="{9C0257DE-8CA1-CC46-A511-18B4FA2B68DD}" type="presOf" srcId="{2A9E0E96-CCEC-4B42-B68B-F7BAAF18152E}" destId="{9BDA618C-0957-ED4A-A7AE-E64A1653BD57}" srcOrd="0" destOrd="0" presId="urn:microsoft.com/office/officeart/2005/8/layout/vList2"/>
    <dgm:cxn modelId="{CEED3EE9-C2C6-49F4-B94C-3C65D0BCEB85}" srcId="{EA685A62-0ECF-459D-9F0D-86DAA033741D}" destId="{5A36F17E-96F7-4720-82FE-B3B7742F774F}" srcOrd="4" destOrd="0" parTransId="{F54507E4-F08B-451F-BEAE-71E93E6EDA39}" sibTransId="{4C2B5B9F-8E93-480C-9F7B-4432CE92D98D}"/>
    <dgm:cxn modelId="{5CB402F4-E545-264F-8246-0367E9B521C5}" type="presOf" srcId="{EE8B7F78-1BD8-40FB-8E37-C735F346B965}" destId="{E7F50677-FC55-1340-AE5E-EFFC031B6812}" srcOrd="0" destOrd="0" presId="urn:microsoft.com/office/officeart/2005/8/layout/vList2"/>
    <dgm:cxn modelId="{9B081E0A-3ED7-ED4D-A7BE-219FB3A3318E}" type="presParOf" srcId="{9B0C27DB-F7BB-6F4B-92A1-E9E8C31CEB1F}" destId="{827D77C9-B9C1-C043-9A73-906EBAD880FA}" srcOrd="0" destOrd="0" presId="urn:microsoft.com/office/officeart/2005/8/layout/vList2"/>
    <dgm:cxn modelId="{9541C44A-7049-214D-A9A1-D1BFEEF113D6}" type="presParOf" srcId="{9B0C27DB-F7BB-6F4B-92A1-E9E8C31CEB1F}" destId="{8553A6EB-5C35-664D-A586-2B5A5BAC60A3}" srcOrd="1" destOrd="0" presId="urn:microsoft.com/office/officeart/2005/8/layout/vList2"/>
    <dgm:cxn modelId="{C73A73F8-9931-D348-A7B4-74B78DDFBD34}" type="presParOf" srcId="{9B0C27DB-F7BB-6F4B-92A1-E9E8C31CEB1F}" destId="{9BDA618C-0957-ED4A-A7AE-E64A1653BD57}" srcOrd="2" destOrd="0" presId="urn:microsoft.com/office/officeart/2005/8/layout/vList2"/>
    <dgm:cxn modelId="{98E5D07F-2152-204B-8958-5AF6A98519E8}" type="presParOf" srcId="{9B0C27DB-F7BB-6F4B-92A1-E9E8C31CEB1F}" destId="{BF63A4CE-9358-2644-93B6-8F82378FA5E1}" srcOrd="3" destOrd="0" presId="urn:microsoft.com/office/officeart/2005/8/layout/vList2"/>
    <dgm:cxn modelId="{7272934B-1438-8647-B972-9B317FD4C26F}" type="presParOf" srcId="{9B0C27DB-F7BB-6F4B-92A1-E9E8C31CEB1F}" destId="{03BAD9D1-7D4C-9F48-ACE9-4F058298CA39}" srcOrd="4" destOrd="0" presId="urn:microsoft.com/office/officeart/2005/8/layout/vList2"/>
    <dgm:cxn modelId="{B69B7D1B-853E-C34C-9AF7-8A8ADF8556B3}" type="presParOf" srcId="{9B0C27DB-F7BB-6F4B-92A1-E9E8C31CEB1F}" destId="{656414DF-BAE8-934B-831D-D36580DF31E8}" srcOrd="5" destOrd="0" presId="urn:microsoft.com/office/officeart/2005/8/layout/vList2"/>
    <dgm:cxn modelId="{11E2E42B-FE42-D745-BF3F-3856A1766763}" type="presParOf" srcId="{9B0C27DB-F7BB-6F4B-92A1-E9E8C31CEB1F}" destId="{E7F50677-FC55-1340-AE5E-EFFC031B6812}" srcOrd="6" destOrd="0" presId="urn:microsoft.com/office/officeart/2005/8/layout/vList2"/>
    <dgm:cxn modelId="{CA43C446-7AE0-9543-848F-0088E164FC5C}" type="presParOf" srcId="{9B0C27DB-F7BB-6F4B-92A1-E9E8C31CEB1F}" destId="{CCD11D42-DCA1-E74D-86BA-F05C2E279366}" srcOrd="7" destOrd="0" presId="urn:microsoft.com/office/officeart/2005/8/layout/vList2"/>
    <dgm:cxn modelId="{26512387-6298-E345-AA90-137E5D828FA6}" type="presParOf" srcId="{9B0C27DB-F7BB-6F4B-92A1-E9E8C31CEB1F}" destId="{F650C7F7-0618-F64C-8126-D8F0242571D0}" srcOrd="8" destOrd="0" presId="urn:microsoft.com/office/officeart/2005/8/layout/vList2"/>
    <dgm:cxn modelId="{966EC234-FAF1-7445-A5FF-ABEDAB1B5F95}" type="presParOf" srcId="{9B0C27DB-F7BB-6F4B-92A1-E9E8C31CEB1F}" destId="{7FACF732-5209-0549-9F35-94455A52D0A8}" srcOrd="9" destOrd="0" presId="urn:microsoft.com/office/officeart/2005/8/layout/vList2"/>
    <dgm:cxn modelId="{84F8744C-D115-1343-9337-1360255E9D57}" type="presParOf" srcId="{9B0C27DB-F7BB-6F4B-92A1-E9E8C31CEB1F}" destId="{FCA47E1F-A9F2-1847-A77F-AC94B58E6A9A}" srcOrd="10" destOrd="0" presId="urn:microsoft.com/office/officeart/2005/8/layout/vList2"/>
    <dgm:cxn modelId="{222A7312-A140-6243-88C8-EAF506DB1F81}" type="presParOf" srcId="{9B0C27DB-F7BB-6F4B-92A1-E9E8C31CEB1F}" destId="{CBCE22BD-1029-6945-803C-79ADDE335C09}" srcOrd="11" destOrd="0" presId="urn:microsoft.com/office/officeart/2005/8/layout/vList2"/>
    <dgm:cxn modelId="{49D29153-BCF6-6A4A-9B49-ADB2DD362E55}" type="presParOf" srcId="{9B0C27DB-F7BB-6F4B-92A1-E9E8C31CEB1F}" destId="{C1B939F1-C8F1-E14D-8AC2-50DB013B944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D77C9-B9C1-C043-9A73-906EBAD880FA}">
      <dsp:nvSpPr>
        <dsp:cNvPr id="0" name=""/>
        <dsp:cNvSpPr/>
      </dsp:nvSpPr>
      <dsp:spPr>
        <a:xfrm>
          <a:off x="0" y="45615"/>
          <a:ext cx="6628804" cy="65637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Dplyr</a:t>
          </a:r>
          <a:r>
            <a:rPr lang="en-US" sz="1700" kern="1200"/>
            <a:t>: Used for creating pipelines to build subsets of data frames and data frames summary.</a:t>
          </a:r>
        </a:p>
      </dsp:txBody>
      <dsp:txXfrm>
        <a:off x="32041" y="77656"/>
        <a:ext cx="6564722" cy="592288"/>
      </dsp:txXfrm>
    </dsp:sp>
    <dsp:sp modelId="{9BDA618C-0957-ED4A-A7AE-E64A1653BD57}">
      <dsp:nvSpPr>
        <dsp:cNvPr id="0" name=""/>
        <dsp:cNvSpPr/>
      </dsp:nvSpPr>
      <dsp:spPr>
        <a:xfrm>
          <a:off x="0" y="750945"/>
          <a:ext cx="6628804" cy="656370"/>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Tidyr</a:t>
          </a:r>
          <a:r>
            <a:rPr lang="en-US" sz="1700" kern="1200"/>
            <a:t>: Used in conjunction with dplyr to clean data.</a:t>
          </a:r>
        </a:p>
      </dsp:txBody>
      <dsp:txXfrm>
        <a:off x="32041" y="782986"/>
        <a:ext cx="6564722" cy="592288"/>
      </dsp:txXfrm>
    </dsp:sp>
    <dsp:sp modelId="{03BAD9D1-7D4C-9F48-ACE9-4F058298CA39}">
      <dsp:nvSpPr>
        <dsp:cNvPr id="0" name=""/>
        <dsp:cNvSpPr/>
      </dsp:nvSpPr>
      <dsp:spPr>
        <a:xfrm>
          <a:off x="0" y="1456275"/>
          <a:ext cx="6628804" cy="65637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Plotly</a:t>
          </a:r>
          <a:r>
            <a:rPr lang="en-US" sz="1700" kern="1200"/>
            <a:t>: Used to create interactive plots (annotations)</a:t>
          </a:r>
        </a:p>
      </dsp:txBody>
      <dsp:txXfrm>
        <a:off x="32041" y="1488316"/>
        <a:ext cx="6564722" cy="592288"/>
      </dsp:txXfrm>
    </dsp:sp>
    <dsp:sp modelId="{E7F50677-FC55-1340-AE5E-EFFC031B6812}">
      <dsp:nvSpPr>
        <dsp:cNvPr id="0" name=""/>
        <dsp:cNvSpPr/>
      </dsp:nvSpPr>
      <dsp:spPr>
        <a:xfrm>
          <a:off x="0" y="2161605"/>
          <a:ext cx="6628804" cy="65637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FactoMineR</a:t>
          </a:r>
          <a:r>
            <a:rPr lang="en-US" sz="1700" kern="1200"/>
            <a:t>: Exploratory data analysis methods to summarize, visualize and describe data.</a:t>
          </a:r>
        </a:p>
      </dsp:txBody>
      <dsp:txXfrm>
        <a:off x="32041" y="2193646"/>
        <a:ext cx="6564722" cy="592288"/>
      </dsp:txXfrm>
    </dsp:sp>
    <dsp:sp modelId="{F650C7F7-0618-F64C-8126-D8F0242571D0}">
      <dsp:nvSpPr>
        <dsp:cNvPr id="0" name=""/>
        <dsp:cNvSpPr/>
      </dsp:nvSpPr>
      <dsp:spPr>
        <a:xfrm>
          <a:off x="0" y="2866935"/>
          <a:ext cx="6628804" cy="65637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Countrycode</a:t>
          </a:r>
          <a:r>
            <a:rPr lang="en-US" sz="1700" kern="1200"/>
            <a:t>: Used for converting country names and codes from one format to another.</a:t>
          </a:r>
        </a:p>
      </dsp:txBody>
      <dsp:txXfrm>
        <a:off x="32041" y="2898976"/>
        <a:ext cx="6564722" cy="592288"/>
      </dsp:txXfrm>
    </dsp:sp>
    <dsp:sp modelId="{FCA47E1F-A9F2-1847-A77F-AC94B58E6A9A}">
      <dsp:nvSpPr>
        <dsp:cNvPr id="0" name=""/>
        <dsp:cNvSpPr/>
      </dsp:nvSpPr>
      <dsp:spPr>
        <a:xfrm>
          <a:off x="0" y="3572265"/>
          <a:ext cx="6628804" cy="656370"/>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Lubridate</a:t>
          </a:r>
          <a:r>
            <a:rPr lang="en-US" sz="1700" kern="1200"/>
            <a:t>: To manipulate date.</a:t>
          </a:r>
        </a:p>
      </dsp:txBody>
      <dsp:txXfrm>
        <a:off x="32041" y="3604306"/>
        <a:ext cx="6564722" cy="592288"/>
      </dsp:txXfrm>
    </dsp:sp>
    <dsp:sp modelId="{C1B939F1-C8F1-E14D-8AC2-50DB013B9445}">
      <dsp:nvSpPr>
        <dsp:cNvPr id="0" name=""/>
        <dsp:cNvSpPr/>
      </dsp:nvSpPr>
      <dsp:spPr>
        <a:xfrm>
          <a:off x="0" y="4277595"/>
          <a:ext cx="6628804" cy="65637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Mice</a:t>
          </a:r>
          <a:r>
            <a:rPr lang="en-US" sz="1700" kern="1200"/>
            <a:t>: Used for imputing data.</a:t>
          </a:r>
        </a:p>
      </dsp:txBody>
      <dsp:txXfrm>
        <a:off x="32041" y="4309636"/>
        <a:ext cx="6564722" cy="5922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8DBBE-EA6F-F914-ECE8-023F1D71A495}"/>
              </a:ext>
            </a:extLst>
          </p:cNvPr>
          <p:cNvSpPr>
            <a:spLocks noGrp="1"/>
          </p:cNvSpPr>
          <p:nvPr>
            <p:ph type="ctrTitle"/>
          </p:nvPr>
        </p:nvSpPr>
        <p:spPr>
          <a:xfrm>
            <a:off x="396624" y="609601"/>
            <a:ext cx="3843375" cy="5175624"/>
          </a:xfrm>
        </p:spPr>
        <p:txBody>
          <a:bodyPr vert="horz" lIns="91440" tIns="45720" rIns="91440" bIns="45720" rtlCol="0" anchor="ctr">
            <a:normAutofit/>
          </a:bodyPr>
          <a:lstStyle/>
          <a:p>
            <a:pPr algn="l"/>
            <a:r>
              <a:rPr lang="en-US" sz="3600" dirty="0">
                <a:solidFill>
                  <a:schemeClr val="tx1">
                    <a:lumMod val="85000"/>
                    <a:lumOff val="15000"/>
                  </a:schemeClr>
                </a:solidFill>
                <a:latin typeface="Calibri" panose="020F0502020204030204" pitchFamily="34" charset="0"/>
                <a:cs typeface="Calibri" panose="020F0502020204030204" pitchFamily="34" charset="0"/>
              </a:rPr>
              <a:t>BA With R Project</a:t>
            </a:r>
            <a:br>
              <a:rPr lang="en-US" sz="3600" dirty="0">
                <a:solidFill>
                  <a:schemeClr val="tx1">
                    <a:lumMod val="85000"/>
                    <a:lumOff val="15000"/>
                  </a:schemeClr>
                </a:solidFill>
                <a:latin typeface="Calibri" panose="020F0502020204030204" pitchFamily="34" charset="0"/>
                <a:cs typeface="Calibri" panose="020F0502020204030204" pitchFamily="34" charset="0"/>
              </a:rPr>
            </a:br>
            <a:r>
              <a:rPr lang="en-IN" sz="1800" b="1" dirty="0">
                <a:effectLst/>
                <a:latin typeface="Calibri" panose="020F0502020204030204" pitchFamily="34" charset="0"/>
                <a:cs typeface="Calibri" panose="020F0502020204030204" pitchFamily="34" charset="0"/>
              </a:rPr>
              <a:t>Predicting Cancellations of Hotel Bookings </a:t>
            </a:r>
            <a:br>
              <a:rPr lang="en-IN" sz="1100" dirty="0">
                <a:latin typeface="Calibri" panose="020F0502020204030204" pitchFamily="34" charset="0"/>
                <a:cs typeface="Calibri" panose="020F0502020204030204" pitchFamily="34" charset="0"/>
              </a:rPr>
            </a:br>
            <a:endParaRPr lang="en-US" sz="36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7FECE6D4-78F5-6DAA-53B5-E45691B5F981}"/>
              </a:ext>
            </a:extLst>
          </p:cNvPr>
          <p:cNvSpPr>
            <a:spLocks noGrp="1"/>
          </p:cNvSpPr>
          <p:nvPr>
            <p:ph type="subTitle" idx="1"/>
          </p:nvPr>
        </p:nvSpPr>
        <p:spPr>
          <a:xfrm>
            <a:off x="6116084" y="609601"/>
            <a:ext cx="5511296" cy="5175624"/>
          </a:xfrm>
        </p:spPr>
        <p:txBody>
          <a:bodyPr vert="horz" lIns="91440" tIns="45720" rIns="91440" bIns="45720" rtlCol="0" anchor="ctr">
            <a:normAutofit/>
          </a:bodyPr>
          <a:lstStyle/>
          <a:p>
            <a:pPr algn="l">
              <a:buFont typeface="Wingdings 3" charset="2"/>
              <a:buChar char=""/>
            </a:pPr>
            <a:r>
              <a:rPr lang="en-US" sz="2400" dirty="0">
                <a:solidFill>
                  <a:schemeClr val="bg1"/>
                </a:solidFill>
                <a:latin typeface="Calibri" panose="020F0502020204030204" pitchFamily="34" charset="0"/>
                <a:cs typeface="Calibri" panose="020F0502020204030204" pitchFamily="34" charset="0"/>
              </a:rPr>
              <a:t>Group Number 10</a:t>
            </a:r>
          </a:p>
          <a:p>
            <a:pPr algn="l">
              <a:buFont typeface="Wingdings 3" charset="2"/>
              <a:buChar char=""/>
            </a:pPr>
            <a:endParaRPr lang="en-US" dirty="0">
              <a:solidFill>
                <a:schemeClr val="bg1"/>
              </a:solidFill>
              <a:latin typeface="Calibri" panose="020F0502020204030204" pitchFamily="34" charset="0"/>
              <a:cs typeface="Calibri" panose="020F0502020204030204" pitchFamily="34" charset="0"/>
            </a:endParaRPr>
          </a:p>
          <a:p>
            <a:pPr algn="l">
              <a:buFont typeface="Wingdings 3" charset="2"/>
              <a:buChar char=""/>
            </a:pPr>
            <a:r>
              <a:rPr lang="en-US" sz="1400" dirty="0">
                <a:solidFill>
                  <a:schemeClr val="bg1"/>
                </a:solidFill>
                <a:latin typeface="Calibri" panose="020F0502020204030204" pitchFamily="34" charset="0"/>
                <a:cs typeface="Calibri" panose="020F0502020204030204" pitchFamily="34" charset="0"/>
              </a:rPr>
              <a:t>By:</a:t>
            </a:r>
          </a:p>
          <a:p>
            <a:pPr algn="l">
              <a:buFont typeface="Wingdings 3" charset="2"/>
              <a:buChar char=""/>
            </a:pPr>
            <a:r>
              <a:rPr lang="en-US" sz="2200" dirty="0">
                <a:solidFill>
                  <a:schemeClr val="bg1"/>
                </a:solidFill>
                <a:latin typeface="Calibri" panose="020F0502020204030204" pitchFamily="34" charset="0"/>
                <a:cs typeface="Calibri" panose="020F0502020204030204" pitchFamily="34" charset="0"/>
              </a:rPr>
              <a:t>Likith Vinayaka Giridhar (LXG210034)</a:t>
            </a:r>
          </a:p>
          <a:p>
            <a:pPr algn="l">
              <a:buFont typeface="Wingdings 3" charset="2"/>
              <a:buChar char=""/>
            </a:pPr>
            <a:r>
              <a:rPr lang="en-US" sz="2200" dirty="0">
                <a:solidFill>
                  <a:schemeClr val="bg1"/>
                </a:solidFill>
                <a:latin typeface="Calibri" panose="020F0502020204030204" pitchFamily="34" charset="0"/>
                <a:cs typeface="Calibri" panose="020F0502020204030204" pitchFamily="34" charset="0"/>
              </a:rPr>
              <a:t>Praful Patil (PVP220001)</a:t>
            </a:r>
          </a:p>
          <a:p>
            <a:pPr algn="l">
              <a:buFont typeface="Wingdings 3" charset="2"/>
              <a:buChar char=""/>
            </a:pPr>
            <a:r>
              <a:rPr lang="en-US" sz="2200" dirty="0">
                <a:solidFill>
                  <a:schemeClr val="bg1"/>
                </a:solidFill>
                <a:latin typeface="Calibri" panose="020F0502020204030204" pitchFamily="34" charset="0"/>
                <a:cs typeface="Calibri" panose="020F0502020204030204" pitchFamily="34" charset="0"/>
              </a:rPr>
              <a:t>Sai Rohit Boggarapu (SXB220120)</a:t>
            </a:r>
          </a:p>
          <a:p>
            <a:pPr algn="l">
              <a:buFont typeface="Wingdings 3" charset="2"/>
              <a:buChar char=""/>
            </a:pPr>
            <a:r>
              <a:rPr lang="en-US" sz="2200" dirty="0">
                <a:solidFill>
                  <a:schemeClr val="bg1"/>
                </a:solidFill>
                <a:latin typeface="Calibri" panose="020F0502020204030204" pitchFamily="34" charset="0"/>
                <a:cs typeface="Calibri" panose="020F0502020204030204" pitchFamily="34" charset="0"/>
              </a:rPr>
              <a:t>Rahul Kintali (RXK210144)</a:t>
            </a:r>
          </a:p>
        </p:txBody>
      </p:sp>
    </p:spTree>
    <p:extLst>
      <p:ext uri="{BB962C8B-B14F-4D97-AF65-F5344CB8AC3E}">
        <p14:creationId xmlns:p14="http://schemas.microsoft.com/office/powerpoint/2010/main" val="31171078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1E3B-44E5-C3EB-CD79-C9B643781B81}"/>
              </a:ext>
            </a:extLst>
          </p:cNvPr>
          <p:cNvSpPr>
            <a:spLocks noGrp="1"/>
          </p:cNvSpPr>
          <p:nvPr>
            <p:ph type="title"/>
          </p:nvPr>
        </p:nvSpPr>
        <p:spPr/>
        <p:txBody>
          <a:bodyPr/>
          <a:lstStyle/>
          <a:p>
            <a:r>
              <a:rPr lang="en-US" sz="3600" dirty="0">
                <a:latin typeface="Calibri" panose="020F0502020204030204" pitchFamily="34" charset="0"/>
                <a:cs typeface="Calibri" panose="020F0502020204030204" pitchFamily="34" charset="0"/>
              </a:rPr>
              <a:t>How much do guests pay for a room per night?</a:t>
            </a:r>
            <a:endParaRPr lang="en-US" dirty="0"/>
          </a:p>
        </p:txBody>
      </p:sp>
      <p:pic>
        <p:nvPicPr>
          <p:cNvPr id="5" name="Picture 4">
            <a:extLst>
              <a:ext uri="{FF2B5EF4-FFF2-40B4-BE49-F238E27FC236}">
                <a16:creationId xmlns:a16="http://schemas.microsoft.com/office/drawing/2014/main" id="{FD6FE644-056F-B89C-C61D-71E4093CAB56}"/>
              </a:ext>
            </a:extLst>
          </p:cNvPr>
          <p:cNvPicPr>
            <a:picLocks noChangeAspect="1"/>
          </p:cNvPicPr>
          <p:nvPr/>
        </p:nvPicPr>
        <p:blipFill>
          <a:blip r:embed="rId2"/>
          <a:stretch>
            <a:fillRect/>
          </a:stretch>
        </p:blipFill>
        <p:spPr>
          <a:xfrm>
            <a:off x="5826349" y="3587417"/>
            <a:ext cx="3661683" cy="2293030"/>
          </a:xfrm>
          <a:prstGeom prst="rect">
            <a:avLst/>
          </a:prstGeom>
        </p:spPr>
      </p:pic>
      <p:pic>
        <p:nvPicPr>
          <p:cNvPr id="6" name="Picture 5">
            <a:extLst>
              <a:ext uri="{FF2B5EF4-FFF2-40B4-BE49-F238E27FC236}">
                <a16:creationId xmlns:a16="http://schemas.microsoft.com/office/drawing/2014/main" id="{05590A99-EFA0-F306-8DF9-BAF2F0AF0F8F}"/>
              </a:ext>
            </a:extLst>
          </p:cNvPr>
          <p:cNvPicPr>
            <a:picLocks noChangeAspect="1"/>
          </p:cNvPicPr>
          <p:nvPr/>
        </p:nvPicPr>
        <p:blipFill>
          <a:blip r:embed="rId3"/>
          <a:stretch>
            <a:fillRect/>
          </a:stretch>
        </p:blipFill>
        <p:spPr>
          <a:xfrm>
            <a:off x="5826349" y="1270000"/>
            <a:ext cx="3447653" cy="2159000"/>
          </a:xfrm>
          <a:prstGeom prst="rect">
            <a:avLst/>
          </a:prstGeom>
        </p:spPr>
      </p:pic>
      <p:sp>
        <p:nvSpPr>
          <p:cNvPr id="7" name="TextBox 6">
            <a:extLst>
              <a:ext uri="{FF2B5EF4-FFF2-40B4-BE49-F238E27FC236}">
                <a16:creationId xmlns:a16="http://schemas.microsoft.com/office/drawing/2014/main" id="{15E456AD-7884-671A-F703-4130389A4A0D}"/>
              </a:ext>
            </a:extLst>
          </p:cNvPr>
          <p:cNvSpPr txBox="1"/>
          <p:nvPr/>
        </p:nvSpPr>
        <p:spPr>
          <a:xfrm>
            <a:off x="677334" y="1930400"/>
            <a:ext cx="4881255"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highest number of guests are from transient customer type bookings and lowest being for group customer type bookings. This trend can be seen for both the hotel types.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Prices charged by both the hotel types for different customer types remains more or less the same.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spread of outliers is extremely large for Transient and Transient-Party</a:t>
            </a:r>
          </a:p>
        </p:txBody>
      </p:sp>
    </p:spTree>
    <p:extLst>
      <p:ext uri="{BB962C8B-B14F-4D97-AF65-F5344CB8AC3E}">
        <p14:creationId xmlns:p14="http://schemas.microsoft.com/office/powerpoint/2010/main" val="12867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E156-1328-0426-55F2-83DD44AF2BDA}"/>
              </a:ext>
            </a:extLst>
          </p:cNvPr>
          <p:cNvSpPr>
            <a:spLocks noGrp="1"/>
          </p:cNvSpPr>
          <p:nvPr>
            <p:ph type="title"/>
          </p:nvPr>
        </p:nvSpPr>
        <p:spPr>
          <a:xfrm>
            <a:off x="677334" y="263912"/>
            <a:ext cx="8596668" cy="1320800"/>
          </a:xfrm>
        </p:spPr>
        <p:txBody>
          <a:bodyPr/>
          <a:lstStyle/>
          <a:p>
            <a:r>
              <a:rPr lang="en-US" dirty="0">
                <a:latin typeface="Calibri" panose="020F0502020204030204" pitchFamily="34" charset="0"/>
                <a:cs typeface="Calibri" panose="020F0502020204030204" pitchFamily="34" charset="0"/>
              </a:rPr>
              <a:t>How does the price per night vary over the year?</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61B8953-0A27-C375-42B1-4F56FCF8C09E}"/>
              </a:ext>
            </a:extLst>
          </p:cNvPr>
          <p:cNvSpPr>
            <a:spLocks noGrp="1"/>
          </p:cNvSpPr>
          <p:nvPr>
            <p:ph idx="1"/>
          </p:nvPr>
        </p:nvSpPr>
        <p:spPr>
          <a:xfrm>
            <a:off x="677334" y="1584713"/>
            <a:ext cx="8596668" cy="4456650"/>
          </a:xfrm>
        </p:spPr>
        <p:txBody>
          <a:bodyPr/>
          <a:lstStyle/>
          <a:p>
            <a:pPr marL="0" indent="0">
              <a:buNone/>
            </a:pPr>
            <a:r>
              <a:rPr lang="en-IN" dirty="0">
                <a:latin typeface="Calibri" panose="020F0502020204030204" pitchFamily="34" charset="0"/>
                <a:cs typeface="Calibri" panose="020F0502020204030204" pitchFamily="34" charset="0"/>
              </a:rPr>
              <a:t>We can notice that this is a peak and valley plot. The price per night is maximum in August and Minimum in January and November for resort hotel. For Resort hotel the price hikes from May to August and drops till November.</a:t>
            </a:r>
          </a:p>
        </p:txBody>
      </p:sp>
      <p:pic>
        <p:nvPicPr>
          <p:cNvPr id="4" name="Content Placeholder 4" descr="Chart, line chart&#10;&#10;Description automatically generated">
            <a:extLst>
              <a:ext uri="{FF2B5EF4-FFF2-40B4-BE49-F238E27FC236}">
                <a16:creationId xmlns:a16="http://schemas.microsoft.com/office/drawing/2014/main" id="{2B3495CB-7E05-F84C-DA7C-360FBD6B89A9}"/>
              </a:ext>
            </a:extLst>
          </p:cNvPr>
          <p:cNvPicPr>
            <a:picLocks noChangeAspect="1"/>
          </p:cNvPicPr>
          <p:nvPr/>
        </p:nvPicPr>
        <p:blipFill>
          <a:blip r:embed="rId2"/>
          <a:stretch>
            <a:fillRect/>
          </a:stretch>
        </p:blipFill>
        <p:spPr>
          <a:xfrm>
            <a:off x="677334" y="3121015"/>
            <a:ext cx="7754432" cy="3610479"/>
          </a:xfrm>
          <a:prstGeom prst="rect">
            <a:avLst/>
          </a:prstGeom>
        </p:spPr>
      </p:pic>
    </p:spTree>
    <p:extLst>
      <p:ext uri="{BB962C8B-B14F-4D97-AF65-F5344CB8AC3E}">
        <p14:creationId xmlns:p14="http://schemas.microsoft.com/office/powerpoint/2010/main" val="386389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6F3F-9A8B-AE7F-6461-15004695BF6D}"/>
              </a:ext>
            </a:extLst>
          </p:cNvPr>
          <p:cNvSpPr>
            <a:spLocks noGrp="1"/>
          </p:cNvSpPr>
          <p:nvPr>
            <p:ph type="title"/>
          </p:nvPr>
        </p:nvSpPr>
        <p:spPr>
          <a:xfrm>
            <a:off x="677334" y="443746"/>
            <a:ext cx="8596668" cy="630621"/>
          </a:xfrm>
        </p:spPr>
        <p:txBody>
          <a:bodyPr>
            <a:normAutofit fontScale="90000"/>
          </a:bodyPr>
          <a:lstStyle/>
          <a:p>
            <a:r>
              <a:rPr lang="en-US" b="0" i="0" u="none" strike="noStrike" dirty="0">
                <a:effectLst/>
                <a:latin typeface="Calibri" panose="020F0502020204030204" pitchFamily="34" charset="0"/>
                <a:cs typeface="Calibri" panose="020F0502020204030204" pitchFamily="34" charset="0"/>
              </a:rPr>
              <a:t>Which are the Busiest </a:t>
            </a:r>
            <a:r>
              <a:rPr lang="en-US" dirty="0">
                <a:latin typeface="Calibri" panose="020F0502020204030204" pitchFamily="34" charset="0"/>
                <a:cs typeface="Calibri" panose="020F0502020204030204" pitchFamily="34" charset="0"/>
              </a:rPr>
              <a:t>M</a:t>
            </a:r>
            <a:r>
              <a:rPr lang="en-US" b="0" i="0" u="none" strike="noStrike" dirty="0">
                <a:effectLst/>
                <a:latin typeface="Calibri" panose="020F0502020204030204" pitchFamily="34" charset="0"/>
                <a:cs typeface="Calibri" panose="020F0502020204030204" pitchFamily="34" charset="0"/>
              </a:rPr>
              <a:t>onth?</a:t>
            </a:r>
            <a:endParaRPr lang="en-US" dirty="0">
              <a:latin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24203517-031F-CDD3-8E8A-59626B8092F8}"/>
              </a:ext>
            </a:extLst>
          </p:cNvPr>
          <p:cNvSpPr>
            <a:spLocks noGrp="1"/>
          </p:cNvSpPr>
          <p:nvPr>
            <p:ph idx="1"/>
          </p:nvPr>
        </p:nvSpPr>
        <p:spPr>
          <a:xfrm>
            <a:off x="677334" y="1196494"/>
            <a:ext cx="8596668" cy="1134111"/>
          </a:xfrm>
        </p:spPr>
        <p:txBody>
          <a:bodyPr/>
          <a:lstStyle/>
          <a:p>
            <a:pPr marL="0" indent="0">
              <a:buNone/>
            </a:pPr>
            <a:r>
              <a:rPr lang="en-IN" dirty="0">
                <a:latin typeface="Calibri" panose="020F0502020204030204" pitchFamily="34" charset="0"/>
                <a:cs typeface="Calibri" panose="020F0502020204030204" pitchFamily="34" charset="0"/>
              </a:rPr>
              <a:t>For city hotel we can see the bookings consistently remain around 7500 or more from April to October and the bookings drop in winter months. This trend is very similar in resort hotels but the bookings hover around half of city hotels</a:t>
            </a:r>
          </a:p>
        </p:txBody>
      </p:sp>
      <p:pic>
        <p:nvPicPr>
          <p:cNvPr id="10" name="Picture 9" descr="A picture containing chart">
            <a:extLst>
              <a:ext uri="{FF2B5EF4-FFF2-40B4-BE49-F238E27FC236}">
                <a16:creationId xmlns:a16="http://schemas.microsoft.com/office/drawing/2014/main" id="{6FB6AE7C-D600-49EF-7E29-72E48B8E5171}"/>
              </a:ext>
            </a:extLst>
          </p:cNvPr>
          <p:cNvPicPr>
            <a:picLocks noChangeAspect="1"/>
          </p:cNvPicPr>
          <p:nvPr/>
        </p:nvPicPr>
        <p:blipFill>
          <a:blip r:embed="rId2"/>
          <a:stretch>
            <a:fillRect/>
          </a:stretch>
        </p:blipFill>
        <p:spPr>
          <a:xfrm>
            <a:off x="540891" y="2666883"/>
            <a:ext cx="3456951" cy="3610479"/>
          </a:xfrm>
          <a:prstGeom prst="rect">
            <a:avLst/>
          </a:prstGeom>
        </p:spPr>
      </p:pic>
      <p:pic>
        <p:nvPicPr>
          <p:cNvPr id="3" name="Picture 2" descr="Chart, bar chart&#10;&#10;Description automatically generated">
            <a:extLst>
              <a:ext uri="{FF2B5EF4-FFF2-40B4-BE49-F238E27FC236}">
                <a16:creationId xmlns:a16="http://schemas.microsoft.com/office/drawing/2014/main" id="{04B7A537-337B-07ED-0F45-AD43FE124B4B}"/>
              </a:ext>
            </a:extLst>
          </p:cNvPr>
          <p:cNvPicPr>
            <a:picLocks noChangeAspect="1"/>
          </p:cNvPicPr>
          <p:nvPr/>
        </p:nvPicPr>
        <p:blipFill>
          <a:blip r:embed="rId3"/>
          <a:stretch>
            <a:fillRect/>
          </a:stretch>
        </p:blipFill>
        <p:spPr>
          <a:xfrm>
            <a:off x="4817896" y="3079589"/>
            <a:ext cx="4456106" cy="2785066"/>
          </a:xfrm>
          <a:prstGeom prst="rect">
            <a:avLst/>
          </a:prstGeom>
        </p:spPr>
      </p:pic>
    </p:spTree>
    <p:extLst>
      <p:ext uri="{BB962C8B-B14F-4D97-AF65-F5344CB8AC3E}">
        <p14:creationId xmlns:p14="http://schemas.microsoft.com/office/powerpoint/2010/main" val="236892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0D21-EC25-E0E5-18A7-33623E34C610}"/>
              </a:ext>
            </a:extLst>
          </p:cNvPr>
          <p:cNvSpPr>
            <a:spLocks noGrp="1"/>
          </p:cNvSpPr>
          <p:nvPr>
            <p:ph type="title"/>
          </p:nvPr>
        </p:nvSpPr>
        <p:spPr>
          <a:xfrm>
            <a:off x="677334" y="156238"/>
            <a:ext cx="8596668" cy="1320800"/>
          </a:xfrm>
        </p:spPr>
        <p:txBody>
          <a:bodyPr/>
          <a:lstStyle/>
          <a:p>
            <a:r>
              <a:rPr lang="en-US" b="0" i="0" u="none" strike="noStrike" dirty="0">
                <a:effectLst/>
                <a:latin typeface="Calibri" panose="020F0502020204030204" pitchFamily="34" charset="0"/>
                <a:cs typeface="Calibri" panose="020F0502020204030204" pitchFamily="34" charset="0"/>
              </a:rPr>
              <a:t>How long do people stay at the hotels?</a:t>
            </a:r>
            <a:endParaRPr lang="en-US" dirty="0">
              <a:latin typeface="Calibri" panose="020F0502020204030204" pitchFamily="34" charset="0"/>
              <a:cs typeface="Calibri" panose="020F0502020204030204" pitchFamily="34" charset="0"/>
            </a:endParaRPr>
          </a:p>
        </p:txBody>
      </p:sp>
      <p:pic>
        <p:nvPicPr>
          <p:cNvPr id="5" name="Content Placeholder 4" descr="Chart, histogram&#10;&#10;Description automatically generated">
            <a:extLst>
              <a:ext uri="{FF2B5EF4-FFF2-40B4-BE49-F238E27FC236}">
                <a16:creationId xmlns:a16="http://schemas.microsoft.com/office/drawing/2014/main" id="{C2F32448-C75E-86C5-8467-42DAE0340488}"/>
              </a:ext>
            </a:extLst>
          </p:cNvPr>
          <p:cNvPicPr>
            <a:picLocks noGrp="1" noChangeAspect="1"/>
          </p:cNvPicPr>
          <p:nvPr>
            <p:ph idx="1"/>
          </p:nvPr>
        </p:nvPicPr>
        <p:blipFill>
          <a:blip r:embed="rId2"/>
          <a:stretch>
            <a:fillRect/>
          </a:stretch>
        </p:blipFill>
        <p:spPr>
          <a:xfrm>
            <a:off x="677333" y="2071452"/>
            <a:ext cx="7278997" cy="4707720"/>
          </a:xfrm>
        </p:spPr>
      </p:pic>
      <p:sp>
        <p:nvSpPr>
          <p:cNvPr id="6" name="TextBox 5">
            <a:extLst>
              <a:ext uri="{FF2B5EF4-FFF2-40B4-BE49-F238E27FC236}">
                <a16:creationId xmlns:a16="http://schemas.microsoft.com/office/drawing/2014/main" id="{C6AFDC46-8F53-C75A-0362-4F092FF54FEA}"/>
              </a:ext>
            </a:extLst>
          </p:cNvPr>
          <p:cNvSpPr txBox="1"/>
          <p:nvPr/>
        </p:nvSpPr>
        <p:spPr>
          <a:xfrm>
            <a:off x="677333" y="861847"/>
            <a:ext cx="8508707"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We can notice that most of the people stay for around 3 nights at a hotel and maximum people stay on an average of between 0-5 days. Also, the trend is similar in for both the hotels</a:t>
            </a:r>
          </a:p>
        </p:txBody>
      </p:sp>
    </p:spTree>
    <p:extLst>
      <p:ext uri="{BB962C8B-B14F-4D97-AF65-F5344CB8AC3E}">
        <p14:creationId xmlns:p14="http://schemas.microsoft.com/office/powerpoint/2010/main" val="3428761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D5EF-60AD-8E03-57F2-A0016FCB5F4E}"/>
              </a:ext>
            </a:extLst>
          </p:cNvPr>
          <p:cNvSpPr>
            <a:spLocks noGrp="1"/>
          </p:cNvSpPr>
          <p:nvPr>
            <p:ph type="title"/>
          </p:nvPr>
        </p:nvSpPr>
        <p:spPr>
          <a:xfrm>
            <a:off x="677334" y="112249"/>
            <a:ext cx="8596668" cy="1051932"/>
          </a:xfrm>
        </p:spPr>
        <p:txBody>
          <a:bodyPr>
            <a:normAutofit/>
          </a:bodyPr>
          <a:lstStyle/>
          <a:p>
            <a:r>
              <a:rPr lang="en-US" b="0" i="0" u="none" strike="noStrike" dirty="0">
                <a:effectLst/>
                <a:latin typeface="Calibri" panose="020F0502020204030204" pitchFamily="34" charset="0"/>
                <a:cs typeface="Calibri" panose="020F0502020204030204" pitchFamily="34" charset="0"/>
              </a:rPr>
              <a:t>How many bookings were cancelled?</a:t>
            </a:r>
            <a:endParaRPr lang="en-US" dirty="0">
              <a:latin typeface="Calibri" panose="020F0502020204030204" pitchFamily="34" charset="0"/>
              <a:cs typeface="Calibri" panose="020F0502020204030204" pitchFamily="34" charset="0"/>
            </a:endParaRPr>
          </a:p>
        </p:txBody>
      </p:sp>
      <p:pic>
        <p:nvPicPr>
          <p:cNvPr id="5" name="Content Placeholder 4" descr="Chart, bar chart&#10;&#10;Description automatically generated">
            <a:extLst>
              <a:ext uri="{FF2B5EF4-FFF2-40B4-BE49-F238E27FC236}">
                <a16:creationId xmlns:a16="http://schemas.microsoft.com/office/drawing/2014/main" id="{730C4863-5655-5A2E-321F-31D5E1075EB9}"/>
              </a:ext>
            </a:extLst>
          </p:cNvPr>
          <p:cNvPicPr>
            <a:picLocks noGrp="1" noChangeAspect="1"/>
          </p:cNvPicPr>
          <p:nvPr>
            <p:ph idx="1"/>
          </p:nvPr>
        </p:nvPicPr>
        <p:blipFill>
          <a:blip r:embed="rId2"/>
          <a:stretch>
            <a:fillRect/>
          </a:stretch>
        </p:blipFill>
        <p:spPr>
          <a:xfrm>
            <a:off x="1331153" y="3182286"/>
            <a:ext cx="7289030" cy="3563465"/>
          </a:xfrm>
        </p:spPr>
      </p:pic>
      <p:sp>
        <p:nvSpPr>
          <p:cNvPr id="7" name="TextBox 6">
            <a:extLst>
              <a:ext uri="{FF2B5EF4-FFF2-40B4-BE49-F238E27FC236}">
                <a16:creationId xmlns:a16="http://schemas.microsoft.com/office/drawing/2014/main" id="{D3610935-F5F7-BC14-2705-6547934F17B4}"/>
              </a:ext>
            </a:extLst>
          </p:cNvPr>
          <p:cNvSpPr txBox="1"/>
          <p:nvPr/>
        </p:nvSpPr>
        <p:spPr>
          <a:xfrm>
            <a:off x="677334" y="646862"/>
            <a:ext cx="859666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There were 37% of total bookings cancelled and in that City Hotel has more cancellations.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Total bookings canceled: 44,195 (37%)</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Resort hotel bookings canceled: 11,120 (28%)</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City hotel bookings canceled: 33,075 (42%)</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109215B-A2EE-F79B-0A71-E413B323275C}"/>
              </a:ext>
            </a:extLst>
          </p:cNvPr>
          <p:cNvSpPr txBox="1"/>
          <p:nvPr/>
        </p:nvSpPr>
        <p:spPr>
          <a:xfrm>
            <a:off x="677334" y="2520204"/>
            <a:ext cx="9353357" cy="646331"/>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Looking at the plot below we can notice that although the cancellations for city hotel is highest in April and for resort hotel it is in  August. We have taken percentages as it gives a normalized</a:t>
            </a:r>
            <a:endParaRPr lang="en-US" dirty="0"/>
          </a:p>
        </p:txBody>
      </p:sp>
      <p:sp>
        <p:nvSpPr>
          <p:cNvPr id="6" name="Title 1">
            <a:extLst>
              <a:ext uri="{FF2B5EF4-FFF2-40B4-BE49-F238E27FC236}">
                <a16:creationId xmlns:a16="http://schemas.microsoft.com/office/drawing/2014/main" id="{9D878701-8ECD-6FE1-7C2E-F47BC900F8D2}"/>
              </a:ext>
            </a:extLst>
          </p:cNvPr>
          <p:cNvSpPr txBox="1">
            <a:spLocks/>
          </p:cNvSpPr>
          <p:nvPr/>
        </p:nvSpPr>
        <p:spPr>
          <a:xfrm>
            <a:off x="677334" y="1690556"/>
            <a:ext cx="8596668" cy="1051932"/>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Which month have the highest number of cancelations?</a:t>
            </a:r>
          </a:p>
        </p:txBody>
      </p:sp>
    </p:spTree>
    <p:extLst>
      <p:ext uri="{BB962C8B-B14F-4D97-AF65-F5344CB8AC3E}">
        <p14:creationId xmlns:p14="http://schemas.microsoft.com/office/powerpoint/2010/main" val="380179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61BD5A-882E-85A6-F3E2-B540423824F8}"/>
              </a:ext>
            </a:extLst>
          </p:cNvPr>
          <p:cNvSpPr>
            <a:spLocks noGrp="1"/>
          </p:cNvSpPr>
          <p:nvPr>
            <p:ph type="title"/>
          </p:nvPr>
        </p:nvSpPr>
        <p:spPr>
          <a:xfrm>
            <a:off x="7181723" y="609600"/>
            <a:ext cx="4512989" cy="2227730"/>
          </a:xfrm>
        </p:spPr>
        <p:txBody>
          <a:bodyPr anchor="ctr">
            <a:normAutofit/>
          </a:bodyPr>
          <a:lstStyle/>
          <a:p>
            <a:pPr>
              <a:lnSpc>
                <a:spcPct val="90000"/>
              </a:lnSpc>
            </a:pPr>
            <a:r>
              <a:rPr lang="en-US">
                <a:solidFill>
                  <a:srgbClr val="FFFFFF"/>
                </a:solidFill>
              </a:rPr>
              <a:t>Data Preprocessing and Cleaning in preparation for modeling</a:t>
            </a:r>
          </a:p>
        </p:txBody>
      </p:sp>
      <p:pic>
        <p:nvPicPr>
          <p:cNvPr id="5" name="Picture 4" descr="Chart&#10;&#10;Description automatically generated">
            <a:extLst>
              <a:ext uri="{FF2B5EF4-FFF2-40B4-BE49-F238E27FC236}">
                <a16:creationId xmlns:a16="http://schemas.microsoft.com/office/drawing/2014/main" id="{AAC4F369-1431-3BEF-9DCD-B1177394284F}"/>
              </a:ext>
            </a:extLst>
          </p:cNvPr>
          <p:cNvPicPr>
            <a:picLocks noChangeAspect="1"/>
          </p:cNvPicPr>
          <p:nvPr/>
        </p:nvPicPr>
        <p:blipFill rotWithShape="1">
          <a:blip r:embed="rId2"/>
          <a:srcRect l="18708" r="14725"/>
          <a:stretch/>
        </p:blipFill>
        <p:spPr>
          <a:xfrm>
            <a:off x="370795" y="1346584"/>
            <a:ext cx="4409168" cy="4156363"/>
          </a:xfrm>
          <a:prstGeom prst="rect">
            <a:avLst/>
          </a:prstGeom>
        </p:spPr>
      </p:pic>
      <p:sp>
        <p:nvSpPr>
          <p:cNvPr id="3" name="Content Placeholder 2">
            <a:extLst>
              <a:ext uri="{FF2B5EF4-FFF2-40B4-BE49-F238E27FC236}">
                <a16:creationId xmlns:a16="http://schemas.microsoft.com/office/drawing/2014/main" id="{50A3988C-59C2-8514-72FA-FF5AF11705FB}"/>
              </a:ext>
            </a:extLst>
          </p:cNvPr>
          <p:cNvSpPr>
            <a:spLocks noGrp="1"/>
          </p:cNvSpPr>
          <p:nvPr>
            <p:ph idx="1"/>
          </p:nvPr>
        </p:nvSpPr>
        <p:spPr>
          <a:xfrm>
            <a:off x="7181725" y="2837329"/>
            <a:ext cx="4512988" cy="3317938"/>
          </a:xfrm>
        </p:spPr>
        <p:txBody>
          <a:bodyPr anchor="t">
            <a:normAutofit/>
          </a:bodyPr>
          <a:lstStyle/>
          <a:p>
            <a:r>
              <a:rPr lang="en-US">
                <a:solidFill>
                  <a:srgbClr val="FFFFFF"/>
                </a:solidFill>
              </a:rPr>
              <a:t>Correlation Heat map</a:t>
            </a:r>
          </a:p>
        </p:txBody>
      </p:sp>
    </p:spTree>
    <p:extLst>
      <p:ext uri="{BB962C8B-B14F-4D97-AF65-F5344CB8AC3E}">
        <p14:creationId xmlns:p14="http://schemas.microsoft.com/office/powerpoint/2010/main" val="161294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2A07-4CAD-70F1-B6D9-D4C9736B3CC6}"/>
              </a:ext>
            </a:extLst>
          </p:cNvPr>
          <p:cNvSpPr>
            <a:spLocks noGrp="1"/>
          </p:cNvSpPr>
          <p:nvPr>
            <p:ph type="title"/>
          </p:nvPr>
        </p:nvSpPr>
        <p:spPr>
          <a:xfrm>
            <a:off x="677334" y="609600"/>
            <a:ext cx="8596668" cy="484907"/>
          </a:xfrm>
        </p:spPr>
        <p:txBody>
          <a:bodyPr>
            <a:normAutofit fontScale="90000"/>
          </a:bodyPr>
          <a:lstStyle/>
          <a:p>
            <a:pPr lvl="0" algn="just">
              <a:buSzPts val="1200"/>
              <a:tabLst>
                <a:tab pos="3760470" algn="l"/>
              </a:tabLs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Feature Engineering:</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F0433566-0C35-E439-208A-AA6E248AC4AB}"/>
              </a:ext>
            </a:extLst>
          </p:cNvPr>
          <p:cNvSpPr txBox="1">
            <a:spLocks/>
          </p:cNvSpPr>
          <p:nvPr/>
        </p:nvSpPr>
        <p:spPr>
          <a:xfrm>
            <a:off x="677334" y="3066181"/>
            <a:ext cx="8246879" cy="484907"/>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kern="100" dirty="0">
                <a:effectLst/>
                <a:latin typeface="Calibri" panose="020F0502020204030204" pitchFamily="34" charset="0"/>
                <a:ea typeface="Calibri" panose="020F0502020204030204" pitchFamily="34" charset="0"/>
                <a:cs typeface="Times New Roman" panose="02020603050405020304" pitchFamily="18" charset="0"/>
              </a:rPr>
              <a:t>Principal Component Analysis:</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
        <p:nvSpPr>
          <p:cNvPr id="12" name="TextBox 11">
            <a:extLst>
              <a:ext uri="{FF2B5EF4-FFF2-40B4-BE49-F238E27FC236}">
                <a16:creationId xmlns:a16="http://schemas.microsoft.com/office/drawing/2014/main" id="{B8424A2F-FBB1-1A09-FBB1-781B3F536907}"/>
              </a:ext>
            </a:extLst>
          </p:cNvPr>
          <p:cNvSpPr txBox="1"/>
          <p:nvPr/>
        </p:nvSpPr>
        <p:spPr>
          <a:xfrm>
            <a:off x="955964" y="1094507"/>
            <a:ext cx="7966363" cy="1754326"/>
          </a:xfrm>
          <a:prstGeom prst="rect">
            <a:avLst/>
          </a:prstGeom>
          <a:noFill/>
        </p:spPr>
        <p:txBody>
          <a:bodyPr wrap="square" rtlCol="0">
            <a:spAutoFit/>
          </a:bodyPr>
          <a:lstStyle/>
          <a:p>
            <a:pPr marL="342900" lvl="0" indent="-342900">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combine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arrival_date_year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arrival_date_month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arrival_date_day_of_month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 form a new variable called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arrival_date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a new variable called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total_guests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by adding the number of adults, children, and babies.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we convert the categorical variables to factors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3" name="TextBox 12">
            <a:extLst>
              <a:ext uri="{FF2B5EF4-FFF2-40B4-BE49-F238E27FC236}">
                <a16:creationId xmlns:a16="http://schemas.microsoft.com/office/drawing/2014/main" id="{6B09328F-B803-98DE-3B1D-681779B8D702}"/>
              </a:ext>
            </a:extLst>
          </p:cNvPr>
          <p:cNvSpPr txBox="1"/>
          <p:nvPr/>
        </p:nvSpPr>
        <p:spPr>
          <a:xfrm>
            <a:off x="955964" y="3768436"/>
            <a:ext cx="7107381" cy="1200329"/>
          </a:xfrm>
          <a:prstGeom prst="rect">
            <a:avLst/>
          </a:prstGeom>
          <a:noFill/>
        </p:spPr>
        <p:txBody>
          <a:bodyPr wrap="square" rtlCol="0">
            <a:spAutoFit/>
          </a:bodyPr>
          <a:lstStyle/>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perform Principal Component Analysis on numeric variables.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merge the PCA values with the categorical variables.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use the first 3 components which capture majority of the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10608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838C813-82E6-D7B7-38D2-1AC81165B9ED}"/>
              </a:ext>
            </a:extLst>
          </p:cNvPr>
          <p:cNvSpPr>
            <a:spLocks noGrp="1"/>
          </p:cNvSpPr>
          <p:nvPr>
            <p:ph type="title"/>
          </p:nvPr>
        </p:nvSpPr>
        <p:spPr>
          <a:xfrm>
            <a:off x="95941" y="0"/>
            <a:ext cx="5620931" cy="1375608"/>
          </a:xfrm>
        </p:spPr>
        <p:txBody>
          <a:bodyPr anchor="ctr">
            <a:normAutofit/>
          </a:bodyPr>
          <a:lstStyle/>
          <a:p>
            <a:r>
              <a:rPr lang="en-US" dirty="0">
                <a:solidFill>
                  <a:schemeClr val="bg1"/>
                </a:solidFill>
                <a:latin typeface="Calibri" panose="020F0502020204030204" pitchFamily="34" charset="0"/>
                <a:cs typeface="Calibri" panose="020F0502020204030204" pitchFamily="34" charset="0"/>
              </a:rPr>
              <a:t>Logistic Regression Model</a:t>
            </a:r>
          </a:p>
        </p:txBody>
      </p:sp>
      <p:sp>
        <p:nvSpPr>
          <p:cNvPr id="3" name="Content Placeholder 2">
            <a:extLst>
              <a:ext uri="{FF2B5EF4-FFF2-40B4-BE49-F238E27FC236}">
                <a16:creationId xmlns:a16="http://schemas.microsoft.com/office/drawing/2014/main" id="{97E26D56-69E4-D2A8-422F-28224084D907}"/>
              </a:ext>
            </a:extLst>
          </p:cNvPr>
          <p:cNvSpPr>
            <a:spLocks noGrp="1"/>
          </p:cNvSpPr>
          <p:nvPr>
            <p:ph idx="1"/>
          </p:nvPr>
        </p:nvSpPr>
        <p:spPr>
          <a:xfrm>
            <a:off x="76681" y="1917619"/>
            <a:ext cx="5271474" cy="5218517"/>
          </a:xfrm>
        </p:spPr>
        <p:txBody>
          <a:bodyPr>
            <a:noAutofit/>
          </a:bodyPr>
          <a:lstStyle/>
          <a:p>
            <a:pPr marL="0" indent="0" algn="just">
              <a:lnSpc>
                <a:spcPct val="90000"/>
              </a:lnSpc>
              <a:buNone/>
            </a:pPr>
            <a:r>
              <a:rPr lang="en-US" b="1" i="0" u="none" strike="noStrike" dirty="0">
                <a:solidFill>
                  <a:schemeClr val="bg1"/>
                </a:solidFill>
                <a:effectLst/>
                <a:latin typeface="Calibri" panose="020F0502020204030204" pitchFamily="34" charset="0"/>
                <a:cs typeface="Calibri" panose="020F0502020204030204" pitchFamily="34" charset="0"/>
              </a:rPr>
              <a:t>Regression analysis is a very widely used statistical tool to establish a relationship model between two variables. </a:t>
            </a:r>
          </a:p>
          <a:p>
            <a:pPr marL="0" indent="0" algn="just">
              <a:lnSpc>
                <a:spcPct val="90000"/>
              </a:lnSpc>
              <a:buNone/>
            </a:pPr>
            <a:r>
              <a:rPr lang="en-US" b="1" dirty="0">
                <a:solidFill>
                  <a:schemeClr val="bg1"/>
                </a:solidFill>
                <a:latin typeface="Calibri" panose="020F0502020204030204" pitchFamily="34" charset="0"/>
                <a:cs typeface="Calibri" panose="020F0502020204030204" pitchFamily="34" charset="0"/>
              </a:rPr>
              <a:t>Accuracy: 0.7894</a:t>
            </a:r>
          </a:p>
          <a:p>
            <a:pPr marL="0" indent="0" algn="just">
              <a:lnSpc>
                <a:spcPct val="90000"/>
              </a:lnSpc>
              <a:buNone/>
            </a:pPr>
            <a:r>
              <a:rPr lang="en-IN"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AUC: 0.7348</a:t>
            </a:r>
            <a:r>
              <a:rPr lang="en-IN" b="1" dirty="0">
                <a:solidFill>
                  <a:schemeClr val="bg1"/>
                </a:solidFill>
                <a:effectLst/>
                <a:latin typeface="Calibri" panose="020F0502020204030204" pitchFamily="34" charset="0"/>
                <a:cs typeface="Calibri" panose="020F0502020204030204" pitchFamily="34" charset="0"/>
              </a:rPr>
              <a:t> </a:t>
            </a:r>
            <a:endParaRPr lang="en-US" b="1" dirty="0">
              <a:solidFill>
                <a:schemeClr val="bg1"/>
              </a:solidFill>
              <a:latin typeface="Calibri" panose="020F0502020204030204" pitchFamily="34" charset="0"/>
              <a:cs typeface="Calibri" panose="020F0502020204030204" pitchFamily="34" charset="0"/>
            </a:endParaRPr>
          </a:p>
          <a:p>
            <a:pPr marL="0" indent="0" algn="just">
              <a:lnSpc>
                <a:spcPct val="90000"/>
              </a:lnSpc>
              <a:buNone/>
            </a:pPr>
            <a:r>
              <a:rPr lang="en-US" b="1" dirty="0">
                <a:solidFill>
                  <a:schemeClr val="bg1"/>
                </a:solidFill>
                <a:latin typeface="Calibri" panose="020F0502020204030204" pitchFamily="34" charset="0"/>
                <a:cs typeface="Calibri" panose="020F0502020204030204" pitchFamily="34" charset="0"/>
              </a:rPr>
              <a:t>Sensitivity: 0.9460        </a:t>
            </a:r>
          </a:p>
          <a:p>
            <a:pPr marL="0" indent="0" algn="just">
              <a:lnSpc>
                <a:spcPct val="90000"/>
              </a:lnSpc>
              <a:buNone/>
            </a:pPr>
            <a:r>
              <a:rPr lang="en-US" b="1" dirty="0">
                <a:solidFill>
                  <a:schemeClr val="bg1"/>
                </a:solidFill>
                <a:latin typeface="Calibri" panose="020F0502020204030204" pitchFamily="34" charset="0"/>
                <a:cs typeface="Calibri" panose="020F0502020204030204" pitchFamily="34" charset="0"/>
              </a:rPr>
              <a:t>F1_score: 0.6483 </a:t>
            </a:r>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itle 1">
            <a:extLst>
              <a:ext uri="{FF2B5EF4-FFF2-40B4-BE49-F238E27FC236}">
                <a16:creationId xmlns:a16="http://schemas.microsoft.com/office/drawing/2014/main" id="{98718135-845B-3EF1-E5FE-F9302FA14CEB}"/>
              </a:ext>
            </a:extLst>
          </p:cNvPr>
          <p:cNvSpPr txBox="1">
            <a:spLocks/>
          </p:cNvSpPr>
          <p:nvPr/>
        </p:nvSpPr>
        <p:spPr>
          <a:xfrm>
            <a:off x="6096000" y="-3"/>
            <a:ext cx="5620931" cy="137560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latin typeface="Calibri" panose="020F0502020204030204" pitchFamily="34" charset="0"/>
                <a:cs typeface="Calibri" panose="020F0502020204030204" pitchFamily="34" charset="0"/>
              </a:rPr>
              <a:t>Logistic Regression Model</a:t>
            </a:r>
          </a:p>
        </p:txBody>
      </p:sp>
      <p:sp>
        <p:nvSpPr>
          <p:cNvPr id="7" name="Content Placeholder 2">
            <a:extLst>
              <a:ext uri="{FF2B5EF4-FFF2-40B4-BE49-F238E27FC236}">
                <a16:creationId xmlns:a16="http://schemas.microsoft.com/office/drawing/2014/main" id="{534F2A5E-4BDF-F516-5B3C-B0DDB2793A9D}"/>
              </a:ext>
            </a:extLst>
          </p:cNvPr>
          <p:cNvSpPr txBox="1">
            <a:spLocks/>
          </p:cNvSpPr>
          <p:nvPr/>
        </p:nvSpPr>
        <p:spPr>
          <a:xfrm>
            <a:off x="6096000" y="1627815"/>
            <a:ext cx="5271474" cy="521851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90000"/>
              </a:lnSpc>
              <a:buNone/>
            </a:pPr>
            <a:r>
              <a:rPr lang="en-US" b="1" i="0" u="none" strike="noStrike" dirty="0">
                <a:solidFill>
                  <a:schemeClr val="tx1"/>
                </a:solidFill>
                <a:effectLst/>
                <a:latin typeface="Calibri" panose="020F0502020204030204" pitchFamily="34" charset="0"/>
                <a:cs typeface="Calibri" panose="020F0502020204030204" pitchFamily="34" charset="0"/>
              </a:rPr>
              <a:t>In the random forest approach, many decision trees are created. Every observation is fed into every decision tree. The most common outcome for each observation is used as the final output. A new observation is fed into all the trees and taking a majority vote for each classification model.</a:t>
            </a:r>
          </a:p>
          <a:p>
            <a:pPr marL="0" indent="0" algn="just">
              <a:lnSpc>
                <a:spcPct val="90000"/>
              </a:lnSpc>
              <a:buFont typeface="Wingdings 3" charset="2"/>
              <a:buNone/>
            </a:pPr>
            <a:r>
              <a:rPr lang="en-US" b="1" dirty="0">
                <a:solidFill>
                  <a:schemeClr val="tx1"/>
                </a:solidFill>
                <a:latin typeface="Calibri" panose="020F0502020204030204" pitchFamily="34" charset="0"/>
                <a:cs typeface="Calibri" panose="020F0502020204030204" pitchFamily="34" charset="0"/>
              </a:rPr>
              <a:t>Accuracy: 0.8378</a:t>
            </a:r>
          </a:p>
          <a:p>
            <a:pPr marL="0" indent="0" algn="just">
              <a:lnSpc>
                <a:spcPct val="90000"/>
              </a:lnSpc>
              <a:buFont typeface="Wingdings 3" charset="2"/>
              <a:buNone/>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AUC: 0.80469</a:t>
            </a:r>
            <a:r>
              <a:rPr lang="en-IN" b="1"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lgn="just">
              <a:lnSpc>
                <a:spcPct val="90000"/>
              </a:lnSpc>
              <a:buFont typeface="Wingdings 3" charset="2"/>
              <a:buNone/>
            </a:pPr>
            <a:r>
              <a:rPr lang="en-US" b="1" dirty="0">
                <a:solidFill>
                  <a:schemeClr val="tx1"/>
                </a:solidFill>
                <a:latin typeface="Calibri" panose="020F0502020204030204" pitchFamily="34" charset="0"/>
                <a:cs typeface="Calibri" panose="020F0502020204030204" pitchFamily="34" charset="0"/>
              </a:rPr>
              <a:t>Sensitivity: 0.6750        </a:t>
            </a:r>
          </a:p>
          <a:p>
            <a:pPr marL="0" indent="0" algn="just">
              <a:lnSpc>
                <a:spcPct val="90000"/>
              </a:lnSpc>
              <a:buFont typeface="Wingdings 3" charset="2"/>
              <a:buNone/>
            </a:pPr>
            <a:r>
              <a:rPr lang="en-US" b="1" dirty="0">
                <a:solidFill>
                  <a:schemeClr val="tx1"/>
                </a:solidFill>
                <a:latin typeface="Calibri" panose="020F0502020204030204" pitchFamily="34" charset="0"/>
                <a:cs typeface="Calibri" panose="020F0502020204030204" pitchFamily="34" charset="0"/>
              </a:rPr>
              <a:t>F1_score: 0.75530 </a:t>
            </a:r>
          </a:p>
        </p:txBody>
      </p:sp>
    </p:spTree>
    <p:extLst>
      <p:ext uri="{BB962C8B-B14F-4D97-AF65-F5344CB8AC3E}">
        <p14:creationId xmlns:p14="http://schemas.microsoft.com/office/powerpoint/2010/main" val="2667983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3F3-1BF5-79FC-4896-6546417DC7B1}"/>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D2A7FBA3-CA57-FDAB-BF22-E3C30F357359}"/>
              </a:ext>
            </a:extLst>
          </p:cNvPr>
          <p:cNvSpPr>
            <a:spLocks noGrp="1"/>
          </p:cNvSpPr>
          <p:nvPr>
            <p:ph idx="1"/>
          </p:nvPr>
        </p:nvSpPr>
        <p:spPr>
          <a:xfrm>
            <a:off x="677334" y="4308013"/>
            <a:ext cx="8596668" cy="3880773"/>
          </a:xfrm>
        </p:spPr>
        <p:txBody>
          <a:bodyPr/>
          <a:lstStyle/>
          <a:p>
            <a:r>
              <a:rPr lang="en-IN" sz="1800" dirty="0">
                <a:effectLst/>
                <a:latin typeface="Calibri" panose="020F0502020204030204" pitchFamily="34" charset="0"/>
              </a:rPr>
              <a:t>Performing oversampling or under sampling on the target variable and re-running the models to analyse performance. </a:t>
            </a:r>
          </a:p>
          <a:p>
            <a:r>
              <a:rPr lang="en-IN" sz="1800" dirty="0">
                <a:effectLst/>
                <a:latin typeface="Calibri" panose="020F0502020204030204" pitchFamily="34" charset="0"/>
              </a:rPr>
              <a:t>Check the dependence </a:t>
            </a:r>
            <a:r>
              <a:rPr lang="en-IN" dirty="0">
                <a:latin typeface="Calibri" panose="020F0502020204030204" pitchFamily="34" charset="0"/>
              </a:rPr>
              <a:t>of target variable on each level of each of the categorical variables. Then select the necessary categories and one hot encode. Finally perform PCA on the one hot encoded categorical sub data frame </a:t>
            </a:r>
          </a:p>
          <a:p>
            <a:endParaRPr lang="en-IN" b="0" i="0" dirty="0">
              <a:effectLst/>
              <a:latin typeface="Söhne"/>
            </a:endParaRPr>
          </a:p>
          <a:p>
            <a:endParaRPr lang="en-IN" sz="1800" dirty="0">
              <a:effectLst/>
              <a:latin typeface="SymbolMT"/>
            </a:endParaRPr>
          </a:p>
          <a:p>
            <a:endParaRPr lang="en-US" dirty="0"/>
          </a:p>
        </p:txBody>
      </p:sp>
      <p:sp>
        <p:nvSpPr>
          <p:cNvPr id="4" name="Title 1">
            <a:extLst>
              <a:ext uri="{FF2B5EF4-FFF2-40B4-BE49-F238E27FC236}">
                <a16:creationId xmlns:a16="http://schemas.microsoft.com/office/drawing/2014/main" id="{F3BE7193-FEDF-19E5-3275-25109B081E95}"/>
              </a:ext>
            </a:extLst>
          </p:cNvPr>
          <p:cNvSpPr txBox="1">
            <a:spLocks/>
          </p:cNvSpPr>
          <p:nvPr/>
        </p:nvSpPr>
        <p:spPr>
          <a:xfrm>
            <a:off x="677334" y="360680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Future Work</a:t>
            </a:r>
            <a:endParaRPr lang="en-US" dirty="0"/>
          </a:p>
        </p:txBody>
      </p:sp>
      <p:sp>
        <p:nvSpPr>
          <p:cNvPr id="6" name="Content Placeholder 2">
            <a:extLst>
              <a:ext uri="{FF2B5EF4-FFF2-40B4-BE49-F238E27FC236}">
                <a16:creationId xmlns:a16="http://schemas.microsoft.com/office/drawing/2014/main" id="{397D3365-A9C3-2E26-1A20-6464F5B1BE73}"/>
              </a:ext>
            </a:extLst>
          </p:cNvPr>
          <p:cNvSpPr txBox="1">
            <a:spLocks/>
          </p:cNvSpPr>
          <p:nvPr/>
        </p:nvSpPr>
        <p:spPr>
          <a:xfrm>
            <a:off x="677334" y="148861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latin typeface="Söhne"/>
              </a:rPr>
              <a:t>Based on the above metrics, the Random Forest model appears to be the better choice for the hotel booking cancellation prediction problem, as it has higher accuracy, Kappa score, specificity, positive predictive value, negative predictive value, F1 score, and AUC compared to the Logistic Regression model. </a:t>
            </a:r>
          </a:p>
          <a:p>
            <a:r>
              <a:rPr lang="en-IN" dirty="0">
                <a:latin typeface="Söhne"/>
              </a:rPr>
              <a:t>However, it's important to consider other factors such as model interpretability, computational resources, and specific business requirements before making a final decision.</a:t>
            </a:r>
            <a:endParaRPr lang="en-US" dirty="0"/>
          </a:p>
          <a:p>
            <a:endParaRPr lang="en-IN" dirty="0">
              <a:latin typeface="Söhne"/>
            </a:endParaRPr>
          </a:p>
          <a:p>
            <a:endParaRPr lang="en-IN" dirty="0">
              <a:latin typeface="SymbolMT"/>
            </a:endParaRPr>
          </a:p>
          <a:p>
            <a:endParaRPr lang="en-US" dirty="0"/>
          </a:p>
        </p:txBody>
      </p:sp>
    </p:spTree>
    <p:extLst>
      <p:ext uri="{BB962C8B-B14F-4D97-AF65-F5344CB8AC3E}">
        <p14:creationId xmlns:p14="http://schemas.microsoft.com/office/powerpoint/2010/main" val="121018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5" name="Isosceles Triangle 10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8E71F6E-DFD5-E163-DD69-2199F7284F40}"/>
              </a:ext>
            </a:extLst>
          </p:cNvPr>
          <p:cNvSpPr>
            <a:spLocks noGrp="1"/>
          </p:cNvSpPr>
          <p:nvPr>
            <p:ph type="title"/>
          </p:nvPr>
        </p:nvSpPr>
        <p:spPr>
          <a:xfrm>
            <a:off x="537121" y="520262"/>
            <a:ext cx="4203045" cy="1375608"/>
          </a:xfrm>
        </p:spPr>
        <p:txBody>
          <a:bodyPr vert="horz" lIns="91440" tIns="45720" rIns="91440" bIns="45720" rtlCol="0" anchor="ctr">
            <a:normAutofit/>
          </a:bodyPr>
          <a:lstStyle/>
          <a:p>
            <a:r>
              <a:rPr lang="en-US" dirty="0">
                <a:solidFill>
                  <a:schemeClr val="bg1"/>
                </a:solidFill>
                <a:latin typeface="Calibri" panose="020F0502020204030204" pitchFamily="34" charset="0"/>
                <a:cs typeface="Calibri" panose="020F0502020204030204" pitchFamily="34" charset="0"/>
              </a:rPr>
              <a:t>Business context:</a:t>
            </a:r>
          </a:p>
        </p:txBody>
      </p:sp>
      <p:sp>
        <p:nvSpPr>
          <p:cNvPr id="4" name="TextBox 3">
            <a:extLst>
              <a:ext uri="{FF2B5EF4-FFF2-40B4-BE49-F238E27FC236}">
                <a16:creationId xmlns:a16="http://schemas.microsoft.com/office/drawing/2014/main" id="{DAD2426C-30DC-9874-2BA2-2DBD9F701A6D}"/>
              </a:ext>
            </a:extLst>
          </p:cNvPr>
          <p:cNvSpPr txBox="1"/>
          <p:nvPr/>
        </p:nvSpPr>
        <p:spPr>
          <a:xfrm>
            <a:off x="409903" y="2019075"/>
            <a:ext cx="4330263" cy="4318663"/>
          </a:xfrm>
          <a:prstGeom prst="rect">
            <a:avLst/>
          </a:prstGeom>
        </p:spPr>
        <p:txBody>
          <a:bodyPr vert="horz" lIns="91440" tIns="45720" rIns="91440" bIns="45720" rtlCol="0">
            <a:noAutofit/>
          </a:bodyPr>
          <a:lstStyle/>
          <a:p>
            <a:pPr marL="285750" indent="-285750">
              <a:lnSpc>
                <a:spcPct val="90000"/>
              </a:lnSpc>
              <a:spcBef>
                <a:spcPts val="1000"/>
              </a:spcBef>
              <a:buClr>
                <a:schemeClr val="accent1"/>
              </a:buClr>
              <a:buSzPct val="80000"/>
              <a:buFont typeface="Wingdings 3" charset="2"/>
              <a:buChar char=""/>
            </a:pPr>
            <a:r>
              <a:rPr lang="en-US" sz="2000" dirty="0">
                <a:solidFill>
                  <a:schemeClr val="bg1"/>
                </a:solidFill>
                <a:latin typeface="Calibri" panose="020F0502020204030204" pitchFamily="34" charset="0"/>
                <a:cs typeface="Calibri" panose="020F0502020204030204" pitchFamily="34" charset="0"/>
              </a:rPr>
              <a:t>D</a:t>
            </a:r>
            <a:r>
              <a:rPr lang="en-US" sz="2000" dirty="0">
                <a:solidFill>
                  <a:schemeClr val="bg1"/>
                </a:solidFill>
                <a:effectLst/>
                <a:latin typeface="Calibri" panose="020F0502020204030204" pitchFamily="34" charset="0"/>
                <a:cs typeface="Calibri" panose="020F0502020204030204" pitchFamily="34" charset="0"/>
              </a:rPr>
              <a:t>ataset provides a wealth of information on bookings made at a city hotel and a resort hotel </a:t>
            </a:r>
          </a:p>
          <a:p>
            <a:pPr marL="285750" indent="-285750">
              <a:lnSpc>
                <a:spcPct val="90000"/>
              </a:lnSpc>
              <a:spcBef>
                <a:spcPts val="1000"/>
              </a:spcBef>
              <a:buClr>
                <a:schemeClr val="accent1"/>
              </a:buClr>
              <a:buSzPct val="80000"/>
              <a:buFont typeface="Wingdings 3" charset="2"/>
              <a:buChar char=""/>
            </a:pPr>
            <a:r>
              <a:rPr lang="en-US" sz="2000" dirty="0">
                <a:solidFill>
                  <a:schemeClr val="bg1"/>
                </a:solidFill>
                <a:effectLst/>
                <a:latin typeface="Calibri" panose="020F0502020204030204" pitchFamily="34" charset="0"/>
                <a:cs typeface="Calibri" panose="020F0502020204030204" pitchFamily="34" charset="0"/>
              </a:rPr>
              <a:t>With data points including booking dates, length of stay, and party size, as well as details on parking availability </a:t>
            </a:r>
            <a:endParaRPr lang="en-US" sz="2000" dirty="0">
              <a:solidFill>
                <a:schemeClr val="bg1"/>
              </a:solidFill>
              <a:latin typeface="Calibri" panose="020F0502020204030204" pitchFamily="34" charset="0"/>
              <a:cs typeface="Calibri" panose="020F0502020204030204" pitchFamily="34" charset="0"/>
            </a:endParaRPr>
          </a:p>
          <a:p>
            <a:pPr marL="285750" indent="-285750">
              <a:lnSpc>
                <a:spcPct val="90000"/>
              </a:lnSpc>
              <a:spcBef>
                <a:spcPts val="1000"/>
              </a:spcBef>
              <a:buClr>
                <a:schemeClr val="accent1"/>
              </a:buClr>
              <a:buSzPct val="80000"/>
              <a:buFont typeface="Wingdings 3" charset="2"/>
              <a:buChar char=""/>
            </a:pPr>
            <a:r>
              <a:rPr lang="en-US" sz="2000" dirty="0">
                <a:solidFill>
                  <a:schemeClr val="bg1"/>
                </a:solidFill>
                <a:latin typeface="Calibri" panose="020F0502020204030204" pitchFamily="34" charset="0"/>
                <a:cs typeface="Calibri" panose="020F0502020204030204" pitchFamily="34" charset="0"/>
              </a:rPr>
              <a:t>D</a:t>
            </a:r>
            <a:r>
              <a:rPr lang="en-US" sz="2000" dirty="0">
                <a:solidFill>
                  <a:schemeClr val="bg1"/>
                </a:solidFill>
                <a:effectLst/>
                <a:latin typeface="Calibri" panose="020F0502020204030204" pitchFamily="34" charset="0"/>
                <a:cs typeface="Calibri" panose="020F0502020204030204" pitchFamily="34" charset="0"/>
              </a:rPr>
              <a:t>ata set has the potential to transform our understanding and analysis of hotel bookings, providing valuable insights for anyone interested in the hospitality industry. </a:t>
            </a:r>
            <a:endParaRPr lang="en-US" sz="2000" dirty="0">
              <a:solidFill>
                <a:schemeClr val="bg1"/>
              </a:solidFill>
              <a:latin typeface="Calibri" panose="020F0502020204030204" pitchFamily="34" charset="0"/>
              <a:cs typeface="Calibri" panose="020F0502020204030204" pitchFamily="34" charset="0"/>
            </a:endParaRPr>
          </a:p>
          <a:p>
            <a:pPr marL="285750" indent="-285750">
              <a:lnSpc>
                <a:spcPct val="90000"/>
              </a:lnSpc>
              <a:spcBef>
                <a:spcPts val="1000"/>
              </a:spcBef>
              <a:buClr>
                <a:schemeClr val="accent1"/>
              </a:buClr>
              <a:buSzPct val="80000"/>
              <a:buFont typeface="Wingdings 3" charset="2"/>
              <a:buChar char=""/>
            </a:pPr>
            <a:endParaRPr lang="en-US" sz="2000" dirty="0">
              <a:solidFill>
                <a:schemeClr val="bg1"/>
              </a:solidFill>
              <a:effectLst/>
              <a:latin typeface="Calibri" panose="020F0502020204030204" pitchFamily="34" charset="0"/>
              <a:cs typeface="Calibri" panose="020F0502020204030204" pitchFamily="34" charset="0"/>
            </a:endParaRPr>
          </a:p>
          <a:p>
            <a:pPr marL="285750" indent="-285750">
              <a:lnSpc>
                <a:spcPct val="90000"/>
              </a:lnSpc>
              <a:spcBef>
                <a:spcPts val="1000"/>
              </a:spcBef>
              <a:buClr>
                <a:schemeClr val="accent1"/>
              </a:buClr>
              <a:buSzPct val="80000"/>
              <a:buFont typeface="Wingdings 3" charset="2"/>
              <a:buChar char=""/>
            </a:pPr>
            <a:endParaRPr lang="en-US" sz="2000" dirty="0">
              <a:solidFill>
                <a:schemeClr val="bg1"/>
              </a:solidFill>
              <a:latin typeface="Calibri" panose="020F0502020204030204" pitchFamily="34" charset="0"/>
              <a:cs typeface="Calibri" panose="020F0502020204030204" pitchFamily="34" charset="0"/>
            </a:endParaRPr>
          </a:p>
          <a:p>
            <a:pPr marL="285750" indent="-285750">
              <a:lnSpc>
                <a:spcPct val="90000"/>
              </a:lnSpc>
              <a:spcBef>
                <a:spcPts val="1000"/>
              </a:spcBef>
              <a:buClr>
                <a:schemeClr val="accent1"/>
              </a:buClr>
              <a:buSzPct val="80000"/>
              <a:buFont typeface="Wingdings 3" charset="2"/>
              <a:buChar char=""/>
            </a:pPr>
            <a:endParaRPr lang="en-US" sz="2000" dirty="0">
              <a:solidFill>
                <a:schemeClr val="bg1"/>
              </a:solidFill>
              <a:latin typeface="Calibri" panose="020F0502020204030204" pitchFamily="34" charset="0"/>
              <a:cs typeface="Calibri" panose="020F0502020204030204" pitchFamily="34" charset="0"/>
            </a:endParaRPr>
          </a:p>
        </p:txBody>
      </p:sp>
      <p:pic>
        <p:nvPicPr>
          <p:cNvPr id="1026" name="Picture 2" descr="Best and Worst Hotel Booking Sites for 2023">
            <a:extLst>
              <a:ext uri="{FF2B5EF4-FFF2-40B4-BE49-F238E27FC236}">
                <a16:creationId xmlns:a16="http://schemas.microsoft.com/office/drawing/2014/main" id="{6F691B28-20CD-D45B-2C71-49E823B84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763964"/>
            <a:ext cx="5143500" cy="3317557"/>
          </a:xfrm>
          <a:prstGeom prst="rect">
            <a:avLst/>
          </a:prstGeom>
          <a:noFill/>
          <a:extLst>
            <a:ext uri="{909E8E84-426E-40DD-AFC4-6F175D3DCCD1}">
              <a14:hiddenFill xmlns:a14="http://schemas.microsoft.com/office/drawing/2010/main">
                <a:solidFill>
                  <a:srgbClr val="FFFFFF"/>
                </a:solidFill>
              </a14:hiddenFill>
            </a:ext>
          </a:extLst>
        </p:spPr>
      </p:pic>
      <p:sp>
        <p:nvSpPr>
          <p:cNvPr id="1037" name="Isosceles Triangle 10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0474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FB7-6D76-E725-0FD0-6C016E200759}"/>
              </a:ext>
            </a:extLst>
          </p:cNvPr>
          <p:cNvSpPr>
            <a:spLocks noGrp="1"/>
          </p:cNvSpPr>
          <p:nvPr>
            <p:ph type="title"/>
          </p:nvPr>
        </p:nvSpPr>
        <p:spPr/>
        <p:txBody>
          <a:bodyPr/>
          <a:lstStyle/>
          <a:p>
            <a:r>
              <a:rPr lang="en-US" dirty="0">
                <a:solidFill>
                  <a:schemeClr val="tx1"/>
                </a:solidFill>
                <a:latin typeface="Calibri" panose="020F0502020204030204" pitchFamily="34" charset="0"/>
                <a:cs typeface="Calibri" panose="020F0502020204030204" pitchFamily="34" charset="0"/>
              </a:rPr>
              <a:t>Let us discuss our Dataset</a:t>
            </a:r>
          </a:p>
        </p:txBody>
      </p:sp>
      <p:sp>
        <p:nvSpPr>
          <p:cNvPr id="3" name="Content Placeholder 2">
            <a:extLst>
              <a:ext uri="{FF2B5EF4-FFF2-40B4-BE49-F238E27FC236}">
                <a16:creationId xmlns:a16="http://schemas.microsoft.com/office/drawing/2014/main" id="{2A9E3100-1E11-2F14-8DD3-447A4F288B74}"/>
              </a:ext>
            </a:extLst>
          </p:cNvPr>
          <p:cNvSpPr>
            <a:spLocks noGrp="1"/>
          </p:cNvSpPr>
          <p:nvPr>
            <p:ph idx="1"/>
          </p:nvPr>
        </p:nvSpPr>
        <p:spPr>
          <a:xfrm>
            <a:off x="677334" y="1488613"/>
            <a:ext cx="8596668" cy="4975249"/>
          </a:xfrm>
        </p:spPr>
        <p:txBody>
          <a:bodyPr>
            <a:normAutofit/>
          </a:bodyPr>
          <a:lstStyle/>
          <a:p>
            <a:r>
              <a:rPr lang="en-US" sz="2000" dirty="0">
                <a:latin typeface="Calibri" panose="020F0502020204030204" pitchFamily="34" charset="0"/>
                <a:cs typeface="Calibri" panose="020F0502020204030204" pitchFamily="34" charset="0"/>
              </a:rPr>
              <a:t>The target variable is canceled which represents binary classes 0 and 1 where 0  is Not Cancelled and 1 is Cancelled</a:t>
            </a:r>
          </a:p>
          <a:p>
            <a:r>
              <a:rPr lang="en-US" sz="2000" b="0" i="0" dirty="0">
                <a:solidFill>
                  <a:srgbClr val="374151"/>
                </a:solidFill>
                <a:effectLst/>
                <a:latin typeface="Calibri" panose="020F0502020204030204" pitchFamily="34" charset="0"/>
                <a:cs typeface="Calibri" panose="020F0502020204030204" pitchFamily="34" charset="0"/>
              </a:rPr>
              <a:t>The remaining variables provide additional details about the booking, including lead time, arrival date, length of stay, number of guests, type of meal, country of origin, market segment, distribution channel, room type, deposit type, and more.</a:t>
            </a:r>
          </a:p>
          <a:p>
            <a:r>
              <a:rPr lang="en-US" sz="2000" b="0" i="0" dirty="0">
                <a:solidFill>
                  <a:srgbClr val="374151"/>
                </a:solidFill>
                <a:effectLst/>
                <a:latin typeface="Calibri" panose="020F0502020204030204" pitchFamily="34" charset="0"/>
                <a:cs typeface="Calibri" panose="020F0502020204030204" pitchFamily="34" charset="0"/>
              </a:rPr>
              <a:t>Some of the variables have numerical values, while others are categorical or binary.</a:t>
            </a:r>
          </a:p>
          <a:p>
            <a:r>
              <a:rPr lang="en-US" sz="2000" b="0" i="0" dirty="0">
                <a:solidFill>
                  <a:srgbClr val="374151"/>
                </a:solidFill>
                <a:effectLst/>
                <a:latin typeface="Calibri" panose="020F0502020204030204" pitchFamily="34" charset="0"/>
                <a:cs typeface="Calibri" panose="020F0502020204030204" pitchFamily="34" charset="0"/>
              </a:rPr>
              <a:t>The dataset layout provides a tabular format with rows representing individual bookings and columns representing attributes of the bookings.</a:t>
            </a:r>
          </a:p>
          <a:p>
            <a:r>
              <a:rPr lang="en-US" sz="2000" b="0" i="0" dirty="0">
                <a:solidFill>
                  <a:srgbClr val="374151"/>
                </a:solidFill>
                <a:effectLst/>
                <a:latin typeface="Calibri" panose="020F0502020204030204" pitchFamily="34" charset="0"/>
                <a:cs typeface="Calibri" panose="020F0502020204030204" pitchFamily="34" charset="0"/>
              </a:rPr>
              <a:t>The dataset could be useful for analyzing patterns in hotel bookings and predicting future bookings, as well as identifying factors that contribute to cancellations.</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331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98AED-DBC0-B7DE-C372-5F0ABBFC48BC}"/>
              </a:ext>
            </a:extLst>
          </p:cNvPr>
          <p:cNvSpPr>
            <a:spLocks noGrp="1"/>
          </p:cNvSpPr>
          <p:nvPr>
            <p:ph type="title"/>
          </p:nvPr>
        </p:nvSpPr>
        <p:spPr>
          <a:xfrm>
            <a:off x="652481" y="1382486"/>
            <a:ext cx="3547581" cy="4093028"/>
          </a:xfrm>
        </p:spPr>
        <p:txBody>
          <a:bodyPr anchor="ctr">
            <a:normAutofit/>
          </a:bodyPr>
          <a:lstStyle/>
          <a:p>
            <a:r>
              <a:rPr lang="en-US" sz="4400" b="1" kern="100">
                <a:effectLst/>
                <a:latin typeface="Calibri" panose="020F0502020204030204" pitchFamily="34" charset="0"/>
                <a:ea typeface="Calibri" panose="020F0502020204030204" pitchFamily="34" charset="0"/>
                <a:cs typeface="Times New Roman" panose="02020603050405020304" pitchFamily="18" charset="0"/>
              </a:rPr>
              <a:t>Explored Interesting Libraries:</a:t>
            </a:r>
            <a:br>
              <a:rPr lang="en-IN" sz="4400" kern="100">
                <a:effectLst/>
                <a:latin typeface="Calibri" panose="020F0502020204030204" pitchFamily="34" charset="0"/>
                <a:ea typeface="Calibri" panose="020F0502020204030204" pitchFamily="34" charset="0"/>
                <a:cs typeface="Times New Roman" panose="02020603050405020304" pitchFamily="18" charset="0"/>
              </a:rPr>
            </a:b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8849AD0-E6D1-9B36-DFBC-A256F1DCFCEA}"/>
              </a:ext>
            </a:extLst>
          </p:cNvPr>
          <p:cNvGraphicFramePr>
            <a:graphicFrameLocks noGrp="1"/>
          </p:cNvGraphicFramePr>
          <p:nvPr>
            <p:ph idx="1"/>
            <p:extLst>
              <p:ext uri="{D42A27DB-BD31-4B8C-83A1-F6EECF244321}">
                <p14:modId xmlns:p14="http://schemas.microsoft.com/office/powerpoint/2010/main" val="8213667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303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F3F0-5875-31C5-A8D3-8F9CA085E776}"/>
              </a:ext>
            </a:extLst>
          </p:cNvPr>
          <p:cNvSpPr>
            <a:spLocks noGrp="1"/>
          </p:cNvSpPr>
          <p:nvPr>
            <p:ph type="title"/>
          </p:nvPr>
        </p:nvSpPr>
        <p:spPr/>
        <p:txBody>
          <a:bodyPr>
            <a:normAutofit/>
          </a:bodyPr>
          <a:lstStyle/>
          <a:p>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Challenges faced</a:t>
            </a:r>
            <a:endParaRPr lang="en-US" sz="2800" dirty="0"/>
          </a:p>
        </p:txBody>
      </p:sp>
      <p:sp>
        <p:nvSpPr>
          <p:cNvPr id="3" name="Content Placeholder 2">
            <a:extLst>
              <a:ext uri="{FF2B5EF4-FFF2-40B4-BE49-F238E27FC236}">
                <a16:creationId xmlns:a16="http://schemas.microsoft.com/office/drawing/2014/main" id="{EBD48962-D51F-0E80-0032-3281D631DDD8}"/>
              </a:ext>
            </a:extLst>
          </p:cNvPr>
          <p:cNvSpPr>
            <a:spLocks noGrp="1"/>
          </p:cNvSpPr>
          <p:nvPr>
            <p:ph idx="1"/>
          </p:nvPr>
        </p:nvSpPr>
        <p:spPr>
          <a:xfrm>
            <a:off x="677334" y="1270000"/>
            <a:ext cx="8596668" cy="3880773"/>
          </a:xfrm>
        </p:spPr>
        <p:txBody>
          <a:bodyPr>
            <a:normAutofit fontScale="92500" lnSpcReduction="10000"/>
          </a:bodyPr>
          <a:lstStyle/>
          <a:p>
            <a:r>
              <a:rPr lang="en-US" dirty="0">
                <a:latin typeface="Calibri" panose="020F0502020204030204" pitchFamily="34" charset="0"/>
                <a:cs typeface="Calibri" panose="020F0502020204030204" pitchFamily="34" charset="0"/>
              </a:rPr>
              <a:t>1. Dataset imbalance: Our dataset has a slight class imbalance, which may affect the accuracy of our binary class statistics scores.</a:t>
            </a:r>
          </a:p>
          <a:p>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2. Missing values: The "Country" column has missing values, and we have excluded it from our analysis to ensure data integrity and accuracy.</a:t>
            </a:r>
          </a:p>
          <a:p>
            <a:r>
              <a:rPr lang="en-US" dirty="0">
                <a:latin typeface="Calibri" panose="020F0502020204030204" pitchFamily="34" charset="0"/>
                <a:cs typeface="Calibri" panose="020F0502020204030204" pitchFamily="34" charset="0"/>
              </a:rPr>
              <a:t>3. Handling categorical variables: One-hot encoding and PCA for categorical data would increase the dimensionality of the dataset significantly, requiring high computational power and time, so we were unable to perform it.</a:t>
            </a:r>
          </a:p>
          <a:p>
            <a:r>
              <a:rPr lang="en-US" dirty="0">
                <a:latin typeface="Calibri" panose="020F0502020204030204" pitchFamily="34" charset="0"/>
                <a:cs typeface="Calibri" panose="020F0502020204030204" pitchFamily="34" charset="0"/>
              </a:rPr>
              <a:t>4. Feature selection: High correlation with target variable: The "</a:t>
            </a:r>
            <a:r>
              <a:rPr lang="en-US" dirty="0" err="1">
                <a:latin typeface="Calibri" panose="020F0502020204030204" pitchFamily="34" charset="0"/>
                <a:cs typeface="Calibri" panose="020F0502020204030204" pitchFamily="34" charset="0"/>
              </a:rPr>
              <a:t>reservation_status</a:t>
            </a:r>
            <a:r>
              <a:rPr lang="en-US" dirty="0">
                <a:latin typeface="Calibri" panose="020F0502020204030204" pitchFamily="34" charset="0"/>
                <a:cs typeface="Calibri" panose="020F0502020204030204" pitchFamily="34" charset="0"/>
              </a:rPr>
              <a:t>" column, a categorical variable, has almost 100% correlation with our target variable, so we removed it from our analysis to avoid potential bias. Note that this anomaly is not reflected in the correlation heat map as it only considers numerical variables.</a:t>
            </a:r>
          </a:p>
        </p:txBody>
      </p:sp>
      <p:pic>
        <p:nvPicPr>
          <p:cNvPr id="5" name="Picture 4">
            <a:extLst>
              <a:ext uri="{FF2B5EF4-FFF2-40B4-BE49-F238E27FC236}">
                <a16:creationId xmlns:a16="http://schemas.microsoft.com/office/drawing/2014/main" id="{A3088D66-B50F-CCDB-1F56-9FED1AF38260}"/>
              </a:ext>
            </a:extLst>
          </p:cNvPr>
          <p:cNvPicPr>
            <a:picLocks noChangeAspect="1"/>
          </p:cNvPicPr>
          <p:nvPr/>
        </p:nvPicPr>
        <p:blipFill>
          <a:blip r:embed="rId2"/>
          <a:stretch>
            <a:fillRect/>
          </a:stretch>
        </p:blipFill>
        <p:spPr>
          <a:xfrm>
            <a:off x="3454406" y="1762647"/>
            <a:ext cx="2863273" cy="648710"/>
          </a:xfrm>
          <a:prstGeom prst="rect">
            <a:avLst/>
          </a:prstGeom>
        </p:spPr>
      </p:pic>
    </p:spTree>
    <p:extLst>
      <p:ext uri="{BB962C8B-B14F-4D97-AF65-F5344CB8AC3E}">
        <p14:creationId xmlns:p14="http://schemas.microsoft.com/office/powerpoint/2010/main" val="334546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1BB1-D1C2-4A83-509E-13C9DF576699}"/>
              </a:ext>
            </a:extLst>
          </p:cNvPr>
          <p:cNvSpPr>
            <a:spLocks noGrp="1"/>
          </p:cNvSpPr>
          <p:nvPr>
            <p:ph type="title"/>
          </p:nvPr>
        </p:nvSpPr>
        <p:spPr/>
        <p:txBody>
          <a:bodyPr>
            <a:normAutofit/>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Data cleaning, manipulation</a:t>
            </a:r>
            <a:r>
              <a:rPr lang="en-IN" sz="3600" b="1" dirty="0">
                <a:latin typeface="Calibri" panose="020F0502020204030204" pitchFamily="34" charset="0"/>
                <a:ea typeface="Calibri" panose="020F0502020204030204" pitchFamily="34" charset="0"/>
                <a:cs typeface="Times New Roman" panose="02020603050405020304" pitchFamily="18" charset="0"/>
              </a:rPr>
              <a:t> and </a:t>
            </a:r>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Data Pre-Processing for data visualization</a:t>
            </a:r>
            <a:endParaRPr lang="en-US" dirty="0"/>
          </a:p>
        </p:txBody>
      </p:sp>
      <p:sp>
        <p:nvSpPr>
          <p:cNvPr id="3" name="Content Placeholder 2">
            <a:extLst>
              <a:ext uri="{FF2B5EF4-FFF2-40B4-BE49-F238E27FC236}">
                <a16:creationId xmlns:a16="http://schemas.microsoft.com/office/drawing/2014/main" id="{4058CDD6-55A0-949E-6A24-ACAE1D736774}"/>
              </a:ext>
            </a:extLst>
          </p:cNvPr>
          <p:cNvSpPr>
            <a:spLocks noGrp="1"/>
          </p:cNvSpPr>
          <p:nvPr>
            <p:ph idx="1"/>
          </p:nvPr>
        </p:nvSpPr>
        <p:spPr/>
        <p:txBody>
          <a:bodyPr/>
          <a:lstStyle/>
          <a:p>
            <a:pPr marL="342900" lvl="0" indent="-342900" algn="just">
              <a:buFont typeface="Symbol" pitchFamily="2" charset="2"/>
              <a:buChar char=""/>
              <a:tabLst>
                <a:tab pos="376047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Convert character columns to factors</a:t>
            </a:r>
          </a:p>
          <a:p>
            <a:pPr marL="342900" lvl="0" indent="-342900" algn="just">
              <a:buFont typeface="Symbol" pitchFamily="2" charset="2"/>
              <a:buChar char=""/>
              <a:tabLst>
                <a:tab pos="376047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Eliminate NA and other undefined values – Omit missing Records</a:t>
            </a: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Some rows contain entries with zero adults, children, and babies, so we deleted these records as they have Zero guests.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Meal column having “Undefined” values have been replaced by Mode value.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Records with “Undefined” values 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market_segment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distribution_channel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have been deleted.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8548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0B8D6-4B06-0501-BAB3-D02A0257B469}"/>
              </a:ext>
            </a:extLst>
          </p:cNvPr>
          <p:cNvSpPr>
            <a:spLocks noGrp="1"/>
          </p:cNvSpPr>
          <p:nvPr>
            <p:ph type="title"/>
          </p:nvPr>
        </p:nvSpPr>
        <p:spPr/>
        <p:txBody>
          <a:bodyPr>
            <a:no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Data cleaning, manipulation</a:t>
            </a:r>
            <a:r>
              <a:rPr lang="en-IN" sz="2800" b="1" dirty="0">
                <a:latin typeface="Calibri" panose="020F0502020204030204" pitchFamily="34" charset="0"/>
                <a:ea typeface="Calibri" panose="020F0502020204030204" pitchFamily="34" charset="0"/>
                <a:cs typeface="Times New Roman" panose="02020603050405020304" pitchFamily="18" charset="0"/>
              </a:rPr>
              <a:t> and </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Data Pre-Processing for building the model:</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id="{AED76797-2C23-E5F5-5A94-EBFD70AFCE69}"/>
              </a:ext>
            </a:extLst>
          </p:cNvPr>
          <p:cNvSpPr>
            <a:spLocks noGrp="1"/>
          </p:cNvSpPr>
          <p:nvPr>
            <p:ph idx="1"/>
          </p:nvPr>
        </p:nvSpPr>
        <p:spPr/>
        <p:txBody>
          <a:bodyPr/>
          <a:lstStyle/>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Plotting Heat Map to check for correlation in numeric data: We observe that none of the numeric variables are highly correlated to the target variable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is_canceled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Based on Intuition, we remove some of the irrelevant columns such as “agent”, “company”,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reservation_status_date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also remove the categorical variable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reservation_status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because of 100% correlation with our target variable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is_canceled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replace missing values with the mode for categorical variables, we impute children=”0”, country=”Unknown”, meal=”SC”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replace missing values of numeric variables with their median, for variables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lead_time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required_car_parking_spaces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6504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B656-EFED-BD33-4D6D-2395900BFD6A}"/>
              </a:ext>
            </a:extLst>
          </p:cNvPr>
          <p:cNvSpPr>
            <a:spLocks noGrp="1"/>
          </p:cNvSpPr>
          <p:nvPr>
            <p:ph type="title"/>
          </p:nvPr>
        </p:nvSpPr>
        <p:spPr>
          <a:xfrm>
            <a:off x="677334" y="287051"/>
            <a:ext cx="8596668" cy="712707"/>
          </a:xfrm>
        </p:spPr>
        <p:txBody>
          <a:bodyPr/>
          <a:lstStyle/>
          <a:p>
            <a:r>
              <a:rPr lang="en-US" dirty="0">
                <a:latin typeface="Calibri" panose="020F0502020204030204" pitchFamily="34" charset="0"/>
                <a:cs typeface="Calibri" panose="020F0502020204030204" pitchFamily="34" charset="0"/>
              </a:rPr>
              <a:t>Where do the guests come from?</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C4F72F0-8F84-42D2-7E38-AC4C82E4C37E}"/>
              </a:ext>
            </a:extLst>
          </p:cNvPr>
          <p:cNvSpPr>
            <a:spLocks noGrp="1"/>
          </p:cNvSpPr>
          <p:nvPr>
            <p:ph idx="1"/>
          </p:nvPr>
        </p:nvSpPr>
        <p:spPr>
          <a:xfrm>
            <a:off x="677334" y="1204332"/>
            <a:ext cx="8596668" cy="903249"/>
          </a:xfrm>
        </p:spPr>
        <p:txBody>
          <a:bodyPr>
            <a:normAutofit fontScale="92500" lnSpcReduction="10000"/>
          </a:bodyPr>
          <a:lstStyle/>
          <a:p>
            <a:pPr marL="0" indent="0">
              <a:buNone/>
            </a:pPr>
            <a:r>
              <a:rPr lang="en-IN" sz="2100" dirty="0">
                <a:latin typeface="Calibri" panose="020F0502020204030204" pitchFamily="34" charset="0"/>
                <a:cs typeface="Calibri" panose="020F0502020204030204" pitchFamily="34" charset="0"/>
              </a:rPr>
              <a:t>Subset the data to include the countries which has more than 1500 reservation request otherwise including all the country with few or occasional request to avoid the graph from being clumsy.</a:t>
            </a:r>
            <a:r>
              <a:rPr lang="en-US" dirty="0">
                <a:solidFill>
                  <a:schemeClr val="tx1"/>
                </a:solidFill>
                <a:latin typeface="Calibri" panose="020F0502020204030204" pitchFamily="34" charset="0"/>
                <a:cs typeface="Calibri" panose="020F0502020204030204" pitchFamily="34" charset="0"/>
              </a:rPr>
              <a:t>The highest number of tourists are from Portugal.</a:t>
            </a:r>
          </a:p>
          <a:p>
            <a:endParaRPr lang="en-US"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pic>
        <p:nvPicPr>
          <p:cNvPr id="4" name="Content Placeholder 4" descr="Chart, bar chart">
            <a:extLst>
              <a:ext uri="{FF2B5EF4-FFF2-40B4-BE49-F238E27FC236}">
                <a16:creationId xmlns:a16="http://schemas.microsoft.com/office/drawing/2014/main" id="{B90C7518-7A56-180C-F333-015D435BCB39}"/>
              </a:ext>
            </a:extLst>
          </p:cNvPr>
          <p:cNvPicPr>
            <a:picLocks noChangeAspect="1"/>
          </p:cNvPicPr>
          <p:nvPr/>
        </p:nvPicPr>
        <p:blipFill>
          <a:blip r:embed="rId2"/>
          <a:stretch>
            <a:fillRect/>
          </a:stretch>
        </p:blipFill>
        <p:spPr>
          <a:xfrm>
            <a:off x="810359" y="2681115"/>
            <a:ext cx="6957228" cy="3960191"/>
          </a:xfrm>
          <a:prstGeom prst="rect">
            <a:avLst/>
          </a:prstGeom>
        </p:spPr>
      </p:pic>
    </p:spTree>
    <p:extLst>
      <p:ext uri="{BB962C8B-B14F-4D97-AF65-F5344CB8AC3E}">
        <p14:creationId xmlns:p14="http://schemas.microsoft.com/office/powerpoint/2010/main" val="3416935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C19E-8C57-FF8A-0FBA-3E15F8DC441E}"/>
              </a:ext>
            </a:extLst>
          </p:cNvPr>
          <p:cNvSpPr>
            <a:spLocks noGrp="1"/>
          </p:cNvSpPr>
          <p:nvPr>
            <p:ph type="title"/>
          </p:nvPr>
        </p:nvSpPr>
        <p:spPr>
          <a:xfrm>
            <a:off x="676746" y="609600"/>
            <a:ext cx="3729076" cy="1320800"/>
          </a:xfrm>
        </p:spPr>
        <p:txBody>
          <a:bodyPr anchor="ctr">
            <a:normAutofit/>
          </a:bodyPr>
          <a:lstStyle/>
          <a:p>
            <a:pPr>
              <a:lnSpc>
                <a:spcPct val="90000"/>
              </a:lnSpc>
            </a:pPr>
            <a:r>
              <a:rPr lang="en-US" sz="2800" dirty="0">
                <a:latin typeface="Calibri" panose="020F0502020204030204" pitchFamily="34" charset="0"/>
                <a:cs typeface="Calibri" panose="020F0502020204030204" pitchFamily="34" charset="0"/>
              </a:rPr>
              <a:t>How much do guests pay for a room per night?</a:t>
            </a:r>
            <a:endParaRPr lang="en-IN" sz="2800" dirty="0">
              <a:latin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0F5078E0-EE77-7269-FEE7-B45F7914DC78}"/>
              </a:ext>
            </a:extLst>
          </p:cNvPr>
          <p:cNvSpPr>
            <a:spLocks noGrp="1"/>
          </p:cNvSpPr>
          <p:nvPr>
            <p:ph idx="1"/>
          </p:nvPr>
        </p:nvSpPr>
        <p:spPr>
          <a:xfrm>
            <a:off x="685167" y="2160589"/>
            <a:ext cx="3720916" cy="3560733"/>
          </a:xfrm>
        </p:spPr>
        <p:txBody>
          <a:bodyPr>
            <a:normAutofit/>
          </a:bodyPr>
          <a:lstStyle/>
          <a:p>
            <a:r>
              <a:rPr lang="en-IN" dirty="0">
                <a:latin typeface="Calibri" panose="020F0502020204030204" pitchFamily="34" charset="0"/>
                <a:cs typeface="Calibri" panose="020F0502020204030204" pitchFamily="34" charset="0"/>
              </a:rPr>
              <a:t>From the plot below we can examine that the rate for City hotels are higher that Resort hotels. </a:t>
            </a:r>
          </a:p>
          <a:p>
            <a:r>
              <a:rPr lang="en-IN" dirty="0">
                <a:latin typeface="Calibri" panose="020F0502020204030204" pitchFamily="34" charset="0"/>
                <a:cs typeface="Calibri" panose="020F0502020204030204" pitchFamily="34" charset="0"/>
              </a:rPr>
              <a:t>On an average a guest pays around 60-90 Euros per night.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 can see that the demand for the city hotel is higher compared to resort hotel, this will account to higher price per room per night.</a:t>
            </a:r>
            <a:r>
              <a:rPr lang="en-IN" dirty="0">
                <a:effectLst/>
              </a:rPr>
              <a:t> </a:t>
            </a: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pic>
        <p:nvPicPr>
          <p:cNvPr id="3" name="Picture 2" descr="Chart, histogram&#10;&#10;Description automatically generated">
            <a:extLst>
              <a:ext uri="{FF2B5EF4-FFF2-40B4-BE49-F238E27FC236}">
                <a16:creationId xmlns:a16="http://schemas.microsoft.com/office/drawing/2014/main" id="{B9519B91-BE09-4BF9-6620-0A118AD9669A}"/>
              </a:ext>
            </a:extLst>
          </p:cNvPr>
          <p:cNvPicPr>
            <a:picLocks noChangeAspect="1"/>
          </p:cNvPicPr>
          <p:nvPr/>
        </p:nvPicPr>
        <p:blipFill rotWithShape="1">
          <a:blip r:embed="rId2"/>
          <a:srcRect l="1850" r="48983"/>
          <a:stretch/>
        </p:blipFill>
        <p:spPr>
          <a:xfrm>
            <a:off x="4405822" y="632143"/>
            <a:ext cx="4280978" cy="5441887"/>
          </a:xfrm>
          <a:prstGeom prst="rect">
            <a:avLst/>
          </a:prstGeom>
        </p:spPr>
      </p:pic>
    </p:spTree>
    <p:extLst>
      <p:ext uri="{BB962C8B-B14F-4D97-AF65-F5344CB8AC3E}">
        <p14:creationId xmlns:p14="http://schemas.microsoft.com/office/powerpoint/2010/main" val="33639593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3017</TotalTime>
  <Words>1508</Words>
  <Application>Microsoft Macintosh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Söhne</vt:lpstr>
      <vt:lpstr>Symbol</vt:lpstr>
      <vt:lpstr>SymbolMT</vt:lpstr>
      <vt:lpstr>Trebuchet MS</vt:lpstr>
      <vt:lpstr>Wingdings 3</vt:lpstr>
      <vt:lpstr>Facet</vt:lpstr>
      <vt:lpstr>BA With R Project Predicting Cancellations of Hotel Bookings  </vt:lpstr>
      <vt:lpstr>Business context:</vt:lpstr>
      <vt:lpstr>Let us discuss our Dataset</vt:lpstr>
      <vt:lpstr>Explored Interesting Libraries: </vt:lpstr>
      <vt:lpstr>Challenges faced</vt:lpstr>
      <vt:lpstr>Data cleaning, manipulation and Data Pre-Processing for data visualization</vt:lpstr>
      <vt:lpstr>Data cleaning, manipulation and Data Pre-Processing for building the model: </vt:lpstr>
      <vt:lpstr>Where do the guests come from?</vt:lpstr>
      <vt:lpstr>How much do guests pay for a room per night?</vt:lpstr>
      <vt:lpstr>How much do guests pay for a room per night?</vt:lpstr>
      <vt:lpstr>How does the price per night vary over the year?</vt:lpstr>
      <vt:lpstr>Which are the Busiest Month?</vt:lpstr>
      <vt:lpstr>How long do people stay at the hotels?</vt:lpstr>
      <vt:lpstr>How many bookings were cancelled?</vt:lpstr>
      <vt:lpstr>Data Preprocessing and Cleaning in preparation for modeling</vt:lpstr>
      <vt:lpstr>Feature Engineering:</vt:lpstr>
      <vt:lpstr>Logistic Regression Model</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With R Project Predicting Cancellations of Hotel Bookings  </dc:title>
  <dc:creator>Patil, Praful Venkatesh</dc:creator>
  <cp:lastModifiedBy>Patil, Praful Venkatesh</cp:lastModifiedBy>
  <cp:revision>13</cp:revision>
  <dcterms:created xsi:type="dcterms:W3CDTF">2023-04-22T19:40:56Z</dcterms:created>
  <dcterms:modified xsi:type="dcterms:W3CDTF">2023-04-26T00:22:06Z</dcterms:modified>
</cp:coreProperties>
</file>