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8" r:id="rId3"/>
    <p:sldId id="276" r:id="rId4"/>
    <p:sldId id="267" r:id="rId5"/>
    <p:sldId id="269" r:id="rId6"/>
    <p:sldId id="275" r:id="rId7"/>
    <p:sldId id="270" r:id="rId8"/>
    <p:sldId id="271" r:id="rId9"/>
    <p:sldId id="274"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83" autoAdjust="0"/>
    <p:restoredTop sz="94660"/>
  </p:normalViewPr>
  <p:slideViewPr>
    <p:cSldViewPr snapToGrid="0">
      <p:cViewPr varScale="1">
        <p:scale>
          <a:sx n="103" d="100"/>
          <a:sy n="103" d="100"/>
        </p:scale>
        <p:origin x="4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4952-49A2-EF9E-6333-52CEF9EDBE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44FD0D-19D1-3460-505C-CE08D7D228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4038F9-83F0-B305-1DDA-CE4D59EC6A04}"/>
              </a:ext>
            </a:extLst>
          </p:cNvPr>
          <p:cNvSpPr>
            <a:spLocks noGrp="1"/>
          </p:cNvSpPr>
          <p:nvPr>
            <p:ph type="dt" sz="half" idx="10"/>
          </p:nvPr>
        </p:nvSpPr>
        <p:spPr/>
        <p:txBody>
          <a:bodyPr/>
          <a:lstStyle/>
          <a:p>
            <a:fld id="{1BA80FAC-163B-45C4-89CE-2AD2FE8D85C5}" type="datetimeFigureOut">
              <a:rPr lang="en-US" smtClean="0"/>
              <a:t>11/8/2023</a:t>
            </a:fld>
            <a:endParaRPr lang="en-US"/>
          </a:p>
        </p:txBody>
      </p:sp>
      <p:sp>
        <p:nvSpPr>
          <p:cNvPr id="5" name="Footer Placeholder 4">
            <a:extLst>
              <a:ext uri="{FF2B5EF4-FFF2-40B4-BE49-F238E27FC236}">
                <a16:creationId xmlns:a16="http://schemas.microsoft.com/office/drawing/2014/main" id="{06D3111C-0827-757D-2FF3-96D6AC26A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BE03C-2715-7C1C-E5E1-A7078CFA1F3D}"/>
              </a:ext>
            </a:extLst>
          </p:cNvPr>
          <p:cNvSpPr>
            <a:spLocks noGrp="1"/>
          </p:cNvSpPr>
          <p:nvPr>
            <p:ph type="sldNum" sz="quarter" idx="12"/>
          </p:nvPr>
        </p:nvSpPr>
        <p:spPr/>
        <p:txBody>
          <a:bodyPr/>
          <a:lstStyle/>
          <a:p>
            <a:fld id="{46DEF321-022F-4C22-8E90-B3E36E55D838}" type="slidenum">
              <a:rPr lang="en-US" smtClean="0"/>
              <a:t>‹#›</a:t>
            </a:fld>
            <a:endParaRPr lang="en-US"/>
          </a:p>
        </p:txBody>
      </p:sp>
    </p:spTree>
    <p:extLst>
      <p:ext uri="{BB962C8B-B14F-4D97-AF65-F5344CB8AC3E}">
        <p14:creationId xmlns:p14="http://schemas.microsoft.com/office/powerpoint/2010/main" val="198267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0E7C-4D05-33AE-2CE5-F180494D38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74ED19-E055-7F82-0E0C-7C1DBED70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24F17-2198-7EDC-809E-6439FE25CA7E}"/>
              </a:ext>
            </a:extLst>
          </p:cNvPr>
          <p:cNvSpPr>
            <a:spLocks noGrp="1"/>
          </p:cNvSpPr>
          <p:nvPr>
            <p:ph type="dt" sz="half" idx="10"/>
          </p:nvPr>
        </p:nvSpPr>
        <p:spPr/>
        <p:txBody>
          <a:bodyPr/>
          <a:lstStyle/>
          <a:p>
            <a:fld id="{1BA80FAC-163B-45C4-89CE-2AD2FE8D85C5}" type="datetimeFigureOut">
              <a:rPr lang="en-US" smtClean="0"/>
              <a:t>11/8/2023</a:t>
            </a:fld>
            <a:endParaRPr lang="en-US"/>
          </a:p>
        </p:txBody>
      </p:sp>
      <p:sp>
        <p:nvSpPr>
          <p:cNvPr id="5" name="Footer Placeholder 4">
            <a:extLst>
              <a:ext uri="{FF2B5EF4-FFF2-40B4-BE49-F238E27FC236}">
                <a16:creationId xmlns:a16="http://schemas.microsoft.com/office/drawing/2014/main" id="{8597FBE6-3998-A8C9-8969-46E9BBB53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31CC4-EEB3-6469-1B6F-E96DC9E040A2}"/>
              </a:ext>
            </a:extLst>
          </p:cNvPr>
          <p:cNvSpPr>
            <a:spLocks noGrp="1"/>
          </p:cNvSpPr>
          <p:nvPr>
            <p:ph type="sldNum" sz="quarter" idx="12"/>
          </p:nvPr>
        </p:nvSpPr>
        <p:spPr/>
        <p:txBody>
          <a:bodyPr/>
          <a:lstStyle/>
          <a:p>
            <a:fld id="{46DEF321-022F-4C22-8E90-B3E36E55D838}" type="slidenum">
              <a:rPr lang="en-US" smtClean="0"/>
              <a:t>‹#›</a:t>
            </a:fld>
            <a:endParaRPr lang="en-US"/>
          </a:p>
        </p:txBody>
      </p:sp>
    </p:spTree>
    <p:extLst>
      <p:ext uri="{BB962C8B-B14F-4D97-AF65-F5344CB8AC3E}">
        <p14:creationId xmlns:p14="http://schemas.microsoft.com/office/powerpoint/2010/main" val="4002671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E51068-A383-022B-9C7E-B9A91235A9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D7A323-2CCB-2C35-9C6C-82688A85D0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9C03D-A562-9AD0-6E9E-9D8BB579796D}"/>
              </a:ext>
            </a:extLst>
          </p:cNvPr>
          <p:cNvSpPr>
            <a:spLocks noGrp="1"/>
          </p:cNvSpPr>
          <p:nvPr>
            <p:ph type="dt" sz="half" idx="10"/>
          </p:nvPr>
        </p:nvSpPr>
        <p:spPr/>
        <p:txBody>
          <a:bodyPr/>
          <a:lstStyle/>
          <a:p>
            <a:fld id="{1BA80FAC-163B-45C4-89CE-2AD2FE8D85C5}" type="datetimeFigureOut">
              <a:rPr lang="en-US" smtClean="0"/>
              <a:t>11/8/2023</a:t>
            </a:fld>
            <a:endParaRPr lang="en-US"/>
          </a:p>
        </p:txBody>
      </p:sp>
      <p:sp>
        <p:nvSpPr>
          <p:cNvPr id="5" name="Footer Placeholder 4">
            <a:extLst>
              <a:ext uri="{FF2B5EF4-FFF2-40B4-BE49-F238E27FC236}">
                <a16:creationId xmlns:a16="http://schemas.microsoft.com/office/drawing/2014/main" id="{528B2320-0382-92E8-2BD8-80181D8D7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F8E7A-DF18-7F0F-9849-B77EFB3FD340}"/>
              </a:ext>
            </a:extLst>
          </p:cNvPr>
          <p:cNvSpPr>
            <a:spLocks noGrp="1"/>
          </p:cNvSpPr>
          <p:nvPr>
            <p:ph type="sldNum" sz="quarter" idx="12"/>
          </p:nvPr>
        </p:nvSpPr>
        <p:spPr/>
        <p:txBody>
          <a:bodyPr/>
          <a:lstStyle/>
          <a:p>
            <a:fld id="{46DEF321-022F-4C22-8E90-B3E36E55D838}" type="slidenum">
              <a:rPr lang="en-US" smtClean="0"/>
              <a:t>‹#›</a:t>
            </a:fld>
            <a:endParaRPr lang="en-US"/>
          </a:p>
        </p:txBody>
      </p:sp>
    </p:spTree>
    <p:extLst>
      <p:ext uri="{BB962C8B-B14F-4D97-AF65-F5344CB8AC3E}">
        <p14:creationId xmlns:p14="http://schemas.microsoft.com/office/powerpoint/2010/main" val="1186539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E174-3A89-6136-7F13-B8DA99A1F8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12D90F-D401-7105-57E2-A12311FA8A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6CDF7-CDB0-E4D1-33FE-12B52E9AFDEE}"/>
              </a:ext>
            </a:extLst>
          </p:cNvPr>
          <p:cNvSpPr>
            <a:spLocks noGrp="1"/>
          </p:cNvSpPr>
          <p:nvPr>
            <p:ph type="dt" sz="half" idx="10"/>
          </p:nvPr>
        </p:nvSpPr>
        <p:spPr/>
        <p:txBody>
          <a:bodyPr/>
          <a:lstStyle/>
          <a:p>
            <a:fld id="{1BA80FAC-163B-45C4-89CE-2AD2FE8D85C5}" type="datetimeFigureOut">
              <a:rPr lang="en-US" smtClean="0"/>
              <a:t>11/8/2023</a:t>
            </a:fld>
            <a:endParaRPr lang="en-US"/>
          </a:p>
        </p:txBody>
      </p:sp>
      <p:sp>
        <p:nvSpPr>
          <p:cNvPr id="5" name="Footer Placeholder 4">
            <a:extLst>
              <a:ext uri="{FF2B5EF4-FFF2-40B4-BE49-F238E27FC236}">
                <a16:creationId xmlns:a16="http://schemas.microsoft.com/office/drawing/2014/main" id="{44FD71B5-05B2-FAAC-8CEC-C172A85B1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93592-EC8D-7DF1-BF4D-995B4008BFD9}"/>
              </a:ext>
            </a:extLst>
          </p:cNvPr>
          <p:cNvSpPr>
            <a:spLocks noGrp="1"/>
          </p:cNvSpPr>
          <p:nvPr>
            <p:ph type="sldNum" sz="quarter" idx="12"/>
          </p:nvPr>
        </p:nvSpPr>
        <p:spPr/>
        <p:txBody>
          <a:bodyPr/>
          <a:lstStyle/>
          <a:p>
            <a:fld id="{46DEF321-022F-4C22-8E90-B3E36E55D838}" type="slidenum">
              <a:rPr lang="en-US" smtClean="0"/>
              <a:t>‹#›</a:t>
            </a:fld>
            <a:endParaRPr lang="en-US"/>
          </a:p>
        </p:txBody>
      </p:sp>
    </p:spTree>
    <p:extLst>
      <p:ext uri="{BB962C8B-B14F-4D97-AF65-F5344CB8AC3E}">
        <p14:creationId xmlns:p14="http://schemas.microsoft.com/office/powerpoint/2010/main" val="28396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0D5B-322C-86A5-0B25-7BDEC8552C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40864A-8C26-39A4-7520-90F7251251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4B01EB-89A2-520D-B826-DF1CFD983575}"/>
              </a:ext>
            </a:extLst>
          </p:cNvPr>
          <p:cNvSpPr>
            <a:spLocks noGrp="1"/>
          </p:cNvSpPr>
          <p:nvPr>
            <p:ph type="dt" sz="half" idx="10"/>
          </p:nvPr>
        </p:nvSpPr>
        <p:spPr/>
        <p:txBody>
          <a:bodyPr/>
          <a:lstStyle/>
          <a:p>
            <a:fld id="{1BA80FAC-163B-45C4-89CE-2AD2FE8D85C5}" type="datetimeFigureOut">
              <a:rPr lang="en-US" smtClean="0"/>
              <a:t>11/8/2023</a:t>
            </a:fld>
            <a:endParaRPr lang="en-US"/>
          </a:p>
        </p:txBody>
      </p:sp>
      <p:sp>
        <p:nvSpPr>
          <p:cNvPr id="5" name="Footer Placeholder 4">
            <a:extLst>
              <a:ext uri="{FF2B5EF4-FFF2-40B4-BE49-F238E27FC236}">
                <a16:creationId xmlns:a16="http://schemas.microsoft.com/office/drawing/2014/main" id="{C6D58AB0-B261-E5B4-6E25-831CC3ABD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8FEBC-72EE-A88D-3630-67D6690AC0FE}"/>
              </a:ext>
            </a:extLst>
          </p:cNvPr>
          <p:cNvSpPr>
            <a:spLocks noGrp="1"/>
          </p:cNvSpPr>
          <p:nvPr>
            <p:ph type="sldNum" sz="quarter" idx="12"/>
          </p:nvPr>
        </p:nvSpPr>
        <p:spPr/>
        <p:txBody>
          <a:bodyPr/>
          <a:lstStyle/>
          <a:p>
            <a:fld id="{46DEF321-022F-4C22-8E90-B3E36E55D838}" type="slidenum">
              <a:rPr lang="en-US" smtClean="0"/>
              <a:t>‹#›</a:t>
            </a:fld>
            <a:endParaRPr lang="en-US"/>
          </a:p>
        </p:txBody>
      </p:sp>
    </p:spTree>
    <p:extLst>
      <p:ext uri="{BB962C8B-B14F-4D97-AF65-F5344CB8AC3E}">
        <p14:creationId xmlns:p14="http://schemas.microsoft.com/office/powerpoint/2010/main" val="45988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DD8D8-3BC3-D9E2-C536-B27DAADE3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EAC4F-5DE7-5139-A267-223F688D2C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C49F18-7CFA-FE98-22CB-D98EE99D9F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0F41ED-5E0E-260B-781F-3A9F2056DF6A}"/>
              </a:ext>
            </a:extLst>
          </p:cNvPr>
          <p:cNvSpPr>
            <a:spLocks noGrp="1"/>
          </p:cNvSpPr>
          <p:nvPr>
            <p:ph type="dt" sz="half" idx="10"/>
          </p:nvPr>
        </p:nvSpPr>
        <p:spPr/>
        <p:txBody>
          <a:bodyPr/>
          <a:lstStyle/>
          <a:p>
            <a:fld id="{1BA80FAC-163B-45C4-89CE-2AD2FE8D85C5}" type="datetimeFigureOut">
              <a:rPr lang="en-US" smtClean="0"/>
              <a:t>11/8/2023</a:t>
            </a:fld>
            <a:endParaRPr lang="en-US"/>
          </a:p>
        </p:txBody>
      </p:sp>
      <p:sp>
        <p:nvSpPr>
          <p:cNvPr id="6" name="Footer Placeholder 5">
            <a:extLst>
              <a:ext uri="{FF2B5EF4-FFF2-40B4-BE49-F238E27FC236}">
                <a16:creationId xmlns:a16="http://schemas.microsoft.com/office/drawing/2014/main" id="{BF56AA40-055D-E5D8-3F32-D05D41F0E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DA7C31-EF2F-4C49-0467-BF792DFB5D79}"/>
              </a:ext>
            </a:extLst>
          </p:cNvPr>
          <p:cNvSpPr>
            <a:spLocks noGrp="1"/>
          </p:cNvSpPr>
          <p:nvPr>
            <p:ph type="sldNum" sz="quarter" idx="12"/>
          </p:nvPr>
        </p:nvSpPr>
        <p:spPr/>
        <p:txBody>
          <a:bodyPr/>
          <a:lstStyle/>
          <a:p>
            <a:fld id="{46DEF321-022F-4C22-8E90-B3E36E55D838}" type="slidenum">
              <a:rPr lang="en-US" smtClean="0"/>
              <a:t>‹#›</a:t>
            </a:fld>
            <a:endParaRPr lang="en-US"/>
          </a:p>
        </p:txBody>
      </p:sp>
    </p:spTree>
    <p:extLst>
      <p:ext uri="{BB962C8B-B14F-4D97-AF65-F5344CB8AC3E}">
        <p14:creationId xmlns:p14="http://schemas.microsoft.com/office/powerpoint/2010/main" val="2450941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4F68-257F-3B78-7228-3F1F196C05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282529-B4F4-1884-8E75-B2D0C62CD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E6AD36-C9B9-F074-B082-E2B2B3C39F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D6B982-CA0A-2F7E-A283-B3D6BADD0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3BCA17-28BB-4456-A38B-874541574D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8EBA12-3D1A-CDB5-3D93-D483B27C42D3}"/>
              </a:ext>
            </a:extLst>
          </p:cNvPr>
          <p:cNvSpPr>
            <a:spLocks noGrp="1"/>
          </p:cNvSpPr>
          <p:nvPr>
            <p:ph type="dt" sz="half" idx="10"/>
          </p:nvPr>
        </p:nvSpPr>
        <p:spPr/>
        <p:txBody>
          <a:bodyPr/>
          <a:lstStyle/>
          <a:p>
            <a:fld id="{1BA80FAC-163B-45C4-89CE-2AD2FE8D85C5}" type="datetimeFigureOut">
              <a:rPr lang="en-US" smtClean="0"/>
              <a:t>11/8/2023</a:t>
            </a:fld>
            <a:endParaRPr lang="en-US"/>
          </a:p>
        </p:txBody>
      </p:sp>
      <p:sp>
        <p:nvSpPr>
          <p:cNvPr id="8" name="Footer Placeholder 7">
            <a:extLst>
              <a:ext uri="{FF2B5EF4-FFF2-40B4-BE49-F238E27FC236}">
                <a16:creationId xmlns:a16="http://schemas.microsoft.com/office/drawing/2014/main" id="{17643412-708C-4C70-4981-060C17B3C6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0C5946-C4D9-E304-D6F9-864EC22E9909}"/>
              </a:ext>
            </a:extLst>
          </p:cNvPr>
          <p:cNvSpPr>
            <a:spLocks noGrp="1"/>
          </p:cNvSpPr>
          <p:nvPr>
            <p:ph type="sldNum" sz="quarter" idx="12"/>
          </p:nvPr>
        </p:nvSpPr>
        <p:spPr/>
        <p:txBody>
          <a:bodyPr/>
          <a:lstStyle/>
          <a:p>
            <a:fld id="{46DEF321-022F-4C22-8E90-B3E36E55D838}" type="slidenum">
              <a:rPr lang="en-US" smtClean="0"/>
              <a:t>‹#›</a:t>
            </a:fld>
            <a:endParaRPr lang="en-US"/>
          </a:p>
        </p:txBody>
      </p:sp>
    </p:spTree>
    <p:extLst>
      <p:ext uri="{BB962C8B-B14F-4D97-AF65-F5344CB8AC3E}">
        <p14:creationId xmlns:p14="http://schemas.microsoft.com/office/powerpoint/2010/main" val="4006701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AC50-1133-068F-F6B4-DCC10D32DD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75AD46-0B54-9F40-B0B0-2DADB2D0165A}"/>
              </a:ext>
            </a:extLst>
          </p:cNvPr>
          <p:cNvSpPr>
            <a:spLocks noGrp="1"/>
          </p:cNvSpPr>
          <p:nvPr>
            <p:ph type="dt" sz="half" idx="10"/>
          </p:nvPr>
        </p:nvSpPr>
        <p:spPr/>
        <p:txBody>
          <a:bodyPr/>
          <a:lstStyle/>
          <a:p>
            <a:fld id="{1BA80FAC-163B-45C4-89CE-2AD2FE8D85C5}" type="datetimeFigureOut">
              <a:rPr lang="en-US" smtClean="0"/>
              <a:t>11/8/2023</a:t>
            </a:fld>
            <a:endParaRPr lang="en-US"/>
          </a:p>
        </p:txBody>
      </p:sp>
      <p:sp>
        <p:nvSpPr>
          <p:cNvPr id="4" name="Footer Placeholder 3">
            <a:extLst>
              <a:ext uri="{FF2B5EF4-FFF2-40B4-BE49-F238E27FC236}">
                <a16:creationId xmlns:a16="http://schemas.microsoft.com/office/drawing/2014/main" id="{DDC603CA-F9FB-E452-47BF-72638664EA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E83AAF-F147-18FD-CC58-8BCE28F5C64A}"/>
              </a:ext>
            </a:extLst>
          </p:cNvPr>
          <p:cNvSpPr>
            <a:spLocks noGrp="1"/>
          </p:cNvSpPr>
          <p:nvPr>
            <p:ph type="sldNum" sz="quarter" idx="12"/>
          </p:nvPr>
        </p:nvSpPr>
        <p:spPr/>
        <p:txBody>
          <a:bodyPr/>
          <a:lstStyle/>
          <a:p>
            <a:fld id="{46DEF321-022F-4C22-8E90-B3E36E55D838}" type="slidenum">
              <a:rPr lang="en-US" smtClean="0"/>
              <a:t>‹#›</a:t>
            </a:fld>
            <a:endParaRPr lang="en-US"/>
          </a:p>
        </p:txBody>
      </p:sp>
    </p:spTree>
    <p:extLst>
      <p:ext uri="{BB962C8B-B14F-4D97-AF65-F5344CB8AC3E}">
        <p14:creationId xmlns:p14="http://schemas.microsoft.com/office/powerpoint/2010/main" val="387048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8B3C0-5F81-C1F0-BBE7-C1CFEBA5ED9C}"/>
              </a:ext>
            </a:extLst>
          </p:cNvPr>
          <p:cNvSpPr>
            <a:spLocks noGrp="1"/>
          </p:cNvSpPr>
          <p:nvPr>
            <p:ph type="dt" sz="half" idx="10"/>
          </p:nvPr>
        </p:nvSpPr>
        <p:spPr/>
        <p:txBody>
          <a:bodyPr/>
          <a:lstStyle/>
          <a:p>
            <a:fld id="{1BA80FAC-163B-45C4-89CE-2AD2FE8D85C5}" type="datetimeFigureOut">
              <a:rPr lang="en-US" smtClean="0"/>
              <a:t>11/8/2023</a:t>
            </a:fld>
            <a:endParaRPr lang="en-US"/>
          </a:p>
        </p:txBody>
      </p:sp>
      <p:sp>
        <p:nvSpPr>
          <p:cNvPr id="3" name="Footer Placeholder 2">
            <a:extLst>
              <a:ext uri="{FF2B5EF4-FFF2-40B4-BE49-F238E27FC236}">
                <a16:creationId xmlns:a16="http://schemas.microsoft.com/office/drawing/2014/main" id="{F6E11C92-B721-8E75-D278-AC31842B6D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DA4D3A-70C0-98A2-578D-FD11170881EF}"/>
              </a:ext>
            </a:extLst>
          </p:cNvPr>
          <p:cNvSpPr>
            <a:spLocks noGrp="1"/>
          </p:cNvSpPr>
          <p:nvPr>
            <p:ph type="sldNum" sz="quarter" idx="12"/>
          </p:nvPr>
        </p:nvSpPr>
        <p:spPr/>
        <p:txBody>
          <a:bodyPr/>
          <a:lstStyle/>
          <a:p>
            <a:fld id="{46DEF321-022F-4C22-8E90-B3E36E55D838}" type="slidenum">
              <a:rPr lang="en-US" smtClean="0"/>
              <a:t>‹#›</a:t>
            </a:fld>
            <a:endParaRPr lang="en-US"/>
          </a:p>
        </p:txBody>
      </p:sp>
    </p:spTree>
    <p:extLst>
      <p:ext uri="{BB962C8B-B14F-4D97-AF65-F5344CB8AC3E}">
        <p14:creationId xmlns:p14="http://schemas.microsoft.com/office/powerpoint/2010/main" val="3071720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EB1E-F30D-3EA7-1F78-38E36478B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ADAA8F-DF3F-AD60-A926-DC3C0D8D70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93758F-A90C-4501-5BD7-08880D358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9A24B8-8529-2342-564E-591A8BEBDD94}"/>
              </a:ext>
            </a:extLst>
          </p:cNvPr>
          <p:cNvSpPr>
            <a:spLocks noGrp="1"/>
          </p:cNvSpPr>
          <p:nvPr>
            <p:ph type="dt" sz="half" idx="10"/>
          </p:nvPr>
        </p:nvSpPr>
        <p:spPr/>
        <p:txBody>
          <a:bodyPr/>
          <a:lstStyle/>
          <a:p>
            <a:fld id="{1BA80FAC-163B-45C4-89CE-2AD2FE8D85C5}" type="datetimeFigureOut">
              <a:rPr lang="en-US" smtClean="0"/>
              <a:t>11/8/2023</a:t>
            </a:fld>
            <a:endParaRPr lang="en-US"/>
          </a:p>
        </p:txBody>
      </p:sp>
      <p:sp>
        <p:nvSpPr>
          <p:cNvPr id="6" name="Footer Placeholder 5">
            <a:extLst>
              <a:ext uri="{FF2B5EF4-FFF2-40B4-BE49-F238E27FC236}">
                <a16:creationId xmlns:a16="http://schemas.microsoft.com/office/drawing/2014/main" id="{642DFCC1-3FE3-D5BF-FC49-409ED63C1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5EB79-141E-ECE3-5339-0B6778E90A31}"/>
              </a:ext>
            </a:extLst>
          </p:cNvPr>
          <p:cNvSpPr>
            <a:spLocks noGrp="1"/>
          </p:cNvSpPr>
          <p:nvPr>
            <p:ph type="sldNum" sz="quarter" idx="12"/>
          </p:nvPr>
        </p:nvSpPr>
        <p:spPr/>
        <p:txBody>
          <a:bodyPr/>
          <a:lstStyle/>
          <a:p>
            <a:fld id="{46DEF321-022F-4C22-8E90-B3E36E55D838}" type="slidenum">
              <a:rPr lang="en-US" smtClean="0"/>
              <a:t>‹#›</a:t>
            </a:fld>
            <a:endParaRPr lang="en-US"/>
          </a:p>
        </p:txBody>
      </p:sp>
    </p:spTree>
    <p:extLst>
      <p:ext uri="{BB962C8B-B14F-4D97-AF65-F5344CB8AC3E}">
        <p14:creationId xmlns:p14="http://schemas.microsoft.com/office/powerpoint/2010/main" val="144279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6EC1-D125-8FC8-EE60-D933FC7F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1B5663-0270-64B4-0A80-2935D90A7A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77EC8E-B0F3-601D-6FAA-A58EA7CC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A197B-FFDF-7BE8-B2A4-A3F897AC06AC}"/>
              </a:ext>
            </a:extLst>
          </p:cNvPr>
          <p:cNvSpPr>
            <a:spLocks noGrp="1"/>
          </p:cNvSpPr>
          <p:nvPr>
            <p:ph type="dt" sz="half" idx="10"/>
          </p:nvPr>
        </p:nvSpPr>
        <p:spPr/>
        <p:txBody>
          <a:bodyPr/>
          <a:lstStyle/>
          <a:p>
            <a:fld id="{1BA80FAC-163B-45C4-89CE-2AD2FE8D85C5}" type="datetimeFigureOut">
              <a:rPr lang="en-US" smtClean="0"/>
              <a:t>11/8/2023</a:t>
            </a:fld>
            <a:endParaRPr lang="en-US"/>
          </a:p>
        </p:txBody>
      </p:sp>
      <p:sp>
        <p:nvSpPr>
          <p:cNvPr id="6" name="Footer Placeholder 5">
            <a:extLst>
              <a:ext uri="{FF2B5EF4-FFF2-40B4-BE49-F238E27FC236}">
                <a16:creationId xmlns:a16="http://schemas.microsoft.com/office/drawing/2014/main" id="{E29369E1-F39C-D4AC-C0DA-67A4256100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F7B40-312F-2A2D-66C0-96F880656B75}"/>
              </a:ext>
            </a:extLst>
          </p:cNvPr>
          <p:cNvSpPr>
            <a:spLocks noGrp="1"/>
          </p:cNvSpPr>
          <p:nvPr>
            <p:ph type="sldNum" sz="quarter" idx="12"/>
          </p:nvPr>
        </p:nvSpPr>
        <p:spPr/>
        <p:txBody>
          <a:bodyPr/>
          <a:lstStyle/>
          <a:p>
            <a:fld id="{46DEF321-022F-4C22-8E90-B3E36E55D838}" type="slidenum">
              <a:rPr lang="en-US" smtClean="0"/>
              <a:t>‹#›</a:t>
            </a:fld>
            <a:endParaRPr lang="en-US"/>
          </a:p>
        </p:txBody>
      </p:sp>
    </p:spTree>
    <p:extLst>
      <p:ext uri="{BB962C8B-B14F-4D97-AF65-F5344CB8AC3E}">
        <p14:creationId xmlns:p14="http://schemas.microsoft.com/office/powerpoint/2010/main" val="170360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39515F-1520-D89F-E8EF-6118D489A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B5BEC2-B634-AC0C-242B-D614F3E69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CFAA3C-3BF9-F169-0A3A-B6A17ECBB1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80FAC-163B-45C4-89CE-2AD2FE8D85C5}" type="datetimeFigureOut">
              <a:rPr lang="en-US" smtClean="0"/>
              <a:t>11/8/2023</a:t>
            </a:fld>
            <a:endParaRPr lang="en-US"/>
          </a:p>
        </p:txBody>
      </p:sp>
      <p:sp>
        <p:nvSpPr>
          <p:cNvPr id="5" name="Footer Placeholder 4">
            <a:extLst>
              <a:ext uri="{FF2B5EF4-FFF2-40B4-BE49-F238E27FC236}">
                <a16:creationId xmlns:a16="http://schemas.microsoft.com/office/drawing/2014/main" id="{28DE3681-5BC9-6CA0-C282-E76FF492E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F2BCF7-2707-166A-5CAA-D346A2302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DEF321-022F-4C22-8E90-B3E36E55D838}" type="slidenum">
              <a:rPr lang="en-US" smtClean="0"/>
              <a:t>‹#›</a:t>
            </a:fld>
            <a:endParaRPr lang="en-US"/>
          </a:p>
        </p:txBody>
      </p:sp>
    </p:spTree>
    <p:extLst>
      <p:ext uri="{BB962C8B-B14F-4D97-AF65-F5344CB8AC3E}">
        <p14:creationId xmlns:p14="http://schemas.microsoft.com/office/powerpoint/2010/main" val="3540356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8AA8-332C-F81B-14FD-FD27EFAF312E}"/>
              </a:ext>
            </a:extLst>
          </p:cNvPr>
          <p:cNvSpPr>
            <a:spLocks noGrp="1"/>
          </p:cNvSpPr>
          <p:nvPr>
            <p:ph type="title"/>
          </p:nvPr>
        </p:nvSpPr>
        <p:spPr>
          <a:xfrm>
            <a:off x="838200" y="2766218"/>
            <a:ext cx="10515600" cy="1325563"/>
          </a:xfrm>
        </p:spPr>
        <p:txBody>
          <a:bodyPr/>
          <a:lstStyle/>
          <a:p>
            <a:pPr algn="ctr"/>
            <a:r>
              <a:rPr lang="en-IN" dirty="0"/>
              <a:t>Advantages and limitations of Segmentation methods </a:t>
            </a:r>
            <a:endParaRPr lang="en-US" dirty="0"/>
          </a:p>
        </p:txBody>
      </p:sp>
    </p:spTree>
    <p:extLst>
      <p:ext uri="{BB962C8B-B14F-4D97-AF65-F5344CB8AC3E}">
        <p14:creationId xmlns:p14="http://schemas.microsoft.com/office/powerpoint/2010/main" val="2834886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1D27A-B578-1DE6-8C38-B1302DEAA4AE}"/>
              </a:ext>
            </a:extLst>
          </p:cNvPr>
          <p:cNvSpPr>
            <a:spLocks noGrp="1"/>
          </p:cNvSpPr>
          <p:nvPr>
            <p:ph type="title"/>
          </p:nvPr>
        </p:nvSpPr>
        <p:spPr/>
        <p:txBody>
          <a:bodyPr/>
          <a:lstStyle/>
          <a:p>
            <a:r>
              <a:rPr lang="en-US" sz="4400" b="1" dirty="0"/>
              <a:t>3. Time values density and distances criterion for segmentation</a:t>
            </a:r>
            <a:r>
              <a:rPr lang="en-US" b="1" dirty="0"/>
              <a:t>	</a:t>
            </a:r>
            <a:endParaRPr lang="en-US" dirty="0"/>
          </a:p>
        </p:txBody>
      </p:sp>
      <p:sp>
        <p:nvSpPr>
          <p:cNvPr id="3" name="Content Placeholder 2">
            <a:extLst>
              <a:ext uri="{FF2B5EF4-FFF2-40B4-BE49-F238E27FC236}">
                <a16:creationId xmlns:a16="http://schemas.microsoft.com/office/drawing/2014/main" id="{E952A4BE-2122-4962-A81A-9B83420EB4E5}"/>
              </a:ext>
            </a:extLst>
          </p:cNvPr>
          <p:cNvSpPr>
            <a:spLocks noGrp="1"/>
          </p:cNvSpPr>
          <p:nvPr>
            <p:ph idx="1"/>
          </p:nvPr>
        </p:nvSpPr>
        <p:spPr/>
        <p:txBody>
          <a:bodyPr/>
          <a:lstStyle/>
          <a:p>
            <a:pPr marL="0" indent="0">
              <a:buNone/>
            </a:pPr>
            <a:r>
              <a:rPr lang="en-US" sz="2000" b="1" dirty="0"/>
              <a:t>Advantages</a:t>
            </a:r>
            <a:r>
              <a:rPr lang="en-US" sz="2000" dirty="0"/>
              <a:t> </a:t>
            </a:r>
          </a:p>
          <a:p>
            <a:pPr>
              <a:buFont typeface="+mj-lt"/>
              <a:buAutoNum type="arabicPeriod"/>
            </a:pPr>
            <a:r>
              <a:rPr lang="en-US" sz="2000" dirty="0"/>
              <a:t>Clustering helps in initializing the time criterion which simplifies the segmentation based on time.</a:t>
            </a:r>
          </a:p>
          <a:p>
            <a:pPr>
              <a:buFont typeface="+mj-lt"/>
              <a:buAutoNum type="arabicPeriod"/>
            </a:pPr>
            <a:r>
              <a:rPr lang="en-US" sz="2000" dirty="0"/>
              <a:t>Simple implementation.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Limitation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000" dirty="0">
                <a:solidFill>
                  <a:prstClr val="black"/>
                </a:solidFill>
                <a:latin typeface="Calibri" panose="020F0502020204030204"/>
              </a:rPr>
              <a:t>Due to non-linearity in the structures the clustering happens between points which are spatially far but time wise near, for instance in the bent cylinder the part where there is bend there is non- linearity and the points in cluster takes multiple points in one cluster leaving fewer points for the next layer, giving rise to undesired short rows.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223621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3E77-CCD9-C958-DAE6-98F58A4532D0}"/>
              </a:ext>
            </a:extLst>
          </p:cNvPr>
          <p:cNvSpPr>
            <a:spLocks noGrp="1"/>
          </p:cNvSpPr>
          <p:nvPr>
            <p:ph type="title"/>
          </p:nvPr>
        </p:nvSpPr>
        <p:spPr>
          <a:xfrm>
            <a:off x="838200" y="365125"/>
            <a:ext cx="10515600" cy="1325563"/>
          </a:xfrm>
        </p:spPr>
        <p:txBody>
          <a:bodyPr/>
          <a:lstStyle/>
          <a:p>
            <a:r>
              <a:rPr lang="en-US" sz="4400" b="1" dirty="0"/>
              <a:t>1. Segmentation using </a:t>
            </a:r>
            <a:r>
              <a:rPr lang="en-US" sz="4400" b="1" dirty="0" err="1"/>
              <a:t>Reeb</a:t>
            </a:r>
            <a:r>
              <a:rPr lang="en-US" sz="4400" b="1" dirty="0"/>
              <a:t> graph</a:t>
            </a:r>
            <a:endParaRPr lang="en-US" dirty="0"/>
          </a:p>
        </p:txBody>
      </p:sp>
      <p:sp>
        <p:nvSpPr>
          <p:cNvPr id="3" name="Content Placeholder 2">
            <a:extLst>
              <a:ext uri="{FF2B5EF4-FFF2-40B4-BE49-F238E27FC236}">
                <a16:creationId xmlns:a16="http://schemas.microsoft.com/office/drawing/2014/main" id="{360ADB98-E145-4EC8-DB74-285C9355F207}"/>
              </a:ext>
            </a:extLst>
          </p:cNvPr>
          <p:cNvSpPr>
            <a:spLocks noGrp="1"/>
          </p:cNvSpPr>
          <p:nvPr>
            <p:ph idx="1"/>
          </p:nvPr>
        </p:nvSpPr>
        <p:spPr/>
        <p:txBody>
          <a:bodyPr>
            <a:normAutofit/>
          </a:bodyPr>
          <a:lstStyle/>
          <a:p>
            <a:pPr marL="0" indent="0">
              <a:buNone/>
            </a:pPr>
            <a:r>
              <a:rPr lang="en-US" sz="2000" dirty="0"/>
              <a:t>The </a:t>
            </a:r>
            <a:r>
              <a:rPr lang="en-US" sz="2000" dirty="0" err="1"/>
              <a:t>reeb</a:t>
            </a:r>
            <a:r>
              <a:rPr lang="en-US" sz="2000" dirty="0"/>
              <a:t> graph extraction from 3D point cloud is a topological method, it is a “mass-driven curve skeleton” that simultaneously presents geometric properties and mass (or density of point cloud) distribution of the 3D mesh into skeleton as a new type of curve skeleton representation for 3D point cloud data. The mathematical tool used to extract the skeleton of any 3D object is Laplacian contraction.</a:t>
            </a:r>
          </a:p>
          <a:p>
            <a:pPr marL="0" indent="0">
              <a:buNone/>
            </a:pPr>
            <a:r>
              <a:rPr lang="en-US" sz="2000" b="1" dirty="0"/>
              <a:t>Segmentation approach:</a:t>
            </a:r>
          </a:p>
          <a:p>
            <a:pPr marL="342900" indent="-342900">
              <a:buFont typeface="+mj-lt"/>
              <a:buAutoNum type="arabicPeriod"/>
            </a:pPr>
            <a:r>
              <a:rPr lang="en-US" sz="2000" dirty="0"/>
              <a:t>Obtain skeletal structure of the 3D mesh using Laplacian contraction.</a:t>
            </a:r>
          </a:p>
          <a:p>
            <a:pPr marL="342900" indent="-342900">
              <a:buFont typeface="+mj-lt"/>
              <a:buAutoNum type="arabicPeriod"/>
            </a:pPr>
            <a:r>
              <a:rPr lang="en-US" sz="2000" dirty="0"/>
              <a:t>Use this skeleton to identify critical points for segmentation such junction points, angle of deviation etc. </a:t>
            </a:r>
          </a:p>
          <a:p>
            <a:pPr marL="342900" indent="-342900">
              <a:buFont typeface="+mj-lt"/>
              <a:buAutoNum type="arabicPeriod"/>
            </a:pPr>
            <a:r>
              <a:rPr lang="en-US" sz="2000" dirty="0"/>
              <a:t>Based on these critical points create a segmentation rule (threshold for crucial points)</a:t>
            </a:r>
          </a:p>
          <a:p>
            <a:pPr marL="342900" indent="-342900">
              <a:buFont typeface="+mj-lt"/>
              <a:buAutoNum type="arabicPeriod"/>
            </a:pPr>
            <a:r>
              <a:rPr lang="en-US" sz="2000" dirty="0"/>
              <a:t>Segmentate the 3d mesh and feed it to existing knitting algorithm. </a:t>
            </a:r>
          </a:p>
          <a:p>
            <a:endParaRPr lang="en-US" dirty="0"/>
          </a:p>
        </p:txBody>
      </p:sp>
    </p:spTree>
    <p:extLst>
      <p:ext uri="{BB962C8B-B14F-4D97-AF65-F5344CB8AC3E}">
        <p14:creationId xmlns:p14="http://schemas.microsoft.com/office/powerpoint/2010/main" val="183000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olorful curved object with lines and numbers&#10;&#10;Description automatically generated with medium confidence">
            <a:extLst>
              <a:ext uri="{FF2B5EF4-FFF2-40B4-BE49-F238E27FC236}">
                <a16:creationId xmlns:a16="http://schemas.microsoft.com/office/drawing/2014/main" id="{7D9E866D-B82E-2376-2F8E-214D9314BB01}"/>
              </a:ext>
            </a:extLst>
          </p:cNvPr>
          <p:cNvPicPr>
            <a:picLocks noGrp="1" noChangeAspect="1"/>
          </p:cNvPicPr>
          <p:nvPr>
            <p:ph idx="1"/>
          </p:nvPr>
        </p:nvPicPr>
        <p:blipFill rotWithShape="1">
          <a:blip r:embed="rId2"/>
          <a:srcRect l="28846" t="7566" r="27404" b="5122"/>
          <a:stretch/>
        </p:blipFill>
        <p:spPr bwMode="auto">
          <a:xfrm>
            <a:off x="697089" y="428863"/>
            <a:ext cx="5038128" cy="5071534"/>
          </a:xfrm>
          <a:prstGeom prst="rect">
            <a:avLst/>
          </a:prstGeom>
          <a:extLst>
            <a:ext uri="{53640926-AAD7-44D8-BBD7-CCE9431645EC}">
              <a14:shadowObscured xmlns:a14="http://schemas.microsoft.com/office/drawing/2010/main"/>
            </a:ext>
          </a:extLst>
        </p:spPr>
      </p:pic>
      <p:pic>
        <p:nvPicPr>
          <p:cNvPr id="5" name="Content Placeholder 3" descr="A red and blue wireframe of a curved tube&#10;&#10;Description automatically generated">
            <a:extLst>
              <a:ext uri="{FF2B5EF4-FFF2-40B4-BE49-F238E27FC236}">
                <a16:creationId xmlns:a16="http://schemas.microsoft.com/office/drawing/2014/main" id="{6F77A108-0175-1F72-28AD-AB413159F8C8}"/>
              </a:ext>
            </a:extLst>
          </p:cNvPr>
          <p:cNvPicPr>
            <a:picLocks noChangeAspect="1"/>
          </p:cNvPicPr>
          <p:nvPr/>
        </p:nvPicPr>
        <p:blipFill>
          <a:blip r:embed="rId3"/>
          <a:stretch>
            <a:fillRect/>
          </a:stretch>
        </p:blipFill>
        <p:spPr>
          <a:xfrm>
            <a:off x="6197834" y="547034"/>
            <a:ext cx="5294715" cy="5071534"/>
          </a:xfrm>
          <a:prstGeom prst="rect">
            <a:avLst/>
          </a:prstGeom>
        </p:spPr>
      </p:pic>
      <p:sp>
        <p:nvSpPr>
          <p:cNvPr id="6" name="TextBox 5">
            <a:extLst>
              <a:ext uri="{FF2B5EF4-FFF2-40B4-BE49-F238E27FC236}">
                <a16:creationId xmlns:a16="http://schemas.microsoft.com/office/drawing/2014/main" id="{7F630EA3-B587-EEE2-6DFE-70238C969183}"/>
              </a:ext>
            </a:extLst>
          </p:cNvPr>
          <p:cNvSpPr txBox="1"/>
          <p:nvPr/>
        </p:nvSpPr>
        <p:spPr>
          <a:xfrm>
            <a:off x="2133725" y="5479138"/>
            <a:ext cx="2351413" cy="369332"/>
          </a:xfrm>
          <a:prstGeom prst="rect">
            <a:avLst/>
          </a:prstGeom>
          <a:noFill/>
        </p:spPr>
        <p:txBody>
          <a:bodyPr wrap="none" rtlCol="0">
            <a:spAutoFit/>
          </a:bodyPr>
          <a:lstStyle/>
          <a:p>
            <a:r>
              <a:rPr lang="en-IN" dirty="0"/>
              <a:t>Bent cylinder 3D mesh </a:t>
            </a:r>
            <a:endParaRPr lang="en-US" dirty="0"/>
          </a:p>
        </p:txBody>
      </p:sp>
      <p:sp>
        <p:nvSpPr>
          <p:cNvPr id="7" name="TextBox 6">
            <a:extLst>
              <a:ext uri="{FF2B5EF4-FFF2-40B4-BE49-F238E27FC236}">
                <a16:creationId xmlns:a16="http://schemas.microsoft.com/office/drawing/2014/main" id="{0EE15921-DC11-FAAF-55E2-D39C26319DDC}"/>
              </a:ext>
            </a:extLst>
          </p:cNvPr>
          <p:cNvSpPr txBox="1"/>
          <p:nvPr/>
        </p:nvSpPr>
        <p:spPr>
          <a:xfrm>
            <a:off x="6893823" y="5433902"/>
            <a:ext cx="3902735" cy="369332"/>
          </a:xfrm>
          <a:prstGeom prst="rect">
            <a:avLst/>
          </a:prstGeom>
          <a:noFill/>
        </p:spPr>
        <p:txBody>
          <a:bodyPr wrap="none" rtlCol="0">
            <a:spAutoFit/>
          </a:bodyPr>
          <a:lstStyle/>
          <a:p>
            <a:r>
              <a:rPr lang="en-IN" dirty="0" err="1"/>
              <a:t>Reeb</a:t>
            </a:r>
            <a:r>
              <a:rPr lang="en-IN" dirty="0"/>
              <a:t> graph extraction from the 3D data</a:t>
            </a:r>
            <a:endParaRPr lang="en-US" dirty="0"/>
          </a:p>
        </p:txBody>
      </p:sp>
    </p:spTree>
    <p:extLst>
      <p:ext uri="{BB962C8B-B14F-4D97-AF65-F5344CB8AC3E}">
        <p14:creationId xmlns:p14="http://schemas.microsoft.com/office/powerpoint/2010/main" val="70277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41DF-6CC3-2734-2BD0-D406D418EDBD}"/>
              </a:ext>
            </a:extLst>
          </p:cNvPr>
          <p:cNvSpPr>
            <a:spLocks noGrp="1"/>
          </p:cNvSpPr>
          <p:nvPr>
            <p:ph type="title"/>
          </p:nvPr>
        </p:nvSpPr>
        <p:spPr/>
        <p:txBody>
          <a:bodyPr/>
          <a:lstStyle/>
          <a:p>
            <a:r>
              <a:rPr lang="en-US" sz="4400" b="1" dirty="0"/>
              <a:t>1. Segmentation using </a:t>
            </a:r>
            <a:r>
              <a:rPr lang="en-US" sz="4400" b="1" dirty="0" err="1"/>
              <a:t>Reeb</a:t>
            </a:r>
            <a:r>
              <a:rPr lang="en-US" sz="4400" b="1" dirty="0"/>
              <a:t> graph</a:t>
            </a:r>
            <a:endParaRPr lang="en-US" dirty="0"/>
          </a:p>
        </p:txBody>
      </p:sp>
      <p:sp>
        <p:nvSpPr>
          <p:cNvPr id="3" name="Content Placeholder 2">
            <a:extLst>
              <a:ext uri="{FF2B5EF4-FFF2-40B4-BE49-F238E27FC236}">
                <a16:creationId xmlns:a16="http://schemas.microsoft.com/office/drawing/2014/main" id="{B6531357-532A-57DB-9C00-295304626AD9}"/>
              </a:ext>
            </a:extLst>
          </p:cNvPr>
          <p:cNvSpPr>
            <a:spLocks noGrp="1"/>
          </p:cNvSpPr>
          <p:nvPr>
            <p:ph idx="1"/>
          </p:nvPr>
        </p:nvSpPr>
        <p:spPr/>
        <p:txBody>
          <a:bodyPr>
            <a:normAutofit fontScale="25000" lnSpcReduction="20000"/>
          </a:bodyPr>
          <a:lstStyle/>
          <a:p>
            <a:pPr marL="0" indent="0">
              <a:buNone/>
            </a:pPr>
            <a:r>
              <a:rPr lang="en-US" sz="6400" b="1" dirty="0"/>
              <a:t>Advantages</a:t>
            </a:r>
            <a:r>
              <a:rPr lang="en-US" sz="6400" dirty="0"/>
              <a:t> </a:t>
            </a:r>
          </a:p>
          <a:p>
            <a:pPr>
              <a:buFont typeface="+mj-lt"/>
              <a:buAutoNum type="arabicPeriod"/>
            </a:pPr>
            <a:r>
              <a:rPr lang="en-US" sz="6400" dirty="0"/>
              <a:t>The Laplacian contraction process does not alter the connectivity of the original mesh, and the connectivity surgery maintains its connectedness and retains all undulations in the mesh as loops in the resulting skeleton structure. Hence, the final curve-skeleton is guaranteed to be homotopic to the original object.</a:t>
            </a:r>
          </a:p>
          <a:p>
            <a:pPr>
              <a:buFont typeface="+mj-lt"/>
              <a:buAutoNum type="arabicPeriod"/>
            </a:pPr>
            <a:r>
              <a:rPr lang="en-US" sz="6400" dirty="0"/>
              <a:t>The Laplacian contraction process is based on an iterative implicit smoothing operation. Thus, the method inherently deals with noise, making it insensitive to noise.</a:t>
            </a:r>
          </a:p>
          <a:p>
            <a:pPr>
              <a:buFont typeface="+mj-lt"/>
              <a:buAutoNum type="arabicPeriod"/>
            </a:pPr>
            <a:r>
              <a:rPr lang="en-US" sz="6400" dirty="0"/>
              <a:t>The method works directly on the original geometry rather than on a resampled volumetric representation, making it efficient, rotation invariant, and pose insensitive.</a:t>
            </a:r>
          </a:p>
          <a:p>
            <a:pPr>
              <a:buFont typeface="+mj-lt"/>
              <a:buAutoNum type="arabicPeriod"/>
            </a:pPr>
            <a:r>
              <a:rPr lang="en-US" sz="6400" dirty="0"/>
              <a:t>The skeletonization process yields a skeleton-mesh mapping and local thickness, which serve as important information for various applications that require shape analysis.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400" b="1" i="0" u="none" strike="noStrike" kern="1200" cap="none" spc="0" normalizeH="0" baseline="0" noProof="0" dirty="0">
                <a:ln>
                  <a:noFill/>
                </a:ln>
                <a:solidFill>
                  <a:prstClr val="black"/>
                </a:solidFill>
                <a:effectLst/>
                <a:uLnTx/>
                <a:uFillTx/>
                <a:latin typeface="Calibri" panose="020F0502020204030204"/>
                <a:ea typeface="+mn-ea"/>
                <a:cs typeface="+mn-cs"/>
              </a:rPr>
              <a:t>Limitations</a:t>
            </a:r>
            <a:r>
              <a:rPr kumimoji="0" lang="en-US" sz="6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a:defRPr/>
            </a:pPr>
            <a:r>
              <a:rPr kumimoji="0" lang="en-US" sz="6400" b="0" i="0" u="none" strike="noStrike" kern="1200" cap="none" spc="0" normalizeH="0" baseline="0" noProof="0" dirty="0">
                <a:ln>
                  <a:noFill/>
                </a:ln>
                <a:solidFill>
                  <a:prstClr val="black"/>
                </a:solidFill>
                <a:effectLst/>
                <a:uLnTx/>
                <a:uFillTx/>
                <a:latin typeface="Calibri" panose="020F0502020204030204"/>
                <a:ea typeface="+mn-ea"/>
                <a:cs typeface="+mn-cs"/>
              </a:rPr>
              <a:t>The skeleton extraction only works for closed mesh models, in case of pyramid the skeleton would just be a straight line which doesn’t retain much about the geometry.</a:t>
            </a:r>
          </a:p>
          <a:p>
            <a:pPr>
              <a:defRPr/>
            </a:pPr>
            <a:r>
              <a:rPr kumimoji="0" lang="en-US" sz="6400" b="0" i="0" u="none" strike="noStrike" kern="1200" cap="none" spc="0" normalizeH="0" baseline="0" noProof="0" dirty="0">
                <a:ln>
                  <a:noFill/>
                </a:ln>
                <a:solidFill>
                  <a:prstClr val="black"/>
                </a:solidFill>
                <a:effectLst/>
                <a:uLnTx/>
                <a:uFillTx/>
                <a:latin typeface="Calibri" panose="020F0502020204030204"/>
                <a:ea typeface="+mn-ea"/>
                <a:cs typeface="+mn-cs"/>
              </a:rPr>
              <a:t>Although the method is largely insensitive to the model resolution, it cannot generate fine skeletons for very coarse models. </a:t>
            </a:r>
          </a:p>
          <a:p>
            <a:pPr>
              <a:defRPr/>
            </a:pPr>
            <a:r>
              <a:rPr kumimoji="0" lang="en-US" sz="6400" b="0" i="0" u="none" strike="noStrike" kern="1200" cap="none" spc="0" normalizeH="0" baseline="0" noProof="0" dirty="0">
                <a:ln>
                  <a:noFill/>
                </a:ln>
                <a:solidFill>
                  <a:prstClr val="black"/>
                </a:solidFill>
                <a:effectLst/>
                <a:uLnTx/>
                <a:uFillTx/>
                <a:latin typeface="Calibri" panose="020F0502020204030204"/>
                <a:ea typeface="+mn-ea"/>
                <a:cs typeface="+mn-cs"/>
              </a:rPr>
              <a:t>Since the Laplace contraction is an iterative process, it requires a large computational power.</a:t>
            </a:r>
            <a:endParaRPr lang="en-US" sz="6400" dirty="0"/>
          </a:p>
          <a:p>
            <a:endParaRPr lang="en-US" dirty="0"/>
          </a:p>
        </p:txBody>
      </p:sp>
    </p:spTree>
    <p:extLst>
      <p:ext uri="{BB962C8B-B14F-4D97-AF65-F5344CB8AC3E}">
        <p14:creationId xmlns:p14="http://schemas.microsoft.com/office/powerpoint/2010/main" val="2924589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8424-EFCE-5430-FD65-DB263D95FA03}"/>
              </a:ext>
            </a:extLst>
          </p:cNvPr>
          <p:cNvSpPr>
            <a:spLocks noGrp="1"/>
          </p:cNvSpPr>
          <p:nvPr>
            <p:ph type="title"/>
          </p:nvPr>
        </p:nvSpPr>
        <p:spPr/>
        <p:txBody>
          <a:bodyPr/>
          <a:lstStyle/>
          <a:p>
            <a:r>
              <a:rPr lang="en-US" sz="4400" b="1" dirty="0"/>
              <a:t>2. Time values, and distances criterion for segmentation</a:t>
            </a:r>
            <a:endParaRPr lang="en-US" dirty="0"/>
          </a:p>
        </p:txBody>
      </p:sp>
      <p:sp>
        <p:nvSpPr>
          <p:cNvPr id="3" name="Content Placeholder 2">
            <a:extLst>
              <a:ext uri="{FF2B5EF4-FFF2-40B4-BE49-F238E27FC236}">
                <a16:creationId xmlns:a16="http://schemas.microsoft.com/office/drawing/2014/main" id="{7FFD85A9-06A6-4515-A260-47EA4247BA4D}"/>
              </a:ext>
            </a:extLst>
          </p:cNvPr>
          <p:cNvSpPr>
            <a:spLocks noGrp="1"/>
          </p:cNvSpPr>
          <p:nvPr>
            <p:ph idx="1"/>
          </p:nvPr>
        </p:nvSpPr>
        <p:spPr/>
        <p:txBody>
          <a:bodyPr>
            <a:normAutofit/>
          </a:bodyPr>
          <a:lstStyle/>
          <a:p>
            <a:pPr marL="0" indent="0">
              <a:buNone/>
            </a:pPr>
            <a:r>
              <a:rPr lang="en-US" sz="2200" dirty="0">
                <a:effectLst/>
                <a:latin typeface="Calibri" panose="020F0502020204030204" pitchFamily="34" charset="0"/>
                <a:ea typeface="Calibri" panose="020F0502020204030204" pitchFamily="34" charset="0"/>
                <a:cs typeface="Cordia New" panose="020B0304020202020204" pitchFamily="34" charset="-34"/>
              </a:rPr>
              <a:t>This segmentation algorithm focuses on the construction of knitting patterns using a set of rules based on point properties such as time values, and distances of points in the 3D object.</a:t>
            </a:r>
          </a:p>
          <a:p>
            <a:pPr marL="0" indent="0">
              <a:buNone/>
            </a:pPr>
            <a:r>
              <a:rPr lang="en-US" sz="2200" b="1" dirty="0"/>
              <a:t>Segmentation approach:</a:t>
            </a:r>
          </a:p>
          <a:p>
            <a:pPr marL="342900" indent="-342900">
              <a:buFont typeface="+mj-lt"/>
              <a:buAutoNum type="arabicPeriod"/>
            </a:pPr>
            <a:r>
              <a:rPr lang="en-US" sz="2200" dirty="0"/>
              <a:t>Create a full row based on time criterion: if max time value of the previous layer/ row is less than all the time values of the potential current row.</a:t>
            </a:r>
          </a:p>
          <a:p>
            <a:pPr marL="342900" indent="-342900">
              <a:buFont typeface="+mj-lt"/>
              <a:buAutoNum type="arabicPeriod"/>
            </a:pPr>
            <a:r>
              <a:rPr lang="en-US" sz="2200" dirty="0"/>
              <a:t>If the time criterion is satisfied, then check for the distance criterion: the distance between all the points in a row and short rows must be less than two times the knitting width.</a:t>
            </a:r>
          </a:p>
          <a:p>
            <a:pPr marL="342900" indent="-342900">
              <a:buFont typeface="+mj-lt"/>
              <a:buAutoNum type="arabicPeriod"/>
            </a:pPr>
            <a:r>
              <a:rPr lang="en-US" sz="2200" dirty="0"/>
              <a:t>Short row are created when the time criterion is not met, whereas full rows are obtained if the it is met. </a:t>
            </a:r>
          </a:p>
          <a:p>
            <a:endParaRPr lang="en-US" dirty="0"/>
          </a:p>
        </p:txBody>
      </p:sp>
    </p:spTree>
    <p:extLst>
      <p:ext uri="{BB962C8B-B14F-4D97-AF65-F5344CB8AC3E}">
        <p14:creationId xmlns:p14="http://schemas.microsoft.com/office/powerpoint/2010/main" val="4081367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olorful curved object with lines and numbers&#10;&#10;Description automatically generated with medium confidence">
            <a:extLst>
              <a:ext uri="{FF2B5EF4-FFF2-40B4-BE49-F238E27FC236}">
                <a16:creationId xmlns:a16="http://schemas.microsoft.com/office/drawing/2014/main" id="{C169F67C-1717-38AE-E8B0-616C5FD54324}"/>
              </a:ext>
            </a:extLst>
          </p:cNvPr>
          <p:cNvPicPr>
            <a:picLocks noGrp="1" noChangeAspect="1"/>
          </p:cNvPicPr>
          <p:nvPr>
            <p:ph idx="1"/>
          </p:nvPr>
        </p:nvPicPr>
        <p:blipFill rotWithShape="1">
          <a:blip r:embed="rId2"/>
          <a:srcRect l="28846" t="7566" r="27404" b="5122"/>
          <a:stretch/>
        </p:blipFill>
        <p:spPr bwMode="auto">
          <a:xfrm>
            <a:off x="799724" y="120952"/>
            <a:ext cx="5075509" cy="5571066"/>
          </a:xfrm>
          <a:prstGeom prst="rect">
            <a:avLst/>
          </a:prstGeom>
          <a:extLst>
            <a:ext uri="{53640926-AAD7-44D8-BBD7-CCE9431645EC}">
              <a14:shadowObscured xmlns:a14="http://schemas.microsoft.com/office/drawing/2010/main"/>
            </a:ext>
          </a:extLst>
        </p:spPr>
      </p:pic>
      <p:pic>
        <p:nvPicPr>
          <p:cNvPr id="5" name="Picture 4" descr="A graph of a slide&#10;&#10;Description automatically generated">
            <a:extLst>
              <a:ext uri="{FF2B5EF4-FFF2-40B4-BE49-F238E27FC236}">
                <a16:creationId xmlns:a16="http://schemas.microsoft.com/office/drawing/2014/main" id="{C641FB1F-269A-71DC-B784-AE2BD31EC0F7}"/>
              </a:ext>
            </a:extLst>
          </p:cNvPr>
          <p:cNvPicPr>
            <a:picLocks noChangeAspect="1"/>
          </p:cNvPicPr>
          <p:nvPr/>
        </p:nvPicPr>
        <p:blipFill>
          <a:blip r:embed="rId3"/>
          <a:stretch>
            <a:fillRect/>
          </a:stretch>
        </p:blipFill>
        <p:spPr>
          <a:xfrm>
            <a:off x="6300470" y="398115"/>
            <a:ext cx="5294715" cy="5016742"/>
          </a:xfrm>
          <a:prstGeom prst="rect">
            <a:avLst/>
          </a:prstGeom>
          <a:noFill/>
        </p:spPr>
      </p:pic>
      <p:sp>
        <p:nvSpPr>
          <p:cNvPr id="6" name="TextBox 5">
            <a:extLst>
              <a:ext uri="{FF2B5EF4-FFF2-40B4-BE49-F238E27FC236}">
                <a16:creationId xmlns:a16="http://schemas.microsoft.com/office/drawing/2014/main" id="{E773BCCB-7F37-B80F-E5F9-97818FCD53BB}"/>
              </a:ext>
            </a:extLst>
          </p:cNvPr>
          <p:cNvSpPr txBox="1"/>
          <p:nvPr/>
        </p:nvSpPr>
        <p:spPr>
          <a:xfrm>
            <a:off x="2098285" y="5705729"/>
            <a:ext cx="2351413" cy="369332"/>
          </a:xfrm>
          <a:prstGeom prst="rect">
            <a:avLst/>
          </a:prstGeom>
          <a:noFill/>
        </p:spPr>
        <p:txBody>
          <a:bodyPr wrap="none" rtlCol="0">
            <a:spAutoFit/>
          </a:bodyPr>
          <a:lstStyle/>
          <a:p>
            <a:r>
              <a:rPr lang="en-IN" dirty="0"/>
              <a:t>Bent cylinder 3D mesh </a:t>
            </a:r>
            <a:endParaRPr lang="en-US" dirty="0"/>
          </a:p>
        </p:txBody>
      </p:sp>
      <p:sp>
        <p:nvSpPr>
          <p:cNvPr id="7" name="TextBox 6">
            <a:extLst>
              <a:ext uri="{FF2B5EF4-FFF2-40B4-BE49-F238E27FC236}">
                <a16:creationId xmlns:a16="http://schemas.microsoft.com/office/drawing/2014/main" id="{720CF6B2-00D4-58EB-D5C7-08833E5AB8DD}"/>
              </a:ext>
            </a:extLst>
          </p:cNvPr>
          <p:cNvSpPr txBox="1"/>
          <p:nvPr/>
        </p:nvSpPr>
        <p:spPr>
          <a:xfrm>
            <a:off x="6566301" y="5466175"/>
            <a:ext cx="4783874" cy="646331"/>
          </a:xfrm>
          <a:prstGeom prst="rect">
            <a:avLst/>
          </a:prstGeom>
          <a:noFill/>
        </p:spPr>
        <p:txBody>
          <a:bodyPr wrap="none" rtlCol="0">
            <a:spAutoFit/>
          </a:bodyPr>
          <a:lstStyle/>
          <a:p>
            <a:r>
              <a:rPr lang="en-IN" dirty="0"/>
              <a:t>Multipoint connection/ short rows in the second </a:t>
            </a:r>
          </a:p>
          <a:p>
            <a:r>
              <a:rPr lang="en-IN" dirty="0"/>
              <a:t>half of the bent cylinder</a:t>
            </a:r>
            <a:endParaRPr lang="en-US" dirty="0"/>
          </a:p>
        </p:txBody>
      </p:sp>
    </p:spTree>
    <p:extLst>
      <p:ext uri="{BB962C8B-B14F-4D97-AF65-F5344CB8AC3E}">
        <p14:creationId xmlns:p14="http://schemas.microsoft.com/office/powerpoint/2010/main" val="427942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774C-3ABC-D2FF-2FC3-D81829FE3760}"/>
              </a:ext>
            </a:extLst>
          </p:cNvPr>
          <p:cNvSpPr>
            <a:spLocks noGrp="1"/>
          </p:cNvSpPr>
          <p:nvPr>
            <p:ph type="title"/>
          </p:nvPr>
        </p:nvSpPr>
        <p:spPr/>
        <p:txBody>
          <a:bodyPr/>
          <a:lstStyle/>
          <a:p>
            <a:r>
              <a:rPr lang="en-US" sz="4400" b="1" dirty="0"/>
              <a:t>2. Time values, and distances criterion for segmentation</a:t>
            </a:r>
            <a:endParaRPr lang="en-US" dirty="0"/>
          </a:p>
        </p:txBody>
      </p:sp>
      <p:sp>
        <p:nvSpPr>
          <p:cNvPr id="3" name="Content Placeholder 2">
            <a:extLst>
              <a:ext uri="{FF2B5EF4-FFF2-40B4-BE49-F238E27FC236}">
                <a16:creationId xmlns:a16="http://schemas.microsoft.com/office/drawing/2014/main" id="{436547C0-EBCB-68A3-FB42-65944D4CAB7F}"/>
              </a:ext>
            </a:extLst>
          </p:cNvPr>
          <p:cNvSpPr>
            <a:spLocks noGrp="1"/>
          </p:cNvSpPr>
          <p:nvPr>
            <p:ph idx="1"/>
          </p:nvPr>
        </p:nvSpPr>
        <p:spPr/>
        <p:txBody>
          <a:bodyPr>
            <a:normAutofit/>
          </a:bodyPr>
          <a:lstStyle/>
          <a:p>
            <a:pPr marL="0" indent="0">
              <a:buNone/>
            </a:pPr>
            <a:r>
              <a:rPr lang="en-US" sz="1700" b="1" dirty="0"/>
              <a:t>Advantages</a:t>
            </a:r>
            <a:r>
              <a:rPr lang="en-US" sz="1700" dirty="0"/>
              <a:t> </a:t>
            </a:r>
          </a:p>
          <a:p>
            <a:pPr>
              <a:buFont typeface="+mj-lt"/>
              <a:buAutoNum type="arabicPeriod"/>
            </a:pPr>
            <a:r>
              <a:rPr lang="en-US" sz="1700" dirty="0"/>
              <a:t>Simple implementation</a:t>
            </a:r>
          </a:p>
          <a:p>
            <a:pPr>
              <a:buFont typeface="+mj-lt"/>
              <a:buAutoNum type="arabicPeriod"/>
            </a:pPr>
            <a:r>
              <a:rPr lang="en-US" sz="1700" dirty="0"/>
              <a:t>Layer by layer row building therefore more effective segmentation.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1" i="0" u="none" strike="noStrike" kern="1200" cap="none" spc="0" normalizeH="0" baseline="0" noProof="0" dirty="0">
                <a:ln>
                  <a:noFill/>
                </a:ln>
                <a:solidFill>
                  <a:prstClr val="black"/>
                </a:solidFill>
                <a:effectLst/>
                <a:uLnTx/>
                <a:uFillTx/>
                <a:latin typeface="Calibri" panose="020F0502020204030204"/>
                <a:ea typeface="+mn-ea"/>
                <a:cs typeface="+mn-cs"/>
              </a:rPr>
              <a:t>Limitations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700" dirty="0">
                <a:solidFill>
                  <a:prstClr val="black"/>
                </a:solidFill>
                <a:latin typeface="Calibri" panose="020F0502020204030204"/>
              </a:rPr>
              <a:t>Due to truncation error, one node was connecting to multiple points with respect to the nearest distance criterion. That was because there were multiple short rows with the same node.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Can not effectively handle when number of points in a full row keeps changing, for instance in pyramid, the number of points on the start and the end line are lesser than the number of points on the any other lines in between.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700" dirty="0">
                <a:solidFill>
                  <a:prstClr val="black"/>
                </a:solidFill>
                <a:latin typeface="Calibri" panose="020F0502020204030204"/>
              </a:rPr>
              <a:t>Since it is building layer by layer there is a huge computational time is required for complex structure. </a:t>
            </a: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360030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08B9C-2CFD-6386-57A7-431E8C8AC714}"/>
              </a:ext>
            </a:extLst>
          </p:cNvPr>
          <p:cNvSpPr>
            <a:spLocks noGrp="1"/>
          </p:cNvSpPr>
          <p:nvPr>
            <p:ph type="title"/>
          </p:nvPr>
        </p:nvSpPr>
        <p:spPr>
          <a:xfrm>
            <a:off x="838200" y="365125"/>
            <a:ext cx="10515600" cy="1325563"/>
          </a:xfrm>
        </p:spPr>
        <p:txBody>
          <a:bodyPr/>
          <a:lstStyle/>
          <a:p>
            <a:r>
              <a:rPr lang="en-US" b="1" dirty="0"/>
              <a:t>3</a:t>
            </a:r>
            <a:r>
              <a:rPr lang="en-US" sz="4400" b="1" dirty="0"/>
              <a:t>. Time values density and distances criterion for segmentation</a:t>
            </a:r>
            <a:endParaRPr lang="en-US" dirty="0"/>
          </a:p>
        </p:txBody>
      </p:sp>
      <p:sp>
        <p:nvSpPr>
          <p:cNvPr id="3" name="Content Placeholder 2">
            <a:extLst>
              <a:ext uri="{FF2B5EF4-FFF2-40B4-BE49-F238E27FC236}">
                <a16:creationId xmlns:a16="http://schemas.microsoft.com/office/drawing/2014/main" id="{48F18389-832D-39E2-EF5A-761C55E34AF2}"/>
              </a:ext>
            </a:extLst>
          </p:cNvPr>
          <p:cNvSpPr>
            <a:spLocks noGrp="1"/>
          </p:cNvSpPr>
          <p:nvPr>
            <p:ph idx="1"/>
          </p:nvPr>
        </p:nvSpPr>
        <p:spPr/>
        <p:txBody>
          <a:bodyPr>
            <a:normAutofit/>
          </a:bodyPr>
          <a:lstStyle/>
          <a:p>
            <a:pPr marL="0" indent="0">
              <a:buNone/>
            </a:pPr>
            <a:r>
              <a:rPr lang="en-US" sz="2200" dirty="0">
                <a:effectLst/>
                <a:latin typeface="Calibri" panose="020F0502020204030204" pitchFamily="34" charset="0"/>
                <a:ea typeface="Calibri" panose="020F0502020204030204" pitchFamily="34" charset="0"/>
                <a:cs typeface="Cordia New" panose="020B0304020202020204" pitchFamily="34" charset="-34"/>
              </a:rPr>
              <a:t>This segmentation algorithm focuses on the construction of knitting patterns using a set of rules based on point properties such as time values density, and distances of points in the 3D object.</a:t>
            </a:r>
          </a:p>
          <a:p>
            <a:pPr marL="0" indent="0">
              <a:buNone/>
            </a:pPr>
            <a:r>
              <a:rPr lang="en-US" sz="2200" b="1" dirty="0"/>
              <a:t>Segmentation approach:</a:t>
            </a:r>
          </a:p>
          <a:p>
            <a:pPr marL="342900" indent="-342900">
              <a:buFont typeface="+mj-lt"/>
              <a:buAutoNum type="arabicPeriod"/>
            </a:pPr>
            <a:r>
              <a:rPr lang="en-US" sz="2200" dirty="0"/>
              <a:t>Cluster the time values based on the number of possible rows, which is calculated by the knitting parameter “h” and the largest length in the 3D mesh.</a:t>
            </a:r>
          </a:p>
          <a:p>
            <a:pPr marL="342900" indent="-342900">
              <a:buFont typeface="+mj-lt"/>
              <a:buAutoNum type="arabicPeriod"/>
            </a:pPr>
            <a:r>
              <a:rPr lang="en-US" sz="2200" dirty="0"/>
              <a:t>Implement k-means clustering with initial values initialized using </a:t>
            </a:r>
            <a:r>
              <a:rPr lang="en-US" sz="2200" dirty="0" err="1"/>
              <a:t>equi</a:t>
            </a:r>
            <a:r>
              <a:rPr lang="en-US" sz="2200" dirty="0"/>
              <a:t>-spaced time values from -1 to 1 with number of possible rows.</a:t>
            </a:r>
          </a:p>
          <a:p>
            <a:pPr marL="342900" indent="-342900">
              <a:buFont typeface="+mj-lt"/>
              <a:buAutoNum type="arabicPeriod"/>
            </a:pPr>
            <a:r>
              <a:rPr lang="en-US" sz="2200" dirty="0"/>
              <a:t>Using these clusters build the full rows and short rows based on the distance criterions. </a:t>
            </a:r>
          </a:p>
          <a:p>
            <a:endParaRPr lang="en-US" dirty="0"/>
          </a:p>
        </p:txBody>
      </p:sp>
    </p:spTree>
    <p:extLst>
      <p:ext uri="{BB962C8B-B14F-4D97-AF65-F5344CB8AC3E}">
        <p14:creationId xmlns:p14="http://schemas.microsoft.com/office/powerpoint/2010/main" val="176357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34AC1A-271D-1A6F-5A54-9CC03E4906EE}"/>
              </a:ext>
            </a:extLst>
          </p:cNvPr>
          <p:cNvPicPr>
            <a:picLocks noChangeAspect="1"/>
          </p:cNvPicPr>
          <p:nvPr/>
        </p:nvPicPr>
        <p:blipFill rotWithShape="1">
          <a:blip r:embed="rId2"/>
          <a:srcRect l="24260" r="22628"/>
          <a:stretch/>
        </p:blipFill>
        <p:spPr>
          <a:xfrm>
            <a:off x="5908550" y="0"/>
            <a:ext cx="5717393" cy="5927012"/>
          </a:xfrm>
          <a:prstGeom prst="rect">
            <a:avLst/>
          </a:prstGeom>
        </p:spPr>
      </p:pic>
      <p:pic>
        <p:nvPicPr>
          <p:cNvPr id="6" name="Content Placeholder 3" descr="A colorful curved object with lines and numbers&#10;&#10;Description automatically generated with medium confidence">
            <a:extLst>
              <a:ext uri="{FF2B5EF4-FFF2-40B4-BE49-F238E27FC236}">
                <a16:creationId xmlns:a16="http://schemas.microsoft.com/office/drawing/2014/main" id="{9CDACC7D-17FA-8057-9A8C-D89E72B66AC0}"/>
              </a:ext>
            </a:extLst>
          </p:cNvPr>
          <p:cNvPicPr>
            <a:picLocks noGrp="1" noChangeAspect="1"/>
          </p:cNvPicPr>
          <p:nvPr>
            <p:ph idx="1"/>
          </p:nvPr>
        </p:nvPicPr>
        <p:blipFill rotWithShape="1">
          <a:blip r:embed="rId3"/>
          <a:srcRect l="28846" t="7566" r="27404" b="5122"/>
          <a:stretch/>
        </p:blipFill>
        <p:spPr bwMode="auto">
          <a:xfrm>
            <a:off x="715748" y="177973"/>
            <a:ext cx="5075509" cy="5571066"/>
          </a:xfrm>
          <a:prstGeom prst="rect">
            <a:avLst/>
          </a:prstGeom>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FB13A81A-D32B-BCEA-53C7-C62E2271522F}"/>
              </a:ext>
            </a:extLst>
          </p:cNvPr>
          <p:cNvSpPr txBox="1"/>
          <p:nvPr/>
        </p:nvSpPr>
        <p:spPr>
          <a:xfrm>
            <a:off x="2088955" y="5904286"/>
            <a:ext cx="2351413" cy="369332"/>
          </a:xfrm>
          <a:prstGeom prst="rect">
            <a:avLst/>
          </a:prstGeom>
          <a:noFill/>
        </p:spPr>
        <p:txBody>
          <a:bodyPr wrap="none" rtlCol="0">
            <a:spAutoFit/>
          </a:bodyPr>
          <a:lstStyle/>
          <a:p>
            <a:r>
              <a:rPr lang="en-IN" dirty="0"/>
              <a:t>Bent cylinder 3D mesh </a:t>
            </a:r>
            <a:endParaRPr lang="en-US" dirty="0"/>
          </a:p>
        </p:txBody>
      </p:sp>
      <p:sp>
        <p:nvSpPr>
          <p:cNvPr id="8" name="TextBox 7">
            <a:extLst>
              <a:ext uri="{FF2B5EF4-FFF2-40B4-BE49-F238E27FC236}">
                <a16:creationId xmlns:a16="http://schemas.microsoft.com/office/drawing/2014/main" id="{99D8990B-265B-7B7F-CDF4-90B07399327B}"/>
              </a:ext>
            </a:extLst>
          </p:cNvPr>
          <p:cNvSpPr txBox="1"/>
          <p:nvPr/>
        </p:nvSpPr>
        <p:spPr>
          <a:xfrm>
            <a:off x="6556971" y="5664732"/>
            <a:ext cx="4799327" cy="646331"/>
          </a:xfrm>
          <a:prstGeom prst="rect">
            <a:avLst/>
          </a:prstGeom>
          <a:noFill/>
        </p:spPr>
        <p:txBody>
          <a:bodyPr wrap="none" rtlCol="0">
            <a:spAutoFit/>
          </a:bodyPr>
          <a:lstStyle/>
          <a:p>
            <a:r>
              <a:rPr lang="en-IN" dirty="0"/>
              <a:t>Symmetric connections, multipoint connections/ </a:t>
            </a:r>
          </a:p>
          <a:p>
            <a:r>
              <a:rPr lang="en-IN" dirty="0"/>
              <a:t>Unwanted shorts rows</a:t>
            </a:r>
            <a:endParaRPr lang="en-US" dirty="0"/>
          </a:p>
        </p:txBody>
      </p:sp>
    </p:spTree>
    <p:extLst>
      <p:ext uri="{BB962C8B-B14F-4D97-AF65-F5344CB8AC3E}">
        <p14:creationId xmlns:p14="http://schemas.microsoft.com/office/powerpoint/2010/main" val="770172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857</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Advantages and limitations of Segmentation methods </vt:lpstr>
      <vt:lpstr>1. Segmentation using Reeb graph</vt:lpstr>
      <vt:lpstr>PowerPoint Presentation</vt:lpstr>
      <vt:lpstr>1. Segmentation using Reeb graph</vt:lpstr>
      <vt:lpstr>2. Time values, and distances criterion for segmentation</vt:lpstr>
      <vt:lpstr>PowerPoint Presentation</vt:lpstr>
      <vt:lpstr>2. Time values, and distances criterion for segmentation</vt:lpstr>
      <vt:lpstr>3. Time values density and distances criterion for segmentation</vt:lpstr>
      <vt:lpstr>PowerPoint Presentation</vt:lpstr>
      <vt:lpstr>3. Time values density and distances criterion for segmentation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Aradhyamath, Praful</dc:creator>
  <cp:lastModifiedBy>Praful Aradhyamath</cp:lastModifiedBy>
  <cp:revision>52</cp:revision>
  <dcterms:created xsi:type="dcterms:W3CDTF">2023-11-08T08:14:46Z</dcterms:created>
  <dcterms:modified xsi:type="dcterms:W3CDTF">2023-11-08T17:08:28Z</dcterms:modified>
</cp:coreProperties>
</file>