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20" r:id="rId2"/>
    <p:sldId id="259" r:id="rId3"/>
    <p:sldId id="429" r:id="rId4"/>
    <p:sldId id="430" r:id="rId5"/>
    <p:sldId id="431" r:id="rId6"/>
    <p:sldId id="423" r:id="rId7"/>
    <p:sldId id="427" r:id="rId8"/>
    <p:sldId id="428" r:id="rId9"/>
    <p:sldId id="261" r:id="rId10"/>
  </p:sldIdLst>
  <p:sldSz cx="7620000" cy="5715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orient="horz" pos="3206">
          <p15:clr>
            <a:srgbClr val="A4A3A4"/>
          </p15:clr>
        </p15:guide>
        <p15:guide id="3" pos="245">
          <p15:clr>
            <a:srgbClr val="A4A3A4"/>
          </p15:clr>
        </p15:guide>
        <p15:guide id="4" pos="45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64" autoAdjust="0"/>
  </p:normalViewPr>
  <p:slideViewPr>
    <p:cSldViewPr snapToGrid="0">
      <p:cViewPr varScale="1">
        <p:scale>
          <a:sx n="86" d="100"/>
          <a:sy n="86" d="100"/>
        </p:scale>
        <p:origin x="60" y="468"/>
      </p:cViewPr>
      <p:guideLst>
        <p:guide orient="horz" pos="872"/>
        <p:guide orient="horz" pos="3206"/>
        <p:guide pos="245"/>
        <p:guide pos="45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D21B1DD8-4682-48F4-9737-C0B56DBBFA2C}" type="datetime1">
              <a:rPr lang="de-DE" sz="800" smtClean="0"/>
              <a:t>06.09.2023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38CCDC1-595F-42C6-927A-BDA4480CC9E4}" type="datetime1">
              <a:rPr lang="de-DE" smtClean="0"/>
              <a:t>06.09.2023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114800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124" charset="-128"/>
              </a:defRPr>
            </a:lvl1pPr>
            <a:lvl2pPr marL="742889" indent="-28572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124" charset="-128"/>
              </a:defRPr>
            </a:lvl2pPr>
            <a:lvl3pPr marL="1142907" indent="-22858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124" charset="-128"/>
              </a:defRPr>
            </a:lvl3pPr>
            <a:lvl4pPr marL="1600070" indent="-22858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124" charset="-128"/>
              </a:defRPr>
            </a:lvl4pPr>
            <a:lvl5pPr marL="2057232" indent="-22858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124" charset="-128"/>
              </a:defRPr>
            </a:lvl5pPr>
            <a:lvl6pPr marL="2514395" indent="-2285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124" charset="-128"/>
              </a:defRPr>
            </a:lvl6pPr>
            <a:lvl7pPr marL="2971559" indent="-2285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124" charset="-128"/>
              </a:defRPr>
            </a:lvl7pPr>
            <a:lvl8pPr marL="3428722" indent="-2285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124" charset="-128"/>
              </a:defRPr>
            </a:lvl8pPr>
            <a:lvl9pPr marL="3885884" indent="-22858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spcBef>
                <a:spcPct val="0"/>
              </a:spcBef>
            </a:pPr>
            <a:fld id="{4C728706-2736-4FD7-8E58-504AF853878B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76575" y="554038"/>
            <a:ext cx="3689350" cy="2767012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405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pic>
        <p:nvPicPr>
          <p:cNvPr id="12" name="Grafik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5808" y="1199693"/>
            <a:ext cx="3600000" cy="360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152000" anchor="b" anchorCtr="0">
            <a:noAutofit/>
          </a:bodyPr>
          <a:lstStyle>
            <a:lvl1pPr marL="0" indent="0" algn="l">
              <a:lnSpc>
                <a:spcPct val="9000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1784" y="3240000"/>
            <a:ext cx="2700573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969627" y="4075198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381094"/>
            <a:ext cx="3300000" cy="370843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740" y="1381125"/>
            <a:ext cx="3300000" cy="37079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35" y="1386962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00" y="1726387"/>
            <a:ext cx="3300000" cy="336314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3929475" y="1386962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3929740" y="1726387"/>
            <a:ext cx="3300000" cy="336314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8" name="Footer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381125"/>
            <a:ext cx="3480000" cy="37084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381124"/>
            <a:ext cx="3150000" cy="181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079740" y="3271525"/>
            <a:ext cx="3150000" cy="181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e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2" y="1381125"/>
            <a:ext cx="3480717" cy="37084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381125"/>
            <a:ext cx="3150000" cy="3708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e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6" name="Foot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70000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70000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5400000" y="1381125"/>
            <a:ext cx="2220000" cy="43338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1854" y="1115372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605425" y="1218275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1854" y="2555685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605425" y="2658588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1854" y="3995999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605425" y="4098902"/>
            <a:ext cx="49470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DDB933-3D3B-40DD-BEA4-434C1AE3A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A9A042E-4F6F-4656-B405-60AB06B60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B1DDAC-9C79-4860-8227-F69102BAD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875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015838" y="1245972"/>
            <a:ext cx="4446162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396875" y="2561266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015838" y="2691865"/>
            <a:ext cx="4446162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96875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015838" y="4137758"/>
            <a:ext cx="4446162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Datumsplatzhalt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4" name="Fußzeilenplatzhalt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0837" y="2315783"/>
            <a:ext cx="234503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74370" y="170364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214800"/>
            <a:ext cx="1950242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600000"/>
            <a:ext cx="1950242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47064" y="2315783"/>
            <a:ext cx="2345033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19579" y="170364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45209" y="3214800"/>
            <a:ext cx="1950242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45209" y="3600000"/>
            <a:ext cx="1950242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7A558E-7E13-42C9-900A-7F565E787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282975-84BA-4A42-8D6B-B37147D6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333689C-2B9B-473B-B2AF-1FA654DB7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63" y="366020"/>
            <a:ext cx="6839479" cy="27829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7" name="Text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0838" y="2315783"/>
            <a:ext cx="210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51855" y="1702800"/>
            <a:ext cx="1141837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214800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5798" y="2315783"/>
            <a:ext cx="210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4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215798" y="1702800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63943" y="3214800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63943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9740" y="2315784"/>
            <a:ext cx="2100000" cy="277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579740" y="1702800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327885" y="3214800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327885" y="3600000"/>
            <a:ext cx="1800000" cy="119425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FD7702-782D-432F-B6B9-55823EA855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E4140F-D867-4224-BA6C-5F2143EBF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 hidden="1">
            <a:extLst>
              <a:ext uri="{FF2B5EF4-FFF2-40B4-BE49-F238E27FC236}">
                <a16:creationId xmlns:a16="http://schemas.microsoft.com/office/drawing/2014/main" id="{C92232D8-BDB5-4AD2-BA08-492DBD156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938" y="2315785"/>
            <a:ext cx="1692917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855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121211" y="2315785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385211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316197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316197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40567" y="2315785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9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104567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037133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037133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59924" y="2315785"/>
            <a:ext cx="168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3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23924" y="1739375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69" y="3214804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758069" y="3809772"/>
            <a:ext cx="1354162" cy="113596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984317-E659-4634-8B67-DD1BB9D87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D2785F-9AF6-4166-9918-DC23507B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0B6F66C-141C-49CE-A0B8-5964567C1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pic>
        <p:nvPicPr>
          <p:cNvPr id="12" name="Grafik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5808" y="1199693"/>
            <a:ext cx="3600000" cy="360000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1152000" anchor="b" anchorCtr="0">
            <a:noAutofit/>
          </a:bodyPr>
          <a:lstStyle>
            <a:lvl1pPr marL="0" indent="0" algn="l">
              <a:lnSpc>
                <a:spcPct val="9000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1784" y="3240000"/>
            <a:ext cx="2700573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969627" y="4075198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204358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Dat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4" name="Footer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3" name="Footer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baseline="0" dirty="0">
                <a:solidFill>
                  <a:schemeClr val="tx1"/>
                </a:solidFill>
              </a:rPr>
              <a:t> </a:t>
            </a:r>
            <a:r>
              <a:rPr lang="de-DE" sz="2000" b="1" baseline="0" dirty="0" err="1">
                <a:solidFill>
                  <a:schemeClr val="tx1"/>
                </a:solidFill>
              </a:rPr>
              <a:t>you</a:t>
            </a:r>
            <a:r>
              <a:rPr lang="de-DE" sz="2000" b="1" baseline="0" dirty="0">
                <a:solidFill>
                  <a:schemeClr val="tx1"/>
                </a:solidFill>
              </a:rPr>
              <a:t>!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7" name="E-Mail">
            <a:extLst>
              <a:ext uri="{FF2B5EF4-FFF2-40B4-BE49-F238E27FC236}">
                <a16:creationId xmlns:a16="http://schemas.microsoft.com/office/drawing/2014/main" id="{ACA23F80-9AF9-4470-BBE4-89C7578BEC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47400" y="2757117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7" name="Email Adresse">
            <a:extLst>
              <a:ext uri="{FF2B5EF4-FFF2-40B4-BE49-F238E27FC236}">
                <a16:creationId xmlns:a16="http://schemas.microsoft.com/office/drawing/2014/main" id="{7308515A-8A22-46AD-9FA1-5ED7242695E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90047" y="2757117"/>
            <a:ext cx="2783246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8" name="Telefonnummer">
            <a:extLst>
              <a:ext uri="{FF2B5EF4-FFF2-40B4-BE49-F238E27FC236}">
                <a16:creationId xmlns:a16="http://schemas.microsoft.com/office/drawing/2014/main" id="{633922B5-5EE4-4A6B-8260-E61B554BC0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47400" y="2988485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9750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29" name="Durchwahl">
            <a:extLst>
              <a:ext uri="{FF2B5EF4-FFF2-40B4-BE49-F238E27FC236}">
                <a16:creationId xmlns:a16="http://schemas.microsoft.com/office/drawing/2014/main" id="{79CFC5BE-3431-4690-BD14-F61282CDAF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46391" y="2988485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0" name="www">
            <a:extLst>
              <a:ext uri="{FF2B5EF4-FFF2-40B4-BE49-F238E27FC236}">
                <a16:creationId xmlns:a16="http://schemas.microsoft.com/office/drawing/2014/main" id="{71E81CEA-9BDB-4ED4-8CB1-F7AAEBD782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47401" y="3249157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1" name="Webadresse">
            <a:extLst>
              <a:ext uri="{FF2B5EF4-FFF2-40B4-BE49-F238E27FC236}">
                <a16:creationId xmlns:a16="http://schemas.microsoft.com/office/drawing/2014/main" id="{A7131975-9EBD-405E-B53B-FD648C6B91A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2208" y="3249157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2" name="Universität Stuttgart">
            <a:extLst>
              <a:ext uri="{FF2B5EF4-FFF2-40B4-BE49-F238E27FC236}">
                <a16:creationId xmlns:a16="http://schemas.microsoft.com/office/drawing/2014/main" id="{47FD55A5-7A1D-4E38-B9F0-AB606B4B6F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47400" y="3693601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3" name="Abteilung Institut">
            <a:extLst>
              <a:ext uri="{FF2B5EF4-FFF2-40B4-BE49-F238E27FC236}">
                <a16:creationId xmlns:a16="http://schemas.microsoft.com/office/drawing/2014/main" id="{852E9B92-E4B2-4F64-A5DE-8934CB30F3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32546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4" name="Adressfeld">
            <a:extLst>
              <a:ext uri="{FF2B5EF4-FFF2-40B4-BE49-F238E27FC236}">
                <a16:creationId xmlns:a16="http://schemas.microsoft.com/office/drawing/2014/main" id="{E2705CDC-6CE7-4A26-8B5F-5E040DD672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pic>
        <p:nvPicPr>
          <p:cNvPr id="15" name="Grafik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baseline="0" dirty="0">
                <a:solidFill>
                  <a:schemeClr val="bg1"/>
                </a:solidFill>
              </a:rPr>
              <a:t> </a:t>
            </a:r>
            <a:r>
              <a:rPr lang="de-DE" sz="2000" b="1" baseline="0" dirty="0" err="1">
                <a:solidFill>
                  <a:schemeClr val="bg1"/>
                </a:solidFill>
              </a:rPr>
              <a:t>you</a:t>
            </a:r>
            <a:r>
              <a:rPr lang="de-DE" sz="2000" b="1" baseline="0" dirty="0">
                <a:solidFill>
                  <a:schemeClr val="bg1"/>
                </a:solidFill>
              </a:rPr>
              <a:t>!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17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7" name="E-Mail">
            <a:extLst>
              <a:ext uri="{FF2B5EF4-FFF2-40B4-BE49-F238E27FC236}">
                <a16:creationId xmlns:a16="http://schemas.microsoft.com/office/drawing/2014/main" id="{13513017-653C-4A2D-A7A7-13FACB76C0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47400" y="2757117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8" name="Email Adresse">
            <a:extLst>
              <a:ext uri="{FF2B5EF4-FFF2-40B4-BE49-F238E27FC236}">
                <a16:creationId xmlns:a16="http://schemas.microsoft.com/office/drawing/2014/main" id="{BE7FE593-C450-4CB7-BDCD-8BA096B8A42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90047" y="2757117"/>
            <a:ext cx="2783246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46" name="phone">
            <a:extLst>
              <a:ext uri="{FF2B5EF4-FFF2-40B4-BE49-F238E27FC236}">
                <a16:creationId xmlns:a16="http://schemas.microsoft.com/office/drawing/2014/main" id="{40BEA16B-358D-48E9-B2AD-E92080CBC9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47400" y="2988485"/>
            <a:ext cx="1745931" cy="24578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de-DE" sz="1200" b="0" dirty="0" smtClean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>
              <a:spcAft>
                <a:spcPts val="0"/>
              </a:spcAft>
              <a:buNone/>
              <a:tabLst>
                <a:tab pos="541338" algn="l"/>
              </a:tabLst>
            </a:pPr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40" name="Durchwahl">
            <a:extLst>
              <a:ext uri="{FF2B5EF4-FFF2-40B4-BE49-F238E27FC236}">
                <a16:creationId xmlns:a16="http://schemas.microsoft.com/office/drawing/2014/main" id="{36CD0B50-D845-4B60-BCF6-24045DC68AF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46391" y="2988485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41" name="www">
            <a:extLst>
              <a:ext uri="{FF2B5EF4-FFF2-40B4-BE49-F238E27FC236}">
                <a16:creationId xmlns:a16="http://schemas.microsoft.com/office/drawing/2014/main" id="{02AB2C34-53D1-451C-83D5-F20A9B3CCB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47401" y="3249157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42" name="Webadresse">
            <a:extLst>
              <a:ext uri="{FF2B5EF4-FFF2-40B4-BE49-F238E27FC236}">
                <a16:creationId xmlns:a16="http://schemas.microsoft.com/office/drawing/2014/main" id="{6B369112-743C-47C5-8537-6C89E0F70B8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2208" y="3249157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43" name="Universität Stuttgart">
            <a:extLst>
              <a:ext uri="{FF2B5EF4-FFF2-40B4-BE49-F238E27FC236}">
                <a16:creationId xmlns:a16="http://schemas.microsoft.com/office/drawing/2014/main" id="{CC09B101-91F2-4E83-8959-4BC1BE533DF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47400" y="3693601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44" name="Abteilung Institut">
            <a:extLst>
              <a:ext uri="{FF2B5EF4-FFF2-40B4-BE49-F238E27FC236}">
                <a16:creationId xmlns:a16="http://schemas.microsoft.com/office/drawing/2014/main" id="{048E347B-9268-446E-8D2D-A5156F1911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32546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45" name="Adressfeld">
            <a:extLst>
              <a:ext uri="{FF2B5EF4-FFF2-40B4-BE49-F238E27FC236}">
                <a16:creationId xmlns:a16="http://schemas.microsoft.com/office/drawing/2014/main" id="{E2E12216-EC4D-4B9A-BEBE-F92E6574C2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1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baseline="0" dirty="0">
                <a:solidFill>
                  <a:schemeClr val="tx1"/>
                </a:solidFill>
              </a:rPr>
              <a:t> </a:t>
            </a:r>
            <a:r>
              <a:rPr lang="de-DE" sz="2000" b="1" baseline="0" dirty="0" err="1">
                <a:solidFill>
                  <a:schemeClr val="tx1"/>
                </a:solidFill>
              </a:rPr>
              <a:t>you</a:t>
            </a:r>
            <a:r>
              <a:rPr lang="de-DE" sz="2000" b="1" baseline="0" dirty="0">
                <a:solidFill>
                  <a:schemeClr val="tx1"/>
                </a:solidFill>
              </a:rPr>
              <a:t>!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7" name="E-Mail">
            <a:extLst>
              <a:ext uri="{FF2B5EF4-FFF2-40B4-BE49-F238E27FC236}">
                <a16:creationId xmlns:a16="http://schemas.microsoft.com/office/drawing/2014/main" id="{E1D3F84A-2FA4-4C35-82A4-9BA3B031359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47400" y="2757117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18" name="Email Adresse">
            <a:extLst>
              <a:ext uri="{FF2B5EF4-FFF2-40B4-BE49-F238E27FC236}">
                <a16:creationId xmlns:a16="http://schemas.microsoft.com/office/drawing/2014/main" id="{DCD436A9-8076-4291-AF5B-D85F8E62F5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90047" y="2757117"/>
            <a:ext cx="2783246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1" name="Telefonnummer">
            <a:extLst>
              <a:ext uri="{FF2B5EF4-FFF2-40B4-BE49-F238E27FC236}">
                <a16:creationId xmlns:a16="http://schemas.microsoft.com/office/drawing/2014/main" id="{AFC1340E-098D-4D6B-906E-CF770FE4D36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47400" y="2988485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9750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22" name="Durchwahl">
            <a:extLst>
              <a:ext uri="{FF2B5EF4-FFF2-40B4-BE49-F238E27FC236}">
                <a16:creationId xmlns:a16="http://schemas.microsoft.com/office/drawing/2014/main" id="{073D9B83-9A2A-4CEB-9210-93AD8D31BD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46391" y="2988485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www">
            <a:extLst>
              <a:ext uri="{FF2B5EF4-FFF2-40B4-BE49-F238E27FC236}">
                <a16:creationId xmlns:a16="http://schemas.microsoft.com/office/drawing/2014/main" id="{A760D82A-46C1-40FD-9619-B6A10B22A5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47401" y="3249157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24" name="Webadresse">
            <a:extLst>
              <a:ext uri="{FF2B5EF4-FFF2-40B4-BE49-F238E27FC236}">
                <a16:creationId xmlns:a16="http://schemas.microsoft.com/office/drawing/2014/main" id="{3029242E-0BF9-473E-A070-DC0342AB68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2208" y="3249157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5" name="Universität Stuttgart">
            <a:extLst>
              <a:ext uri="{FF2B5EF4-FFF2-40B4-BE49-F238E27FC236}">
                <a16:creationId xmlns:a16="http://schemas.microsoft.com/office/drawing/2014/main" id="{74AA30DA-7126-454F-9C24-D18B000DAE2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47400" y="3693601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26" name="Abteilung Institut">
            <a:extLst>
              <a:ext uri="{FF2B5EF4-FFF2-40B4-BE49-F238E27FC236}">
                <a16:creationId xmlns:a16="http://schemas.microsoft.com/office/drawing/2014/main" id="{E9E7C465-F637-4187-8E41-5249C0705DB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32546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6006FAAB-1CE3-4DE5-908C-AC34C45643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385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baseline="0" dirty="0">
                <a:solidFill>
                  <a:schemeClr val="bg1"/>
                </a:solidFill>
              </a:rPr>
              <a:t> </a:t>
            </a:r>
            <a:r>
              <a:rPr lang="de-DE" sz="2000" b="1" baseline="0" dirty="0" err="1">
                <a:solidFill>
                  <a:schemeClr val="bg1"/>
                </a:solidFill>
              </a:rPr>
              <a:t>you</a:t>
            </a:r>
            <a:r>
              <a:rPr lang="de-DE" sz="2000" b="1" baseline="0" dirty="0">
                <a:solidFill>
                  <a:schemeClr val="bg1"/>
                </a:solidFill>
              </a:rPr>
              <a:t>!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17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2" name="E-Mail">
            <a:extLst>
              <a:ext uri="{FF2B5EF4-FFF2-40B4-BE49-F238E27FC236}">
                <a16:creationId xmlns:a16="http://schemas.microsoft.com/office/drawing/2014/main" id="{831E7E58-60B8-416B-8606-DA57BFF304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47400" y="2757117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BA7E088D-8CC7-4E43-9558-AA461A29D2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25883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19" name="phone">
            <a:extLst>
              <a:ext uri="{FF2B5EF4-FFF2-40B4-BE49-F238E27FC236}">
                <a16:creationId xmlns:a16="http://schemas.microsoft.com/office/drawing/2014/main" id="{77E732AA-F853-4CE1-9BF5-03B788A74A5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47400" y="2988485"/>
            <a:ext cx="1745931" cy="24578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de-DE" sz="1200" b="0" dirty="0" smtClean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>
              <a:spcAft>
                <a:spcPts val="0"/>
              </a:spcAft>
              <a:buNone/>
              <a:tabLst>
                <a:tab pos="541338" algn="l"/>
              </a:tabLst>
            </a:pPr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0168A4BD-37D4-43A6-88A3-82E278BC4B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2581" y="2988485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BA6D683C-CE68-4885-A142-CB1A20A2C5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47401" y="3249157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CDC2FB2B-2D49-4B8A-BD17-FF9E29E18C3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2208" y="3249157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E6F2CFBA-5038-42BB-B9CB-4D678D6AFA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47400" y="3693601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6A2DF032-FBC7-4796-B1F9-16AD9C43DC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32546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F6D4DE8D-A0F0-4D26-954E-6AA5DB972D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33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pic>
        <p:nvPicPr>
          <p:cNvPr id="12" name="Grafik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5808" y="1199693"/>
            <a:ext cx="3600000" cy="360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152000" anchor="b" anchorCtr="0">
            <a:noAutofit/>
          </a:bodyPr>
          <a:lstStyle>
            <a:lvl1pPr marL="0" indent="0" algn="l">
              <a:lnSpc>
                <a:spcPct val="90000"/>
              </a:lnSpc>
              <a:defRPr sz="2400" b="1" baseline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1784" y="3240000"/>
            <a:ext cx="2700573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969627" y="4075198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418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815808" y="1199693"/>
            <a:ext cx="3600000" cy="360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152000" anchor="b" anchorCtr="0">
            <a:noAutofit/>
          </a:bodyPr>
          <a:lstStyle>
            <a:lvl1pPr marL="0" indent="0" algn="l">
              <a:lnSpc>
                <a:spcPct val="90000"/>
              </a:lnSpc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Titelfolie Institute – Text durch Klicken hinzufügen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1784" y="3240000"/>
            <a:ext cx="2700573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963815" y="4075199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2253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370840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76382" y="1004404"/>
            <a:ext cx="3441772" cy="3441772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080000" anchor="b" anchorCtr="0">
            <a:noAutofit/>
          </a:bodyPr>
          <a:lstStyle>
            <a:lvl1pPr marL="0" indent="0" algn="l">
              <a:lnSpc>
                <a:spcPct val="90000"/>
              </a:lnSpc>
              <a:defRPr sz="2300" b="1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Titelfolie 2 Institute – Text durch Klicken hinzufügen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1390" y="2952000"/>
            <a:ext cx="2580529" cy="45007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44409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716405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3" y="1381125"/>
            <a:ext cx="6839479" cy="3708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k object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6627" y="0"/>
            <a:ext cx="5453591" cy="3271837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0" y="629827"/>
            <a:ext cx="3431758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0" y="900000"/>
            <a:ext cx="3431758" cy="1360800"/>
          </a:xfrm>
        </p:spPr>
        <p:txBody>
          <a:bodyPr anchor="t" anchorCtr="0"/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1" y="1944003"/>
            <a:ext cx="2522274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1" y="2250000"/>
            <a:ext cx="4605484" cy="900000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6771" y="-113356"/>
            <a:ext cx="6773875" cy="4513327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69557" y="3036753"/>
            <a:ext cx="1808551" cy="1808551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14" name="object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5026132" y="1418639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13002" y="936000"/>
            <a:ext cx="4408958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</a:defRPr>
            </a:lvl1pPr>
            <a:lvl2pPr>
              <a:defRPr sz="2833" b="1">
                <a:solidFill>
                  <a:schemeClr val="bg1"/>
                </a:solidFill>
              </a:defRPr>
            </a:lvl2pPr>
            <a:lvl3pPr>
              <a:defRPr sz="2833" b="1">
                <a:solidFill>
                  <a:schemeClr val="bg1"/>
                </a:solidFill>
              </a:defRPr>
            </a:lvl3pPr>
            <a:lvl4pPr>
              <a:defRPr sz="2833" b="1">
                <a:solidFill>
                  <a:schemeClr val="bg1"/>
                </a:solidFill>
              </a:defRPr>
            </a:lvl4pPr>
            <a:lvl5pPr>
              <a:defRPr sz="28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3000" y="3024000"/>
            <a:ext cx="3356555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AB80D1-4563-4A73-ACCF-A4917FC3C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CDB80E-EF10-4C33-9D7B-C02D0DD0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9F71C-06AB-4328-B8E6-19F8C3874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263" y="396000"/>
            <a:ext cx="6839479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3" y="1381125"/>
            <a:ext cx="6839479" cy="3708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08/20/2020</a:t>
            </a:r>
            <a:endParaRPr lang="de-DE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263" y="5418004"/>
            <a:ext cx="504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1" r:id="rId2"/>
    <p:sldLayoutId id="2147483692" r:id="rId3"/>
    <p:sldLayoutId id="2147483688" r:id="rId4"/>
    <p:sldLayoutId id="2147483675" r:id="rId5"/>
    <p:sldLayoutId id="214748366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6" r:id="rId22"/>
    <p:sldLayoutId id="2147483687" r:id="rId23"/>
    <p:sldLayoutId id="2147483689" r:id="rId24"/>
    <p:sldLayoutId id="2147483690" r:id="rId25"/>
  </p:sldLayoutIdLst>
  <p:hf hdr="0"/>
  <p:txStyles>
    <p:titleStyle>
      <a:lvl1pPr algn="l" defTabSz="571454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63" indent="-142863" algn="l" defTabSz="571454" rtl="0" eaLnBrk="1" latinLnBrk="0" hangingPunct="1">
        <a:lnSpc>
          <a:spcPct val="120000"/>
        </a:lnSpc>
        <a:spcBef>
          <a:spcPts val="62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0278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110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00556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47388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3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4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70" userDrawn="1">
          <p15:clr>
            <a:srgbClr val="F26B43"/>
          </p15:clr>
        </p15:guide>
        <p15:guide id="2" pos="246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4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 descr="Ein Gebäude auf unserem Campus in Vaihingen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1" b="14661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sz="2000" dirty="0"/>
              <a:t>Method of Segmentation to aid in effective knitting</a:t>
            </a:r>
          </a:p>
        </p:txBody>
      </p:sp>
      <p:sp>
        <p:nvSpPr>
          <p:cNvPr id="7" name="Textfeld 4"/>
          <p:cNvSpPr txBox="1">
            <a:spLocks noChangeArrowheads="1"/>
          </p:cNvSpPr>
          <p:nvPr/>
        </p:nvSpPr>
        <p:spPr bwMode="auto">
          <a:xfrm rot="16200000">
            <a:off x="6890017" y="4338430"/>
            <a:ext cx="1223037" cy="10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200" b="1">
                <a:solidFill>
                  <a:srgbClr val="1F3A45"/>
                </a:solidFill>
                <a:latin typeface="Arial" charset="0"/>
                <a:ea typeface="ＭＳ Ｐゴシック" pitchFamily="124" charset="-128"/>
              </a:defRPr>
            </a:lvl1pPr>
            <a:lvl2pPr marL="742950" indent="-285750" eaLnBrk="0" hangingPunct="0">
              <a:defRPr sz="2200" b="1">
                <a:solidFill>
                  <a:srgbClr val="1F3A45"/>
                </a:solidFill>
                <a:latin typeface="Arial" charset="0"/>
                <a:ea typeface="ＭＳ Ｐゴシック" pitchFamily="124" charset="-128"/>
              </a:defRPr>
            </a:lvl2pPr>
            <a:lvl3pPr marL="1143000" indent="-228600" eaLnBrk="0" hangingPunct="0">
              <a:defRPr sz="2200" b="1">
                <a:solidFill>
                  <a:srgbClr val="1F3A45"/>
                </a:solidFill>
                <a:latin typeface="Arial" charset="0"/>
                <a:ea typeface="ＭＳ Ｐゴシック" pitchFamily="124" charset="-128"/>
              </a:defRPr>
            </a:lvl3pPr>
            <a:lvl4pPr marL="1600200" indent="-228600" eaLnBrk="0" hangingPunct="0">
              <a:defRPr sz="2200" b="1">
                <a:solidFill>
                  <a:srgbClr val="1F3A45"/>
                </a:solidFill>
                <a:latin typeface="Arial" charset="0"/>
                <a:ea typeface="ＭＳ Ｐゴシック" pitchFamily="124" charset="-128"/>
              </a:defRPr>
            </a:lvl4pPr>
            <a:lvl5pPr marL="2057400" indent="-228600" eaLnBrk="0" hangingPunct="0">
              <a:defRPr sz="2200" b="1">
                <a:solidFill>
                  <a:srgbClr val="1F3A45"/>
                </a:solidFill>
                <a:latin typeface="Arial" charset="0"/>
                <a:ea typeface="ＭＳ Ｐゴシック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1F3A45"/>
                </a:solidFill>
                <a:latin typeface="Arial" charset="0"/>
                <a:ea typeface="ＭＳ Ｐゴシック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1F3A45"/>
                </a:solidFill>
                <a:latin typeface="Arial" charset="0"/>
                <a:ea typeface="ＭＳ Ｐゴシック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1F3A45"/>
                </a:solidFill>
                <a:latin typeface="Arial" charset="0"/>
                <a:ea typeface="ＭＳ Ｐゴシック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1F3A45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 eaLnBrk="1" hangingPunct="1">
              <a:defRPr/>
            </a:pPr>
            <a:r>
              <a:rPr lang="de-DE" altLang="de-DE" sz="667" b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Foto: Uli Regenscheit</a:t>
            </a:r>
          </a:p>
        </p:txBody>
      </p:sp>
      <p:sp>
        <p:nvSpPr>
          <p:cNvPr id="4" name="Foliennummernplatzhalter 6"/>
          <p:cNvSpPr txBox="1">
            <a:spLocks/>
          </p:cNvSpPr>
          <p:nvPr/>
        </p:nvSpPr>
        <p:spPr bwMode="auto">
          <a:xfrm>
            <a:off x="6928555" y="4990042"/>
            <a:ext cx="642498" cy="20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12788" eaLnBrk="0" hangingPunct="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1pPr>
            <a:lvl2pPr marL="355600" indent="-184150" defTabSz="712788" eaLnBrk="0" hangingPunct="0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2pPr>
            <a:lvl3pPr marL="712788" indent="-176213" defTabSz="712788" eaLnBrk="0" hangingPunct="0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068388" indent="-184150" defTabSz="712788" eaLnBrk="0" hangingPunct="0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4pPr>
            <a:lvl5pPr marL="1425575" indent="-176213" defTabSz="712788" eaLnBrk="0" hangingPunct="0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marL="1882775" indent="-176213" defTabSz="712788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339975" indent="-176213" defTabSz="712788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marL="2797175" indent="-176213" defTabSz="712788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254375" indent="-176213" defTabSz="712788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667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05/2023</a:t>
            </a:r>
          </a:p>
        </p:txBody>
      </p:sp>
    </p:spTree>
    <p:extLst>
      <p:ext uri="{BB962C8B-B14F-4D97-AF65-F5344CB8AC3E}">
        <p14:creationId xmlns:p14="http://schemas.microsoft.com/office/powerpoint/2010/main" val="281545098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58C9CED-CDCE-4033-A2CE-8D89E000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80" y="826585"/>
            <a:ext cx="5915439" cy="1910715"/>
          </a:xfrm>
        </p:spPr>
        <p:txBody>
          <a:bodyPr/>
          <a:lstStyle/>
          <a:p>
            <a:pPr lvl="1"/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  <a:p>
            <a:pPr marL="489732" lvl="1" indent="-342900">
              <a:buFont typeface="+mj-lt"/>
              <a:buAutoNum type="arabicPeriod"/>
            </a:pPr>
            <a:r>
              <a:rPr lang="en-US" dirty="0"/>
              <a:t>Implementation of the Algorithm</a:t>
            </a:r>
          </a:p>
          <a:p>
            <a:pPr marL="489732" lvl="1" indent="-342900">
              <a:buFont typeface="+mj-lt"/>
              <a:buAutoNum type="arabicPeriod"/>
            </a:pPr>
            <a:r>
              <a:rPr lang="en-US" dirty="0"/>
              <a:t>Removal of Dependency of Node Connecting Function on Middle 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25C9DF-A931-49FC-9020-B58C8E95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5702" y="5418004"/>
            <a:ext cx="600298" cy="246221"/>
          </a:xfrm>
        </p:spPr>
        <p:txBody>
          <a:bodyPr/>
          <a:lstStyle/>
          <a:p>
            <a:r>
              <a:rPr lang="de-DE" dirty="0"/>
              <a:t>05/16/2023</a:t>
            </a:r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75AD5D-AEC1-485C-B54A-1A46BE65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E5FF1-D2B3-4635-A69A-BAA751AA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280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58C9CED-CDCE-4033-A2CE-8D89E000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63" y="472624"/>
            <a:ext cx="6839479" cy="4429740"/>
          </a:xfrm>
        </p:spPr>
        <p:txBody>
          <a:bodyPr/>
          <a:lstStyle/>
          <a:p>
            <a:pPr lvl="1"/>
            <a:r>
              <a:rPr lang="en-US" b="1" dirty="0"/>
              <a:t>Algorithm</a:t>
            </a:r>
          </a:p>
          <a:p>
            <a:pPr marL="146832" lvl="1" indent="0">
              <a:buNone/>
            </a:pPr>
            <a:r>
              <a:rPr lang="en-US" dirty="0"/>
              <a:t>1. Initialization of Data Structures and Variables:</a:t>
            </a:r>
          </a:p>
          <a:p>
            <a:pPr marL="146832" lvl="1" indent="0">
              <a:buNone/>
            </a:pPr>
            <a:r>
              <a:rPr lang="en-US" dirty="0"/>
              <a:t>	- Data structures like `</a:t>
            </a:r>
            <a:r>
              <a:rPr lang="en-US" dirty="0" err="1"/>
              <a:t>all_pts</a:t>
            </a:r>
            <a:r>
              <a:rPr lang="en-US" dirty="0"/>
              <a:t>`, `</a:t>
            </a:r>
            <a:r>
              <a:rPr lang="en-US" dirty="0" err="1"/>
              <a:t>all_time</a:t>
            </a:r>
            <a:r>
              <a:rPr lang="en-US" dirty="0"/>
              <a:t>`, and `</a:t>
            </a:r>
            <a:r>
              <a:rPr lang="en-US" dirty="0" err="1"/>
              <a:t>onedge</a:t>
            </a:r>
            <a:r>
              <a:rPr lang="en-US" dirty="0"/>
              <a:t>` are created to store information about points and their properties.</a:t>
            </a:r>
          </a:p>
          <a:p>
            <a:pPr marL="146832" lvl="1" indent="0">
              <a:buNone/>
            </a:pPr>
            <a:r>
              <a:rPr lang="en-US" dirty="0"/>
              <a:t>	- These structures store information such as point coordinates, time values, and whether a point is on the edge or not.</a:t>
            </a:r>
          </a:p>
          <a:p>
            <a:pPr lvl="1"/>
            <a:endParaRPr lang="en-US" dirty="0"/>
          </a:p>
          <a:p>
            <a:pPr marL="146832" lvl="1" indent="0">
              <a:buNone/>
            </a:pPr>
            <a:r>
              <a:rPr lang="en-US" dirty="0"/>
              <a:t>2. Initial 3D Plot:</a:t>
            </a:r>
          </a:p>
          <a:p>
            <a:pPr marL="146832" lvl="1" indent="0">
              <a:buNone/>
            </a:pPr>
            <a:r>
              <a:rPr lang="en-US" dirty="0"/>
              <a:t>	- The function plots the initial configuration of points and a 3D surface. This step is for visualization or representation purposes.</a:t>
            </a:r>
          </a:p>
          <a:p>
            <a:pPr lvl="1"/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25C9DF-A931-49FC-9020-B58C8E95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5702" y="5418004"/>
            <a:ext cx="600298" cy="246221"/>
          </a:xfrm>
        </p:spPr>
        <p:txBody>
          <a:bodyPr/>
          <a:lstStyle/>
          <a:p>
            <a:r>
              <a:rPr lang="de-DE" dirty="0"/>
              <a:t>05/16/2023</a:t>
            </a:r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75AD5D-AEC1-485C-B54A-1A46BE65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E5FF1-D2B3-4635-A69A-BAA751AA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52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58C9CED-CDCE-4033-A2CE-8D89E000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63" y="472624"/>
            <a:ext cx="6839479" cy="4429740"/>
          </a:xfrm>
        </p:spPr>
        <p:txBody>
          <a:bodyPr/>
          <a:lstStyle/>
          <a:p>
            <a:pPr marL="146832" lvl="1" indent="0">
              <a:buNone/>
            </a:pPr>
            <a:r>
              <a:rPr lang="en-US" dirty="0"/>
              <a:t>3. Construction of Knitting Courses and Wales:</a:t>
            </a:r>
          </a:p>
          <a:p>
            <a:pPr marL="146832" lvl="1" indent="0">
              <a:buNone/>
            </a:pPr>
            <a:r>
              <a:rPr lang="en-US" dirty="0"/>
              <a:t>	- The function is responsible for generating knitting instructions or courses.</a:t>
            </a:r>
          </a:p>
          <a:p>
            <a:pPr marL="146832" lvl="1" indent="0">
              <a:buNone/>
            </a:pPr>
            <a:r>
              <a:rPr lang="en-US" dirty="0"/>
              <a:t>	- It checks if a point has been visited or not, implying that it keeps track of which points have already been processed.</a:t>
            </a:r>
          </a:p>
          <a:p>
            <a:pPr marL="146832" lvl="1" indent="0">
              <a:buNone/>
            </a:pPr>
            <a:r>
              <a:rPr lang="en-US" dirty="0"/>
              <a:t>	- Two conditions are checked while visiting points:</a:t>
            </a:r>
          </a:p>
          <a:p>
            <a:pPr marL="146832" lvl="1" indent="0">
              <a:buNone/>
            </a:pPr>
            <a:r>
              <a:rPr lang="en-US" dirty="0"/>
              <a:t>		a. The time value of the points being joined is greater than the maximum value of the previous layer. This condition likely ensures a certain order or sequence in the knitting process.</a:t>
            </a:r>
          </a:p>
          <a:p>
            <a:pPr marL="146832" lvl="1" indent="0">
              <a:buNone/>
            </a:pPr>
            <a:r>
              <a:rPr lang="en-US" dirty="0"/>
              <a:t>		b. The distance between the points being joined is less than 2w. This condition might ensure that the points are close enough to be connected in the knitting pattern.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25C9DF-A931-49FC-9020-B58C8E95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5702" y="5418004"/>
            <a:ext cx="600298" cy="246221"/>
          </a:xfrm>
        </p:spPr>
        <p:txBody>
          <a:bodyPr/>
          <a:lstStyle/>
          <a:p>
            <a:r>
              <a:rPr lang="de-DE" dirty="0"/>
              <a:t>05/16/2023</a:t>
            </a:r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75AD5D-AEC1-485C-B54A-1A46BE65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E5FF1-D2B3-4635-A69A-BAA751AA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5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58C9CED-CDCE-4033-A2CE-8D89E000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63" y="472624"/>
            <a:ext cx="6839479" cy="4429740"/>
          </a:xfrm>
        </p:spPr>
        <p:txBody>
          <a:bodyPr/>
          <a:lstStyle/>
          <a:p>
            <a:pPr marL="146832" lvl="1" indent="0">
              <a:buNone/>
            </a:pPr>
            <a:r>
              <a:rPr lang="en-US" dirty="0"/>
              <a:t>4. Building Knitting Courses:</a:t>
            </a:r>
          </a:p>
          <a:p>
            <a:pPr marL="146832" lvl="1" indent="0">
              <a:buNone/>
            </a:pPr>
            <a:r>
              <a:rPr lang="en-US" dirty="0"/>
              <a:t>	- The function's main purpose is to build a knitting course from the starting point on a first wale.</a:t>
            </a:r>
          </a:p>
          <a:p>
            <a:pPr marL="146832" lvl="1" indent="0">
              <a:buNone/>
            </a:pPr>
            <a:r>
              <a:rPr lang="en-US" dirty="0"/>
              <a:t>	- It continues to build and connect knitting courses until all points are visited and connected, indicating that it iteratively constructs the knitting pattern.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Overall, it ensures that points are visited and connected according to specified criteria, resulting in a complete knitting course or pattern.</a:t>
            </a:r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25C9DF-A931-49FC-9020-B58C8E95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5702" y="5418004"/>
            <a:ext cx="600298" cy="246221"/>
          </a:xfrm>
        </p:spPr>
        <p:txBody>
          <a:bodyPr/>
          <a:lstStyle/>
          <a:p>
            <a:r>
              <a:rPr lang="de-DE" dirty="0"/>
              <a:t>05/16/2023</a:t>
            </a:r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75AD5D-AEC1-485C-B54A-1A46BE65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E5FF1-D2B3-4635-A69A-BAA751AA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29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9A7AD2F-120F-80B4-A04C-285F1FDB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37" y="278224"/>
            <a:ext cx="4523125" cy="4285659"/>
          </a:xfrm>
          <a:prstGeom prst="rect">
            <a:avLst/>
          </a:prstGeom>
          <a:noFill/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25C9DF-A931-49FC-9020-B58C8E95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5702" y="5418004"/>
            <a:ext cx="600298" cy="12311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300" kern="1200">
                <a:latin typeface="+mn-lt"/>
                <a:ea typeface="+mn-ea"/>
                <a:cs typeface="+mn-cs"/>
              </a:rPr>
              <a:t>05/16/2023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de-DE" sz="300" kern="1200">
              <a:latin typeface="+mn-lt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75AD5D-AEC1-485C-B54A-1A46BE65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263" y="5418004"/>
            <a:ext cx="5040000" cy="12311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de-DE" kern="1200">
                <a:latin typeface="+mn-lt"/>
                <a:ea typeface="+mn-ea"/>
                <a:cs typeface="+mn-cs"/>
              </a:rPr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E5FF1-D2B3-4635-A69A-BAA751AA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1114" y="5418004"/>
            <a:ext cx="220886" cy="12311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9E82CC3C-1DC0-4FDA-9590-6CC506AB67F8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65E6A-75DA-76BF-221E-6EF9F716A043}"/>
              </a:ext>
            </a:extLst>
          </p:cNvPr>
          <p:cNvSpPr txBox="1"/>
          <p:nvPr/>
        </p:nvSpPr>
        <p:spPr>
          <a:xfrm>
            <a:off x="892768" y="4711938"/>
            <a:ext cx="5834462" cy="5580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1600" dirty="0"/>
              <a:t>Fig: Implementation of the above-mentioned algorithm </a:t>
            </a:r>
          </a:p>
          <a:p>
            <a:pPr algn="ctr">
              <a:buClr>
                <a:schemeClr val="accent1"/>
              </a:buClr>
            </a:pPr>
            <a:r>
              <a:rPr lang="en-US" sz="1600" dirty="0"/>
              <a:t>with w=10 and h=5</a:t>
            </a:r>
          </a:p>
        </p:txBody>
      </p:sp>
    </p:spTree>
    <p:extLst>
      <p:ext uri="{BB962C8B-B14F-4D97-AF65-F5344CB8AC3E}">
        <p14:creationId xmlns:p14="http://schemas.microsoft.com/office/powerpoint/2010/main" val="174931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25C9DF-A931-49FC-9020-B58C8E95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5702" y="5418004"/>
            <a:ext cx="600298" cy="12311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300" kern="1200">
                <a:latin typeface="+mn-lt"/>
                <a:ea typeface="+mn-ea"/>
                <a:cs typeface="+mn-cs"/>
              </a:rPr>
              <a:t>05/16/2023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de-DE" sz="300" kern="1200">
              <a:latin typeface="+mn-lt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75AD5D-AEC1-485C-B54A-1A46BE65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263" y="5418004"/>
            <a:ext cx="5040000" cy="12311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de-DE" kern="1200">
                <a:latin typeface="+mn-lt"/>
                <a:ea typeface="+mn-ea"/>
                <a:cs typeface="+mn-cs"/>
              </a:rPr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E5FF1-D2B3-4635-A69A-BAA751AA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1114" y="5418004"/>
            <a:ext cx="220886" cy="12311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9E82CC3C-1DC0-4FDA-9590-6CC506AB67F8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DCF43-BD8E-BDA3-BBD4-FFA0B7B6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52" y="173885"/>
            <a:ext cx="6674905" cy="51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25C9DF-A931-49FC-9020-B58C8E95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05702" y="5418004"/>
            <a:ext cx="600298" cy="12311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300" kern="1200">
                <a:latin typeface="+mn-lt"/>
                <a:ea typeface="+mn-ea"/>
                <a:cs typeface="+mn-cs"/>
              </a:rPr>
              <a:t>05/16/2023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de-DE" sz="300" kern="1200">
              <a:latin typeface="+mn-lt"/>
              <a:ea typeface="+mn-ea"/>
              <a:cs typeface="+mn-cs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75AD5D-AEC1-485C-B54A-1A46BE65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263" y="5418004"/>
            <a:ext cx="5040000" cy="12311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de-DE" kern="1200">
                <a:latin typeface="+mn-lt"/>
                <a:ea typeface="+mn-ea"/>
                <a:cs typeface="+mn-cs"/>
              </a:rPr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E5FF1-D2B3-4635-A69A-BAA751AA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1114" y="5418004"/>
            <a:ext cx="220886" cy="123111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9E82CC3C-1DC0-4FDA-9590-6CC506AB67F8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37615-13B5-F59F-3CC2-EF829DBF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15" y="0"/>
            <a:ext cx="5346770" cy="4931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F68EA-D20F-14B0-CCC0-DB193C95FACD}"/>
              </a:ext>
            </a:extLst>
          </p:cNvPr>
          <p:cNvSpPr txBox="1"/>
          <p:nvPr/>
        </p:nvSpPr>
        <p:spPr>
          <a:xfrm>
            <a:off x="1421726" y="4925122"/>
            <a:ext cx="4776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Fig: Implementation of the above-mentioned algorithm </a:t>
            </a:r>
          </a:p>
          <a:p>
            <a:pPr algn="ctr">
              <a:buClr>
                <a:schemeClr val="accent1"/>
              </a:buClr>
            </a:pPr>
            <a:r>
              <a:rPr lang="en-US" sz="1400" dirty="0"/>
              <a:t>with w=0.96 and h=0.42</a:t>
            </a:r>
          </a:p>
        </p:txBody>
      </p:sp>
    </p:spTree>
    <p:extLst>
      <p:ext uri="{BB962C8B-B14F-4D97-AF65-F5344CB8AC3E}">
        <p14:creationId xmlns:p14="http://schemas.microsoft.com/office/powerpoint/2010/main" val="235261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0A076F1-4533-45AE-839A-AF025B207D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Praful G Aradhyamath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D152025-EB62-40D8-9349-0EB84A92C7B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47400" y="2757117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DDB174E2-F03E-44B2-9BB1-9635637B2D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prafularadhyamath@gmail.com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F85E1E0-66F3-419A-B489-560089DEB88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47400" y="2988485"/>
            <a:ext cx="1745931" cy="245786"/>
          </a:xfrm>
        </p:spPr>
        <p:txBody>
          <a:bodyPr/>
          <a:lstStyle/>
          <a:p>
            <a:pPr lvl="0"/>
            <a:r>
              <a:rPr lang="de-DE" dirty="0"/>
              <a:t>phone	+49 (0) 15510393730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CC84412C-A1AD-419F-A443-EAED7DA92C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47400" y="3310656"/>
            <a:ext cx="2500012" cy="21869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</p:spTree>
    <p:extLst>
      <p:ext uri="{BB962C8B-B14F-4D97-AF65-F5344CB8AC3E}">
        <p14:creationId xmlns:p14="http://schemas.microsoft.com/office/powerpoint/2010/main" val="281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Uni-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_Stuttgart_Vorlage D_4zu3_2016 FINAL.pptx" id="{4841BD3C-E1E3-469F-ADD0-9E6EB31E75F5}" vid="{33357EC2-1038-4565-85BB-7F696209DF7D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</Words>
  <Application>Microsoft Office PowerPoint</Application>
  <PresentationFormat>Custom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Uni-Stuttgart</vt:lpstr>
      <vt:lpstr>Method of Segmentation to aid in effective knitting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2016-01-19T06:04:30Z</dcterms:created>
  <dcterms:modified xsi:type="dcterms:W3CDTF">2023-09-06T08:49:00Z</dcterms:modified>
</cp:coreProperties>
</file>