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2" r:id="rId6"/>
    <p:sldId id="263" r:id="rId7"/>
    <p:sldId id="264" r:id="rId8"/>
    <p:sldId id="260" r:id="rId9"/>
    <p:sldId id="265" r:id="rId10"/>
    <p:sldId id="266" r:id="rId11"/>
    <p:sldId id="267" r:id="rId12"/>
    <p:sldId id="268" r:id="rId13"/>
    <p:sldId id="269" r:id="rId14"/>
    <p:sldId id="25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96" d="100"/>
          <a:sy n="96" d="100"/>
        </p:scale>
        <p:origin x="64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Predictive_modelling" TargetMode="External"/><Relationship Id="rId4" Type="http://schemas.openxmlformats.org/officeDocument/2006/relationships/hyperlink" Target="https://en.wikipedia.org/wiki/Statistics" TargetMode="External"/><Relationship Id="rId5" Type="http://schemas.openxmlformats.org/officeDocument/2006/relationships/hyperlink" Target="https://en.wikipedia.org/wiki/Data_mining" TargetMode="External"/><Relationship Id="rId6" Type="http://schemas.openxmlformats.org/officeDocument/2006/relationships/hyperlink" Target="https://en.wikipedia.org/wiki/Machine_learning" TargetMode="External"/><Relationship Id="rId1" Type="http://schemas.openxmlformats.org/officeDocument/2006/relationships/slideLayout" Target="../slideLayouts/slideLayout2.xml"/><Relationship Id="rId2" Type="http://schemas.openxmlformats.org/officeDocument/2006/relationships/hyperlink" Target="https://en.wikipedia.org/wiki/Decision_tre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Data_min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Bayes'_theore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9356" y="496221"/>
            <a:ext cx="9740347" cy="1646302"/>
          </a:xfrm>
        </p:spPr>
        <p:txBody>
          <a:bodyPr/>
          <a:lstStyle/>
          <a:p>
            <a:r>
              <a:rPr lang="en-US" dirty="0"/>
              <a:t>EAVESDROPPING ON WEBSITES</a:t>
            </a:r>
          </a:p>
        </p:txBody>
      </p:sp>
      <p:sp>
        <p:nvSpPr>
          <p:cNvPr id="3" name="Subtitle 2"/>
          <p:cNvSpPr>
            <a:spLocks noGrp="1"/>
          </p:cNvSpPr>
          <p:nvPr>
            <p:ph type="subTitle" idx="1"/>
          </p:nvPr>
        </p:nvSpPr>
        <p:spPr>
          <a:xfrm>
            <a:off x="2622767" y="3366052"/>
            <a:ext cx="7766936" cy="1874445"/>
          </a:xfrm>
        </p:spPr>
        <p:txBody>
          <a:bodyPr>
            <a:normAutofit fontScale="92500" lnSpcReduction="10000"/>
          </a:bodyPr>
          <a:lstStyle/>
          <a:p>
            <a:r>
              <a:rPr lang="en-US" dirty="0"/>
              <a:t>Ishan Desai - ijd140030</a:t>
            </a:r>
          </a:p>
          <a:p>
            <a:r>
              <a:rPr lang="en-US" dirty="0" err="1"/>
              <a:t>Karthik</a:t>
            </a:r>
            <a:r>
              <a:rPr lang="en-US" dirty="0"/>
              <a:t> </a:t>
            </a:r>
            <a:r>
              <a:rPr lang="en-US" dirty="0" err="1"/>
              <a:t>Vesireddy</a:t>
            </a:r>
            <a:r>
              <a:rPr lang="en-US" dirty="0"/>
              <a:t> – kxv141230</a:t>
            </a:r>
          </a:p>
          <a:p>
            <a:r>
              <a:rPr lang="en-US" dirty="0" err="1"/>
              <a:t>Praful</a:t>
            </a:r>
            <a:r>
              <a:rPr lang="en-US" dirty="0"/>
              <a:t> </a:t>
            </a:r>
            <a:r>
              <a:rPr lang="en-US" dirty="0" err="1"/>
              <a:t>Bhosale</a:t>
            </a:r>
            <a:r>
              <a:rPr lang="en-US" dirty="0"/>
              <a:t> – pbb140230</a:t>
            </a:r>
          </a:p>
          <a:p>
            <a:r>
              <a:rPr lang="en-US" dirty="0"/>
              <a:t>Praveen Kumar </a:t>
            </a:r>
            <a:r>
              <a:rPr lang="en-US" dirty="0" err="1"/>
              <a:t>Anagi</a:t>
            </a:r>
            <a:r>
              <a:rPr lang="en-US" dirty="0"/>
              <a:t> </a:t>
            </a:r>
            <a:r>
              <a:rPr lang="en-US" dirty="0" err="1"/>
              <a:t>Prabhakar</a:t>
            </a:r>
            <a:r>
              <a:rPr lang="en-US" dirty="0"/>
              <a:t> – pxa140230</a:t>
            </a:r>
          </a:p>
          <a:p>
            <a:r>
              <a:rPr lang="en-US" dirty="0"/>
              <a:t>Raja </a:t>
            </a:r>
            <a:r>
              <a:rPr lang="en-US" dirty="0" err="1"/>
              <a:t>Shekar</a:t>
            </a:r>
            <a:r>
              <a:rPr lang="en-US" dirty="0"/>
              <a:t> </a:t>
            </a:r>
            <a:r>
              <a:rPr lang="en-US" dirty="0" err="1"/>
              <a:t>Subbaraj</a:t>
            </a:r>
            <a:r>
              <a:rPr lang="en-US" dirty="0"/>
              <a:t> - rxs148130</a:t>
            </a:r>
          </a:p>
          <a:p>
            <a:endParaRPr lang="en-US" dirty="0"/>
          </a:p>
        </p:txBody>
      </p:sp>
    </p:spTree>
    <p:extLst>
      <p:ext uri="{BB962C8B-B14F-4D97-AF65-F5344CB8AC3E}">
        <p14:creationId xmlns:p14="http://schemas.microsoft.com/office/powerpoint/2010/main" val="3535171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continued..</a:t>
            </a:r>
          </a:p>
        </p:txBody>
      </p:sp>
      <p:sp>
        <p:nvSpPr>
          <p:cNvPr id="3" name="Content Placeholder 2"/>
          <p:cNvSpPr>
            <a:spLocks noGrp="1"/>
          </p:cNvSpPr>
          <p:nvPr>
            <p:ph idx="1"/>
          </p:nvPr>
        </p:nvSpPr>
        <p:spPr/>
        <p:txBody>
          <a:bodyPr/>
          <a:lstStyle/>
          <a:p>
            <a:pPr algn="just">
              <a:lnSpc>
                <a:spcPct val="100000"/>
              </a:lnSpc>
            </a:pPr>
            <a:r>
              <a:rPr lang="en-US" dirty="0">
                <a:latin typeface="PT Sans" charset="-52"/>
                <a:ea typeface="PT Sans" charset="-52"/>
                <a:cs typeface="PT Sans" charset="-52"/>
              </a:rPr>
              <a:t>Bayes theorem provides a way of calculating posterior probability P(</a:t>
            </a:r>
            <a:r>
              <a:rPr lang="en-US" dirty="0" err="1">
                <a:latin typeface="PT Sans" charset="-52"/>
                <a:ea typeface="PT Sans" charset="-52"/>
                <a:cs typeface="PT Sans" charset="-52"/>
              </a:rPr>
              <a:t>c|x</a:t>
            </a:r>
            <a:r>
              <a:rPr lang="en-US" dirty="0">
                <a:latin typeface="PT Sans" charset="-52"/>
                <a:ea typeface="PT Sans" charset="-52"/>
                <a:cs typeface="PT Sans" charset="-52"/>
              </a:rPr>
              <a:t>) from P(c), P(x) and P(</a:t>
            </a:r>
            <a:r>
              <a:rPr lang="en-US" dirty="0" err="1">
                <a:latin typeface="PT Sans" charset="-52"/>
                <a:ea typeface="PT Sans" charset="-52"/>
                <a:cs typeface="PT Sans" charset="-52"/>
              </a:rPr>
              <a:t>x|c</a:t>
            </a:r>
            <a:r>
              <a:rPr lang="en-US" dirty="0">
                <a:latin typeface="PT Sans" charset="-52"/>
                <a:ea typeface="PT Sans" charset="-52"/>
                <a:cs typeface="PT Sans" charset="-52"/>
              </a:rPr>
              <a:t>). Look at the equation below:</a:t>
            </a:r>
          </a:p>
          <a:p>
            <a:pPr marL="0" indent="0" algn="just">
              <a:lnSpc>
                <a:spcPct val="100000"/>
              </a:lnSpc>
              <a:buNone/>
            </a:pPr>
            <a:endParaRPr lang="en-US" dirty="0">
              <a:latin typeface="PT Sans" charset="-52"/>
              <a:ea typeface="PT Sans" charset="-52"/>
              <a:cs typeface="PT Sans" charset="-52"/>
            </a:endParaRPr>
          </a:p>
          <a:p>
            <a:pPr algn="just">
              <a:lnSpc>
                <a:spcPct val="100000"/>
              </a:lnSpc>
            </a:pPr>
            <a:endParaRPr lang="en-US" dirty="0">
              <a:latin typeface="PT Sans" charset="-52"/>
              <a:ea typeface="PT Sans" charset="-52"/>
              <a:cs typeface="PT Sans" charset="-52"/>
            </a:endParaRPr>
          </a:p>
          <a:p>
            <a:pPr algn="just">
              <a:lnSpc>
                <a:spcPct val="100000"/>
              </a:lnSpc>
            </a:pPr>
            <a:r>
              <a:rPr lang="en-US" dirty="0">
                <a:latin typeface="PT Sans" charset="-52"/>
                <a:ea typeface="PT Sans" charset="-52"/>
                <a:cs typeface="PT Sans" charset="-52"/>
              </a:rPr>
              <a:t>Above,</a:t>
            </a:r>
          </a:p>
          <a:p>
            <a:pPr marL="617220" lvl="1" indent="-342900" algn="just">
              <a:lnSpc>
                <a:spcPct val="100000"/>
              </a:lnSpc>
              <a:buFont typeface="+mj-lt"/>
              <a:buAutoNum type="arabicPeriod"/>
            </a:pPr>
            <a:r>
              <a:rPr lang="en-US" sz="1800" i="1" dirty="0">
                <a:latin typeface="PT Sans" charset="-52"/>
                <a:ea typeface="PT Sans" charset="-52"/>
                <a:cs typeface="PT Sans" charset="-52"/>
              </a:rPr>
              <a:t>P</a:t>
            </a:r>
            <a:r>
              <a:rPr lang="en-US" sz="1800" dirty="0">
                <a:latin typeface="PT Sans" charset="-52"/>
                <a:ea typeface="PT Sans" charset="-52"/>
                <a:cs typeface="PT Sans" charset="-52"/>
              </a:rPr>
              <a:t>(</a:t>
            </a:r>
            <a:r>
              <a:rPr lang="en-US" sz="1800" i="1" dirty="0" err="1">
                <a:latin typeface="PT Sans" charset="-52"/>
                <a:ea typeface="PT Sans" charset="-52"/>
                <a:cs typeface="PT Sans" charset="-52"/>
              </a:rPr>
              <a:t>c|x</a:t>
            </a:r>
            <a:r>
              <a:rPr lang="en-US" sz="1800" dirty="0">
                <a:latin typeface="PT Sans" charset="-52"/>
                <a:ea typeface="PT Sans" charset="-52"/>
                <a:cs typeface="PT Sans" charset="-52"/>
              </a:rPr>
              <a:t>) is the posterior probability of </a:t>
            </a:r>
            <a:r>
              <a:rPr lang="en-US" sz="1800" i="1" dirty="0">
                <a:latin typeface="PT Sans" charset="-52"/>
                <a:ea typeface="PT Sans" charset="-52"/>
                <a:cs typeface="PT Sans" charset="-52"/>
              </a:rPr>
              <a:t>class</a:t>
            </a:r>
            <a:r>
              <a:rPr lang="en-US" sz="1800" dirty="0">
                <a:latin typeface="PT Sans" charset="-52"/>
                <a:ea typeface="PT Sans" charset="-52"/>
                <a:cs typeface="PT Sans" charset="-52"/>
              </a:rPr>
              <a:t> (c, </a:t>
            </a:r>
            <a:r>
              <a:rPr lang="en-US" sz="1800" i="1" dirty="0">
                <a:latin typeface="PT Sans" charset="-52"/>
                <a:ea typeface="PT Sans" charset="-52"/>
                <a:cs typeface="PT Sans" charset="-52"/>
              </a:rPr>
              <a:t>target</a:t>
            </a:r>
            <a:r>
              <a:rPr lang="en-US" sz="1800" dirty="0">
                <a:latin typeface="PT Sans" charset="-52"/>
                <a:ea typeface="PT Sans" charset="-52"/>
                <a:cs typeface="PT Sans" charset="-52"/>
              </a:rPr>
              <a:t>) given </a:t>
            </a:r>
            <a:r>
              <a:rPr lang="en-US" sz="1800" i="1" dirty="0">
                <a:latin typeface="PT Sans" charset="-52"/>
                <a:ea typeface="PT Sans" charset="-52"/>
                <a:cs typeface="PT Sans" charset="-52"/>
              </a:rPr>
              <a:t>predictor</a:t>
            </a:r>
            <a:r>
              <a:rPr lang="en-US" sz="1800" dirty="0">
                <a:latin typeface="PT Sans" charset="-52"/>
                <a:ea typeface="PT Sans" charset="-52"/>
                <a:cs typeface="PT Sans" charset="-52"/>
              </a:rPr>
              <a:t> (x, </a:t>
            </a:r>
            <a:r>
              <a:rPr lang="en-US" sz="1800" i="1" dirty="0">
                <a:latin typeface="PT Sans" charset="-52"/>
                <a:ea typeface="PT Sans" charset="-52"/>
                <a:cs typeface="PT Sans" charset="-52"/>
              </a:rPr>
              <a:t>attributes</a:t>
            </a:r>
            <a:r>
              <a:rPr lang="en-US" sz="1800" dirty="0">
                <a:latin typeface="PT Sans" charset="-52"/>
                <a:ea typeface="PT Sans" charset="-52"/>
                <a:cs typeface="PT Sans" charset="-52"/>
              </a:rPr>
              <a:t>).</a:t>
            </a:r>
          </a:p>
          <a:p>
            <a:pPr marL="617220" lvl="1" indent="-342900" algn="just">
              <a:lnSpc>
                <a:spcPct val="100000"/>
              </a:lnSpc>
              <a:buFont typeface="+mj-lt"/>
              <a:buAutoNum type="arabicPeriod"/>
            </a:pPr>
            <a:r>
              <a:rPr lang="en-US" sz="1800" i="1" dirty="0">
                <a:latin typeface="PT Sans" charset="-52"/>
                <a:ea typeface="PT Sans" charset="-52"/>
                <a:cs typeface="PT Sans" charset="-52"/>
              </a:rPr>
              <a:t>P</a:t>
            </a:r>
            <a:r>
              <a:rPr lang="en-US" sz="1800" dirty="0">
                <a:latin typeface="PT Sans" charset="-52"/>
                <a:ea typeface="PT Sans" charset="-52"/>
                <a:cs typeface="PT Sans" charset="-52"/>
              </a:rPr>
              <a:t>(</a:t>
            </a:r>
            <a:r>
              <a:rPr lang="en-US" sz="1800" i="1" dirty="0">
                <a:latin typeface="PT Sans" charset="-52"/>
                <a:ea typeface="PT Sans" charset="-52"/>
                <a:cs typeface="PT Sans" charset="-52"/>
              </a:rPr>
              <a:t>c</a:t>
            </a:r>
            <a:r>
              <a:rPr lang="en-US" sz="1800" dirty="0">
                <a:latin typeface="PT Sans" charset="-52"/>
                <a:ea typeface="PT Sans" charset="-52"/>
                <a:cs typeface="PT Sans" charset="-52"/>
              </a:rPr>
              <a:t>) is the prior probability of </a:t>
            </a:r>
            <a:r>
              <a:rPr lang="en-US" sz="1800" i="1" dirty="0">
                <a:latin typeface="PT Sans" charset="-52"/>
                <a:ea typeface="PT Sans" charset="-52"/>
                <a:cs typeface="PT Sans" charset="-52"/>
              </a:rPr>
              <a:t>class</a:t>
            </a:r>
            <a:r>
              <a:rPr lang="en-US" sz="1800" dirty="0">
                <a:latin typeface="PT Sans" charset="-52"/>
                <a:ea typeface="PT Sans" charset="-52"/>
                <a:cs typeface="PT Sans" charset="-52"/>
              </a:rPr>
              <a:t>.</a:t>
            </a:r>
          </a:p>
          <a:p>
            <a:pPr marL="617220" lvl="1" indent="-342900" algn="just">
              <a:lnSpc>
                <a:spcPct val="100000"/>
              </a:lnSpc>
              <a:buFont typeface="+mj-lt"/>
              <a:buAutoNum type="arabicPeriod"/>
            </a:pPr>
            <a:r>
              <a:rPr lang="en-US" sz="1800" i="1" dirty="0">
                <a:latin typeface="PT Sans" charset="-52"/>
                <a:ea typeface="PT Sans" charset="-52"/>
                <a:cs typeface="PT Sans" charset="-52"/>
              </a:rPr>
              <a:t>P</a:t>
            </a:r>
            <a:r>
              <a:rPr lang="en-US" sz="1800" dirty="0">
                <a:latin typeface="PT Sans" charset="-52"/>
                <a:ea typeface="PT Sans" charset="-52"/>
                <a:cs typeface="PT Sans" charset="-52"/>
              </a:rPr>
              <a:t>(</a:t>
            </a:r>
            <a:r>
              <a:rPr lang="en-US" sz="1800" i="1" dirty="0" err="1">
                <a:latin typeface="PT Sans" charset="-52"/>
                <a:ea typeface="PT Sans" charset="-52"/>
                <a:cs typeface="PT Sans" charset="-52"/>
              </a:rPr>
              <a:t>x|c</a:t>
            </a:r>
            <a:r>
              <a:rPr lang="en-US" sz="1800" dirty="0">
                <a:latin typeface="PT Sans" charset="-52"/>
                <a:ea typeface="PT Sans" charset="-52"/>
                <a:cs typeface="PT Sans" charset="-52"/>
              </a:rPr>
              <a:t>) is the likelihood which is the probability of </a:t>
            </a:r>
            <a:r>
              <a:rPr lang="en-US" sz="1800" i="1" dirty="0">
                <a:latin typeface="PT Sans" charset="-52"/>
                <a:ea typeface="PT Sans" charset="-52"/>
                <a:cs typeface="PT Sans" charset="-52"/>
              </a:rPr>
              <a:t>predictor</a:t>
            </a:r>
            <a:r>
              <a:rPr lang="en-US" sz="1800" dirty="0">
                <a:latin typeface="PT Sans" charset="-52"/>
                <a:ea typeface="PT Sans" charset="-52"/>
                <a:cs typeface="PT Sans" charset="-52"/>
              </a:rPr>
              <a:t> given </a:t>
            </a:r>
            <a:r>
              <a:rPr lang="en-US" sz="1800" i="1" dirty="0">
                <a:latin typeface="PT Sans" charset="-52"/>
                <a:ea typeface="PT Sans" charset="-52"/>
                <a:cs typeface="PT Sans" charset="-52"/>
              </a:rPr>
              <a:t>class</a:t>
            </a:r>
            <a:r>
              <a:rPr lang="en-US" sz="1800" dirty="0">
                <a:latin typeface="PT Sans" charset="-52"/>
                <a:ea typeface="PT Sans" charset="-52"/>
                <a:cs typeface="PT Sans" charset="-52"/>
              </a:rPr>
              <a:t>.</a:t>
            </a:r>
          </a:p>
          <a:p>
            <a:pPr marL="617220" lvl="1" indent="-342900" algn="just">
              <a:lnSpc>
                <a:spcPct val="100000"/>
              </a:lnSpc>
              <a:buFont typeface="+mj-lt"/>
              <a:buAutoNum type="arabicPeriod"/>
            </a:pPr>
            <a:r>
              <a:rPr lang="en-US" sz="1800" i="1" dirty="0">
                <a:latin typeface="PT Sans" charset="-52"/>
                <a:ea typeface="PT Sans" charset="-52"/>
                <a:cs typeface="PT Sans" charset="-52"/>
              </a:rPr>
              <a:t>P</a:t>
            </a:r>
            <a:r>
              <a:rPr lang="en-US" sz="1800" dirty="0">
                <a:latin typeface="PT Sans" charset="-52"/>
                <a:ea typeface="PT Sans" charset="-52"/>
                <a:cs typeface="PT Sans" charset="-52"/>
              </a:rPr>
              <a:t>(</a:t>
            </a:r>
            <a:r>
              <a:rPr lang="en-US" sz="1800" i="1" dirty="0">
                <a:latin typeface="PT Sans" charset="-52"/>
                <a:ea typeface="PT Sans" charset="-52"/>
                <a:cs typeface="PT Sans" charset="-52"/>
              </a:rPr>
              <a:t>x</a:t>
            </a:r>
            <a:r>
              <a:rPr lang="en-US" sz="1800" dirty="0">
                <a:latin typeface="PT Sans" charset="-52"/>
                <a:ea typeface="PT Sans" charset="-52"/>
                <a:cs typeface="PT Sans" charset="-52"/>
              </a:rPr>
              <a:t>) is the prior probability of </a:t>
            </a:r>
            <a:r>
              <a:rPr lang="en-US" sz="1800" i="1" dirty="0">
                <a:latin typeface="PT Sans" charset="-52"/>
                <a:ea typeface="PT Sans" charset="-52"/>
                <a:cs typeface="PT Sans" charset="-52"/>
              </a:rPr>
              <a:t>predictor</a:t>
            </a:r>
            <a:r>
              <a:rPr lang="en-US" sz="1800" dirty="0">
                <a:latin typeface="PT Sans" charset="-52"/>
                <a:ea typeface="PT Sans" charset="-52"/>
                <a:cs typeface="PT Sans" charset="-52"/>
              </a:rPr>
              <a:t>.</a:t>
            </a:r>
          </a:p>
          <a:p>
            <a:pPr algn="just"/>
            <a:endParaRPr lang="en-US" dirty="0">
              <a:latin typeface="PT Sans" charset="-52"/>
              <a:ea typeface="PT Sans" charset="-52"/>
              <a:cs typeface="PT Sans" charset="-52"/>
            </a:endParaRPr>
          </a:p>
        </p:txBody>
      </p:sp>
      <p:pic>
        <p:nvPicPr>
          <p:cNvPr id="4" name="Picture 3" descr="Bayes_rule-300x1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9966" y="2458308"/>
            <a:ext cx="2529179" cy="14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620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a:t>
            </a:r>
          </a:p>
        </p:txBody>
      </p:sp>
      <p:sp>
        <p:nvSpPr>
          <p:cNvPr id="3" name="Content Placeholder 2"/>
          <p:cNvSpPr>
            <a:spLocks noGrp="1"/>
          </p:cNvSpPr>
          <p:nvPr>
            <p:ph idx="1"/>
          </p:nvPr>
        </p:nvSpPr>
        <p:spPr/>
        <p:txBody>
          <a:bodyPr>
            <a:normAutofit/>
          </a:bodyPr>
          <a:lstStyle/>
          <a:p>
            <a:pPr algn="just"/>
            <a:r>
              <a:rPr lang="en-US" b="1" dirty="0">
                <a:latin typeface="PT Sans" charset="-52"/>
                <a:ea typeface="PT Sans" charset="-52"/>
                <a:cs typeface="PT Sans" charset="-52"/>
              </a:rPr>
              <a:t>Decision tree learning</a:t>
            </a:r>
            <a:r>
              <a:rPr lang="en-US" dirty="0">
                <a:latin typeface="PT Sans" charset="-52"/>
                <a:ea typeface="PT Sans" charset="-52"/>
                <a:cs typeface="PT Sans" charset="-52"/>
              </a:rPr>
              <a:t> uses a </a:t>
            </a:r>
            <a:r>
              <a:rPr lang="en-US" dirty="0">
                <a:latin typeface="PT Sans" charset="-52"/>
                <a:ea typeface="PT Sans" charset="-52"/>
                <a:cs typeface="PT Sans" charset="-52"/>
                <a:hlinkClick r:id="rId2" tooltip="Decision tree"/>
              </a:rPr>
              <a:t>decision tree</a:t>
            </a:r>
            <a:r>
              <a:rPr lang="en-US" dirty="0">
                <a:latin typeface="PT Sans" charset="-52"/>
                <a:ea typeface="PT Sans" charset="-52"/>
                <a:cs typeface="PT Sans" charset="-52"/>
              </a:rPr>
              <a:t> as a </a:t>
            </a:r>
            <a:r>
              <a:rPr lang="en-US" dirty="0">
                <a:latin typeface="PT Sans" charset="-52"/>
                <a:ea typeface="PT Sans" charset="-52"/>
                <a:cs typeface="PT Sans" charset="-52"/>
                <a:hlinkClick r:id="rId3" tooltip="Predictive modelling"/>
              </a:rPr>
              <a:t>predictive model</a:t>
            </a:r>
            <a:r>
              <a:rPr lang="en-US" dirty="0">
                <a:latin typeface="PT Sans" charset="-52"/>
                <a:ea typeface="PT Sans" charset="-52"/>
                <a:cs typeface="PT Sans" charset="-52"/>
              </a:rPr>
              <a:t> which maps observations about an item (represented in the branches) to conclusions about the item's target value (represented in the leaves). It is one of the predictive modelling approaches used in </a:t>
            </a:r>
            <a:r>
              <a:rPr lang="en-US" dirty="0">
                <a:latin typeface="PT Sans" charset="-52"/>
                <a:ea typeface="PT Sans" charset="-52"/>
                <a:cs typeface="PT Sans" charset="-52"/>
                <a:hlinkClick r:id="rId4" tooltip="Statistics"/>
              </a:rPr>
              <a:t>statistics</a:t>
            </a:r>
            <a:r>
              <a:rPr lang="en-US" dirty="0">
                <a:latin typeface="PT Sans" charset="-52"/>
                <a:ea typeface="PT Sans" charset="-52"/>
                <a:cs typeface="PT Sans" charset="-52"/>
              </a:rPr>
              <a:t>, </a:t>
            </a:r>
            <a:r>
              <a:rPr lang="en-US" dirty="0">
                <a:latin typeface="PT Sans" charset="-52"/>
                <a:ea typeface="PT Sans" charset="-52"/>
                <a:cs typeface="PT Sans" charset="-52"/>
                <a:hlinkClick r:id="rId5" tooltip="Data mining"/>
              </a:rPr>
              <a:t>data mining</a:t>
            </a:r>
            <a:r>
              <a:rPr lang="en-US" dirty="0">
                <a:latin typeface="PT Sans" charset="-52"/>
                <a:ea typeface="PT Sans" charset="-52"/>
                <a:cs typeface="PT Sans" charset="-52"/>
              </a:rPr>
              <a:t> and </a:t>
            </a:r>
            <a:r>
              <a:rPr lang="en-US" dirty="0">
                <a:latin typeface="PT Sans" charset="-52"/>
                <a:ea typeface="PT Sans" charset="-52"/>
                <a:cs typeface="PT Sans" charset="-52"/>
                <a:hlinkClick r:id="rId6" tooltip="Machine learning"/>
              </a:rPr>
              <a:t>machine learning</a:t>
            </a:r>
            <a:r>
              <a:rPr lang="en-US" dirty="0">
                <a:latin typeface="PT Sans" charset="-52"/>
                <a:ea typeface="PT Sans" charset="-52"/>
                <a:cs typeface="PT Sans" charset="-52"/>
              </a:rPr>
              <a:t>. </a:t>
            </a:r>
            <a:endParaRPr lang="en-US" dirty="0" smtClean="0">
              <a:latin typeface="PT Sans" charset="-52"/>
              <a:ea typeface="PT Sans" charset="-52"/>
              <a:cs typeface="PT Sans" charset="-52"/>
            </a:endParaRPr>
          </a:p>
          <a:p>
            <a:pPr algn="just"/>
            <a:endParaRPr lang="en-US" dirty="0">
              <a:latin typeface="PT Sans" charset="-52"/>
              <a:ea typeface="PT Sans" charset="-52"/>
              <a:cs typeface="PT Sans" charset="-52"/>
            </a:endParaRPr>
          </a:p>
          <a:p>
            <a:pPr algn="just"/>
            <a:r>
              <a:rPr lang="en-US" dirty="0">
                <a:latin typeface="PT Sans" charset="-52"/>
                <a:ea typeface="PT Sans" charset="-52"/>
                <a:cs typeface="PT Sans" charset="-52"/>
              </a:rPr>
              <a:t>A tree can be "learned" by splitting the source set into subsets based on an attribute value test. This process is repeated on each derived subset in a recursive manner called recursive partitioning. The recursion is completed when the subset at a node has all the same value of the target variable, or when splitting no longer adds value to the predictions. </a:t>
            </a:r>
          </a:p>
          <a:p>
            <a:pPr algn="just"/>
            <a:endParaRPr lang="en-US" dirty="0">
              <a:latin typeface="PT Sans" charset="-52"/>
              <a:ea typeface="PT Sans" charset="-52"/>
              <a:cs typeface="PT Sans" charset="-52"/>
            </a:endParaRPr>
          </a:p>
          <a:p>
            <a:pPr algn="just"/>
            <a:endParaRPr lang="en-US" dirty="0">
              <a:latin typeface="PT Sans" charset="-52"/>
              <a:ea typeface="PT Sans" charset="-52"/>
              <a:cs typeface="PT Sans" charset="-52"/>
            </a:endParaRPr>
          </a:p>
        </p:txBody>
      </p:sp>
    </p:spTree>
    <p:extLst>
      <p:ext uri="{BB962C8B-B14F-4D97-AF65-F5344CB8AC3E}">
        <p14:creationId xmlns:p14="http://schemas.microsoft.com/office/powerpoint/2010/main" val="2264030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continued..</a:t>
            </a:r>
          </a:p>
        </p:txBody>
      </p:sp>
      <p:sp>
        <p:nvSpPr>
          <p:cNvPr id="3" name="Content Placeholder 2"/>
          <p:cNvSpPr>
            <a:spLocks noGrp="1"/>
          </p:cNvSpPr>
          <p:nvPr>
            <p:ph idx="1"/>
          </p:nvPr>
        </p:nvSpPr>
        <p:spPr/>
        <p:txBody>
          <a:bodyPr>
            <a:normAutofit/>
          </a:bodyPr>
          <a:lstStyle/>
          <a:p>
            <a:pPr algn="just"/>
            <a:r>
              <a:rPr lang="en-US" dirty="0">
                <a:latin typeface="PT Sans" charset="-52"/>
                <a:ea typeface="PT Sans" charset="-52"/>
                <a:cs typeface="PT Sans" charset="-52"/>
              </a:rPr>
              <a:t>Decision trees used in </a:t>
            </a:r>
            <a:r>
              <a:rPr lang="en-US" dirty="0">
                <a:latin typeface="PT Sans" charset="-52"/>
                <a:ea typeface="PT Sans" charset="-52"/>
                <a:cs typeface="PT Sans" charset="-52"/>
                <a:hlinkClick r:id="rId2" tooltip="Data mining"/>
              </a:rPr>
              <a:t>data mining</a:t>
            </a:r>
            <a:r>
              <a:rPr lang="en-US" dirty="0">
                <a:latin typeface="PT Sans" charset="-52"/>
                <a:ea typeface="PT Sans" charset="-52"/>
                <a:cs typeface="PT Sans" charset="-52"/>
              </a:rPr>
              <a:t> are of two main types:</a:t>
            </a:r>
          </a:p>
          <a:p>
            <a:pPr lvl="1" algn="just">
              <a:buFont typeface="Arial" charset="0"/>
              <a:buChar char="•"/>
            </a:pPr>
            <a:endParaRPr lang="en-US" sz="1800" dirty="0" smtClean="0">
              <a:latin typeface="PT Sans" charset="-52"/>
              <a:ea typeface="PT Sans" charset="-52"/>
              <a:cs typeface="PT Sans" charset="-52"/>
            </a:endParaRPr>
          </a:p>
          <a:p>
            <a:pPr lvl="1" algn="just">
              <a:buFont typeface="Arial" charset="0"/>
              <a:buChar char="•"/>
            </a:pPr>
            <a:r>
              <a:rPr lang="en-US" sz="1800" dirty="0" smtClean="0">
                <a:latin typeface="PT Sans" charset="-52"/>
                <a:ea typeface="PT Sans" charset="-52"/>
                <a:cs typeface="PT Sans" charset="-52"/>
              </a:rPr>
              <a:t>Classification </a:t>
            </a:r>
            <a:r>
              <a:rPr lang="en-US" sz="1800" dirty="0">
                <a:latin typeface="PT Sans" charset="-52"/>
                <a:ea typeface="PT Sans" charset="-52"/>
                <a:cs typeface="PT Sans" charset="-52"/>
              </a:rPr>
              <a:t>tree analysis is when the predicted outcome is the class to which the data belongs.</a:t>
            </a:r>
          </a:p>
          <a:p>
            <a:pPr lvl="1" algn="just">
              <a:buFont typeface="Arial" charset="0"/>
              <a:buChar char="•"/>
            </a:pPr>
            <a:endParaRPr lang="en-US" sz="1800" dirty="0" smtClean="0">
              <a:latin typeface="PT Sans" charset="-52"/>
              <a:ea typeface="PT Sans" charset="-52"/>
              <a:cs typeface="PT Sans" charset="-52"/>
            </a:endParaRPr>
          </a:p>
          <a:p>
            <a:pPr lvl="1" algn="just">
              <a:buFont typeface="Arial" charset="0"/>
              <a:buChar char="•"/>
            </a:pPr>
            <a:r>
              <a:rPr lang="en-US" sz="1800" dirty="0" smtClean="0">
                <a:latin typeface="PT Sans" charset="-52"/>
                <a:ea typeface="PT Sans" charset="-52"/>
                <a:cs typeface="PT Sans" charset="-52"/>
              </a:rPr>
              <a:t>Regression </a:t>
            </a:r>
            <a:r>
              <a:rPr lang="en-US" sz="1800" dirty="0">
                <a:latin typeface="PT Sans" charset="-52"/>
                <a:ea typeface="PT Sans" charset="-52"/>
                <a:cs typeface="PT Sans" charset="-52"/>
              </a:rPr>
              <a:t>tree analysis is when the predicted outcome can be considered a real number (e.g. the price of a house, or a patient’s length of stay in a hospital).</a:t>
            </a:r>
          </a:p>
          <a:p>
            <a:pPr algn="just"/>
            <a:endParaRPr lang="en-US" dirty="0">
              <a:latin typeface="PT Sans" charset="-52"/>
              <a:ea typeface="PT Sans" charset="-52"/>
              <a:cs typeface="PT Sans" charset="-52"/>
            </a:endParaRPr>
          </a:p>
        </p:txBody>
      </p:sp>
    </p:spTree>
    <p:extLst>
      <p:ext uri="{BB962C8B-B14F-4D97-AF65-F5344CB8AC3E}">
        <p14:creationId xmlns:p14="http://schemas.microsoft.com/office/powerpoint/2010/main" val="264370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Forests</a:t>
            </a:r>
          </a:p>
        </p:txBody>
      </p:sp>
      <p:sp>
        <p:nvSpPr>
          <p:cNvPr id="3" name="Content Placeholder 2"/>
          <p:cNvSpPr>
            <a:spLocks noGrp="1"/>
          </p:cNvSpPr>
          <p:nvPr>
            <p:ph idx="1"/>
          </p:nvPr>
        </p:nvSpPr>
        <p:spPr/>
        <p:txBody>
          <a:bodyPr>
            <a:normAutofit/>
          </a:bodyPr>
          <a:lstStyle/>
          <a:p>
            <a:pPr algn="just"/>
            <a:r>
              <a:rPr lang="en-US" dirty="0">
                <a:latin typeface="PT Sans" charset="-52"/>
                <a:ea typeface="PT Sans" charset="-52"/>
                <a:cs typeface="PT Sans" charset="-52"/>
              </a:rPr>
              <a:t>Random forests or random decision forests are an ensemble learning method for classification, regression and other tasks, that operate by constructing a multitude of decision trees at training time and outputting the class that is the mode of the classes (classification) or mean prediction (regression) of the individual trees. Random decision forests correct for decision trees' habit of overfitting to their training set</a:t>
            </a:r>
          </a:p>
          <a:p>
            <a:pPr algn="just"/>
            <a:r>
              <a:rPr lang="en-US" b="1" dirty="0">
                <a:latin typeface="PT Sans" charset="-52"/>
                <a:ea typeface="PT Sans" charset="-52"/>
                <a:cs typeface="PT Sans" charset="-52"/>
              </a:rPr>
              <a:t>Tree bagging </a:t>
            </a:r>
            <a:r>
              <a:rPr lang="en-US" dirty="0">
                <a:latin typeface="PT Sans" charset="-52"/>
                <a:ea typeface="PT Sans" charset="-52"/>
                <a:cs typeface="PT Sans" charset="-52"/>
              </a:rPr>
              <a:t>: training algorithm for random forests applies the general technique of bootstrap aggregating, or bagging, to tree learners</a:t>
            </a:r>
          </a:p>
          <a:p>
            <a:pPr algn="just"/>
            <a:r>
              <a:rPr lang="en-US" dirty="0">
                <a:latin typeface="PT Sans" charset="-52"/>
                <a:ea typeface="PT Sans" charset="-52"/>
                <a:cs typeface="PT Sans" charset="-52"/>
              </a:rPr>
              <a:t>This bootstrapping procedure leads to better model performance because it decreases the variance of the model, without increasing the bias. This means that while the predictions of a single tree are highly sensitive to noise in its training set, the average of many trees is not, as long as the trees are not correlated.</a:t>
            </a:r>
          </a:p>
          <a:p>
            <a:pPr algn="just"/>
            <a:endParaRPr lang="en-US" dirty="0">
              <a:latin typeface="PT Sans" charset="-52"/>
              <a:ea typeface="PT Sans" charset="-52"/>
              <a:cs typeface="PT Sans" charset="-52"/>
            </a:endParaRPr>
          </a:p>
        </p:txBody>
      </p:sp>
    </p:spTree>
    <p:extLst>
      <p:ext uri="{BB962C8B-B14F-4D97-AF65-F5344CB8AC3E}">
        <p14:creationId xmlns:p14="http://schemas.microsoft.com/office/powerpoint/2010/main" val="1021942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and Accuracies:</a:t>
            </a:r>
          </a:p>
        </p:txBody>
      </p:sp>
      <p:sp>
        <p:nvSpPr>
          <p:cNvPr id="3" name="Content Placeholder 2"/>
          <p:cNvSpPr>
            <a:spLocks noGrp="1"/>
          </p:cNvSpPr>
          <p:nvPr>
            <p:ph idx="1"/>
          </p:nvPr>
        </p:nvSpPr>
        <p:spPr>
          <a:xfrm>
            <a:off x="677334" y="1787857"/>
            <a:ext cx="8596668" cy="4476465"/>
          </a:xfrm>
        </p:spPr>
        <p:txBody>
          <a:bodyPr/>
          <a:lstStyle/>
          <a:p>
            <a:r>
              <a:rPr lang="en-US" dirty="0">
                <a:latin typeface="PT Sans" charset="-52"/>
                <a:ea typeface="PT Sans" charset="-52"/>
                <a:cs typeface="PT Sans" charset="-52"/>
              </a:rPr>
              <a:t>Naïve Bayes:</a:t>
            </a:r>
          </a:p>
          <a:p>
            <a:pPr marL="0" indent="0">
              <a:buNone/>
            </a:pPr>
            <a:r>
              <a:rPr lang="en-US" dirty="0">
                <a:latin typeface="PT Sans" charset="-52"/>
                <a:ea typeface="PT Sans" charset="-52"/>
                <a:cs typeface="PT Sans" charset="-52"/>
              </a:rPr>
              <a:t>		Accuracy reported: </a:t>
            </a:r>
            <a:r>
              <a:rPr lang="en-US" dirty="0" smtClean="0">
                <a:latin typeface="PT Sans" charset="-52"/>
                <a:ea typeface="PT Sans" charset="-52"/>
                <a:cs typeface="PT Sans" charset="-52"/>
              </a:rPr>
              <a:t>31.71%</a:t>
            </a:r>
            <a:endParaRPr lang="en-US" dirty="0">
              <a:latin typeface="PT Sans" charset="-52"/>
              <a:ea typeface="PT Sans" charset="-52"/>
              <a:cs typeface="PT Sans" charset="-52"/>
            </a:endParaRPr>
          </a:p>
          <a:p>
            <a:r>
              <a:rPr lang="en-US" dirty="0">
                <a:latin typeface="PT Sans" charset="-52"/>
                <a:ea typeface="PT Sans" charset="-52"/>
                <a:cs typeface="PT Sans" charset="-52"/>
              </a:rPr>
              <a:t>Decision Tree:</a:t>
            </a:r>
          </a:p>
          <a:p>
            <a:pPr marL="0" indent="0">
              <a:buNone/>
            </a:pPr>
            <a:r>
              <a:rPr lang="en-US" dirty="0">
                <a:latin typeface="PT Sans" charset="-52"/>
                <a:ea typeface="PT Sans" charset="-52"/>
                <a:cs typeface="PT Sans" charset="-52"/>
              </a:rPr>
              <a:t>		Accuracy reported: </a:t>
            </a:r>
            <a:r>
              <a:rPr lang="en-US" dirty="0" smtClean="0">
                <a:latin typeface="PT Sans" charset="-52"/>
                <a:ea typeface="PT Sans" charset="-52"/>
                <a:cs typeface="PT Sans" charset="-52"/>
              </a:rPr>
              <a:t>85.00%</a:t>
            </a:r>
            <a:endParaRPr lang="en-US" dirty="0">
              <a:latin typeface="PT Sans" charset="-52"/>
              <a:ea typeface="PT Sans" charset="-52"/>
              <a:cs typeface="PT Sans" charset="-52"/>
            </a:endParaRPr>
          </a:p>
          <a:p>
            <a:r>
              <a:rPr lang="en-US" dirty="0">
                <a:latin typeface="PT Sans" charset="-52"/>
                <a:ea typeface="PT Sans" charset="-52"/>
                <a:cs typeface="PT Sans" charset="-52"/>
              </a:rPr>
              <a:t>Random Forest:</a:t>
            </a:r>
          </a:p>
          <a:p>
            <a:pPr marL="0" indent="0">
              <a:buNone/>
            </a:pPr>
            <a:r>
              <a:rPr lang="en-US" dirty="0">
                <a:latin typeface="PT Sans" charset="-52"/>
                <a:ea typeface="PT Sans" charset="-52"/>
                <a:cs typeface="PT Sans" charset="-52"/>
              </a:rPr>
              <a:t>		Accuracy reported: </a:t>
            </a:r>
            <a:r>
              <a:rPr lang="en-US" dirty="0" smtClean="0">
                <a:latin typeface="PT Sans" charset="-52"/>
                <a:ea typeface="PT Sans" charset="-52"/>
                <a:cs typeface="PT Sans" charset="-52"/>
              </a:rPr>
              <a:t>96.26%</a:t>
            </a:r>
            <a:endParaRPr lang="en-US" dirty="0">
              <a:latin typeface="PT Sans" charset="-52"/>
              <a:ea typeface="PT Sans" charset="-52"/>
              <a:cs typeface="PT Sans" charset="-52"/>
            </a:endParaRPr>
          </a:p>
          <a:p>
            <a:pPr marL="0" indent="0">
              <a:buNone/>
            </a:pPr>
            <a:r>
              <a:rPr lang="en-US" dirty="0">
                <a:latin typeface="PT Sans" charset="-52"/>
                <a:ea typeface="PT Sans" charset="-52"/>
                <a:cs typeface="PT Sans" charset="-52"/>
              </a:rPr>
              <a:t>Total records :</a:t>
            </a:r>
          </a:p>
          <a:p>
            <a:pPr>
              <a:buFont typeface="Arial" panose="020B0604020202020204" pitchFamily="34" charset="0"/>
              <a:buChar char="•"/>
            </a:pPr>
            <a:r>
              <a:rPr lang="en-US" dirty="0">
                <a:latin typeface="PT Sans" charset="-52"/>
                <a:ea typeface="PT Sans" charset="-52"/>
                <a:cs typeface="PT Sans" charset="-52"/>
              </a:rPr>
              <a:t>Training – </a:t>
            </a:r>
            <a:r>
              <a:rPr lang="en-US" dirty="0" smtClean="0">
                <a:latin typeface="PT Sans" charset="-52"/>
                <a:ea typeface="PT Sans" charset="-52"/>
                <a:cs typeface="PT Sans" charset="-52"/>
              </a:rPr>
              <a:t>60%</a:t>
            </a:r>
            <a:endParaRPr lang="en-US" dirty="0">
              <a:latin typeface="PT Sans" charset="-52"/>
              <a:ea typeface="PT Sans" charset="-52"/>
              <a:cs typeface="PT Sans" charset="-52"/>
            </a:endParaRPr>
          </a:p>
          <a:p>
            <a:pPr>
              <a:buFont typeface="Arial" panose="020B0604020202020204" pitchFamily="34" charset="0"/>
              <a:buChar char="•"/>
            </a:pPr>
            <a:r>
              <a:rPr lang="en-US" dirty="0">
                <a:latin typeface="PT Sans" charset="-52"/>
                <a:ea typeface="PT Sans" charset="-52"/>
                <a:cs typeface="PT Sans" charset="-52"/>
              </a:rPr>
              <a:t>Testing – </a:t>
            </a:r>
            <a:r>
              <a:rPr lang="en-US" dirty="0" smtClean="0">
                <a:latin typeface="PT Sans" charset="-52"/>
                <a:ea typeface="PT Sans" charset="-52"/>
                <a:cs typeface="PT Sans" charset="-52"/>
              </a:rPr>
              <a:t>40%</a:t>
            </a:r>
            <a:endParaRPr lang="en-US" dirty="0">
              <a:latin typeface="PT Sans" charset="-52"/>
              <a:ea typeface="PT Sans" charset="-52"/>
              <a:cs typeface="PT Sans" charset="-52"/>
            </a:endParaRPr>
          </a:p>
          <a:p>
            <a:pPr>
              <a:buFont typeface="Arial" panose="020B0604020202020204" pitchFamily="34" charset="0"/>
              <a:buChar char="•"/>
            </a:pPr>
            <a:r>
              <a:rPr lang="en-US" dirty="0">
                <a:latin typeface="PT Sans" charset="-52"/>
                <a:ea typeface="PT Sans" charset="-52"/>
                <a:cs typeface="PT Sans" charset="-52"/>
              </a:rPr>
              <a:t>Features used - 873</a:t>
            </a:r>
          </a:p>
          <a:p>
            <a:pPr>
              <a:buFont typeface="Arial" panose="020B0604020202020204" pitchFamily="34" charset="0"/>
              <a:buChar char="•"/>
            </a:pPr>
            <a:endParaRPr lang="en-US" dirty="0">
              <a:latin typeface="PT Sans" charset="-52"/>
              <a:ea typeface="PT Sans" charset="-52"/>
              <a:cs typeface="PT Sans" charset="-52"/>
            </a:endParaRPr>
          </a:p>
        </p:txBody>
      </p:sp>
      <p:pic>
        <p:nvPicPr>
          <p:cNvPr id="4" name="Picture 3"/>
          <p:cNvPicPr>
            <a:picLocks noChangeAspect="1"/>
          </p:cNvPicPr>
          <p:nvPr/>
        </p:nvPicPr>
        <p:blipFill>
          <a:blip r:embed="rId2"/>
          <a:stretch>
            <a:fillRect/>
          </a:stretch>
        </p:blipFill>
        <p:spPr>
          <a:xfrm>
            <a:off x="4497149" y="2060882"/>
            <a:ext cx="4562475" cy="2790825"/>
          </a:xfrm>
          <a:prstGeom prst="rect">
            <a:avLst/>
          </a:prstGeom>
        </p:spPr>
      </p:pic>
    </p:spTree>
    <p:extLst>
      <p:ext uri="{BB962C8B-B14F-4D97-AF65-F5344CB8AC3E}">
        <p14:creationId xmlns:p14="http://schemas.microsoft.com/office/powerpoint/2010/main" val="1956525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 </a:t>
            </a:r>
          </a:p>
        </p:txBody>
      </p:sp>
      <p:sp>
        <p:nvSpPr>
          <p:cNvPr id="3" name="Content Placeholder 2"/>
          <p:cNvSpPr>
            <a:spLocks noGrp="1"/>
          </p:cNvSpPr>
          <p:nvPr>
            <p:ph idx="1"/>
          </p:nvPr>
        </p:nvSpPr>
        <p:spPr/>
        <p:txBody>
          <a:bodyPr/>
          <a:lstStyle/>
          <a:p>
            <a:r>
              <a:rPr lang="en-US" dirty="0" smtClean="0">
                <a:latin typeface="PT Sans" charset="-52"/>
                <a:ea typeface="PT Sans" charset="-52"/>
                <a:cs typeface="PT Sans" charset="-52"/>
              </a:rPr>
              <a:t>The project can be improved further in the sense that we can broaden the horizon and the kind of packet data that we are sniffing. We can analyze what type of user is sending the packet, where it is originated from, where it is sent to etc. </a:t>
            </a:r>
          </a:p>
          <a:p>
            <a:endParaRPr lang="en-US" dirty="0">
              <a:latin typeface="PT Sans" charset="-52"/>
              <a:ea typeface="PT Sans" charset="-52"/>
              <a:cs typeface="PT Sans" charset="-52"/>
            </a:endParaRPr>
          </a:p>
          <a:p>
            <a:r>
              <a:rPr lang="en-US" dirty="0" smtClean="0">
                <a:latin typeface="PT Sans" charset="-52"/>
                <a:ea typeface="PT Sans" charset="-52"/>
                <a:cs typeface="PT Sans" charset="-52"/>
              </a:rPr>
              <a:t>Currently, we are simulating the streaming of TCP/IP packets and sending it to the Kafka Producer. But we can </a:t>
            </a:r>
            <a:r>
              <a:rPr lang="en-US" dirty="0" smtClean="0">
                <a:latin typeface="PT Sans" charset="-52"/>
                <a:ea typeface="PT Sans" charset="-52"/>
                <a:cs typeface="PT Sans" charset="-52"/>
              </a:rPr>
              <a:t>integrate the simulation to provide real time analysis of packets. </a:t>
            </a:r>
            <a:endParaRPr lang="en-US" dirty="0">
              <a:latin typeface="PT Sans" charset="-52"/>
              <a:ea typeface="PT Sans" charset="-52"/>
              <a:cs typeface="PT Sans" charset="-52"/>
            </a:endParaRPr>
          </a:p>
        </p:txBody>
      </p:sp>
    </p:spTree>
    <p:extLst>
      <p:ext uri="{BB962C8B-B14F-4D97-AF65-F5344CB8AC3E}">
        <p14:creationId xmlns:p14="http://schemas.microsoft.com/office/powerpoint/2010/main" val="1778451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p:txBody>
          <a:bodyPr>
            <a:noAutofit/>
          </a:bodyPr>
          <a:lstStyle/>
          <a:p>
            <a:r>
              <a:rPr lang="en-US" sz="1400" dirty="0">
                <a:latin typeface="PT Sans" charset="-52"/>
                <a:ea typeface="PT Sans" charset="-52"/>
                <a:cs typeface="PT Sans" charset="-52"/>
              </a:rPr>
              <a:t>http://spark.apache.org/docs/latest/streaming-programming-guide.html</a:t>
            </a:r>
          </a:p>
          <a:p>
            <a:r>
              <a:rPr lang="en-US" sz="1400" dirty="0" smtClean="0">
                <a:latin typeface="PT Sans" charset="-52"/>
                <a:ea typeface="PT Sans" charset="-52"/>
                <a:cs typeface="PT Sans" charset="-52"/>
              </a:rPr>
              <a:t>http</a:t>
            </a:r>
            <a:r>
              <a:rPr lang="en-US" sz="1400" dirty="0" smtClean="0">
                <a:latin typeface="PT Sans" charset="-52"/>
                <a:ea typeface="PT Sans" charset="-52"/>
                <a:cs typeface="PT Sans" charset="-52"/>
              </a:rPr>
              <a:t>://</a:t>
            </a:r>
            <a:r>
              <a:rPr lang="en-US" sz="1400" dirty="0" err="1" smtClean="0">
                <a:latin typeface="PT Sans" charset="-52"/>
                <a:ea typeface="PT Sans" charset="-52"/>
                <a:cs typeface="PT Sans" charset="-52"/>
              </a:rPr>
              <a:t>kafka.apache.org</a:t>
            </a:r>
            <a:r>
              <a:rPr lang="en-US" sz="1400" dirty="0" smtClean="0">
                <a:latin typeface="PT Sans" charset="-52"/>
                <a:ea typeface="PT Sans" charset="-52"/>
                <a:cs typeface="PT Sans" charset="-52"/>
              </a:rPr>
              <a:t>/</a:t>
            </a:r>
            <a:r>
              <a:rPr lang="en-US" sz="1400" dirty="0" err="1" smtClean="0">
                <a:latin typeface="PT Sans" charset="-52"/>
                <a:ea typeface="PT Sans" charset="-52"/>
                <a:cs typeface="PT Sans" charset="-52"/>
              </a:rPr>
              <a:t>documentation.html</a:t>
            </a:r>
            <a:endParaRPr lang="en-US" sz="1400" dirty="0">
              <a:latin typeface="PT Sans" charset="-52"/>
              <a:ea typeface="PT Sans" charset="-52"/>
              <a:cs typeface="PT Sans" charset="-52"/>
            </a:endParaRPr>
          </a:p>
          <a:p>
            <a:r>
              <a:rPr lang="en-US" sz="1400" dirty="0">
                <a:latin typeface="PT Sans" charset="-52"/>
                <a:ea typeface="PT Sans" charset="-52"/>
                <a:cs typeface="PT Sans" charset="-52"/>
              </a:rPr>
              <a:t>https://</a:t>
            </a:r>
            <a:r>
              <a:rPr lang="en-US" sz="1400" dirty="0" smtClean="0">
                <a:latin typeface="PT Sans" charset="-52"/>
                <a:ea typeface="PT Sans" charset="-52"/>
                <a:cs typeface="PT Sans" charset="-52"/>
              </a:rPr>
              <a:t>databricks.com/blog/2015/07/30/diving-into-apache-spark-streamings-execution-model.html</a:t>
            </a:r>
          </a:p>
          <a:p>
            <a:r>
              <a:rPr lang="en-US" sz="1400" dirty="0" smtClean="0">
                <a:latin typeface="PT Sans" charset="-52"/>
                <a:ea typeface="PT Sans" charset="-52"/>
                <a:cs typeface="PT Sans" charset="-52"/>
              </a:rPr>
              <a:t>D</a:t>
            </a:r>
            <a:r>
              <a:rPr lang="en-US" sz="1400" dirty="0">
                <a:latin typeface="PT Sans" charset="-52"/>
                <a:ea typeface="PT Sans" charset="-52"/>
                <a:cs typeface="PT Sans" charset="-52"/>
              </a:rPr>
              <a:t>. Herrmann, R. </a:t>
            </a:r>
            <a:r>
              <a:rPr lang="en-US" sz="1400" dirty="0" err="1">
                <a:latin typeface="PT Sans" charset="-52"/>
                <a:ea typeface="PT Sans" charset="-52"/>
                <a:cs typeface="PT Sans" charset="-52"/>
              </a:rPr>
              <a:t>Wendolsky</a:t>
            </a:r>
            <a:r>
              <a:rPr lang="en-US" sz="1400" dirty="0">
                <a:latin typeface="PT Sans" charset="-52"/>
                <a:ea typeface="PT Sans" charset="-52"/>
                <a:cs typeface="PT Sans" charset="-52"/>
              </a:rPr>
              <a:t> and H. </a:t>
            </a:r>
            <a:r>
              <a:rPr lang="en-US" sz="1400" dirty="0" err="1">
                <a:latin typeface="PT Sans" charset="-52"/>
                <a:ea typeface="PT Sans" charset="-52"/>
                <a:cs typeface="PT Sans" charset="-52"/>
              </a:rPr>
              <a:t>Federrath</a:t>
            </a:r>
            <a:r>
              <a:rPr lang="en-US" sz="1400" dirty="0">
                <a:latin typeface="PT Sans" charset="-52"/>
                <a:ea typeface="PT Sans" charset="-52"/>
                <a:cs typeface="PT Sans" charset="-52"/>
              </a:rPr>
              <a:t>, "Website Fingerprinting: Attacking Popular Privacy Enhancing Technologies with the Multinomial Naive-</a:t>
            </a:r>
            <a:r>
              <a:rPr lang="en-US" sz="1400" dirty="0" err="1">
                <a:latin typeface="PT Sans" charset="-52"/>
                <a:ea typeface="PT Sans" charset="-52"/>
                <a:cs typeface="PT Sans" charset="-52"/>
              </a:rPr>
              <a:t>bayes</a:t>
            </a:r>
            <a:r>
              <a:rPr lang="en-US" sz="1400" dirty="0">
                <a:latin typeface="PT Sans" charset="-52"/>
                <a:ea typeface="PT Sans" charset="-52"/>
                <a:cs typeface="PT Sans" charset="-52"/>
              </a:rPr>
              <a:t> Classifier," in Proceedings of the 2009 ACM Workshop on Cloud Computing Security, New York, NY, USA, 2009. J. Clerk Maxwell, A Treatise on Electricity and Magnetism, 3rd ed., vol. 2. Oxford: Clarendon, 1892, pp.68–73.</a:t>
            </a:r>
          </a:p>
          <a:p>
            <a:r>
              <a:rPr lang="en-US" sz="1400" dirty="0" smtClean="0">
                <a:latin typeface="PT Sans" charset="-52"/>
                <a:ea typeface="PT Sans" charset="-52"/>
                <a:cs typeface="PT Sans" charset="-52"/>
              </a:rPr>
              <a:t>J</a:t>
            </a:r>
            <a:r>
              <a:rPr lang="en-US" sz="1400" dirty="0">
                <a:latin typeface="PT Sans" charset="-52"/>
                <a:ea typeface="PT Sans" charset="-52"/>
                <a:cs typeface="PT Sans" charset="-52"/>
              </a:rPr>
              <a:t>.-F. Raymond, "Traffic Analysis: Protocols, Attacks, Design Issues and Open Problems," in PROCEEDINGS OF INTERNATIONAL WORKSHOP ON DESIGN ISSUES IN ANONYMITY AND UNOBSERVABILITY, 2001. K. Elissa, “Title of paper if known,” unpublished.</a:t>
            </a:r>
          </a:p>
          <a:p>
            <a:r>
              <a:rPr lang="en-US" sz="1400" dirty="0" smtClean="0">
                <a:latin typeface="PT Sans" charset="-52"/>
                <a:ea typeface="PT Sans" charset="-52"/>
                <a:cs typeface="PT Sans" charset="-52"/>
              </a:rPr>
              <a:t>A</a:t>
            </a:r>
            <a:r>
              <a:rPr lang="en-US" sz="1400" dirty="0">
                <a:latin typeface="PT Sans" charset="-52"/>
                <a:ea typeface="PT Sans" charset="-52"/>
                <a:cs typeface="PT Sans" charset="-52"/>
              </a:rPr>
              <a:t>. </a:t>
            </a:r>
            <a:r>
              <a:rPr lang="en-US" sz="1400" dirty="0" err="1">
                <a:latin typeface="PT Sans" charset="-52"/>
                <a:ea typeface="PT Sans" charset="-52"/>
                <a:cs typeface="PT Sans" charset="-52"/>
              </a:rPr>
              <a:t>Panchenko</a:t>
            </a:r>
            <a:r>
              <a:rPr lang="en-US" sz="1400" dirty="0">
                <a:latin typeface="PT Sans" charset="-52"/>
                <a:ea typeface="PT Sans" charset="-52"/>
                <a:cs typeface="PT Sans" charset="-52"/>
              </a:rPr>
              <a:t>, L. </a:t>
            </a:r>
            <a:r>
              <a:rPr lang="en-US" sz="1400" dirty="0" err="1">
                <a:latin typeface="PT Sans" charset="-52"/>
                <a:ea typeface="PT Sans" charset="-52"/>
                <a:cs typeface="PT Sans" charset="-52"/>
              </a:rPr>
              <a:t>Niessen</a:t>
            </a:r>
            <a:r>
              <a:rPr lang="en-US" sz="1400" dirty="0">
                <a:latin typeface="PT Sans" charset="-52"/>
                <a:ea typeface="PT Sans" charset="-52"/>
                <a:cs typeface="PT Sans" charset="-52"/>
              </a:rPr>
              <a:t>, A. </a:t>
            </a:r>
            <a:r>
              <a:rPr lang="en-US" sz="1400" dirty="0" err="1">
                <a:latin typeface="PT Sans" charset="-52"/>
                <a:ea typeface="PT Sans" charset="-52"/>
                <a:cs typeface="PT Sans" charset="-52"/>
              </a:rPr>
              <a:t>Zinnen</a:t>
            </a:r>
            <a:r>
              <a:rPr lang="en-US" sz="1400" dirty="0">
                <a:latin typeface="PT Sans" charset="-52"/>
                <a:ea typeface="PT Sans" charset="-52"/>
                <a:cs typeface="PT Sans" charset="-52"/>
              </a:rPr>
              <a:t> and T. Engel, "Website Fingerprinting in Onion Routing Based Anonymization Networks," in Proceedings of the 10th Annual ACM Workshop on Privacy in the Electronic Society, New York, NY, USA, 2011. Y. Yorozu, M. Hirano, K. Oka, and Y. </a:t>
            </a:r>
            <a:r>
              <a:rPr lang="en-US" sz="1400" dirty="0" err="1">
                <a:latin typeface="PT Sans" charset="-52"/>
                <a:ea typeface="PT Sans" charset="-52"/>
                <a:cs typeface="PT Sans" charset="-52"/>
              </a:rPr>
              <a:t>Tagawa</a:t>
            </a:r>
            <a:r>
              <a:rPr lang="en-US" sz="1400" dirty="0">
                <a:latin typeface="PT Sans" charset="-52"/>
                <a:ea typeface="PT Sans" charset="-52"/>
                <a:cs typeface="PT Sans" charset="-52"/>
              </a:rPr>
              <a:t>, “Electron spectroscopy studies on magneto-optical media and plastic substrate interface,” IEEE Transl. J. </a:t>
            </a:r>
            <a:r>
              <a:rPr lang="en-US" sz="1400" dirty="0" err="1">
                <a:latin typeface="PT Sans" charset="-52"/>
                <a:ea typeface="PT Sans" charset="-52"/>
                <a:cs typeface="PT Sans" charset="-52"/>
              </a:rPr>
              <a:t>Magn</a:t>
            </a:r>
            <a:r>
              <a:rPr lang="en-US" sz="1400" dirty="0">
                <a:latin typeface="PT Sans" charset="-52"/>
                <a:ea typeface="PT Sans" charset="-52"/>
                <a:cs typeface="PT Sans" charset="-52"/>
              </a:rPr>
              <a:t>. Japan, vol. 2, pp. 740–741, August 1987 [Digests 9th Annual Conf. Magnetics Japan, p. 301, 1982].</a:t>
            </a:r>
          </a:p>
          <a:p>
            <a:r>
              <a:rPr lang="en-US" sz="1400" dirty="0" smtClean="0">
                <a:latin typeface="PT Sans" charset="-52"/>
                <a:ea typeface="PT Sans" charset="-52"/>
                <a:cs typeface="PT Sans" charset="-52"/>
              </a:rPr>
              <a:t>http</a:t>
            </a:r>
            <a:r>
              <a:rPr lang="en-US" sz="1400" dirty="0">
                <a:latin typeface="PT Sans" charset="-52"/>
                <a:ea typeface="PT Sans" charset="-52"/>
                <a:cs typeface="PT Sans" charset="-52"/>
              </a:rPr>
              <a:t>://</a:t>
            </a:r>
            <a:r>
              <a:rPr lang="en-US" sz="1400" dirty="0" err="1" smtClean="0">
                <a:latin typeface="PT Sans" charset="-52"/>
                <a:ea typeface="PT Sans" charset="-52"/>
                <a:cs typeface="PT Sans" charset="-52"/>
              </a:rPr>
              <a:t>ieeexplore.ieee.org</a:t>
            </a:r>
            <a:r>
              <a:rPr lang="en-US" sz="1400" dirty="0" smtClean="0">
                <a:latin typeface="PT Sans" charset="-52"/>
                <a:ea typeface="PT Sans" charset="-52"/>
                <a:cs typeface="PT Sans" charset="-52"/>
              </a:rPr>
              <a:t>/stamp/</a:t>
            </a:r>
            <a:r>
              <a:rPr lang="en-US" sz="1400" dirty="0" err="1" smtClean="0">
                <a:latin typeface="PT Sans" charset="-52"/>
                <a:ea typeface="PT Sans" charset="-52"/>
                <a:cs typeface="PT Sans" charset="-52"/>
              </a:rPr>
              <a:t>stamp.jsp?arnumber</a:t>
            </a:r>
            <a:r>
              <a:rPr lang="en-US" sz="1400" dirty="0" smtClean="0">
                <a:latin typeface="PT Sans" charset="-52"/>
                <a:ea typeface="PT Sans" charset="-52"/>
                <a:cs typeface="PT Sans" charset="-52"/>
              </a:rPr>
              <a:t>=7036866</a:t>
            </a:r>
            <a:endParaRPr lang="en-US" sz="1400" dirty="0">
              <a:latin typeface="PT Sans" charset="-52"/>
              <a:ea typeface="PT Sans" charset="-52"/>
              <a:cs typeface="PT Sans" charset="-52"/>
            </a:endParaRPr>
          </a:p>
          <a:p>
            <a:endParaRPr lang="en-US" sz="1400" dirty="0">
              <a:latin typeface="PT Sans" charset="-52"/>
              <a:ea typeface="PT Sans" charset="-52"/>
              <a:cs typeface="PT Sans" charset="-52"/>
            </a:endParaRPr>
          </a:p>
        </p:txBody>
      </p:sp>
    </p:spTree>
    <p:extLst>
      <p:ext uri="{BB962C8B-B14F-4D97-AF65-F5344CB8AC3E}">
        <p14:creationId xmlns:p14="http://schemas.microsoft.com/office/powerpoint/2010/main" val="321928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563757"/>
            <a:ext cx="8596668" cy="4477605"/>
          </a:xfrm>
        </p:spPr>
        <p:txBody>
          <a:bodyPr/>
          <a:lstStyle/>
          <a:p>
            <a:r>
              <a:rPr lang="en-US" dirty="0" smtClean="0">
                <a:latin typeface="PT Sans" charset="-52"/>
                <a:ea typeface="PT Sans" charset="-52"/>
                <a:cs typeface="PT Sans" charset="-52"/>
              </a:rPr>
              <a:t>WEBSITE FINGERPRINTING:</a:t>
            </a:r>
          </a:p>
          <a:p>
            <a:pPr marL="0" indent="0" algn="just">
              <a:buNone/>
            </a:pPr>
            <a:r>
              <a:rPr lang="en-US" dirty="0">
                <a:latin typeface="PT Sans" charset="-52"/>
                <a:ea typeface="PT Sans" charset="-52"/>
                <a:cs typeface="PT Sans" charset="-52"/>
              </a:rPr>
              <a:t>	</a:t>
            </a:r>
            <a:r>
              <a:rPr lang="en-US" dirty="0" smtClean="0">
                <a:latin typeface="PT Sans" charset="-52"/>
                <a:ea typeface="PT Sans" charset="-52"/>
                <a:cs typeface="PT Sans" charset="-52"/>
              </a:rPr>
              <a:t>An idea that aims at identifying the content (i.e., a webpage accessed by a 	client) of encrypted and anonymized connections by observing patterns of 	data flows such as packet size and direction.</a:t>
            </a:r>
          </a:p>
          <a:p>
            <a:pPr marL="0" indent="0">
              <a:buNone/>
            </a:pPr>
            <a:endParaRPr lang="en-US" dirty="0">
              <a:latin typeface="PT Sans" charset="-52"/>
              <a:ea typeface="PT Sans" charset="-52"/>
              <a:cs typeface="PT Sans" charset="-52"/>
            </a:endParaRPr>
          </a:p>
          <a:p>
            <a:r>
              <a:rPr lang="en-US" dirty="0">
                <a:latin typeface="PT Sans" charset="-52"/>
                <a:ea typeface="PT Sans" charset="-52"/>
                <a:cs typeface="PT Sans" charset="-52"/>
              </a:rPr>
              <a:t>What’s the need:</a:t>
            </a:r>
          </a:p>
          <a:p>
            <a:pPr marL="0" indent="0" algn="just">
              <a:buNone/>
            </a:pPr>
            <a:r>
              <a:rPr lang="en-US" dirty="0">
                <a:latin typeface="PT Sans" charset="-52"/>
                <a:ea typeface="PT Sans" charset="-52"/>
                <a:cs typeface="PT Sans" charset="-52"/>
              </a:rPr>
              <a:t>	</a:t>
            </a:r>
            <a:r>
              <a:rPr lang="en-US" dirty="0" smtClean="0">
                <a:latin typeface="PT Sans" charset="-52"/>
                <a:ea typeface="PT Sans" charset="-52"/>
                <a:cs typeface="PT Sans" charset="-52"/>
              </a:rPr>
              <a:t>Although </a:t>
            </a:r>
            <a:r>
              <a:rPr lang="en-US" dirty="0">
                <a:latin typeface="PT Sans" charset="-52"/>
                <a:ea typeface="PT Sans" charset="-52"/>
                <a:cs typeface="PT Sans" charset="-52"/>
              </a:rPr>
              <a:t>encryption hides some information it is important to note that it </a:t>
            </a:r>
            <a:r>
              <a:rPr lang="en-US" dirty="0" smtClean="0">
                <a:latin typeface="PT Sans" charset="-52"/>
                <a:ea typeface="PT Sans" charset="-52"/>
                <a:cs typeface="PT Sans" charset="-52"/>
              </a:rPr>
              <a:t>	does </a:t>
            </a:r>
            <a:r>
              <a:rPr lang="en-US" dirty="0">
                <a:latin typeface="PT Sans" charset="-52"/>
                <a:ea typeface="PT Sans" charset="-52"/>
                <a:cs typeface="PT Sans" charset="-52"/>
              </a:rPr>
              <a:t>not hide all information. Few technologies like Tor and </a:t>
            </a:r>
            <a:r>
              <a:rPr lang="en-GB" dirty="0">
                <a:latin typeface="PT Sans" charset="-52"/>
                <a:ea typeface="PT Sans" charset="-52"/>
                <a:cs typeface="PT Sans" charset="-52"/>
              </a:rPr>
              <a:t>other privacy </a:t>
            </a:r>
            <a:r>
              <a:rPr lang="en-GB" dirty="0" smtClean="0">
                <a:latin typeface="PT Sans" charset="-52"/>
                <a:ea typeface="PT Sans" charset="-52"/>
                <a:cs typeface="PT Sans" charset="-52"/>
              </a:rPr>
              <a:t>	technologies </a:t>
            </a:r>
            <a:r>
              <a:rPr lang="en-GB" dirty="0">
                <a:latin typeface="PT Sans" charset="-52"/>
                <a:ea typeface="PT Sans" charset="-52"/>
                <a:cs typeface="PT Sans" charset="-52"/>
              </a:rPr>
              <a:t>like SSH tunnelling, VPNs and </a:t>
            </a:r>
            <a:r>
              <a:rPr lang="en-GB" dirty="0" err="1">
                <a:latin typeface="PT Sans" charset="-52"/>
                <a:ea typeface="PT Sans" charset="-52"/>
                <a:cs typeface="PT Sans" charset="-52"/>
              </a:rPr>
              <a:t>IPSec</a:t>
            </a:r>
            <a:r>
              <a:rPr lang="en-GB" dirty="0">
                <a:latin typeface="PT Sans" charset="-52"/>
                <a:ea typeface="PT Sans" charset="-52"/>
                <a:cs typeface="PT Sans" charset="-52"/>
              </a:rPr>
              <a:t> are vulnerable to website </a:t>
            </a:r>
            <a:r>
              <a:rPr lang="en-GB" dirty="0" smtClean="0">
                <a:latin typeface="PT Sans" charset="-52"/>
                <a:ea typeface="PT Sans" charset="-52"/>
                <a:cs typeface="PT Sans" charset="-52"/>
              </a:rPr>
              <a:t>	fingerprinting</a:t>
            </a:r>
            <a:r>
              <a:rPr lang="en-GB" dirty="0">
                <a:latin typeface="PT Sans" charset="-52"/>
                <a:ea typeface="PT Sans" charset="-52"/>
                <a:cs typeface="PT Sans" charset="-52"/>
              </a:rPr>
              <a:t>. It becomes easy for eave droppers to collect private data </a:t>
            </a:r>
            <a:r>
              <a:rPr lang="en-GB" dirty="0" smtClean="0">
                <a:latin typeface="PT Sans" charset="-52"/>
                <a:ea typeface="PT Sans" charset="-52"/>
                <a:cs typeface="PT Sans" charset="-52"/>
              </a:rPr>
              <a:t>	from </a:t>
            </a:r>
            <a:r>
              <a:rPr lang="en-GB" dirty="0">
                <a:latin typeface="PT Sans" charset="-52"/>
                <a:ea typeface="PT Sans" charset="-52"/>
                <a:cs typeface="PT Sans" charset="-52"/>
              </a:rPr>
              <a:t>users. </a:t>
            </a:r>
          </a:p>
          <a:p>
            <a:pPr marL="0" indent="0">
              <a:buNone/>
            </a:pPr>
            <a:endParaRPr lang="en-US" dirty="0">
              <a:latin typeface="PT Sans" charset="-52"/>
              <a:ea typeface="PT Sans" charset="-52"/>
              <a:cs typeface="PT Sans" charset="-52"/>
            </a:endParaRPr>
          </a:p>
        </p:txBody>
      </p:sp>
    </p:spTree>
    <p:extLst>
      <p:ext uri="{BB962C8B-B14F-4D97-AF65-F5344CB8AC3E}">
        <p14:creationId xmlns:p14="http://schemas.microsoft.com/office/powerpoint/2010/main" val="191928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continued..</a:t>
            </a:r>
          </a:p>
        </p:txBody>
      </p:sp>
      <p:sp>
        <p:nvSpPr>
          <p:cNvPr id="3" name="Content Placeholder 2"/>
          <p:cNvSpPr>
            <a:spLocks noGrp="1"/>
          </p:cNvSpPr>
          <p:nvPr>
            <p:ph idx="1"/>
          </p:nvPr>
        </p:nvSpPr>
        <p:spPr/>
        <p:txBody>
          <a:bodyPr/>
          <a:lstStyle/>
          <a:p>
            <a:pPr marL="0" indent="0">
              <a:buNone/>
            </a:pPr>
            <a:r>
              <a:rPr lang="en-US" dirty="0">
                <a:latin typeface="PT Sans" charset="-52"/>
                <a:ea typeface="PT Sans" charset="-52"/>
                <a:cs typeface="PT Sans" charset="-52"/>
              </a:rPr>
              <a:t>In this project we are trying to,</a:t>
            </a:r>
          </a:p>
          <a:p>
            <a:r>
              <a:rPr lang="en-US" dirty="0">
                <a:latin typeface="PT Sans" charset="-52"/>
                <a:ea typeface="PT Sans" charset="-52"/>
                <a:cs typeface="PT Sans" charset="-52"/>
              </a:rPr>
              <a:t>Fetch real time data using </a:t>
            </a:r>
            <a:r>
              <a:rPr lang="en-US" dirty="0" smtClean="0">
                <a:latin typeface="PT Sans" charset="-52"/>
                <a:ea typeface="PT Sans" charset="-52"/>
                <a:cs typeface="PT Sans" charset="-52"/>
              </a:rPr>
              <a:t>Packet Sniffer and send it to Kafka producer</a:t>
            </a:r>
            <a:r>
              <a:rPr lang="en-US" dirty="0" smtClean="0">
                <a:latin typeface="PT Sans" charset="-52"/>
                <a:ea typeface="PT Sans" charset="-52"/>
                <a:cs typeface="PT Sans" charset="-52"/>
              </a:rPr>
              <a:t>.</a:t>
            </a:r>
            <a:endParaRPr lang="en-US" dirty="0">
              <a:latin typeface="PT Sans" charset="-52"/>
              <a:ea typeface="PT Sans" charset="-52"/>
              <a:cs typeface="PT Sans" charset="-52"/>
            </a:endParaRPr>
          </a:p>
          <a:p>
            <a:pPr algn="just"/>
            <a:r>
              <a:rPr lang="en-US" dirty="0">
                <a:latin typeface="PT Sans" charset="-52"/>
                <a:ea typeface="PT Sans" charset="-52"/>
                <a:cs typeface="PT Sans" charset="-52"/>
              </a:rPr>
              <a:t>Training different models </a:t>
            </a:r>
            <a:r>
              <a:rPr lang="en-GB" dirty="0">
                <a:latin typeface="PT Sans" charset="-52"/>
                <a:ea typeface="PT Sans" charset="-52"/>
                <a:cs typeface="PT Sans" charset="-52"/>
              </a:rPr>
              <a:t>by set of pre-recorded webpage fingerprints to identify or predict the page that is being accessed.</a:t>
            </a:r>
            <a:endParaRPr lang="en-US" dirty="0">
              <a:latin typeface="PT Sans" charset="-52"/>
              <a:ea typeface="PT Sans" charset="-52"/>
              <a:cs typeface="PT Sans" charset="-52"/>
            </a:endParaRPr>
          </a:p>
          <a:p>
            <a:r>
              <a:rPr lang="en-US" dirty="0">
                <a:latin typeface="PT Sans" charset="-52"/>
                <a:ea typeface="PT Sans" charset="-52"/>
                <a:cs typeface="PT Sans" charset="-52"/>
              </a:rPr>
              <a:t>And eventually pass test data to these models, predict the class label for the given test data and report the accuracy for all the models.</a:t>
            </a:r>
          </a:p>
          <a:p>
            <a:endParaRPr lang="en-US" dirty="0">
              <a:latin typeface="PT Sans" charset="-52"/>
              <a:ea typeface="PT Sans" charset="-52"/>
              <a:cs typeface="PT Sans" charset="-52"/>
            </a:endParaRPr>
          </a:p>
        </p:txBody>
      </p:sp>
    </p:spTree>
    <p:extLst>
      <p:ext uri="{BB962C8B-B14F-4D97-AF65-F5344CB8AC3E}">
        <p14:creationId xmlns:p14="http://schemas.microsoft.com/office/powerpoint/2010/main" val="142992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55374" y="2385387"/>
            <a:ext cx="1563756" cy="874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3" name="Oval 2"/>
          <p:cNvSpPr/>
          <p:nvPr/>
        </p:nvSpPr>
        <p:spPr>
          <a:xfrm>
            <a:off x="5446644" y="4658134"/>
            <a:ext cx="193481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 label</a:t>
            </a:r>
          </a:p>
        </p:txBody>
      </p:sp>
      <p:sp>
        <p:nvSpPr>
          <p:cNvPr id="4" name="Rectangle 3"/>
          <p:cNvSpPr/>
          <p:nvPr/>
        </p:nvSpPr>
        <p:spPr>
          <a:xfrm>
            <a:off x="3432313" y="2385387"/>
            <a:ext cx="2120348" cy="940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Packet Sniffing Code</a:t>
            </a:r>
          </a:p>
        </p:txBody>
      </p:sp>
      <p:sp>
        <p:nvSpPr>
          <p:cNvPr id="6" name="Rectangle 5"/>
          <p:cNvSpPr/>
          <p:nvPr/>
        </p:nvSpPr>
        <p:spPr>
          <a:xfrm>
            <a:off x="6639338" y="2385387"/>
            <a:ext cx="2014331" cy="940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Consumer code </a:t>
            </a:r>
          </a:p>
        </p:txBody>
      </p:sp>
      <p:cxnSp>
        <p:nvCxnSpPr>
          <p:cNvPr id="8" name="Straight Arrow Connector 7"/>
          <p:cNvCxnSpPr>
            <a:stCxn id="2" idx="6"/>
          </p:cNvCxnSpPr>
          <p:nvPr/>
        </p:nvCxnSpPr>
        <p:spPr>
          <a:xfrm flipV="1">
            <a:off x="2319130" y="2822708"/>
            <a:ext cx="111318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a:endCxn id="6" idx="1"/>
          </p:cNvCxnSpPr>
          <p:nvPr/>
        </p:nvCxnSpPr>
        <p:spPr>
          <a:xfrm>
            <a:off x="5552661" y="2855839"/>
            <a:ext cx="1086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954157" y="4611752"/>
            <a:ext cx="2478156" cy="1007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 using training data</a:t>
            </a:r>
          </a:p>
        </p:txBody>
      </p:sp>
      <p:cxnSp>
        <p:nvCxnSpPr>
          <p:cNvPr id="13" name="Straight Arrow Connector 12"/>
          <p:cNvCxnSpPr>
            <a:stCxn id="11" idx="3"/>
            <a:endCxn id="3" idx="2"/>
          </p:cNvCxnSpPr>
          <p:nvPr/>
        </p:nvCxnSpPr>
        <p:spPr>
          <a:xfrm flipV="1">
            <a:off x="3432313" y="5115334"/>
            <a:ext cx="20143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p:cNvCxnSpPr>
          <p:nvPr/>
        </p:nvCxnSpPr>
        <p:spPr>
          <a:xfrm>
            <a:off x="8653669" y="2855839"/>
            <a:ext cx="543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1" idx="1"/>
          </p:cNvCxnSpPr>
          <p:nvPr/>
        </p:nvCxnSpPr>
        <p:spPr>
          <a:xfrm>
            <a:off x="251791" y="5115334"/>
            <a:ext cx="7023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197009" y="2855839"/>
            <a:ext cx="0" cy="1358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251791" y="4068416"/>
            <a:ext cx="0" cy="1046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1791" y="4121421"/>
            <a:ext cx="8945218" cy="26505"/>
          </a:xfrm>
          <a:prstGeom prst="line">
            <a:avLst/>
          </a:prstGeom>
        </p:spPr>
        <p:style>
          <a:lnRef idx="1">
            <a:schemeClr val="accent1"/>
          </a:lnRef>
          <a:fillRef idx="0">
            <a:schemeClr val="accent1"/>
          </a:fillRef>
          <a:effectRef idx="0">
            <a:schemeClr val="accent1"/>
          </a:effectRef>
          <a:fontRef idx="minor">
            <a:schemeClr val="tx1"/>
          </a:fontRef>
        </p:style>
      </p:cxnSp>
      <p:sp>
        <p:nvSpPr>
          <p:cNvPr id="27" name="Rounded Rectangular Callout 26"/>
          <p:cNvSpPr/>
          <p:nvPr/>
        </p:nvSpPr>
        <p:spPr>
          <a:xfrm>
            <a:off x="5612293" y="1838738"/>
            <a:ext cx="967409" cy="742121"/>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Kafka</a:t>
            </a:r>
          </a:p>
        </p:txBody>
      </p:sp>
      <p:sp>
        <p:nvSpPr>
          <p:cNvPr id="28" name="Rounded Rectangular Callout 27"/>
          <p:cNvSpPr/>
          <p:nvPr/>
        </p:nvSpPr>
        <p:spPr>
          <a:xfrm>
            <a:off x="1537252" y="3380948"/>
            <a:ext cx="1961322" cy="646042"/>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Multiple classifiers</a:t>
            </a:r>
          </a:p>
        </p:txBody>
      </p:sp>
      <p:sp>
        <p:nvSpPr>
          <p:cNvPr id="7" name="Title 6"/>
          <p:cNvSpPr>
            <a:spLocks noGrp="1"/>
          </p:cNvSpPr>
          <p:nvPr>
            <p:ph type="title"/>
          </p:nvPr>
        </p:nvSpPr>
        <p:spPr/>
        <p:txBody>
          <a:bodyPr/>
          <a:lstStyle/>
          <a:p>
            <a:r>
              <a:rPr lang="en-US" dirty="0" smtClean="0"/>
              <a:t>System Architecture</a:t>
            </a:r>
            <a:endParaRPr lang="en-US" dirty="0"/>
          </a:p>
        </p:txBody>
      </p:sp>
      <p:sp>
        <p:nvSpPr>
          <p:cNvPr id="9" name="Content Placeholder 8"/>
          <p:cNvSpPr>
            <a:spLocks noGrp="1"/>
          </p:cNvSpPr>
          <p:nvPr>
            <p:ph idx="1"/>
          </p:nvPr>
        </p:nvSpPr>
        <p:spPr/>
        <p:txBody>
          <a:bodyPr/>
          <a:lstStyle/>
          <a:p>
            <a:endParaRPr lang="en-US"/>
          </a:p>
        </p:txBody>
      </p:sp>
    </p:spTree>
    <p:extLst>
      <p:ext uri="{BB962C8B-B14F-4D97-AF65-F5344CB8AC3E}">
        <p14:creationId xmlns:p14="http://schemas.microsoft.com/office/powerpoint/2010/main" val="1967289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Streaming</a:t>
            </a:r>
          </a:p>
        </p:txBody>
      </p:sp>
      <p:sp>
        <p:nvSpPr>
          <p:cNvPr id="3" name="Content Placeholder 2"/>
          <p:cNvSpPr>
            <a:spLocks noGrp="1"/>
          </p:cNvSpPr>
          <p:nvPr>
            <p:ph idx="1"/>
          </p:nvPr>
        </p:nvSpPr>
        <p:spPr/>
        <p:txBody>
          <a:bodyPr/>
          <a:lstStyle/>
          <a:p>
            <a:pPr algn="just"/>
            <a:r>
              <a:rPr lang="en-US" dirty="0">
                <a:latin typeface="PT Sans" charset="-52"/>
                <a:ea typeface="PT Sans" charset="-52"/>
                <a:cs typeface="PT Sans" charset="-52"/>
              </a:rPr>
              <a:t>It is an extension of the core Spark API which enables scalable, fault-tolerant streaming of live data.</a:t>
            </a:r>
          </a:p>
          <a:p>
            <a:pPr algn="just"/>
            <a:r>
              <a:rPr lang="en-US" dirty="0">
                <a:latin typeface="PT Sans" charset="-52"/>
                <a:ea typeface="PT Sans" charset="-52"/>
                <a:cs typeface="PT Sans" charset="-52"/>
              </a:rPr>
              <a:t>An unified engine that supports both batch and streaming workloads.</a:t>
            </a:r>
          </a:p>
          <a:p>
            <a:pPr algn="just"/>
            <a:r>
              <a:rPr lang="en-US" dirty="0">
                <a:latin typeface="PT Sans" charset="-52"/>
                <a:ea typeface="PT Sans" charset="-52"/>
                <a:cs typeface="PT Sans" charset="-52"/>
              </a:rPr>
              <a:t>It’s processing is as follows:</a:t>
            </a:r>
          </a:p>
          <a:p>
            <a:pPr algn="just">
              <a:buAutoNum type="arabicPeriod"/>
            </a:pPr>
            <a:r>
              <a:rPr lang="en-US" b="1" dirty="0">
                <a:latin typeface="PT Sans" charset="-52"/>
                <a:ea typeface="PT Sans" charset="-52"/>
                <a:cs typeface="PT Sans" charset="-52"/>
              </a:rPr>
              <a:t>Receive </a:t>
            </a:r>
            <a:r>
              <a:rPr lang="en-US" dirty="0">
                <a:latin typeface="PT Sans" charset="-52"/>
                <a:ea typeface="PT Sans" charset="-52"/>
                <a:cs typeface="PT Sans" charset="-52"/>
              </a:rPr>
              <a:t>streaming data from data sources (e.g. live logs, system telemetry data etc.) into some data ingestion system like Apache Kafka, Amazon Kinesis, etc.</a:t>
            </a:r>
          </a:p>
          <a:p>
            <a:pPr algn="just">
              <a:buAutoNum type="arabicPeriod"/>
            </a:pPr>
            <a:r>
              <a:rPr lang="en-US" b="1" dirty="0">
                <a:latin typeface="PT Sans" charset="-52"/>
                <a:ea typeface="PT Sans" charset="-52"/>
                <a:cs typeface="PT Sans" charset="-52"/>
              </a:rPr>
              <a:t>Process</a:t>
            </a:r>
            <a:r>
              <a:rPr lang="en-US" dirty="0">
                <a:latin typeface="PT Sans" charset="-52"/>
                <a:ea typeface="PT Sans" charset="-52"/>
                <a:cs typeface="PT Sans" charset="-52"/>
              </a:rPr>
              <a:t> the data in parallel on a cluster. This is what stream processing engines are designed to do, as we will discuss in detail next.</a:t>
            </a:r>
          </a:p>
          <a:p>
            <a:pPr algn="just">
              <a:buAutoNum type="arabicPeriod"/>
            </a:pPr>
            <a:r>
              <a:rPr lang="en-US" b="1" dirty="0">
                <a:latin typeface="PT Sans" charset="-52"/>
                <a:ea typeface="PT Sans" charset="-52"/>
                <a:cs typeface="PT Sans" charset="-52"/>
              </a:rPr>
              <a:t>Output</a:t>
            </a:r>
            <a:r>
              <a:rPr lang="en-US" dirty="0">
                <a:latin typeface="PT Sans" charset="-52"/>
                <a:ea typeface="PT Sans" charset="-52"/>
                <a:cs typeface="PT Sans" charset="-52"/>
              </a:rPr>
              <a:t> the results out to downstream systems like </a:t>
            </a:r>
            <a:r>
              <a:rPr lang="en-US" dirty="0" err="1">
                <a:latin typeface="PT Sans" charset="-52"/>
                <a:ea typeface="PT Sans" charset="-52"/>
                <a:cs typeface="PT Sans" charset="-52"/>
              </a:rPr>
              <a:t>HBase</a:t>
            </a:r>
            <a:r>
              <a:rPr lang="en-US" dirty="0">
                <a:latin typeface="PT Sans" charset="-52"/>
                <a:ea typeface="PT Sans" charset="-52"/>
                <a:cs typeface="PT Sans" charset="-52"/>
              </a:rPr>
              <a:t>, Cassandra, Kafka, etc.</a:t>
            </a:r>
          </a:p>
          <a:p>
            <a:pPr marL="0" indent="0" algn="just">
              <a:buNone/>
            </a:pPr>
            <a:endParaRPr lang="en-US" dirty="0">
              <a:latin typeface="PT Sans" charset="-52"/>
              <a:ea typeface="PT Sans" charset="-52"/>
              <a:cs typeface="PT Sans" charset="-52"/>
            </a:endParaRPr>
          </a:p>
        </p:txBody>
      </p:sp>
    </p:spTree>
    <p:extLst>
      <p:ext uri="{BB962C8B-B14F-4D97-AF65-F5344CB8AC3E}">
        <p14:creationId xmlns:p14="http://schemas.microsoft.com/office/powerpoint/2010/main" val="2874122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Streaming (contd..)</a:t>
            </a:r>
          </a:p>
        </p:txBody>
      </p:sp>
      <p:pic>
        <p:nvPicPr>
          <p:cNvPr id="4" name="Content Placeholder 3"/>
          <p:cNvPicPr>
            <a:picLocks noGrp="1" noChangeAspect="1"/>
          </p:cNvPicPr>
          <p:nvPr>
            <p:ph idx="1"/>
          </p:nvPr>
        </p:nvPicPr>
        <p:blipFill>
          <a:blip r:embed="rId2"/>
          <a:stretch>
            <a:fillRect/>
          </a:stretch>
        </p:blipFill>
        <p:spPr>
          <a:xfrm>
            <a:off x="1975644" y="3567906"/>
            <a:ext cx="6000750" cy="1066800"/>
          </a:xfrm>
          <a:prstGeom prst="rect">
            <a:avLst/>
          </a:prstGeom>
        </p:spPr>
      </p:pic>
      <p:sp>
        <p:nvSpPr>
          <p:cNvPr id="5" name="Rectangle 4"/>
          <p:cNvSpPr/>
          <p:nvPr/>
        </p:nvSpPr>
        <p:spPr>
          <a:xfrm>
            <a:off x="1132764" y="1930400"/>
            <a:ext cx="7792872" cy="1194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PT Sans" charset="-52"/>
                <a:ea typeface="PT Sans" charset="-52"/>
                <a:cs typeface="PT Sans" charset="-52"/>
              </a:rPr>
              <a:t>MLlib</a:t>
            </a:r>
            <a:r>
              <a:rPr lang="en-US" dirty="0">
                <a:latin typeface="PT Sans" charset="-52"/>
                <a:ea typeface="PT Sans" charset="-52"/>
                <a:cs typeface="PT Sans" charset="-52"/>
              </a:rPr>
              <a:t> provided with Spark-streaming is made use of to help classify the data in all the models being used.</a:t>
            </a:r>
          </a:p>
        </p:txBody>
      </p:sp>
    </p:spTree>
    <p:extLst>
      <p:ext uri="{BB962C8B-B14F-4D97-AF65-F5344CB8AC3E}">
        <p14:creationId xmlns:p14="http://schemas.microsoft.com/office/powerpoint/2010/main" val="3429943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Kafka</a:t>
            </a:r>
          </a:p>
        </p:txBody>
      </p:sp>
      <p:sp>
        <p:nvSpPr>
          <p:cNvPr id="3" name="Content Placeholder 2"/>
          <p:cNvSpPr>
            <a:spLocks noGrp="1"/>
          </p:cNvSpPr>
          <p:nvPr>
            <p:ph idx="1"/>
          </p:nvPr>
        </p:nvSpPr>
        <p:spPr/>
        <p:txBody>
          <a:bodyPr/>
          <a:lstStyle/>
          <a:p>
            <a:r>
              <a:rPr lang="en-US" dirty="0">
                <a:latin typeface="PT Sans" charset="-52"/>
                <a:ea typeface="PT Sans" charset="-52"/>
                <a:cs typeface="PT Sans" charset="-52"/>
              </a:rPr>
              <a:t>It is publish-subscribe messaging rethought as a distributed, partitioned, replicated commit log service. </a:t>
            </a:r>
          </a:p>
          <a:p>
            <a:r>
              <a:rPr lang="en-US" dirty="0">
                <a:latin typeface="PT Sans" charset="-52"/>
                <a:ea typeface="PT Sans" charset="-52"/>
                <a:cs typeface="PT Sans" charset="-52"/>
              </a:rPr>
              <a:t>It provides Java Messaging Services functionality.</a:t>
            </a:r>
          </a:p>
          <a:p>
            <a:r>
              <a:rPr lang="en-US" dirty="0">
                <a:latin typeface="PT Sans" charset="-52"/>
                <a:ea typeface="PT Sans" charset="-52"/>
                <a:cs typeface="PT Sans" charset="-52"/>
              </a:rPr>
              <a:t>Packet Sniffer puts live data into Kafka’s feed name or category which is known as “topics”.</a:t>
            </a:r>
          </a:p>
          <a:p>
            <a:r>
              <a:rPr lang="en-US" dirty="0">
                <a:latin typeface="PT Sans" charset="-52"/>
                <a:ea typeface="PT Sans" charset="-52"/>
                <a:cs typeface="PT Sans" charset="-52"/>
              </a:rPr>
              <a:t>Kafka Consumers can read these topics in a timeframe which can be configured as a window. </a:t>
            </a:r>
          </a:p>
          <a:p>
            <a:endParaRPr lang="en-US" dirty="0">
              <a:latin typeface="PT Sans" charset="-52"/>
              <a:ea typeface="PT Sans" charset="-52"/>
              <a:cs typeface="PT Sans" charset="-52"/>
            </a:endParaRPr>
          </a:p>
        </p:txBody>
      </p:sp>
    </p:spTree>
    <p:extLst>
      <p:ext uri="{BB962C8B-B14F-4D97-AF65-F5344CB8AC3E}">
        <p14:creationId xmlns:p14="http://schemas.microsoft.com/office/powerpoint/2010/main" val="3917779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Normalized data:</a:t>
            </a:r>
          </a:p>
        </p:txBody>
      </p:sp>
      <p:sp>
        <p:nvSpPr>
          <p:cNvPr id="3" name="Content Placeholder 2"/>
          <p:cNvSpPr>
            <a:spLocks noGrp="1"/>
          </p:cNvSpPr>
          <p:nvPr>
            <p:ph idx="1"/>
          </p:nvPr>
        </p:nvSpPr>
        <p:spPr/>
        <p:txBody>
          <a:bodyPr/>
          <a:lstStyle/>
          <a:p>
            <a:r>
              <a:rPr lang="en-US" dirty="0">
                <a:latin typeface="PT Sans" charset="-52"/>
                <a:ea typeface="PT Sans" charset="-52"/>
                <a:cs typeface="PT Sans" charset="-52"/>
              </a:rPr>
              <a:t>We are normalizing the data that we receive before we train or test the models</a:t>
            </a:r>
            <a:r>
              <a:rPr lang="en-US" dirty="0" smtClean="0">
                <a:latin typeface="PT Sans" charset="-52"/>
                <a:ea typeface="PT Sans" charset="-52"/>
                <a:cs typeface="PT Sans" charset="-52"/>
              </a:rPr>
              <a:t>.</a:t>
            </a:r>
            <a:endParaRPr lang="en-US" dirty="0">
              <a:latin typeface="PT Sans" charset="-52"/>
              <a:ea typeface="PT Sans" charset="-52"/>
              <a:cs typeface="PT Sans" charset="-52"/>
            </a:endParaRPr>
          </a:p>
          <a:p>
            <a:pPr algn="just"/>
            <a:r>
              <a:rPr lang="en-US" dirty="0">
                <a:latin typeface="PT Sans" charset="-52"/>
                <a:ea typeface="PT Sans" charset="-52"/>
                <a:cs typeface="PT Sans" charset="-52"/>
              </a:rPr>
              <a:t>Normalizing data facilitates in scaling the data, which in turn helps in better classification of the data points. </a:t>
            </a:r>
          </a:p>
          <a:p>
            <a:r>
              <a:rPr lang="en-US" dirty="0">
                <a:latin typeface="PT Sans" charset="-52"/>
                <a:ea typeface="PT Sans" charset="-52"/>
                <a:cs typeface="PT Sans" charset="-52"/>
              </a:rPr>
              <a:t>Better accuracy reported by models when using Normalized data</a:t>
            </a:r>
            <a:r>
              <a:rPr lang="en-US" dirty="0" smtClean="0">
                <a:latin typeface="PT Sans" charset="-52"/>
                <a:ea typeface="PT Sans" charset="-52"/>
                <a:cs typeface="PT Sans" charset="-52"/>
              </a:rPr>
              <a:t>.</a:t>
            </a:r>
            <a:endParaRPr lang="en-US" dirty="0">
              <a:latin typeface="PT Sans" charset="-52"/>
              <a:ea typeface="PT Sans" charset="-52"/>
              <a:cs typeface="PT Sans" charset="-52"/>
            </a:endParaRPr>
          </a:p>
          <a:p>
            <a:r>
              <a:rPr lang="en-US" dirty="0" smtClean="0">
                <a:latin typeface="PT Sans" charset="-52"/>
                <a:ea typeface="PT Sans" charset="-52"/>
                <a:cs typeface="PT Sans" charset="-52"/>
              </a:rPr>
              <a:t>Features we are considering for classifications are : Burst Size, Surge Period.</a:t>
            </a:r>
          </a:p>
          <a:p>
            <a:r>
              <a:rPr lang="en-US" dirty="0" smtClean="0">
                <a:latin typeface="PT Sans" charset="-52"/>
                <a:ea typeface="PT Sans" charset="-52"/>
                <a:cs typeface="PT Sans" charset="-52"/>
              </a:rPr>
              <a:t>Burst Size: It is the interval during which there are packets only in one direction(upstream) but are preceded or followed by packets in opposite(downstream) direction.</a:t>
            </a:r>
          </a:p>
          <a:p>
            <a:r>
              <a:rPr lang="en-US" dirty="0" smtClean="0">
                <a:latin typeface="PT Sans" charset="-52"/>
                <a:ea typeface="PT Sans" charset="-52"/>
                <a:cs typeface="PT Sans" charset="-52"/>
              </a:rPr>
              <a:t>Surge Period: It marks the parts of traffic trace where the channel is </a:t>
            </a:r>
            <a:r>
              <a:rPr lang="en-US" smtClean="0">
                <a:latin typeface="PT Sans" charset="-52"/>
                <a:ea typeface="PT Sans" charset="-52"/>
                <a:cs typeface="PT Sans" charset="-52"/>
              </a:rPr>
              <a:t>busy transmitting the packets either upstream or downstream with back to back packages. </a:t>
            </a:r>
            <a:endParaRPr lang="en-US" dirty="0">
              <a:latin typeface="PT Sans" charset="-52"/>
              <a:ea typeface="PT Sans" charset="-52"/>
              <a:cs typeface="PT Sans" charset="-52"/>
            </a:endParaRPr>
          </a:p>
        </p:txBody>
      </p:sp>
    </p:spTree>
    <p:extLst>
      <p:ext uri="{BB962C8B-B14F-4D97-AF65-F5344CB8AC3E}">
        <p14:creationId xmlns:p14="http://schemas.microsoft.com/office/powerpoint/2010/main" val="14947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a:t>
            </a:r>
          </a:p>
        </p:txBody>
      </p:sp>
      <p:sp>
        <p:nvSpPr>
          <p:cNvPr id="3" name="Content Placeholder 2"/>
          <p:cNvSpPr>
            <a:spLocks noGrp="1"/>
          </p:cNvSpPr>
          <p:nvPr>
            <p:ph idx="1"/>
          </p:nvPr>
        </p:nvSpPr>
        <p:spPr/>
        <p:txBody>
          <a:bodyPr/>
          <a:lstStyle/>
          <a:p>
            <a:pPr algn="just"/>
            <a:r>
              <a:rPr lang="en-US" b="1" dirty="0">
                <a:latin typeface="PT Sans" charset="-52"/>
                <a:ea typeface="PT Sans" charset="-52"/>
                <a:cs typeface="PT Sans" charset="-52"/>
              </a:rPr>
              <a:t>Naïve Bayes</a:t>
            </a:r>
            <a:r>
              <a:rPr lang="en-US" dirty="0">
                <a:latin typeface="PT Sans" charset="-52"/>
                <a:ea typeface="PT Sans" charset="-52"/>
                <a:cs typeface="PT Sans" charset="-52"/>
              </a:rPr>
              <a:t> is a classification technique based on </a:t>
            </a:r>
            <a:r>
              <a:rPr lang="en-US" dirty="0">
                <a:latin typeface="PT Sans" charset="-52"/>
                <a:ea typeface="PT Sans" charset="-52"/>
                <a:cs typeface="PT Sans" charset="-52"/>
                <a:hlinkClick r:id="rId2"/>
              </a:rPr>
              <a:t>Bayes’ Theorem</a:t>
            </a:r>
            <a:r>
              <a:rPr lang="en-US" dirty="0">
                <a:latin typeface="PT Sans" charset="-52"/>
                <a:ea typeface="PT Sans" charset="-52"/>
                <a:cs typeface="PT Sans" charset="-52"/>
              </a:rPr>
              <a:t> with an assumption of independence among predictors. In simple terms, a Naive Bayes classifier assumes that the presence of a particular feature in a class is unrelated to the presence of any other feature. For example, a fruit may be considered to be an apple if it is red, round, and about 3 inches in diameter. Even if these features depend on each other or upon the existence of the other features, all of these properties independently contribute to the probability that this fruit is an apple and that is why it is known as ‘Naive’.</a:t>
            </a:r>
          </a:p>
          <a:p>
            <a:pPr algn="just"/>
            <a:r>
              <a:rPr lang="en-US" dirty="0">
                <a:latin typeface="PT Sans" charset="-52"/>
                <a:ea typeface="PT Sans" charset="-52"/>
                <a:cs typeface="PT Sans" charset="-52"/>
              </a:rPr>
              <a:t>Naive Bayes model is easy to build and particularly useful for very large data sets. Along with simplicity, Naive Bayes is known to outperform even highly sophisticated classification methods.</a:t>
            </a:r>
          </a:p>
          <a:p>
            <a:pPr algn="just"/>
            <a:endParaRPr lang="en-US" dirty="0">
              <a:latin typeface="PT Sans" charset="-52"/>
              <a:ea typeface="PT Sans" charset="-52"/>
              <a:cs typeface="PT Sans" charset="-52"/>
            </a:endParaRPr>
          </a:p>
        </p:txBody>
      </p:sp>
    </p:spTree>
    <p:extLst>
      <p:ext uri="{BB962C8B-B14F-4D97-AF65-F5344CB8AC3E}">
        <p14:creationId xmlns:p14="http://schemas.microsoft.com/office/powerpoint/2010/main" val="529490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381</TotalTime>
  <Words>879</Words>
  <Application>Microsoft Macintosh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PT Sans</vt:lpstr>
      <vt:lpstr>Trebuchet MS</vt:lpstr>
      <vt:lpstr>Wingdings 3</vt:lpstr>
      <vt:lpstr>Arial</vt:lpstr>
      <vt:lpstr>Facet</vt:lpstr>
      <vt:lpstr>EAVESDROPPING ON WEBSITES</vt:lpstr>
      <vt:lpstr>Introduction</vt:lpstr>
      <vt:lpstr>Introduction continued..</vt:lpstr>
      <vt:lpstr>System Architecture</vt:lpstr>
      <vt:lpstr>Spark Streaming</vt:lpstr>
      <vt:lpstr>Spark Streaming (contd..)</vt:lpstr>
      <vt:lpstr>Apache Kafka</vt:lpstr>
      <vt:lpstr>Normalized data:</vt:lpstr>
      <vt:lpstr>Naïve Bayes</vt:lpstr>
      <vt:lpstr>Naïve Bayes continued..</vt:lpstr>
      <vt:lpstr>Decision Tree</vt:lpstr>
      <vt:lpstr>Decision Tree continued..</vt:lpstr>
      <vt:lpstr>Random Forests</vt:lpstr>
      <vt:lpstr>Models and Accuracies:</vt:lpstr>
      <vt:lpstr>Future Scope: </vt:lpstr>
      <vt:lpstr>References: </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EAVESDROPPING ON WEBSITES</dc:title>
  <dc:creator>Praveen Kumar</dc:creator>
  <cp:lastModifiedBy>Desai, Ishan Jayeshkumar</cp:lastModifiedBy>
  <cp:revision>22</cp:revision>
  <dcterms:created xsi:type="dcterms:W3CDTF">2016-12-11T22:17:34Z</dcterms:created>
  <dcterms:modified xsi:type="dcterms:W3CDTF">2016-12-12T21:45:20Z</dcterms:modified>
</cp:coreProperties>
</file>