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97" r:id="rId2"/>
    <p:sldId id="260" r:id="rId3"/>
    <p:sldId id="299" r:id="rId4"/>
    <p:sldId id="298" r:id="rId5"/>
    <p:sldId id="300" r:id="rId6"/>
    <p:sldId id="261" r:id="rId7"/>
    <p:sldId id="269" r:id="rId8"/>
    <p:sldId id="274" r:id="rId9"/>
    <p:sldId id="277" r:id="rId10"/>
    <p:sldId id="279" r:id="rId11"/>
    <p:sldId id="29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6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58533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10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006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7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94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21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196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280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raful-gaikwad-a54663200" TargetMode="Externa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a:t>Machine Downtime</a:t>
            </a:r>
            <a:endParaRPr lang="en-IN" sz="6600" dirty="0"/>
          </a:p>
        </p:txBody>
      </p:sp>
      <p:sp useBgFill="1">
        <p:nvSpPr>
          <p:cNvPr id="3" name="Text Placeholder 2"/>
          <p:cNvSpPr>
            <a:spLocks noGrp="1"/>
          </p:cNvSpPr>
          <p:nvPr>
            <p:ph type="body" idx="1"/>
          </p:nvPr>
        </p:nvSpPr>
        <p:spPr>
          <a:xfrm>
            <a:off x="838200" y="1690688"/>
            <a:ext cx="10515600" cy="4351339"/>
          </a:xfrm>
          <a:ln>
            <a:solidFill>
              <a:schemeClr val="accent1"/>
            </a:solidFill>
          </a:ln>
        </p:spPr>
        <p:txBody>
          <a:bodyPr anchor="t">
            <a:normAutofit/>
          </a:bodyPr>
          <a:lstStyle/>
          <a:p>
            <a:pPr marL="114300" lvl="0" indent="0" algn="ctr">
              <a:buNone/>
            </a:pPr>
            <a:endParaRPr lang="en-IN" sz="4400" b="1" dirty="0" err="1" smtClean="0"/>
          </a:p>
          <a:p>
            <a:pPr marL="114300" lvl="0" indent="0" algn="ctr">
              <a:buNone/>
            </a:pPr>
            <a:endParaRPr lang="en-IN" sz="4400" b="1" dirty="0" err="1"/>
          </a:p>
          <a:p>
            <a:pPr marL="114300" indent="0" algn="ctr">
              <a:buNone/>
            </a:pPr>
            <a:r>
              <a:rPr lang="en-US" sz="4400" b="1" dirty="0"/>
              <a:t>Praful Bhagwan Gaikwad </a:t>
            </a:r>
          </a:p>
          <a:p>
            <a:pPr marL="114300" indent="0" algn="ctr">
              <a:buNone/>
            </a:pPr>
            <a:r>
              <a:rPr lang="en-US" sz="1400" smtClean="0">
                <a:hlinkClick r:id="rId2"/>
              </a:rPr>
              <a:t>https</a:t>
            </a:r>
            <a:r>
              <a:rPr lang="en-US" sz="1400" dirty="0">
                <a:hlinkClick r:id="rId2"/>
              </a:rPr>
              <a:t>://www.linkedin.com/in/praful-gaikwad-a54663200</a:t>
            </a:r>
            <a:endParaRPr lang="en-US" sz="1400" dirty="0"/>
          </a:p>
          <a:p>
            <a:pPr marL="114300" indent="0" algn="ctr">
              <a:buNone/>
            </a:pPr>
            <a:endParaRPr lang="en-US" sz="1400" dirty="0" smtClean="0"/>
          </a:p>
        </p:txBody>
      </p:sp>
      <p:pic>
        <p:nvPicPr>
          <p:cNvPr id="5" name="Google Shape;99;p2"/>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838200" y="704786"/>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4000" b="1" dirty="0">
                <a:latin typeface="Times New Roman"/>
                <a:ea typeface="Times New Roman"/>
                <a:cs typeface="Times New Roman"/>
                <a:sym typeface="Times New Roman"/>
              </a:rPr>
              <a:t>Data Visualization </a:t>
            </a:r>
            <a:endParaRPr sz="5400" dirty="0"/>
          </a:p>
        </p:txBody>
      </p:sp>
      <p:sp>
        <p:nvSpPr>
          <p:cNvPr id="2" name="Text Placeholder 1"/>
          <p:cNvSpPr>
            <a:spLocks noGrp="1"/>
          </p:cNvSpPr>
          <p:nvPr>
            <p:ph type="body" idx="1"/>
          </p:nvPr>
        </p:nvSpPr>
        <p:spPr/>
        <p:txBody>
          <a:bodyPr>
            <a:normAutofit/>
          </a:bodyPr>
          <a:lstStyle/>
          <a:p>
            <a:r>
              <a:rPr lang="en-IN" sz="1800" dirty="0"/>
              <a:t>The Data visualisation </a:t>
            </a:r>
            <a:r>
              <a:rPr lang="en-US" sz="1800" dirty="0"/>
              <a:t>is the graphical representation of data to help people understand the patterns, trends, and insights within the </a:t>
            </a:r>
            <a:r>
              <a:rPr lang="en-US" sz="1800" dirty="0" smtClean="0"/>
              <a:t>data.</a:t>
            </a:r>
          </a:p>
          <a:p>
            <a:r>
              <a:rPr lang="en-IN" sz="1800" dirty="0" smtClean="0"/>
              <a:t>Various </a:t>
            </a:r>
            <a:r>
              <a:rPr lang="en-IN" sz="1800" dirty="0"/>
              <a:t>data visualizations are created using Seaborn and Matplotlib, such as histograms, box plots, and a heatmap of the correlation </a:t>
            </a:r>
            <a:r>
              <a:rPr lang="en-IN" sz="1800" dirty="0" smtClean="0"/>
              <a:t>matrix.</a:t>
            </a:r>
            <a:r>
              <a:rPr lang="en-IN" sz="1800" dirty="0"/>
              <a:t> </a:t>
            </a:r>
            <a:r>
              <a:rPr lang="en-IN" sz="1800" dirty="0" smtClean="0"/>
              <a:t>A </a:t>
            </a:r>
            <a:r>
              <a:rPr lang="en-IN" sz="1800" dirty="0"/>
              <a:t>countplot is used to visualize the distribution of the 'Downtime' variable, indicating the frequency of each </a:t>
            </a:r>
            <a:r>
              <a:rPr lang="en-IN" sz="1800" dirty="0" smtClean="0"/>
              <a:t>category.</a:t>
            </a:r>
            <a:endParaRPr lang="en-IN" sz="1800" dirty="0"/>
          </a:p>
          <a:p>
            <a:r>
              <a:rPr lang="en-IN" sz="1800" dirty="0" smtClean="0"/>
              <a:t>We </a:t>
            </a:r>
            <a:r>
              <a:rPr lang="en-IN" sz="1800" dirty="0"/>
              <a:t>have </a:t>
            </a:r>
            <a:r>
              <a:rPr lang="en-US" sz="1800" dirty="0" smtClean="0"/>
              <a:t>Visualize </a:t>
            </a:r>
            <a:r>
              <a:rPr lang="en-US" sz="1800" dirty="0"/>
              <a:t>key variables, specifically </a:t>
            </a:r>
            <a:r>
              <a:rPr lang="en-US" sz="1800" b="1" dirty="0"/>
              <a:t>Hydraulic_Pressure (measured in bar), Coolant_Pressure (measured in bar), </a:t>
            </a:r>
            <a:r>
              <a:rPr lang="en-US" sz="1800" dirty="0"/>
              <a:t>and</a:t>
            </a:r>
            <a:r>
              <a:rPr lang="en-US" sz="1800" b="1" dirty="0"/>
              <a:t> Air_System_Pressure (measured in bar), </a:t>
            </a:r>
            <a:r>
              <a:rPr lang="en-US" sz="1800" dirty="0"/>
              <a:t>to gain insights and a visual understanding of their distributions and characteristics.</a:t>
            </a:r>
          </a:p>
          <a:p>
            <a:endParaRPr lang="en-IN" sz="1800"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a:t>
            </a:r>
            <a:r>
              <a:rPr lang="en-US" sz="3200" dirty="0" smtClean="0">
                <a:solidFill>
                  <a:schemeClr val="dk1"/>
                </a:solidFill>
                <a:latin typeface="Times New Roman"/>
                <a:ea typeface="Times New Roman"/>
                <a:cs typeface="Times New Roman"/>
                <a:sym typeface="Times New Roman"/>
              </a:rPr>
              <a:t>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t>
            </a:r>
            <a:r>
              <a:rPr lang="en-US" sz="3200" dirty="0" smtClean="0">
                <a:solidFill>
                  <a:schemeClr val="dk1"/>
                </a:solidFill>
                <a:latin typeface="Times New Roman"/>
                <a:ea typeface="Times New Roman"/>
                <a:cs typeface="Times New Roman"/>
                <a:sym typeface="Times New Roman"/>
              </a:rPr>
              <a:t>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Data Collection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Exploratory </a:t>
            </a:r>
            <a:r>
              <a:rPr lang="en-US" sz="3200" dirty="0">
                <a:solidFill>
                  <a:schemeClr val="dk1"/>
                </a:solidFill>
                <a:latin typeface="Times New Roman"/>
                <a:ea typeface="Times New Roman"/>
                <a:cs typeface="Times New Roman"/>
                <a:sym typeface="Times New Roman"/>
              </a:rPr>
              <a:t>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Data 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5" y="-294468"/>
            <a:ext cx="10981841" cy="1411720"/>
          </a:xfrm>
        </p:spPr>
        <p:txBody>
          <a:bodyPr/>
          <a:lstStyle/>
          <a:p>
            <a:pPr lvl="0"/>
            <a:r>
              <a:rPr lang="en-US" b="1" dirty="0">
                <a:latin typeface="Times New Roman"/>
                <a:ea typeface="Times New Roman"/>
                <a:cs typeface="Times New Roman"/>
                <a:sym typeface="Times New Roman"/>
              </a:rPr>
              <a:t>Project </a:t>
            </a:r>
            <a:r>
              <a:rPr lang="en-US" b="1" dirty="0" smtClean="0">
                <a:latin typeface="Times New Roman"/>
                <a:ea typeface="Times New Roman"/>
                <a:cs typeface="Times New Roman"/>
                <a:sym typeface="Times New Roman"/>
              </a:rPr>
              <a:t>Architecture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33" y="663444"/>
            <a:ext cx="9060694" cy="5841970"/>
          </a:xfrm>
          <a:prstGeom prst="rect">
            <a:avLst/>
          </a:prstGeom>
        </p:spPr>
      </p:pic>
    </p:spTree>
    <p:extLst>
      <p:ext uri="{BB962C8B-B14F-4D97-AF65-F5344CB8AC3E}">
        <p14:creationId xmlns:p14="http://schemas.microsoft.com/office/powerpoint/2010/main" val="396432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a:ea typeface="Times New Roman"/>
                <a:cs typeface="Times New Roman"/>
                <a:sym typeface="Times New Roman"/>
              </a:rPr>
              <a:t>Business Problem</a:t>
            </a:r>
            <a:endParaRPr lang="en-IN" sz="4000" b="1" dirty="0">
              <a:latin typeface="Times New Roman"/>
              <a:ea typeface="Times New Roman"/>
              <a:cs typeface="Times New Roman"/>
            </a:endParaRPr>
          </a:p>
        </p:txBody>
      </p:sp>
      <p:sp>
        <p:nvSpPr>
          <p:cNvPr id="4" name="Text Placeholder 3"/>
          <p:cNvSpPr>
            <a:spLocks noGrp="1"/>
          </p:cNvSpPr>
          <p:nvPr>
            <p:ph type="body" idx="1"/>
          </p:nvPr>
        </p:nvSpPr>
        <p:spPr/>
        <p:txBody>
          <a:bodyPr>
            <a:normAutofit/>
          </a:bodyPr>
          <a:lstStyle/>
          <a:p>
            <a:r>
              <a:rPr lang="en-US" dirty="0"/>
              <a:t>Manufacturing pumps involves various machines and processes, which are critical for the production process. Unplanned machine downtime in a pump manufacturing facility can have significant negative consequences for productivity, cost-efficiency, and overall operations. </a:t>
            </a:r>
          </a:p>
          <a:p>
            <a:r>
              <a:rPr lang="en-US" dirty="0"/>
              <a:t>The main business problem is as follow:</a:t>
            </a:r>
          </a:p>
          <a:p>
            <a:r>
              <a:rPr lang="en-US" dirty="0"/>
              <a:t>Machines which manufacture the pumps. Unplanned machine downtime which is leading to Loss of </a:t>
            </a:r>
            <a:r>
              <a:rPr lang="en-US" dirty="0" smtClean="0"/>
              <a:t>productivity</a:t>
            </a:r>
            <a:endParaRPr lang="en-IN" dirty="0"/>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6;p7"/>
          <p:cNvSpPr txBox="1">
            <a:spLocks/>
          </p:cNvSpPr>
          <p:nvPr/>
        </p:nvSpPr>
        <p:spPr>
          <a:xfrm>
            <a:off x="839788" y="704787"/>
            <a:ext cx="10515600" cy="646240"/>
          </a:xfrm>
          <a:prstGeom prst="rect">
            <a:avLst/>
          </a:prstGeom>
          <a:noFill/>
          <a:ln>
            <a:noFill/>
          </a:ln>
        </p:spPr>
        <p:txBody>
          <a:bodyPr spcFirstLastPara="1"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b="1" smtClean="0">
                <a:latin typeface="Times New Roman"/>
                <a:ea typeface="Times New Roman"/>
                <a:cs typeface="Times New Roman"/>
                <a:sym typeface="Times New Roman"/>
              </a:rPr>
              <a:t>Business Objective</a:t>
            </a:r>
            <a:endParaRPr lang="en-US" sz="4000" b="1" dirty="0">
              <a:latin typeface="Times New Roman"/>
              <a:ea typeface="Times New Roman"/>
              <a:cs typeface="Times New Roman"/>
              <a:sym typeface="Times New Roman"/>
            </a:endParaRPr>
          </a:p>
        </p:txBody>
      </p:sp>
      <p:sp>
        <p:nvSpPr>
          <p:cNvPr id="5" name="Google Shape;167;p7"/>
          <p:cNvSpPr txBox="1">
            <a:spLocks/>
          </p:cNvSpPr>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095" indent="-228552">
              <a:buSzPts val="2400"/>
              <a:buFont typeface="Arial"/>
              <a:buNone/>
            </a:pPr>
            <a:r>
              <a:rPr lang="en-US" sz="3600" b="1" dirty="0" smtClean="0">
                <a:latin typeface="Times New Roman"/>
                <a:ea typeface="Times New Roman"/>
                <a:cs typeface="Times New Roman"/>
                <a:sym typeface="Times New Roman"/>
              </a:rPr>
              <a:t>Objective</a:t>
            </a:r>
            <a:endParaRPr lang="en-US" sz="3200" dirty="0"/>
          </a:p>
        </p:txBody>
      </p:sp>
      <p:sp>
        <p:nvSpPr>
          <p:cNvPr id="6" name="Google Shape;168;p7"/>
          <p:cNvSpPr txBox="1">
            <a:spLocks/>
          </p:cNvSpPr>
          <p:nvPr/>
        </p:nvSpPr>
        <p:spPr>
          <a:xfrm>
            <a:off x="839750" y="3007550"/>
            <a:ext cx="5157900" cy="3046200"/>
          </a:xfrm>
          <a:prstGeom prst="rect">
            <a:avLst/>
          </a:prstGeom>
          <a:noFill/>
          <a:ln>
            <a:noFill/>
          </a:ln>
        </p:spPr>
        <p:txBody>
          <a:bodyPr spcFirstLastPara="1" wrap="square" lIns="91400" tIns="45675" rIns="91400" bIns="456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800" dirty="0" smtClean="0">
                <a:solidFill>
                  <a:schemeClr val="tx1"/>
                </a:solidFill>
                <a:latin typeface="Calibri" panose="020F0502020204030204" pitchFamily="34" charset="0"/>
                <a:ea typeface="Proxima Nova"/>
                <a:cs typeface="Calibri" panose="020F0502020204030204" pitchFamily="34" charset="0"/>
                <a:sym typeface="Proxima Nova"/>
              </a:rPr>
              <a:t>Minimize unplanned machine downtime </a:t>
            </a:r>
            <a:r>
              <a:rPr lang="en-US" sz="2800" dirty="0" smtClean="0">
                <a:solidFill>
                  <a:schemeClr val="tx1"/>
                </a:solidFill>
                <a:latin typeface="Calibri" panose="020F0502020204030204" pitchFamily="34" charset="0"/>
                <a:cs typeface="Calibri" panose="020F0502020204030204" pitchFamily="34" charset="0"/>
              </a:rPr>
              <a:t>is the main </a:t>
            </a:r>
            <a:r>
              <a:rPr lang="en-US" sz="2800" dirty="0" smtClean="0">
                <a:solidFill>
                  <a:schemeClr val="tx1"/>
                </a:solidFill>
                <a:latin typeface="Calibri" panose="020F0502020204030204" pitchFamily="34" charset="0"/>
                <a:cs typeface="Calibri" panose="020F0502020204030204" pitchFamily="34" charset="0"/>
                <a:sym typeface="Times New Roman"/>
              </a:rPr>
              <a:t>b</a:t>
            </a:r>
            <a:r>
              <a:rPr lang="en-US" sz="2800" dirty="0" smtClean="0">
                <a:solidFill>
                  <a:schemeClr val="tx1"/>
                </a:solidFill>
                <a:latin typeface="Calibri" panose="020F0502020204030204" pitchFamily="34" charset="0"/>
                <a:ea typeface="Times New Roman"/>
                <a:cs typeface="Calibri" panose="020F0502020204030204" pitchFamily="34" charset="0"/>
                <a:sym typeface="Times New Roman"/>
              </a:rPr>
              <a:t>usiness objective. </a:t>
            </a:r>
          </a:p>
          <a:p>
            <a:pPr marL="457200" indent="-457200">
              <a:buFont typeface="Arial" panose="020B0604020202020204" pitchFamily="34" charset="0"/>
              <a:buChar char="•"/>
            </a:pPr>
            <a:r>
              <a:rPr lang="en-US" sz="2800" dirty="0" smtClean="0">
                <a:solidFill>
                  <a:schemeClr val="tx1"/>
                </a:solidFill>
                <a:latin typeface="Calibri" panose="020F0502020204030204" pitchFamily="34" charset="0"/>
                <a:ea typeface="Proxima Nova"/>
                <a:cs typeface="Calibri" panose="020F0502020204030204" pitchFamily="34" charset="0"/>
                <a:sym typeface="Proxima Nova"/>
              </a:rPr>
              <a:t>This </a:t>
            </a:r>
            <a:r>
              <a:rPr lang="en-US" sz="2800" dirty="0" smtClean="0">
                <a:solidFill>
                  <a:schemeClr val="tx1"/>
                </a:solidFill>
                <a:latin typeface="Calibri" panose="020F0502020204030204" pitchFamily="34" charset="0"/>
                <a:ea typeface="Times New Roman"/>
                <a:cs typeface="Calibri" panose="020F0502020204030204" pitchFamily="34" charset="0"/>
                <a:sym typeface="Times New Roman"/>
              </a:rPr>
              <a:t>indicates</a:t>
            </a:r>
            <a:r>
              <a:rPr lang="en-US" sz="2800" dirty="0" smtClean="0">
                <a:solidFill>
                  <a:schemeClr val="tx1"/>
                </a:solidFill>
                <a:latin typeface="Calibri" panose="020F0502020204030204" pitchFamily="34" charset="0"/>
                <a:ea typeface="Proxima Nova"/>
                <a:cs typeface="Calibri" panose="020F0502020204030204" pitchFamily="34" charset="0"/>
                <a:sym typeface="Proxima Nova"/>
              </a:rPr>
              <a:t> the low business and production that leads to the loss of organization.</a:t>
            </a:r>
            <a:endParaRPr lang="en-US" sz="3600" dirty="0" smtClean="0">
              <a:solidFill>
                <a:schemeClr val="tx1"/>
              </a:solidFill>
              <a:latin typeface="Calibri" panose="020F0502020204030204" pitchFamily="34" charset="0"/>
              <a:ea typeface="Proxima Nova"/>
              <a:cs typeface="Calibri" panose="020F0502020204030204" pitchFamily="34" charset="0"/>
              <a:sym typeface="Proxima Nova"/>
            </a:endParaRPr>
          </a:p>
          <a:p>
            <a:pPr marL="285750" indent="-285750">
              <a:buFont typeface="Arial" panose="020B0604020202020204" pitchFamily="34" charset="0"/>
              <a:buChar char="•"/>
            </a:pPr>
            <a:endParaRPr lang="en-US" dirty="0" smtClean="0">
              <a:solidFill>
                <a:srgbClr val="353744"/>
              </a:solidFill>
              <a:latin typeface="Proxima Nova"/>
              <a:ea typeface="Proxima Nova"/>
              <a:cs typeface="Proxima Nova"/>
              <a:sym typeface="Proxima Nova"/>
            </a:endParaRPr>
          </a:p>
        </p:txBody>
      </p:sp>
      <p:sp>
        <p:nvSpPr>
          <p:cNvPr id="7" name="Google Shape;169;p7"/>
          <p:cNvSpPr txBox="1">
            <a:spLocks/>
          </p:cNvSpPr>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095" indent="-228552">
              <a:lnSpc>
                <a:spcPct val="90000"/>
              </a:lnSpc>
              <a:spcBef>
                <a:spcPts val="1000"/>
              </a:spcBef>
              <a:buClr>
                <a:schemeClr val="dk1"/>
              </a:buClr>
              <a:buSzPts val="2400"/>
            </a:pPr>
            <a:r>
              <a:rPr lang="en-US" sz="3600" b="1" dirty="0" smtClean="0"/>
              <a:t>Constraints</a:t>
            </a:r>
            <a:endParaRPr lang="en-US" sz="3200" b="1" dirty="0"/>
          </a:p>
        </p:txBody>
      </p:sp>
      <p:pic>
        <p:nvPicPr>
          <p:cNvPr id="8" name="Google Shape;171;p7"/>
          <p:cNvPicPr preferRelativeResize="0"/>
          <p:nvPr/>
        </p:nvPicPr>
        <p:blipFill rotWithShape="1">
          <a:blip r:embed="rId2">
            <a:alphaModFix/>
          </a:blip>
          <a:srcRect/>
          <a:stretch/>
        </p:blipFill>
        <p:spPr>
          <a:xfrm>
            <a:off x="9580951" y="6053750"/>
            <a:ext cx="2592012" cy="805375"/>
          </a:xfrm>
          <a:prstGeom prst="rect">
            <a:avLst/>
          </a:prstGeom>
          <a:noFill/>
          <a:ln>
            <a:noFill/>
          </a:ln>
        </p:spPr>
      </p:pic>
      <p:sp>
        <p:nvSpPr>
          <p:cNvPr id="9" name="Text Placeholder 2">
            <a:extLst>
              <a:ext uri="{FF2B5EF4-FFF2-40B4-BE49-F238E27FC236}">
                <a16:creationId xmlns="" xmlns:a16="http://schemas.microsoft.com/office/drawing/2014/main" id="{B0BA444F-23E2-29BC-576A-BCF5F774ABEB}"/>
              </a:ext>
            </a:extLst>
          </p:cNvPr>
          <p:cNvSpPr txBox="1">
            <a:spLocks/>
          </p:cNvSpPr>
          <p:nvPr/>
        </p:nvSpPr>
        <p:spPr>
          <a:xfrm>
            <a:off x="6172203" y="2505075"/>
            <a:ext cx="5183188" cy="3684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800" dirty="0" smtClean="0">
                <a:solidFill>
                  <a:schemeClr val="tx1"/>
                </a:solidFill>
                <a:latin typeface="Calibri" panose="020F0502020204030204" pitchFamily="34" charset="0"/>
                <a:ea typeface="Proxima Nova"/>
                <a:cs typeface="Calibri" panose="020F0502020204030204" pitchFamily="34" charset="0"/>
                <a:sym typeface="Proxima Nova"/>
              </a:rPr>
              <a:t>Minimize maintenance cost.</a:t>
            </a:r>
          </a:p>
          <a:p>
            <a:pPr marL="457200" indent="-45720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sym typeface="Proxima Nova"/>
              </a:rPr>
              <a:t>It </a:t>
            </a:r>
            <a:r>
              <a:rPr lang="en-US" sz="2800" dirty="0" smtClean="0">
                <a:solidFill>
                  <a:schemeClr val="tx1"/>
                </a:solidFill>
                <a:latin typeface="Calibri" panose="020F0502020204030204" pitchFamily="34" charset="0"/>
                <a:cs typeface="Calibri" panose="020F0502020204030204" pitchFamily="34" charset="0"/>
              </a:rPr>
              <a:t>is a crucial goal for any organization, as it can lead to increased operational efficiency and cost savings. To achieve this, you can implement several strategies and best practices</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6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838200" y="704786"/>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4000" b="1" dirty="0">
                <a:latin typeface="Times New Roman"/>
                <a:ea typeface="Times New Roman"/>
                <a:cs typeface="Times New Roman"/>
                <a:sym typeface="Times New Roman"/>
              </a:rPr>
              <a:t>Project Overview and Scope</a:t>
            </a:r>
            <a:endParaRPr sz="4000" b="1" dirty="0">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543732" y="1464750"/>
            <a:ext cx="11033502" cy="5296519"/>
          </a:xfrm>
        </p:spPr>
        <p:txBody>
          <a:bodyPr>
            <a:noAutofit/>
          </a:bodyPr>
          <a:lstStyle/>
          <a:p>
            <a:r>
              <a:rPr lang="en-US" sz="1800" dirty="0" smtClean="0"/>
              <a:t>The </a:t>
            </a:r>
            <a:r>
              <a:rPr lang="en-US" sz="1800" dirty="0"/>
              <a:t>project involves working with a leading vehicle fuel pump manufacturer to address a critical business problem. The primary issue at hand is unplanned machine downtime in the manufacturing process, which is adversely affecting productivity. Machine downtime can disrupt the production process, result in loss of output, and increase maintenance costs. The client's business objective is to minimize unplanned machine downtime while also keeping maintenance costs in check</a:t>
            </a:r>
            <a:r>
              <a:rPr lang="en-US" sz="1800" dirty="0" smtClean="0"/>
              <a:t>.</a:t>
            </a:r>
          </a:p>
          <a:p>
            <a:r>
              <a:rPr lang="en-US" dirty="0"/>
              <a:t>Scope of the Project</a:t>
            </a:r>
            <a:r>
              <a:rPr lang="en-US" dirty="0" smtClean="0"/>
              <a:t>:</a:t>
            </a:r>
            <a:endParaRPr lang="en-US" dirty="0"/>
          </a:p>
          <a:p>
            <a:r>
              <a:rPr lang="en-US" sz="1800" dirty="0"/>
              <a:t>Client and Business </a:t>
            </a:r>
            <a:r>
              <a:rPr lang="en-US" sz="1800" dirty="0" smtClean="0"/>
              <a:t>Problem</a:t>
            </a:r>
            <a:endParaRPr lang="en-US" sz="1800" dirty="0"/>
          </a:p>
          <a:p>
            <a:r>
              <a:rPr lang="en-US" sz="1800" dirty="0" smtClean="0"/>
              <a:t>Data Analysis</a:t>
            </a:r>
          </a:p>
          <a:p>
            <a:r>
              <a:rPr lang="en-US" sz="1800" dirty="0" smtClean="0"/>
              <a:t>Data Preprocessing</a:t>
            </a:r>
            <a:endParaRPr lang="en-US" sz="1800" dirty="0"/>
          </a:p>
          <a:p>
            <a:r>
              <a:rPr lang="en-US" sz="1800" dirty="0"/>
              <a:t>Data </a:t>
            </a:r>
            <a:r>
              <a:rPr lang="en-US" sz="1800" dirty="0" smtClean="0"/>
              <a:t>Exploration Correlation Analysis</a:t>
            </a:r>
            <a:endParaRPr lang="en-US" sz="1800" dirty="0"/>
          </a:p>
          <a:p>
            <a:r>
              <a:rPr lang="en-US" sz="1800" dirty="0"/>
              <a:t>Feature </a:t>
            </a:r>
            <a:r>
              <a:rPr lang="en-US" sz="1800" dirty="0" smtClean="0"/>
              <a:t>Engineering</a:t>
            </a:r>
            <a:endParaRPr lang="en-US" sz="1800" dirty="0"/>
          </a:p>
          <a:p>
            <a:r>
              <a:rPr lang="en-US" sz="1800" dirty="0" smtClean="0"/>
              <a:t>Recommendations</a:t>
            </a:r>
          </a:p>
        </p:txBody>
      </p:sp>
      <p:sp>
        <p:nvSpPr>
          <p:cNvPr id="148" name="Google Shape;148;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315838" y="53857"/>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4000" b="1" dirty="0">
                <a:latin typeface="Times New Roman"/>
                <a:ea typeface="Times New Roman"/>
                <a:cs typeface="Times New Roman"/>
                <a:sym typeface="Times New Roman"/>
              </a:rPr>
              <a:t>Data Dictionary </a:t>
            </a:r>
            <a:endParaRPr sz="4000" b="1" dirty="0">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433953" y="774915"/>
            <a:ext cx="10919847" cy="5930370"/>
          </a:xfrm>
        </p:spPr>
        <p:txBody>
          <a:bodyPr>
            <a:normAutofit fontScale="70000" lnSpcReduction="20000"/>
          </a:bodyPr>
          <a:lstStyle/>
          <a:p>
            <a:pPr marL="114300" indent="0">
              <a:buNone/>
            </a:pPr>
            <a:r>
              <a:rPr lang="en-IN" sz="2900" dirty="0" smtClean="0"/>
              <a:t>It contains the data as follows ;-</a:t>
            </a:r>
          </a:p>
          <a:p>
            <a:pPr>
              <a:buFont typeface="Arial" panose="020B0604020202020204" pitchFamily="34" charset="0"/>
              <a:buChar char="•"/>
            </a:pPr>
            <a:r>
              <a:rPr lang="en-IN" b="1" dirty="0" smtClean="0"/>
              <a:t>Date </a:t>
            </a:r>
            <a:r>
              <a:rPr lang="en-IN" b="1" dirty="0"/>
              <a:t>: </a:t>
            </a:r>
            <a:r>
              <a:rPr lang="en-IN" dirty="0"/>
              <a:t>Date</a:t>
            </a:r>
          </a:p>
          <a:p>
            <a:pPr>
              <a:buFont typeface="Arial" panose="020B0604020202020204" pitchFamily="34" charset="0"/>
              <a:buChar char="•"/>
            </a:pPr>
            <a:r>
              <a:rPr lang="en-IN" b="1" dirty="0"/>
              <a:t>Machine_ID : </a:t>
            </a:r>
            <a:r>
              <a:rPr lang="en-IN" dirty="0"/>
              <a:t>Alphanumeric</a:t>
            </a:r>
            <a:endParaRPr lang="en-IN" b="1" dirty="0"/>
          </a:p>
          <a:p>
            <a:pPr>
              <a:buFont typeface="Arial" panose="020B0604020202020204" pitchFamily="34" charset="0"/>
              <a:buChar char="•"/>
            </a:pPr>
            <a:r>
              <a:rPr lang="en-IN" b="1" dirty="0"/>
              <a:t>Assembly_Line_No : </a:t>
            </a:r>
            <a:r>
              <a:rPr lang="en-IN" dirty="0"/>
              <a:t>categorical data</a:t>
            </a:r>
            <a:endParaRPr lang="en-IN" b="1" dirty="0"/>
          </a:p>
          <a:p>
            <a:pPr>
              <a:buFont typeface="Arial" panose="020B0604020202020204" pitchFamily="34" charset="0"/>
              <a:buChar char="•"/>
            </a:pPr>
            <a:r>
              <a:rPr lang="en-IN" b="1" dirty="0"/>
              <a:t>Hydraulic_Pressure(bar) : </a:t>
            </a:r>
            <a:r>
              <a:rPr lang="en-IN" dirty="0"/>
              <a:t>numerical data </a:t>
            </a:r>
            <a:endParaRPr lang="en-IN" b="1" dirty="0"/>
          </a:p>
          <a:p>
            <a:pPr>
              <a:buFont typeface="Arial" panose="020B0604020202020204" pitchFamily="34" charset="0"/>
              <a:buChar char="•"/>
            </a:pPr>
            <a:r>
              <a:rPr lang="en-IN" b="1" dirty="0"/>
              <a:t>Coolant_Pressure(bar) : </a:t>
            </a:r>
            <a:r>
              <a:rPr lang="en-IN" dirty="0"/>
              <a:t>numerical data </a:t>
            </a:r>
            <a:endParaRPr lang="en-IN" b="1" dirty="0"/>
          </a:p>
          <a:p>
            <a:pPr>
              <a:buFont typeface="Arial" panose="020B0604020202020204" pitchFamily="34" charset="0"/>
              <a:buChar char="•"/>
            </a:pPr>
            <a:r>
              <a:rPr lang="en-IN" b="1" dirty="0"/>
              <a:t>Air_System_Pressure(bar) : </a:t>
            </a:r>
            <a:r>
              <a:rPr lang="en-IN" dirty="0"/>
              <a:t>numerical data </a:t>
            </a:r>
            <a:endParaRPr lang="en-IN" b="1" dirty="0"/>
          </a:p>
          <a:p>
            <a:pPr>
              <a:buFont typeface="Arial" panose="020B0604020202020204" pitchFamily="34" charset="0"/>
              <a:buChar char="•"/>
            </a:pPr>
            <a:r>
              <a:rPr lang="en-IN" b="1" dirty="0"/>
              <a:t>Coolant_Temperature : </a:t>
            </a:r>
            <a:r>
              <a:rPr lang="en-IN" dirty="0"/>
              <a:t>numerical data </a:t>
            </a:r>
            <a:endParaRPr lang="en-IN" b="1" dirty="0"/>
          </a:p>
          <a:p>
            <a:pPr>
              <a:buFont typeface="Arial" panose="020B0604020202020204" pitchFamily="34" charset="0"/>
              <a:buChar char="•"/>
            </a:pPr>
            <a:r>
              <a:rPr lang="en-IN" b="1" dirty="0"/>
              <a:t>Hydraulic_Oil_Temperature(Â°C) : </a:t>
            </a:r>
            <a:r>
              <a:rPr lang="en-IN" dirty="0"/>
              <a:t>numerical data </a:t>
            </a:r>
            <a:endParaRPr lang="en-IN" b="1" dirty="0"/>
          </a:p>
          <a:p>
            <a:pPr>
              <a:buFont typeface="Arial" panose="020B0604020202020204" pitchFamily="34" charset="0"/>
              <a:buChar char="•"/>
            </a:pPr>
            <a:r>
              <a:rPr lang="en-IN" b="1" dirty="0"/>
              <a:t>Spindle_Bearing_Temperature(Â°C) : </a:t>
            </a:r>
            <a:r>
              <a:rPr lang="en-IN" dirty="0"/>
              <a:t>numerical data </a:t>
            </a:r>
            <a:endParaRPr lang="en-IN" b="1" dirty="0"/>
          </a:p>
          <a:p>
            <a:pPr>
              <a:buFont typeface="Arial" panose="020B0604020202020204" pitchFamily="34" charset="0"/>
              <a:buChar char="•"/>
            </a:pPr>
            <a:r>
              <a:rPr lang="en-IN" b="1" dirty="0"/>
              <a:t>Spindle_Vibration(</a:t>
            </a:r>
            <a:r>
              <a:rPr lang="en-IN" b="1" dirty="0" err="1"/>
              <a:t>Âµm</a:t>
            </a:r>
            <a:r>
              <a:rPr lang="en-IN" b="1" dirty="0"/>
              <a:t>) : </a:t>
            </a:r>
            <a:r>
              <a:rPr lang="en-IN" dirty="0"/>
              <a:t>numerical data </a:t>
            </a:r>
            <a:endParaRPr lang="en-IN" b="1" dirty="0"/>
          </a:p>
          <a:p>
            <a:pPr>
              <a:buFont typeface="Arial" panose="020B0604020202020204" pitchFamily="34" charset="0"/>
              <a:buChar char="•"/>
            </a:pPr>
            <a:r>
              <a:rPr lang="en-IN" b="1" dirty="0"/>
              <a:t>Tool_Vibration(</a:t>
            </a:r>
            <a:r>
              <a:rPr lang="en-IN" b="1" dirty="0" err="1"/>
              <a:t>Âµm</a:t>
            </a:r>
            <a:r>
              <a:rPr lang="en-IN" b="1" dirty="0"/>
              <a:t>) : </a:t>
            </a:r>
            <a:r>
              <a:rPr lang="en-IN" dirty="0"/>
              <a:t>numerical data </a:t>
            </a:r>
            <a:endParaRPr lang="en-IN" b="1" dirty="0"/>
          </a:p>
          <a:p>
            <a:pPr>
              <a:buFont typeface="Arial" panose="020B0604020202020204" pitchFamily="34" charset="0"/>
              <a:buChar char="•"/>
            </a:pPr>
            <a:r>
              <a:rPr lang="en-IN" b="1" dirty="0"/>
              <a:t>Spindle_Speed(RPM) : </a:t>
            </a:r>
            <a:r>
              <a:rPr lang="en-IN" dirty="0"/>
              <a:t>numerical data </a:t>
            </a:r>
            <a:endParaRPr lang="en-IN" b="1" dirty="0"/>
          </a:p>
          <a:p>
            <a:pPr>
              <a:buFont typeface="Arial" panose="020B0604020202020204" pitchFamily="34" charset="0"/>
              <a:buChar char="•"/>
            </a:pPr>
            <a:r>
              <a:rPr lang="en-IN" b="1" dirty="0"/>
              <a:t>Voltage(volts) : </a:t>
            </a:r>
            <a:r>
              <a:rPr lang="en-IN" dirty="0"/>
              <a:t>numerical data </a:t>
            </a:r>
            <a:endParaRPr lang="en-IN" b="1" dirty="0"/>
          </a:p>
          <a:p>
            <a:pPr>
              <a:buFont typeface="Arial" panose="020B0604020202020204" pitchFamily="34" charset="0"/>
              <a:buChar char="•"/>
            </a:pPr>
            <a:r>
              <a:rPr lang="en-IN" b="1" dirty="0"/>
              <a:t>Torque(Nm) : </a:t>
            </a:r>
            <a:r>
              <a:rPr lang="en-IN" dirty="0"/>
              <a:t>numerical data </a:t>
            </a:r>
            <a:endParaRPr lang="en-IN" b="1" dirty="0"/>
          </a:p>
          <a:p>
            <a:pPr>
              <a:buFont typeface="Arial" panose="020B0604020202020204" pitchFamily="34" charset="0"/>
              <a:buChar char="•"/>
            </a:pPr>
            <a:r>
              <a:rPr lang="en-IN" b="1" dirty="0"/>
              <a:t>Cutting(</a:t>
            </a:r>
            <a:r>
              <a:rPr lang="en-IN" b="1" dirty="0" err="1"/>
              <a:t>kN</a:t>
            </a:r>
            <a:r>
              <a:rPr lang="en-IN" b="1" dirty="0"/>
              <a:t>) : </a:t>
            </a:r>
            <a:r>
              <a:rPr lang="en-IN" dirty="0"/>
              <a:t>numerical data </a:t>
            </a:r>
            <a:endParaRPr lang="en-IN" b="1" dirty="0"/>
          </a:p>
          <a:p>
            <a:pPr>
              <a:buFont typeface="Arial" panose="020B0604020202020204" pitchFamily="34" charset="0"/>
              <a:buChar char="•"/>
            </a:pPr>
            <a:r>
              <a:rPr lang="en-IN" b="1" dirty="0"/>
              <a:t>Downtime : </a:t>
            </a:r>
            <a:r>
              <a:rPr lang="en-IN" dirty="0"/>
              <a:t>categorical data</a:t>
            </a:r>
            <a:endParaRPr lang="en-US" b="1" dirty="0"/>
          </a:p>
          <a:p>
            <a:endParaRPr lang="en-IN" dirty="0"/>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559838" y="365430"/>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4000" b="1" dirty="0">
                <a:latin typeface="Times New Roman"/>
                <a:ea typeface="Times New Roman"/>
                <a:cs typeface="Times New Roman"/>
                <a:sym typeface="Times New Roman"/>
              </a:rPr>
              <a:t>Exploratory Data Analysis [EDA]</a:t>
            </a:r>
            <a:endParaRPr sz="40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43205" y="1197443"/>
            <a:ext cx="5374433" cy="523220"/>
          </a:xfrm>
          <a:prstGeom prst="rect">
            <a:avLst/>
          </a:prstGeom>
          <a:noFill/>
        </p:spPr>
        <p:txBody>
          <a:bodyPr wrap="square" rtlCol="0">
            <a:spAutoFit/>
          </a:bodyPr>
          <a:lstStyle/>
          <a:p>
            <a:pPr algn="ctr"/>
            <a:r>
              <a:rPr lang="en-US" sz="2800" b="1" u="sng" dirty="0" smtClean="0"/>
              <a:t>Statistical Insights</a:t>
            </a:r>
            <a:endParaRPr lang="en-IN" sz="2800" b="1" u="sng" dirty="0"/>
          </a:p>
        </p:txBody>
      </p:sp>
      <p:sp>
        <p:nvSpPr>
          <p:cNvPr id="14" name="TextBox 13"/>
          <p:cNvSpPr txBox="1"/>
          <p:nvPr/>
        </p:nvSpPr>
        <p:spPr>
          <a:xfrm>
            <a:off x="6187475" y="1181100"/>
            <a:ext cx="5374433" cy="523220"/>
          </a:xfrm>
          <a:prstGeom prst="rect">
            <a:avLst/>
          </a:prstGeom>
          <a:noFill/>
        </p:spPr>
        <p:txBody>
          <a:bodyPr wrap="square" rtlCol="0">
            <a:spAutoFit/>
          </a:bodyPr>
          <a:lstStyle/>
          <a:p>
            <a:pPr algn="ctr"/>
            <a:r>
              <a:rPr lang="en-US" sz="2800" b="1" u="sng" dirty="0" smtClean="0"/>
              <a:t>Business Insights</a:t>
            </a:r>
            <a:endParaRPr lang="en-IN" sz="2800" b="1" u="sng" dirty="0"/>
          </a:p>
        </p:txBody>
      </p:sp>
      <p:sp>
        <p:nvSpPr>
          <p:cNvPr id="9" name="Rectangle 8"/>
          <p:cNvSpPr/>
          <p:nvPr/>
        </p:nvSpPr>
        <p:spPr>
          <a:xfrm>
            <a:off x="697424" y="1704496"/>
            <a:ext cx="5023374" cy="3950608"/>
          </a:xfrm>
          <a:prstGeom prst="rect">
            <a:avLst/>
          </a:prstGeom>
        </p:spPr>
        <p:txBody>
          <a:bodyPr wrap="square">
            <a:noAutofit/>
          </a:bodyPr>
          <a:lstStyle/>
          <a:p>
            <a:pPr marL="457200" lvl="1">
              <a:lnSpc>
                <a:spcPct val="107000"/>
              </a:lnSpc>
              <a:buSzPts val="1000"/>
              <a:tabLst>
                <a:tab pos="914400" algn="l"/>
              </a:tabLst>
            </a:pP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The code calculates the </a:t>
            </a:r>
          </a:p>
          <a:p>
            <a:pPr marL="742950" lvl="1" indent="-285750">
              <a:lnSpc>
                <a:spcPct val="107000"/>
              </a:lnSpc>
              <a:buSzPts val="1000"/>
              <a:buFont typeface="Arial" panose="020B0604020202020204" pitchFamily="34" charset="0"/>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a:t>
            </a: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mean</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standard deviation,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max, sum of min,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max - min,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skewness values, and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sum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of kurtosis values </a:t>
            </a:r>
            <a:endPar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endParaRPr>
          </a:p>
          <a:p>
            <a:pPr marL="457200" lvl="1">
              <a:lnSpc>
                <a:spcPct val="107000"/>
              </a:lnSpc>
              <a:buSzPts val="1000"/>
              <a:tabLst>
                <a:tab pos="914400" algn="l"/>
              </a:tabLst>
            </a:pPr>
            <a:r>
              <a:rPr lang="en-IN" sz="1650" dirty="0" smtClean="0">
                <a:solidFill>
                  <a:srgbClr val="374151"/>
                </a:solidFill>
                <a:latin typeface="Calibri" panose="020F0502020204030204" pitchFamily="34" charset="0"/>
                <a:ea typeface="Times New Roman" panose="02020603050405020304" pitchFamily="18" charset="0"/>
                <a:cs typeface="Calibri" panose="020F0502020204030204" pitchFamily="34" charset="0"/>
              </a:rPr>
              <a:t>for </a:t>
            </a:r>
            <a:r>
              <a:rPr lang="en-IN" sz="1650" dirty="0">
                <a:solidFill>
                  <a:srgbClr val="374151"/>
                </a:solidFill>
                <a:latin typeface="Calibri" panose="020F0502020204030204" pitchFamily="34" charset="0"/>
                <a:ea typeface="Times New Roman" panose="02020603050405020304" pitchFamily="18" charset="0"/>
                <a:cs typeface="Calibri" panose="020F0502020204030204" pitchFamily="34" charset="0"/>
              </a:rPr>
              <a:t>numeric columns. These values provide summary statistics for the dataset.</a:t>
            </a:r>
            <a:endParaRPr lang="en-IN" sz="165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p:cNvSpPr/>
          <p:nvPr/>
        </p:nvSpPr>
        <p:spPr>
          <a:xfrm>
            <a:off x="6400801" y="1704496"/>
            <a:ext cx="4824774" cy="3950608"/>
          </a:xfrm>
          <a:prstGeom prst="rect">
            <a:avLst/>
          </a:prstGeom>
        </p:spPr>
        <p:txBody>
          <a:bodyPr wrap="square">
            <a:noAutofit/>
          </a:bodyPr>
          <a:lstStyle/>
          <a:p>
            <a:r>
              <a:rPr lang="en-US" sz="1650" dirty="0">
                <a:solidFill>
                  <a:srgbClr val="374151"/>
                </a:solidFill>
                <a:latin typeface="Calibri" panose="020F0502020204030204" pitchFamily="34" charset="0"/>
                <a:cs typeface="Calibri" panose="020F0502020204030204" pitchFamily="34" charset="0"/>
              </a:rPr>
              <a:t>The business insight of this project revolves around a leading vehicle fuel pump manufacturer's goal to minimize unplanned machine downtime in their production process while simultaneously minimizing maintenance </a:t>
            </a:r>
            <a:r>
              <a:rPr lang="en-US" sz="1650" dirty="0" smtClean="0">
                <a:solidFill>
                  <a:srgbClr val="374151"/>
                </a:solidFill>
                <a:latin typeface="Calibri" panose="020F0502020204030204" pitchFamily="34" charset="0"/>
                <a:cs typeface="Calibri" panose="020F0502020204030204" pitchFamily="34" charset="0"/>
              </a:rPr>
              <a:t>costs.</a:t>
            </a:r>
          </a:p>
          <a:p>
            <a:r>
              <a:rPr lang="en-US" sz="1650" dirty="0" smtClean="0">
                <a:solidFill>
                  <a:srgbClr val="374151"/>
                </a:solidFill>
                <a:latin typeface="Calibri" panose="020F0502020204030204" pitchFamily="34" charset="0"/>
                <a:cs typeface="Calibri" panose="020F0502020204030204" pitchFamily="34" charset="0"/>
              </a:rPr>
              <a:t>The </a:t>
            </a:r>
            <a:r>
              <a:rPr lang="en-US" sz="1650" dirty="0">
                <a:solidFill>
                  <a:srgbClr val="374151"/>
                </a:solidFill>
                <a:latin typeface="Calibri" panose="020F0502020204030204" pitchFamily="34" charset="0"/>
                <a:cs typeface="Calibri" panose="020F0502020204030204" pitchFamily="34" charset="0"/>
              </a:rPr>
              <a:t>key insights and objectives are as follows</a:t>
            </a:r>
            <a:r>
              <a:rPr lang="en-US" sz="1650" dirty="0" smtClean="0">
                <a:solidFill>
                  <a:srgbClr val="374151"/>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Minimize </a:t>
            </a:r>
            <a:r>
              <a:rPr lang="en-US" sz="1650" dirty="0">
                <a:solidFill>
                  <a:srgbClr val="374151"/>
                </a:solidFill>
                <a:latin typeface="Calibri" panose="020F0502020204030204" pitchFamily="34" charset="0"/>
                <a:cs typeface="Calibri" panose="020F0502020204030204" pitchFamily="34" charset="0"/>
              </a:rPr>
              <a:t>Unplanned </a:t>
            </a:r>
            <a:r>
              <a:rPr lang="en-US" sz="1650" dirty="0" smtClean="0">
                <a:solidFill>
                  <a:srgbClr val="374151"/>
                </a:solidFill>
                <a:latin typeface="Calibri" panose="020F0502020204030204" pitchFamily="34" charset="0"/>
                <a:cs typeface="Calibri" panose="020F0502020204030204" pitchFamily="34" charset="0"/>
              </a:rPr>
              <a:t>Machine </a:t>
            </a:r>
            <a:r>
              <a:rPr lang="en-US" sz="1650" dirty="0">
                <a:solidFill>
                  <a:srgbClr val="374151"/>
                </a:solidFill>
                <a:latin typeface="Calibri" panose="020F0502020204030204" pitchFamily="34" charset="0"/>
                <a:cs typeface="Calibri" panose="020F0502020204030204" pitchFamily="34" charset="0"/>
              </a:rPr>
              <a:t>Downtime: </a:t>
            </a:r>
            <a:endParaRPr lang="en-US" sz="1650" dirty="0" smtClean="0">
              <a:solidFill>
                <a:srgbClr val="37415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Cost </a:t>
            </a:r>
            <a:r>
              <a:rPr lang="en-US" sz="1650" dirty="0">
                <a:solidFill>
                  <a:srgbClr val="374151"/>
                </a:solidFill>
                <a:latin typeface="Calibri" panose="020F0502020204030204" pitchFamily="34" charset="0"/>
                <a:cs typeface="Calibri" panose="020F0502020204030204" pitchFamily="34" charset="0"/>
              </a:rPr>
              <a:t>Saving</a:t>
            </a:r>
            <a:r>
              <a:rPr lang="en-US" sz="1650" dirty="0" smtClean="0">
                <a:solidFill>
                  <a:srgbClr val="374151"/>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Data-Driven </a:t>
            </a:r>
            <a:r>
              <a:rPr lang="en-US" sz="1650" dirty="0">
                <a:solidFill>
                  <a:srgbClr val="374151"/>
                </a:solidFill>
                <a:latin typeface="Calibri" panose="020F0502020204030204" pitchFamily="34" charset="0"/>
                <a:cs typeface="Calibri" panose="020F0502020204030204" pitchFamily="34" charset="0"/>
              </a:rPr>
              <a:t>Decision-Making</a:t>
            </a:r>
            <a:r>
              <a:rPr lang="en-US" sz="1650" dirty="0" smtClean="0">
                <a:solidFill>
                  <a:srgbClr val="374151"/>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Machine </a:t>
            </a:r>
            <a:r>
              <a:rPr lang="en-US" sz="1650" dirty="0">
                <a:solidFill>
                  <a:srgbClr val="374151"/>
                </a:solidFill>
                <a:latin typeface="Calibri" panose="020F0502020204030204" pitchFamily="34" charset="0"/>
                <a:cs typeface="Calibri" panose="020F0502020204030204" pitchFamily="34" charset="0"/>
              </a:rPr>
              <a:t>Health Monitoring</a:t>
            </a:r>
            <a:r>
              <a:rPr lang="en-US" sz="1650" dirty="0" smtClean="0">
                <a:solidFill>
                  <a:srgbClr val="374151"/>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Predictive </a:t>
            </a:r>
            <a:r>
              <a:rPr lang="en-US" sz="1650" dirty="0">
                <a:solidFill>
                  <a:srgbClr val="374151"/>
                </a:solidFill>
                <a:latin typeface="Calibri" panose="020F0502020204030204" pitchFamily="34" charset="0"/>
                <a:cs typeface="Calibri" panose="020F0502020204030204" pitchFamily="34" charset="0"/>
              </a:rPr>
              <a:t>Maintenance   </a:t>
            </a:r>
            <a:endParaRPr lang="en-US" sz="1650" dirty="0" smtClean="0">
              <a:solidFill>
                <a:srgbClr val="37415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Correlation </a:t>
            </a:r>
            <a:r>
              <a:rPr lang="en-US" sz="1650" dirty="0">
                <a:solidFill>
                  <a:srgbClr val="374151"/>
                </a:solidFill>
                <a:latin typeface="Calibri" panose="020F0502020204030204" pitchFamily="34" charset="0"/>
                <a:cs typeface="Calibri" panose="020F0502020204030204" pitchFamily="34" charset="0"/>
              </a:rPr>
              <a:t>Analysis: </a:t>
            </a:r>
            <a:endParaRPr lang="en-US" sz="1650" dirty="0" smtClean="0">
              <a:solidFill>
                <a:srgbClr val="37415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Visualization </a:t>
            </a:r>
          </a:p>
          <a:p>
            <a:pPr marL="285750" indent="-285750">
              <a:buFont typeface="Arial" panose="020B0604020202020204" pitchFamily="34" charset="0"/>
              <a:buChar char="•"/>
            </a:pPr>
            <a:r>
              <a:rPr lang="en-US" sz="1650" dirty="0" smtClean="0">
                <a:solidFill>
                  <a:srgbClr val="374151"/>
                </a:solidFill>
                <a:latin typeface="Calibri" panose="020F0502020204030204" pitchFamily="34" charset="0"/>
                <a:cs typeface="Calibri" panose="020F0502020204030204" pitchFamily="34" charset="0"/>
              </a:rPr>
              <a:t>Feature </a:t>
            </a:r>
            <a:r>
              <a:rPr lang="en-US" sz="1650" dirty="0">
                <a:solidFill>
                  <a:srgbClr val="374151"/>
                </a:solidFill>
                <a:latin typeface="Calibri" panose="020F0502020204030204" pitchFamily="34" charset="0"/>
                <a:cs typeface="Calibri" panose="020F0502020204030204" pitchFamily="34" charset="0"/>
              </a:rPr>
              <a:t>Engineering: </a:t>
            </a:r>
            <a:endParaRPr lang="en-IN" sz="165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838200" y="704786"/>
            <a:ext cx="10515600" cy="6462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4000" b="1" dirty="0">
                <a:latin typeface="Times New Roman"/>
                <a:ea typeface="Times New Roman"/>
                <a:cs typeface="Times New Roman"/>
                <a:sym typeface="Times New Roman"/>
              </a:rPr>
              <a:t>Data Preprocessing</a:t>
            </a:r>
            <a:endParaRPr sz="5400" dirty="0"/>
          </a:p>
        </p:txBody>
      </p:sp>
      <p:sp>
        <p:nvSpPr>
          <p:cNvPr id="2" name="Text Placeholder 1"/>
          <p:cNvSpPr>
            <a:spLocks noGrp="1"/>
          </p:cNvSpPr>
          <p:nvPr>
            <p:ph type="body" idx="1"/>
          </p:nvPr>
        </p:nvSpPr>
        <p:spPr>
          <a:xfrm>
            <a:off x="671945" y="1635620"/>
            <a:ext cx="10515600" cy="4807650"/>
          </a:xfrm>
        </p:spPr>
        <p:txBody>
          <a:bodyPr>
            <a:noAutofit/>
          </a:bodyPr>
          <a:lstStyle/>
          <a:p>
            <a:pPr marL="0" lvl="0" indent="0" eaLnBrk="0" fontAlgn="base" hangingPunct="0">
              <a:lnSpc>
                <a:spcPct val="100000"/>
              </a:lnSpc>
              <a:spcBef>
                <a:spcPct val="0"/>
              </a:spcBef>
              <a:spcAft>
                <a:spcPct val="0"/>
              </a:spcAft>
              <a:buClrTx/>
              <a:buSzTx/>
              <a:buNone/>
            </a:pPr>
            <a:r>
              <a:rPr lang="en-US" altLang="en-US" sz="1800" b="1" dirty="0">
                <a:solidFill>
                  <a:schemeClr val="tx1"/>
                </a:solidFill>
                <a:latin typeface="Calibri" panose="020F0502020204030204" pitchFamily="34" charset="0"/>
                <a:cs typeface="Calibri" panose="020F0502020204030204" pitchFamily="34" charset="0"/>
              </a:rPr>
              <a:t>Data Reading</a:t>
            </a:r>
            <a:r>
              <a:rPr lang="en-US" altLang="en-US" sz="1800" dirty="0">
                <a:solidFill>
                  <a:schemeClr val="tx1"/>
                </a:solidFill>
                <a:latin typeface="Calibri" panose="020F0502020204030204" pitchFamily="34" charset="0"/>
                <a:cs typeface="Calibri" panose="020F0502020204030204" pitchFamily="34" charset="0"/>
              </a:rPr>
              <a:t>:</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cs typeface="Calibri" panose="020F0502020204030204" pitchFamily="34" charset="0"/>
              </a:rPr>
              <a:t>Initially, you loaded the dataset into your environment using the </a:t>
            </a:r>
            <a:r>
              <a:rPr lang="en-US" altLang="en-US" sz="1800" b="1" dirty="0">
                <a:solidFill>
                  <a:schemeClr val="tx1"/>
                </a:solidFill>
                <a:latin typeface="Calibri" panose="020F0502020204030204" pitchFamily="34" charset="0"/>
                <a:cs typeface="Calibri" panose="020F0502020204030204" pitchFamily="34" charset="0"/>
              </a:rPr>
              <a:t>pd.read_csv</a:t>
            </a:r>
            <a:r>
              <a:rPr lang="en-US" altLang="en-US" sz="1800" dirty="0">
                <a:solidFill>
                  <a:schemeClr val="tx1"/>
                </a:solidFill>
                <a:latin typeface="Calibri" panose="020F0502020204030204" pitchFamily="34" charset="0"/>
                <a:cs typeface="Calibri" panose="020F0502020204030204" pitchFamily="34" charset="0"/>
              </a:rPr>
              <a:t> function. This step is essential for bringing the data into your analysis environment, making it ready for further preprocessing and analysis.</a:t>
            </a:r>
          </a:p>
          <a:p>
            <a:pPr marL="0" lvl="0" indent="0" eaLnBrk="0" fontAlgn="base" hangingPunct="0">
              <a:lnSpc>
                <a:spcPct val="100000"/>
              </a:lnSpc>
              <a:spcBef>
                <a:spcPct val="0"/>
              </a:spcBef>
              <a:spcAft>
                <a:spcPct val="0"/>
              </a:spcAft>
              <a:buClrTx/>
              <a:buSzTx/>
              <a:buNone/>
            </a:pPr>
            <a:endParaRPr lang="en-US" altLang="en-US" sz="1800" b="1"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ClrTx/>
              <a:buSzTx/>
              <a:buNone/>
            </a:pPr>
            <a:r>
              <a:rPr lang="en-US" altLang="en-US" sz="1800" b="1" dirty="0">
                <a:solidFill>
                  <a:schemeClr val="tx1"/>
                </a:solidFill>
                <a:latin typeface="Calibri" panose="020F0502020204030204" pitchFamily="34" charset="0"/>
                <a:cs typeface="Calibri" panose="020F0502020204030204" pitchFamily="34" charset="0"/>
              </a:rPr>
              <a:t>Dataset Information</a:t>
            </a:r>
            <a:r>
              <a:rPr lang="en-US" altLang="en-US" sz="1800" dirty="0">
                <a:solidFill>
                  <a:schemeClr val="tx1"/>
                </a:solidFill>
                <a:latin typeface="Calibri" panose="020F0502020204030204" pitchFamily="34" charset="0"/>
                <a:cs typeface="Calibri" panose="020F0502020204030204" pitchFamily="34" charset="0"/>
              </a:rPr>
              <a:t>: </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cs typeface="Calibri" panose="020F0502020204030204" pitchFamily="34" charset="0"/>
              </a:rPr>
              <a:t>Started by gaining an understanding of the dataset's structure and characteristics using the </a:t>
            </a:r>
            <a:r>
              <a:rPr lang="en-US" altLang="en-US" sz="1800" b="1" dirty="0">
                <a:solidFill>
                  <a:schemeClr val="tx1"/>
                </a:solidFill>
                <a:latin typeface="Calibri" panose="020F0502020204030204" pitchFamily="34" charset="0"/>
                <a:cs typeface="Calibri" panose="020F0502020204030204" pitchFamily="34" charset="0"/>
              </a:rPr>
              <a:t>data.info()</a:t>
            </a:r>
            <a:r>
              <a:rPr lang="en-US" altLang="en-US" sz="1800" dirty="0">
                <a:solidFill>
                  <a:schemeClr val="tx1"/>
                </a:solidFill>
                <a:latin typeface="Calibri" panose="020F0502020204030204" pitchFamily="34" charset="0"/>
                <a:cs typeface="Calibri" panose="020F0502020204030204" pitchFamily="34" charset="0"/>
              </a:rPr>
              <a:t> method. This step provided valuable insights into the data's columns, data types, and any missing values. </a:t>
            </a:r>
          </a:p>
          <a:p>
            <a:pPr marL="0" lvl="0" indent="0" eaLnBrk="0" fontAlgn="base" hangingPunct="0">
              <a:lnSpc>
                <a:spcPct val="100000"/>
              </a:lnSpc>
              <a:spcBef>
                <a:spcPct val="0"/>
              </a:spcBef>
              <a:spcAft>
                <a:spcPct val="0"/>
              </a:spcAft>
              <a:buClrTx/>
              <a:buSzTx/>
              <a:buNone/>
            </a:pPr>
            <a:endParaRPr lang="en-US" altLang="en-US" sz="1800"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ClrTx/>
              <a:buSzTx/>
              <a:buNone/>
            </a:pPr>
            <a:r>
              <a:rPr lang="en-US" altLang="en-US" sz="1800" b="1" dirty="0">
                <a:solidFill>
                  <a:schemeClr val="tx1"/>
                </a:solidFill>
                <a:latin typeface="Calibri" panose="020F0502020204030204" pitchFamily="34" charset="0"/>
                <a:cs typeface="Calibri" panose="020F0502020204030204" pitchFamily="34" charset="0"/>
              </a:rPr>
              <a:t>Descriptive Statistics</a:t>
            </a:r>
            <a:r>
              <a:rPr lang="en-US" altLang="en-US" sz="1800" dirty="0">
                <a:solidFill>
                  <a:schemeClr val="tx1"/>
                </a:solidFill>
                <a:latin typeface="Calibri" panose="020F0502020204030204" pitchFamily="34" charset="0"/>
                <a:cs typeface="Calibri" panose="020F0502020204030204" pitchFamily="34" charset="0"/>
              </a:rPr>
              <a:t>:</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cs typeface="Calibri" panose="020F0502020204030204" pitchFamily="34" charset="0"/>
              </a:rPr>
              <a:t>This utilized the </a:t>
            </a:r>
            <a:r>
              <a:rPr lang="en-US" altLang="en-US" sz="1800" b="1" dirty="0">
                <a:solidFill>
                  <a:schemeClr val="tx1"/>
                </a:solidFill>
                <a:latin typeface="Calibri" panose="020F0502020204030204" pitchFamily="34" charset="0"/>
                <a:cs typeface="Calibri" panose="020F0502020204030204" pitchFamily="34" charset="0"/>
              </a:rPr>
              <a:t>data.describe()</a:t>
            </a:r>
            <a:r>
              <a:rPr lang="en-US" altLang="en-US" sz="1800" dirty="0">
                <a:solidFill>
                  <a:schemeClr val="tx1"/>
                </a:solidFill>
                <a:latin typeface="Calibri" panose="020F0502020204030204" pitchFamily="34" charset="0"/>
                <a:cs typeface="Calibri" panose="020F0502020204030204" pitchFamily="34" charset="0"/>
              </a:rPr>
              <a:t> method to generate summary statistics for the dataset. This allowed you to gain insights into the central tendency, dispersion, and distribution of numerical features in the data.</a:t>
            </a:r>
          </a:p>
          <a:p>
            <a:pPr marL="0" lvl="0" indent="0" eaLnBrk="0" fontAlgn="base" hangingPunct="0">
              <a:lnSpc>
                <a:spcPct val="100000"/>
              </a:lnSpc>
              <a:spcBef>
                <a:spcPct val="0"/>
              </a:spcBef>
              <a:spcAft>
                <a:spcPct val="0"/>
              </a:spcAft>
              <a:buClrTx/>
              <a:buSzTx/>
              <a:buFontTx/>
              <a:buAutoNum type="arabicPeriod"/>
            </a:pPr>
            <a:endParaRPr lang="en-US" altLang="en-US" sz="1800" dirty="0">
              <a:solidFill>
                <a:schemeClr val="tx1"/>
              </a:solidFill>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ClrTx/>
              <a:buSzTx/>
              <a:buNone/>
            </a:pPr>
            <a:r>
              <a:rPr lang="en-US" altLang="en-US" sz="1800" b="1" dirty="0">
                <a:solidFill>
                  <a:schemeClr val="tx1"/>
                </a:solidFill>
                <a:latin typeface="Calibri" panose="020F0502020204030204" pitchFamily="34" charset="0"/>
                <a:cs typeface="Calibri" panose="020F0502020204030204" pitchFamily="34" charset="0"/>
              </a:rPr>
              <a:t>Duplicate Data Identification</a:t>
            </a:r>
            <a:r>
              <a:rPr lang="en-US" altLang="en-US" sz="1800" dirty="0">
                <a:solidFill>
                  <a:schemeClr val="tx1"/>
                </a:solidFill>
                <a:latin typeface="Calibri" panose="020F0502020204030204" pitchFamily="34" charset="0"/>
                <a:cs typeface="Calibri" panose="020F0502020204030204" pitchFamily="34" charset="0"/>
              </a:rPr>
              <a:t>: </a:t>
            </a:r>
          </a:p>
          <a:p>
            <a:pPr marL="0" lvl="0" indent="0" eaLnBrk="0" fontAlgn="base" hangingPunct="0">
              <a:lnSpc>
                <a:spcPct val="100000"/>
              </a:lnSpc>
              <a:spcBef>
                <a:spcPct val="0"/>
              </a:spcBef>
              <a:spcAft>
                <a:spcPct val="0"/>
              </a:spcAft>
              <a:buClrTx/>
              <a:buSzTx/>
              <a:buNone/>
            </a:pPr>
            <a:r>
              <a:rPr lang="en-US" altLang="en-US" sz="1800" dirty="0">
                <a:solidFill>
                  <a:schemeClr val="tx1"/>
                </a:solidFill>
                <a:latin typeface="Calibri" panose="020F0502020204030204" pitchFamily="34" charset="0"/>
                <a:cs typeface="Calibri" panose="020F0502020204030204" pitchFamily="34" charset="0"/>
              </a:rPr>
              <a:t>To ensure data integrity and consistency, identified duplicate records within the dataset using the </a:t>
            </a:r>
            <a:r>
              <a:rPr lang="en-US" altLang="en-US" sz="1800" b="1" dirty="0">
                <a:solidFill>
                  <a:schemeClr val="tx1"/>
                </a:solidFill>
                <a:latin typeface="Calibri" panose="020F0502020204030204" pitchFamily="34" charset="0"/>
                <a:cs typeface="Calibri" panose="020F0502020204030204" pitchFamily="34" charset="0"/>
              </a:rPr>
              <a:t>data.duplicated()</a:t>
            </a:r>
            <a:r>
              <a:rPr lang="en-US" altLang="en-US" sz="1800" dirty="0">
                <a:solidFill>
                  <a:schemeClr val="tx1"/>
                </a:solidFill>
                <a:latin typeface="Calibri" panose="020F0502020204030204" pitchFamily="34" charset="0"/>
                <a:cs typeface="Calibri" panose="020F0502020204030204" pitchFamily="34" charset="0"/>
              </a:rPr>
              <a:t> method. This step is crucial in maintaining data quality and can help in detecting and handling redundant information.</a:t>
            </a: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742</Words>
  <Application>Microsoft Office PowerPoint</Application>
  <PresentationFormat>Widescreen</PresentationFormat>
  <Paragraphs>99</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Times New Roman</vt:lpstr>
      <vt:lpstr>Georgia</vt:lpstr>
      <vt:lpstr>Proxima Nova</vt:lpstr>
      <vt:lpstr>Arial</vt:lpstr>
      <vt:lpstr>Symbol</vt:lpstr>
      <vt:lpstr>Office Theme</vt:lpstr>
      <vt:lpstr>Machine Downtime</vt:lpstr>
      <vt:lpstr>Contents</vt:lpstr>
      <vt:lpstr>Project Architecture</vt:lpstr>
      <vt:lpstr>Business Problem</vt:lpstr>
      <vt:lpstr>PowerPoint Presentation</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Windows User</cp:lastModifiedBy>
  <cp:revision>18</cp:revision>
  <dcterms:created xsi:type="dcterms:W3CDTF">2022-02-16T01:47:29Z</dcterms:created>
  <dcterms:modified xsi:type="dcterms:W3CDTF">2023-11-07T13:43:20Z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