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Helvetica Neue" panose="020B0604020202020204"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V8GmGQCgjRx9fG5Uo9Zdtzx8E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3"/>
          <p:cNvSpPr>
            <a:spLocks noGrp="1"/>
          </p:cNvSpPr>
          <p:nvPr>
            <p:ph type="pic" idx="2"/>
          </p:nvPr>
        </p:nvSpPr>
        <p:spPr>
          <a:xfrm>
            <a:off x="5183188" y="987425"/>
            <a:ext cx="6172200" cy="4873625"/>
          </a:xfrm>
          <a:prstGeom prst="rect">
            <a:avLst/>
          </a:prstGeom>
          <a:noFill/>
          <a:ln>
            <a:noFill/>
          </a:ln>
        </p:spPr>
      </p:sp>
      <p:sp>
        <p:nvSpPr>
          <p:cNvPr id="64" name="Google Shape;64;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118559" y="363238"/>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C000"/>
              </a:buClr>
              <a:buSzPts val="6000"/>
              <a:buFont typeface="Calibri"/>
              <a:buNone/>
            </a:pPr>
            <a:r>
              <a:rPr lang="en-US" b="1">
                <a:solidFill>
                  <a:srgbClr val="FFC000"/>
                </a:solidFill>
              </a:rPr>
              <a:t>Capstone Project</a:t>
            </a:r>
            <a:br>
              <a:rPr lang="en-US" b="1">
                <a:solidFill>
                  <a:srgbClr val="FFC000"/>
                </a:solidFill>
              </a:rPr>
            </a:br>
            <a:r>
              <a:rPr lang="en-US" b="1">
                <a:solidFill>
                  <a:srgbClr val="FFC000"/>
                </a:solidFill>
              </a:rPr>
              <a:t> </a:t>
            </a:r>
            <a:r>
              <a:rPr lang="en-US">
                <a:solidFill>
                  <a:srgbClr val="00B0F0"/>
                </a:solidFill>
              </a:rPr>
              <a:t>Hotel Booking Analysis</a:t>
            </a:r>
            <a:endParaRPr>
              <a:solidFill>
                <a:srgbClr val="00B0F0"/>
              </a:solidFill>
            </a:endParaRPr>
          </a:p>
        </p:txBody>
      </p:sp>
      <p:sp>
        <p:nvSpPr>
          <p:cNvPr id="85" name="Google Shape;85;p1"/>
          <p:cNvSpPr txBox="1">
            <a:spLocks noGrp="1"/>
          </p:cNvSpPr>
          <p:nvPr>
            <p:ph type="subTitle" idx="1"/>
          </p:nvPr>
        </p:nvSpPr>
        <p:spPr>
          <a:xfrm>
            <a:off x="1118559" y="2750838"/>
            <a:ext cx="9549441" cy="2506962"/>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dk1"/>
              </a:buClr>
              <a:buSzPct val="100000"/>
              <a:buNone/>
            </a:pPr>
            <a:r>
              <a:rPr lang="en-US" sz="3200" b="1"/>
              <a:t>Cohort – Milan</a:t>
            </a:r>
            <a:endParaRPr/>
          </a:p>
          <a:p>
            <a:pPr marL="0" lvl="0" indent="0" algn="ctr" rtl="0">
              <a:lnSpc>
                <a:spcPct val="90000"/>
              </a:lnSpc>
              <a:spcBef>
                <a:spcPts val="1000"/>
              </a:spcBef>
              <a:spcAft>
                <a:spcPts val="0"/>
              </a:spcAft>
              <a:buClr>
                <a:schemeClr val="dk1"/>
              </a:buClr>
              <a:buSzPct val="100000"/>
              <a:buNone/>
            </a:pPr>
            <a:endParaRPr sz="3200" b="1"/>
          </a:p>
          <a:p>
            <a:pPr marL="0" lvl="0" indent="0" algn="ctr" rtl="0">
              <a:lnSpc>
                <a:spcPct val="90000"/>
              </a:lnSpc>
              <a:spcBef>
                <a:spcPts val="1000"/>
              </a:spcBef>
              <a:spcAft>
                <a:spcPts val="0"/>
              </a:spcAft>
              <a:buClr>
                <a:schemeClr val="dk1"/>
              </a:buClr>
              <a:buSzPct val="100000"/>
              <a:buNone/>
            </a:pPr>
            <a:endParaRPr sz="3200" b="1"/>
          </a:p>
          <a:p>
            <a:pPr marL="0" lvl="0" indent="0" algn="r" rtl="0">
              <a:lnSpc>
                <a:spcPct val="90000"/>
              </a:lnSpc>
              <a:spcBef>
                <a:spcPts val="1000"/>
              </a:spcBef>
              <a:spcAft>
                <a:spcPts val="0"/>
              </a:spcAft>
              <a:buClr>
                <a:schemeClr val="dk1"/>
              </a:buClr>
              <a:buSzPct val="100000"/>
              <a:buNone/>
            </a:pPr>
            <a:r>
              <a:rPr lang="en-US" sz="3200" b="1"/>
              <a:t>Team members</a:t>
            </a:r>
            <a:endParaRPr/>
          </a:p>
          <a:p>
            <a:pPr marL="0" lvl="0" indent="0" algn="r" rtl="0">
              <a:lnSpc>
                <a:spcPct val="90000"/>
              </a:lnSpc>
              <a:spcBef>
                <a:spcPts val="1000"/>
              </a:spcBef>
              <a:spcAft>
                <a:spcPts val="0"/>
              </a:spcAft>
              <a:buClr>
                <a:schemeClr val="dk1"/>
              </a:buClr>
              <a:buSzPct val="100000"/>
              <a:buNone/>
            </a:pPr>
            <a:r>
              <a:rPr lang="en-US" sz="3200"/>
              <a:t>Megha Dethe</a:t>
            </a:r>
            <a:endParaRPr sz="3200"/>
          </a:p>
          <a:p>
            <a:pPr marL="0" lvl="0" indent="0" algn="r" rtl="0">
              <a:lnSpc>
                <a:spcPct val="90000"/>
              </a:lnSpc>
              <a:spcBef>
                <a:spcPts val="1000"/>
              </a:spcBef>
              <a:spcAft>
                <a:spcPts val="0"/>
              </a:spcAft>
              <a:buClr>
                <a:schemeClr val="dk1"/>
              </a:buClr>
              <a:buSzPct val="100000"/>
              <a:buNone/>
            </a:pPr>
            <a:r>
              <a:rPr lang="en-US" sz="3200"/>
              <a:t>Praful Gedam </a:t>
            </a:r>
            <a:r>
              <a:rPr lang="en-US"/>
              <a:t> </a:t>
            </a:r>
            <a:endParaRPr/>
          </a:p>
          <a:p>
            <a:pPr marL="0" lvl="0" indent="0" algn="ctr" rtl="0">
              <a:lnSpc>
                <a:spcPct val="90000"/>
              </a:lnSpc>
              <a:spcBef>
                <a:spcPts val="1000"/>
              </a:spcBef>
              <a:spcAft>
                <a:spcPts val="0"/>
              </a:spcAft>
              <a:buClr>
                <a:schemeClr val="dk1"/>
              </a:buClr>
              <a:buSzPct val="100000"/>
              <a:buNone/>
            </a:pPr>
            <a:endParaRPr/>
          </a:p>
        </p:txBody>
      </p:sp>
      <p:pic>
        <p:nvPicPr>
          <p:cNvPr id="86" name="Google Shape;86;p1" descr="AlmaBetter | LinkedIn"/>
          <p:cNvPicPr preferRelativeResize="0"/>
          <p:nvPr/>
        </p:nvPicPr>
        <p:blipFill rotWithShape="1">
          <a:blip r:embed="rId3">
            <a:alphaModFix/>
          </a:blip>
          <a:srcRect/>
          <a:stretch/>
        </p:blipFill>
        <p:spPr>
          <a:xfrm>
            <a:off x="10262559" y="534838"/>
            <a:ext cx="1265208"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p:nvPr/>
        </p:nvSpPr>
        <p:spPr>
          <a:xfrm>
            <a:off x="2867026" y="276195"/>
            <a:ext cx="541972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Co-relation and Heatmap</a:t>
            </a:r>
            <a:r>
              <a:rPr lang="en-US" sz="2000" b="1">
                <a:solidFill>
                  <a:srgbClr val="FFC000"/>
                </a:solidFill>
                <a:latin typeface="Arial"/>
                <a:ea typeface="Arial"/>
                <a:cs typeface="Arial"/>
                <a:sym typeface="Arial"/>
              </a:rPr>
              <a:t>: </a:t>
            </a:r>
            <a:endParaRPr sz="1800">
              <a:solidFill>
                <a:schemeClr val="dk1"/>
              </a:solidFill>
              <a:latin typeface="Calibri"/>
              <a:ea typeface="Calibri"/>
              <a:cs typeface="Calibri"/>
              <a:sym typeface="Calibri"/>
            </a:endParaRPr>
          </a:p>
        </p:txBody>
      </p:sp>
      <p:sp>
        <p:nvSpPr>
          <p:cNvPr id="163" name="Google Shape;163;p10"/>
          <p:cNvSpPr/>
          <p:nvPr/>
        </p:nvSpPr>
        <p:spPr>
          <a:xfrm>
            <a:off x="6096000" y="1084870"/>
            <a:ext cx="6096000" cy="203132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0000"/>
              </a:buClr>
              <a:buSzPts val="1800"/>
              <a:buFont typeface="Noto Sans Symbols"/>
              <a:buChar char="❖"/>
            </a:pPr>
            <a:r>
              <a:rPr lang="en-US" sz="1800">
                <a:solidFill>
                  <a:srgbClr val="000000"/>
                </a:solidFill>
                <a:latin typeface="Arial"/>
                <a:ea typeface="Arial"/>
                <a:cs typeface="Arial"/>
                <a:sym typeface="Arial"/>
              </a:rPr>
              <a:t> For longer duration of stays people generally plan little before the actual arrival.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rgbClr val="FFC000"/>
                </a:solidFill>
                <a:latin typeface="Noto Sans Symbols"/>
                <a:ea typeface="Noto Sans Symbols"/>
                <a:cs typeface="Noto Sans Symbols"/>
                <a:sym typeface="Noto Sans Symbols"/>
              </a:rPr>
              <a:t> </a:t>
            </a:r>
            <a:r>
              <a:rPr lang="en-US" sz="1800">
                <a:solidFill>
                  <a:srgbClr val="000000"/>
                </a:solidFill>
                <a:latin typeface="Arial"/>
                <a:ea typeface="Arial"/>
                <a:cs typeface="Arial"/>
                <a:sym typeface="Arial"/>
              </a:rPr>
              <a:t>Around 13% of total people have made a </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rgbClr val="000000"/>
              </a:buClr>
              <a:buSzPts val="1800"/>
              <a:buFont typeface="Noto Sans Symbols"/>
              <a:buChar char="❖"/>
            </a:pPr>
            <a:r>
              <a:rPr lang="en-US" sz="1800">
                <a:solidFill>
                  <a:srgbClr val="000000"/>
                </a:solidFill>
                <a:latin typeface="Arial"/>
                <a:ea typeface="Arial"/>
                <a:cs typeface="Arial"/>
                <a:sym typeface="Arial"/>
              </a:rPr>
              <a:t>special request in their booking.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rgbClr val="FFC000"/>
                </a:solidFill>
                <a:latin typeface="Noto Sans Symbols"/>
                <a:ea typeface="Noto Sans Symbols"/>
                <a:cs typeface="Noto Sans Symbols"/>
                <a:sym typeface="Noto Sans Symbols"/>
              </a:rPr>
              <a:t> </a:t>
            </a:r>
            <a:r>
              <a:rPr lang="en-US" sz="1800">
                <a:solidFill>
                  <a:srgbClr val="000000"/>
                </a:solidFill>
                <a:latin typeface="Arial"/>
                <a:ea typeface="Arial"/>
                <a:cs typeface="Arial"/>
                <a:sym typeface="Arial"/>
              </a:rPr>
              <a:t>Barely any transaction has </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rgbClr val="000000"/>
              </a:buClr>
              <a:buSzPts val="1800"/>
              <a:buFont typeface="Noto Sans Symbols"/>
              <a:buChar char="❖"/>
            </a:pPr>
            <a:r>
              <a:rPr lang="en-US" sz="1800">
                <a:solidFill>
                  <a:srgbClr val="000000"/>
                </a:solidFill>
                <a:latin typeface="Arial"/>
                <a:ea typeface="Arial"/>
                <a:cs typeface="Arial"/>
                <a:sym typeface="Arial"/>
              </a:rPr>
              <a:t>occurred which led to the cancellation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rgbClr val="000000"/>
                </a:solidFill>
                <a:latin typeface="Arial"/>
                <a:ea typeface="Arial"/>
                <a:cs typeface="Arial"/>
                <a:sym typeface="Arial"/>
              </a:rPr>
              <a:t>afterward.</a:t>
            </a:r>
            <a:endParaRPr sz="1800">
              <a:solidFill>
                <a:schemeClr val="dk1"/>
              </a:solidFill>
              <a:latin typeface="Calibri"/>
              <a:ea typeface="Calibri"/>
              <a:cs typeface="Calibri"/>
              <a:sym typeface="Calibri"/>
            </a:endParaRPr>
          </a:p>
        </p:txBody>
      </p:sp>
      <p:pic>
        <p:nvPicPr>
          <p:cNvPr id="164" name="Google Shape;164;p10"/>
          <p:cNvPicPr preferRelativeResize="0"/>
          <p:nvPr/>
        </p:nvPicPr>
        <p:blipFill rotWithShape="1">
          <a:blip r:embed="rId3">
            <a:alphaModFix/>
          </a:blip>
          <a:srcRect/>
          <a:stretch/>
        </p:blipFill>
        <p:spPr>
          <a:xfrm>
            <a:off x="276047" y="1084870"/>
            <a:ext cx="5624422" cy="5237014"/>
          </a:xfrm>
          <a:prstGeom prst="rect">
            <a:avLst/>
          </a:prstGeom>
          <a:noFill/>
          <a:ln>
            <a:noFill/>
          </a:ln>
        </p:spPr>
      </p:pic>
      <p:pic>
        <p:nvPicPr>
          <p:cNvPr id="165" name="Google Shape;165;p10" descr="AlmaBetter | LinkedIn"/>
          <p:cNvPicPr preferRelativeResize="0"/>
          <p:nvPr/>
        </p:nvPicPr>
        <p:blipFill rotWithShape="1">
          <a:blip r:embed="rId4">
            <a:alphaModFix/>
          </a:blip>
          <a:srcRect/>
          <a:stretch/>
        </p:blipFill>
        <p:spPr>
          <a:xfrm>
            <a:off x="10464141" y="240625"/>
            <a:ext cx="914101" cy="3546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p:nvPr/>
        </p:nvSpPr>
        <p:spPr>
          <a:xfrm>
            <a:off x="3039274" y="311354"/>
            <a:ext cx="571239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a:solidFill>
                  <a:srgbClr val="FF0000"/>
                </a:solidFill>
                <a:latin typeface="Roboto"/>
                <a:ea typeface="Roboto"/>
                <a:cs typeface="Roboto"/>
                <a:sym typeface="Roboto"/>
              </a:rPr>
              <a:t>EDA [Exploratory Data Analysis]</a:t>
            </a:r>
            <a:endParaRPr sz="2800" b="1" i="0">
              <a:solidFill>
                <a:srgbClr val="FF0000"/>
              </a:solidFill>
              <a:latin typeface="Roboto"/>
              <a:ea typeface="Roboto"/>
              <a:cs typeface="Roboto"/>
              <a:sym typeface="Roboto"/>
            </a:endParaRPr>
          </a:p>
        </p:txBody>
      </p:sp>
      <p:sp>
        <p:nvSpPr>
          <p:cNvPr id="171" name="Google Shape;171;p11"/>
          <p:cNvSpPr/>
          <p:nvPr/>
        </p:nvSpPr>
        <p:spPr>
          <a:xfrm>
            <a:off x="362309" y="923828"/>
            <a:ext cx="54345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212121"/>
                </a:solidFill>
                <a:latin typeface="Roboto"/>
                <a:ea typeface="Roboto"/>
                <a:cs typeface="Roboto"/>
                <a:sym typeface="Roboto"/>
              </a:rPr>
              <a:t>1.</a:t>
            </a:r>
            <a:r>
              <a:rPr lang="en-US" sz="1800" b="1" i="0">
                <a:solidFill>
                  <a:srgbClr val="212121"/>
                </a:solidFill>
                <a:latin typeface="Roboto"/>
                <a:ea typeface="Roboto"/>
                <a:cs typeface="Roboto"/>
                <a:sym typeface="Roboto"/>
              </a:rPr>
              <a:t> Which Agent makes most no. of bookings</a:t>
            </a:r>
            <a:endParaRPr sz="1800" b="0" i="0">
              <a:solidFill>
                <a:srgbClr val="212121"/>
              </a:solidFill>
              <a:latin typeface="Roboto"/>
              <a:ea typeface="Roboto"/>
              <a:cs typeface="Roboto"/>
              <a:sym typeface="Roboto"/>
            </a:endParaRPr>
          </a:p>
        </p:txBody>
      </p:sp>
      <p:sp>
        <p:nvSpPr>
          <p:cNvPr id="172" name="Google Shape;172;p11" descr="data:image/png;base64,iVBORw0KGgoAAAANSUhEUgAAAnkAAAFFCAYAAACQWfvqAAAABHNCSVQICAgIfAhkiAAAAAlwSFlzAAALEgAACxIB0t1+/AAAADh0RVh0U29mdHdhcmUAbWF0cGxvdGxpYiB2ZXJzaW9uMy4yLjIsIGh0dHA6Ly9tYXRwbG90bGliLm9yZy+WH4yJAAAeUklEQVR4nO3deZRdZZnv8W9VkioiIQECiAwhoORRuSxokdbrPLRjiyOiCERpBwZtbbGvM4N2izSCigJNGlplkiuoICoiy6UoabCvInFo7Qe0CURFiWFGkwBV94+9C4oiSZ19htp1dn0/a51VZ7/v3lXPTk5V/ep993n3wOjoKJIkSWqWwboLkCRJUvcZ8iRJkhrIkCdJktRAhjxJkqQGMuRJkiQ1kCFPkiSpgWZP1ReKiEuAXYER4B7g7zNzRUQsAc4GFgJrgKWZeUN5TNf7JEmSZoKpHMl7Y2bulZl/BZwEfK5sPwM4LTOXAKcBy8Yd04s+SZKkxhuoYzHkiFgKvBN4KXA9sDAzH4iIWRQjb7sDA93uy8zVLZQ3DOwL3AI80LWTliRJ6r5ZwGOAHwHrxndM2XQtQEScBbyQIoi9GNgZ+F1mPgBQhrLfl+0DPehrJeTtC1zVrXOWJEmaAs8Elo9vmNI3XmTmWzJzEfBB4BNT+bUruKXuAiRJkip6RH6pZboWICL+AiwGkuk1XbsYuHHNmnsYGfG+vpIkafoaHBxg4cJ5ULy5deXD+qaigIiYFxE7j9veD7gNuBVYARxYdh0IXJeZqzOz6329O0NJkqTpZaquydscuCgiNqd4M8NtwH6ZORoRhwNnR8QxwO3A0nHH9aJPkiSp8Wqbrp3GFuN0rSRJ6gO1T9dKkiRpahnyJEmSGsiQJ0mS1ECGPEmSpAYy5EmSJDWQIU+SJKmBpvTetf1si/mbsdnwnLrLqGTtuvu4+661dZchSZJqYMhr0WbDc3jDe8+vu4xKvnjiQdyNIU+SpJnI6VpJkqQGMuRJkiQ1kCFPkiSpgQx5kiRJDWTIkyRJaiBDniRJUgMZ8iRJkhrIkCdJktRAhjxJkqQGMuRJkiQ1kCFPkiSpgQx5kiRJDWTIkyRJaiBDniRJUgMZ8iRJkhrIkCdJktRAhjxJkqQGMuRJkiQ1kCFPkiSpgQx5kiRJDWTIkyRJaiBDniRJUgMZ8iRJkhrIkCdJktRAhjxJkqQGMuRJkiQ1kCFPkiSpgQx5kiRJDTR7Kr5IRCwEzgUeC6wHbgAOy8zVETEK/BwYKXc/JDN/Xh63H/CJss5rgUMz88+d9EmSJM0EUzWSNwqcmJmRmXsCvwFOGNf/tMzcu3yMBbx5wJnAfpn5OOBu4B876ZMkSZoppiTkZeZtmXnluKYfArtMcthLgB9n5g3l9hnA6zrskyRJmhGmZLp2vIgYBI4ALh3XfGVEzAa+BRyXmeuARcBN4/a5Gdi5fN5unyRJ0oww5SEP+CxwD3Bqub0oM1dFxHyK6/aOBj5cQ10Ps3DhvLpL6Iptt92i7hIkSVINpjTkRcRJwO4U18uNAGTmqvLjXRFxFnBUufvNwHPHHb4IWNVhX8vWrLmHkZHRB7f7NSytXn133SVIkqQeGRwc2OjA1JQtoRIRxwP7AK8sp2OJiK0iYm75fDawP7CiPORyYN+I2L3cPhy4sMM+SZKkGWFKQl5E7AF8ANgBuDoiVkTExcDjgf+MiJ8CPwPuo5iuJTPvBt4GfCMifg0sAE7qpE+SJGmmGBgdHZ18r5llMXDjhqZr3/De82srqh1fPPEgp2slSWqwcdO1uwIrH9ZXR0GSJEnqLUOeJElSAxnyJEmSGsiQJ0mS1ECGPEmSpAYy5EmSJDWQIU+SJKmBDHmSJEkNZMiTJElqIEOeJElSAxnyJEmSGsiQJ0mS1ECGPEmSpAYy5EmSJDWQIU+SJKmBDHmSJEkNZMiTJElqIEOeJElSAxnyJEmSGsiQJ0mS1ECGPEmSpAYy5EmSJDWQIU+SJKmBDHmSJEkNZMiTJElqIEOeJElSAxnyJEmSGsiQJ0mS1ECGPEmSpAYy5EmSJDWQIU+SJKmBDHmSJEkNZMiTJElqIEOeJElSAxnyJEmSGsiQJ0mS1ECzW90xIo4CvpuZKyLiqcCFwAPAGzLzmkmOXQicCzwWWA/cAByWmavLz7UMmAusBA7OzFvL47reJ0mSNBNUGcl7N3Bj+fzjwCeBfwY+3cKxo8CJmRmZuSfwG+CEiBgEzgPenplLgB8AJwD0ok+SJGmmqBLyFmTmnRGxBbAX8NnM/HcgJjswM2/LzCvHNf0Q2AXYB1ibmcvL9jOAA8rnveiTJEmaEaqEvFUR8TTg9cAPMvOBiJhPMWXbsnKk7QjgUmARcNNYX2b+CRiMiK171CdJkjQjtHxNHvB/gC9TXFP3mrLtZcD/q/g1PwvcA5wKvKrisVNm4cJ5dZfQFdtuu0XdJUiSpBq0HPIy8zJghwnNF5WPlkTEScDuwH6ZORIRN1NM2471bwOMZOZtvehrtU6ANWvuYWRk9MHtfg1Lq1ffXXcJkiSpRwYHBzY6MNXydG1E7DbxAewMbFdOwU52/PEU18u9MjPXlc3XAnMj4hnl9uE8FBp70SdJkjQjVJmu/TXFu2QHyu3RcX0jEXEpcGRm/nHigRGxB/AB4Hrg6ogAuDEzXxURhwDLImIzyuVOAMqRvq72SZIkzRRVQt5bgecAxwGrKN7g8GHgGuD7wL8ApwH7TzwwM/+Lh8LhxL6rgT2nqk+SJGkmqBLyPgI8LjPXltu/jogjgeszc1lEvIlikWNJkiTVrMoSKoPA4glti4BZ5fN7qRYaJUmS1CNVQtmnge9GxOcppmt3Ag7loTtevJRi6laSJEk1q7KEyokR8TPgtcCTgFuAN2fm5WX/JcAlPalSkiRJlVSaXi0D3eU9qkWSJEld0nLIi4gh4E3A3sDDVt3LzKXdLUuSJEmdqDKSdzawF/B14BFr4UmSJGn6qBLyXgzsmpl39KoYSZIkdUeVJVRuBoZ7VYgkSZK6p8pI3jnA1yLiFCZM12bmd7talSRJkjpSJeS9o/x4/IT2UWC37pQjSZKkbqiyTt6uvSxEkiRJ3VPlmjxJkiT1iU2O5EXErzLzCeXzVRRTs4+QmYt6UJskSZLaNNl07VvHPT+4l4VIkiSpezYZ8jJz+bjNGzLz9xP3iYi9u16VJEmSOlLlmrwrImLr8Q0RsS/wre6WJEmSpE5VCXn/RhH05gFExNOAS4E396IwSZIkta/lkJeZn6EIdZdFxEuAi4FDMvOyXhUnSZKk9lRaQiUzPwr8CPgS8NrM/E5PqpIkSVJHJltCZUPLpgyWj/MiAnAJFUmSpOlmsiVUXDZFkiSpD022hMr3p6oQSZIkdU/L966NiDnAh4FDgB2A3wPnAh/LzPW9KU+SJEntaDnkAScCfw0cDtwE7AIcDcwH3t390iRJktSuKiHvtcBembmm3M6I+AnwUwx5kiRJ00qVJVQGKrZLkiSpJlVG8i4Cvh4RHwFuppiu/TBwYS8KkyRJUvuqhLz3UoS603jojRcXAP/cg7okSZLUgZZDXvkO2mPKhyRJkqaxKiN5RMRzgKXAjsDvgHMz83s9qEuSJEkdaPmNFxHxForr7/4AfBW4BbggIt7ao9okSZLUpqrX5L0gM3861hARXwK+ApzZ7cIkSZLUvipLqCwEfjmhLYGtu1eOJEmSuqFKyFsOfDIiHgUQEZsDnwCu7kVhkiRJal+VkHc4sBdwZ0T8Ebij3D6sF4VJkiSpfVWWULkFeFZE7ES5Tl5m/rbV4yPiJOA1wGJgz8z8Rdm+ElhbPgDel5nfLvueCiwD5gIrgYMz89ZO+iRJkmaCKiN5RMSWwLPHHuV2qy4BngXctIG+/TNz7/IxFvAGgfOAt2fmEuAHwAmd9EmSJM0UVZZQeR7FqNg7gX2BvwdWRsTzWzk+M5dn5qoKte0DrM3M5eX2GcABHfZJkiTNCFVG8k4F3paZT8nMAzLzqcBbKW5z1qnzI+JnEXH6uNHBRYwb9cvMPwGDEbF1B32SJEkzQpV18nagWBNvvIvpfI28Z2bmqogYBj5NESYP7vBzdmzhwnl1l9AV2267Rd0lSJKkGlQJeecCbwc+M67tCOCcTgoYm8LNzHURcTpwadl1M7DL2H4RsQ0wkpm3RURbfVXqWrPmHkZGRh/c7tewtHr13XWXIEmSemRwcGCjA1ObDHkRcRUwlnQGgcMj4r0U963dEXg08MN2CyvX2pudmXdGxADwemBF2X0tMDcinlFeX3c4cFGHfZIkSTPCZCN5Z03YbntqNiI+A7wa2B74TkSsAfYDvhIRs4BZFHfUOBIgM0ci4hBgWURsRrkUSid9kiRJM8XA6Ojo5Hu1KCJOz8wju/YJ67EYuHFD07VveO/5tRXVji+eeJDTtZIkNdi46dpdKQa2Hurr8tdyxEySJGka6HbIG+jy55MkSVIbuh3yujf3K0mSpLZ1O+RJkiRpGnC6VpIkqYE2GfIi4kvjnh/awuc7r+OKJEmS1LHJRvJeVC5SDHDKZJ8sM4/ovCRJkiR1arLFkK8CromI64HNImKDtzDLzKVdr0ySJEltmyzkvRbYn+JesKPAb3pekSRJkjq2yZCXmWspr7OLiDmZ+ZEpqUqSJEkdmWwk70GZeVxE7A4cCOwI/A64IDNv6FVxkiRJak/LS6hExH7AtcDjgduAAH4cES/vUW2SJElqU8sjecDxwCsy83tjDRHxHOBU4NIu1yVJkqQOVAl5O1G823a85WW7+txWC4aYPTRcdxmV3L9+Hbffub7uMiRJmpaqhLwVwHuAfxnXdlTZrj43e2iYa098S91lVLLPe88CDHmSJG1IlZB3BPD1iHgXsArYGfgzsF8vCpMkSVL7Wn7jRWb+N/AE4ADg5PLjEzLzV2P7RIRTt5IkSdNAlZE8MvN+iuvwNuaXwPyOKpIkSVLHWh7Ja9HA5LtIkiSp17od8ka7/PkkSZLUhm6HPEmSJE0DhjxJkqQG8po8SZKkBup2yHtilz+fJEmS2tDyEioRsRfwKWBvYF7ZPACMZuYQQGau6nqFkiRJqqzKOnkXAF8B3gn8pTflSJIkqRuqhLztgWMy02VSJEmSprkq1+SdDbyhV4VIkiSpe6qM5J0AXBMRHwT+OL4jM5/X1aokSZLUkSoh78vAjcDFeE2eJEnStFYl5O0NLMzM9b0qRpIkSd1R5Zq8q3AdPEmSpL5QZSTvRuCKiLiYR16Td0xXq5IkSVJHqoS8RwHfBIaAnXtTjiRJkrqh5ZCXmYf2shBJkiR1T5Xbmu22sb7M/J/ulCNJkqRuqDJd+2tglOJ+tWPG7n4xa1MHRsRJwGuAxcCemfmLsn0JxSLLC4E1wNLMvKFXfZIkSTNFy++uzczBzJxVfhwEdgD+DTikhcMvAZ4F3DSh/QzgtMxcApwGLOtxnyRJ0oxQZSTvYTLzDxHxD8D1wBcn2Xc5QEQ82BYR2wFPAl5QNl0AnBoR21KMFna1LzNXt3uukiRJ/abKOnkbEhTvum3HzsDvMvMBgPLj78v2XvRJkiTNGFXeeHEVD12DB7A5xeLI/9TtoqaDhQvn1V1CV2y77RZ1l9BTTT8/SZLaVWW69qwJ2/cCP+3gTQ2rgB0jYlZmPhARsyiu81tFMe3a7b5K1qy5h5GRhzJtv4aJ1avvbmm/pp+fJElNNDg4sNGBqSrTtf8XGAaeAjwfeDlwdESc005RmXkrsAI4sGw6ELguM1f3oq+dGiVJkvpVlZG8LwB7AV9nwm3NJhMRnwFeDWwPfCci1mTmHsDhwNkRcQxwO7B03GG96JMkSZoRqoS8FwO7ZuYdVb9IZr4TeOcG2v+bYmRwQ8d0vU+SJGmmqDJdezPFdK0kSZKmuSojeecAX4uIU5gwXZuZ3+1qVZIkSepIlZD3jvLj8RPaR4GN3tdWkiRJU6/lkJeZu/ayEEmSJHVPp3e8kCRJ0jRkyJMkSWogQ54kSVIDGfIkSZIayJAnSZLUQIY8SZKkBjLkSZIkNZAhT5IkqYEMeZIkSQ1kyJMkSWogQ54kSVIDGfIkSZIayJAnSZLUQIY8SZKkBjLkSZIkNZAhT5IkqYEMeZIkSQ1kyJMkSWogQ54kSVIDGfIkSZIayJAnSZLUQIY8SZKkBjLkSZIkNZAhT5IkqYEMeZIkSQ1kyJMkSWogQ54kSVIDGfIkSZIayJAnSZLUQIY8SZKkBjLkSZIkNZAhT5IkqYEMeZIkSQ00u+4CACJiJbC2fAC8LzO/HRFPBZYBc4GVwMGZeWt5TFt9kiRJM8F0GsnbPzP3Lh/fjohB4Dzg7Zm5BPgBcAJAu32SJEkzxXQKeRPtA6zNzOXl9hnAAR32SZIkzQjTYrq2dH5EDADLgQ8Ci4Cbxjoz808RMRgRW7fbl5m3tVrMwoXzOj+jaWDbbbeou4Seavr5SZLUrukS8p6ZmasiYhj4NHAqcHGdBa1Zcw8jI6MPbvdrmFi9+u6W9mv6+UmS1ESDgwMbHZiaFtO1mbmq/LgOOB14OnAzsMvYPhGxDTBSjsa12ydJkjQj1B7yImLziFhQPh8AXg+sAK4F5kbEM8pdDwcuKp+32ydJkjQj1B7ygEcDV0bEz4BfAEuAIzNzBDgE+NeIuAF4NvB+gHb7JEmSZorar8nLzP8B/mojfVcDe3azT5IkaSaYDiN5kiRJ6jJDniRJUgMZ8iRJkhrIkCdJktRAhjxJkqQGMuRJkiQ1kCFPkiSpgQx5kiRJDWTIkyRJaqDa73ghTYX5C4YZHhqqu4xK1q1fz113rqu7DElSnzLkaUYYHhriTZ9/V91lVPKFQ08BWgt5W24xxJzNhntbUBfdt3Ydd9y9vu4yJKnRDHlSA8zZbJjLlh5adxkte+k5nwdDniT1lNfkSZIkNZAhT5IkqYGcrpU0rS2YP5eh4f76UbV+3f3ceddf6i5D0gzXXz85Jc04Q8OzOf5DX667jEo++LH96y5BkpyulSRJaiJDniRJUgMZ8iRJkhrIkCdJktRAhjxJkqQGMuRJkiQ1kCFPkiSpgQx5kiRJDeRiyJJUowXzhxgaHq67jErWr1vHnXetr7sMSZMw5ElSjYaGh/nkBw6ru4xKjvr4MsCQJ013hjxJUs9stWAus4f661fN/evv5/Y7vfew+l9/fedJkvrK7KHZ/PT0K+suo5K9jnxOy/suWLAZQ0NzeldMD6xffx933rm27jI0BQx5kiS1aWhoDieffHLdZVTynve8B2gt5G215TCz5wz1tqAuuv++9dx+x7q6y5g2DHmSJGmDZs8Z4gffOK7uMlr2rJcdB7QW8uZvOZfhOf0Vg9bddz933dH6pQT9dXaSJEldMDxnNkdd/P26y6jkk696dqX9XSdPkiSpgQx5kiRJDWTIkyRJaiBDniRJUgMZ8iRJkhqose+ujYglwNnAQmANsDQzb6i3KkmSpKnR5JG8M4DTMnMJcBqwrOZ6JEmSpkwjR/IiYjvgScALyqYLgFMjYtvMXD3J4bMABgcHHtGxzVabd7PMKbGh89iYofkLe1hJb1Q5v23mbd3DSnqjyvnN3aa//v+qnNuCLR/Vw0p6o8r5zd+yv/7voNr5zdlisx5W0huV/v/mz+9hJb1R5fyG527Zw0q6r8q5bfWo4R5W0hsTz2/c9qyJ+w6Mjo5OQUlTKyL2Ac7JzD3Gtf0SODgzfzLJ4c8AruplfZIkSV32TGD5+IZGjuR16EcU/1C3AA/UXIskSdKmzAIeQ5FfHqapIW8VsGNEzMrMByJiFrBD2T6ZdUxIwpIkSdPYbzbU2Mg3XmTmrcAK4MCy6UDguhaux5MkSWqERl6TBxARj6dYQmUr4HaKJVSy3qokSZKmRmNDniRJ0kzWyOlaSZKkmc6QJ0mS1ECGPEmSpAYy5EmSJDVQU9fJ6wsR8bfAPwFzgNuAN2XmjfVW1bqIWAicCzwWWA/cABw2fqmaiPgccCiwRWbeU7btB3yC4vV3LXBoZv55isuvJCJOAl4DLAb2zMxfTOg/FjhuQ339JiIWA5eMa9oSmJ+ZfXNfuE29NiNiFPg5MFLufkhm/rw8ri9em+1870XEMPA14MkAmbnNlBfehkn+L/8OeDfFwvX3A+/OzL6+Y1FEvIzi98JA+fhIZn613qq6Z7Kfpf0uIjYDPgX8DbAWuCYz31ZXPY7k1SQitqJY4uX1mbkncCbwr/VWVdkocGJmRnkOvwFOGOssf2E+7O3bETGP4lz3y8zHAXcD/zh1JbftEuBZwE0TOyLiScBTN9TXjzJzZWbuPfagOPcv1l1XRZt8bQJPG3eOYwGvn16blb/3KILQSRS/fPrJBs+1DH+fBv6mfJ1+FFhWY50di4gBikB7SHlOhwBnR0STfldv9GdpQ5xIEe6WlK/Xo+sspkkvnH7zOOCPmXl9uX0Z8KKI6Iu/rgEy87bMvHJc0w+BXeDBv76PBY6acNhLgB9n5g3l9hnA63pcascyc3lmPuKOKeXoyGnAEVNfVe9FxBBwEPC5umupYlOvzU3om9dmO997mXl/Zn4HuGOq6uyGTZzr2EjXFmX7lsBvp7a6nhgBFpTPtwRuycyRTezfVzb2s7QJyj8UlwJHZ+YoQGb+sc6aDHn1uR7YPiL2LbcPKj8uqqmejpR/aR4BXFo2nQYcm5l3Tth1EQ//C+5mYOfeV9gzHwXOy8yVdRfSIy8HfpeZP6m7kHZt4LUJcGVErIiIj5dBHfr0tVnhe6/vjT/XzPwTcBjwk4i4GTgeOLLO+jpVBoMDgK9FxE0Uo15L661KFTwWWAMcGxE/jogrI+IZdRZkyKtJ+QP4dcCnIuLHwHYUf2HfX2th7fsscA9wakQcAKzPzG/WXFNPRcT/pri+6fS6a+mhv6PPRvE24MHXZrm9KDOfTDFl9ERqnk7pgpn0vTf+XOcD7wD2zcxFFCOXF5dTnn0pImYDHwBekZm7APsBF5YjRJr+ZgG7UdxG9cnA+4Cvlq/VWhjyapSZ38nMZ5QvhlOBuWzkJsPTWXkh7e7A68pphecAz4uIlRGxstztvyLiiRSjI+OnzRYB/Tp0/2zgCcCN5XnuBHw7Il5YZ1HdEhE7Upzj+XXX0q4NvDYZmyrKzLuAs4Cnl7v33Wuz4vdeX9vAub4QuGPsdpWZeSHFSErfXPKyAXsDO2TmfwCUH++l+Dmj6e9mioGaCwAy8z+BPwFL6irIkFejiNi+/DhIMdVwRmbeW29V1UTE8cA+wCszcx1AZh6ZmTtl5uLMXFzuukdm/hK4HNg3InYv2w8HLpzqurshM0/IzB3GnedvgRdl5hU1l9YtbwS+mZlr6i6kHRt6bUbEVhExt3w+G9gfWFEe0levzTa+9/rWhs4VuBF4UkRsV+7zXOAuil+q/eq3wE4REQAR8QTg0fThH/8zUXkJwfeAFwBExBKKWbpf11WT966tUUSMjSIMAVdQvP1/bb1VtS4i9gB+QXF94V/K5hsz81UT9hvl4UuovILiHUizgOsolo6Z1uE2Ij4DvBrYnuKXyJrM3GPCPiuBlzVlSYCIuB54Z2ZeXnctVW3stUnxultG8Y7NOcDVwD/022uzg++9H1GMOG8H3AJcnplvmbLC27Cpc42Io4C3Uiytsg44KjOX11Npd0TEQcD7eWiJn2Mz85JNHNJXWvlZ2s8iYjeKS1wWAvcBH8rMb9VVjyFPkiSpgZyulSRJaiBDniRJUgMZ8iRJkhrIkCdJktRAhjxJkqQGMuRJkiQ1kCFPkqax8v6X03otO0nTkyFPkiSpgVwMWZJaFBHvp7jDwnYU97X9UGZeHBGzKO6U8UbgbuBk4LPAnMy8PyIWAJ8EXkpxJ4PPU9zJ4IGIeBPwFuCHwJuBO4AjM/NbEfExirsf3EdxT8wvZOY7puyEJfW12XUXIEl95DfAM4E/AK8FzouIxwGvAF5CcYP5e4GLJhz3BeBW4HHA5sA3KELisrL/KcDZwDbA24B/j4gdM/NDEfF04LzMPKuH5yWpgQx5ktSizBwf3r4UER8A/ho4ADglM38LEBEnAM8vnz+aYgRvy8z8C3BvRHyKIsyNhbybMvPMcv+zgdMpbkz/h96flaSmMuRJUosiYilwFLC4bJpHMfq2A8XI3Jjxz3cB5gC3RMRY2+CEfR4Mc5n553K/eV0sXdIMZMiTpBZExC7AmRQjdNeU19OtAAaAW4Cdxu2+87jnq4B1wDaZeX8bX9oLpyW1xZAnSa3ZnCJwrQaIiEOB/1X2XQi8KyK+SXFN3vvGDsrMWyLiCuDkiDgauAfYFdgpM7/fwtf9I7Bb185C0ozhEiqS1ILM/CXFu2avoQheewL/UXafCVwB/Ay4DriM4t2wD5T9S4Eh4JfA7cCXgce0+KVPAfaPiNsj4jOdn4mkmcIlVCSpyyLiJcAZmblL3bVImrmcrpWkDkXEXOC5FKN5jwaOBS6utShJM57TtZLUuQHgIxRTsdcBvwKOqbUiSTOe07WSJEkN5EieJElSAxnyJEmSGsiQJ0mS1ECGPEmSpAYy5EmSJDWQIU+SJKmB/j+RvaGdgJb+mAAAAABJRU5ErkJgg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1" descr="data:image/png;base64,iVBORw0KGgoAAAANSUhEUgAAAnkAAAFFCAYAAACQWfvqAAAABHNCSVQICAgIfAhkiAAAAAlwSFlzAAALEgAACxIB0t1+/AAAADh0RVh0U29mdHdhcmUAbWF0cGxvdGxpYiB2ZXJzaW9uMy4yLjIsIGh0dHA6Ly9tYXRwbG90bGliLm9yZy+WH4yJAAAeUklEQVR4nO3deZRdZZnv8W9VkioiIQECiAwhoORRuSxokdbrPLRjiyOiCERpBwZtbbGvM4N2izSCigJNGlplkiuoICoiy6UoabCvInFo7Qe0CURFiWFGkwBV94+9C4oiSZ19htp1dn0/a51VZ7/v3lXPTk5V/ep993n3wOjoKJIkSWqWwboLkCRJUvcZ8iRJkhrIkCdJktRAhjxJkqQGMuRJkiQ1kCFPkiSpgWZP1ReKiEuAXYER4B7g7zNzRUQsAc4GFgJrgKWZeUN5TNf7JEmSZoKpHMl7Y2bulZl/BZwEfK5sPwM4LTOXAKcBy8Yd04s+SZKkxhuoYzHkiFgKvBN4KXA9sDAzH4iIWRQjb7sDA93uy8zVLZQ3DOwL3AI80LWTliRJ6r5ZwGOAHwHrxndM2XQtQEScBbyQIoi9GNgZ+F1mPgBQhrLfl+0DPehrJeTtC1zVrXOWJEmaAs8Elo9vmNI3XmTmWzJzEfBB4BNT+bUruKXuAiRJkip6RH6pZboWICL+AiwGkuk1XbsYuHHNmnsYGfG+vpIkafoaHBxg4cJ5ULy5deXD+qaigIiYFxE7j9veD7gNuBVYARxYdh0IXJeZqzOz6329O0NJkqTpZaquydscuCgiNqd4M8NtwH6ZORoRhwNnR8QxwO3A0nHH9aJPkiSp8Wqbrp3GFuN0rSRJ6gO1T9dKkiRpahnyJEmSGsiQJ0mS1ECGPEmSpAYy5EmSJDWQIU+SJKmBpvTetf1si/mbsdnwnLrLqGTtuvu4+661dZchSZJqYMhr0WbDc3jDe8+vu4xKvnjiQdyNIU+SpJnI6VpJkqQGMuRJkiQ1kCFPkiSpgQx5kiRJDWTIkyRJaiBDniRJUgMZ8iRJkhrIkCdJktRAhjxJkqQGMuRJkiQ1kCFPkiSpgQx5kiRJDWTIkyRJaiBDniRJUgMZ8iRJkhrIkCdJktRAhjxJkqQGMuRJkiQ1kCFPkiSpgQx5kiRJDWTIkyRJaiBDniRJUgMZ8iRJkhrIkCdJktRAhjxJkqQGMuRJkiQ1kCFPkiSpgQx5kiRJDTR7Kr5IRCwEzgUeC6wHbgAOy8zVETEK/BwYKXc/JDN/Xh63H/CJss5rgUMz88+d9EmSJM0EUzWSNwqcmJmRmXsCvwFOGNf/tMzcu3yMBbx5wJnAfpn5OOBu4B876ZMkSZoppiTkZeZtmXnluKYfArtMcthLgB9n5g3l9hnA6zrskyRJmhGmZLp2vIgYBI4ALh3XfGVEzAa+BRyXmeuARcBN4/a5Gdi5fN5unyRJ0oww5SEP+CxwD3Bqub0oM1dFxHyK6/aOBj5cQ10Ps3DhvLpL6Iptt92i7hIkSVINpjTkRcRJwO4U18uNAGTmqvLjXRFxFnBUufvNwHPHHb4IWNVhX8vWrLmHkZHRB7f7NSytXn133SVIkqQeGRwc2OjA1JQtoRIRxwP7AK8sp2OJiK0iYm75fDawP7CiPORyYN+I2L3cPhy4sMM+SZKkGWFKQl5E7AF8ANgBuDoiVkTExcDjgf+MiJ8CPwPuo5iuJTPvBt4GfCMifg0sAE7qpE+SJGmmGBgdHZ18r5llMXDjhqZr3/De82srqh1fPPEgp2slSWqwcdO1uwIrH9ZXR0GSJEnqLUOeJElSAxnyJEmSGsiQJ0mS1ECGPEmSpAYy5EmSJDWQIU+SJKmBDHmSJEkNZMiTJElqIEOeJElSAxnyJEmSGsiQJ0mS1ECGPEmSpAYy5EmSJDWQIU+SJKmBDHmSJEkNZMiTJElqIEOeJElSAxnyJEmSGsiQJ0mS1ECGPEmSpAYy5EmSJDWQIU+SJKmBDHmSJEkNZMiTJElqIEOeJElSAxnyJEmSGsiQJ0mS1ECGPEmSpAYy5EmSJDWQIU+SJKmBDHmSJEkNZMiTJElqIEOeJElSAxnyJEmSGsiQJ0mS1ECzW90xIo4CvpuZKyLiqcCFwAPAGzLzmkmOXQicCzwWWA/cAByWmavLz7UMmAusBA7OzFvL47reJ0mSNBNUGcl7N3Bj+fzjwCeBfwY+3cKxo8CJmRmZuSfwG+CEiBgEzgPenplLgB8AJwD0ok+SJGmmqBLyFmTmnRGxBbAX8NnM/HcgJjswM2/LzCvHNf0Q2AXYB1ibmcvL9jOAA8rnveiTJEmaEaqEvFUR8TTg9cAPMvOBiJhPMWXbsnKk7QjgUmARcNNYX2b+CRiMiK171CdJkjQjtHxNHvB/gC9TXFP3mrLtZcD/q/g1PwvcA5wKvKrisVNm4cJ5dZfQFdtuu0XdJUiSpBq0HPIy8zJghwnNF5WPlkTEScDuwH6ZORIRN1NM2471bwOMZOZtvehrtU6ANWvuYWRk9MHtfg1Lq1ffXXcJkiSpRwYHBzY6MNXydG1E7DbxAewMbFdOwU52/PEU18u9MjPXlc3XAnMj4hnl9uE8FBp70SdJkjQjVJmu/TXFu2QHyu3RcX0jEXEpcGRm/nHigRGxB/AB4Hrg6ogAuDEzXxURhwDLImIzyuVOAMqRvq72SZIkzRRVQt5bgecAxwGrKN7g8GHgGuD7wL8ApwH7TzwwM/+Lh8LhxL6rgT2nqk+SJGkmqBLyPgI8LjPXltu/jogjgeszc1lEvIlikWNJkiTVrMoSKoPA4glti4BZ5fN7qRYaJUmS1CNVQtmnge9GxOcppmt3Ag7loTtevJRi6laSJEk1q7KEyokR8TPgtcCTgFuAN2fm5WX/JcAlPalSkiRJlVSaXi0D3eU9qkWSJEld0nLIi4gh4E3A3sDDVt3LzKXdLUuSJEmdqDKSdzawF/B14BFr4UmSJGn6qBLyXgzsmpl39KoYSZIkdUeVJVRuBoZ7VYgkSZK6p8pI3jnA1yLiFCZM12bmd7talSRJkjpSJeS9o/x4/IT2UWC37pQjSZKkbqiyTt6uvSxEkiRJ3VPlmjxJkiT1iU2O5EXErzLzCeXzVRRTs4+QmYt6UJskSZLaNNl07VvHPT+4l4VIkiSpezYZ8jJz+bjNGzLz9xP3iYi9u16VJEmSOlLlmrwrImLr8Q0RsS/wre6WJEmSpE5VCXn/RhH05gFExNOAS4E396IwSZIkta/lkJeZn6EIdZdFxEuAi4FDMvOyXhUnSZKk9lRaQiUzPwr8CPgS8NrM/E5PqpIkSVJHJltCZUPLpgyWj/MiAnAJFUmSpOlmsiVUXDZFkiSpD022hMr3p6oQSZIkdU/L966NiDnAh4FDgB2A3wPnAh/LzPW9KU+SJEntaDnkAScCfw0cDtwE7AIcDcwH3t390iRJktSuKiHvtcBembmm3M6I+AnwUwx5kiRJ00qVJVQGKrZLkiSpJlVG8i4Cvh4RHwFuppiu/TBwYS8KkyRJUvuqhLz3UoS603jojRcXAP/cg7okSZLUgZZDXvkO2mPKhyRJkqaxKiN5RMRzgKXAjsDvgHMz83s9qEuSJEkdaPmNFxHxForr7/4AfBW4BbggIt7ao9okSZLUpqrX5L0gM3861hARXwK+ApzZ7cIkSZLUvipLqCwEfjmhLYGtu1eOJEmSuqFKyFsOfDIiHgUQEZsDnwCu7kVhkiRJal+VkHc4sBdwZ0T8Ebij3D6sF4VJkiSpfVWWULkFeFZE7ES5Tl5m/rbV4yPiJOA1wGJgz8z8Rdm+ElhbPgDel5nfLvueCiwD5gIrgYMz89ZO+iRJkmaCKiN5RMSWwLPHHuV2qy4BngXctIG+/TNz7/IxFvAGgfOAt2fmEuAHwAmd9EmSJM0UVZZQeR7FqNg7gX2BvwdWRsTzWzk+M5dn5qoKte0DrM3M5eX2GcABHfZJkiTNCFVG8k4F3paZT8nMAzLzqcBbKW5z1qnzI+JnEXH6uNHBRYwb9cvMPwGDEbF1B32SJEkzQpV18nagWBNvvIvpfI28Z2bmqogYBj5NESYP7vBzdmzhwnl1l9AV2267Rd0lSJKkGlQJeecCbwc+M67tCOCcTgoYm8LNzHURcTpwadl1M7DL2H4RsQ0wkpm3RURbfVXqWrPmHkZGRh/c7tewtHr13XWXIEmSemRwcGCjA1ObDHkRcRUwlnQGgcMj4r0U963dEXg08MN2CyvX2pudmXdGxADwemBF2X0tMDcinlFeX3c4cFGHfZIkSTPCZCN5Z03YbntqNiI+A7wa2B74TkSsAfYDvhIRs4BZFHfUOBIgM0ci4hBgWURsRrkUSid9kiRJM8XA6Ojo5Hu1KCJOz8wju/YJ67EYuHFD07VveO/5tRXVji+eeJDTtZIkNdi46dpdKQa2Hurr8tdyxEySJGka6HbIG+jy55MkSVIbuh3yujf3K0mSpLZ1O+RJkiRpGnC6VpIkqYE2GfIi4kvjnh/awuc7r+OKJEmS1LHJRvJeVC5SDHDKZJ8sM4/ovCRJkiR1arLFkK8CromI64HNImKDtzDLzKVdr0ySJEltmyzkvRbYn+JesKPAb3pekSRJkjq2yZCXmWspr7OLiDmZ+ZEpqUqSJEkdmWwk70GZeVxE7A4cCOwI/A64IDNv6FVxkiRJak/LS6hExH7AtcDjgduAAH4cES/vUW2SJElqU8sjecDxwCsy83tjDRHxHOBU4NIu1yVJkqQOVAl5O1G823a85WW7+txWC4aYPTRcdxmV3L9+Hbffub7uMiRJmpaqhLwVwHuAfxnXdlTZrj43e2iYa098S91lVLLPe88CDHmSJG1IlZB3BPD1iHgXsArYGfgzsF8vCpMkSVL7Wn7jRWb+N/AE4ADg5PLjEzLzV2P7RIRTt5IkSdNAlZE8MvN+iuvwNuaXwPyOKpIkSVLHWh7Ja9HA5LtIkiSp17od8ka7/PkkSZLUhm6HPEmSJE0DhjxJkqQG8po8SZKkBup2yHtilz+fJEmS2tDyEioRsRfwKWBvYF7ZPACMZuYQQGau6nqFkiRJqqzKOnkXAF8B3gn8pTflSJIkqRuqhLztgWMy02VSJEmSprkq1+SdDbyhV4VIkiSpe6qM5J0AXBMRHwT+OL4jM5/X1aokSZLUkSoh78vAjcDFeE2eJEnStFYl5O0NLMzM9b0qRpIkSd1R5Zq8q3AdPEmSpL5QZSTvRuCKiLiYR16Td0xXq5IkSVJHqoS8RwHfBIaAnXtTjiRJkrqh5ZCXmYf2shBJkiR1T5Xbmu22sb7M/J/ulCNJkqRuqDJd+2tglOJ+tWPG7n4xa1MHRsRJwGuAxcCemfmLsn0JxSLLC4E1wNLMvKFXfZIkSTNFy++uzczBzJxVfhwEdgD+DTikhcMvAZ4F3DSh/QzgtMxcApwGLOtxnyRJ0oxQZSTvYTLzDxHxD8D1wBcn2Xc5QEQ82BYR2wFPAl5QNl0AnBoR21KMFna1LzNXt3uukiRJ/abKOnkbEhTvum3HzsDvMvMBgPLj78v2XvRJkiTNGFXeeHEVD12DB7A5xeLI/9TtoqaDhQvn1V1CV2y77RZ1l9BTTT8/SZLaVWW69qwJ2/cCP+3gTQ2rgB0jYlZmPhARsyiu81tFMe3a7b5K1qy5h5GRhzJtv4aJ1avvbmm/pp+fJElNNDg4sNGBqSrTtf8XGAaeAjwfeDlwdESc005RmXkrsAI4sGw6ELguM1f3oq+dGiVJkvpVlZG8LwB7AV9nwm3NJhMRnwFeDWwPfCci1mTmHsDhwNkRcQxwO7B03GG96JMkSZoRqoS8FwO7ZuYdVb9IZr4TeOcG2v+bYmRwQ8d0vU+SJGmmqDJdezPFdK0kSZKmuSojeecAX4uIU5gwXZuZ3+1qVZIkSepIlZD3jvLj8RPaR4GN3tdWkiRJU6/lkJeZu/ayEEmSJHVPp3e8kCRJ0jRkyJMkSWogQ54kSVIDGfIkSZIayJAnSZLUQIY8SZKkBjLkSZIkNZAhT5IkqYEMeZIkSQ1kyJMkSWogQ54kSVIDGfIkSZIayJAnSZLUQIY8SZKkBjLkSZIkNZAhT5IkqYEMeZIkSQ1kyJMkSWogQ54kSVIDGfIkSZIayJAnSZLUQIY8SZKkBjLkSZIkNZAhT5IkqYEMeZIkSQ1kyJMkSWogQ54kSVIDGfIkSZIayJAnSZLUQIY8SZKkBjLkSZIkNZAhT5IkqYEMeZIkSQ00u+4CACJiJbC2fAC8LzO/HRFPBZYBc4GVwMGZeWt5TFt9kiRJM8F0GsnbPzP3Lh/fjohB4Dzg7Zm5BPgBcAJAu32SJEkzxXQKeRPtA6zNzOXl9hnAAR32SZIkzQjTYrq2dH5EDADLgQ8Ci4Cbxjoz808RMRgRW7fbl5m3tVrMwoXzOj+jaWDbbbeou4Seavr5SZLUrukS8p6ZmasiYhj4NHAqcHGdBa1Zcw8jI6MPbvdrmFi9+u6W9mv6+UmS1ESDgwMbHZiaFtO1mbmq/LgOOB14OnAzsMvYPhGxDTBSjsa12ydJkjQj1B7yImLziFhQPh8AXg+sAK4F5kbEM8pdDwcuKp+32ydJkjQj1B7ygEcDV0bEz4BfAEuAIzNzBDgE+NeIuAF4NvB+gHb7JEmSZorar8nLzP8B/mojfVcDe3azT5IkaSaYDiN5kiRJ6jJDniRJUgMZ8iRJkhrIkCdJktRAhjxJkqQGMuRJkiQ1kCFPkiSpgQx5kiRJDWTIkyRJaqDa73ghTYX5C4YZHhqqu4xK1q1fz113rqu7DElSnzLkaUYYHhriTZ9/V91lVPKFQ08BWgt5W24xxJzNhntbUBfdt3Ydd9y9vu4yJKnRDHlSA8zZbJjLlh5adxkte+k5nwdDniT1lNfkSZIkNZAhT5IkqYGcrpU0rS2YP5eh4f76UbV+3f3ceddf6i5D0gzXXz85Jc04Q8OzOf5DX667jEo++LH96y5BkpyulSRJaiJDniRJUgMZ8iRJkhrIkCdJktRAhjxJkqQGMuRJkiQ1kCFPkiSpgQx5kiRJDeRiyJJUowXzhxgaHq67jErWr1vHnXetr7sMSZMw5ElSjYaGh/nkBw6ru4xKjvr4MsCQJ013hjxJUs9stWAus4f661fN/evv5/Y7vfew+l9/fedJkvrK7KHZ/PT0K+suo5K9jnxOy/suWLAZQ0NzeldMD6xffx933rm27jI0BQx5kiS1aWhoDieffHLdZVTynve8B2gt5G215TCz5wz1tqAuuv++9dx+x7q6y5g2DHmSJGmDZs8Z4gffOK7uMlr2rJcdB7QW8uZvOZfhOf0Vg9bddz933dH6pQT9dXaSJEldMDxnNkdd/P26y6jkk696dqX9XSdPkiSpgQx5kiRJDWTIkyRJaiBDniRJUgMZ8iRJkhqose+ujYglwNnAQmANsDQzb6i3KkmSpKnR5JG8M4DTMnMJcBqwrOZ6JEmSpkwjR/IiYjvgScALyqYLgFMjYtvMXD3J4bMABgcHHtGxzVabd7PMKbGh89iYofkLe1hJb1Q5v23mbd3DSnqjyvnN3aa//v+qnNuCLR/Vw0p6o8r5zd+yv/7voNr5zdlisx5W0huV/v/mz+9hJb1R5fyG527Zw0q6r8q5bfWo4R5W0hsTz2/c9qyJ+w6Mjo5OQUlTKyL2Ac7JzD3Gtf0SODgzfzLJ4c8AruplfZIkSV32TGD5+IZGjuR16EcU/1C3AA/UXIskSdKmzAIeQ5FfHqapIW8VsGNEzMrMByJiFrBD2T6ZdUxIwpIkSdPYbzbU2Mg3XmTmrcAK4MCy6UDguhaux5MkSWqERl6TBxARj6dYQmUr4HaKJVSy3qokSZKmRmNDniRJ0kzWyOlaSZKkmc6QJ0mS1ECGPEmSpAYy5EmSJDVQU9fJ6wsR8bfAPwFzgNuAN2XmjfVW1bqIWAicCzwWWA/cABw2fqmaiPgccCiwRWbeU7btB3yC4vV3LXBoZv55isuvJCJOAl4DLAb2zMxfTOg/FjhuQ339JiIWA5eMa9oSmJ+ZfXNfuE29NiNiFPg5MFLufkhm/rw8ri9em+1870XEMPA14MkAmbnNlBfehkn+L/8OeDfFwvX3A+/OzL6+Y1FEvIzi98JA+fhIZn613qq6Z7Kfpf0uIjYDPgX8DbAWuCYz31ZXPY7k1SQitqJY4uX1mbkncCbwr/VWVdkocGJmRnkOvwFOGOssf2E+7O3bETGP4lz3y8zHAXcD/zh1JbftEuBZwE0TOyLiScBTN9TXjzJzZWbuPfagOPcv1l1XRZt8bQJPG3eOYwGvn16blb/3KILQSRS/fPrJBs+1DH+fBv6mfJ1+FFhWY50di4gBikB7SHlOhwBnR0STfldv9GdpQ5xIEe6WlK/Xo+sspkkvnH7zOOCPmXl9uX0Z8KKI6Iu/rgEy87bMvHJc0w+BXeDBv76PBY6acNhLgB9n5g3l9hnA63pcascyc3lmPuKOKeXoyGnAEVNfVe9FxBBwEPC5umupYlOvzU3om9dmO997mXl/Zn4HuGOq6uyGTZzr2EjXFmX7lsBvp7a6nhgBFpTPtwRuycyRTezfVzb2s7QJyj8UlwJHZ+YoQGb+sc6aDHn1uR7YPiL2LbcPKj8uqqmejpR/aR4BXFo2nQYcm5l3Tth1EQ//C+5mYOfeV9gzHwXOy8yVdRfSIy8HfpeZP6m7kHZt4LUJcGVErIiIj5dBHfr0tVnhe6/vjT/XzPwTcBjwk4i4GTgeOLLO+jpVBoMDgK9FxE0Uo15L661KFTwWWAMcGxE/jogrI+IZdRZkyKtJ+QP4dcCnIuLHwHYUf2HfX2th7fsscA9wakQcAKzPzG/WXFNPRcT/pri+6fS6a+mhv6PPRvE24MHXZrm9KDOfTDFl9ERqnk7pgpn0vTf+XOcD7wD2zcxFFCOXF5dTnn0pImYDHwBekZm7APsBF5YjRJr+ZgG7UdxG9cnA+4Cvlq/VWhjyapSZ38nMZ5QvhlOBuWzkJsPTWXkh7e7A68pphecAz4uIlRGxstztvyLiiRSjI+OnzRYB/Tp0/2zgCcCN5XnuBHw7Il5YZ1HdEhE7Upzj+XXX0q4NvDYZmyrKzLuAs4Cnl7v33Wuz4vdeX9vAub4QuGPsdpWZeSHFSErfXPKyAXsDO2TmfwCUH++l+Dmj6e9mioGaCwAy8z+BPwFL6irIkFejiNi+/DhIMdVwRmbeW29V1UTE8cA+wCszcx1AZh6ZmTtl5uLMXFzuukdm/hK4HNg3InYv2w8HLpzqurshM0/IzB3GnedvgRdl5hU1l9YtbwS+mZlr6i6kHRt6bUbEVhExt3w+G9gfWFEe0levzTa+9/rWhs4VuBF4UkRsV+7zXOAuil+q/eq3wE4REQAR8QTg0fThH/8zUXkJwfeAFwBExBKKWbpf11WT966tUUSMjSIMAVdQvP1/bb1VtS4i9gB+QXF94V/K5hsz81UT9hvl4UuovILiHUizgOsolo6Z1uE2Ij4DvBrYnuKXyJrM3GPCPiuBlzVlSYCIuB54Z2ZeXnctVW3stUnxultG8Y7NOcDVwD/022uzg++9H1GMOG8H3AJcnplvmbLC27Cpc42Io4C3Uiytsg44KjOX11Npd0TEQcD7eWiJn2Mz85JNHNJXWvlZ2s8iYjeKS1wWAvcBH8rMb9VVjyFPkiSpgZyulSRJaiBDniRJUgMZ8iRJkhrIkCdJktRAhjxJkqQGMuRJkiQ1kCFPkqax8v6X03otO0nTkyFPkiSpgVwMWZJaFBHvp7jDwnYU97X9UGZeHBGzKO6U8UbgbuBk4LPAnMy8PyIWAJ8EXkpxJ4PPU9zJ4IGIeBPwFuCHwJuBO4AjM/NbEfExirsf3EdxT8wvZOY7puyEJfW12XUXIEl95DfAM4E/AK8FzouIxwGvAF5CcYP5e4GLJhz3BeBW4HHA5sA3KELisrL/KcDZwDbA24B/j4gdM/NDEfF04LzMPKuH5yWpgQx5ktSizBwf3r4UER8A/ho4ADglM38LEBEnAM8vnz+aYgRvy8z8C3BvRHyKIsyNhbybMvPMcv+zgdMpbkz/h96flaSmMuRJUosiYilwFLC4bJpHMfq2A8XI3Jjxz3cB5gC3RMRY2+CEfR4Mc5n553K/eV0sXdIMZMiTpBZExC7AmRQjdNeU19OtAAaAW4Cdxu2+87jnq4B1wDaZeX8bX9oLpyW1xZAnSa3ZnCJwrQaIiEOB/1X2XQi8KyK+SXFN3vvGDsrMWyLiCuDkiDgauAfYFdgpM7/fwtf9I7Bb185C0ozhEiqS1ILM/CXFu2avoQheewL/UXafCVwB/Ay4DriM4t2wD5T9S4Eh4JfA7cCXgce0+KVPAfaPiNsj4jOdn4mkmcIlVCSpyyLiJcAZmblL3bVImrmcrpWkDkXEXOC5FKN5jwaOBS6utShJM57TtZLUuQHgIxRTsdcBvwKOqbUiSTOe07WSJEkN5EieJElSAxnyJEmSGsiQJ0mS1ECGPEmSpAYy5EmSJDWQIU+SJKmB/j+RvaGdgJb+mAAAAABJRU5ErkJggg=="/>
          <p:cNvSpPr/>
          <p:nvPr/>
        </p:nvSpPr>
        <p:spPr>
          <a:xfrm flipH="1">
            <a:off x="612775" y="7937"/>
            <a:ext cx="1690478"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4" name="Google Shape;174;p11"/>
          <p:cNvPicPr preferRelativeResize="0"/>
          <p:nvPr/>
        </p:nvPicPr>
        <p:blipFill rotWithShape="1">
          <a:blip r:embed="rId3">
            <a:alphaModFix/>
          </a:blip>
          <a:srcRect/>
          <a:stretch/>
        </p:blipFill>
        <p:spPr>
          <a:xfrm>
            <a:off x="1664804" y="1904250"/>
            <a:ext cx="6029325" cy="3095625"/>
          </a:xfrm>
          <a:prstGeom prst="rect">
            <a:avLst/>
          </a:prstGeom>
          <a:noFill/>
          <a:ln>
            <a:noFill/>
          </a:ln>
        </p:spPr>
      </p:pic>
      <p:sp>
        <p:nvSpPr>
          <p:cNvPr id="175" name="Google Shape;175;p11"/>
          <p:cNvSpPr/>
          <p:nvPr/>
        </p:nvSpPr>
        <p:spPr>
          <a:xfrm>
            <a:off x="6524445" y="5528031"/>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212121"/>
                </a:solidFill>
                <a:latin typeface="Arial"/>
                <a:ea typeface="Arial"/>
                <a:cs typeface="Arial"/>
                <a:sym typeface="Arial"/>
              </a:rPr>
              <a:t>Agent no.9 makes most of the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rgbClr val="212121"/>
                </a:solidFill>
                <a:latin typeface="Arial"/>
                <a:ea typeface="Arial"/>
                <a:cs typeface="Arial"/>
                <a:sym typeface="Arial"/>
              </a:rPr>
              <a:t>bookings</a:t>
            </a:r>
            <a:endParaRPr sz="1800">
              <a:solidFill>
                <a:schemeClr val="dk1"/>
              </a:solidFill>
              <a:latin typeface="Calibri"/>
              <a:ea typeface="Calibri"/>
              <a:cs typeface="Calibri"/>
              <a:sym typeface="Calibri"/>
            </a:endParaRPr>
          </a:p>
        </p:txBody>
      </p:sp>
      <p:sp>
        <p:nvSpPr>
          <p:cNvPr id="176" name="Google Shape;176;p11"/>
          <p:cNvSpPr/>
          <p:nvPr/>
        </p:nvSpPr>
        <p:spPr>
          <a:xfrm>
            <a:off x="6598489" y="5021376"/>
            <a:ext cx="15311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C000"/>
                </a:solidFill>
                <a:latin typeface="Arial"/>
                <a:ea typeface="Arial"/>
                <a:cs typeface="Arial"/>
                <a:sym typeface="Arial"/>
              </a:rPr>
              <a:t>Observation</a:t>
            </a:r>
            <a:endParaRPr sz="1800">
              <a:solidFill>
                <a:schemeClr val="dk1"/>
              </a:solidFill>
              <a:latin typeface="Calibri"/>
              <a:ea typeface="Calibri"/>
              <a:cs typeface="Calibri"/>
              <a:sym typeface="Calibri"/>
            </a:endParaRPr>
          </a:p>
        </p:txBody>
      </p:sp>
      <p:pic>
        <p:nvPicPr>
          <p:cNvPr id="177" name="Google Shape;177;p11" descr="AlmaBetter | LinkedIn"/>
          <p:cNvPicPr preferRelativeResize="0"/>
          <p:nvPr/>
        </p:nvPicPr>
        <p:blipFill rotWithShape="1">
          <a:blip r:embed="rId4">
            <a:alphaModFix/>
          </a:blip>
          <a:srcRect/>
          <a:stretch/>
        </p:blipFill>
        <p:spPr>
          <a:xfrm>
            <a:off x="9759975" y="311354"/>
            <a:ext cx="919527" cy="7699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2"/>
          <p:cNvSpPr/>
          <p:nvPr/>
        </p:nvSpPr>
        <p:spPr>
          <a:xfrm>
            <a:off x="3320379" y="87066"/>
            <a:ext cx="524053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Distribution-related analysis: </a:t>
            </a:r>
            <a:endParaRPr sz="2800">
              <a:solidFill>
                <a:schemeClr val="dk1"/>
              </a:solidFill>
              <a:latin typeface="Calibri"/>
              <a:ea typeface="Calibri"/>
              <a:cs typeface="Calibri"/>
              <a:sym typeface="Calibri"/>
            </a:endParaRPr>
          </a:p>
        </p:txBody>
      </p:sp>
      <p:pic>
        <p:nvPicPr>
          <p:cNvPr id="183" name="Google Shape;183;p12"/>
          <p:cNvPicPr preferRelativeResize="0"/>
          <p:nvPr/>
        </p:nvPicPr>
        <p:blipFill rotWithShape="1">
          <a:blip r:embed="rId3">
            <a:alphaModFix/>
          </a:blip>
          <a:srcRect/>
          <a:stretch/>
        </p:blipFill>
        <p:spPr>
          <a:xfrm>
            <a:off x="266884" y="1827018"/>
            <a:ext cx="6676846" cy="4166681"/>
          </a:xfrm>
          <a:prstGeom prst="rect">
            <a:avLst/>
          </a:prstGeom>
          <a:noFill/>
          <a:ln>
            <a:noFill/>
          </a:ln>
        </p:spPr>
      </p:pic>
      <p:sp>
        <p:nvSpPr>
          <p:cNvPr id="184" name="Google Shape;184;p12"/>
          <p:cNvSpPr/>
          <p:nvPr/>
        </p:nvSpPr>
        <p:spPr>
          <a:xfrm>
            <a:off x="5940647" y="5235227"/>
            <a:ext cx="6096000"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212121"/>
                </a:solidFill>
                <a:latin typeface="Arial"/>
                <a:ea typeface="Arial"/>
                <a:cs typeface="Arial"/>
                <a:sym typeface="Arial"/>
              </a:rPr>
              <a:t>27.5% of people canceled their booking. We have to find out the reasons why these people canceled their bookings. Also, feedback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rgbClr val="212121"/>
                </a:solidFill>
                <a:latin typeface="Arial"/>
                <a:ea typeface="Arial"/>
                <a:cs typeface="Arial"/>
                <a:sym typeface="Arial"/>
              </a:rPr>
              <a:t>can be taken from guests who cancel their bookings. </a:t>
            </a:r>
            <a:endParaRPr sz="1800">
              <a:solidFill>
                <a:schemeClr val="dk1"/>
              </a:solidFill>
              <a:latin typeface="Calibri"/>
              <a:ea typeface="Calibri"/>
              <a:cs typeface="Calibri"/>
              <a:sym typeface="Calibri"/>
            </a:endParaRPr>
          </a:p>
        </p:txBody>
      </p:sp>
      <p:sp>
        <p:nvSpPr>
          <p:cNvPr id="185" name="Google Shape;185;p12"/>
          <p:cNvSpPr/>
          <p:nvPr/>
        </p:nvSpPr>
        <p:spPr>
          <a:xfrm>
            <a:off x="6262059" y="4698320"/>
            <a:ext cx="15311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C000"/>
                </a:solidFill>
                <a:latin typeface="Arial"/>
                <a:ea typeface="Arial"/>
                <a:cs typeface="Arial"/>
                <a:sym typeface="Arial"/>
              </a:rPr>
              <a:t>Observation</a:t>
            </a:r>
            <a:endParaRPr sz="1800">
              <a:solidFill>
                <a:schemeClr val="dk1"/>
              </a:solidFill>
              <a:latin typeface="Calibri"/>
              <a:ea typeface="Calibri"/>
              <a:cs typeface="Calibri"/>
              <a:sym typeface="Calibri"/>
            </a:endParaRPr>
          </a:p>
        </p:txBody>
      </p:sp>
      <p:sp>
        <p:nvSpPr>
          <p:cNvPr id="186" name="Google Shape;186;p12"/>
          <p:cNvSpPr/>
          <p:nvPr/>
        </p:nvSpPr>
        <p:spPr>
          <a:xfrm>
            <a:off x="1073547" y="1018598"/>
            <a:ext cx="279114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 2. Hotel cancelation rate</a:t>
            </a:r>
            <a:endParaRPr sz="2000">
              <a:solidFill>
                <a:schemeClr val="dk1"/>
              </a:solidFill>
              <a:latin typeface="Calibri"/>
              <a:ea typeface="Calibri"/>
              <a:cs typeface="Calibri"/>
              <a:sym typeface="Calibri"/>
            </a:endParaRPr>
          </a:p>
        </p:txBody>
      </p:sp>
      <p:pic>
        <p:nvPicPr>
          <p:cNvPr id="187" name="Google Shape;187;p12" descr="AlmaBetter | LinkedIn"/>
          <p:cNvPicPr preferRelativeResize="0"/>
          <p:nvPr/>
        </p:nvPicPr>
        <p:blipFill rotWithShape="1">
          <a:blip r:embed="rId4">
            <a:alphaModFix/>
          </a:blip>
          <a:srcRect/>
          <a:stretch/>
        </p:blipFill>
        <p:spPr>
          <a:xfrm>
            <a:off x="9446224" y="250201"/>
            <a:ext cx="1285036" cy="3644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p:nvPr/>
        </p:nvSpPr>
        <p:spPr>
          <a:xfrm>
            <a:off x="2380892" y="104319"/>
            <a:ext cx="584008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Distribution-related analysis</a:t>
            </a:r>
            <a:endParaRPr sz="2800">
              <a:solidFill>
                <a:schemeClr val="dk1"/>
              </a:solidFill>
              <a:latin typeface="Calibri"/>
              <a:ea typeface="Calibri"/>
              <a:cs typeface="Calibri"/>
              <a:sym typeface="Calibri"/>
            </a:endParaRPr>
          </a:p>
        </p:txBody>
      </p:sp>
      <p:pic>
        <p:nvPicPr>
          <p:cNvPr id="193" name="Google Shape;193;p13"/>
          <p:cNvPicPr preferRelativeResize="0"/>
          <p:nvPr/>
        </p:nvPicPr>
        <p:blipFill rotWithShape="1">
          <a:blip r:embed="rId3">
            <a:alphaModFix/>
          </a:blip>
          <a:srcRect/>
          <a:stretch/>
        </p:blipFill>
        <p:spPr>
          <a:xfrm>
            <a:off x="388190" y="1782808"/>
            <a:ext cx="6219644" cy="3840813"/>
          </a:xfrm>
          <a:prstGeom prst="rect">
            <a:avLst/>
          </a:prstGeom>
          <a:noFill/>
          <a:ln>
            <a:noFill/>
          </a:ln>
        </p:spPr>
      </p:pic>
      <p:sp>
        <p:nvSpPr>
          <p:cNvPr id="194" name="Google Shape;194;p13"/>
          <p:cNvSpPr/>
          <p:nvPr/>
        </p:nvSpPr>
        <p:spPr>
          <a:xfrm>
            <a:off x="6023380" y="5778840"/>
            <a:ext cx="59939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212121"/>
                </a:solidFill>
                <a:latin typeface="Arial"/>
                <a:ea typeface="Arial"/>
                <a:cs typeface="Arial"/>
                <a:sym typeface="Arial"/>
              </a:rPr>
              <a:t>Almost 82% of the bookings were not changed by guests</a:t>
            </a:r>
            <a:endParaRPr sz="1800">
              <a:solidFill>
                <a:schemeClr val="dk1"/>
              </a:solidFill>
              <a:latin typeface="Calibri"/>
              <a:ea typeface="Calibri"/>
              <a:cs typeface="Calibri"/>
              <a:sym typeface="Calibri"/>
            </a:endParaRPr>
          </a:p>
        </p:txBody>
      </p:sp>
      <p:sp>
        <p:nvSpPr>
          <p:cNvPr id="195" name="Google Shape;195;p13"/>
          <p:cNvSpPr/>
          <p:nvPr/>
        </p:nvSpPr>
        <p:spPr>
          <a:xfrm>
            <a:off x="6607834" y="5331899"/>
            <a:ext cx="15311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C000"/>
                </a:solidFill>
                <a:latin typeface="Arial"/>
                <a:ea typeface="Arial"/>
                <a:cs typeface="Arial"/>
                <a:sym typeface="Arial"/>
              </a:rPr>
              <a:t>Observation</a:t>
            </a:r>
            <a:endParaRPr sz="1800">
              <a:solidFill>
                <a:schemeClr val="dk1"/>
              </a:solidFill>
              <a:latin typeface="Calibri"/>
              <a:ea typeface="Calibri"/>
              <a:cs typeface="Calibri"/>
              <a:sym typeface="Calibri"/>
            </a:endParaRPr>
          </a:p>
        </p:txBody>
      </p:sp>
      <p:sp>
        <p:nvSpPr>
          <p:cNvPr id="196" name="Google Shape;196;p13"/>
          <p:cNvSpPr/>
          <p:nvPr/>
        </p:nvSpPr>
        <p:spPr>
          <a:xfrm>
            <a:off x="606724" y="882008"/>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3. Which Percentage of Booking changes made by the customer.</a:t>
            </a:r>
            <a:endParaRPr sz="1800">
              <a:solidFill>
                <a:schemeClr val="dk1"/>
              </a:solidFill>
              <a:latin typeface="Calibri"/>
              <a:ea typeface="Calibri"/>
              <a:cs typeface="Calibri"/>
              <a:sym typeface="Calibri"/>
            </a:endParaRPr>
          </a:p>
        </p:txBody>
      </p:sp>
      <p:pic>
        <p:nvPicPr>
          <p:cNvPr id="197" name="Google Shape;197;p13" descr="AlmaBetter | LinkedIn"/>
          <p:cNvPicPr preferRelativeResize="0"/>
          <p:nvPr/>
        </p:nvPicPr>
        <p:blipFill rotWithShape="1">
          <a:blip r:embed="rId4">
            <a:alphaModFix/>
          </a:blip>
          <a:srcRect/>
          <a:stretch/>
        </p:blipFill>
        <p:spPr>
          <a:xfrm>
            <a:off x="9744973" y="272105"/>
            <a:ext cx="882771" cy="7108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14"/>
          <p:cNvPicPr preferRelativeResize="0"/>
          <p:nvPr/>
        </p:nvPicPr>
        <p:blipFill rotWithShape="1">
          <a:blip r:embed="rId3">
            <a:alphaModFix/>
          </a:blip>
          <a:srcRect/>
          <a:stretch/>
        </p:blipFill>
        <p:spPr>
          <a:xfrm>
            <a:off x="220242" y="1540084"/>
            <a:ext cx="8162925" cy="3743325"/>
          </a:xfrm>
          <a:prstGeom prst="rect">
            <a:avLst/>
          </a:prstGeom>
          <a:noFill/>
          <a:ln>
            <a:noFill/>
          </a:ln>
        </p:spPr>
      </p:pic>
      <p:sp>
        <p:nvSpPr>
          <p:cNvPr id="203" name="Google Shape;203;p14"/>
          <p:cNvSpPr/>
          <p:nvPr/>
        </p:nvSpPr>
        <p:spPr>
          <a:xfrm>
            <a:off x="1000119" y="975587"/>
            <a:ext cx="455740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4. From which country, guest visited the most.</a:t>
            </a:r>
            <a:endParaRPr sz="1800">
              <a:solidFill>
                <a:schemeClr val="dk1"/>
              </a:solidFill>
              <a:latin typeface="Calibri"/>
              <a:ea typeface="Calibri"/>
              <a:cs typeface="Calibri"/>
              <a:sym typeface="Calibri"/>
            </a:endParaRPr>
          </a:p>
        </p:txBody>
      </p:sp>
      <p:sp>
        <p:nvSpPr>
          <p:cNvPr id="204" name="Google Shape;204;p14"/>
          <p:cNvSpPr/>
          <p:nvPr/>
        </p:nvSpPr>
        <p:spPr>
          <a:xfrm>
            <a:off x="3987922" y="199209"/>
            <a:ext cx="260789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Data Analysis</a:t>
            </a:r>
            <a:r>
              <a:rPr lang="en-US" sz="1800" b="1">
                <a:solidFill>
                  <a:srgbClr val="C00000"/>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205" name="Google Shape;205;p14"/>
          <p:cNvSpPr/>
          <p:nvPr/>
        </p:nvSpPr>
        <p:spPr>
          <a:xfrm>
            <a:off x="6096000" y="5777898"/>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most of the guest are coming in portugal more than 40000</a:t>
            </a:r>
            <a:endParaRPr sz="1800">
              <a:solidFill>
                <a:schemeClr val="dk1"/>
              </a:solidFill>
              <a:latin typeface="Calibri"/>
              <a:ea typeface="Calibri"/>
              <a:cs typeface="Calibri"/>
              <a:sym typeface="Calibri"/>
            </a:endParaRPr>
          </a:p>
        </p:txBody>
      </p:sp>
      <p:sp>
        <p:nvSpPr>
          <p:cNvPr id="206" name="Google Shape;206;p14"/>
          <p:cNvSpPr/>
          <p:nvPr/>
        </p:nvSpPr>
        <p:spPr>
          <a:xfrm>
            <a:off x="6227553" y="5345987"/>
            <a:ext cx="15311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C000"/>
                </a:solidFill>
                <a:latin typeface="Arial"/>
                <a:ea typeface="Arial"/>
                <a:cs typeface="Arial"/>
                <a:sym typeface="Arial"/>
              </a:rPr>
              <a:t>Observation</a:t>
            </a:r>
            <a:endParaRPr sz="1800">
              <a:solidFill>
                <a:schemeClr val="dk1"/>
              </a:solidFill>
              <a:latin typeface="Calibri"/>
              <a:ea typeface="Calibri"/>
              <a:cs typeface="Calibri"/>
              <a:sym typeface="Calibri"/>
            </a:endParaRPr>
          </a:p>
        </p:txBody>
      </p:sp>
      <p:pic>
        <p:nvPicPr>
          <p:cNvPr id="207" name="Google Shape;207;p14" descr="AlmaBetter | LinkedIn"/>
          <p:cNvPicPr preferRelativeResize="0"/>
          <p:nvPr/>
        </p:nvPicPr>
        <p:blipFill rotWithShape="1">
          <a:blip r:embed="rId4">
            <a:alphaModFix/>
          </a:blip>
          <a:srcRect/>
          <a:stretch/>
        </p:blipFill>
        <p:spPr>
          <a:xfrm>
            <a:off x="9509641" y="337460"/>
            <a:ext cx="954201" cy="7699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p:nvPr/>
        </p:nvSpPr>
        <p:spPr>
          <a:xfrm>
            <a:off x="334766" y="941081"/>
            <a:ext cx="40409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  Which year had the highest bookings?</a:t>
            </a:r>
            <a:endParaRPr sz="1800">
              <a:solidFill>
                <a:schemeClr val="dk1"/>
              </a:solidFill>
              <a:latin typeface="Calibri"/>
              <a:ea typeface="Calibri"/>
              <a:cs typeface="Calibri"/>
              <a:sym typeface="Calibri"/>
            </a:endParaRPr>
          </a:p>
        </p:txBody>
      </p:sp>
      <p:sp>
        <p:nvSpPr>
          <p:cNvPr id="213" name="Google Shape;213;p15"/>
          <p:cNvSpPr/>
          <p:nvPr/>
        </p:nvSpPr>
        <p:spPr>
          <a:xfrm>
            <a:off x="3673189" y="354485"/>
            <a:ext cx="39356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Time related analysis:</a:t>
            </a:r>
            <a:endParaRPr sz="2800">
              <a:solidFill>
                <a:schemeClr val="dk1"/>
              </a:solidFill>
              <a:latin typeface="Calibri"/>
              <a:ea typeface="Calibri"/>
              <a:cs typeface="Calibri"/>
              <a:sym typeface="Calibri"/>
            </a:endParaRPr>
          </a:p>
        </p:txBody>
      </p:sp>
      <p:pic>
        <p:nvPicPr>
          <p:cNvPr id="214" name="Google Shape;214;p15"/>
          <p:cNvPicPr preferRelativeResize="0"/>
          <p:nvPr/>
        </p:nvPicPr>
        <p:blipFill rotWithShape="1">
          <a:blip r:embed="rId3">
            <a:alphaModFix/>
          </a:blip>
          <a:srcRect/>
          <a:stretch/>
        </p:blipFill>
        <p:spPr>
          <a:xfrm>
            <a:off x="208741" y="1836528"/>
            <a:ext cx="6029325" cy="3219450"/>
          </a:xfrm>
          <a:prstGeom prst="rect">
            <a:avLst/>
          </a:prstGeom>
          <a:noFill/>
          <a:ln>
            <a:noFill/>
          </a:ln>
        </p:spPr>
      </p:pic>
      <p:sp>
        <p:nvSpPr>
          <p:cNvPr id="215" name="Google Shape;215;p15"/>
          <p:cNvSpPr/>
          <p:nvPr/>
        </p:nvSpPr>
        <p:spPr>
          <a:xfrm>
            <a:off x="5989608" y="4917816"/>
            <a:ext cx="6096000"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C000"/>
                </a:solidFill>
                <a:latin typeface="Arial"/>
                <a:ea typeface="Arial"/>
                <a:cs typeface="Arial"/>
                <a:sym typeface="Arial"/>
              </a:rPr>
              <a:t>Observation </a:t>
            </a:r>
            <a:r>
              <a:rPr lang="en-US" sz="2000">
                <a:solidFill>
                  <a:srgbClr val="FFC000"/>
                </a:solidFill>
                <a:latin typeface="Arial"/>
                <a:ea typeface="Arial"/>
                <a:cs typeface="Arial"/>
                <a:sym typeface="Arial"/>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rgbClr val="FFC000"/>
                </a:solidFill>
                <a:latin typeface="Arial"/>
                <a:ea typeface="Arial"/>
                <a:cs typeface="Arial"/>
                <a:sym typeface="Arial"/>
              </a:rPr>
              <a:t>1. </a:t>
            </a:r>
            <a:r>
              <a:rPr lang="en-US" sz="1800">
                <a:solidFill>
                  <a:srgbClr val="212121"/>
                </a:solidFill>
                <a:latin typeface="Arial"/>
                <a:ea typeface="Arial"/>
                <a:cs typeface="Arial"/>
                <a:sym typeface="Arial"/>
              </a:rPr>
              <a:t>Year wise booking count :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rgbClr val="FFC000"/>
                </a:solidFill>
                <a:latin typeface="Noto Sans Symbols"/>
                <a:ea typeface="Noto Sans Symbols"/>
                <a:cs typeface="Noto Sans Symbols"/>
                <a:sym typeface="Noto Sans Symbols"/>
              </a:rPr>
              <a:t>⮚ </a:t>
            </a:r>
            <a:r>
              <a:rPr lang="en-US" sz="1800">
                <a:solidFill>
                  <a:srgbClr val="212121"/>
                </a:solidFill>
                <a:latin typeface="Arial"/>
                <a:ea typeface="Arial"/>
                <a:cs typeface="Arial"/>
                <a:sym typeface="Arial"/>
              </a:rPr>
              <a:t>2015 had less than 7000 bookings.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rgbClr val="FFC000"/>
                </a:solidFill>
                <a:latin typeface="Noto Sans Symbols"/>
                <a:ea typeface="Noto Sans Symbols"/>
                <a:cs typeface="Noto Sans Symbols"/>
                <a:sym typeface="Noto Sans Symbols"/>
              </a:rPr>
              <a:t>⮚ </a:t>
            </a:r>
            <a:r>
              <a:rPr lang="en-US" sz="1800">
                <a:solidFill>
                  <a:srgbClr val="212121"/>
                </a:solidFill>
                <a:latin typeface="Arial"/>
                <a:ea typeface="Arial"/>
                <a:cs typeface="Arial"/>
                <a:sym typeface="Arial"/>
              </a:rPr>
              <a:t>2016 had the highest bookings.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rgbClr val="FFC000"/>
                </a:solidFill>
                <a:latin typeface="Noto Sans Symbols"/>
                <a:ea typeface="Noto Sans Symbols"/>
                <a:cs typeface="Noto Sans Symbols"/>
                <a:sym typeface="Noto Sans Symbols"/>
              </a:rPr>
              <a:t>⮚ </a:t>
            </a:r>
            <a:r>
              <a:rPr lang="en-US" sz="1800">
                <a:solidFill>
                  <a:srgbClr val="212121"/>
                </a:solidFill>
                <a:latin typeface="Arial"/>
                <a:ea typeface="Arial"/>
                <a:cs typeface="Arial"/>
                <a:sym typeface="Arial"/>
              </a:rPr>
              <a:t>Overall, City Hotels had the most of the bookings</a:t>
            </a:r>
            <a:endParaRPr sz="1800">
              <a:solidFill>
                <a:schemeClr val="dk1"/>
              </a:solidFill>
              <a:latin typeface="Calibri"/>
              <a:ea typeface="Calibri"/>
              <a:cs typeface="Calibri"/>
              <a:sym typeface="Calibri"/>
            </a:endParaRPr>
          </a:p>
        </p:txBody>
      </p:sp>
      <p:pic>
        <p:nvPicPr>
          <p:cNvPr id="216" name="Google Shape;216;p15" descr="AlmaBetter | LinkedIn"/>
          <p:cNvPicPr preferRelativeResize="0"/>
          <p:nvPr/>
        </p:nvPicPr>
        <p:blipFill rotWithShape="1">
          <a:blip r:embed="rId4">
            <a:alphaModFix/>
          </a:blip>
          <a:srcRect/>
          <a:stretch/>
        </p:blipFill>
        <p:spPr>
          <a:xfrm>
            <a:off x="9738550" y="354485"/>
            <a:ext cx="896848" cy="7699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6"/>
          <p:cNvSpPr/>
          <p:nvPr/>
        </p:nvSpPr>
        <p:spPr>
          <a:xfrm>
            <a:off x="214030" y="630530"/>
            <a:ext cx="507715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6. In which month most of the bookings happened?</a:t>
            </a:r>
            <a:endParaRPr sz="1800">
              <a:solidFill>
                <a:schemeClr val="dk1"/>
              </a:solidFill>
              <a:latin typeface="Calibri"/>
              <a:ea typeface="Calibri"/>
              <a:cs typeface="Calibri"/>
              <a:sym typeface="Calibri"/>
            </a:endParaRPr>
          </a:p>
        </p:txBody>
      </p:sp>
      <p:pic>
        <p:nvPicPr>
          <p:cNvPr id="222" name="Google Shape;222;p16"/>
          <p:cNvPicPr preferRelativeResize="0"/>
          <p:nvPr/>
        </p:nvPicPr>
        <p:blipFill rotWithShape="1">
          <a:blip r:embed="rId3">
            <a:alphaModFix/>
          </a:blip>
          <a:srcRect/>
          <a:stretch/>
        </p:blipFill>
        <p:spPr>
          <a:xfrm>
            <a:off x="254172" y="1157989"/>
            <a:ext cx="6866215" cy="3238781"/>
          </a:xfrm>
          <a:prstGeom prst="rect">
            <a:avLst/>
          </a:prstGeom>
          <a:noFill/>
          <a:ln>
            <a:noFill/>
          </a:ln>
        </p:spPr>
      </p:pic>
      <p:sp>
        <p:nvSpPr>
          <p:cNvPr id="223" name="Google Shape;223;p16"/>
          <p:cNvSpPr/>
          <p:nvPr/>
        </p:nvSpPr>
        <p:spPr>
          <a:xfrm>
            <a:off x="5463396" y="5279692"/>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212121"/>
                </a:solidFill>
                <a:latin typeface="Arial"/>
                <a:ea typeface="Arial"/>
                <a:cs typeface="Arial"/>
                <a:sym typeface="Arial"/>
              </a:rPr>
              <a:t>July and August months had the most Bookings. Summer vacation can be the reason for the bookings</a:t>
            </a:r>
            <a:endParaRPr sz="1800">
              <a:solidFill>
                <a:schemeClr val="dk1"/>
              </a:solidFill>
              <a:latin typeface="Calibri"/>
              <a:ea typeface="Calibri"/>
              <a:cs typeface="Calibri"/>
              <a:sym typeface="Calibri"/>
            </a:endParaRPr>
          </a:p>
        </p:txBody>
      </p:sp>
      <p:sp>
        <p:nvSpPr>
          <p:cNvPr id="224" name="Google Shape;224;p16"/>
          <p:cNvSpPr/>
          <p:nvPr/>
        </p:nvSpPr>
        <p:spPr>
          <a:xfrm>
            <a:off x="5589199" y="4814342"/>
            <a:ext cx="15311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C000"/>
                </a:solidFill>
                <a:latin typeface="Arial"/>
                <a:ea typeface="Arial"/>
                <a:cs typeface="Arial"/>
                <a:sym typeface="Arial"/>
              </a:rPr>
              <a:t>Observation</a:t>
            </a:r>
            <a:endParaRPr sz="1800">
              <a:solidFill>
                <a:schemeClr val="dk1"/>
              </a:solidFill>
              <a:latin typeface="Calibri"/>
              <a:ea typeface="Calibri"/>
              <a:cs typeface="Calibri"/>
              <a:sym typeface="Calibri"/>
            </a:endParaRPr>
          </a:p>
        </p:txBody>
      </p:sp>
      <p:pic>
        <p:nvPicPr>
          <p:cNvPr id="225" name="Google Shape;225;p16" descr="AlmaBetter | LinkedIn"/>
          <p:cNvPicPr preferRelativeResize="0"/>
          <p:nvPr/>
        </p:nvPicPr>
        <p:blipFill rotWithShape="1">
          <a:blip r:embed="rId4">
            <a:alphaModFix/>
          </a:blip>
          <a:srcRect/>
          <a:stretch/>
        </p:blipFill>
        <p:spPr>
          <a:xfrm>
            <a:off x="10188096" y="245561"/>
            <a:ext cx="1181519" cy="7699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7"/>
          <p:cNvSpPr/>
          <p:nvPr/>
        </p:nvSpPr>
        <p:spPr>
          <a:xfrm>
            <a:off x="124333" y="406244"/>
            <a:ext cx="45836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7. Most preferred room type by the customers</a:t>
            </a:r>
            <a:endParaRPr sz="1800">
              <a:solidFill>
                <a:schemeClr val="dk1"/>
              </a:solidFill>
              <a:latin typeface="Calibri"/>
              <a:ea typeface="Calibri"/>
              <a:cs typeface="Calibri"/>
              <a:sym typeface="Calibri"/>
            </a:endParaRPr>
          </a:p>
        </p:txBody>
      </p:sp>
      <p:pic>
        <p:nvPicPr>
          <p:cNvPr id="231" name="Google Shape;231;p17"/>
          <p:cNvPicPr preferRelativeResize="0"/>
          <p:nvPr/>
        </p:nvPicPr>
        <p:blipFill rotWithShape="1">
          <a:blip r:embed="rId3">
            <a:alphaModFix/>
          </a:blip>
          <a:srcRect/>
          <a:stretch/>
        </p:blipFill>
        <p:spPr>
          <a:xfrm>
            <a:off x="124333" y="1500064"/>
            <a:ext cx="6751905" cy="3254022"/>
          </a:xfrm>
          <a:prstGeom prst="rect">
            <a:avLst/>
          </a:prstGeom>
          <a:noFill/>
          <a:ln>
            <a:noFill/>
          </a:ln>
        </p:spPr>
      </p:pic>
      <p:sp>
        <p:nvSpPr>
          <p:cNvPr id="232" name="Google Shape;232;p17"/>
          <p:cNvSpPr/>
          <p:nvPr/>
        </p:nvSpPr>
        <p:spPr>
          <a:xfrm>
            <a:off x="6636588" y="5016909"/>
            <a:ext cx="60960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C000"/>
                </a:solidFill>
                <a:latin typeface="Arial"/>
                <a:ea typeface="Arial"/>
                <a:cs typeface="Arial"/>
                <a:sym typeface="Arial"/>
              </a:rPr>
              <a:t>Observation </a:t>
            </a:r>
            <a:r>
              <a:rPr lang="en-US" sz="1800">
                <a:solidFill>
                  <a:srgbClr val="FFC000"/>
                </a:solidFill>
                <a:latin typeface="Arial"/>
                <a:ea typeface="Arial"/>
                <a:cs typeface="Arial"/>
                <a:sym typeface="Arial"/>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rgbClr val="FFC000"/>
                </a:solidFill>
                <a:latin typeface="Noto Sans Symbols"/>
                <a:ea typeface="Noto Sans Symbols"/>
                <a:cs typeface="Noto Sans Symbols"/>
                <a:sym typeface="Noto Sans Symbols"/>
              </a:rPr>
              <a:t>❖ </a:t>
            </a:r>
            <a:r>
              <a:rPr lang="en-US" sz="1800">
                <a:solidFill>
                  <a:srgbClr val="212121"/>
                </a:solidFill>
                <a:latin typeface="Arial"/>
                <a:ea typeface="Arial"/>
                <a:cs typeface="Arial"/>
                <a:sym typeface="Arial"/>
              </a:rPr>
              <a:t>Most preferred room type is A by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rgbClr val="212121"/>
                </a:solidFill>
                <a:latin typeface="Arial"/>
                <a:ea typeface="Arial"/>
                <a:cs typeface="Arial"/>
                <a:sym typeface="Arial"/>
              </a:rPr>
              <a:t>customers</a:t>
            </a:r>
            <a:endParaRPr sz="1800">
              <a:solidFill>
                <a:schemeClr val="dk1"/>
              </a:solidFill>
              <a:latin typeface="Calibri"/>
              <a:ea typeface="Calibri"/>
              <a:cs typeface="Calibri"/>
              <a:sym typeface="Calibri"/>
            </a:endParaRPr>
          </a:p>
        </p:txBody>
      </p:sp>
      <p:pic>
        <p:nvPicPr>
          <p:cNvPr id="233" name="Google Shape;233;p17" descr="AlmaBetter | LinkedIn"/>
          <p:cNvPicPr preferRelativeResize="0"/>
          <p:nvPr/>
        </p:nvPicPr>
        <p:blipFill rotWithShape="1">
          <a:blip r:embed="rId4">
            <a:alphaModFix/>
          </a:blip>
          <a:srcRect/>
          <a:stretch/>
        </p:blipFill>
        <p:spPr>
          <a:xfrm>
            <a:off x="9598591" y="406244"/>
            <a:ext cx="891130" cy="7699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8"/>
          <p:cNvSpPr/>
          <p:nvPr/>
        </p:nvSpPr>
        <p:spPr>
          <a:xfrm>
            <a:off x="592013" y="432123"/>
            <a:ext cx="27672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8. count of repeated guest?</a:t>
            </a:r>
            <a:endParaRPr sz="1800">
              <a:solidFill>
                <a:schemeClr val="dk1"/>
              </a:solidFill>
              <a:latin typeface="Calibri"/>
              <a:ea typeface="Calibri"/>
              <a:cs typeface="Calibri"/>
              <a:sym typeface="Calibri"/>
            </a:endParaRPr>
          </a:p>
        </p:txBody>
      </p:sp>
      <p:pic>
        <p:nvPicPr>
          <p:cNvPr id="239" name="Google Shape;239;p18"/>
          <p:cNvPicPr preferRelativeResize="0"/>
          <p:nvPr/>
        </p:nvPicPr>
        <p:blipFill rotWithShape="1">
          <a:blip r:embed="rId3">
            <a:alphaModFix/>
          </a:blip>
          <a:srcRect/>
          <a:stretch/>
        </p:blipFill>
        <p:spPr>
          <a:xfrm>
            <a:off x="1647645" y="1214437"/>
            <a:ext cx="4830793" cy="4429125"/>
          </a:xfrm>
          <a:prstGeom prst="rect">
            <a:avLst/>
          </a:prstGeom>
          <a:noFill/>
          <a:ln>
            <a:noFill/>
          </a:ln>
        </p:spPr>
      </p:pic>
      <p:sp>
        <p:nvSpPr>
          <p:cNvPr id="240" name="Google Shape;240;p18"/>
          <p:cNvSpPr/>
          <p:nvPr/>
        </p:nvSpPr>
        <p:spPr>
          <a:xfrm>
            <a:off x="6170762" y="4856520"/>
            <a:ext cx="6096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C000"/>
                </a:solidFill>
                <a:latin typeface="Calibri"/>
                <a:ea typeface="Calibri"/>
                <a:cs typeface="Calibri"/>
                <a:sym typeface="Calibri"/>
              </a:rPr>
              <a:t>Observation: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Repeated guests are very few which only 3.9 %.* In order to retain the guests, management should take feedbacks from guests and try to improve the services.</a:t>
            </a:r>
            <a:endParaRPr sz="1800">
              <a:solidFill>
                <a:schemeClr val="dk1"/>
              </a:solidFill>
              <a:latin typeface="Calibri"/>
              <a:ea typeface="Calibri"/>
              <a:cs typeface="Calibri"/>
              <a:sym typeface="Calibri"/>
            </a:endParaRPr>
          </a:p>
        </p:txBody>
      </p:sp>
      <p:pic>
        <p:nvPicPr>
          <p:cNvPr id="241" name="Google Shape;241;p18" descr="AlmaBetter | LinkedIn"/>
          <p:cNvPicPr preferRelativeResize="0"/>
          <p:nvPr/>
        </p:nvPicPr>
        <p:blipFill rotWithShape="1">
          <a:blip r:embed="rId4">
            <a:alphaModFix/>
          </a:blip>
          <a:srcRect/>
          <a:stretch/>
        </p:blipFill>
        <p:spPr>
          <a:xfrm>
            <a:off x="9841302" y="314864"/>
            <a:ext cx="958970" cy="7699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9"/>
          <p:cNvSpPr/>
          <p:nvPr/>
        </p:nvSpPr>
        <p:spPr>
          <a:xfrm>
            <a:off x="166777" y="224613"/>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9. Relationship between the repeated guests and previous bookings not cancelled?</a:t>
            </a:r>
            <a:endParaRPr sz="1800">
              <a:solidFill>
                <a:schemeClr val="dk1"/>
              </a:solidFill>
              <a:latin typeface="Calibri"/>
              <a:ea typeface="Calibri"/>
              <a:cs typeface="Calibri"/>
              <a:sym typeface="Calibri"/>
            </a:endParaRPr>
          </a:p>
        </p:txBody>
      </p:sp>
      <p:pic>
        <p:nvPicPr>
          <p:cNvPr id="247" name="Google Shape;247;p19"/>
          <p:cNvPicPr preferRelativeResize="0"/>
          <p:nvPr/>
        </p:nvPicPr>
        <p:blipFill rotWithShape="1">
          <a:blip r:embed="rId3">
            <a:alphaModFix/>
          </a:blip>
          <a:srcRect/>
          <a:stretch/>
        </p:blipFill>
        <p:spPr>
          <a:xfrm>
            <a:off x="297162" y="1323166"/>
            <a:ext cx="6715125" cy="4867275"/>
          </a:xfrm>
          <a:prstGeom prst="rect">
            <a:avLst/>
          </a:prstGeom>
          <a:noFill/>
          <a:ln>
            <a:noFill/>
          </a:ln>
        </p:spPr>
      </p:pic>
      <p:sp>
        <p:nvSpPr>
          <p:cNvPr id="248" name="Google Shape;248;p19"/>
          <p:cNvSpPr/>
          <p:nvPr/>
        </p:nvSpPr>
        <p:spPr>
          <a:xfrm>
            <a:off x="6533071" y="5544110"/>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C000"/>
                </a:solidFill>
                <a:latin typeface="Calibri"/>
                <a:ea typeface="Calibri"/>
                <a:cs typeface="Calibri"/>
                <a:sym typeface="Calibri"/>
              </a:rPr>
              <a:t>Observation</a:t>
            </a:r>
            <a:r>
              <a:rPr lang="en-US" sz="1800">
                <a:solidFill>
                  <a:schemeClr val="dk1"/>
                </a:solidFill>
                <a:latin typeface="Calibri"/>
                <a:ea typeface="Calibri"/>
                <a:cs typeface="Calibri"/>
                <a:sym typeface="Calibri"/>
              </a:rPr>
              <a:t>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Not Repeated guests are more likely to cancel their bookings.</a:t>
            </a:r>
            <a:endParaRPr sz="1800">
              <a:solidFill>
                <a:schemeClr val="dk1"/>
              </a:solidFill>
              <a:latin typeface="Calibri"/>
              <a:ea typeface="Calibri"/>
              <a:cs typeface="Calibri"/>
              <a:sym typeface="Calibri"/>
            </a:endParaRPr>
          </a:p>
        </p:txBody>
      </p:sp>
      <p:pic>
        <p:nvPicPr>
          <p:cNvPr id="249" name="Google Shape;249;p19" descr="AlmaBetter | LinkedIn"/>
          <p:cNvPicPr preferRelativeResize="0"/>
          <p:nvPr/>
        </p:nvPicPr>
        <p:blipFill rotWithShape="1">
          <a:blip r:embed="rId4">
            <a:alphaModFix/>
          </a:blip>
          <a:srcRect/>
          <a:stretch/>
        </p:blipFill>
        <p:spPr>
          <a:xfrm>
            <a:off x="10239854" y="272059"/>
            <a:ext cx="819210" cy="7699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p:nvPr/>
        </p:nvSpPr>
        <p:spPr>
          <a:xfrm>
            <a:off x="500333" y="301926"/>
            <a:ext cx="9195758" cy="4955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FFC000"/>
                </a:solidFill>
                <a:latin typeface="Calibri"/>
                <a:ea typeface="Calibri"/>
                <a:cs typeface="Calibri"/>
                <a:sym typeface="Calibri"/>
              </a:rPr>
              <a:t>INDEX: </a:t>
            </a:r>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a:t>
            </a:r>
            <a:r>
              <a:rPr lang="en-US" sz="2400">
                <a:solidFill>
                  <a:srgbClr val="3A3838"/>
                </a:solidFill>
                <a:latin typeface="Calibri"/>
                <a:ea typeface="Calibri"/>
                <a:cs typeface="Calibri"/>
                <a:sym typeface="Calibri"/>
              </a:rPr>
              <a:t>Topic Discussion  </a:t>
            </a:r>
            <a:endParaRPr/>
          </a:p>
          <a:p>
            <a:pPr marL="342900" marR="0" lvl="0" indent="-342900" algn="l" rtl="0">
              <a:spcBef>
                <a:spcPts val="0"/>
              </a:spcBef>
              <a:spcAft>
                <a:spcPts val="0"/>
              </a:spcAft>
              <a:buClr>
                <a:srgbClr val="3A3838"/>
              </a:buClr>
              <a:buSzPts val="2400"/>
              <a:buFont typeface="Noto Sans Symbols"/>
              <a:buChar char="❖"/>
            </a:pPr>
            <a:r>
              <a:rPr lang="en-US" sz="2400">
                <a:solidFill>
                  <a:srgbClr val="3A3838"/>
                </a:solidFill>
                <a:latin typeface="Calibri"/>
                <a:ea typeface="Calibri"/>
                <a:cs typeface="Calibri"/>
                <a:sym typeface="Calibri"/>
              </a:rPr>
              <a:t>Work Flow</a:t>
            </a:r>
            <a:endParaRPr/>
          </a:p>
          <a:p>
            <a:pPr marL="342900" marR="0" lvl="0" indent="-342900" algn="l" rtl="0">
              <a:spcBef>
                <a:spcPts val="0"/>
              </a:spcBef>
              <a:spcAft>
                <a:spcPts val="0"/>
              </a:spcAft>
              <a:buClr>
                <a:srgbClr val="3A3838"/>
              </a:buClr>
              <a:buSzPts val="2400"/>
              <a:buFont typeface="Noto Sans Symbols"/>
              <a:buChar char="❖"/>
            </a:pPr>
            <a:r>
              <a:rPr lang="en-US" sz="2400">
                <a:solidFill>
                  <a:srgbClr val="3A3838"/>
                </a:solidFill>
                <a:latin typeface="Calibri"/>
                <a:ea typeface="Calibri"/>
                <a:cs typeface="Calibri"/>
                <a:sym typeface="Calibri"/>
              </a:rPr>
              <a:t> Data Collection and Understanding </a:t>
            </a:r>
            <a:endParaRPr/>
          </a:p>
          <a:p>
            <a:pPr marL="342900" marR="0" lvl="0" indent="-342900" algn="l" rtl="0">
              <a:spcBef>
                <a:spcPts val="0"/>
              </a:spcBef>
              <a:spcAft>
                <a:spcPts val="0"/>
              </a:spcAft>
              <a:buClr>
                <a:srgbClr val="3A3838"/>
              </a:buClr>
              <a:buSzPts val="2400"/>
              <a:buFont typeface="Noto Sans Symbols"/>
              <a:buChar char="❖"/>
            </a:pPr>
            <a:r>
              <a:rPr lang="en-US" sz="2400">
                <a:solidFill>
                  <a:srgbClr val="3A3838"/>
                </a:solidFill>
                <a:latin typeface="Calibri"/>
                <a:ea typeface="Calibri"/>
                <a:cs typeface="Calibri"/>
                <a:sym typeface="Calibri"/>
              </a:rPr>
              <a:t> Data Cleaning and Manipulation </a:t>
            </a:r>
            <a:endParaRPr/>
          </a:p>
          <a:p>
            <a:pPr marL="342900" marR="0" lvl="0" indent="-342900" algn="l" rtl="0">
              <a:spcBef>
                <a:spcPts val="0"/>
              </a:spcBef>
              <a:spcAft>
                <a:spcPts val="0"/>
              </a:spcAft>
              <a:buClr>
                <a:srgbClr val="3A3838"/>
              </a:buClr>
              <a:buSzPts val="2400"/>
              <a:buFont typeface="Noto Sans Symbols"/>
              <a:buChar char="❖"/>
            </a:pPr>
            <a:r>
              <a:rPr lang="en-US" sz="2400">
                <a:solidFill>
                  <a:srgbClr val="3A3838"/>
                </a:solidFill>
                <a:latin typeface="Calibri"/>
                <a:ea typeface="Calibri"/>
                <a:cs typeface="Calibri"/>
                <a:sym typeface="Calibri"/>
              </a:rPr>
              <a:t>Removing outliers </a:t>
            </a:r>
            <a:endParaRPr/>
          </a:p>
          <a:p>
            <a:pPr marL="342900" marR="0" lvl="0" indent="-342900" algn="l" rtl="0">
              <a:spcBef>
                <a:spcPts val="0"/>
              </a:spcBef>
              <a:spcAft>
                <a:spcPts val="0"/>
              </a:spcAft>
              <a:buClr>
                <a:srgbClr val="3A3838"/>
              </a:buClr>
              <a:buSzPts val="2400"/>
              <a:buFont typeface="Noto Sans Symbols"/>
              <a:buChar char="❖"/>
            </a:pPr>
            <a:r>
              <a:rPr lang="en-US" sz="2400">
                <a:solidFill>
                  <a:srgbClr val="3A3838"/>
                </a:solidFill>
                <a:latin typeface="Calibri"/>
                <a:ea typeface="Calibri"/>
                <a:cs typeface="Calibri"/>
                <a:sym typeface="Calibri"/>
              </a:rPr>
              <a:t>Correlation heat map </a:t>
            </a:r>
            <a:endParaRPr/>
          </a:p>
          <a:p>
            <a:pPr marL="342900" marR="0" lvl="0" indent="-342900" algn="l" rtl="0">
              <a:spcBef>
                <a:spcPts val="0"/>
              </a:spcBef>
              <a:spcAft>
                <a:spcPts val="0"/>
              </a:spcAft>
              <a:buClr>
                <a:srgbClr val="3A3838"/>
              </a:buClr>
              <a:buSzPts val="2400"/>
              <a:buFont typeface="Noto Sans Symbols"/>
              <a:buChar char="❖"/>
            </a:pPr>
            <a:r>
              <a:rPr lang="en-US" sz="2400">
                <a:solidFill>
                  <a:srgbClr val="3A3838"/>
                </a:solidFill>
                <a:latin typeface="Calibri"/>
                <a:ea typeface="Calibri"/>
                <a:cs typeface="Calibri"/>
                <a:sym typeface="Calibri"/>
              </a:rPr>
              <a:t> Exploratory Data Analysis </a:t>
            </a:r>
            <a:endParaRPr/>
          </a:p>
          <a:p>
            <a:pPr marL="800100" marR="0" lvl="1" indent="-342900" algn="l" rtl="0">
              <a:spcBef>
                <a:spcPts val="0"/>
              </a:spcBef>
              <a:spcAft>
                <a:spcPts val="0"/>
              </a:spcAft>
              <a:buClr>
                <a:srgbClr val="3A3838"/>
              </a:buClr>
              <a:buSzPts val="2400"/>
              <a:buFont typeface="Arial"/>
              <a:buChar char="•"/>
            </a:pPr>
            <a:r>
              <a:rPr lang="en-US" sz="2400" b="0" i="0" u="none" strike="noStrike" cap="none">
                <a:solidFill>
                  <a:srgbClr val="3A3838"/>
                </a:solidFill>
                <a:latin typeface="Calibri"/>
                <a:ea typeface="Calibri"/>
                <a:cs typeface="Calibri"/>
                <a:sym typeface="Calibri"/>
              </a:rPr>
              <a:t> General Question </a:t>
            </a:r>
            <a:endParaRPr/>
          </a:p>
          <a:p>
            <a:pPr marL="800100" marR="0" lvl="1" indent="-342900" algn="l" rtl="0">
              <a:spcBef>
                <a:spcPts val="0"/>
              </a:spcBef>
              <a:spcAft>
                <a:spcPts val="0"/>
              </a:spcAft>
              <a:buClr>
                <a:srgbClr val="3A3838"/>
              </a:buClr>
              <a:buSzPts val="2400"/>
              <a:buFont typeface="Arial"/>
              <a:buChar char="•"/>
            </a:pPr>
            <a:r>
              <a:rPr lang="en-US" sz="2400" b="0" i="0" u="none" strike="noStrike" cap="none">
                <a:solidFill>
                  <a:srgbClr val="3A3838"/>
                </a:solidFill>
                <a:latin typeface="Calibri"/>
                <a:ea typeface="Calibri"/>
                <a:cs typeface="Calibri"/>
                <a:sym typeface="Calibri"/>
              </a:rPr>
              <a:t>  Hotel Related Analysis</a:t>
            </a:r>
            <a:endParaRPr/>
          </a:p>
          <a:p>
            <a:pPr marL="800100" marR="0" lvl="1" indent="-342900" algn="l" rtl="0">
              <a:spcBef>
                <a:spcPts val="0"/>
              </a:spcBef>
              <a:spcAft>
                <a:spcPts val="0"/>
              </a:spcAft>
              <a:buClr>
                <a:srgbClr val="3A3838"/>
              </a:buClr>
              <a:buSzPts val="2400"/>
              <a:buFont typeface="Arial"/>
              <a:buChar char="•"/>
            </a:pPr>
            <a:r>
              <a:rPr lang="en-US" sz="2400" b="0" i="0" u="none" strike="noStrike" cap="none">
                <a:solidFill>
                  <a:srgbClr val="3A3838"/>
                </a:solidFill>
                <a:latin typeface="Calibri"/>
                <a:ea typeface="Calibri"/>
                <a:cs typeface="Calibri"/>
                <a:sym typeface="Calibri"/>
              </a:rPr>
              <a:t>   Distribution Wise Analysis </a:t>
            </a:r>
            <a:endParaRPr/>
          </a:p>
          <a:p>
            <a:pPr marL="800100" marR="0" lvl="1" indent="-342900" algn="l" rtl="0">
              <a:spcBef>
                <a:spcPts val="0"/>
              </a:spcBef>
              <a:spcAft>
                <a:spcPts val="0"/>
              </a:spcAft>
              <a:buClr>
                <a:srgbClr val="3A3838"/>
              </a:buClr>
              <a:buSzPts val="2400"/>
              <a:buFont typeface="Arial"/>
              <a:buChar char="•"/>
            </a:pPr>
            <a:r>
              <a:rPr lang="en-US" sz="2400" b="0" i="0" u="none" strike="noStrike" cap="none">
                <a:solidFill>
                  <a:srgbClr val="3A3838"/>
                </a:solidFill>
                <a:latin typeface="Calibri"/>
                <a:ea typeface="Calibri"/>
                <a:cs typeface="Calibri"/>
                <a:sym typeface="Calibri"/>
              </a:rPr>
              <a:t>    Time Related Analysis </a:t>
            </a:r>
            <a:endParaRPr/>
          </a:p>
          <a:p>
            <a:pPr marL="342900" marR="0" lvl="0" indent="-342900" algn="l" rtl="0">
              <a:spcBef>
                <a:spcPts val="0"/>
              </a:spcBef>
              <a:spcAft>
                <a:spcPts val="0"/>
              </a:spcAft>
              <a:buClr>
                <a:srgbClr val="3A3838"/>
              </a:buClr>
              <a:buSzPts val="2400"/>
              <a:buFont typeface="Noto Sans Symbols"/>
              <a:buChar char="❖"/>
            </a:pPr>
            <a:r>
              <a:rPr lang="en-US" sz="2400">
                <a:solidFill>
                  <a:srgbClr val="3A3838"/>
                </a:solidFill>
                <a:latin typeface="Calibri"/>
                <a:ea typeface="Calibri"/>
                <a:cs typeface="Calibri"/>
                <a:sym typeface="Calibri"/>
              </a:rPr>
              <a:t>Conclusion</a:t>
            </a:r>
            <a:endParaRPr sz="2400">
              <a:solidFill>
                <a:srgbClr val="3A3838"/>
              </a:solidFill>
              <a:latin typeface="Calibri"/>
              <a:ea typeface="Calibri"/>
              <a:cs typeface="Calibri"/>
              <a:sym typeface="Calibri"/>
            </a:endParaRPr>
          </a:p>
        </p:txBody>
      </p:sp>
      <p:pic>
        <p:nvPicPr>
          <p:cNvPr id="92" name="Google Shape;92;p2" descr="AlmaBetter | LinkedIn"/>
          <p:cNvPicPr preferRelativeResize="0"/>
          <p:nvPr/>
        </p:nvPicPr>
        <p:blipFill rotWithShape="1">
          <a:blip r:embed="rId3">
            <a:alphaModFix/>
          </a:blip>
          <a:srcRect/>
          <a:stretch/>
        </p:blipFill>
        <p:spPr>
          <a:xfrm>
            <a:off x="9696091" y="232914"/>
            <a:ext cx="1009290" cy="79362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0"/>
          <p:cNvSpPr/>
          <p:nvPr/>
        </p:nvSpPr>
        <p:spPr>
          <a:xfrm>
            <a:off x="98379" y="250968"/>
            <a:ext cx="42560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10. Which Hotel type has the highest ADR?</a:t>
            </a:r>
            <a:endParaRPr sz="1800">
              <a:solidFill>
                <a:schemeClr val="dk1"/>
              </a:solidFill>
              <a:latin typeface="Calibri"/>
              <a:ea typeface="Calibri"/>
              <a:cs typeface="Calibri"/>
              <a:sym typeface="Calibri"/>
            </a:endParaRPr>
          </a:p>
        </p:txBody>
      </p:sp>
      <p:pic>
        <p:nvPicPr>
          <p:cNvPr id="255" name="Google Shape;255;p20"/>
          <p:cNvPicPr preferRelativeResize="0"/>
          <p:nvPr/>
        </p:nvPicPr>
        <p:blipFill rotWithShape="1">
          <a:blip r:embed="rId3">
            <a:alphaModFix/>
          </a:blip>
          <a:srcRect/>
          <a:stretch/>
        </p:blipFill>
        <p:spPr>
          <a:xfrm>
            <a:off x="98379" y="1517350"/>
            <a:ext cx="5895975" cy="3219450"/>
          </a:xfrm>
          <a:prstGeom prst="rect">
            <a:avLst/>
          </a:prstGeom>
          <a:noFill/>
          <a:ln>
            <a:noFill/>
          </a:ln>
        </p:spPr>
      </p:pic>
      <p:sp>
        <p:nvSpPr>
          <p:cNvPr id="256" name="Google Shape;256;p20"/>
          <p:cNvSpPr/>
          <p:nvPr/>
        </p:nvSpPr>
        <p:spPr>
          <a:xfrm>
            <a:off x="5817080" y="5253335"/>
            <a:ext cx="6096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C000"/>
                </a:solidFill>
                <a:latin typeface="Calibri"/>
                <a:ea typeface="Calibri"/>
                <a:cs typeface="Calibri"/>
                <a:sym typeface="Calibri"/>
              </a:rPr>
              <a:t>Observation</a:t>
            </a:r>
            <a:endParaRPr/>
          </a:p>
          <a:p>
            <a:pPr marL="0" marR="0" lvl="0" indent="0" algn="l" rtl="0">
              <a:spcBef>
                <a:spcPts val="0"/>
              </a:spcBef>
              <a:spcAft>
                <a:spcPts val="0"/>
              </a:spcAft>
              <a:buNone/>
            </a:pPr>
            <a:r>
              <a:rPr lang="en-US" sz="1800" b="1">
                <a:solidFill>
                  <a:srgbClr val="FFC000"/>
                </a:solidFill>
                <a:latin typeface="Calibri"/>
                <a:ea typeface="Calibri"/>
                <a:cs typeface="Calibri"/>
                <a:sym typeface="Calibri"/>
              </a:rPr>
              <a:t> </a:t>
            </a:r>
            <a:r>
              <a:rPr lang="en-US" sz="1800">
                <a:solidFill>
                  <a:schemeClr val="dk1"/>
                </a:solidFill>
                <a:latin typeface="Calibri"/>
                <a:ea typeface="Calibri"/>
                <a:cs typeface="Calibri"/>
                <a:sym typeface="Calibri"/>
              </a:rPr>
              <a:t>City Hotel has the highest ADR. This means City Hotels are generating more revenue than the resort hotels. More the ADR, more is the revenue.</a:t>
            </a:r>
            <a:endParaRPr sz="1800">
              <a:solidFill>
                <a:schemeClr val="dk1"/>
              </a:solidFill>
              <a:latin typeface="Calibri"/>
              <a:ea typeface="Calibri"/>
              <a:cs typeface="Calibri"/>
              <a:sym typeface="Calibri"/>
            </a:endParaRPr>
          </a:p>
        </p:txBody>
      </p:sp>
      <p:pic>
        <p:nvPicPr>
          <p:cNvPr id="257" name="Google Shape;257;p20" descr="AlmaBetter | LinkedIn"/>
          <p:cNvPicPr preferRelativeResize="0"/>
          <p:nvPr/>
        </p:nvPicPr>
        <p:blipFill rotWithShape="1">
          <a:blip r:embed="rId4">
            <a:alphaModFix/>
          </a:blip>
          <a:srcRect/>
          <a:stretch/>
        </p:blipFill>
        <p:spPr>
          <a:xfrm>
            <a:off x="10479171" y="169540"/>
            <a:ext cx="836463" cy="7699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21"/>
          <p:cNvPicPr preferRelativeResize="0"/>
          <p:nvPr/>
        </p:nvPicPr>
        <p:blipFill rotWithShape="1">
          <a:blip r:embed="rId3">
            <a:alphaModFix/>
          </a:blip>
          <a:srcRect/>
          <a:stretch/>
        </p:blipFill>
        <p:spPr>
          <a:xfrm>
            <a:off x="1019175" y="1538287"/>
            <a:ext cx="10153650" cy="3781425"/>
          </a:xfrm>
          <a:prstGeom prst="rect">
            <a:avLst/>
          </a:prstGeom>
          <a:noFill/>
          <a:ln>
            <a:noFill/>
          </a:ln>
        </p:spPr>
      </p:pic>
      <p:sp>
        <p:nvSpPr>
          <p:cNvPr id="263" name="Google Shape;263;p21"/>
          <p:cNvSpPr/>
          <p:nvPr/>
        </p:nvSpPr>
        <p:spPr>
          <a:xfrm>
            <a:off x="546133" y="613277"/>
            <a:ext cx="41196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11. ADR across different  market segment</a:t>
            </a:r>
            <a:endParaRPr sz="1800">
              <a:solidFill>
                <a:schemeClr val="dk1"/>
              </a:solidFill>
              <a:latin typeface="Calibri"/>
              <a:ea typeface="Calibri"/>
              <a:cs typeface="Calibri"/>
              <a:sym typeface="Calibri"/>
            </a:endParaRPr>
          </a:p>
        </p:txBody>
      </p:sp>
      <p:sp>
        <p:nvSpPr>
          <p:cNvPr id="264" name="Google Shape;264;p21"/>
          <p:cNvSpPr/>
          <p:nvPr/>
        </p:nvSpPr>
        <p:spPr>
          <a:xfrm>
            <a:off x="4014159" y="5477622"/>
            <a:ext cx="6096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C000"/>
                </a:solidFill>
                <a:latin typeface="Calibri"/>
                <a:ea typeface="Calibri"/>
                <a:cs typeface="Calibri"/>
                <a:sym typeface="Calibri"/>
              </a:rPr>
              <a:t>Obseravtion </a:t>
            </a: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'Direct' and 'Online TA' are contributing the most in both types of hotels.* Aviation segment should focus on increasing the bookings of 'City Hotel'</a:t>
            </a:r>
            <a:endParaRPr sz="1800">
              <a:solidFill>
                <a:schemeClr val="dk1"/>
              </a:solidFill>
              <a:latin typeface="Calibri"/>
              <a:ea typeface="Calibri"/>
              <a:cs typeface="Calibri"/>
              <a:sym typeface="Calibri"/>
            </a:endParaRPr>
          </a:p>
        </p:txBody>
      </p:sp>
      <p:pic>
        <p:nvPicPr>
          <p:cNvPr id="265" name="Google Shape;265;p21" descr="AlmaBetter | LinkedIn"/>
          <p:cNvPicPr preferRelativeResize="0"/>
          <p:nvPr/>
        </p:nvPicPr>
        <p:blipFill rotWithShape="1">
          <a:blip r:embed="rId4">
            <a:alphaModFix/>
          </a:blip>
          <a:srcRect/>
          <a:stretch/>
        </p:blipFill>
        <p:spPr>
          <a:xfrm>
            <a:off x="10110159" y="212672"/>
            <a:ext cx="939980" cy="684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2"/>
          <p:cNvSpPr/>
          <p:nvPr/>
        </p:nvSpPr>
        <p:spPr>
          <a:xfrm>
            <a:off x="613509" y="337233"/>
            <a:ext cx="214193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CC0000"/>
                </a:solidFill>
                <a:latin typeface="Arial"/>
                <a:ea typeface="Arial"/>
                <a:cs typeface="Arial"/>
                <a:sym typeface="Arial"/>
              </a:rPr>
              <a:t>Conclusion</a:t>
            </a:r>
            <a:endParaRPr sz="2800">
              <a:solidFill>
                <a:schemeClr val="dk1"/>
              </a:solidFill>
              <a:latin typeface="Calibri"/>
              <a:ea typeface="Calibri"/>
              <a:cs typeface="Calibri"/>
              <a:sym typeface="Calibri"/>
            </a:endParaRPr>
          </a:p>
        </p:txBody>
      </p:sp>
      <p:sp>
        <p:nvSpPr>
          <p:cNvPr id="271" name="Google Shape;271;p22"/>
          <p:cNvSpPr/>
          <p:nvPr/>
        </p:nvSpPr>
        <p:spPr>
          <a:xfrm>
            <a:off x="736121" y="1104029"/>
            <a:ext cx="9882996" cy="70788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0000"/>
              </a:buClr>
              <a:buSzPts val="2000"/>
              <a:buFont typeface="Noto Sans Symbols"/>
              <a:buChar char="❑"/>
            </a:pPr>
            <a:r>
              <a:rPr lang="en-US" sz="2000">
                <a:solidFill>
                  <a:srgbClr val="000000"/>
                </a:solidFill>
                <a:latin typeface="Arial"/>
                <a:ea typeface="Arial"/>
                <a:cs typeface="Arial"/>
                <a:sym typeface="Arial"/>
              </a:rPr>
              <a:t>Based on the above observation, we concluded that this capstone project on “Hotel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rgbClr val="000000"/>
                </a:solidFill>
                <a:latin typeface="Arial"/>
                <a:ea typeface="Arial"/>
                <a:cs typeface="Arial"/>
                <a:sym typeface="Arial"/>
              </a:rPr>
              <a:t>     Booking Analysis” </a:t>
            </a:r>
            <a:endParaRPr sz="2000">
              <a:solidFill>
                <a:schemeClr val="dk1"/>
              </a:solidFill>
              <a:latin typeface="Calibri"/>
              <a:ea typeface="Calibri"/>
              <a:cs typeface="Calibri"/>
              <a:sym typeface="Calibri"/>
            </a:endParaRPr>
          </a:p>
        </p:txBody>
      </p:sp>
      <p:sp>
        <p:nvSpPr>
          <p:cNvPr id="272" name="Google Shape;272;p22"/>
          <p:cNvSpPr/>
          <p:nvPr/>
        </p:nvSpPr>
        <p:spPr>
          <a:xfrm>
            <a:off x="891396" y="2255203"/>
            <a:ext cx="10055524" cy="341632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FFC000"/>
              </a:buClr>
              <a:buSzPts val="1800"/>
              <a:buFont typeface="Noto Sans Symbols"/>
              <a:buChar char="❖"/>
            </a:pPr>
            <a:r>
              <a:rPr lang="en-US" sz="1800">
                <a:solidFill>
                  <a:srgbClr val="FFC000"/>
                </a:solidFill>
                <a:latin typeface="Noto Sans Symbols"/>
                <a:ea typeface="Noto Sans Symbols"/>
                <a:cs typeface="Noto Sans Symbols"/>
                <a:sym typeface="Noto Sans Symbols"/>
              </a:rPr>
              <a:t> </a:t>
            </a:r>
            <a:r>
              <a:rPr lang="en-US" sz="1800">
                <a:solidFill>
                  <a:srgbClr val="000000"/>
                </a:solidFill>
                <a:latin typeface="Arial"/>
                <a:ea typeface="Arial"/>
                <a:cs typeface="Arial"/>
                <a:sym typeface="Arial"/>
              </a:rPr>
              <a:t>It helps a hotel in up scaling their business by improving their techniques, technologies, </a:t>
            </a: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1800">
                <a:solidFill>
                  <a:srgbClr val="000000"/>
                </a:solidFill>
                <a:latin typeface="Arial"/>
                <a:ea typeface="Arial"/>
                <a:cs typeface="Arial"/>
                <a:sym typeface="Arial"/>
              </a:rPr>
              <a:t>       and many small requirements which guests required during their stay in this hotel. </a:t>
            </a: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1800">
                <a:solidFill>
                  <a:srgbClr val="FFC000"/>
                </a:solidFill>
                <a:latin typeface="Noto Sans Symbols"/>
                <a:ea typeface="Noto Sans Symbols"/>
                <a:cs typeface="Noto Sans Symbols"/>
                <a:sym typeface="Noto Sans Symbols"/>
              </a:rPr>
              <a:t>❖ </a:t>
            </a:r>
            <a:r>
              <a:rPr lang="en-US" sz="1800">
                <a:solidFill>
                  <a:srgbClr val="000000"/>
                </a:solidFill>
                <a:latin typeface="Arial"/>
                <a:ea typeface="Arial"/>
                <a:cs typeface="Arial"/>
                <a:sym typeface="Arial"/>
              </a:rPr>
              <a:t>It also helps people to understand how things work in real life and the need &amp; </a:t>
            </a: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1800">
                <a:solidFill>
                  <a:srgbClr val="000000"/>
                </a:solidFill>
                <a:latin typeface="Arial"/>
                <a:ea typeface="Arial"/>
                <a:cs typeface="Arial"/>
                <a:sym typeface="Arial"/>
              </a:rPr>
              <a:t>        importance of data science in the real world. </a:t>
            </a: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1800">
                <a:solidFill>
                  <a:srgbClr val="FFC000"/>
                </a:solidFill>
                <a:latin typeface="Noto Sans Symbols"/>
                <a:ea typeface="Noto Sans Symbols"/>
                <a:cs typeface="Noto Sans Symbols"/>
                <a:sym typeface="Noto Sans Symbols"/>
              </a:rPr>
              <a:t>❖ </a:t>
            </a:r>
            <a:r>
              <a:rPr lang="en-US" sz="1800">
                <a:solidFill>
                  <a:srgbClr val="000000"/>
                </a:solidFill>
                <a:latin typeface="Arial"/>
                <a:ea typeface="Arial"/>
                <a:cs typeface="Arial"/>
                <a:sym typeface="Arial"/>
              </a:rPr>
              <a:t>It helps increase in efficiency and effectiveness of various methods or processes </a:t>
            </a: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1800">
                <a:solidFill>
                  <a:srgbClr val="000000"/>
                </a:solidFill>
                <a:latin typeface="Arial"/>
                <a:ea typeface="Arial"/>
                <a:cs typeface="Arial"/>
                <a:sym typeface="Arial"/>
              </a:rPr>
              <a:t>       involved in the hotel booking system. </a:t>
            </a: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1800">
                <a:solidFill>
                  <a:srgbClr val="FFC000"/>
                </a:solidFill>
                <a:latin typeface="Noto Sans Symbols"/>
                <a:ea typeface="Noto Sans Symbols"/>
                <a:cs typeface="Noto Sans Symbols"/>
                <a:sym typeface="Noto Sans Symbols"/>
              </a:rPr>
              <a:t>❖ </a:t>
            </a:r>
            <a:r>
              <a:rPr lang="en-US" sz="1800">
                <a:solidFill>
                  <a:srgbClr val="000000"/>
                </a:solidFill>
                <a:latin typeface="Arial"/>
                <a:ea typeface="Arial"/>
                <a:cs typeface="Arial"/>
                <a:sym typeface="Arial"/>
              </a:rPr>
              <a:t>It increases the competition and productivity among various hotels to provide a better </a:t>
            </a: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1800">
                <a:solidFill>
                  <a:srgbClr val="000000"/>
                </a:solidFill>
                <a:latin typeface="Arial"/>
                <a:ea typeface="Arial"/>
                <a:cs typeface="Arial"/>
                <a:sym typeface="Arial"/>
              </a:rPr>
              <a:t>       facility and comfort that the customer needed.</a:t>
            </a:r>
            <a:endParaRPr sz="1800">
              <a:solidFill>
                <a:schemeClr val="dk1"/>
              </a:solidFill>
              <a:latin typeface="Calibri"/>
              <a:ea typeface="Calibri"/>
              <a:cs typeface="Calibri"/>
              <a:sym typeface="Calibri"/>
            </a:endParaRPr>
          </a:p>
        </p:txBody>
      </p:sp>
      <p:pic>
        <p:nvPicPr>
          <p:cNvPr id="273" name="Google Shape;273;p22" descr="AlmaBetter | LinkedIn"/>
          <p:cNvPicPr preferRelativeResize="0"/>
          <p:nvPr/>
        </p:nvPicPr>
        <p:blipFill rotWithShape="1">
          <a:blip r:embed="rId3">
            <a:alphaModFix/>
          </a:blip>
          <a:srcRect/>
          <a:stretch/>
        </p:blipFill>
        <p:spPr>
          <a:xfrm>
            <a:off x="10946920" y="213874"/>
            <a:ext cx="715993" cy="56250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3"/>
          <p:cNvSpPr/>
          <p:nvPr/>
        </p:nvSpPr>
        <p:spPr>
          <a:xfrm>
            <a:off x="3314607" y="2185149"/>
            <a:ext cx="571725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CC0000"/>
                </a:solidFill>
                <a:latin typeface="Arial"/>
                <a:ea typeface="Arial"/>
                <a:cs typeface="Arial"/>
                <a:sym typeface="Arial"/>
              </a:rPr>
              <a:t>Thank You</a:t>
            </a:r>
            <a:endParaRPr sz="6000">
              <a:solidFill>
                <a:schemeClr val="dk1"/>
              </a:solidFill>
              <a:latin typeface="Calibri"/>
              <a:ea typeface="Calibri"/>
              <a:cs typeface="Calibri"/>
              <a:sym typeface="Calibri"/>
            </a:endParaRPr>
          </a:p>
        </p:txBody>
      </p:sp>
      <p:pic>
        <p:nvPicPr>
          <p:cNvPr id="279" name="Google Shape;279;p23" descr="AlmaBetter | LinkedIn"/>
          <p:cNvPicPr preferRelativeResize="0"/>
          <p:nvPr/>
        </p:nvPicPr>
        <p:blipFill rotWithShape="1">
          <a:blip r:embed="rId3">
            <a:alphaModFix/>
          </a:blip>
          <a:srcRect/>
          <a:stretch/>
        </p:blipFill>
        <p:spPr>
          <a:xfrm>
            <a:off x="10110158" y="560717"/>
            <a:ext cx="974786" cy="6146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p:nvPr/>
        </p:nvSpPr>
        <p:spPr>
          <a:xfrm>
            <a:off x="129396" y="962191"/>
            <a:ext cx="9954883" cy="41242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C000"/>
                </a:solidFill>
                <a:latin typeface="Calibri"/>
                <a:ea typeface="Calibri"/>
                <a:cs typeface="Calibri"/>
                <a:sym typeface="Calibri"/>
              </a:rPr>
              <a:t>                              TOPIC DISCUSSION: </a:t>
            </a: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t>
            </a:r>
            <a:r>
              <a:rPr lang="en-US" sz="2000">
                <a:solidFill>
                  <a:srgbClr val="3A3838"/>
                </a:solidFill>
                <a:latin typeface="Calibri"/>
                <a:ea typeface="Calibri"/>
                <a:cs typeface="Calibri"/>
                <a:sym typeface="Calibri"/>
              </a:rPr>
              <a:t>For this project we will be analyzing Hotel Booking data. This data set contains booking information for a city hotel and a resort hotel and includes information such as when the booking was made, length of stay, the number of adults, children, and/or babies, and the number of available parking spaces. </a:t>
            </a:r>
            <a:endParaRPr/>
          </a:p>
          <a:p>
            <a:pPr marL="285750" marR="0" lvl="0" indent="-285750" algn="l" rtl="0">
              <a:spcBef>
                <a:spcPts val="0"/>
              </a:spcBef>
              <a:spcAft>
                <a:spcPts val="0"/>
              </a:spcAft>
              <a:buClr>
                <a:srgbClr val="3A3838"/>
              </a:buClr>
              <a:buSzPts val="2000"/>
              <a:buFont typeface="Noto Sans Symbols"/>
              <a:buChar char="❖"/>
            </a:pPr>
            <a:r>
              <a:rPr lang="en-US" sz="2000">
                <a:solidFill>
                  <a:srgbClr val="3A3838"/>
                </a:solidFill>
                <a:latin typeface="Calibri"/>
                <a:ea typeface="Calibri"/>
                <a:cs typeface="Calibri"/>
                <a:sym typeface="Calibri"/>
              </a:rPr>
              <a:t>Hotel industry is a very volatile industry and the bookings depend on the above factors and many more. </a:t>
            </a:r>
            <a:endParaRPr/>
          </a:p>
          <a:p>
            <a:pPr marL="285750" marR="0" lvl="0" indent="-285750" algn="l" rtl="0">
              <a:spcBef>
                <a:spcPts val="0"/>
              </a:spcBef>
              <a:spcAft>
                <a:spcPts val="0"/>
              </a:spcAft>
              <a:buClr>
                <a:srgbClr val="3A3838"/>
              </a:buClr>
              <a:buSzPts val="2000"/>
              <a:buFont typeface="Noto Sans Symbols"/>
              <a:buChar char="❖"/>
            </a:pPr>
            <a:r>
              <a:rPr lang="en-US" sz="2000">
                <a:solidFill>
                  <a:srgbClr val="3A3838"/>
                </a:solidFill>
                <a:latin typeface="Calibri"/>
                <a:ea typeface="Calibri"/>
                <a:cs typeface="Calibri"/>
                <a:sym typeface="Calibri"/>
              </a:rPr>
              <a:t>The main objective behind this project is to explore and analyze data to discover important factors that govern the bookings and give insights to hotel management, which can perform various campaigns to boost the business and performance.</a:t>
            </a:r>
            <a:endParaRPr sz="2000">
              <a:solidFill>
                <a:srgbClr val="3A3838"/>
              </a:solidFill>
              <a:latin typeface="Calibri"/>
              <a:ea typeface="Calibri"/>
              <a:cs typeface="Calibri"/>
              <a:sym typeface="Calibri"/>
            </a:endParaRPr>
          </a:p>
        </p:txBody>
      </p:sp>
      <p:pic>
        <p:nvPicPr>
          <p:cNvPr id="98" name="Google Shape;98;p3" descr="AlmaBetter | LinkedIn"/>
          <p:cNvPicPr preferRelativeResize="0"/>
          <p:nvPr/>
        </p:nvPicPr>
        <p:blipFill rotWithShape="1">
          <a:blip r:embed="rId3">
            <a:alphaModFix/>
          </a:blip>
          <a:srcRect/>
          <a:stretch/>
        </p:blipFill>
        <p:spPr>
          <a:xfrm>
            <a:off x="10373983" y="301925"/>
            <a:ext cx="1202666" cy="8284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p:nvPr/>
        </p:nvSpPr>
        <p:spPr>
          <a:xfrm>
            <a:off x="1261793" y="-85726"/>
            <a:ext cx="8539432" cy="5539978"/>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C000"/>
                </a:solidFill>
                <a:latin typeface="Calibri"/>
                <a:ea typeface="Calibri"/>
                <a:cs typeface="Calibri"/>
                <a:sym typeface="Calibri"/>
              </a:rPr>
              <a:t>                               Work Flow :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rgbClr val="3A3838"/>
                </a:solidFill>
                <a:latin typeface="Calibri"/>
                <a:ea typeface="Calibri"/>
                <a:cs typeface="Calibri"/>
                <a:sym typeface="Calibri"/>
              </a:rPr>
              <a:t>           </a:t>
            </a:r>
            <a:endParaRPr/>
          </a:p>
          <a:p>
            <a:pPr marL="742950" marR="0" lvl="1" indent="-285750" algn="l" rtl="0">
              <a:spcBef>
                <a:spcPts val="0"/>
              </a:spcBef>
              <a:spcAft>
                <a:spcPts val="0"/>
              </a:spcAft>
              <a:buClr>
                <a:srgbClr val="3A3838"/>
              </a:buClr>
              <a:buSzPts val="2000"/>
              <a:buFont typeface="Noto Sans Symbols"/>
              <a:buChar char="❖"/>
            </a:pPr>
            <a:r>
              <a:rPr lang="en-US" sz="2000" b="0" i="0" u="none" strike="noStrike" cap="none">
                <a:solidFill>
                  <a:srgbClr val="3A3838"/>
                </a:solidFill>
                <a:latin typeface="Calibri"/>
                <a:ea typeface="Calibri"/>
                <a:cs typeface="Calibri"/>
                <a:sym typeface="Calibri"/>
              </a:rPr>
              <a:t>   we will divide our work flow into following 3 steps</a:t>
            </a:r>
            <a:endParaRPr sz="2000" b="0" i="0" u="none" strike="noStrike" cap="none">
              <a:solidFill>
                <a:srgbClr val="3A3838"/>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ctr" rtl="0">
              <a:spcBef>
                <a:spcPts val="0"/>
              </a:spcBef>
              <a:spcAft>
                <a:spcPts val="0"/>
              </a:spcAft>
              <a:buNone/>
            </a:pPr>
            <a:r>
              <a:rPr lang="en-US" sz="1800">
                <a:solidFill>
                  <a:srgbClr val="3A3838"/>
                </a:solidFill>
                <a:latin typeface="Calibri"/>
                <a:ea typeface="Calibri"/>
                <a:cs typeface="Calibri"/>
                <a:sym typeface="Calibri"/>
              </a:rPr>
              <a:t>  </a:t>
            </a:r>
            <a:endParaRPr sz="1800">
              <a:solidFill>
                <a:srgbClr val="3A3838"/>
              </a:solidFill>
              <a:latin typeface="Calibri"/>
              <a:ea typeface="Calibri"/>
              <a:cs typeface="Calibri"/>
              <a:sym typeface="Calibri"/>
            </a:endParaRPr>
          </a:p>
          <a:p>
            <a:pPr marL="0" marR="0" lvl="0" indent="0" algn="l" rtl="0">
              <a:spcBef>
                <a:spcPts val="0"/>
              </a:spcBef>
              <a:spcAft>
                <a:spcPts val="0"/>
              </a:spcAft>
              <a:buNone/>
            </a:pPr>
            <a:endParaRPr sz="1800">
              <a:solidFill>
                <a:srgbClr val="3A3838"/>
              </a:solidFill>
              <a:latin typeface="Calibri"/>
              <a:ea typeface="Calibri"/>
              <a:cs typeface="Calibri"/>
              <a:sym typeface="Calibri"/>
            </a:endParaRPr>
          </a:p>
          <a:p>
            <a:pPr marL="0" marR="0" lvl="0" indent="0" algn="l" rtl="0">
              <a:spcBef>
                <a:spcPts val="0"/>
              </a:spcBef>
              <a:spcAft>
                <a:spcPts val="0"/>
              </a:spcAft>
              <a:buNone/>
            </a:pPr>
            <a:endParaRPr sz="1800">
              <a:solidFill>
                <a:srgbClr val="3A3838"/>
              </a:solidFill>
              <a:latin typeface="Calibri"/>
              <a:ea typeface="Calibri"/>
              <a:cs typeface="Calibri"/>
              <a:sym typeface="Calibri"/>
            </a:endParaRPr>
          </a:p>
          <a:p>
            <a:pPr marL="0" marR="0" lvl="0" indent="0" algn="l" rtl="0">
              <a:spcBef>
                <a:spcPts val="0"/>
              </a:spcBef>
              <a:spcAft>
                <a:spcPts val="0"/>
              </a:spcAft>
              <a:buNone/>
            </a:pPr>
            <a:endParaRPr sz="1800">
              <a:solidFill>
                <a:srgbClr val="3A3838"/>
              </a:solidFill>
              <a:latin typeface="Calibri"/>
              <a:ea typeface="Calibri"/>
              <a:cs typeface="Calibri"/>
              <a:sym typeface="Calibri"/>
            </a:endParaRPr>
          </a:p>
          <a:p>
            <a:pPr marL="0" marR="0" lvl="0" indent="0" algn="l" rtl="0">
              <a:spcBef>
                <a:spcPts val="0"/>
              </a:spcBef>
              <a:spcAft>
                <a:spcPts val="0"/>
              </a:spcAft>
              <a:buNone/>
            </a:pPr>
            <a:endParaRPr sz="1800">
              <a:solidFill>
                <a:srgbClr val="3A3838"/>
              </a:solidFill>
              <a:latin typeface="Calibri"/>
              <a:ea typeface="Calibri"/>
              <a:cs typeface="Calibri"/>
              <a:sym typeface="Calibri"/>
            </a:endParaRPr>
          </a:p>
          <a:p>
            <a:pPr marL="285750" marR="0" lvl="0" indent="-285750" algn="l" rtl="0">
              <a:spcBef>
                <a:spcPts val="0"/>
              </a:spcBef>
              <a:spcAft>
                <a:spcPts val="0"/>
              </a:spcAft>
              <a:buClr>
                <a:srgbClr val="3A3838"/>
              </a:buClr>
              <a:buSzPts val="1800"/>
              <a:buFont typeface="Noto Sans Symbols"/>
              <a:buChar char="❖"/>
            </a:pPr>
            <a:r>
              <a:rPr lang="en-US" sz="1800">
                <a:solidFill>
                  <a:srgbClr val="3A3838"/>
                </a:solidFill>
                <a:latin typeface="Calibri"/>
                <a:ea typeface="Calibri"/>
                <a:cs typeface="Calibri"/>
                <a:sym typeface="Calibri"/>
              </a:rPr>
              <a:t> </a:t>
            </a:r>
            <a:r>
              <a:rPr lang="en-US" sz="2000">
                <a:solidFill>
                  <a:srgbClr val="3A3838"/>
                </a:solidFill>
                <a:latin typeface="Calibri"/>
                <a:ea typeface="Calibri"/>
                <a:cs typeface="Calibri"/>
                <a:sym typeface="Calibri"/>
              </a:rPr>
              <a:t>EDA will be divided into the following 3 analyses. ( We have covered all 3 types in 22 Questions in collab)</a:t>
            </a:r>
            <a:endParaRPr/>
          </a:p>
          <a:p>
            <a:pPr marL="0" marR="0" lvl="0" indent="0" algn="l" rtl="0">
              <a:spcBef>
                <a:spcPts val="0"/>
              </a:spcBef>
              <a:spcAft>
                <a:spcPts val="0"/>
              </a:spcAft>
              <a:buNone/>
            </a:pPr>
            <a:r>
              <a:rPr lang="en-US" sz="2000">
                <a:solidFill>
                  <a:srgbClr val="3A3838"/>
                </a:solidFill>
                <a:latin typeface="Calibri"/>
                <a:ea typeface="Calibri"/>
                <a:cs typeface="Calibri"/>
                <a:sym typeface="Calibri"/>
              </a:rPr>
              <a:t> 1) </a:t>
            </a:r>
            <a:r>
              <a:rPr lang="en-US" sz="2000" b="1">
                <a:solidFill>
                  <a:srgbClr val="FF0000"/>
                </a:solidFill>
                <a:latin typeface="Calibri"/>
                <a:ea typeface="Calibri"/>
                <a:cs typeface="Calibri"/>
                <a:sym typeface="Calibri"/>
              </a:rPr>
              <a:t>Univariate analysis</a:t>
            </a:r>
            <a:r>
              <a:rPr lang="en-US" sz="2000">
                <a:solidFill>
                  <a:srgbClr val="3A3838"/>
                </a:solidFill>
                <a:latin typeface="Calibri"/>
                <a:ea typeface="Calibri"/>
                <a:cs typeface="Calibri"/>
                <a:sym typeface="Calibri"/>
              </a:rPr>
              <a:t>: Univariate analysis is the simplest of the three analyses where the data you are analyzing is only one variable. </a:t>
            </a:r>
            <a:endParaRPr/>
          </a:p>
          <a:p>
            <a:pPr marL="0" marR="0" lvl="0" indent="0" algn="l" rtl="0">
              <a:spcBef>
                <a:spcPts val="0"/>
              </a:spcBef>
              <a:spcAft>
                <a:spcPts val="0"/>
              </a:spcAft>
              <a:buNone/>
            </a:pPr>
            <a:r>
              <a:rPr lang="en-US" sz="2000">
                <a:solidFill>
                  <a:srgbClr val="3A3838"/>
                </a:solidFill>
                <a:latin typeface="Calibri"/>
                <a:ea typeface="Calibri"/>
                <a:cs typeface="Calibri"/>
                <a:sym typeface="Calibri"/>
              </a:rPr>
              <a:t>2) </a:t>
            </a:r>
            <a:r>
              <a:rPr lang="en-US" sz="2000" b="1">
                <a:solidFill>
                  <a:srgbClr val="FF0000"/>
                </a:solidFill>
                <a:latin typeface="Calibri"/>
                <a:ea typeface="Calibri"/>
                <a:cs typeface="Calibri"/>
                <a:sym typeface="Calibri"/>
              </a:rPr>
              <a:t>Bivariate analysis</a:t>
            </a:r>
            <a:r>
              <a:rPr lang="en-US" sz="2000">
                <a:solidFill>
                  <a:srgbClr val="3A3838"/>
                </a:solidFill>
                <a:latin typeface="Calibri"/>
                <a:ea typeface="Calibri"/>
                <a:cs typeface="Calibri"/>
                <a:sym typeface="Calibri"/>
              </a:rPr>
              <a:t>: Bivariate analysis is where you are comparing two variables to study their relationships. </a:t>
            </a:r>
            <a:endParaRPr/>
          </a:p>
          <a:p>
            <a:pPr marL="0" marR="0" lvl="0" indent="0" algn="l" rtl="0">
              <a:spcBef>
                <a:spcPts val="0"/>
              </a:spcBef>
              <a:spcAft>
                <a:spcPts val="0"/>
              </a:spcAft>
              <a:buNone/>
            </a:pPr>
            <a:r>
              <a:rPr lang="en-US" sz="2000">
                <a:solidFill>
                  <a:srgbClr val="3A3838"/>
                </a:solidFill>
                <a:latin typeface="Calibri"/>
                <a:ea typeface="Calibri"/>
                <a:cs typeface="Calibri"/>
                <a:sym typeface="Calibri"/>
              </a:rPr>
              <a:t>3) </a:t>
            </a:r>
            <a:r>
              <a:rPr lang="en-US" sz="2000" b="1">
                <a:solidFill>
                  <a:srgbClr val="FF0000"/>
                </a:solidFill>
                <a:latin typeface="Calibri"/>
                <a:ea typeface="Calibri"/>
                <a:cs typeface="Calibri"/>
                <a:sym typeface="Calibri"/>
              </a:rPr>
              <a:t>Multivariate analysis</a:t>
            </a:r>
            <a:r>
              <a:rPr lang="en-US" sz="2000">
                <a:solidFill>
                  <a:srgbClr val="3A3838"/>
                </a:solidFill>
                <a:latin typeface="Calibri"/>
                <a:ea typeface="Calibri"/>
                <a:cs typeface="Calibri"/>
                <a:sym typeface="Calibri"/>
              </a:rPr>
              <a:t>: Multivariate analysis is similar to Bivariate analysis but you are comparing more than two variables. </a:t>
            </a:r>
            <a:endParaRPr sz="2000">
              <a:solidFill>
                <a:srgbClr val="3A3838"/>
              </a:solidFill>
              <a:latin typeface="Calibri"/>
              <a:ea typeface="Calibri"/>
              <a:cs typeface="Calibri"/>
              <a:sym typeface="Calibri"/>
            </a:endParaRPr>
          </a:p>
        </p:txBody>
      </p:sp>
      <p:grpSp>
        <p:nvGrpSpPr>
          <p:cNvPr id="104" name="Google Shape;104;p4"/>
          <p:cNvGrpSpPr/>
          <p:nvPr/>
        </p:nvGrpSpPr>
        <p:grpSpPr>
          <a:xfrm>
            <a:off x="1756425" y="1200151"/>
            <a:ext cx="7346958" cy="1428840"/>
            <a:chOff x="156225" y="0"/>
            <a:chExt cx="7346958" cy="1428840"/>
          </a:xfrm>
        </p:grpSpPr>
        <p:sp>
          <p:nvSpPr>
            <p:cNvPr id="105" name="Google Shape;105;p4"/>
            <p:cNvSpPr/>
            <p:nvPr/>
          </p:nvSpPr>
          <p:spPr>
            <a:xfrm>
              <a:off x="156225" y="0"/>
              <a:ext cx="2640927" cy="1428840"/>
            </a:xfrm>
            <a:prstGeom prst="roundRect">
              <a:avLst>
                <a:gd name="adj" fmla="val 10000"/>
              </a:avLst>
            </a:prstGeom>
            <a:solidFill>
              <a:srgbClr val="599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txBox="1"/>
            <p:nvPr/>
          </p:nvSpPr>
          <p:spPr>
            <a:xfrm>
              <a:off x="156225" y="571536"/>
              <a:ext cx="2640927" cy="571536"/>
            </a:xfrm>
            <a:prstGeom prst="rect">
              <a:avLst/>
            </a:prstGeom>
            <a:noFill/>
            <a:ln>
              <a:noFill/>
            </a:ln>
          </p:spPr>
          <p:txBody>
            <a:bodyPr spcFirstLastPara="1" wrap="square" lIns="113775" tIns="113775" rIns="113775" bIns="113775" anchor="ctr" anchorCtr="0">
              <a:noAutofit/>
            </a:bodyPr>
            <a:lstStyle/>
            <a:p>
              <a:pPr marL="0" marR="0" lvl="0" indent="0" algn="ctr" rtl="0">
                <a:lnSpc>
                  <a:spcPct val="90000"/>
                </a:lnSpc>
                <a:spcBef>
                  <a:spcPts val="0"/>
                </a:spcBef>
                <a:spcAft>
                  <a:spcPts val="0"/>
                </a:spcAft>
                <a:buNone/>
              </a:pPr>
              <a:r>
                <a:rPr lang="en-US" sz="1600">
                  <a:solidFill>
                    <a:schemeClr val="lt1"/>
                  </a:solidFill>
                  <a:latin typeface="Calibri"/>
                  <a:ea typeface="Calibri"/>
                  <a:cs typeface="Calibri"/>
                  <a:sym typeface="Calibri"/>
                </a:rPr>
                <a:t>Data Collection and Understanding</a:t>
              </a:r>
              <a:endParaRPr sz="1600">
                <a:solidFill>
                  <a:schemeClr val="lt1"/>
                </a:solidFill>
                <a:latin typeface="Calibri"/>
                <a:ea typeface="Calibri"/>
                <a:cs typeface="Calibri"/>
                <a:sym typeface="Calibri"/>
              </a:endParaRPr>
            </a:p>
          </p:txBody>
        </p:sp>
        <p:sp>
          <p:nvSpPr>
            <p:cNvPr id="107" name="Google Shape;107;p4"/>
            <p:cNvSpPr/>
            <p:nvPr/>
          </p:nvSpPr>
          <p:spPr>
            <a:xfrm>
              <a:off x="1085857" y="85730"/>
              <a:ext cx="475803" cy="475803"/>
            </a:xfrm>
            <a:prstGeom prst="ellipse">
              <a:avLst/>
            </a:prstGeom>
            <a:solidFill>
              <a:srgbClr val="C3D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2844772" y="0"/>
              <a:ext cx="2680914" cy="1428840"/>
            </a:xfrm>
            <a:prstGeom prst="roundRect">
              <a:avLst>
                <a:gd name="adj" fmla="val 10000"/>
              </a:avLst>
            </a:prstGeom>
            <a:solidFill>
              <a:srgbClr val="599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txBox="1"/>
            <p:nvPr/>
          </p:nvSpPr>
          <p:spPr>
            <a:xfrm>
              <a:off x="2844772" y="571536"/>
              <a:ext cx="2680914" cy="571536"/>
            </a:xfrm>
            <a:prstGeom prst="rect">
              <a:avLst/>
            </a:prstGeom>
            <a:noFill/>
            <a:ln>
              <a:noFill/>
            </a:ln>
          </p:spPr>
          <p:txBody>
            <a:bodyPr spcFirstLastPara="1" wrap="square" lIns="113775" tIns="113775" rIns="113775" bIns="113775" anchor="ctr" anchorCtr="0">
              <a:noAutofit/>
            </a:bodyPr>
            <a:lstStyle/>
            <a:p>
              <a:pPr marL="0" marR="0" lvl="0" indent="0" algn="ctr" rtl="0">
                <a:lnSpc>
                  <a:spcPct val="90000"/>
                </a:lnSpc>
                <a:spcBef>
                  <a:spcPts val="0"/>
                </a:spcBef>
                <a:spcAft>
                  <a:spcPts val="0"/>
                </a:spcAft>
                <a:buNone/>
              </a:pPr>
              <a:r>
                <a:rPr lang="en-US" sz="1600">
                  <a:solidFill>
                    <a:schemeClr val="lt1"/>
                  </a:solidFill>
                  <a:latin typeface="Calibri"/>
                  <a:ea typeface="Calibri"/>
                  <a:cs typeface="Calibri"/>
                  <a:sym typeface="Calibri"/>
                </a:rPr>
                <a:t>Data Cleaning and Manipulation </a:t>
              </a:r>
              <a:endParaRPr sz="1600">
                <a:solidFill>
                  <a:schemeClr val="lt1"/>
                </a:solidFill>
                <a:latin typeface="Calibri"/>
                <a:ea typeface="Calibri"/>
                <a:cs typeface="Calibri"/>
                <a:sym typeface="Calibri"/>
              </a:endParaRPr>
            </a:p>
          </p:txBody>
        </p:sp>
        <p:sp>
          <p:nvSpPr>
            <p:cNvPr id="110" name="Google Shape;110;p4"/>
            <p:cNvSpPr/>
            <p:nvPr/>
          </p:nvSpPr>
          <p:spPr>
            <a:xfrm>
              <a:off x="3808327" y="85730"/>
              <a:ext cx="475803" cy="475803"/>
            </a:xfrm>
            <a:prstGeom prst="ellipse">
              <a:avLst/>
            </a:prstGeom>
            <a:solidFill>
              <a:srgbClr val="C3D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5451532" y="0"/>
              <a:ext cx="2051651" cy="1428840"/>
            </a:xfrm>
            <a:prstGeom prst="roundRect">
              <a:avLst>
                <a:gd name="adj" fmla="val 10000"/>
              </a:avLst>
            </a:prstGeom>
            <a:solidFill>
              <a:srgbClr val="599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txBox="1"/>
            <p:nvPr/>
          </p:nvSpPr>
          <p:spPr>
            <a:xfrm>
              <a:off x="5451532" y="571536"/>
              <a:ext cx="2051651" cy="571536"/>
            </a:xfrm>
            <a:prstGeom prst="rect">
              <a:avLst/>
            </a:prstGeom>
            <a:noFill/>
            <a:ln>
              <a:noFill/>
            </a:ln>
          </p:spPr>
          <p:txBody>
            <a:bodyPr spcFirstLastPara="1" wrap="square" lIns="113775" tIns="113775" rIns="113775" bIns="113775" anchor="ctr" anchorCtr="0">
              <a:noAutofit/>
            </a:bodyPr>
            <a:lstStyle/>
            <a:p>
              <a:pPr marL="0" marR="0" lvl="0" indent="0" algn="ctr" rtl="0">
                <a:lnSpc>
                  <a:spcPct val="90000"/>
                </a:lnSpc>
                <a:spcBef>
                  <a:spcPts val="0"/>
                </a:spcBef>
                <a:spcAft>
                  <a:spcPts val="0"/>
                </a:spcAft>
                <a:buNone/>
              </a:pPr>
              <a:r>
                <a:rPr lang="en-US" sz="1600">
                  <a:solidFill>
                    <a:schemeClr val="lt1"/>
                  </a:solidFill>
                  <a:latin typeface="Calibri"/>
                  <a:ea typeface="Calibri"/>
                  <a:cs typeface="Calibri"/>
                  <a:sym typeface="Calibri"/>
                </a:rPr>
                <a:t>Exploratory Data Analysis(EDA</a:t>
              </a:r>
              <a:r>
                <a:rPr lang="en-US" sz="600">
                  <a:solidFill>
                    <a:schemeClr val="lt1"/>
                  </a:solidFill>
                  <a:latin typeface="Calibri"/>
                  <a:ea typeface="Calibri"/>
                  <a:cs typeface="Calibri"/>
                  <a:sym typeface="Calibri"/>
                </a:rPr>
                <a:t>)</a:t>
              </a:r>
              <a:endParaRPr sz="600">
                <a:solidFill>
                  <a:schemeClr val="lt1"/>
                </a:solidFill>
                <a:latin typeface="Calibri"/>
                <a:ea typeface="Calibri"/>
                <a:cs typeface="Calibri"/>
                <a:sym typeface="Calibri"/>
              </a:endParaRPr>
            </a:p>
          </p:txBody>
        </p:sp>
        <p:sp>
          <p:nvSpPr>
            <p:cNvPr id="113" name="Google Shape;113;p4"/>
            <p:cNvSpPr/>
            <p:nvPr/>
          </p:nvSpPr>
          <p:spPr>
            <a:xfrm>
              <a:off x="6236160" y="85730"/>
              <a:ext cx="475803" cy="475803"/>
            </a:xfrm>
            <a:prstGeom prst="ellipse">
              <a:avLst/>
            </a:prstGeom>
            <a:solidFill>
              <a:srgbClr val="C3D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00127" y="1143072"/>
              <a:ext cx="6902929" cy="214326"/>
            </a:xfrm>
            <a:prstGeom prst="leftRightArrow">
              <a:avLst>
                <a:gd name="adj1" fmla="val 5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5" name="Google Shape;115;p4" descr="AlmaBetter | LinkedIn"/>
          <p:cNvPicPr preferRelativeResize="0"/>
          <p:nvPr/>
        </p:nvPicPr>
        <p:blipFill rotWithShape="1">
          <a:blip r:embed="rId3">
            <a:alphaModFix/>
          </a:blip>
          <a:srcRect/>
          <a:stretch/>
        </p:blipFill>
        <p:spPr>
          <a:xfrm>
            <a:off x="10515898" y="431322"/>
            <a:ext cx="974487" cy="5779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p:nvPr/>
        </p:nvSpPr>
        <p:spPr>
          <a:xfrm>
            <a:off x="295275" y="917912"/>
            <a:ext cx="11306175" cy="594008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C0C0C"/>
              </a:buClr>
              <a:buSzPts val="1800"/>
              <a:buFont typeface="Noto Sans Symbols"/>
              <a:buChar char="⮚"/>
            </a:pPr>
            <a:r>
              <a:rPr lang="en-US" sz="1800" b="1">
                <a:solidFill>
                  <a:srgbClr val="0C0C0C"/>
                </a:solidFill>
                <a:latin typeface="Calibri"/>
                <a:ea typeface="Calibri"/>
                <a:cs typeface="Calibri"/>
                <a:sym typeface="Calibri"/>
              </a:rPr>
              <a:t>Market_segment</a:t>
            </a:r>
            <a:r>
              <a:rPr lang="en-US" sz="2000" b="1">
                <a:solidFill>
                  <a:srgbClr val="0C0C0C"/>
                </a:solidFill>
                <a:latin typeface="Calibri"/>
                <a:ea typeface="Calibri"/>
                <a:cs typeface="Calibri"/>
                <a:sym typeface="Calibri"/>
              </a:rPr>
              <a:t> :</a:t>
            </a:r>
            <a:r>
              <a:rPr lang="en-US" sz="1800" b="1">
                <a:solidFill>
                  <a:srgbClr val="0C0C0C"/>
                </a:solidFill>
                <a:latin typeface="Calibri"/>
                <a:ea typeface="Calibri"/>
                <a:cs typeface="Calibri"/>
                <a:sym typeface="Calibri"/>
              </a:rPr>
              <a:t> </a:t>
            </a:r>
            <a:r>
              <a:rPr lang="en-US" sz="1800">
                <a:solidFill>
                  <a:schemeClr val="dk1"/>
                </a:solidFill>
                <a:latin typeface="Calibri"/>
                <a:ea typeface="Calibri"/>
                <a:cs typeface="Calibri"/>
                <a:sym typeface="Calibri"/>
              </a:rPr>
              <a:t>Market segment designation (TA/TO) </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Distribution_channel : </a:t>
            </a:r>
            <a:r>
              <a:rPr lang="en-US" sz="1800">
                <a:solidFill>
                  <a:schemeClr val="dk1"/>
                </a:solidFill>
                <a:latin typeface="Calibri"/>
                <a:ea typeface="Calibri"/>
                <a:cs typeface="Calibri"/>
                <a:sym typeface="Calibri"/>
              </a:rPr>
              <a:t>Booking distribution channel.(T/A/TO) </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Is_repeated_guest : </a:t>
            </a:r>
            <a:r>
              <a:rPr lang="en-US" sz="1800">
                <a:solidFill>
                  <a:schemeClr val="dk1"/>
                </a:solidFill>
                <a:latin typeface="Calibri"/>
                <a:ea typeface="Calibri"/>
                <a:cs typeface="Calibri"/>
                <a:sym typeface="Calibri"/>
              </a:rPr>
              <a:t>is a repeated guest (1) or not (0) </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Previous_cancellations : </a:t>
            </a:r>
            <a:r>
              <a:rPr lang="en-US" sz="1800">
                <a:solidFill>
                  <a:schemeClr val="dk1"/>
                </a:solidFill>
                <a:latin typeface="Calibri"/>
                <a:ea typeface="Calibri"/>
                <a:cs typeface="Calibri"/>
                <a:sym typeface="Calibri"/>
              </a:rPr>
              <a:t>Number of previous bookings that were canceled by the customer prior to the current booking </a:t>
            </a:r>
            <a:endParaRPr/>
          </a:p>
          <a:p>
            <a:pPr marL="285750" marR="0" lvl="0" indent="-285750" algn="l"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Previous_bookings_not_canceled : </a:t>
            </a:r>
            <a:r>
              <a:rPr lang="en-US" sz="1800">
                <a:solidFill>
                  <a:schemeClr val="dk1"/>
                </a:solidFill>
                <a:latin typeface="Calibri"/>
                <a:ea typeface="Calibri"/>
                <a:cs typeface="Calibri"/>
                <a:sym typeface="Calibri"/>
              </a:rPr>
              <a:t>Number of previous bookings not canceled by the customer prior to the current booking </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Reserved_room_type : </a:t>
            </a:r>
            <a:r>
              <a:rPr lang="en-US" sz="1800">
                <a:solidFill>
                  <a:schemeClr val="dk1"/>
                </a:solidFill>
                <a:latin typeface="Calibri"/>
                <a:ea typeface="Calibri"/>
                <a:cs typeface="Calibri"/>
                <a:sym typeface="Calibri"/>
              </a:rPr>
              <a:t>Code of room type reserved. </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Assigned_room_type :</a:t>
            </a:r>
            <a:r>
              <a:rPr lang="en-US" sz="1800">
                <a:solidFill>
                  <a:schemeClr val="dk1"/>
                </a:solidFill>
                <a:latin typeface="Calibri"/>
                <a:ea typeface="Calibri"/>
                <a:cs typeface="Calibri"/>
                <a:sym typeface="Calibri"/>
              </a:rPr>
              <a:t> Code for the type of room assigned to the booking. </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Booking_changes : </a:t>
            </a:r>
            <a:r>
              <a:rPr lang="en-US" sz="1800">
                <a:solidFill>
                  <a:schemeClr val="dk1"/>
                </a:solidFill>
                <a:latin typeface="Calibri"/>
                <a:ea typeface="Calibri"/>
                <a:cs typeface="Calibri"/>
                <a:sym typeface="Calibri"/>
              </a:rPr>
              <a:t>Number of changes made to the booking from the moment the booking was entered on the  </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PMS until the moment of check-in or cancellation </a:t>
            </a:r>
            <a:endParaRPr/>
          </a:p>
          <a:p>
            <a:pPr marL="285750" marR="0" lvl="0" indent="-285750" algn="l"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Deposit_type : </a:t>
            </a:r>
            <a:r>
              <a:rPr lang="en-US" sz="1800">
                <a:solidFill>
                  <a:schemeClr val="dk1"/>
                </a:solidFill>
                <a:latin typeface="Calibri"/>
                <a:ea typeface="Calibri"/>
                <a:cs typeface="Calibri"/>
                <a:sym typeface="Calibri"/>
              </a:rPr>
              <a:t>No Deposit, Non-Refund, Refundable. </a:t>
            </a:r>
            <a:endParaRPr/>
          </a:p>
          <a:p>
            <a:pPr marL="285750" marR="0" lvl="0" indent="-285750" algn="l"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Agent : </a:t>
            </a:r>
            <a:r>
              <a:rPr lang="en-US" sz="1800">
                <a:solidFill>
                  <a:schemeClr val="dk1"/>
                </a:solidFill>
                <a:latin typeface="Calibri"/>
                <a:ea typeface="Calibri"/>
                <a:cs typeface="Calibri"/>
                <a:sym typeface="Calibri"/>
              </a:rPr>
              <a:t>ID of the travel agency that made the booking </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Company : </a:t>
            </a:r>
            <a:r>
              <a:rPr lang="en-US" sz="1800">
                <a:solidFill>
                  <a:schemeClr val="dk1"/>
                </a:solidFill>
                <a:latin typeface="Calibri"/>
                <a:ea typeface="Calibri"/>
                <a:cs typeface="Calibri"/>
                <a:sym typeface="Calibri"/>
              </a:rPr>
              <a:t>ID of the company/entity that made the booking. </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days_in_waiting_list : Number of days the booking was on the waiting list before it was confirmed to the customer  </a:t>
            </a:r>
            <a:endParaRPr/>
          </a:p>
          <a:p>
            <a:pPr marL="285750" marR="0" lvl="0" indent="-285750" algn="l"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Customer_type : </a:t>
            </a:r>
            <a:r>
              <a:rPr lang="en-US" sz="1800">
                <a:solidFill>
                  <a:schemeClr val="dk1"/>
                </a:solidFill>
                <a:latin typeface="Calibri"/>
                <a:ea typeface="Calibri"/>
                <a:cs typeface="Calibri"/>
                <a:sym typeface="Calibri"/>
              </a:rPr>
              <a:t>type of customer. Contract,Group,transient,Transient party.  </a:t>
            </a:r>
            <a:endParaRPr/>
          </a:p>
          <a:p>
            <a:pPr marL="285750" marR="0" lvl="0" indent="-285750" algn="l"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Adr </a:t>
            </a:r>
            <a:r>
              <a:rPr lang="en-US" sz="1800">
                <a:solidFill>
                  <a:schemeClr val="dk1"/>
                </a:solidFill>
                <a:latin typeface="Calibri"/>
                <a:ea typeface="Calibri"/>
                <a:cs typeface="Calibri"/>
                <a:sym typeface="Calibri"/>
              </a:rPr>
              <a:t>: Average Daily Rate as defined by dividing the sum of all lodging transactions by the total number of staying nights.</a:t>
            </a:r>
            <a:endParaRPr/>
          </a:p>
          <a:p>
            <a:pPr marL="285750" marR="0" lvl="0" indent="-285750" algn="l"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Reuired_car_parking_spaces</a:t>
            </a:r>
            <a:r>
              <a:rPr lang="en-US" sz="1800">
                <a:solidFill>
                  <a:schemeClr val="dk1"/>
                </a:solidFill>
                <a:latin typeface="Calibri"/>
                <a:ea typeface="Calibri"/>
                <a:cs typeface="Calibri"/>
                <a:sym typeface="Calibri"/>
              </a:rPr>
              <a:t> : Number of car parking spaces required by the customer.</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Total_of_special_requests : </a:t>
            </a:r>
            <a:r>
              <a:rPr lang="en-US" sz="1800">
                <a:solidFill>
                  <a:schemeClr val="dk1"/>
                </a:solidFill>
                <a:latin typeface="Calibri"/>
                <a:ea typeface="Calibri"/>
                <a:cs typeface="Calibri"/>
                <a:sym typeface="Calibri"/>
              </a:rPr>
              <a:t>Number of special requests made by the customer (e.g. twin bed or high floor) </a:t>
            </a:r>
            <a:endParaRPr/>
          </a:p>
          <a:p>
            <a:pPr marL="285750" marR="0" lvl="0" indent="-285750" algn="l"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Reservation_status : </a:t>
            </a:r>
            <a:r>
              <a:rPr lang="en-US" sz="1800">
                <a:solidFill>
                  <a:schemeClr val="dk1"/>
                </a:solidFill>
                <a:latin typeface="Calibri"/>
                <a:ea typeface="Calibri"/>
                <a:cs typeface="Calibri"/>
                <a:sym typeface="Calibri"/>
              </a:rPr>
              <a:t>Reservation last status.</a:t>
            </a:r>
            <a:endParaRPr sz="1800">
              <a:solidFill>
                <a:schemeClr val="dk1"/>
              </a:solidFill>
              <a:latin typeface="Calibri"/>
              <a:ea typeface="Calibri"/>
              <a:cs typeface="Calibri"/>
              <a:sym typeface="Calibri"/>
            </a:endParaRPr>
          </a:p>
        </p:txBody>
      </p:sp>
      <p:sp>
        <p:nvSpPr>
          <p:cNvPr id="121" name="Google Shape;121;p6"/>
          <p:cNvSpPr/>
          <p:nvPr/>
        </p:nvSpPr>
        <p:spPr>
          <a:xfrm>
            <a:off x="2826266" y="224909"/>
            <a:ext cx="624419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C000"/>
                </a:solidFill>
                <a:latin typeface="Calibri"/>
                <a:ea typeface="Calibri"/>
                <a:cs typeface="Calibri"/>
                <a:sym typeface="Calibri"/>
              </a:rPr>
              <a:t>Data Collection and Understanding:</a:t>
            </a:r>
            <a:endParaRPr sz="2800" b="1">
              <a:solidFill>
                <a:srgbClr val="FFC000"/>
              </a:solidFill>
              <a:latin typeface="Calibri"/>
              <a:ea typeface="Calibri"/>
              <a:cs typeface="Calibri"/>
              <a:sym typeface="Calibri"/>
            </a:endParaRPr>
          </a:p>
        </p:txBody>
      </p:sp>
      <p:pic>
        <p:nvPicPr>
          <p:cNvPr id="122" name="Google Shape;122;p6" descr="AlmaBetter | LinkedIn"/>
          <p:cNvPicPr preferRelativeResize="0"/>
          <p:nvPr/>
        </p:nvPicPr>
        <p:blipFill rotWithShape="1">
          <a:blip r:embed="rId3">
            <a:alphaModFix/>
          </a:blip>
          <a:srcRect/>
          <a:stretch/>
        </p:blipFill>
        <p:spPr>
          <a:xfrm>
            <a:off x="10188244" y="351314"/>
            <a:ext cx="871269" cy="7936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p:nvPr/>
        </p:nvSpPr>
        <p:spPr>
          <a:xfrm>
            <a:off x="504824" y="409486"/>
            <a:ext cx="10163175" cy="13542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C000"/>
                </a:solidFill>
                <a:latin typeface="Calibri"/>
                <a:ea typeface="Calibri"/>
                <a:cs typeface="Calibri"/>
                <a:sym typeface="Calibri"/>
              </a:rPr>
              <a:t>      Data Collection and Understanding: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After collecting data it’s very important to understand your data. So we had hotel Booking analysis data. Which had 119390 rows and 32 columns. So let’s understand these 32 columns.</a:t>
            </a:r>
            <a:endParaRPr sz="1800">
              <a:solidFill>
                <a:schemeClr val="dk1"/>
              </a:solidFill>
              <a:latin typeface="Calibri"/>
              <a:ea typeface="Calibri"/>
              <a:cs typeface="Calibri"/>
              <a:sym typeface="Calibri"/>
            </a:endParaRPr>
          </a:p>
        </p:txBody>
      </p:sp>
      <p:sp>
        <p:nvSpPr>
          <p:cNvPr id="128" name="Google Shape;128;p5"/>
          <p:cNvSpPr/>
          <p:nvPr/>
        </p:nvSpPr>
        <p:spPr>
          <a:xfrm>
            <a:off x="609599" y="2122587"/>
            <a:ext cx="11001375" cy="424731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800"/>
              <a:buFont typeface="Noto Sans Symbols"/>
              <a:buChar char="⮚"/>
            </a:pPr>
            <a:r>
              <a:rPr lang="en-US" sz="1800" b="1">
                <a:solidFill>
                  <a:srgbClr val="FF0000"/>
                </a:solidFill>
                <a:latin typeface="Calibri"/>
                <a:ea typeface="Calibri"/>
                <a:cs typeface="Calibri"/>
                <a:sym typeface="Calibri"/>
              </a:rPr>
              <a:t>Data Description</a:t>
            </a:r>
            <a:r>
              <a:rPr lang="en-US" sz="1800">
                <a:solidFill>
                  <a:schemeClr val="dk1"/>
                </a:solidFill>
                <a:latin typeface="Calibri"/>
                <a:ea typeface="Calibri"/>
                <a:cs typeface="Calibri"/>
                <a:sym typeface="Calibri"/>
              </a:rPr>
              <a: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1800" b="1">
                <a:solidFill>
                  <a:srgbClr val="0C0C0C"/>
                </a:solidFill>
                <a:latin typeface="Calibri"/>
                <a:ea typeface="Calibri"/>
                <a:cs typeface="Calibri"/>
                <a:sym typeface="Calibri"/>
              </a:rPr>
              <a:t> Hotel  </a:t>
            </a:r>
            <a:r>
              <a:rPr lang="en-US" sz="1800">
                <a:solidFill>
                  <a:schemeClr val="dk1"/>
                </a:solidFill>
                <a:latin typeface="Calibri"/>
                <a:ea typeface="Calibri"/>
                <a:cs typeface="Calibri"/>
                <a:sym typeface="Calibri"/>
              </a:rPr>
              <a:t>:Resort Hotel or City Hotel </a:t>
            </a:r>
            <a:endParaRPr/>
          </a:p>
          <a:p>
            <a:pPr marL="285750" marR="0" lvl="0" indent="-285750" algn="l" rtl="0">
              <a:spcBef>
                <a:spcPts val="0"/>
              </a:spcBef>
              <a:spcAft>
                <a:spcPts val="0"/>
              </a:spcAft>
              <a:buClr>
                <a:srgbClr val="0C0C0C"/>
              </a:buClr>
              <a:buSzPts val="1800"/>
              <a:buFont typeface="Arial"/>
              <a:buChar char="•"/>
            </a:pPr>
            <a:r>
              <a:rPr lang="en-US" sz="1800" b="1">
                <a:solidFill>
                  <a:srgbClr val="0C0C0C"/>
                </a:solidFill>
                <a:latin typeface="Calibri"/>
                <a:ea typeface="Calibri"/>
                <a:cs typeface="Calibri"/>
                <a:sym typeface="Calibri"/>
              </a:rPr>
              <a:t> Is_canceled </a:t>
            </a:r>
            <a:r>
              <a:rPr lang="en-US" sz="1800">
                <a:solidFill>
                  <a:schemeClr val="dk1"/>
                </a:solidFill>
                <a:latin typeface="Calibri"/>
                <a:ea typeface="Calibri"/>
                <a:cs typeface="Calibri"/>
                <a:sym typeface="Calibri"/>
              </a:rPr>
              <a:t>: Value indicating if the booking was canceled (1) or not (0) </a:t>
            </a:r>
            <a:endParaRPr/>
          </a:p>
          <a:p>
            <a:pPr marL="285750" marR="0" lvl="0" indent="-285750" algn="l" rtl="0">
              <a:spcBef>
                <a:spcPts val="0"/>
              </a:spcBef>
              <a:spcAft>
                <a:spcPts val="0"/>
              </a:spcAft>
              <a:buClr>
                <a:srgbClr val="0C0C0C"/>
              </a:buClr>
              <a:buSzPts val="1800"/>
              <a:buFont typeface="Arial"/>
              <a:buChar char="•"/>
            </a:pPr>
            <a:r>
              <a:rPr lang="en-US" sz="1800" b="1">
                <a:solidFill>
                  <a:srgbClr val="0C0C0C"/>
                </a:solidFill>
                <a:latin typeface="Calibri"/>
                <a:ea typeface="Calibri"/>
                <a:cs typeface="Calibri"/>
                <a:sym typeface="Calibri"/>
              </a:rPr>
              <a:t> Lead_time </a:t>
            </a:r>
            <a:r>
              <a:rPr lang="en-US" sz="1800">
                <a:solidFill>
                  <a:srgbClr val="0C0C0C"/>
                </a:solidFill>
                <a:latin typeface="Calibri"/>
                <a:ea typeface="Calibri"/>
                <a:cs typeface="Calibri"/>
                <a:sym typeface="Calibri"/>
              </a:rPr>
              <a:t>: Number of days that elapsed between the </a:t>
            </a:r>
            <a:r>
              <a:rPr lang="en-US" sz="1800">
                <a:solidFill>
                  <a:schemeClr val="dk1"/>
                </a:solidFill>
                <a:latin typeface="Calibri"/>
                <a:ea typeface="Calibri"/>
                <a:cs typeface="Calibri"/>
                <a:sym typeface="Calibri"/>
              </a:rPr>
              <a:t>entering date of the booking and the arrival date. </a:t>
            </a:r>
            <a:endParaRPr/>
          </a:p>
          <a:p>
            <a:pPr marL="285750" marR="0" lvl="0" indent="-285750" algn="l" rtl="0">
              <a:spcBef>
                <a:spcPts val="0"/>
              </a:spcBef>
              <a:spcAft>
                <a:spcPts val="0"/>
              </a:spcAft>
              <a:buClr>
                <a:srgbClr val="0C0C0C"/>
              </a:buClr>
              <a:buSzPts val="1800"/>
              <a:buFont typeface="Arial"/>
              <a:buChar char="•"/>
            </a:pPr>
            <a:r>
              <a:rPr lang="en-US" sz="1800" b="1">
                <a:solidFill>
                  <a:srgbClr val="0C0C0C"/>
                </a:solidFill>
                <a:latin typeface="Calibri"/>
                <a:ea typeface="Calibri"/>
                <a:cs typeface="Calibri"/>
                <a:sym typeface="Calibri"/>
              </a:rPr>
              <a:t>Arrival_date_year</a:t>
            </a:r>
            <a:r>
              <a:rPr lang="en-US" sz="1800">
                <a:solidFill>
                  <a:schemeClr val="dk1"/>
                </a:solidFill>
                <a:latin typeface="Calibri"/>
                <a:ea typeface="Calibri"/>
                <a:cs typeface="Calibri"/>
                <a:sym typeface="Calibri"/>
              </a:rPr>
              <a:t> : Year of arrival date.  </a:t>
            </a:r>
            <a:endParaRPr/>
          </a:p>
          <a:p>
            <a:pPr marL="285750" marR="0" lvl="0" indent="-285750" algn="l" rtl="0">
              <a:spcBef>
                <a:spcPts val="0"/>
              </a:spcBef>
              <a:spcAft>
                <a:spcPts val="0"/>
              </a:spcAft>
              <a:buClr>
                <a:srgbClr val="0C0C0C"/>
              </a:buClr>
              <a:buSzPts val="1800"/>
              <a:buFont typeface="Arial"/>
              <a:buChar char="•"/>
            </a:pPr>
            <a:r>
              <a:rPr lang="en-US" sz="1800" b="1">
                <a:solidFill>
                  <a:srgbClr val="0C0C0C"/>
                </a:solidFill>
                <a:latin typeface="Calibri"/>
                <a:ea typeface="Calibri"/>
                <a:cs typeface="Calibri"/>
                <a:sym typeface="Calibri"/>
              </a:rPr>
              <a:t>Arrival_date_month : </a:t>
            </a:r>
            <a:r>
              <a:rPr lang="en-US" sz="1800">
                <a:solidFill>
                  <a:schemeClr val="dk1"/>
                </a:solidFill>
                <a:latin typeface="Calibri"/>
                <a:ea typeface="Calibri"/>
                <a:cs typeface="Calibri"/>
                <a:sym typeface="Calibri"/>
              </a:rPr>
              <a:t>Month of arrival date. </a:t>
            </a:r>
            <a:endParaRPr/>
          </a:p>
          <a:p>
            <a:pPr marL="285750" marR="0" lvl="0" indent="-285750" algn="l" rtl="0">
              <a:spcBef>
                <a:spcPts val="0"/>
              </a:spcBef>
              <a:spcAft>
                <a:spcPts val="0"/>
              </a:spcAft>
              <a:buClr>
                <a:srgbClr val="0C0C0C"/>
              </a:buClr>
              <a:buSzPts val="1800"/>
              <a:buFont typeface="Arial"/>
              <a:buChar char="•"/>
            </a:pPr>
            <a:r>
              <a:rPr lang="en-US" sz="1800" b="1">
                <a:solidFill>
                  <a:srgbClr val="0C0C0C"/>
                </a:solidFill>
                <a:latin typeface="Calibri"/>
                <a:ea typeface="Calibri"/>
                <a:cs typeface="Calibri"/>
                <a:sym typeface="Calibri"/>
              </a:rPr>
              <a:t>Arrival_date_week_number : </a:t>
            </a:r>
            <a:r>
              <a:rPr lang="en-US" sz="1800">
                <a:solidFill>
                  <a:schemeClr val="dk1"/>
                </a:solidFill>
                <a:latin typeface="Calibri"/>
                <a:ea typeface="Calibri"/>
                <a:cs typeface="Calibri"/>
                <a:sym typeface="Calibri"/>
              </a:rPr>
              <a:t>Week number of year for arrival date. </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Arrival_date_day_of_month : </a:t>
            </a:r>
            <a:r>
              <a:rPr lang="en-US" sz="1800">
                <a:solidFill>
                  <a:schemeClr val="dk1"/>
                </a:solidFill>
                <a:latin typeface="Calibri"/>
                <a:ea typeface="Calibri"/>
                <a:cs typeface="Calibri"/>
                <a:sym typeface="Calibri"/>
              </a:rPr>
              <a:t>Day of arrival date.  </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Stays_in_weekend_nights : </a:t>
            </a:r>
            <a:r>
              <a:rPr lang="en-US" sz="1800">
                <a:solidFill>
                  <a:schemeClr val="dk1"/>
                </a:solidFill>
                <a:latin typeface="Calibri"/>
                <a:ea typeface="Calibri"/>
                <a:cs typeface="Calibri"/>
                <a:sym typeface="Calibri"/>
              </a:rPr>
              <a:t>Number of weekend nights.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Stays_in_week_nights </a:t>
            </a:r>
            <a:r>
              <a:rPr lang="en-US" sz="1800">
                <a:solidFill>
                  <a:schemeClr val="dk1"/>
                </a:solidFill>
                <a:latin typeface="Calibri"/>
                <a:ea typeface="Calibri"/>
                <a:cs typeface="Calibri"/>
                <a:sym typeface="Calibri"/>
              </a:rPr>
              <a:t>: Number of weeknights. </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 Adults : </a:t>
            </a:r>
            <a:r>
              <a:rPr lang="en-US" sz="1800">
                <a:solidFill>
                  <a:schemeClr val="dk1"/>
                </a:solidFill>
                <a:latin typeface="Calibri"/>
                <a:ea typeface="Calibri"/>
                <a:cs typeface="Calibri"/>
                <a:sym typeface="Calibri"/>
              </a:rPr>
              <a:t>Number of adults. </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 Children : </a:t>
            </a:r>
            <a:r>
              <a:rPr lang="en-US" sz="1800">
                <a:solidFill>
                  <a:schemeClr val="dk1"/>
                </a:solidFill>
                <a:latin typeface="Calibri"/>
                <a:ea typeface="Calibri"/>
                <a:cs typeface="Calibri"/>
                <a:sym typeface="Calibri"/>
              </a:rPr>
              <a:t>Number of children. </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Babies : </a:t>
            </a:r>
            <a:r>
              <a:rPr lang="en-US" sz="1800">
                <a:solidFill>
                  <a:schemeClr val="dk1"/>
                </a:solidFill>
                <a:latin typeface="Calibri"/>
                <a:ea typeface="Calibri"/>
                <a:cs typeface="Calibri"/>
                <a:sym typeface="Calibri"/>
              </a:rPr>
              <a:t>Number of babies.  </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 Meal : </a:t>
            </a:r>
            <a:r>
              <a:rPr lang="en-US" sz="1800">
                <a:solidFill>
                  <a:schemeClr val="dk1"/>
                </a:solidFill>
                <a:latin typeface="Calibri"/>
                <a:ea typeface="Calibri"/>
                <a:cs typeface="Calibri"/>
                <a:sym typeface="Calibri"/>
              </a:rPr>
              <a:t>Type of meal booked.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Country : </a:t>
            </a:r>
            <a:r>
              <a:rPr lang="en-US" sz="1800">
                <a:solidFill>
                  <a:schemeClr val="dk1"/>
                </a:solidFill>
                <a:latin typeface="Calibri"/>
                <a:ea typeface="Calibri"/>
                <a:cs typeface="Calibri"/>
                <a:sym typeface="Calibri"/>
              </a:rPr>
              <a:t>Country of origin</a:t>
            </a:r>
            <a:endParaRPr sz="1800">
              <a:solidFill>
                <a:schemeClr val="dk1"/>
              </a:solidFill>
              <a:latin typeface="Calibri"/>
              <a:ea typeface="Calibri"/>
              <a:cs typeface="Calibri"/>
              <a:sym typeface="Calibri"/>
            </a:endParaRPr>
          </a:p>
        </p:txBody>
      </p:sp>
      <p:pic>
        <p:nvPicPr>
          <p:cNvPr id="129" name="Google Shape;129;p5" descr="AlmaBetter | LinkedIn"/>
          <p:cNvPicPr preferRelativeResize="0"/>
          <p:nvPr/>
        </p:nvPicPr>
        <p:blipFill rotWithShape="1">
          <a:blip r:embed="rId3">
            <a:alphaModFix/>
          </a:blip>
          <a:srcRect/>
          <a:stretch/>
        </p:blipFill>
        <p:spPr>
          <a:xfrm>
            <a:off x="10843404" y="198407"/>
            <a:ext cx="966158" cy="8195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p:nvPr/>
        </p:nvSpPr>
        <p:spPr>
          <a:xfrm>
            <a:off x="3044277" y="167759"/>
            <a:ext cx="568062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C000"/>
                </a:solidFill>
                <a:latin typeface="Calibri"/>
                <a:ea typeface="Calibri"/>
                <a:cs typeface="Calibri"/>
                <a:sym typeface="Calibri"/>
              </a:rPr>
              <a:t>Data Cleaning and Manipulation</a:t>
            </a:r>
            <a:r>
              <a:rPr lang="en-US" sz="2800">
                <a:solidFill>
                  <a:srgbClr val="FFC000"/>
                </a:solidFill>
                <a:latin typeface="Calibri"/>
                <a:ea typeface="Calibri"/>
                <a:cs typeface="Calibri"/>
                <a:sym typeface="Calibri"/>
              </a:rPr>
              <a:t>:</a:t>
            </a:r>
            <a:endParaRPr sz="2800">
              <a:solidFill>
                <a:srgbClr val="FFC000"/>
              </a:solidFill>
              <a:latin typeface="Calibri"/>
              <a:ea typeface="Calibri"/>
              <a:cs typeface="Calibri"/>
              <a:sym typeface="Calibri"/>
            </a:endParaRPr>
          </a:p>
        </p:txBody>
      </p:sp>
      <p:sp>
        <p:nvSpPr>
          <p:cNvPr id="135" name="Google Shape;135;p7"/>
          <p:cNvSpPr/>
          <p:nvPr/>
        </p:nvSpPr>
        <p:spPr>
          <a:xfrm>
            <a:off x="800101" y="810310"/>
            <a:ext cx="10944224"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There were 4 columns company, agent, country, and children with null values changing the value</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pic>
        <p:nvPicPr>
          <p:cNvPr id="136" name="Google Shape;136;p7"/>
          <p:cNvPicPr preferRelativeResize="0"/>
          <p:nvPr/>
        </p:nvPicPr>
        <p:blipFill rotWithShape="1">
          <a:blip r:embed="rId3">
            <a:alphaModFix/>
          </a:blip>
          <a:srcRect/>
          <a:stretch/>
        </p:blipFill>
        <p:spPr>
          <a:xfrm>
            <a:off x="113760" y="1485811"/>
            <a:ext cx="12459780" cy="2057578"/>
          </a:xfrm>
          <a:prstGeom prst="rect">
            <a:avLst/>
          </a:prstGeom>
          <a:noFill/>
          <a:ln>
            <a:noFill/>
          </a:ln>
        </p:spPr>
      </p:pic>
      <p:sp>
        <p:nvSpPr>
          <p:cNvPr id="137" name="Google Shape;137;p7"/>
          <p:cNvSpPr/>
          <p:nvPr/>
        </p:nvSpPr>
        <p:spPr>
          <a:xfrm>
            <a:off x="342900" y="3782824"/>
            <a:ext cx="10763250" cy="646331"/>
          </a:xfrm>
          <a:prstGeom prst="rect">
            <a:avLst/>
          </a:prstGeom>
          <a:noFill/>
          <a:ln>
            <a:noFill/>
          </a:ln>
        </p:spPr>
        <p:txBody>
          <a:bodyPr spcFirstLastPara="1" wrap="square" lIns="91425" tIns="45700" rIns="91425" bIns="45700" anchor="t" anchorCtr="0">
            <a:spAutoFit/>
          </a:bodyPr>
          <a:lstStyle/>
          <a:p>
            <a:pPr marL="285750" marR="0" lvl="0" indent="-184150" algn="l" rtl="0">
              <a:spcBef>
                <a:spcPts val="0"/>
              </a:spcBef>
              <a:spcAft>
                <a:spcPts val="0"/>
              </a:spcAft>
              <a:buClr>
                <a:schemeClr val="dk1"/>
              </a:buClr>
              <a:buSzPts val="1600"/>
              <a:buFont typeface="Noto Sans Symbols"/>
              <a:buNone/>
            </a:pPr>
            <a:endParaRPr sz="1600">
              <a:solidFill>
                <a:srgbClr val="000000"/>
              </a:solidFill>
              <a:latin typeface="Arial"/>
              <a:ea typeface="Arial"/>
              <a:cs typeface="Arial"/>
              <a:sym typeface="Arial"/>
            </a:endParaRPr>
          </a:p>
          <a:p>
            <a:pPr marL="285750" marR="0" lvl="0" indent="-285750" algn="l" rtl="0">
              <a:spcBef>
                <a:spcPts val="0"/>
              </a:spcBef>
              <a:spcAft>
                <a:spcPts val="0"/>
              </a:spcAft>
              <a:buClr>
                <a:srgbClr val="000000"/>
              </a:buClr>
              <a:buSzPts val="2000"/>
              <a:buFont typeface="Noto Sans Symbols"/>
              <a:buChar char="❑"/>
            </a:pPr>
            <a:r>
              <a:rPr lang="en-US" sz="2000">
                <a:solidFill>
                  <a:srgbClr val="000000"/>
                </a:solidFill>
                <a:latin typeface="Helvetica Neue"/>
                <a:ea typeface="Helvetica Neue"/>
                <a:cs typeface="Helvetica Neue"/>
                <a:sym typeface="Helvetica Neue"/>
              </a:rPr>
              <a:t>Handling Duplicates: Data had 31994 duplicate values. So we dropped it from the data</a:t>
            </a:r>
            <a:endParaRPr sz="2000">
              <a:solidFill>
                <a:schemeClr val="dk1"/>
              </a:solidFill>
              <a:latin typeface="Calibri"/>
              <a:ea typeface="Calibri"/>
              <a:cs typeface="Calibri"/>
              <a:sym typeface="Calibri"/>
            </a:endParaRPr>
          </a:p>
        </p:txBody>
      </p:sp>
      <p:pic>
        <p:nvPicPr>
          <p:cNvPr id="138" name="Google Shape;138;p7"/>
          <p:cNvPicPr preferRelativeResize="0"/>
          <p:nvPr/>
        </p:nvPicPr>
        <p:blipFill rotWithShape="1">
          <a:blip r:embed="rId4">
            <a:alphaModFix/>
          </a:blip>
          <a:srcRect/>
          <a:stretch/>
        </p:blipFill>
        <p:spPr>
          <a:xfrm>
            <a:off x="-206920" y="4830904"/>
            <a:ext cx="12183015" cy="2027096"/>
          </a:xfrm>
          <a:prstGeom prst="rect">
            <a:avLst/>
          </a:prstGeom>
          <a:noFill/>
          <a:ln>
            <a:noFill/>
          </a:ln>
        </p:spPr>
      </p:pic>
      <p:pic>
        <p:nvPicPr>
          <p:cNvPr id="139" name="Google Shape;139;p7" descr="AlmaBetter | LinkedIn"/>
          <p:cNvPicPr preferRelativeResize="0"/>
          <p:nvPr/>
        </p:nvPicPr>
        <p:blipFill rotWithShape="1">
          <a:blip r:embed="rId5">
            <a:alphaModFix/>
          </a:blip>
          <a:srcRect/>
          <a:stretch/>
        </p:blipFill>
        <p:spPr>
          <a:xfrm>
            <a:off x="10860956" y="141307"/>
            <a:ext cx="1034870" cy="6211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p:nvPr/>
        </p:nvSpPr>
        <p:spPr>
          <a:xfrm>
            <a:off x="0" y="438150"/>
            <a:ext cx="4857750"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We created 2 new columns </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1)‘Total People’ = from the Children, adults, and </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babies. </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2) ‘Total stayed’ = From weekend nights and </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weekdays night</a:t>
            </a:r>
            <a:endParaRPr sz="1800">
              <a:solidFill>
                <a:schemeClr val="dk1"/>
              </a:solidFill>
              <a:latin typeface="Calibri"/>
              <a:ea typeface="Calibri"/>
              <a:cs typeface="Calibri"/>
              <a:sym typeface="Calibri"/>
            </a:endParaRPr>
          </a:p>
        </p:txBody>
      </p:sp>
      <p:sp>
        <p:nvSpPr>
          <p:cNvPr id="145" name="Google Shape;145;p8"/>
          <p:cNvSpPr/>
          <p:nvPr/>
        </p:nvSpPr>
        <p:spPr>
          <a:xfrm>
            <a:off x="5448300" y="871061"/>
            <a:ext cx="6743700"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00000"/>
                </a:solidFill>
                <a:latin typeface="Helvetica Neue"/>
                <a:ea typeface="Helvetica Neue"/>
                <a:cs typeface="Helvetica Neue"/>
                <a:sym typeface="Helvetica Neue"/>
              </a:rPr>
              <a:t>We saved columns containing object data type in a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rgbClr val="000000"/>
                </a:solidFill>
                <a:latin typeface="Helvetica Neue"/>
                <a:ea typeface="Helvetica Neue"/>
                <a:cs typeface="Helvetica Neue"/>
                <a:sym typeface="Helvetica Neue"/>
              </a:rPr>
              <a:t>variable named categorical_cols by subtracting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rgbClr val="000000"/>
                </a:solidFill>
                <a:latin typeface="Helvetica Neue"/>
                <a:ea typeface="Helvetica Neue"/>
                <a:cs typeface="Helvetica Neue"/>
                <a:sym typeface="Helvetica Neue"/>
              </a:rPr>
              <a:t>numerical columns I.e. set(df.describe()) on that we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rgbClr val="000000"/>
                </a:solidFill>
                <a:latin typeface="Helvetica Neue"/>
                <a:ea typeface="Helvetica Neue"/>
                <a:cs typeface="Helvetica Neue"/>
                <a:sym typeface="Helvetica Neue"/>
              </a:rPr>
              <a:t>used For loop to iterate these values and we get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rgbClr val="000000"/>
                </a:solidFill>
                <a:latin typeface="Helvetica Neue"/>
                <a:ea typeface="Helvetica Neue"/>
                <a:cs typeface="Helvetica Neue"/>
                <a:sym typeface="Helvetica Neue"/>
              </a:rPr>
              <a:t>unique values</a:t>
            </a:r>
            <a:endParaRPr sz="2000">
              <a:solidFill>
                <a:schemeClr val="dk1"/>
              </a:solidFill>
              <a:latin typeface="Calibri"/>
              <a:ea typeface="Calibri"/>
              <a:cs typeface="Calibri"/>
              <a:sym typeface="Calibri"/>
            </a:endParaRPr>
          </a:p>
        </p:txBody>
      </p:sp>
      <p:sp>
        <p:nvSpPr>
          <p:cNvPr id="146" name="Google Shape;146;p8"/>
          <p:cNvSpPr/>
          <p:nvPr/>
        </p:nvSpPr>
        <p:spPr>
          <a:xfrm>
            <a:off x="3654794" y="38040"/>
            <a:ext cx="575830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Data Cleaning and Manipulation:</a:t>
            </a:r>
            <a:endParaRPr sz="2800">
              <a:solidFill>
                <a:schemeClr val="dk1"/>
              </a:solidFill>
              <a:latin typeface="Calibri"/>
              <a:ea typeface="Calibri"/>
              <a:cs typeface="Calibri"/>
              <a:sym typeface="Calibri"/>
            </a:endParaRPr>
          </a:p>
        </p:txBody>
      </p:sp>
      <p:pic>
        <p:nvPicPr>
          <p:cNvPr id="147" name="Google Shape;147;p8"/>
          <p:cNvPicPr preferRelativeResize="0"/>
          <p:nvPr/>
        </p:nvPicPr>
        <p:blipFill rotWithShape="1">
          <a:blip r:embed="rId3">
            <a:alphaModFix/>
          </a:blip>
          <a:srcRect/>
          <a:stretch/>
        </p:blipFill>
        <p:spPr>
          <a:xfrm>
            <a:off x="263615" y="3632418"/>
            <a:ext cx="6439458" cy="2816007"/>
          </a:xfrm>
          <a:prstGeom prst="rect">
            <a:avLst/>
          </a:prstGeom>
          <a:noFill/>
          <a:ln>
            <a:noFill/>
          </a:ln>
        </p:spPr>
      </p:pic>
      <p:pic>
        <p:nvPicPr>
          <p:cNvPr id="148" name="Google Shape;148;p8"/>
          <p:cNvPicPr preferRelativeResize="0"/>
          <p:nvPr/>
        </p:nvPicPr>
        <p:blipFill rotWithShape="1">
          <a:blip r:embed="rId4">
            <a:alphaModFix/>
          </a:blip>
          <a:srcRect/>
          <a:stretch/>
        </p:blipFill>
        <p:spPr>
          <a:xfrm>
            <a:off x="6703073" y="2971800"/>
            <a:ext cx="5233623" cy="3021767"/>
          </a:xfrm>
          <a:prstGeom prst="rect">
            <a:avLst/>
          </a:prstGeom>
          <a:noFill/>
          <a:ln>
            <a:noFill/>
          </a:ln>
        </p:spPr>
      </p:pic>
      <p:pic>
        <p:nvPicPr>
          <p:cNvPr id="149" name="Google Shape;149;p8" descr="AlmaBetter | LinkedIn"/>
          <p:cNvPicPr preferRelativeResize="0"/>
          <p:nvPr/>
        </p:nvPicPr>
        <p:blipFill rotWithShape="1">
          <a:blip r:embed="rId5">
            <a:alphaModFix/>
          </a:blip>
          <a:srcRect/>
          <a:stretch/>
        </p:blipFill>
        <p:spPr>
          <a:xfrm>
            <a:off x="10962746" y="125285"/>
            <a:ext cx="784704" cy="75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p:nvPr/>
        </p:nvSpPr>
        <p:spPr>
          <a:xfrm>
            <a:off x="3612630" y="123795"/>
            <a:ext cx="555472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Finding and removing outliers: </a:t>
            </a:r>
            <a:endParaRPr sz="2800" b="1">
              <a:solidFill>
                <a:schemeClr val="dk1"/>
              </a:solidFill>
              <a:latin typeface="Calibri"/>
              <a:ea typeface="Calibri"/>
              <a:cs typeface="Calibri"/>
              <a:sym typeface="Calibri"/>
            </a:endParaRPr>
          </a:p>
        </p:txBody>
      </p:sp>
      <p:pic>
        <p:nvPicPr>
          <p:cNvPr id="155" name="Google Shape;155;p9"/>
          <p:cNvPicPr preferRelativeResize="0"/>
          <p:nvPr/>
        </p:nvPicPr>
        <p:blipFill rotWithShape="1">
          <a:blip r:embed="rId3">
            <a:alphaModFix/>
          </a:blip>
          <a:srcRect/>
          <a:stretch/>
        </p:blipFill>
        <p:spPr>
          <a:xfrm>
            <a:off x="2761961" y="830355"/>
            <a:ext cx="6668078" cy="3713070"/>
          </a:xfrm>
          <a:prstGeom prst="rect">
            <a:avLst/>
          </a:prstGeom>
          <a:noFill/>
          <a:ln>
            <a:noFill/>
          </a:ln>
        </p:spPr>
      </p:pic>
      <p:sp>
        <p:nvSpPr>
          <p:cNvPr id="156" name="Google Shape;156;p9"/>
          <p:cNvSpPr/>
          <p:nvPr/>
        </p:nvSpPr>
        <p:spPr>
          <a:xfrm>
            <a:off x="514350" y="4867275"/>
            <a:ext cx="11306175"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We found the outlier by applying a box plot to it. Although it is a manual method, In this case, we found only one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rgbClr val="000000"/>
                </a:solidFill>
                <a:latin typeface="Arial"/>
                <a:ea typeface="Arial"/>
                <a:cs typeface="Arial"/>
                <a:sym typeface="Arial"/>
              </a:rPr>
              <a:t>outlier in a dataset that’s why we used the manual method after this we dropped the outlier values but if there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rgbClr val="000000"/>
                </a:solidFill>
                <a:latin typeface="Arial"/>
                <a:ea typeface="Arial"/>
                <a:cs typeface="Arial"/>
                <a:sym typeface="Arial"/>
              </a:rPr>
              <a:t>were more outliers we can use IQR or Z score method it is more preferred methods and gives accurate outliers.</a:t>
            </a:r>
            <a:endParaRPr sz="1800">
              <a:solidFill>
                <a:schemeClr val="dk1"/>
              </a:solidFill>
              <a:latin typeface="Calibri"/>
              <a:ea typeface="Calibri"/>
              <a:cs typeface="Calibri"/>
              <a:sym typeface="Calibri"/>
            </a:endParaRPr>
          </a:p>
        </p:txBody>
      </p:sp>
      <p:pic>
        <p:nvPicPr>
          <p:cNvPr id="157" name="Google Shape;157;p9" descr="AlmaBetter | LinkedIn"/>
          <p:cNvPicPr preferRelativeResize="0"/>
          <p:nvPr/>
        </p:nvPicPr>
        <p:blipFill rotWithShape="1">
          <a:blip r:embed="rId4">
            <a:alphaModFix/>
          </a:blip>
          <a:srcRect/>
          <a:stretch/>
        </p:blipFill>
        <p:spPr>
          <a:xfrm>
            <a:off x="10230928" y="185502"/>
            <a:ext cx="983411" cy="92302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1556</Words>
  <Application>Microsoft Office PowerPoint</Application>
  <PresentationFormat>Widescreen</PresentationFormat>
  <Paragraphs>163</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Noto Sans Symbols</vt:lpstr>
      <vt:lpstr>Calibri</vt:lpstr>
      <vt:lpstr>Roboto</vt:lpstr>
      <vt:lpstr>Arial</vt:lpstr>
      <vt:lpstr>Helvetica Neue</vt:lpstr>
      <vt:lpstr>Office Theme</vt:lpstr>
      <vt:lpstr>Capstone Project  Hotel Booking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dc:title>
  <dc:creator>Microsoft account</dc:creator>
  <cp:lastModifiedBy>Praful Gedam</cp:lastModifiedBy>
  <cp:revision>1</cp:revision>
  <dcterms:created xsi:type="dcterms:W3CDTF">2022-09-01T15:18:21Z</dcterms:created>
  <dcterms:modified xsi:type="dcterms:W3CDTF">2022-09-06T12:44:27Z</dcterms:modified>
</cp:coreProperties>
</file>