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8" r:id="rId20"/>
    <p:sldId id="279" r:id="rId21"/>
    <p:sldId id="274" r:id="rId22"/>
    <p:sldId id="276" r:id="rId23"/>
    <p:sldId id="275" r:id="rId24"/>
  </p:sldIdLst>
  <p:sldSz cx="9144000" cy="5143500" type="screen16x9"/>
  <p:notesSz cx="6858000" cy="9144000"/>
  <p:embeddedFontLst>
    <p:embeddedFont>
      <p:font typeface="Montserrat"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b3iwsYlxoBJepfNxikeQoZ8QG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afc718530a823a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13afc718530a823a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afc718530a823a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3afc718530a823a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afc718530a823a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3afc718530a823a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afc718530a823a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3afc718530a823a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2ba4bc8fddef9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212ba4bc8fddef9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5defcc03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15defcc03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6dde7ad83bded8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16dde7ad83bded8c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252a05cc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252a05cc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3d8298ee7b974d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63d8298ee7b974d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2"/>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2"/>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 name="Google Shape;1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2"/>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575850"/>
            <a:ext cx="8512500" cy="399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chemeClr val="tx2">
                    <a:lumMod val="50000"/>
                  </a:schemeClr>
                </a:solidFill>
                <a:latin typeface="Montserrat"/>
                <a:ea typeface="Montserrat"/>
                <a:cs typeface="Montserrat"/>
                <a:sym typeface="Montserrat"/>
              </a:rPr>
              <a:t>           Capstone Project</a:t>
            </a:r>
            <a:endParaRPr sz="4200" b="1" dirty="0">
              <a:solidFill>
                <a:schemeClr val="tx2">
                  <a:lumMod val="50000"/>
                </a:schemeClr>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9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400" b="1" dirty="0">
                <a:solidFill>
                  <a:schemeClr val="lt1"/>
                </a:solidFill>
                <a:latin typeface="Montserrat"/>
                <a:ea typeface="Montserrat"/>
                <a:cs typeface="Montserrat"/>
                <a:sym typeface="Montserrat"/>
              </a:rPr>
              <a:t>Netflix Movies And TV Shows Clustering</a:t>
            </a:r>
            <a:endParaRPr sz="24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500" b="1" u="sng" dirty="0"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500" b="1" dirty="0" smtClean="0">
                <a:solidFill>
                  <a:schemeClr val="lt1"/>
                </a:solidFill>
                <a:latin typeface="Montserrat"/>
                <a:ea typeface="Montserrat"/>
                <a:cs typeface="Montserrat"/>
                <a:sym typeface="Montserrat"/>
              </a:rPr>
              <a:t>Praful </a:t>
            </a:r>
            <a:r>
              <a:rPr lang="en-GB" sz="2500" b="1" dirty="0" smtClean="0">
                <a:solidFill>
                  <a:schemeClr val="lt1"/>
                </a:solidFill>
                <a:latin typeface="Montserrat"/>
                <a:ea typeface="Montserrat"/>
                <a:cs typeface="Montserrat"/>
                <a:sym typeface="Montserrat"/>
              </a:rPr>
              <a:t>Gedam</a:t>
            </a:r>
            <a:endParaRPr sz="25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5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t>Continue</a:t>
            </a:r>
            <a:r>
              <a:rPr lang="en-GB" b="1" dirty="0"/>
              <a:t>……</a:t>
            </a:r>
            <a:endParaRPr b="1" dirty="0"/>
          </a:p>
        </p:txBody>
      </p:sp>
      <p:sp>
        <p:nvSpPr>
          <p:cNvPr id="6" name="Text Placeholder 5"/>
          <p:cNvSpPr>
            <a:spLocks noGrp="1"/>
          </p:cNvSpPr>
          <p:nvPr>
            <p:ph type="body" idx="2"/>
          </p:nvPr>
        </p:nvSpPr>
        <p:spPr>
          <a:xfrm>
            <a:off x="5205844" y="1152475"/>
            <a:ext cx="3626455" cy="3416400"/>
          </a:xfrm>
        </p:spPr>
        <p:txBody>
          <a:bodyPr/>
          <a:lstStyle/>
          <a:p>
            <a:pPr marL="139700" indent="0">
              <a:buNone/>
            </a:pPr>
            <a:r>
              <a:rPr lang="en-US" b="1" dirty="0" smtClean="0">
                <a:solidFill>
                  <a:schemeClr val="accent2"/>
                </a:solidFill>
              </a:rPr>
              <a:t>Rating :-</a:t>
            </a:r>
          </a:p>
          <a:p>
            <a:pPr marL="139700" indent="0">
              <a:buNone/>
            </a:pPr>
            <a:r>
              <a:rPr lang="en-US" b="1" dirty="0" smtClean="0">
                <a:solidFill>
                  <a:schemeClr val="accent2"/>
                </a:solidFill>
              </a:rPr>
              <a:t>TV-MA Tops The charts indicating the nature content is more popular on Netflix.</a:t>
            </a:r>
          </a:p>
          <a:p>
            <a:pPr marL="139700" indent="0">
              <a:buNone/>
            </a:pPr>
            <a:endParaRPr lang="en-US" b="1" dirty="0" smtClean="0">
              <a:solidFill>
                <a:schemeClr val="accent2"/>
              </a:solidFill>
            </a:endParaRPr>
          </a:p>
          <a:p>
            <a:pPr marL="139700" indent="0">
              <a:buNone/>
            </a:pPr>
            <a:r>
              <a:rPr lang="en-US" b="1" dirty="0" smtClean="0">
                <a:solidFill>
                  <a:schemeClr val="accent2"/>
                </a:solidFill>
              </a:rPr>
              <a:t>The Popularity is followed by TV-14 and TV-PG, which are shows focused on teens and older kids.</a:t>
            </a:r>
          </a:p>
          <a:p>
            <a:pPr marL="139700" indent="0">
              <a:buNone/>
            </a:pPr>
            <a:endParaRPr lang="en-US" b="1" dirty="0" smtClean="0">
              <a:solidFill>
                <a:schemeClr val="accent2"/>
              </a:solidFill>
            </a:endParaRPr>
          </a:p>
          <a:p>
            <a:pPr marL="139700" indent="0">
              <a:buNone/>
            </a:pPr>
            <a:endParaRPr lang="en-US" b="1" dirty="0">
              <a:solidFill>
                <a:schemeClr val="accent2"/>
              </a:solidFill>
            </a:endParaRPr>
          </a:p>
        </p:txBody>
      </p:sp>
      <p:pic>
        <p:nvPicPr>
          <p:cNvPr id="2" name="Picture 1"/>
          <p:cNvPicPr>
            <a:picLocks noChangeAspect="1"/>
          </p:cNvPicPr>
          <p:nvPr/>
        </p:nvPicPr>
        <p:blipFill>
          <a:blip r:embed="rId3"/>
          <a:stretch>
            <a:fillRect/>
          </a:stretch>
        </p:blipFill>
        <p:spPr>
          <a:xfrm>
            <a:off x="55307" y="1017725"/>
            <a:ext cx="5316793" cy="368935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t>Continue</a:t>
            </a:r>
            <a:r>
              <a:rPr lang="en-GB" b="1" dirty="0"/>
              <a:t>…..</a:t>
            </a:r>
            <a:endParaRPr b="1" dirty="0"/>
          </a:p>
        </p:txBody>
      </p:sp>
      <p:sp>
        <p:nvSpPr>
          <p:cNvPr id="4" name="Text Placeholder 3"/>
          <p:cNvSpPr>
            <a:spLocks noGrp="1"/>
          </p:cNvSpPr>
          <p:nvPr>
            <p:ph type="body" idx="2"/>
          </p:nvPr>
        </p:nvSpPr>
        <p:spPr/>
        <p:txBody>
          <a:bodyPr/>
          <a:lstStyle/>
          <a:p>
            <a:pPr marL="139700" indent="0">
              <a:buNone/>
            </a:pPr>
            <a:r>
              <a:rPr lang="en-US" sz="1800" b="1" dirty="0" smtClean="0">
                <a:solidFill>
                  <a:schemeClr val="accent2"/>
                </a:solidFill>
              </a:rPr>
              <a:t>Duration :-</a:t>
            </a:r>
          </a:p>
          <a:p>
            <a:pPr marL="139700" indent="0">
              <a:buNone/>
            </a:pPr>
            <a:r>
              <a:rPr lang="en-US" b="1" dirty="0" smtClean="0">
                <a:solidFill>
                  <a:schemeClr val="accent2"/>
                </a:solidFill>
              </a:rPr>
              <a:t>From given plot we can see that the majority of the movies range in length from 90 to 100 movies</a:t>
            </a:r>
            <a:endParaRPr lang="en-US" b="1" dirty="0">
              <a:solidFill>
                <a:schemeClr val="accent2"/>
              </a:solidFill>
            </a:endParaRPr>
          </a:p>
        </p:txBody>
      </p:sp>
      <p:pic>
        <p:nvPicPr>
          <p:cNvPr id="2" name="Picture 1"/>
          <p:cNvPicPr>
            <a:picLocks noChangeAspect="1"/>
          </p:cNvPicPr>
          <p:nvPr/>
        </p:nvPicPr>
        <p:blipFill>
          <a:blip r:embed="rId3"/>
          <a:stretch>
            <a:fillRect/>
          </a:stretch>
        </p:blipFill>
        <p:spPr>
          <a:xfrm>
            <a:off x="207819" y="1152474"/>
            <a:ext cx="4727864" cy="366890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GB" b="1" u="sng" dirty="0"/>
              <a:t>Continue</a:t>
            </a:r>
            <a:r>
              <a:rPr lang="en-GB" b="1" dirty="0"/>
              <a:t>……</a:t>
            </a:r>
            <a:endParaRPr b="1" dirty="0"/>
          </a:p>
        </p:txBody>
      </p:sp>
      <p:sp>
        <p:nvSpPr>
          <p:cNvPr id="4" name="Text Placeholder 3"/>
          <p:cNvSpPr>
            <a:spLocks noGrp="1"/>
          </p:cNvSpPr>
          <p:nvPr>
            <p:ph type="body" idx="2"/>
          </p:nvPr>
        </p:nvSpPr>
        <p:spPr/>
        <p:txBody>
          <a:bodyPr/>
          <a:lstStyle/>
          <a:p>
            <a:r>
              <a:rPr lang="en-US" sz="1800" b="1" dirty="0" smtClean="0">
                <a:solidFill>
                  <a:schemeClr val="accent2"/>
                </a:solidFill>
              </a:rPr>
              <a:t>Duration:</a:t>
            </a:r>
          </a:p>
          <a:p>
            <a:r>
              <a:rPr lang="en-US" b="1" dirty="0" smtClean="0">
                <a:solidFill>
                  <a:schemeClr val="accent2"/>
                </a:solidFill>
              </a:rPr>
              <a:t>from given </a:t>
            </a:r>
            <a:r>
              <a:rPr lang="en-US" b="1" dirty="0">
                <a:solidFill>
                  <a:schemeClr val="accent2"/>
                </a:solidFill>
              </a:rPr>
              <a:t>plot we can see that the majority of TV shows have only one season</a:t>
            </a:r>
            <a:r>
              <a:rPr lang="en-US" b="1" dirty="0"/>
              <a:t>.</a:t>
            </a:r>
          </a:p>
        </p:txBody>
      </p:sp>
      <p:pic>
        <p:nvPicPr>
          <p:cNvPr id="2" name="Picture 1"/>
          <p:cNvPicPr>
            <a:picLocks noChangeAspect="1"/>
          </p:cNvPicPr>
          <p:nvPr/>
        </p:nvPicPr>
        <p:blipFill>
          <a:blip r:embed="rId3"/>
          <a:stretch>
            <a:fillRect/>
          </a:stretch>
        </p:blipFill>
        <p:spPr>
          <a:xfrm>
            <a:off x="0" y="1114085"/>
            <a:ext cx="4730329" cy="345478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3afc718530a823a_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GB" sz="2000" b="1" u="sng" dirty="0" smtClean="0"/>
              <a:t>Release Year</a:t>
            </a:r>
            <a:endParaRPr sz="2000" b="1" u="sng" dirty="0"/>
          </a:p>
        </p:txBody>
      </p:sp>
      <p:pic>
        <p:nvPicPr>
          <p:cNvPr id="3" name="Picture 2"/>
          <p:cNvPicPr>
            <a:picLocks noChangeAspect="1"/>
          </p:cNvPicPr>
          <p:nvPr/>
        </p:nvPicPr>
        <p:blipFill>
          <a:blip r:embed="rId3"/>
          <a:stretch>
            <a:fillRect/>
          </a:stretch>
        </p:blipFill>
        <p:spPr>
          <a:xfrm>
            <a:off x="176618" y="1017724"/>
            <a:ext cx="5403445" cy="3876393"/>
          </a:xfrm>
          <a:prstGeom prst="rect">
            <a:avLst/>
          </a:prstGeom>
        </p:spPr>
      </p:pic>
      <p:sp>
        <p:nvSpPr>
          <p:cNvPr id="8" name="Text Placeholder 3"/>
          <p:cNvSpPr>
            <a:spLocks noGrp="1"/>
          </p:cNvSpPr>
          <p:nvPr>
            <p:ph type="body" idx="2"/>
          </p:nvPr>
        </p:nvSpPr>
        <p:spPr>
          <a:xfrm>
            <a:off x="5580063" y="1152525"/>
            <a:ext cx="3252787" cy="3416300"/>
          </a:xfrm>
        </p:spPr>
        <p:txBody>
          <a:bodyPr/>
          <a:lstStyle/>
          <a:p>
            <a:pPr marL="139700" indent="0">
              <a:buNone/>
            </a:pPr>
            <a:r>
              <a:rPr lang="en-US" b="1" dirty="0" smtClean="0">
                <a:solidFill>
                  <a:schemeClr val="accent2"/>
                </a:solidFill>
              </a:rPr>
              <a:t>Release year:</a:t>
            </a:r>
          </a:p>
          <a:p>
            <a:pPr marL="139700" indent="0">
              <a:buNone/>
            </a:pPr>
            <a:r>
              <a:rPr lang="en-US" b="1" dirty="0" smtClean="0">
                <a:solidFill>
                  <a:schemeClr val="accent2"/>
                </a:solidFill>
              </a:rPr>
              <a:t>In Year 2018 has more content is release</a:t>
            </a:r>
            <a:endParaRPr lang="en-US" b="1" dirty="0">
              <a:solidFill>
                <a:schemeClr val="accent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4" name="Text Placeholder 3"/>
          <p:cNvSpPr>
            <a:spLocks noGrp="1"/>
          </p:cNvSpPr>
          <p:nvPr>
            <p:ph type="body" idx="2"/>
          </p:nvPr>
        </p:nvSpPr>
        <p:spPr>
          <a:xfrm>
            <a:off x="5513497" y="628186"/>
            <a:ext cx="3318803" cy="4038939"/>
          </a:xfrm>
        </p:spPr>
        <p:txBody>
          <a:bodyPr/>
          <a:lstStyle/>
          <a:p>
            <a:pPr marL="139700" indent="0">
              <a:buNone/>
            </a:pPr>
            <a:r>
              <a:rPr lang="en-US" b="1" dirty="0" smtClean="0">
                <a:solidFill>
                  <a:schemeClr val="accent2"/>
                </a:solidFill>
              </a:rPr>
              <a:t>Popular Genres Analysis :</a:t>
            </a:r>
          </a:p>
          <a:p>
            <a:pPr>
              <a:buClrTx/>
              <a:buFont typeface="Arial" panose="020B0604020202020204" pitchFamily="34" charset="0"/>
              <a:buChar char="•"/>
            </a:pPr>
            <a:r>
              <a:rPr lang="en-US" sz="1200" b="1" dirty="0" smtClean="0">
                <a:solidFill>
                  <a:schemeClr val="accent2"/>
                </a:solidFill>
              </a:rPr>
              <a:t>Documentaries, Comedies, Dramas, And International Movies popular choice in the countries.</a:t>
            </a:r>
          </a:p>
          <a:p>
            <a:pPr marL="139700" indent="0">
              <a:buNone/>
            </a:pPr>
            <a:endParaRPr lang="en-US" sz="1200" b="1" dirty="0" smtClean="0">
              <a:solidFill>
                <a:schemeClr val="accent2"/>
              </a:solidFill>
            </a:endParaRPr>
          </a:p>
          <a:p>
            <a:pPr>
              <a:buClrTx/>
              <a:buFont typeface="Arial" panose="020B0604020202020204" pitchFamily="34" charset="0"/>
              <a:buChar char="•"/>
            </a:pPr>
            <a:r>
              <a:rPr lang="en-US" sz="1200" b="1" dirty="0">
                <a:solidFill>
                  <a:schemeClr val="accent2"/>
                </a:solidFill>
              </a:rPr>
              <a:t> </a:t>
            </a:r>
            <a:r>
              <a:rPr lang="en-US" sz="1200" b="1" dirty="0" smtClean="0">
                <a:solidFill>
                  <a:schemeClr val="accent2"/>
                </a:solidFill>
              </a:rPr>
              <a:t>It is Also observed that in the countries where the regional language is not English, international TV shows and movies are more demand</a:t>
            </a:r>
            <a:endParaRPr lang="en-US" sz="1200" b="1" dirty="0">
              <a:solidFill>
                <a:schemeClr val="accent2"/>
              </a:solidFill>
            </a:endParaRPr>
          </a:p>
        </p:txBody>
      </p:sp>
      <p:pic>
        <p:nvPicPr>
          <p:cNvPr id="2" name="Picture 1"/>
          <p:cNvPicPr>
            <a:picLocks noChangeAspect="1"/>
          </p:cNvPicPr>
          <p:nvPr/>
        </p:nvPicPr>
        <p:blipFill>
          <a:blip r:embed="rId3"/>
          <a:stretch>
            <a:fillRect/>
          </a:stretch>
        </p:blipFill>
        <p:spPr>
          <a:xfrm>
            <a:off x="211865" y="359971"/>
            <a:ext cx="5201797" cy="430715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3afc718530a823a_31"/>
          <p:cNvSpPr txBox="1">
            <a:spLocks noGrp="1"/>
          </p:cNvSpPr>
          <p:nvPr>
            <p:ph type="title"/>
          </p:nvPr>
        </p:nvSpPr>
        <p:spPr>
          <a:xfrm>
            <a:off x="114273" y="202115"/>
            <a:ext cx="8520600" cy="69150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b="1" u="sng" dirty="0" smtClean="0">
                <a:highlight>
                  <a:srgbClr val="FFFFFF"/>
                </a:highlight>
              </a:rPr>
              <a:t>Director</a:t>
            </a:r>
            <a:endParaRPr sz="2000" b="1" u="sng" dirty="0">
              <a:highlight>
                <a:srgbClr val="FFFFFF"/>
              </a:highlight>
            </a:endParaRPr>
          </a:p>
        </p:txBody>
      </p:sp>
      <p:sp>
        <p:nvSpPr>
          <p:cNvPr id="3" name="Text Placeholder 2"/>
          <p:cNvSpPr>
            <a:spLocks noGrp="1"/>
          </p:cNvSpPr>
          <p:nvPr>
            <p:ph type="body" idx="1"/>
          </p:nvPr>
        </p:nvSpPr>
        <p:spPr/>
        <p:txBody>
          <a:bodyPr/>
          <a:lstStyle/>
          <a:p>
            <a:pPr algn="l">
              <a:buClrTx/>
              <a:buFont typeface="Arial" panose="020B0604020202020204" pitchFamily="34" charset="0"/>
              <a:buChar char="•"/>
            </a:pPr>
            <a:r>
              <a:rPr lang="en-US" sz="1400" b="1" dirty="0" smtClean="0">
                <a:solidFill>
                  <a:schemeClr val="accent2"/>
                </a:solidFill>
              </a:rPr>
              <a:t>Jan Suter, Rahul campos,marcus Raboy,jay karas, Cathy Garcia-Molina are the top 5 director which highest number of movies and TV shows.</a:t>
            </a:r>
            <a:endParaRPr lang="en-US" sz="1400" b="1" dirty="0">
              <a:solidFill>
                <a:schemeClr val="accent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712382"/>
            <a:ext cx="8052982" cy="256075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3afc718530a823a_14"/>
          <p:cNvSpPr txBox="1">
            <a:spLocks noGrp="1"/>
          </p:cNvSpPr>
          <p:nvPr>
            <p:ph type="title"/>
          </p:nvPr>
        </p:nvSpPr>
        <p:spPr>
          <a:xfrm>
            <a:off x="51982" y="170943"/>
            <a:ext cx="7315173" cy="67867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b="1" u="sng" dirty="0" smtClean="0"/>
              <a:t>Cast:-</a:t>
            </a:r>
            <a:br>
              <a:rPr lang="en-GB" sz="2000" b="1" u="sng" dirty="0" smtClean="0"/>
            </a:br>
            <a:endParaRPr sz="2000" b="1" u="sng" dirty="0"/>
          </a:p>
        </p:txBody>
      </p:sp>
      <p:sp>
        <p:nvSpPr>
          <p:cNvPr id="3" name="Text Placeholder 2"/>
          <p:cNvSpPr>
            <a:spLocks noGrp="1"/>
          </p:cNvSpPr>
          <p:nvPr>
            <p:ph type="body" idx="1"/>
          </p:nvPr>
        </p:nvSpPr>
        <p:spPr/>
        <p:txBody>
          <a:bodyPr/>
          <a:lstStyle/>
          <a:p>
            <a:pPr algn="l">
              <a:buClrTx/>
              <a:buFont typeface="Arial" panose="020B0604020202020204" pitchFamily="34" charset="0"/>
              <a:buChar char="•"/>
            </a:pPr>
            <a:r>
              <a:rPr lang="en-US" sz="1600" b="1" dirty="0" smtClean="0">
                <a:solidFill>
                  <a:schemeClr val="accent2"/>
                </a:solidFill>
              </a:rPr>
              <a:t>Top 5 actor with most number of TV shows and movies are from India</a:t>
            </a:r>
          </a:p>
          <a:p>
            <a:pPr algn="l">
              <a:buClrTx/>
              <a:buFont typeface="Arial" panose="020B0604020202020204" pitchFamily="34" charset="0"/>
              <a:buChar char="•"/>
            </a:pPr>
            <a:r>
              <a:rPr lang="en-US" sz="1600" b="1" dirty="0" smtClean="0">
                <a:solidFill>
                  <a:schemeClr val="accent2"/>
                </a:solidFill>
              </a:rPr>
              <a:t>With Anupam kher are the top 38 TV shows and movies in total</a:t>
            </a:r>
            <a:endParaRPr lang="en-US" sz="1600" b="1" dirty="0">
              <a:solidFill>
                <a:schemeClr val="accent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45" y="581973"/>
            <a:ext cx="8354291" cy="257025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12ba4bc8fddef90_37"/>
          <p:cNvSpPr txBox="1">
            <a:spLocks noGrp="1"/>
          </p:cNvSpPr>
          <p:nvPr>
            <p:ph type="title"/>
          </p:nvPr>
        </p:nvSpPr>
        <p:spPr>
          <a:xfrm>
            <a:off x="311700" y="202116"/>
            <a:ext cx="3823882" cy="608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b="1" u="sng" dirty="0" err="1" smtClean="0"/>
              <a:t>Year_added</a:t>
            </a:r>
            <a:r>
              <a:rPr lang="en-GB" sz="2000" b="1" dirty="0" smtClean="0"/>
              <a:t>:</a:t>
            </a:r>
            <a:endParaRPr sz="2000" b="1" dirty="0"/>
          </a:p>
        </p:txBody>
      </p:sp>
      <p:sp>
        <p:nvSpPr>
          <p:cNvPr id="3" name="Text Placeholder 2"/>
          <p:cNvSpPr>
            <a:spLocks noGrp="1"/>
          </p:cNvSpPr>
          <p:nvPr>
            <p:ph type="body" idx="1"/>
          </p:nvPr>
        </p:nvSpPr>
        <p:spPr>
          <a:xfrm>
            <a:off x="311700" y="3230435"/>
            <a:ext cx="8520600" cy="1622119"/>
          </a:xfrm>
        </p:spPr>
        <p:txBody>
          <a:bodyPr/>
          <a:lstStyle/>
          <a:p>
            <a:pPr algn="l">
              <a:buClrTx/>
            </a:pPr>
            <a:r>
              <a:rPr lang="en-US" sz="1400" b="1" dirty="0" smtClean="0">
                <a:solidFill>
                  <a:schemeClr val="accent2"/>
                </a:solidFill>
              </a:rPr>
              <a:t>Growth in the number of movies on Netflix is much higher than TV shows.</a:t>
            </a:r>
          </a:p>
          <a:p>
            <a:pPr algn="l">
              <a:buClrTx/>
            </a:pPr>
            <a:r>
              <a:rPr lang="en-US" sz="1400" b="1" dirty="0" smtClean="0">
                <a:solidFill>
                  <a:schemeClr val="accent2"/>
                </a:solidFill>
              </a:rPr>
              <a:t>From 2014 we can see a noticeable addition in the number of movies and TV shows uploaded.</a:t>
            </a:r>
          </a:p>
          <a:p>
            <a:pPr algn="l">
              <a:buClrTx/>
            </a:pPr>
            <a:r>
              <a:rPr lang="en-US" sz="1400" b="1" dirty="0" smtClean="0">
                <a:solidFill>
                  <a:schemeClr val="accent2"/>
                </a:solidFill>
              </a:rPr>
              <a:t>The highest number of movies and TV shows added in 2018 and 2020.</a:t>
            </a:r>
          </a:p>
          <a:p>
            <a:pPr algn="l">
              <a:buClrTx/>
            </a:pPr>
            <a:r>
              <a:rPr lang="en-US" sz="1400" b="1" dirty="0" smtClean="0">
                <a:solidFill>
                  <a:schemeClr val="accent2"/>
                </a:solidFill>
              </a:rPr>
              <a:t>The line plot shows very few movies, and TV shows got added in 2021.it is due to very little data collected from the year 2021</a:t>
            </a:r>
          </a:p>
          <a:p>
            <a:pPr algn="l">
              <a:buClrTx/>
            </a:pPr>
            <a:endParaRPr lang="en-US" sz="1400" dirty="0" smtClean="0">
              <a:solidFill>
                <a:schemeClr val="accent2"/>
              </a:solidFill>
            </a:endParaRPr>
          </a:p>
          <a:p>
            <a:pPr algn="l"/>
            <a:endParaRPr lang="en-US" sz="1400" dirty="0">
              <a:solidFill>
                <a:schemeClr val="accent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92" y="586806"/>
            <a:ext cx="8260772" cy="264363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509" y="93519"/>
            <a:ext cx="7128191" cy="1717963"/>
          </a:xfrm>
        </p:spPr>
        <p:txBody>
          <a:bodyPr/>
          <a:lstStyle/>
          <a:p>
            <a:pPr algn="l"/>
            <a:r>
              <a:rPr lang="en-US" sz="1600" b="1" dirty="0" smtClean="0">
                <a:solidFill>
                  <a:schemeClr val="tx1"/>
                </a:solidFill>
              </a:rPr>
              <a:t>K Means-</a:t>
            </a:r>
            <a:r>
              <a:rPr lang="en-US" sz="1400" b="1" dirty="0" smtClean="0">
                <a:solidFill>
                  <a:schemeClr val="tx1"/>
                </a:solidFill>
              </a:rPr>
              <a:t/>
            </a:r>
            <a:br>
              <a:rPr lang="en-US" sz="1400" b="1" dirty="0" smtClean="0">
                <a:solidFill>
                  <a:schemeClr val="tx1"/>
                </a:solidFill>
              </a:rPr>
            </a:br>
            <a:r>
              <a:rPr lang="en-US" sz="1400" dirty="0" smtClean="0">
                <a:solidFill>
                  <a:schemeClr val="accent2"/>
                </a:solidFill>
              </a:rPr>
              <a:t>k means clustering is an unsupervised Learning algorithm which Group the unlabeled dataset</a:t>
            </a:r>
            <a:br>
              <a:rPr lang="en-US" sz="1400" dirty="0" smtClean="0">
                <a:solidFill>
                  <a:schemeClr val="accent2"/>
                </a:solidFill>
              </a:rPr>
            </a:br>
            <a:r>
              <a:rPr lang="en-US" sz="1400" dirty="0">
                <a:solidFill>
                  <a:schemeClr val="accent2"/>
                </a:solidFill>
              </a:rPr>
              <a:t> the elbow is at k=3, indicating the optimal k for this dataset is 3. Let us </a:t>
            </a:r>
            <a:r>
              <a:rPr lang="en-US" sz="1400" dirty="0" smtClean="0">
                <a:solidFill>
                  <a:schemeClr val="accent2"/>
                </a:solidFill>
              </a:rPr>
              <a:t>visualize </a:t>
            </a:r>
            <a:r>
              <a:rPr lang="en-US" sz="1400" dirty="0">
                <a:solidFill>
                  <a:schemeClr val="accent2"/>
                </a:solidFill>
              </a:rPr>
              <a:t>our data for different values of clusters , say 2,3,4,5,6,7,8 , for better understanding.</a:t>
            </a:r>
            <a:r>
              <a:rPr lang="en-US" sz="1400" dirty="0" smtClean="0">
                <a:solidFill>
                  <a:schemeClr val="accent2"/>
                </a:solidFill>
              </a:rPr>
              <a:t>.</a:t>
            </a:r>
            <a:endParaRPr lang="en-US" sz="1400" b="1" dirty="0">
              <a:solidFill>
                <a:schemeClr val="accent2"/>
              </a:solidFill>
            </a:endParaRPr>
          </a:p>
        </p:txBody>
      </p:sp>
      <p:pic>
        <p:nvPicPr>
          <p:cNvPr id="6" name="Picture 5"/>
          <p:cNvPicPr>
            <a:picLocks noChangeAspect="1"/>
          </p:cNvPicPr>
          <p:nvPr/>
        </p:nvPicPr>
        <p:blipFill>
          <a:blip r:embed="rId2"/>
          <a:stretch>
            <a:fillRect/>
          </a:stretch>
        </p:blipFill>
        <p:spPr>
          <a:xfrm>
            <a:off x="758509" y="1811482"/>
            <a:ext cx="6951546" cy="2905991"/>
          </a:xfrm>
          <a:prstGeom prst="rect">
            <a:avLst/>
          </a:prstGeom>
        </p:spPr>
      </p:pic>
    </p:spTree>
    <p:extLst>
      <p:ext uri="{BB962C8B-B14F-4D97-AF65-F5344CB8AC3E}">
        <p14:creationId xmlns:p14="http://schemas.microsoft.com/office/powerpoint/2010/main" val="175031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29" y="-1"/>
            <a:ext cx="1963908" cy="1059873"/>
          </a:xfrm>
        </p:spPr>
        <p:txBody>
          <a:bodyPr/>
          <a:lstStyle/>
          <a:p>
            <a:pPr algn="l"/>
            <a:r>
              <a:rPr lang="en-US" sz="2400" b="1" dirty="0" smtClean="0"/>
              <a:t>Evaluation:-</a:t>
            </a:r>
            <a:br>
              <a:rPr lang="en-US" sz="2400" b="1" dirty="0" smtClean="0"/>
            </a:br>
            <a:endParaRPr lang="en-US" sz="2400" b="1" dirty="0"/>
          </a:p>
        </p:txBody>
      </p:sp>
      <p:sp>
        <p:nvSpPr>
          <p:cNvPr id="3" name="Text Placeholder 2"/>
          <p:cNvSpPr>
            <a:spLocks noGrp="1"/>
          </p:cNvSpPr>
          <p:nvPr>
            <p:ph type="body" idx="1"/>
          </p:nvPr>
        </p:nvSpPr>
        <p:spPr>
          <a:xfrm>
            <a:off x="2441837" y="93517"/>
            <a:ext cx="5517600" cy="2098964"/>
          </a:xfrm>
        </p:spPr>
        <p:txBody>
          <a:bodyPr/>
          <a:lstStyle/>
          <a:p>
            <a:pPr algn="l">
              <a:buClrTx/>
              <a:buFont typeface="Arial" panose="020B0604020202020204" pitchFamily="34" charset="0"/>
              <a:buChar char="•"/>
            </a:pPr>
            <a:r>
              <a:rPr lang="en-US" b="1" dirty="0">
                <a:solidFill>
                  <a:schemeClr val="accent2"/>
                </a:solidFill>
              </a:rPr>
              <a:t>Silhouette </a:t>
            </a:r>
            <a:r>
              <a:rPr lang="en-US" b="1" dirty="0" smtClean="0">
                <a:solidFill>
                  <a:schemeClr val="accent2"/>
                </a:solidFill>
              </a:rPr>
              <a:t>scores :- </a:t>
            </a:r>
            <a:r>
              <a:rPr lang="en-US" sz="1400" dirty="0">
                <a:solidFill>
                  <a:schemeClr val="accent2"/>
                </a:solidFill>
                <a:latin typeface="Times New Roman" panose="02020603050405020304" pitchFamily="18" charset="0"/>
                <a:cs typeface="Times New Roman" panose="02020603050405020304" pitchFamily="18" charset="0"/>
              </a:rPr>
              <a:t>is a metric to evaluate the performance of clustering algorithms. It uses compactness of individual clusters( intra cluster distance) and separation amongst clusters(inter cluster distance) to measure an overall representative score of how well our clustering algorithms has </a:t>
            </a:r>
            <a:r>
              <a:rPr lang="en-US" sz="1400" dirty="0" smtClean="0">
                <a:solidFill>
                  <a:schemeClr val="accent2"/>
                </a:solidFill>
                <a:latin typeface="Times New Roman" panose="02020603050405020304" pitchFamily="18" charset="0"/>
                <a:cs typeface="Times New Roman" panose="02020603050405020304" pitchFamily="18" charset="0"/>
              </a:rPr>
              <a:t>performed.</a:t>
            </a:r>
          </a:p>
          <a:p>
            <a:pPr algn="l">
              <a:buClrTx/>
              <a:buFont typeface="Arial" panose="020B0604020202020204" pitchFamily="34" charset="0"/>
              <a:buChar char="•"/>
            </a:pPr>
            <a:r>
              <a:rPr lang="en-US" sz="1400" dirty="0">
                <a:solidFill>
                  <a:schemeClr val="accent2"/>
                </a:solidFill>
                <a:latin typeface="Times New Roman" panose="02020603050405020304" pitchFamily="18" charset="0"/>
                <a:cs typeface="Times New Roman" panose="02020603050405020304" pitchFamily="18" charset="0"/>
              </a:rPr>
              <a:t>The silhouette score for K-means was in the range of 0.35 while in case of HAC we are getting close to 0.32.</a:t>
            </a:r>
          </a:p>
          <a:p>
            <a:pPr algn="l"/>
            <a:endParaRPr lang="en-US" dirty="0">
              <a:solidFill>
                <a:schemeClr val="accent2"/>
              </a:solidFill>
            </a:endParaRPr>
          </a:p>
        </p:txBody>
      </p:sp>
      <p:pic>
        <p:nvPicPr>
          <p:cNvPr id="5" name="Picture 4"/>
          <p:cNvPicPr>
            <a:picLocks noChangeAspect="1"/>
          </p:cNvPicPr>
          <p:nvPr/>
        </p:nvPicPr>
        <p:blipFill>
          <a:blip r:embed="rId2"/>
          <a:stretch>
            <a:fillRect/>
          </a:stretch>
        </p:blipFill>
        <p:spPr>
          <a:xfrm>
            <a:off x="166229" y="2015836"/>
            <a:ext cx="8011415" cy="3127664"/>
          </a:xfrm>
          <a:prstGeom prst="rect">
            <a:avLst/>
          </a:prstGeom>
        </p:spPr>
      </p:pic>
    </p:spTree>
    <p:extLst>
      <p:ext uri="{BB962C8B-B14F-4D97-AF65-F5344CB8AC3E}">
        <p14:creationId xmlns:p14="http://schemas.microsoft.com/office/powerpoint/2010/main" val="31787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a:highlight>
                  <a:srgbClr val="FFFFFF"/>
                </a:highlight>
              </a:rPr>
              <a:t>DISCUSSION POINTS</a:t>
            </a:r>
            <a:endParaRPr b="1" u="sng">
              <a:highlight>
                <a:srgbClr val="FFFFFF"/>
              </a:highlight>
            </a:endParaRPr>
          </a:p>
        </p:txBody>
      </p:sp>
      <p:sp>
        <p:nvSpPr>
          <p:cNvPr id="61" name="Google Shape;61;p2"/>
          <p:cNvSpPr txBox="1">
            <a:spLocks noGrp="1"/>
          </p:cNvSpPr>
          <p:nvPr>
            <p:ph type="body" idx="1"/>
          </p:nvPr>
        </p:nvSpPr>
        <p:spPr>
          <a:xfrm>
            <a:off x="311700" y="1162000"/>
            <a:ext cx="4909500" cy="34164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accent2"/>
              </a:buClr>
              <a:buSzPts val="2400"/>
              <a:buChar char="●"/>
            </a:pPr>
            <a:r>
              <a:rPr lang="en-GB" sz="1800" dirty="0" smtClean="0">
                <a:solidFill>
                  <a:schemeClr val="accent2"/>
                </a:solidFill>
              </a:rPr>
              <a:t>Introduction</a:t>
            </a:r>
            <a:endParaRPr sz="1800" dirty="0">
              <a:solidFill>
                <a:schemeClr val="accent2"/>
              </a:solidFill>
            </a:endParaRPr>
          </a:p>
          <a:p>
            <a:pPr marL="457200" lvl="0" indent="-381000" algn="l" rtl="0">
              <a:lnSpc>
                <a:spcPct val="115000"/>
              </a:lnSpc>
              <a:spcBef>
                <a:spcPts val="0"/>
              </a:spcBef>
              <a:spcAft>
                <a:spcPts val="0"/>
              </a:spcAft>
              <a:buClr>
                <a:schemeClr val="accent2"/>
              </a:buClr>
              <a:buSzPts val="2400"/>
              <a:buChar char="●"/>
            </a:pPr>
            <a:r>
              <a:rPr lang="en-GB" sz="1800" dirty="0" smtClean="0">
                <a:solidFill>
                  <a:schemeClr val="accent2"/>
                </a:solidFill>
                <a:highlight>
                  <a:srgbClr val="FFFFFF"/>
                </a:highlight>
                <a:ea typeface="Roboto"/>
              </a:rPr>
              <a:t>Problem statement</a:t>
            </a:r>
            <a:endParaRPr sz="1800" dirty="0">
              <a:solidFill>
                <a:schemeClr val="accent2"/>
              </a:solidFill>
              <a:highlight>
                <a:srgbClr val="FFFFFF"/>
              </a:highlight>
              <a:latin typeface="Roboto"/>
              <a:ea typeface="Roboto"/>
              <a:cs typeface="Roboto"/>
              <a:sym typeface="Roboto"/>
            </a:endParaRPr>
          </a:p>
          <a:p>
            <a:pPr marL="457200" lvl="0" indent="-381000" algn="l" rtl="0">
              <a:lnSpc>
                <a:spcPct val="115000"/>
              </a:lnSpc>
              <a:spcBef>
                <a:spcPts val="0"/>
              </a:spcBef>
              <a:spcAft>
                <a:spcPts val="0"/>
              </a:spcAft>
              <a:buClr>
                <a:schemeClr val="accent2"/>
              </a:buClr>
              <a:buSzPts val="2400"/>
              <a:buChar char="●"/>
            </a:pPr>
            <a:r>
              <a:rPr lang="en-GB" sz="1800" dirty="0" smtClean="0">
                <a:solidFill>
                  <a:schemeClr val="accent2"/>
                </a:solidFill>
              </a:rPr>
              <a:t>Data Exploration</a:t>
            </a:r>
            <a:endParaRPr sz="1800" dirty="0">
              <a:solidFill>
                <a:schemeClr val="accent2"/>
              </a:solidFill>
            </a:endParaRPr>
          </a:p>
          <a:p>
            <a:pPr marL="457200" lvl="0" indent="-381000" algn="l" rtl="0">
              <a:lnSpc>
                <a:spcPct val="115000"/>
              </a:lnSpc>
              <a:spcBef>
                <a:spcPts val="0"/>
              </a:spcBef>
              <a:spcAft>
                <a:spcPts val="0"/>
              </a:spcAft>
              <a:buClr>
                <a:schemeClr val="accent2"/>
              </a:buClr>
              <a:buSzPts val="2400"/>
              <a:buChar char="●"/>
            </a:pPr>
            <a:r>
              <a:rPr lang="en-GB" sz="1800" dirty="0" smtClean="0">
                <a:solidFill>
                  <a:schemeClr val="accent2"/>
                </a:solidFill>
              </a:rPr>
              <a:t>Exploratory Data Analysis</a:t>
            </a:r>
            <a:endParaRPr sz="1800" dirty="0">
              <a:solidFill>
                <a:schemeClr val="accent2"/>
              </a:solidFill>
            </a:endParaRPr>
          </a:p>
          <a:p>
            <a:pPr marL="457200" lvl="0" indent="-381000" algn="l" rtl="0">
              <a:lnSpc>
                <a:spcPct val="115000"/>
              </a:lnSpc>
              <a:spcBef>
                <a:spcPts val="0"/>
              </a:spcBef>
              <a:spcAft>
                <a:spcPts val="0"/>
              </a:spcAft>
              <a:buClr>
                <a:schemeClr val="accent2"/>
              </a:buClr>
              <a:buSzPts val="2400"/>
              <a:buChar char="●"/>
            </a:pPr>
            <a:r>
              <a:rPr lang="en-GB" sz="1800" dirty="0" smtClean="0">
                <a:solidFill>
                  <a:schemeClr val="accent2"/>
                </a:solidFill>
              </a:rPr>
              <a:t>Data Processing</a:t>
            </a:r>
            <a:endParaRPr sz="1800" dirty="0">
              <a:solidFill>
                <a:schemeClr val="accent2"/>
              </a:solidFill>
            </a:endParaRPr>
          </a:p>
          <a:p>
            <a:pPr marL="457200" lvl="0" indent="-381000" algn="l" rtl="0">
              <a:lnSpc>
                <a:spcPct val="115000"/>
              </a:lnSpc>
              <a:spcBef>
                <a:spcPts val="0"/>
              </a:spcBef>
              <a:spcAft>
                <a:spcPts val="0"/>
              </a:spcAft>
              <a:buClr>
                <a:schemeClr val="accent2"/>
              </a:buClr>
              <a:buSzPts val="2400"/>
              <a:buChar char="●"/>
            </a:pPr>
            <a:r>
              <a:rPr lang="en-GB" sz="1800" dirty="0" smtClean="0">
                <a:solidFill>
                  <a:schemeClr val="accent2"/>
                </a:solidFill>
              </a:rPr>
              <a:t>Conclusion</a:t>
            </a:r>
            <a:endParaRPr sz="1800" dirty="0">
              <a:solidFill>
                <a:schemeClr val="accent2"/>
              </a:solidFill>
            </a:endParaRPr>
          </a:p>
          <a:p>
            <a:pPr marL="0" lvl="0" indent="0" algn="l" rtl="0">
              <a:lnSpc>
                <a:spcPct val="115000"/>
              </a:lnSpc>
              <a:spcBef>
                <a:spcPts val="0"/>
              </a:spcBef>
              <a:spcAft>
                <a:spcPts val="0"/>
              </a:spcAft>
              <a:buNone/>
            </a:pPr>
            <a:endParaRPr sz="2000" dirty="0">
              <a:solidFill>
                <a:schemeClr val="accent2"/>
              </a:solidFill>
            </a:endParaRPr>
          </a:p>
          <a:p>
            <a:pPr marL="1371600" lvl="0" indent="0" algn="l" rtl="0">
              <a:lnSpc>
                <a:spcPct val="115000"/>
              </a:lnSpc>
              <a:spcBef>
                <a:spcPts val="0"/>
              </a:spcBef>
              <a:spcAft>
                <a:spcPts val="0"/>
              </a:spcAft>
              <a:buSzPts val="1400"/>
              <a:buNone/>
            </a:pPr>
            <a:endParaRPr sz="2000" dirty="0">
              <a:solidFill>
                <a:schemeClr val="accent2"/>
              </a:solidFill>
            </a:endParaRPr>
          </a:p>
          <a:p>
            <a:pPr marL="1371600" lvl="0" indent="0" algn="l" rtl="0">
              <a:lnSpc>
                <a:spcPct val="115000"/>
              </a:lnSpc>
              <a:spcBef>
                <a:spcPts val="0"/>
              </a:spcBef>
              <a:spcAft>
                <a:spcPts val="0"/>
              </a:spcAft>
              <a:buSzPts val="1400"/>
              <a:buNone/>
            </a:pPr>
            <a:endParaRPr sz="2000" dirty="0">
              <a:solidFill>
                <a:schemeClr val="accent2"/>
              </a:solidFill>
            </a:endParaRPr>
          </a:p>
          <a:p>
            <a:pPr marL="0" lvl="0" indent="0" algn="l" rtl="0">
              <a:lnSpc>
                <a:spcPct val="115000"/>
              </a:lnSpc>
              <a:spcBef>
                <a:spcPts val="0"/>
              </a:spcBef>
              <a:spcAft>
                <a:spcPts val="0"/>
              </a:spcAft>
              <a:buSzPts val="1400"/>
              <a:buNone/>
            </a:pPr>
            <a:endParaRPr sz="2000" dirty="0">
              <a:solidFill>
                <a:schemeClr val="accent2"/>
              </a:solidFill>
            </a:endParaRPr>
          </a:p>
          <a:p>
            <a:pPr marL="457200" lvl="0" indent="0" algn="l" rtl="0">
              <a:lnSpc>
                <a:spcPct val="115000"/>
              </a:lnSpc>
              <a:spcBef>
                <a:spcPts val="0"/>
              </a:spcBef>
              <a:spcAft>
                <a:spcPts val="0"/>
              </a:spcAft>
              <a:buSzPts val="1400"/>
              <a:buNone/>
            </a:pPr>
            <a:endParaRPr sz="2000" dirty="0">
              <a:solidFill>
                <a:schemeClr val="accent2"/>
              </a:solidFill>
            </a:endParaRPr>
          </a:p>
          <a:p>
            <a:pPr marL="0" lvl="0" indent="0" algn="l" rtl="0">
              <a:lnSpc>
                <a:spcPct val="115000"/>
              </a:lnSpc>
              <a:spcBef>
                <a:spcPts val="0"/>
              </a:spcBef>
              <a:spcAft>
                <a:spcPts val="0"/>
              </a:spcAft>
              <a:buSzPts val="1400"/>
              <a:buNone/>
            </a:pPr>
            <a:endParaRPr sz="2000" dirty="0">
              <a:solidFill>
                <a:schemeClr val="accent2"/>
              </a:solidFill>
            </a:endParaRPr>
          </a:p>
          <a:p>
            <a:pPr marL="457200" lvl="0" indent="0" algn="l" rtl="0">
              <a:lnSpc>
                <a:spcPct val="115000"/>
              </a:lnSpc>
              <a:spcBef>
                <a:spcPts val="0"/>
              </a:spcBef>
              <a:spcAft>
                <a:spcPts val="0"/>
              </a:spcAft>
              <a:buSzPts val="1400"/>
              <a:buNone/>
            </a:pPr>
            <a:endParaRPr sz="2000" dirty="0">
              <a:solidFill>
                <a:schemeClr val="accent2"/>
              </a:solidFill>
            </a:endParaRPr>
          </a:p>
          <a:p>
            <a:pPr marL="457200" lvl="0" indent="0" algn="l" rtl="0">
              <a:lnSpc>
                <a:spcPct val="115000"/>
              </a:lnSpc>
              <a:spcBef>
                <a:spcPts val="0"/>
              </a:spcBef>
              <a:spcAft>
                <a:spcPts val="0"/>
              </a:spcAft>
              <a:buSzPts val="1400"/>
              <a:buNone/>
            </a:pPr>
            <a:endParaRPr sz="2200" dirty="0">
              <a:solidFill>
                <a:schemeClr val="accent2"/>
              </a:solidFill>
            </a:endParaRPr>
          </a:p>
          <a:p>
            <a:pPr marL="457200" lvl="0" indent="0" algn="l" rtl="0">
              <a:lnSpc>
                <a:spcPct val="115000"/>
              </a:lnSpc>
              <a:spcBef>
                <a:spcPts val="0"/>
              </a:spcBef>
              <a:spcAft>
                <a:spcPts val="0"/>
              </a:spcAft>
              <a:buSzPts val="1400"/>
              <a:buNone/>
            </a:pPr>
            <a:endParaRPr sz="1800" dirty="0">
              <a:solidFill>
                <a:schemeClr val="accent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9626" y="342899"/>
            <a:ext cx="3480982" cy="431730"/>
          </a:xfrm>
        </p:spPr>
        <p:txBody>
          <a:bodyPr/>
          <a:lstStyle/>
          <a:p>
            <a:r>
              <a:rPr lang="en-US" sz="2000" b="1" dirty="0"/>
              <a:t> </a:t>
            </a:r>
            <a:r>
              <a:rPr lang="en-US" sz="2000" b="1" dirty="0" smtClean="0"/>
              <a:t>Hierarchical</a:t>
            </a:r>
            <a:r>
              <a:rPr lang="en-US" sz="2000" dirty="0"/>
              <a:t> </a:t>
            </a:r>
            <a:r>
              <a:rPr lang="en-US" sz="2000" b="1" dirty="0" smtClean="0"/>
              <a:t>clustering:-</a:t>
            </a:r>
            <a:endParaRPr lang="en-US" sz="2000" b="1" dirty="0"/>
          </a:p>
        </p:txBody>
      </p:sp>
      <p:sp>
        <p:nvSpPr>
          <p:cNvPr id="3" name="Text Placeholder 2"/>
          <p:cNvSpPr>
            <a:spLocks noGrp="1"/>
          </p:cNvSpPr>
          <p:nvPr>
            <p:ph type="body" idx="1"/>
          </p:nvPr>
        </p:nvSpPr>
        <p:spPr>
          <a:xfrm>
            <a:off x="4135554" y="774629"/>
            <a:ext cx="4395382" cy="3501736"/>
          </a:xfrm>
        </p:spPr>
        <p:txBody>
          <a:bodyPr/>
          <a:lstStyle/>
          <a:p>
            <a:r>
              <a:rPr lang="en-US" sz="1400" dirty="0" smtClean="0">
                <a:solidFill>
                  <a:schemeClr val="accent2"/>
                </a:solidFill>
              </a:rPr>
              <a:t>Hierarchical </a:t>
            </a:r>
            <a:r>
              <a:rPr lang="en-US" sz="1400" dirty="0">
                <a:solidFill>
                  <a:schemeClr val="accent2"/>
                </a:solidFill>
              </a:rPr>
              <a:t>clustering is used to group the unlabeled datasets into a cluster and also known as hierarchical cluster </a:t>
            </a:r>
            <a:r>
              <a:rPr lang="en-US" sz="1400" dirty="0" smtClean="0">
                <a:solidFill>
                  <a:schemeClr val="accent2"/>
                </a:solidFill>
              </a:rPr>
              <a:t>analysis. In </a:t>
            </a:r>
            <a:r>
              <a:rPr lang="en-US" sz="1400" dirty="0">
                <a:solidFill>
                  <a:schemeClr val="accent2"/>
                </a:solidFill>
              </a:rPr>
              <a:t>this algorithm, we develop the hierarchy of clusters in the form of a tree, and this tree-shaped structure is known as the dendrogram.The hierarchical clustering technique has two approaches</a:t>
            </a:r>
            <a:r>
              <a:rPr lang="en-US" sz="1400" dirty="0" smtClean="0">
                <a:solidFill>
                  <a:schemeClr val="accent2"/>
                </a:solidFill>
              </a:rPr>
              <a:t>:</a:t>
            </a:r>
            <a:endParaRPr lang="en-US" sz="1400" dirty="0">
              <a:solidFill>
                <a:schemeClr val="accent2"/>
              </a:solidFill>
            </a:endParaRPr>
          </a:p>
          <a:p>
            <a:pPr>
              <a:buClrTx/>
              <a:buSzPct val="128000"/>
              <a:buFont typeface="+mj-lt"/>
              <a:buAutoNum type="arabicPeriod"/>
            </a:pPr>
            <a:r>
              <a:rPr lang="en-US" sz="1400" b="1" dirty="0">
                <a:solidFill>
                  <a:schemeClr val="accent2"/>
                </a:solidFill>
              </a:rPr>
              <a:t>Agglomerative:</a:t>
            </a:r>
            <a:r>
              <a:rPr lang="en-US" sz="1400" dirty="0">
                <a:solidFill>
                  <a:schemeClr val="accent2"/>
                </a:solidFill>
              </a:rPr>
              <a:t> Agglomerative is a bottom-up approach, in which the algorithm starts with taking all data points as single clusters and merging them until one cluster is left.</a:t>
            </a:r>
          </a:p>
          <a:p>
            <a:pPr>
              <a:buClrTx/>
              <a:buFont typeface="+mj-lt"/>
              <a:buAutoNum type="arabicPeriod"/>
            </a:pPr>
            <a:r>
              <a:rPr lang="en-US" sz="1400" b="1" dirty="0">
                <a:solidFill>
                  <a:schemeClr val="accent2"/>
                </a:solidFill>
              </a:rPr>
              <a:t>Divisive:</a:t>
            </a:r>
            <a:r>
              <a:rPr lang="en-US" sz="1400" dirty="0">
                <a:solidFill>
                  <a:schemeClr val="accent2"/>
                </a:solidFill>
              </a:rPr>
              <a:t> Divisive algorithm is the reverse of the agglomerative algorithm as it is a top-down approach.</a:t>
            </a:r>
          </a:p>
          <a:p>
            <a:endParaRPr lang="en-US" sz="1400" dirty="0">
              <a:solidFill>
                <a:schemeClr val="accent2"/>
              </a:solidFill>
            </a:endParaRPr>
          </a:p>
        </p:txBody>
      </p:sp>
      <p:pic>
        <p:nvPicPr>
          <p:cNvPr id="4" name="Picture 3"/>
          <p:cNvPicPr>
            <a:picLocks noChangeAspect="1"/>
          </p:cNvPicPr>
          <p:nvPr/>
        </p:nvPicPr>
        <p:blipFill>
          <a:blip r:embed="rId2"/>
          <a:stretch>
            <a:fillRect/>
          </a:stretch>
        </p:blipFill>
        <p:spPr>
          <a:xfrm>
            <a:off x="176618" y="342899"/>
            <a:ext cx="3855027" cy="4270663"/>
          </a:xfrm>
          <a:prstGeom prst="rect">
            <a:avLst/>
          </a:prstGeom>
        </p:spPr>
      </p:pic>
    </p:spTree>
    <p:extLst>
      <p:ext uri="{BB962C8B-B14F-4D97-AF65-F5344CB8AC3E}">
        <p14:creationId xmlns:p14="http://schemas.microsoft.com/office/powerpoint/2010/main" val="95712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15defcc030_0_19"/>
          <p:cNvSpPr txBox="1">
            <a:spLocks noGrp="1"/>
          </p:cNvSpPr>
          <p:nvPr>
            <p:ph type="title"/>
          </p:nvPr>
        </p:nvSpPr>
        <p:spPr>
          <a:xfrm>
            <a:off x="239091" y="1540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t>Conclusion</a:t>
            </a:r>
            <a:endParaRPr b="1" u="sng" dirty="0"/>
          </a:p>
        </p:txBody>
      </p:sp>
      <p:sp>
        <p:nvSpPr>
          <p:cNvPr id="2" name="Text Placeholder 1"/>
          <p:cNvSpPr>
            <a:spLocks noGrp="1"/>
          </p:cNvSpPr>
          <p:nvPr>
            <p:ph type="body" idx="1"/>
          </p:nvPr>
        </p:nvSpPr>
        <p:spPr>
          <a:xfrm>
            <a:off x="311699" y="914400"/>
            <a:ext cx="8063373" cy="3654475"/>
          </a:xfrm>
        </p:spPr>
        <p:txBody>
          <a:bodyPr/>
          <a:lstStyle/>
          <a:p>
            <a:pPr>
              <a:buClrTx/>
            </a:pPr>
            <a:r>
              <a:rPr lang="en-US" b="1" dirty="0">
                <a:solidFill>
                  <a:schemeClr val="accent2"/>
                </a:solidFill>
              </a:rPr>
              <a:t>We had performed lots of operations over the dataset to find out some very useful information from it. We have to conclude dataset in few lines, then we can say that.</a:t>
            </a:r>
          </a:p>
          <a:p>
            <a:pPr>
              <a:buClrTx/>
            </a:pPr>
            <a:r>
              <a:rPr lang="en-US" b="1" dirty="0">
                <a:solidFill>
                  <a:schemeClr val="accent2"/>
                </a:solidFill>
              </a:rPr>
              <a:t>Netflix has more Movies than TV shows.</a:t>
            </a:r>
          </a:p>
          <a:p>
            <a:pPr>
              <a:buClrTx/>
            </a:pPr>
            <a:r>
              <a:rPr lang="en-US" b="1" dirty="0">
                <a:solidFill>
                  <a:schemeClr val="accent2"/>
                </a:solidFill>
              </a:rPr>
              <a:t>Most of the number of Movies and TV shows produced by United States followed by India.</a:t>
            </a:r>
          </a:p>
          <a:p>
            <a:pPr>
              <a:buClrTx/>
            </a:pPr>
            <a:r>
              <a:rPr lang="en-US" b="1" dirty="0">
                <a:solidFill>
                  <a:schemeClr val="accent2"/>
                </a:solidFill>
              </a:rPr>
              <a:t>Most of the Content on Netflix (Movies and TV shows combined) is for mature </a:t>
            </a:r>
            <a:r>
              <a:rPr lang="en-US" b="1" dirty="0" smtClean="0">
                <a:solidFill>
                  <a:schemeClr val="accent2"/>
                </a:solidFill>
              </a:rPr>
              <a:t>Audience.</a:t>
            </a:r>
            <a:endParaRPr lang="en-US" b="1" dirty="0">
              <a:solidFill>
                <a:schemeClr val="accent2"/>
              </a:solidFill>
            </a:endParaRPr>
          </a:p>
          <a:p>
            <a:pPr>
              <a:buClrTx/>
            </a:pPr>
            <a:r>
              <a:rPr lang="en-US" b="1" dirty="0">
                <a:solidFill>
                  <a:schemeClr val="accent2"/>
                </a:solidFill>
              </a:rPr>
              <a:t>Majority of the movies range in length from 90 to 100 minutes and the majority of TV shows have only one season.</a:t>
            </a:r>
          </a:p>
          <a:p>
            <a:pPr>
              <a:buClrTx/>
            </a:pPr>
            <a:r>
              <a:rPr lang="en-US" b="1" dirty="0">
                <a:solidFill>
                  <a:schemeClr val="accent2"/>
                </a:solidFill>
              </a:rPr>
              <a:t>2018 is the year in which Netflix released </a:t>
            </a:r>
            <a:r>
              <a:rPr lang="en-US" b="1" dirty="0" smtClean="0">
                <a:solidFill>
                  <a:schemeClr val="accent2"/>
                </a:solidFill>
              </a:rPr>
              <a:t>allot </a:t>
            </a:r>
            <a:r>
              <a:rPr lang="en-US" b="1" dirty="0">
                <a:solidFill>
                  <a:schemeClr val="accent2"/>
                </a:solidFill>
              </a:rPr>
              <a:t>more Content as compared to other years.</a:t>
            </a:r>
          </a:p>
          <a:p>
            <a:pPr>
              <a:buClrTx/>
            </a:pPr>
            <a:r>
              <a:rPr lang="en-US" b="1" dirty="0">
                <a:solidFill>
                  <a:schemeClr val="accent2"/>
                </a:solidFill>
              </a:rPr>
              <a:t>Dramas, International movies are the most popular Genres on Netflix</a:t>
            </a:r>
            <a:r>
              <a:rPr lang="en-US" b="1" dirty="0" smtClean="0">
                <a:solidFill>
                  <a:schemeClr val="accent2"/>
                </a:solidFill>
              </a:rPr>
              <a:t>.</a:t>
            </a:r>
          </a:p>
          <a:p>
            <a:pPr>
              <a:buClrTx/>
            </a:pPr>
            <a:r>
              <a:rPr lang="en-US" b="1" dirty="0">
                <a:solidFill>
                  <a:schemeClr val="accent2"/>
                </a:solidFill>
                <a:latin typeface="+mj-lt"/>
                <a:cs typeface="Times New Roman" panose="02020603050405020304" pitchFamily="18" charset="0"/>
              </a:rPr>
              <a:t>The silhouette score for K-means was in the range of 0.35 while in case of HAC we are getting close to 0.32</a:t>
            </a:r>
            <a:r>
              <a:rPr lang="en-US" dirty="0">
                <a:latin typeface="+mj-lt"/>
              </a:rPr>
              <a:t>.</a:t>
            </a:r>
            <a:endParaRPr lang="en-US" b="1" dirty="0">
              <a:solidFill>
                <a:schemeClr val="accent2"/>
              </a:solidFill>
              <a:latin typeface="+mj-lt"/>
            </a:endParaRPr>
          </a:p>
          <a:p>
            <a:pPr marL="139700" indent="0">
              <a:buClrTx/>
              <a:buNone/>
            </a:pPr>
            <a:endParaRPr lang="en-US" b="1" dirty="0">
              <a:solidFill>
                <a:schemeClr val="accent2"/>
              </a:solidFill>
              <a:latin typeface="+mj-lt"/>
            </a:endParaRPr>
          </a:p>
          <a:p>
            <a:pPr marL="139700" indent="0">
              <a:buClrTx/>
              <a:buNone/>
            </a:pPr>
            <a:r>
              <a:rPr lang="en-US" dirty="0">
                <a:solidFill>
                  <a:schemeClr val="accent2"/>
                </a:solidFill>
              </a:rPr>
              <a:t/>
            </a:r>
            <a:br>
              <a:rPr lang="en-US" dirty="0">
                <a:solidFill>
                  <a:schemeClr val="accent2"/>
                </a:solidFill>
              </a:rPr>
            </a:br>
            <a:endParaRPr lang="en-US" dirty="0">
              <a:solidFill>
                <a:schemeClr val="accent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311700" y="259774"/>
            <a:ext cx="8520600" cy="4021282"/>
          </a:xfrm>
        </p:spPr>
        <p:txBody>
          <a:bodyPr/>
          <a:lstStyle/>
          <a:p>
            <a:r>
              <a:rPr lang="en-US" sz="1400" b="1" dirty="0">
                <a:solidFill>
                  <a:schemeClr val="accent2"/>
                </a:solidFill>
              </a:rPr>
              <a:t>the top 5 directors on this platform </a:t>
            </a:r>
            <a:r>
              <a:rPr lang="en-US" sz="1400" b="1" dirty="0" smtClean="0">
                <a:solidFill>
                  <a:schemeClr val="accent2"/>
                </a:solidFill>
              </a:rPr>
              <a:t>are:</a:t>
            </a:r>
          </a:p>
          <a:p>
            <a:pPr>
              <a:buClrTx/>
              <a:buFont typeface="Arial" panose="020B0604020202020204" pitchFamily="34" charset="0"/>
              <a:buChar char="•"/>
            </a:pPr>
            <a:r>
              <a:rPr lang="en-US" sz="1200" b="1" dirty="0" smtClean="0">
                <a:solidFill>
                  <a:schemeClr val="accent2"/>
                </a:solidFill>
                <a:latin typeface="Calibri" panose="020F0502020204030204" pitchFamily="34" charset="0"/>
                <a:cs typeface="Calibri" panose="020F0502020204030204" pitchFamily="34" charset="0"/>
              </a:rPr>
              <a:t>Jan sutar</a:t>
            </a:r>
          </a:p>
          <a:p>
            <a:pPr>
              <a:buClrTx/>
              <a:buFont typeface="Arial" panose="020B0604020202020204" pitchFamily="34" charset="0"/>
              <a:buChar char="•"/>
            </a:pPr>
            <a:r>
              <a:rPr lang="en-US" sz="1200" b="1" dirty="0" smtClean="0">
                <a:solidFill>
                  <a:schemeClr val="accent2"/>
                </a:solidFill>
                <a:latin typeface="Calibri" panose="020F0502020204030204" pitchFamily="34" charset="0"/>
                <a:cs typeface="Calibri" panose="020F0502020204030204" pitchFamily="34" charset="0"/>
              </a:rPr>
              <a:t>Rahul compose</a:t>
            </a:r>
          </a:p>
          <a:p>
            <a:pPr>
              <a:buClrTx/>
              <a:buFont typeface="Arial" panose="020B0604020202020204" pitchFamily="34" charset="0"/>
              <a:buChar char="•"/>
            </a:pPr>
            <a:r>
              <a:rPr lang="en-US" sz="1200" b="1" dirty="0" smtClean="0">
                <a:solidFill>
                  <a:schemeClr val="accent2"/>
                </a:solidFill>
                <a:latin typeface="Calibri" panose="020F0502020204030204" pitchFamily="34" charset="0"/>
                <a:cs typeface="Calibri" panose="020F0502020204030204" pitchFamily="34" charset="0"/>
              </a:rPr>
              <a:t>Marcus Raboy</a:t>
            </a:r>
          </a:p>
          <a:p>
            <a:pPr>
              <a:buClrTx/>
              <a:buFont typeface="Arial" panose="020B0604020202020204" pitchFamily="34" charset="0"/>
              <a:buChar char="•"/>
            </a:pPr>
            <a:r>
              <a:rPr lang="en-US" sz="1200" b="1" dirty="0" smtClean="0">
                <a:solidFill>
                  <a:schemeClr val="accent2"/>
                </a:solidFill>
                <a:latin typeface="Calibri" panose="020F0502020204030204" pitchFamily="34" charset="0"/>
                <a:cs typeface="Calibri" panose="020F0502020204030204" pitchFamily="34" charset="0"/>
              </a:rPr>
              <a:t>Jay karas</a:t>
            </a:r>
          </a:p>
          <a:p>
            <a:pPr>
              <a:buClrTx/>
              <a:buFont typeface="Arial" panose="020B0604020202020204" pitchFamily="34" charset="0"/>
              <a:buChar char="•"/>
            </a:pPr>
            <a:r>
              <a:rPr lang="en-US" sz="1200" b="1" dirty="0" smtClean="0">
                <a:solidFill>
                  <a:schemeClr val="accent2"/>
                </a:solidFill>
                <a:latin typeface="Calibri" panose="020F0502020204030204" pitchFamily="34" charset="0"/>
                <a:cs typeface="Calibri" panose="020F0502020204030204" pitchFamily="34" charset="0"/>
              </a:rPr>
              <a:t>Cathy Garcia-Molina</a:t>
            </a:r>
          </a:p>
          <a:p>
            <a:r>
              <a:rPr lang="en-US" sz="1400" b="1" dirty="0" smtClean="0">
                <a:solidFill>
                  <a:schemeClr val="accent2"/>
                </a:solidFill>
              </a:rPr>
              <a:t>The </a:t>
            </a:r>
            <a:r>
              <a:rPr lang="en-US" sz="1400" b="1" dirty="0">
                <a:solidFill>
                  <a:schemeClr val="accent2"/>
                </a:solidFill>
              </a:rPr>
              <a:t>Top 5 actors on this </a:t>
            </a:r>
            <a:r>
              <a:rPr lang="en-US" sz="1400" b="1" dirty="0" smtClean="0">
                <a:solidFill>
                  <a:schemeClr val="accent2"/>
                </a:solidFill>
              </a:rPr>
              <a:t>Platform</a:t>
            </a:r>
            <a:r>
              <a:rPr lang="en-US" sz="1200" dirty="0" smtClean="0">
                <a:solidFill>
                  <a:schemeClr val="accent2"/>
                </a:solidFill>
              </a:rPr>
              <a:t>:</a:t>
            </a:r>
          </a:p>
          <a:p>
            <a:pPr>
              <a:buClrTx/>
              <a:buFont typeface="Arial" panose="020B0604020202020204" pitchFamily="34" charset="0"/>
              <a:buChar char="•"/>
            </a:pPr>
            <a:r>
              <a:rPr lang="en-US" sz="1100" b="1" dirty="0" smtClean="0">
                <a:solidFill>
                  <a:schemeClr val="accent2"/>
                </a:solidFill>
              </a:rPr>
              <a:t>Anupam Kher</a:t>
            </a:r>
          </a:p>
          <a:p>
            <a:pPr>
              <a:buClrTx/>
              <a:buFont typeface="Arial" panose="020B0604020202020204" pitchFamily="34" charset="0"/>
              <a:buChar char="•"/>
            </a:pPr>
            <a:r>
              <a:rPr lang="en-US" sz="1100" b="1" dirty="0" smtClean="0">
                <a:solidFill>
                  <a:schemeClr val="accent2"/>
                </a:solidFill>
              </a:rPr>
              <a:t>Rupa Bhimani</a:t>
            </a:r>
            <a:endParaRPr lang="en-US" sz="1100" b="1" dirty="0">
              <a:solidFill>
                <a:schemeClr val="accent2"/>
              </a:solidFill>
            </a:endParaRPr>
          </a:p>
          <a:p>
            <a:pPr>
              <a:buClrTx/>
              <a:buFont typeface="Arial" panose="020B0604020202020204" pitchFamily="34" charset="0"/>
              <a:buChar char="•"/>
            </a:pPr>
            <a:r>
              <a:rPr lang="en-US" sz="1100" b="1" dirty="0" smtClean="0">
                <a:solidFill>
                  <a:schemeClr val="accent2"/>
                </a:solidFill>
              </a:rPr>
              <a:t>Takahero Sakurai</a:t>
            </a:r>
          </a:p>
          <a:p>
            <a:pPr>
              <a:buClrTx/>
              <a:buFont typeface="Arial" panose="020B0604020202020204" pitchFamily="34" charset="0"/>
              <a:buChar char="•"/>
            </a:pPr>
            <a:r>
              <a:rPr lang="en-US" sz="1100" b="1" dirty="0" smtClean="0">
                <a:solidFill>
                  <a:schemeClr val="accent2"/>
                </a:solidFill>
              </a:rPr>
              <a:t>Julie Tejwani</a:t>
            </a:r>
            <a:endParaRPr lang="en-US" sz="1100" b="1" dirty="0">
              <a:solidFill>
                <a:schemeClr val="accent2"/>
              </a:solidFill>
            </a:endParaRPr>
          </a:p>
          <a:p>
            <a:pPr>
              <a:buClrTx/>
              <a:buFont typeface="Arial" panose="020B0604020202020204" pitchFamily="34" charset="0"/>
              <a:buChar char="•"/>
            </a:pPr>
            <a:r>
              <a:rPr lang="en-US" sz="1100" b="1" dirty="0" smtClean="0">
                <a:solidFill>
                  <a:schemeClr val="accent2"/>
                </a:solidFill>
              </a:rPr>
              <a:t>Om Puri</a:t>
            </a:r>
            <a:endParaRPr lang="en-US" sz="1100" b="1" dirty="0">
              <a:solidFill>
                <a:schemeClr val="accent2"/>
              </a:solidFill>
            </a:endParaRPr>
          </a:p>
          <a:p>
            <a:pPr>
              <a:buClrTx/>
              <a:buFont typeface="Arial" panose="020B0604020202020204" pitchFamily="34" charset="0"/>
              <a:buChar char="•"/>
            </a:pPr>
            <a:r>
              <a:rPr lang="en-US" sz="1200" b="1" dirty="0">
                <a:solidFill>
                  <a:schemeClr val="accent2"/>
                </a:solidFill>
              </a:rPr>
              <a:t>By sentimental analysis the overall positive content is always greater than the neutral and negative </a:t>
            </a:r>
            <a:r>
              <a:rPr lang="en-US" sz="1200" b="1" dirty="0" smtClean="0">
                <a:solidFill>
                  <a:schemeClr val="accent2"/>
                </a:solidFill>
              </a:rPr>
              <a:t>content combined</a:t>
            </a:r>
            <a:r>
              <a:rPr lang="en-US" b="1" dirty="0">
                <a:solidFill>
                  <a:schemeClr val="accent2"/>
                </a:solidFill>
              </a:rPr>
              <a:t>.</a:t>
            </a:r>
          </a:p>
          <a:p>
            <a:endParaRPr lang="en-US" dirty="0">
              <a:solidFill>
                <a:schemeClr val="accent2"/>
              </a:solidFill>
            </a:endParaRPr>
          </a:p>
        </p:txBody>
      </p:sp>
    </p:spTree>
    <p:extLst>
      <p:ext uri="{BB962C8B-B14F-4D97-AF65-F5344CB8AC3E}">
        <p14:creationId xmlns:p14="http://schemas.microsoft.com/office/powerpoint/2010/main" val="2594523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6dde7ad83bded8c_0"/>
          <p:cNvSpPr txBox="1">
            <a:spLocks noGrp="1"/>
          </p:cNvSpPr>
          <p:nvPr>
            <p:ph type="title"/>
          </p:nvPr>
        </p:nvSpPr>
        <p:spPr>
          <a:xfrm>
            <a:off x="311700" y="189600"/>
            <a:ext cx="8520600" cy="447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sz="4000" b="1" u="sng"/>
              <a:t>Thank you</a:t>
            </a:r>
            <a:endParaRPr sz="4000" b="1" u="sng"/>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311700" y="3139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u="sng" dirty="0">
                <a:solidFill>
                  <a:schemeClr val="tx1"/>
                </a:solidFill>
              </a:rPr>
              <a:t>Netflix</a:t>
            </a:r>
            <a:endParaRPr sz="3000" b="1" u="sng" dirty="0">
              <a:solidFill>
                <a:schemeClr val="tx1"/>
              </a:solidFill>
            </a:endParaRPr>
          </a:p>
        </p:txBody>
      </p:sp>
      <p:sp>
        <p:nvSpPr>
          <p:cNvPr id="68" name="Google Shape;68;p6"/>
          <p:cNvSpPr txBox="1"/>
          <p:nvPr/>
        </p:nvSpPr>
        <p:spPr>
          <a:xfrm>
            <a:off x="311575" y="1209075"/>
            <a:ext cx="8520600" cy="3051574"/>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GB" sz="1800" b="1" dirty="0">
                <a:solidFill>
                  <a:srgbClr val="202122"/>
                </a:solidFill>
                <a:highlight>
                  <a:srgbClr val="FFFFFF"/>
                </a:highlight>
              </a:rPr>
              <a:t>Netflix</a:t>
            </a:r>
            <a:r>
              <a:rPr lang="en-GB" sz="1800" dirty="0">
                <a:solidFill>
                  <a:srgbClr val="202122"/>
                </a:solidFill>
                <a:highlight>
                  <a:srgbClr val="FFFFFF"/>
                </a:highlight>
              </a:rPr>
              <a:t> is an American subscription streaming service and production company. Launched on August 29, 1997, it offers a film and television series library through duration deals as well as its own productions, known as Netflix Originals. Netflix was founded on the aforementioned date by </a:t>
            </a:r>
            <a:r>
              <a:rPr lang="en-GB" sz="1800" b="1" i="1" dirty="0">
                <a:solidFill>
                  <a:srgbClr val="202122"/>
                </a:solidFill>
                <a:highlight>
                  <a:srgbClr val="FFFFFF"/>
                </a:highlight>
              </a:rPr>
              <a:t>Reed Hastings</a:t>
            </a:r>
            <a:r>
              <a:rPr lang="en-GB" sz="1800" dirty="0">
                <a:solidFill>
                  <a:srgbClr val="202122"/>
                </a:solidFill>
                <a:highlight>
                  <a:srgbClr val="FFFFFF"/>
                </a:highlight>
              </a:rPr>
              <a:t> and </a:t>
            </a:r>
            <a:r>
              <a:rPr lang="en-GB" sz="1800" b="1" i="1" dirty="0">
                <a:solidFill>
                  <a:srgbClr val="202122"/>
                </a:solidFill>
                <a:highlight>
                  <a:srgbClr val="FFFFFF"/>
                </a:highlight>
              </a:rPr>
              <a:t>Marc Randolph </a:t>
            </a:r>
            <a:r>
              <a:rPr lang="en-GB" sz="1800" dirty="0">
                <a:solidFill>
                  <a:srgbClr val="202122"/>
                </a:solidFill>
                <a:highlight>
                  <a:srgbClr val="FFFFFF"/>
                </a:highlight>
              </a:rPr>
              <a:t>in </a:t>
            </a:r>
            <a:r>
              <a:rPr lang="en-GB" sz="1800" dirty="0" smtClean="0">
                <a:solidFill>
                  <a:srgbClr val="202122"/>
                </a:solidFill>
                <a:highlight>
                  <a:srgbClr val="FFFFFF"/>
                </a:highlight>
              </a:rPr>
              <a:t>Scots Valley, California.</a:t>
            </a:r>
            <a:endParaRPr sz="1800" dirty="0">
              <a:solidFill>
                <a:srgbClr val="202122"/>
              </a:solidFill>
              <a:highlight>
                <a:srgbClr val="FFFFFF"/>
              </a:highlight>
            </a:endParaRPr>
          </a:p>
          <a:p>
            <a:pPr marL="0" marR="0" lvl="0" indent="0" algn="just" rtl="0">
              <a:lnSpc>
                <a:spcPct val="115000"/>
              </a:lnSpc>
              <a:spcBef>
                <a:spcPts val="0"/>
              </a:spcBef>
              <a:spcAft>
                <a:spcPts val="0"/>
              </a:spcAft>
              <a:buClr>
                <a:srgbClr val="000000"/>
              </a:buClr>
              <a:buSzPts val="1400"/>
              <a:buFont typeface="Arial"/>
              <a:buNone/>
            </a:pPr>
            <a:r>
              <a:rPr lang="en-GB" sz="1800" dirty="0">
                <a:solidFill>
                  <a:srgbClr val="202122"/>
                </a:solidFill>
                <a:highlight>
                  <a:srgbClr val="FFFFFF"/>
                </a:highlight>
              </a:rPr>
              <a:t>As of December 31, 2021, Netflix had over 221.8 million subscribers worldwide.</a:t>
            </a:r>
            <a:endParaRPr sz="1800" dirty="0">
              <a:solidFill>
                <a:srgbClr val="202122"/>
              </a:solidFill>
              <a:highlight>
                <a:srgbClr val="FFFFFF"/>
              </a:highlight>
            </a:endParaRPr>
          </a:p>
          <a:p>
            <a:pPr marL="0" marR="0" lvl="0" indent="0" algn="just" rtl="0">
              <a:lnSpc>
                <a:spcPct val="115000"/>
              </a:lnSpc>
              <a:spcBef>
                <a:spcPts val="0"/>
              </a:spcBef>
              <a:spcAft>
                <a:spcPts val="0"/>
              </a:spcAft>
              <a:buClr>
                <a:srgbClr val="000000"/>
              </a:buClr>
              <a:buSzPts val="1400"/>
              <a:buFont typeface="Arial"/>
              <a:buNone/>
            </a:pPr>
            <a:r>
              <a:rPr lang="en-GB" sz="1800" dirty="0">
                <a:solidFill>
                  <a:srgbClr val="202122"/>
                </a:solidFill>
                <a:highlight>
                  <a:srgbClr val="FFFFFF"/>
                </a:highlight>
              </a:rPr>
              <a:t>Netflix can be accessed via internet browsers on computers, or via application  software installed on smart TVs, set-top boxes connected to television, tablet, computers, smartphone etc. </a:t>
            </a:r>
            <a:r>
              <a:rPr lang="en-GB" sz="1700" dirty="0">
                <a:solidFill>
                  <a:srgbClr val="202122"/>
                </a:solidFill>
                <a:highlight>
                  <a:srgbClr val="FFFFFF"/>
                </a:highlight>
              </a:rPr>
              <a:t> </a:t>
            </a:r>
            <a:endParaRPr sz="1700" dirty="0">
              <a:solidFill>
                <a:srgbClr val="202122"/>
              </a:solidFill>
              <a:highlight>
                <a:srgbClr val="FFFFFF"/>
              </a:high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12252a05ccd_0_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dirty="0"/>
              <a:t>Problem </a:t>
            </a:r>
            <a:r>
              <a:rPr lang="en-GB" b="1" u="sng" dirty="0" smtClean="0"/>
              <a:t>Statement</a:t>
            </a:r>
            <a:endParaRPr b="1" u="sng" dirty="0"/>
          </a:p>
        </p:txBody>
      </p:sp>
      <p:sp>
        <p:nvSpPr>
          <p:cNvPr id="90" name="Google Shape;90;g12252a05ccd_0_6"/>
          <p:cNvSpPr txBox="1">
            <a:spLocks noGrp="1"/>
          </p:cNvSpPr>
          <p:nvPr>
            <p:ph type="body" idx="1"/>
          </p:nvPr>
        </p:nvSpPr>
        <p:spPr>
          <a:xfrm>
            <a:off x="311700" y="1240325"/>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900" dirty="0">
                <a:solidFill>
                  <a:schemeClr val="accent2"/>
                </a:solidFill>
                <a:highlight>
                  <a:srgbClr val="FFFFFF"/>
                </a:highlight>
                <a:latin typeface="Roboto"/>
                <a:ea typeface="Roboto"/>
                <a:cs typeface="Roboto"/>
                <a:sym typeface="Roboto"/>
              </a:rPr>
              <a:t>This dataset consists of </a:t>
            </a:r>
            <a:r>
              <a:rPr lang="en-GB" sz="1900" dirty="0" smtClean="0">
                <a:solidFill>
                  <a:schemeClr val="accent2"/>
                </a:solidFill>
                <a:highlight>
                  <a:srgbClr val="FFFFFF"/>
                </a:highlight>
                <a:latin typeface="Roboto"/>
                <a:ea typeface="Roboto"/>
                <a:cs typeface="Roboto"/>
                <a:sym typeface="Roboto"/>
              </a:rPr>
              <a:t>TV </a:t>
            </a:r>
            <a:r>
              <a:rPr lang="en-GB" sz="1900" dirty="0">
                <a:solidFill>
                  <a:schemeClr val="accent2"/>
                </a:solidFill>
                <a:highlight>
                  <a:srgbClr val="FFFFFF"/>
                </a:highlight>
                <a:latin typeface="Roboto"/>
                <a:ea typeface="Roboto"/>
                <a:cs typeface="Roboto"/>
                <a:sym typeface="Roboto"/>
              </a:rPr>
              <a:t>shows and movies available on Netflix as of 2019. The dataset is collected from Flexible which is a third-party Netflix search engine.</a:t>
            </a:r>
            <a:endParaRPr sz="1900" dirty="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r>
              <a:rPr lang="en-GB" sz="1900" dirty="0">
                <a:solidFill>
                  <a:schemeClr val="accent2"/>
                </a:solidFill>
                <a:highlight>
                  <a:srgbClr val="FFFFFF"/>
                </a:highlight>
                <a:latin typeface="Roboto"/>
                <a:ea typeface="Roboto"/>
                <a:cs typeface="Roboto"/>
                <a:sym typeface="Roboto"/>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r>
              <a:rPr lang="en-GB" sz="2000" dirty="0">
                <a:solidFill>
                  <a:schemeClr val="accent2"/>
                </a:solidFill>
                <a:highlight>
                  <a:srgbClr val="FFFFFF"/>
                </a:highlight>
                <a:latin typeface="Roboto"/>
                <a:ea typeface="Roboto"/>
                <a:cs typeface="Roboto"/>
                <a:sym typeface="Roboto"/>
              </a:rPr>
              <a:t>.</a:t>
            </a:r>
            <a:endParaRPr sz="2000" dirty="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endParaRPr sz="12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dirty="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smtClean="0"/>
              <a:t>Data Exploration</a:t>
            </a:r>
            <a:endParaRPr b="1" u="sng" dirty="0"/>
          </a:p>
        </p:txBody>
      </p:sp>
      <p:sp>
        <p:nvSpPr>
          <p:cNvPr id="76" name="Google Shape;76;p4"/>
          <p:cNvSpPr txBox="1">
            <a:spLocks noGrp="1"/>
          </p:cNvSpPr>
          <p:nvPr>
            <p:ph type="body" idx="1"/>
          </p:nvPr>
        </p:nvSpPr>
        <p:spPr>
          <a:xfrm>
            <a:off x="311700" y="1228475"/>
            <a:ext cx="5445000" cy="3340500"/>
          </a:xfrm>
          <a:prstGeom prst="rect">
            <a:avLst/>
          </a:prstGeom>
          <a:noFill/>
          <a:ln>
            <a:noFill/>
          </a:ln>
        </p:spPr>
        <p:txBody>
          <a:bodyPr spcFirstLastPara="1" wrap="square" lIns="91425" tIns="91425" rIns="91425" bIns="91425" anchor="t" anchorCtr="0">
            <a:noAutofit/>
          </a:bodyPr>
          <a:lstStyle/>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Show Id : Unique Id For Every Movie/ </a:t>
            </a:r>
            <a:r>
              <a:rPr lang="en-US" sz="1200" dirty="0" err="1" smtClean="0">
                <a:solidFill>
                  <a:schemeClr val="accent2"/>
                </a:solidFill>
                <a:highlight>
                  <a:srgbClr val="FFFFFF"/>
                </a:highlight>
                <a:latin typeface="Roboto"/>
                <a:ea typeface="Roboto"/>
                <a:cs typeface="Roboto"/>
                <a:sym typeface="Roboto"/>
              </a:rPr>
              <a:t>tv</a:t>
            </a:r>
            <a:r>
              <a:rPr lang="en-US" sz="1200" dirty="0" smtClean="0">
                <a:solidFill>
                  <a:schemeClr val="accent2"/>
                </a:solidFill>
                <a:highlight>
                  <a:srgbClr val="FFFFFF"/>
                </a:highlight>
                <a:latin typeface="Roboto"/>
                <a:ea typeface="Roboto"/>
                <a:cs typeface="Roboto"/>
                <a:sym typeface="Roboto"/>
              </a:rPr>
              <a:t> Shows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Type : Identifier- A Movie shows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Title: Title Of the Movie/ TV Shows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Director : Director Of The Movie</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Cast : Actor involved in the Movie/Shows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Country: Country where the movie/ show Was Produced</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Date_added : Date it was added on Netflix</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release_year: Actual Release Year of the movies/shows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Duration : Total Duration- in minutes or number of seasons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Listed_in: Genre</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smtClean="0">
                <a:solidFill>
                  <a:schemeClr val="accent2"/>
                </a:solidFill>
                <a:highlight>
                  <a:srgbClr val="FFFFFF"/>
                </a:highlight>
                <a:latin typeface="Roboto"/>
                <a:ea typeface="Roboto"/>
                <a:cs typeface="Roboto"/>
                <a:sym typeface="Roboto"/>
              </a:rPr>
              <a:t>Description: The Summery Description</a:t>
            </a:r>
          </a:p>
          <a:p>
            <a:pPr marL="279400" lvl="0" indent="-171450" algn="l" rtl="0">
              <a:spcBef>
                <a:spcPts val="600"/>
              </a:spcBef>
              <a:spcAft>
                <a:spcPts val="0"/>
              </a:spcAft>
              <a:buClr>
                <a:schemeClr val="accent2"/>
              </a:buClr>
              <a:buSzPts val="1900"/>
              <a:buFont typeface="Arial" panose="020B0604020202020204" pitchFamily="34" charset="0"/>
              <a:buChar char="•"/>
            </a:pPr>
            <a:endParaRPr sz="1200" dirty="0">
              <a:solidFill>
                <a:schemeClr val="accent2"/>
              </a:solidFill>
              <a:highlight>
                <a:srgbClr val="FFFFFF"/>
              </a:highlight>
              <a:latin typeface="Roboto"/>
              <a:ea typeface="Roboto"/>
              <a:cs typeface="Roboto"/>
              <a:sym typeface="Roboto"/>
            </a:endParaRPr>
          </a:p>
          <a:p>
            <a:pPr marL="457200" lvl="0" indent="0" algn="l" rtl="0">
              <a:lnSpc>
                <a:spcPct val="115000"/>
              </a:lnSpc>
              <a:spcBef>
                <a:spcPts val="1200"/>
              </a:spcBef>
              <a:spcAft>
                <a:spcPts val="0"/>
              </a:spcAft>
              <a:buNone/>
            </a:pPr>
            <a:endParaRPr sz="2100" dirty="0">
              <a:solidFill>
                <a:schemeClr val="accent2"/>
              </a:solidFill>
              <a:highlight>
                <a:srgbClr val="FFFFFF"/>
              </a:highlight>
              <a:latin typeface="Roboto"/>
              <a:ea typeface="Roboto"/>
              <a:cs typeface="Roboto"/>
              <a:sym typeface="Roboto"/>
            </a:endParaRPr>
          </a:p>
          <a:p>
            <a:pPr marL="457200" lvl="0" indent="0" algn="l" rtl="0">
              <a:lnSpc>
                <a:spcPct val="115000"/>
              </a:lnSpc>
              <a:spcBef>
                <a:spcPts val="600"/>
              </a:spcBef>
              <a:spcAft>
                <a:spcPts val="0"/>
              </a:spcAft>
              <a:buSzPts val="1400"/>
              <a:buNone/>
            </a:pPr>
            <a:endParaRPr sz="1500" dirty="0">
              <a:solidFill>
                <a:schemeClr val="accent2"/>
              </a:solidFill>
              <a:highlight>
                <a:srgbClr val="FFFFFF"/>
              </a:highlight>
              <a:latin typeface="Roboto"/>
              <a:ea typeface="Roboto"/>
              <a:cs typeface="Roboto"/>
              <a:sym typeface="Roboto"/>
            </a:endParaRPr>
          </a:p>
          <a:p>
            <a:pPr marL="457200" lvl="0" indent="0" algn="l" rtl="0">
              <a:lnSpc>
                <a:spcPct val="115000"/>
              </a:lnSpc>
              <a:spcBef>
                <a:spcPts val="500"/>
              </a:spcBef>
              <a:spcAft>
                <a:spcPts val="0"/>
              </a:spcAft>
              <a:buSzPts val="1400"/>
              <a:buNone/>
            </a:pPr>
            <a:r>
              <a:rPr lang="en-US" sz="1800" dirty="0" smtClean="0">
                <a:solidFill>
                  <a:schemeClr val="accent2"/>
                </a:solidFill>
              </a:rPr>
              <a:t> </a:t>
            </a:r>
            <a:endParaRPr sz="1800" dirty="0">
              <a:solidFill>
                <a:schemeClr val="accen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a:t>DATA SUMMARY</a:t>
            </a:r>
            <a:endParaRPr b="1" u="sng"/>
          </a:p>
        </p:txBody>
      </p:sp>
      <p:sp>
        <p:nvSpPr>
          <p:cNvPr id="83" name="Google Shape;83;p5"/>
          <p:cNvSpPr txBox="1">
            <a:spLocks noGrp="1"/>
          </p:cNvSpPr>
          <p:nvPr>
            <p:ph type="body" idx="1"/>
          </p:nvPr>
        </p:nvSpPr>
        <p:spPr>
          <a:xfrm>
            <a:off x="311700" y="1152475"/>
            <a:ext cx="6283200" cy="3866700"/>
          </a:xfrm>
          <a:prstGeom prst="rect">
            <a:avLst/>
          </a:prstGeom>
          <a:noFill/>
          <a:ln>
            <a:noFill/>
          </a:ln>
        </p:spPr>
        <p:txBody>
          <a:bodyPr spcFirstLastPara="1" wrap="square" lIns="91425" tIns="91425" rIns="91425" bIns="91425" anchor="t" anchorCtr="0">
            <a:noAutofit/>
          </a:bodyPr>
          <a:lstStyle/>
          <a:p>
            <a:pPr marL="107950" lvl="0" indent="0" algn="l" rtl="0">
              <a:spcBef>
                <a:spcPts val="600"/>
              </a:spcBef>
              <a:spcAft>
                <a:spcPts val="0"/>
              </a:spcAft>
              <a:buClr>
                <a:schemeClr val="accent2"/>
              </a:buClr>
              <a:buSzPts val="1900"/>
              <a:buNone/>
            </a:pPr>
            <a:r>
              <a:rPr lang="en-US" sz="1900" dirty="0" smtClean="0">
                <a:solidFill>
                  <a:schemeClr val="accent2"/>
                </a:solidFill>
                <a:highlight>
                  <a:srgbClr val="FFFFFF"/>
                </a:highlight>
                <a:latin typeface="Roboto"/>
                <a:ea typeface="Roboto"/>
                <a:cs typeface="Roboto"/>
                <a:sym typeface="Roboto"/>
              </a:rPr>
              <a:t>The Dataset Contains 12 Columns And 7787 Rows.</a:t>
            </a:r>
          </a:p>
          <a:p>
            <a:pPr marL="107950" lvl="0" indent="0" algn="l" rtl="0">
              <a:spcBef>
                <a:spcPts val="600"/>
              </a:spcBef>
              <a:spcAft>
                <a:spcPts val="0"/>
              </a:spcAft>
              <a:buClr>
                <a:schemeClr val="accent2"/>
              </a:buClr>
              <a:buSzPts val="1900"/>
              <a:buNone/>
            </a:pPr>
            <a:r>
              <a:rPr lang="en-US" dirty="0" smtClean="0">
                <a:solidFill>
                  <a:schemeClr val="accent2"/>
                </a:solidFill>
                <a:highlight>
                  <a:srgbClr val="FFFFFF"/>
                </a:highlight>
                <a:latin typeface="Roboto"/>
                <a:ea typeface="Roboto"/>
                <a:cs typeface="Roboto"/>
                <a:sym typeface="Roboto"/>
              </a:rPr>
              <a:t>There also  exist some null values in our data.</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 </a:t>
            </a:r>
            <a:r>
              <a:rPr lang="en-US" dirty="0" smtClean="0">
                <a:solidFill>
                  <a:schemeClr val="accent2"/>
                </a:solidFill>
                <a:highlight>
                  <a:srgbClr val="FFFFFF"/>
                </a:highlight>
                <a:latin typeface="Roboto"/>
                <a:ea typeface="Roboto"/>
                <a:cs typeface="Roboto"/>
                <a:sym typeface="Roboto"/>
              </a:rPr>
              <a:t>          Director Null Values: 30.68%</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 </a:t>
            </a:r>
            <a:r>
              <a:rPr lang="en-US" dirty="0" smtClean="0">
                <a:solidFill>
                  <a:schemeClr val="accent2"/>
                </a:solidFill>
                <a:highlight>
                  <a:srgbClr val="FFFFFF"/>
                </a:highlight>
                <a:latin typeface="Roboto"/>
                <a:ea typeface="Roboto"/>
                <a:cs typeface="Roboto"/>
                <a:sym typeface="Roboto"/>
              </a:rPr>
              <a:t>           Cast Null Values     : 9.22%</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 </a:t>
            </a:r>
            <a:r>
              <a:rPr lang="en-US" dirty="0" smtClean="0">
                <a:solidFill>
                  <a:schemeClr val="accent2"/>
                </a:solidFill>
                <a:highlight>
                  <a:srgbClr val="FFFFFF"/>
                </a:highlight>
                <a:latin typeface="Roboto"/>
                <a:ea typeface="Roboto"/>
                <a:cs typeface="Roboto"/>
                <a:sym typeface="Roboto"/>
              </a:rPr>
              <a:t>            Country Null Values: 6.51%</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 </a:t>
            </a:r>
            <a:r>
              <a:rPr lang="en-US" dirty="0" smtClean="0">
                <a:solidFill>
                  <a:schemeClr val="accent2"/>
                </a:solidFill>
                <a:highlight>
                  <a:srgbClr val="FFFFFF"/>
                </a:highlight>
                <a:latin typeface="Roboto"/>
                <a:ea typeface="Roboto"/>
                <a:cs typeface="Roboto"/>
                <a:sym typeface="Roboto"/>
              </a:rPr>
              <a:t>            date_added Null Values : 0.13%</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 </a:t>
            </a:r>
            <a:r>
              <a:rPr lang="en-US" dirty="0" smtClean="0">
                <a:solidFill>
                  <a:schemeClr val="accent2"/>
                </a:solidFill>
                <a:highlight>
                  <a:srgbClr val="FFFFFF"/>
                </a:highlight>
                <a:latin typeface="Roboto"/>
                <a:ea typeface="Roboto"/>
                <a:cs typeface="Roboto"/>
                <a:sym typeface="Roboto"/>
              </a:rPr>
              <a:t>            rating Null Values     : 0.09%</a:t>
            </a:r>
          </a:p>
          <a:p>
            <a:pPr marL="107950" lvl="0" indent="0" algn="l" rtl="0">
              <a:spcBef>
                <a:spcPts val="600"/>
              </a:spcBef>
              <a:spcAft>
                <a:spcPts val="0"/>
              </a:spcAft>
              <a:buClr>
                <a:schemeClr val="accent2"/>
              </a:buClr>
              <a:buSzPts val="1900"/>
              <a:buNone/>
            </a:pPr>
            <a:r>
              <a:rPr lang="en-US" dirty="0" smtClean="0">
                <a:solidFill>
                  <a:schemeClr val="accent2"/>
                </a:solidFill>
                <a:highlight>
                  <a:srgbClr val="FFFFFF"/>
                </a:highlight>
                <a:latin typeface="Roboto"/>
                <a:ea typeface="Roboto"/>
                <a:cs typeface="Roboto"/>
                <a:sym typeface="Roboto"/>
              </a:rPr>
              <a:t>Since There are very few null values in date_added and rating we will drop them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smtClean="0"/>
              <a:t>Exploratory Data Analysis </a:t>
            </a:r>
            <a:endParaRPr b="1" u="sng" dirty="0"/>
          </a:p>
        </p:txBody>
      </p:sp>
      <p:sp>
        <p:nvSpPr>
          <p:cNvPr id="10" name="Text Placeholder 9"/>
          <p:cNvSpPr>
            <a:spLocks noGrp="1"/>
          </p:cNvSpPr>
          <p:nvPr>
            <p:ph type="body" idx="2"/>
          </p:nvPr>
        </p:nvSpPr>
        <p:spPr/>
        <p:txBody>
          <a:bodyPr/>
          <a:lstStyle/>
          <a:p>
            <a:r>
              <a:rPr lang="en-US" sz="1800" b="1" dirty="0" smtClean="0">
                <a:solidFill>
                  <a:schemeClr val="accent2"/>
                </a:solidFill>
              </a:rPr>
              <a:t>Type:</a:t>
            </a:r>
            <a:endParaRPr lang="en-US" sz="1800" dirty="0" smtClean="0">
              <a:solidFill>
                <a:schemeClr val="accent2"/>
              </a:solidFill>
            </a:endParaRPr>
          </a:p>
          <a:p>
            <a:r>
              <a:rPr lang="en-US" sz="1800" b="1" dirty="0" smtClean="0">
                <a:solidFill>
                  <a:schemeClr val="accent2"/>
                </a:solidFill>
                <a:latin typeface="Calibri" panose="020F0502020204030204" pitchFamily="34" charset="0"/>
                <a:cs typeface="Calibri" panose="020F0502020204030204" pitchFamily="34" charset="0"/>
              </a:rPr>
              <a:t>69.6% of the content available on the Netflix are Movies, Remaining 30.4% are TV shows</a:t>
            </a:r>
            <a:endParaRPr lang="en-US" sz="1800" b="1" dirty="0">
              <a:solidFill>
                <a:schemeClr val="accent2"/>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311699" y="1150012"/>
            <a:ext cx="4748673" cy="3536287"/>
          </a:xfrm>
          <a:prstGeom prst="rect">
            <a:avLst/>
          </a:prstGeom>
        </p:spPr>
      </p:pic>
      <p:sp>
        <p:nvSpPr>
          <p:cNvPr id="3" name="AutoShape 2" descr="data:image/png;base64,iVBORw0KGgoAAAANSUhEUgAAAgUAAAGfCAYAAADPiaG1AAAAOXRFWHRTb2Z0d2FyZQBNYXRwbG90bGliIHZlcnNpb24zLjMuNCwgaHR0cHM6Ly9tYXRwbG90bGliLm9yZy8QVMy6AAAACXBIWXMAAAsTAAALEwEAmpwYAABXqklEQVR4nO3de3yU5Z3//9c1hxwmJ8IpQDgMSIhyEMVDFE+IVq1R3O62Wmtbt8ftbtfabvurcbvfLt21Nu3Wdqut7bbaaqt4qKdSY7UqSD0GFUFRjAEMIGdCzpNkTtfvj3uCIyZkgEzuJPN+Ph7zCLnnmns+EyDznuu67usy1lpEREREPG4XICIiIkODQoGIiIgACgUiIiKSoFAgIiIigEKBiIiIJCgUiIiICKBQIJIWxnCBMbxgDE3GYI3hkQE8tzWGZwbqfCIiPXxuFyBDmzEc7kIWn7OWO9JRy3BhDEHgT0Az8DugFXjbxZJERFKiUCD9+V4vx74OFAE/w3njS7Y2veUMC+cDOcA3rWWZ28WIiKRKoUAOyVqWHnzMGP4RJxT8r7U0DHJJw8GkxNcdrlYhInKYNKdAjpoxeI1hmzG0GkN+H21+nhgL/4ekY9YYnjGGScbwB2PYYwydxvCqMXzqEM93oTE8Zgz7jKHbGDYZw/8Yw6he2h5vDPcYQ0Oi7V5jWGMM/2sM/sN4jZcbw9+MoSVR4xvGcL0xZCe1WZQYbunpXVmZeI3WGBb1c/4sY/haorYmYwglav6TMZzfx2PGGsOvjWFn4rW9aQyf66Otxxi+YgwvG0O7MXQk/vzPxnzw94Ax7DCG93o5x5bEa/l/Bx2/OHH8v5KOlRjDj42hLvFczYk/32EMMw71sxAR9xjtfSCHyxgagGnA9J6eAmP4Ls6b4Zet5TcHtc/F+dTcBUy1lkjiuAVex+l1aAaeAEYBlye+ftta/uegc/U8z37gUWAPcDxwAfAWcLq1tCbaHg/UAhZYDrwLFAIzgXOB0dbSnsLrvRG4HtgHPAC0Ax8F5gCrgI9YSyQxl+AfgUXAOcCdcKAn5Y5D9aoYwzLgSmA9sALoxOlxOBN4yFq+ldTWAuuAXCAMPIMzXPHxxM/tH63lzoPOfzfwKWAb8FDiZ/IxnL/HZdZyVVLbu4CrgOOsdeZCGMNMoD7RZJW174ccY/gx8E1gkbWsMoYAzt/rMcCTiT+bxHOdB3zGWh7t62chIi6y1uqm22HdwDaAtWCDSccmgo2AfaWX9v+YaP/9g47bxO1+sJ6k49PB7gcbBjsj6fi5ifYvgB3Vx3P8NOnYTYljl/VSU3Hycx7itZ6eOMdWsBOSjvvA/jlx378f9JilieOLUvx5FoGNg30FrLeX+8f08XO7Lbk92Nlgo2DfOqj9lYn2a8DmJx3PSzynBfuppOOfTxz7atKxf0oc+yvYbrCBpPteAxsCm5X4/tKD/y6S2maBLXD737BuuunW+03DBzIgrGUn8AhwkjGcdNDd/wTE4YM9CAkx4DpriSed613gZsAPfCap7dcSX79k7QcnOFrnioe18P4n3iSdvdTblPych/D5xNcbrGVX0uOjOJ+O48AXUzjPoVicT9LdifMdXGtjL48JAf9mLbGkdm8BzwPHGUNBL6+hyib1jFhLB3Bd4tvk1/B04ut5ScfOw+mVuRnIwunBwBjGAPOB56wlfFCNvf3cw9bS1svrEZEhQKFABtKtia//1HPAGOYBpwFP2N67z7cmQsDBnkl8PTHp2OlABPiEMSw9+IbzZjUu8UYFcB9O6HjEGH5vDJ81hmMO8zUtSHxdcfAd1vIO8B4wvbf5DKmyznDHn4GFwFpj+K4xnJvohu9LfeJxB9uW+JpczwKcsPFML+1X4fyMDvycrWULsBk4NzEXweAMiTydaB/l/cBwLk6gWXHQObcDVcbweGKuxEnG4D3E6xGRIUBXH8iAsZaVxrABuNIYvpn4RNgTEP6vj4ft7uN4z6fyoqRjY3D+zf5nP6XkA43WstoYzgK+gzPe/hkAY6gDvmct9/RznuTn39nH/TuBqbw/L+JIXYHzqf1TvD9RscsYHgC+Ze2Hfk59PVc08TX5DbgI2N/LJ3msJWoM+4DxB931NPAlnEARAcYBT1tLmzG8zPuh4Lyk9j3nbDWG0xKvYwlwYeKufcZwK06vS6SP+kXEReopkIH2K5w35asSEwyvwvnU2NfEspI+jk9IfG1JOtYCNFmL6ee2pecB1vKitVwCFANnAP+deM5lfc3qP0jP80/o4/6JvdR52Kyl01qWWsssnJDxaeC5xNcHjubcidpG93a1hTH4gLHwoV6Hnk/+5/P+G/+KpK8nGsPoxH0twJqDXs971vIFnLAxF2fopxH4buImIkOQQoEMtDuBDpwegitwurFvTx77PsjUxKz9gy1KfH0t6dhLQLExzDncoqyl21pesJbv8v7chMtSeGjP8y86+I7EjPzJwLsHz3E4GtayzVruxvmEXQ+cmTQkciRew/m/fnYv952N06uw5qDjK3DmOpwHLAY2Jw3zPJ0432eAMuCZvv5+E3OX3rSWW4CPJA7/3ZG/FBFJJ4UCGVDW0gLcA5wA3IAzXn3bIR7iBX6YfK28MUzHeeOOAncltf1p4utvjDmwQBBJj8tLdFv3fH+WMR8YfujR0zsR6vcFwW8TX//DGMYlndsL/Bjn/9DtKZynT8YwzhgqerkrDyjA+Tl8qOv/MPS8hh8kz1NI/Lk68e0HXoO17AHexOldOZuk4QHgBZzLS/898f0H5lsYw9w+gt7h/NxFxAWaUyDpcCvObPZS4M/WHpj81pvXgQrgVWP4K874d08Pw7etZVNPQ2t52hiqgB8A9cbwGM7aA/k418Cfg9PlflHiId8ELjDO5kGbcdYXmIOzxkAT8Ov+Xoi1vGAMPwK+DaxPjPF3JM4xN/F8/3OIU6SiFHgpMR9jDc5kwULgEpxhi5uPZsa+tSwzhstw1n940zibM1mcT+zTgfsTPRMHexrnNfb8ued83cbwPL3MJ0g4H/iJMbyAs+fDHpwelctwJjwe7c9LRNJEoUAGnLW8ZgxrcXoL+ppg2KMJ5w32R8DncN4M3wJ+bHvZN8Bafph4Q/oazmVxl+GMaW/HeZNPfsytifNX4Hzi9eFcLXArcFPy3IN+Xs91xvAa8K/AZ3EuldwE/EfiPEfzKR6cBY7+E2eI4lycMf79QB1QBdx7lOcHZ2GkVTiXJ/ZM/twA3AT8so/HPA1cixMgVvZy33nAbmt586D7ngD+F6eH4TKcv9OdOAsZ/cRaXjiaFyIi6aMVDWXAJa6R34Hzxja9r/UAEivzfWB1PBERcY/mFEg6/DNOl/6tKS4QJCIiQ4CGD2RAJCb0/TPO+PiXcLqLbz3kg0REZEhRKJCBUowzAbAbeBW4RsvZiogML5pTICIiIoDmFIiIiEiCQoGIiIgACgUiIiKSoFAgIiIigEKBiIiIJCgUiIiICKBQICIiIgkKBSIiIgIoFIiIiEiCQoGIiIgACgUiIiKSoFAgIiIigEKBiIiIJCgUiIiICKBQICIiIgkKBSIiIgIoFIiIiEiCQoGIiIgACgUiIiKSoFAgIiIigEKBiIiIJCgUiIiICKBQICIiIgkKBSIiIgIoFIiIiEiCQoGIiIgACgUiIiKSoFAgIiIigEKBiIiIJCgUiIiICKBQICIiIgkKBSIiIgIoFIiIiEiCQoGIiIgACgUiIiKSoFAgIiIigEKBiIiIJCgUiIiICAA+twsQGWqCVTXZwDhgbOJrMVB00C0XML08/OBjcaAFaErc9vfy5+aG6srYgL8QEZHDZKy1btcgMqgSb/ozgGOAmYnbMYljE4GCQS7JAq3Ae8BmYNNBt4aG6srwINckIhlIoUBGrGBVTRFwMrAAKOP9N//JDK+hsziwjfdDwgbgFWBNQ3Vlh5uFicjIolAgI0Li0/+JwCnAqYmvs+i9i3+kiOEEhJeTbq+rV0FEjpRCgQxLwaqaacC5QAVOCJgH+F0tamjoBl7HCQgvAk82VFfudrckERkuFApkWAhW1eQA5wAXJW7HulvRsGGBtcATwOPACw3VlRFXKxKRIUuhQIasYFXNLN4PAecAAXcrGhHagJU4AeHxhurKd12uRzLUq6++muXz+X4DnAl43a4nA8SNMbui0ej3FixY8ERfjRQKZMgIVtUYnDf/T+AEgRnuVpQR6oFHgXsaqitfdrsYyRyvvfbataNGjbpm2rRpLR6PR29EaRaPx01nZ2dOQ0NDVnd397/2FQwUCsR1waqa44GrgCuBKS6Xk8nqgWXA3Q3VlfVuFyMj2+uvv762vLzcZGdnazhrEHV0dORu2rSp5fjjj1/Y2/1avEhcEayqmQJ8CicMzHO5HHGUAf8J/GewquYV4G7g3obqyl3uliUjkbW2KCsrq9HtOjJNbm5ul7V2Ql/3KxQMYcaYs4DbrLXlbtcyEIJVNaNwhgauAs5mZF8uONydnLj9OFhVsxInIDzQUF3Z7m5ZMoIYY/QrYLAlhmr6XKdFoeAoGWMagEnAJGvtvqTja4H5wHRrbcORnNta+yww7ANBsKpmLvB1nDCQ4241cpi8wPmJ28+CVTW/BW5pqK7c7G5ZIpIOw2lVt6HsXZzxcACMMfNw1sbPWMGqGhOsqrk0WFXzNPAG8AUUCIa7QpxwVx+sqlkerKo5z+V6RIadxx9/PD8YDM51u46+aKLhUUr0FNwGXGatPSVx7Mc4G93cAExP/PkW4KNACPgNcCPOYju7gTOttesTjx0HbAWmAbOBu6y1kxP3TUqc52ygHfiptfbmQXmhKQpW1eQDnweuwVlWWEa29cDNwF0N1ZWdbhcjw8e6desa5s+fvy/5WLCq5qR0PmdDdeWrqbQrLS2dt2fPHv/WrVtfnzhxYrTn+LHHHju7rq4u9+23336jvLx82K4cum7durHz588P9nafegoGxktAoTHmOGOMF7gCuCvp/ltwdtabgXPJ3WeBz1lru4GHSOplAC4HVllr9yQ/gTHGA/wZWAeUAucBXzfGXJiel3R4glU104NVNT+x1r4H/AwFgkwxF/g18F6wqqY6MYFUZNgrLS0N//a3vx3d8/3q1atzu7q6Rvx75oh/gYPoDzhv9h8B3ga2J473hITrrbVtifkFNwGfSdy/jA+Ggk8ljh3sFGCctfa/rLVha+1mnB6HTw70CzkcwaqasmBVzTJr7UbgG8aYIjfrEdeMBq4DNgWram4LVtUEXa5H5Khcfvnljffcc8+Ynu9vu+22MVdcccWBno3Gxkbvxz72sWBxcfH8SZMmzfv2t789MRaL0dnZaQoKCk54+eWXDwyX7tixw5eTk7Ng+/btvkcffbSgpKTk+J77Ghoa/BdeeOExxcXF80tLS+fdcMMN4wfvVX6YQsHA+QPOG/o/Ar9POj4WyAK2JB3bgvNpH2AFkGuMqTDGTANOAB7u5fzTgEnGmOaeG/DvQMkAvoaUBatqpgaram6z1r4FXJnoyRDx48wfeSdYVfPrxB4VIsPOwoUL29vb271r1qzJiUajLF++fPQXvvCF/T33f/GLX5zS2trq3bx58xsrV66su//++8fcfPPNY3Nzc+1FF13U/Pvf//5AoLjzzjuLTznllLbS0tJo8nPEYjEqKytnzps3L7Rz587Xn3zyybpf/epXJQ8++GDhYL7WZPpFPkCstVtwJhxejDMk0GMfEMF5U+8xlURPgrU2DtyP01vwKeBRa21bL0+xDXjXWjsq6VZgrb144F9N34JVNSXBqpqbrbXvAF8wxugKFumNH/gSzqTEXwaraia6XZDI4br88ssbb7/99jGPPPJI4YwZMzqnT58eBohGo6ampmb0j370o+3FxcXx8vLy8Fe/+tVdPT0LV111VePDDz98YOjhj3/845grrrhi/8HnX7VqVd7+/ft9P/7xj3fm5OTY2bNnhz/zmc/sveeee0Yf3Haw6Bf6wPoCUGyt7Uh6s4zhvOl/3xjzWZxu1n8Dfpz0uGXAI0Aj8J0+zr0aaDXGXIczsSsMHAfkWmvTvjxtsKpmNPBta+01xpiAri+WFPmBrwCfDVbV3AJUN1RXNrtbkkhqvvjFLzYuWrSofMuWLdlXXXXVgYWWdu/e7YtEIqasrOzAZMPp06eHd+/e7Qe49NJL2770pS+ZFStW5E2ePDmyYcOG3Kuuuqrp4PNv3rw5a+/evVkFBQUn9ByLx+Pm5JNP7u2D4aBQKBhA1tpNfdx1Dc5kw81AF85cgN8mPa7WGNOBs97BX/o4d8wYcynOfIR3gWygDviPAXsBvQhW1RQA37DWftMYU6gwIEcogDPn4MvBqpofAj9rqK7scrkmkUOaNWtWePLkyeFnnnmmaNmyZQ09x0tKSqI+n8/W19dnnXTSSV0ADQ0NWSUlJREAr9fLJZdc0nTXXXeNLikpiSxevLiluLg4fvD5g8FguLS0tHvLli3rB+1F9UPDB0fJWhu01j7Vy/GotdZYaxustU3W2k9ba8dZa6ckJgvGD2o/01o72lobTjr2TM/liInvd1hrr7TWTrDWFltrT+vtuQdKsKrmysQwwfeMMa6NccmIUgxUA28Gq2o+6nYxIv353e9+1/DYY4/VFRYWHvid7fP57MUXX9xUVVVV2tTU5HnnnXeyfvGLX5R88pOfPNCb8JnPfGb/n//85+IHHnhgzJVXXvmhoQOARYsWdeTn58e+853vTGhvbzfRaJSXX345Z9WqVa7tCKueAvmQYFVNuY3Hf2k8nnPVMyBpMgN4LFhV8zDw9Ybqyq1uFyTuS3UdgcE0Z86c7t6O33bbbVu/+MUvTp0xY8a87Oxs++lPf3rvtddee+DqhMWLF3fk5ubG9+zZ4//4xz/e0ts5fD4fNTU1G6+55prJwWDw+HA4bKZPn971ve99b3tv7QeDFi+SA4JVNbk2HvsuxvNNY4zf7XokY4SA/wZuaqiu1I55GaK3xYtkcGjxIulXsKqm0sZj7xiPt0qBQAZZAPgBsC5YVbPI5VpEMpqGDzJcsKpmqo1Ff2m8vouNx+t2OZLZjgNWBqtqlgHf1JbNIoNPPQUZKlhVY6Z9e/m/WRuvM17foK51INKPTwFvB6tqrna7EJFMo1CQgYJVNVNtNPyC8XhvMsajnQtlKCoC7ghW1dwfrKopdrsYkUyhUJBhpn7jj/9k47G3jS/rNLdrEUnBJ4A3tE2zyODQnIIMMfWbDxUTj93vyQ6c73YtIoepFHgyWFXzU+DfG6ore71ETESOnnoKMsCUa+89H2M2KhDIMGZwlgdfHayqmeN2MSIjlXoKRrBgVY031tH8U0+g8F+N8WgVIhkJjgdeCVbVVAE3N1RXaqEVkQGknoIRaso1d5XGu9rXefNGXaNAICNMDvC/wJ+DVTVFLtciclRKS0vnPfLIIwVu19FDPQUj0KQv/vI8X9H4Bz3+HP3ClJGsEqgNVtVc1lBdWed2MTIAlhadlN7zt/S7jHIgEDix589dXV2erKws6/F4LMBNN9205YYbbijdtm3bGx7P+5+pI5EIJSUl83/xi180XHnllR9Y0rirq8tcc801pcuXLx/d1tbmLS4ujl500UXNt99++7YBfGUDRj0FI0igrMJM+vwt/+4fXfqEAoFkiHKcYKC1NmRAhEKh13puEydODN977731Pd9fffXVTa2trd7HHnvsA5/sH3jggSJjDL3tcfCd73xnwtq1a/Nqa2s3tLe3v7ZixYq6E088MTR4r+jwKBSMEMWLPucftehzj2SNn/F94/FqaULJJEU4QwlVbhciI1sgELCXXHJJ05133jkm+fgf/vCHMR/72Mca/f4PrxC/Zs2avEsvvbQpGAxGPB4P5eXl4X/9139tPKhNYNasWbMLCgpOqKysnBEKhQ4M+d50001jp06dOreoqOiExYsXz2xoaPADfOMb35h09dVXTwHo7u42ubm5J37lK1+ZDNDe3m6ys7MX7N2797DfCxQKRoDxf/8fpXmzF63LGjNlidu1iLjEA/wgWFVzT7CqJtftYmTk+tznPrfvL3/5S3F7e7sBaGxs9K5YsWLU5z//+cbe2p9yyikdv/zlL0uqq6vHrV69Ojcej3+ozcMPPzz6r3/9a/3GjRvf2LBhQ+7Pf/7zsQDLly8vuOGGG0qXLVu2edeuXeumTJnS/fGPf3wGwLnnntv24osvFgD87W9/C4wdOzbywgsv5AOsWLEiPxgMdo0bNy52uK9PoWCYK/nkDWdmT533uq9w7HFu1yIyBHwSeC5YVTPF7UJkZLrgggs6xowZE7nrrruKAe64447iadOmdS1cuLCzt/Y33njjzq997Wu77r///jFnnnnmcRMmTDj+lltu+UBPwz//8z/vDgaDkZKSktgFF1zQsnbt2lyAu+66a/QVV1zReOaZZ4Zyc3PtzTffvH3t2rV5dXV1WYsXL27fsmVLzq5du7wrV64suOqqq/bt3r07q6WlxbNy5cqC008/ve1IXp9CwTA24TM//krO5DlPe3PyR7tdi8gQsgDnssUz3C5ERqbLL7+88e677x4DcM8994y58sore+0lAPD5fFx//fV716xZ8/b+/ftf+8Y3vrHz61//enDNmjUHlpifNGnSgS3DA4FAvKOjwwuwa9eurGnTph1YrKuoqCg+atSo2JYtW/z5+fl27ty5HU888UTB888/n7948eK2k046qf2pp57Kf/755wsWLVqkUJApAmUVngmf/p+fZE8qv9X4srLcrkdkCBqPswpipduFyMjzpS99qfHFF18seOqpp/LWrVuX19fQwcHy8/Pt9ddfv7ewsDD6+uuv97vvzIQJE8JbtmzJ7vm+tbXV09zc7J02bVoEYOHChe1PP/104VtvvRU4++yzQ2eddVbbX/7yl8I33ngjcMEFF7QfyWtTKBhmAmUVOYWn/v2y7NLjvqH1B0QOKRd4JFhV8ym3C5GRZdasWeGTTjqp/eqrr55xxhlntE6dOjXaV9v/+q//Gv/oo48WtLe3m0gkwi233DKmo6PDe+qpp/Z7BcJVV121/7777hvzwgsv5HZ2dpprr722dP78+R3l5eVhcOYVPPTQQ2NmzpzZlZOTYz/ykY+03XvvveNKS0vDkyZN6rOmQ9E6BcNIoKxiTOGp//BgzpQ557hdi8gw4QP+EKyqKWqorvyl28VIP1JYR2CouOqqqxqvvfba4NKlS987VLvc3Nz4ddddN3nr1q3ZAMFgsPvOO+/cNHv27HB/z3HZZZe1XX/99TuuuOKKY1pbW30LFixov//++zf33H/eeee1d3V1mYULF7YBLFiwoCsrKyteUVFxREMHAMZarRI6HASOPXNC0al//2j2pPL0Lu4hMnJ9p6G68ka3ixDHunXrGubPn7/P7Toy0bp168bOnz8/2Nt9Gj4YBvLnLp42auEVTysQiByV7werav7H7SJEhjKFgiGu4MSPHlt0+uUrssbPmO12LSIjwLeCVTW/CVbV6HefSC/0H2MIKzzl704srPiHJ/1jpsxwuxaREeSLwL3BqpoPLz8nkuEUCoao/PkXnlJ48pIa/6iJk92uRWQE+gRwl3oMRD5I/yGGoLzjzjqj6NS/f9BXVDLR7VpERrDLgV+5XUQGi8fjcV1WPcgSP/M+lz9WKBhiArNOO7fwtE/c6R8zWcu0iqTfl4JVNT9yu4gMtX7v3r1FCgaDw1pLd3e3f8uWLaOA5/pqp0sSh5BAWcXZhRUf/1XO5Nnax0BkcOlyxUH26quvjvf5fLcBc9EH1MEQN8a0xGKxO+Lx+C9POumkXtdJUCgYIgJlFScVLLjkttzpC05wuxaRDPXVhurKW90uQsRNSmdDQKCsYk7evPN/oUAg4qqfB6tqrnK7CBE3KRS4LFBWcUyg/MyfB8pOr3C7FpEMZ4A7glU1l7pdiIhbFApcFCirmJI74+Rb8uYsOtsYzbURGQJ8wP3BqpqFbhci4gaFApcEyipK/OOCP8g//oLzjfHo70Fk6MgBHgpW1egKIMk4ejNyQaCsYrQnt/A/ik79h0uM16dV1USGnhLg4WBVTa7bhYgMJoWCQRYoq8jDeL5ZtPCTf+fJyStyux4R6dNJwO1uFyEymBQKBlGgrMILfKHw1I8t8Y+aoOWLRYa+K4NVNde5XYTIYFEoGFyXBsrP+ETO5Dlz3S5ERFJ2Y7Cq5mK3ixAZDAoFgyRQVnFSVsnML+XNXnSa27WIyGHxAMuCVTXHul2ISLopFAyCQFnFFG9e8TcKT/3YWcbj9bldj4gctiLgT8GqGs0DkhFNoSDNAmUVhXh83yg648pzPVm5BW7XIyJHbBZwd7CqRouKyIilUJBGgbIKP/CVwpMuWeQrGDvJ7XpE5KhVAv/qdhEi6aJQkCaBsgoDfDy79LhF2VPmneB2PSIyYH4UrKqZ43YRIumgUJA+p5mswJKCBZecbrSGschIkoMzjJDldiEiA02hIA0CZRUlwOeLTr98ricrd5Tb9YjIgJsP3Oh2ESIDTaFggAXKKnzAFwOzFk7LGjtV6xGIjFz/FqyqWex2ESIDSaFg4F3kLRhzQt5x55zldiEiklYGuDNYVVPsdiEiA0WhYAAFyipmAB8vOu2Kk43Pn+N2PSKSdpOB/3O7CJGBolAwQAJlFbnAV/JP+OgMX+HYoNv1iMig+USwquZqt4sQGQgKBQMgcfnh5b7RpTNyp5+00O16RGTQ/SxYVTPB7SJEjpZCwcA4Hjiv8KQlJxqPx+t2MSIy6IqAn7ldhMjRUig4SoGyimLgy4HyM0f5CsfNcLseEXHN5cGqmo+6XYTI0VAoOAqJYYNPmazcQKB84SK36xER190arKoJuF2EyJHSjn1HZzZwauHJl5V5/DkZt9lRx1uraH7+HmJte/HmFTPm4q+TM2UubeueoPWlB4h1NJE9eTZjPnotvoIxh32eaOte9j5STbRpO3nzzmf04i8eeMzu+7/LqLM+Q/bEssF4qSKpCgL/D7je5TpEjoix1rpdw7AUKKvIBv7bP37GhFFnfuoqYzwZ1evS+e5rND5+M+OWXEfWpFnE2vcDEG3ayd4/VVPyyRvxj57E/qd+TaRxGxM+VX1Y5/EVjKXxr7eSNS5I3uxz2HnHtYxdch3ZE8vo2PA3uratZ8wF/zJor1fkMISBeQ3Vle+4XYjI4cqoN7IBdj4wruDEi8/JtEAA0PLc3RQtvJLs0mMxxoOvYCy+grF0blxNoPxMssZNw3j9FC38JN3b1hNp2nlY5wGINu8mZ+rxeLLzyJpQRrR5F/HuEC0vPUDx2Z8dzJcrcjiygJvdLkLkSGTcm9lACJRVjAc+ljdn8Rhf/uipbtcz2Gw8RveujcQ7W9j+f1/ivV9czf4nf0k80o3FAsm9T86fI/u2HNZ5ALLGTaOz4TXiXe2Ed23EP3YKzc/+gcKTL8OTkz8Ir1TkiF0YrKr5O7eLEDlcCgWHKTG58EpPTr4nd+apGbnueayjGeJRQnXPU3LVD5n4uZsJ795My4v3kTvjZEJvP0d4z7vEI920PH8vYLCJN/pUzwNQeNon6H7vLXYtq6JgQSXEY4T3NpA781T2Lv8fdt19Ha2v/nlQX7vIYfhpsKpGK5vKsKJQcPiOBxYULLik3OPLynO7GDcYfzYABQsuxZc/Gm+giIJT/o7OTa+QGzyBUWd+ir2P3Mj2X30eX9F4TFYu3l4mGh7qPADe3ALGXXYdkz7/cwpOXsL+J/+P0ef/E60v/ZGscdMo+eQNtK/9C+F9WwfvxYukLgh81e0iRA6HQsFhCJRV5ABXewvGdmaVHHOq2/W4xZuTj7dgrLMdTC8KFlxC6Zd/w5Rr7iZQfgbYGP5xwcM+T7L2tY+TPamcrHFBwnu3kDVhJsbrxz8uSGTvh4cmRIaIqmBVTcZdmSTDl0LB4bkIGFUw/6IFxuPN6Ms58+edT9urjxLraCbW1U7bK38icMwp2GiY8N4GrLVEW/fQ+PgtFJy0BG8fcwD6Ok+yWEczbWtqKDrzUwD4RpXQtfV14uFOwrvq8Y3S6rIyZI0Fvu52ESKp0iWJKQqUVYwBfugbNTFUfO4X/iXTlzO2sSj7n/41HW+twvj85B17FsWLPoeNhtm1rIpo805MVi75885n1FmfwSR+XC0v3k/Xtjcpufx7hzyP8WUdeK59j95E7swK8o49EyCxfsEPiO7fTt7xH/nA+gUiQ1ALML2hurLJ7UJE+qNQkKJAWcWngXNGnX31SVnjpp3odj0iMqz8oKG68t/dLkKkPxo+SEGgrKIEWOwfO7XbP3bKfLfrEZFh52vBqpoSt4sQ6Y9CQWoqgWj+vPPPzsSFikTkqOWhpY9lGNAbXD8CZRWTgLOySo6J+YpL57pdj4gMW18JVtVMdrsIkUNRKOjfEiCcN2fxOcaYFC6eExHpVTbOZkkiQ5ZCwSEEyiqmAhVZE2fFfaMmHOd2PSIy7H0+WFVT6nYRIn1RKDi0vwO6AuVnnK5OAhEZAD5A23vKkKVQ0IdAWcUMYIG3cHzIr7kEIjJwvhysqsl1uwiR3igU9O0yoDN/zqJTM32hIhEZUGOBq9wuQqQ3CgW9SFxxcLzJyt2fNf6Yk9yuR0RGnGvdLkCkNwoFvTsPiOQdd87xxudXN5+IDLS5waqajNx6XYY2hYKDBMoqioBzgD3Zpcdl7E6IIpJ26i2QIUeh4MPOAExO8MRSb27BeLeLEZER65JgVc0Mt4sQSaZQkCRQVuEHPgrszZ1x0in9tRcROQoe4GtuFyGSTKHgg+YB+d7C8T4tViQig+DzwaqafLeLEOmhUJAQKKswwMVAW2DW6fO18ZGIDIIC4O/dLkKkh9743jcZmAnszxo/Y57bxYhIxtCaBTJkKBS8bxEQziqZOc6bW6B9z0VksJwXrKrR7xwZEhQKgEBZRQ5wFrAnd8aC492uR0Qyihf4pNtFiIBCQY9jcTYqifrHTtM+ByIy2DSEIEOCQoHjLKAzZ+rxUzxZuaPcLkZEMs4pwaqaMreLEMn4UBAoqygATgAac6YdrwmGIuIW9RaI6zI+FABzAIPHi3/05DluFyMiGUuhQFynUOBcddCWO+PkGcaXFXC7GBHJWDODVTXab0VcldGhIFBWMQYoB5pzJs/R0IGIuO1KtwuQzJbRoQA4HrAYD76iklluFyMiGe+jbhcgmS1jQ0FiWePFQHP25DmlxufPcbsmEcl45cGqmqDbRUjmythQAEzAWdq4NXvSrGPcLkZEJOEitwuQzJXJoeBYwAL4iyfNdLkWEZEeCgXimkwOBacAbZ7cwhxPYFSp28WIiCQsDlbV+N0uQjJTRoaCxF4Hs4CWnOAJM4wxxu2aREQSCoCFbhchmSkjQwEwAzBAPGvcdM0nEJGhRkMI4opMDQWzgTiAr6hE8wlEZKhRKBBXZFwoSFyKeCrQlDV+xlhPVk6h2zWJiBxkfrCqZoLbRUjmybhQAIxN3ELZk2dr6EBEhiIDnO92EZJ5MjEUHIPzHw7fqAlTXa5FRKQvFW4XIJknE0PByUAIwJtXPMnlWkRE+nKK2wVI5smoUBAoq/AB84Amb/7ogCcrd5TLJYmI9OUErVcggy2jQgHO0sY+IJo1oUy9BCIylGXjfIgRGTSZFgomkZhP4B9dqlAgIkPdqW4XIJkl00JBGRAB8BWO09LGIjLUaV6BDKpMCwXlQBuAJzBKPQUiMtQpFMigyphQECiryMbZKrnDVzShwOPPzne7JhGRfswOVtXkuV2EZI6MCQU4kwwtYLMmzNTQgYgMB15ggdtFSObIpFBQSuL1+oonauhARIaLk90uQDJHJoWCWUAXgDeveLzLtYiIpKrc7QIkc2RSKHh/kmFOXrHLtYiIpEp7tMigyYhQECiryAVKgE4AT1ZAoUBEhguFAhk0GREKgHFAHLDewnH5xuPV0qEiMlxM1XLHMlgyJRQU07OSYfEk9RKIyHDiBYJuFyGZIVNCwRgSr9VbMFahQESGGw0hyKDIlFBQCnQDePOKR7tci4jI4ZrpdgGSGTIlFEwiMcnQm1uongIRGW7UUyCDIuNCgS5HFJFhSKFABsWIDwWJPQ8KgDCAyQpo+EBEhhsNH8igGPGhABiFs+cBxuv3evzZ2lxERIabiW4XIJkhE0LBaBKhwJM3KtflWkREjkRRsKomE35fi8sy4R9ZMT2XI+YU5Lhci4jIkTA4vZ4iaZUJoWAszmqGeHLy1VMgIsOVJklL2mVCKCgCIgAmO089BSIyXGmStKRdJoSCAiAK4MnKVU+BiAxXCgWSdpkWCtRTICLDlYYPJO0yKhQYf456CkRkuFJPgaRdv6HAOD5tjPlu4vupxphT01/agMmjZ06BP1s9BSIyXKmnQNIulZ6CW4HTgSsT37cBv0hbRQMvj56eAl+WegpEZLhST4GknS+FNhXW2gXGmNcArLVNxpisNNc1IAJlFX7AT+KSROPLyna3IhGRI1bodgEy8qXSUxAxxnjpWSrYmHEk3mSHgRwSdQMYYzJhDoWIjExetwuQkS+VN8mbgYeBEmPM94HngBvTWtXAyWX4BBgRkUNRKJC063f4wFp7tzHmVeC8xKG/s9ZuSG9ZA0YTC0VkpFAokLRLZU4BQADnH6TF+fQ9XJjkb6x9fyhBRGSYUSiQtOs3FCQuRfwE8CDOm+zvjDF/tNbekO7iRIaTaMuejbFQ8x6365CRw0bDBdkTy582Pn8EWOd2PTLypdJTcCVworW2C8AYUw2sAYZhKFBHgaSHtZbWNY/WRPe/1+x2LTKiTAW+G6qvbXO7EMkMqUw0bOCDY/PZwKa0VCMyTMVDzdsUCCQNLJmx8qwMEan0FHQDbxpjnsT5B/oR4DljzM0A1tqvpbG+o3Vw14C6CiQtut576z1gitt1yIjTQWJFVpHBkEooeDhx6/FMekoRGZ6stVFv/ugrgX1u1yIjTixUX9vldhGSOVIJBY3AY9ZaXe8v0gtjzFO7/vCtLfAtt0sRETkqqYxVfRKoN8b8yBhzXLoLSqt4VN1wkg53u12AiMhA6DcUWGs/DZyIM7nwd8aYF40xXzbGFKS9uqP3gTkENhJWN5wMtBDwiNtFiIgMhJRmtVprW3HWKbgXmAh8DFhjjLkmjbUNuHikq9PtGmTE+XNDdWW720WIiAyEfkOBMWaJMeZhYAXOjoOnWms/Csxn6A+iRpO/sQoFMvCWuV2AiMhASWWi4VXAT621f+s5YIz5obX2OmPM59NX2oDoJGmp43i4U6FABtJ+4C9uFyEiMlBSGT4oSw4ECR8FsNY+PfAlDahOkl6jDYcUCmQgPdhQXanJqyIyYvTZU2CM+WfgX4AZxpjXk+4qAJ5Pd2EDJIyzdbIBbLyrQ6FABtLhDx0sLcpGG9tI+oRZ2hLtv5lI7w41fLAMp2v0B0BV0vE2a+3+tFY1QEL1tTZQVtGOMxciHOtsC7ldk4wY7wEH96Ad2tIiH7ANGJeOgkSAbwP/43YRMnz1GQqstS1AC86GSMPZgVAQ72xVT4EMlPsaqisPd0Gvj6BAIOkVc7sAGd5SmWg43LUBJQCxjqZOay3GmH4eItKvlIYOlpT7c4FTAM9vLs35Rkm+9raRtNLKs3JUMiEUtAKlANi4JRbtwufPOfRDRA7p7YbqyjUptj0d+KdcH+HiXHNuOosSQT0FcpQy4WNLK87wAQDxSGeze6XICHFPKo2WlPsNcC6w/WPH+XOyvCYTQri4S5MM5ahkQihoIalHJN7d0exeKTJCpLrXwQRgMtBaUeqdl8Z6RHq0ul2ADG+ZEgoOXAIW72pvdq8UGQFWN1RXbkqx7QLAluSZ3KlFpiydRYkktLhdgAxvmRIKDky+iYdam1ysRYa/VCcYeoDFwL4l5b7ZXo/JhP9r4j6FAjkqmfCLqpmk3RKj7fsVCuRIxYD7Umw7FRgNhE6apKEDGTTNbhcgw1smhIImkvY/iDbvHBYLL8mQtLKhunJXim1PBaLHFJvCCflmajqLEkmingI5KpkQCtpwhg88AJHGbU3WxnUtrxyJVIcOfMDZwL5LZvnnerQwhgwehQI5KiM+FITqay2wF3DWJojH4ra7U0MIcri6gAdTbDsTCADd8yd4NHQggyWOrj6QozTiQ0HCdiC355tYV/s+F2uR4emxhurKVH/hngZETpjgGTs24JmQzqJEkrSxtMX230ykb5kSCrbgfHIDIN7Z0uhiLTI8pTp0kI2ziuG+C4/xqZdABlOz2wXI8JcpoeADk8Oizbt3ulWIDEstQE2KbY/FWUEzMq/EOzd9JYl8yDa3C5DhL1NCwQd6BsK7N213qxAZlh5uqK7sSrHtmUDX2dO8pYXZZnQ6ixI5yFa3C5DhL1NCwT6SLkuMNG5tstGwtlGWVKU6dJAHnAg0Lp6uoQMZdFvcLkCGv0wJBe04lyZm9xyIhVrUWyCp2AWsSLHtHMDj8xA/dqxnThprEumNQoEctYwIBYnLEuuAgp5j0da9O9yrSIaR+xqqK1PdjnYR0H7hMb7pAb/JT2NNIr1RKJCjlhGhIOEtIK/nm2jTdvUUSCpSHTooxplk2HTWNC1rLK7QnAI5apkUCt4jaWOk7p3vKBRIfzY2VFeuTrHt8QABP96Zoz3HpbEmkb6op0COWiaFgh0kTTaMtTV2xMOdWhJUDuWeVBotKfcb4Fyg5dJZvrIsr8nu7zEiA6yRpS0dbhchw1/GhIJQfW0I2EPSIkaxjib1FsihpDR0AIwHpgEtp03WVQfiiga3C5CRIWNCQcLbQGHPN9GWPe+5WIsMba81VFe+nWLbEwE7JtdkTxtlytJZlEgf3nS7ABkZMi0U1JF0WWJ490aNwUlfUp1gaIDFQOOSct9xPo/xpbcskV697nYBMjJkWijYTvJkw/fe2mGj4ZCL9cjQFCfF+QTAFGAc0HFKqa46ENesc7sAGRkyLRTsBCxJrzvasmeje+XIEPVsQ3VlqvNNTgZiU4tM/qQCMz2dRYkcgkKBDIiMCgWh+toIsImkeQXhvQ0KBXKwVIcOvDgLFu27dJZ/jscY089DRNJhN0tb9rpdhIwMGRUKElaTFAq6tqzdZK3VHuTSIww8kGLbGTirZHadONGjoQNxi+YTyIDJxFBQl/xNrH1/KN7Zqq2UpcfjDdWV+1NsWwFE5ozzjB6f5ylNZ1Eih6ChAxkwmRgKduBskHTgKoTI/u317pUjQ0yqQwdZwBnA3ovLtDaBuEo9BTJgMi4UhOpr48CrwIG97sM76zSvQMAJi8tTbDsLyAEi80q8c9NXkki/1rpdgIwcGRcKEtYC/p5vurat326jkU73ypEh4pGG6spU/x2cAXQtnOKdOCrHjE1nUSKH0IQWLpIBlKmhYFPiqzNb3Fobbd2zqe/mkiFSHToIAKcA+86brqEDcdVzLG2J999MJDUZGQpC9bXtwGaSL03ctTHVJW1lZNoLPJli29mA12OIzx7n0dCBuOlvbhcgI0tGhoKE1UBRzzehjS/V2Vi028V6xF1/bKiujKbY9hyg/SMzfNPyskxBOosS6YdCgQyoTA4FH+gZsJHuaKRpxwa3ihHXpTp0UATMAfafPU3LGour2oE1bhchI0smh4L3gFYgt+dA97b1urQnMzUAL6TYdh5Ajg/PrDGe49JWkUj/XmBpS6q9WyIpydhQkLg0cQUwpudY57uvNsQjXW3uVSUuubehujLVVS3PBVory3wzs30mt9/WIumjoQMZcBkbChJeJflnYK2N7Nv6hnvliEtSHToYB0wHWhZO0dCBuG6V2wXIyJPpoWBH4nZgslhnw2sKBZllfUN1Zap/5ycAtigb//Riz6w01iTSn3acydIiAyqjQ0GovtYCK4HinmPhHXW7Yl1te9yrSgbZ3ak0WlLuN8BioOmyY/3H+jzG399jRNLoCZa2hN0uQkaejA4FCa/hLGJ0YNvbyO531VuQGSxwT4ptS4ESoP3UUg0diOtSXY5b5LBkfCgI1dfux7k88UBvQWhj7evaTjkjvNBQXbklxbYLADupwAQmF5oZ6SxKpB8xoMbtImRkyvhQkLCSpHkF0eadrbHWPdo5ceRLdYKhB+eqg31Lyn1zPMbo/4246XmWtjS6XYSMTPrl5ngTJ317ew50bn7lJffKkUEQBe5Pse10nNUvOxdM1NCBuO5PbhcgI5dCARCqr+0AXgYO7HbXufnVd2Odbbvdq0rS7MmG6sp9KbY9BYiVj/GMKskzU9JZlEgKFAokbRQK3vcMSasbAnRvW1/rTikyCFIdOvADZwN7K2f55hpj+nuISDq9xdIW7egqaaNQ8L56YDtJOyd2bFj1uo2GQ+6VJGkSAh5JsW0ZTlgMH1+ioQNxnXoJJK0UChISyx4vJ+kqBBsNx7p3bXzFvaokTf7cUF3ZnmLbhUD3KZM840fnmvHpLEokBfe6XYCMbAoFH7QW51NkTs+Bjg2rXrbxeMy1iiQdUh06yAEqgH0fOcanXgJx21qWtmjTNkkrhYIkofrabuAvwLieY7HWve3Rpu1vuleVDLD9OH/HqTgO8BqIzhnnnZvGmkRScafbBcjIp1DwYc8nvh64PDFU/5IuTxw5Hmyoroyk2PZsoPPc6d4pBdlmVBprEulPhBSX5BY5GgoFBwnV1zbhBIMD48fd2zfsjLbt2+xeVTKAUt3roACYDzQuCmroQFz3GEtb9rpdhIx8CgW9exrITj7QseFvK1yqRQbOe6S+B/0cwPg9cOxYz5w01iSSijvcLkAyg0JB77YC7wCjew50b1u/Pdqy+x33SpIBcG9DdWWqe1qcC7ReXOY7JsdnAuksSqQf+9BeBzJIFAp6kdhS+VGS1iwAaH9z5QrtkzSspXrVwRhgFtB85lStTSCuW8bSllTnwYgcFYWCvq0H3iWptyC8853d0aYd690rSY7ChobqytdSbHsCYAuy8M0o9pSnsSaRVPzW7QIkcygU9CGxmNEfObi34I2nVlobj7tTlRyFe1JptKTcb3CGDpqXlPvL/V6Tld6yRA7pGZa2rHO7CMkcCgWHtgGoI2ndgsi+Lfsj+7bpP+nwk9LQATARKAVaKyZr6EBc91O3C5DMolBwCIm5BQ8AecCBnXDaX//rM1rlcFhZ3VBdmeomMgsAW5JncqcUmpnpLEqkH/XAn90uQjKLQkH/NgKvk7RuQbR5Z2t477vaE2H4SHWCoQdn6GDfknLfbK/H6P+HuOlnLG3RzGYZVPql149Eb8GDODvlvd9bsO7xZ20s2u1aYZKqGHBfim2n4WyIFTppkoYOxD3W2ibgd27XIZlHoSAFofraLcBqYELPsVhbY0fXlnUr3atKUrSyobpyV4ptTwFixxSbwgn5Zmo6ixI5FGPM/7G0Rdu2y6BTKEjdIzirHB74mbWt/cvqWGdrqm844o5Uhw58OHsd7Ltkln+uxxjT32NE0sFaGwF+7nYdkpkUClIUqq/dgbNE7sQDB23ctr/x1KNWKxoNVV04Qz+pmAkEgO75EzwaOhDXGGPuZ2nLdrfrkMykUHB4HgbiQE7Pge5t67dH9m1Z415Jcgg1DdWVrSm2PQ2InDjBM3ZswDOh39YiaWCtjQM3ul2HZC6FgsOQ2EHxXpLmFgC0vvKnp2w0rPG/oSfVoYNs4HRg34UztSOiuCfRS/CW23VI5lIoOHzPAg3AmJ4D8VBLV+fmV550rSLpTQupbyJzLOAHInPH66oDcUeil+B7btchmU2h4DCF6mujwJ1AAeDtOd7+xlNro+37t7pWmBzsoYbqylQvGT0T6Dp7mre0MNsUp7Mokb4YY+5hacvbbtchmU2h4AiE6mvfBZ4CJiUfb1/7+KPaF2HISHXoIB84EWhcPD3zhg4+/VAnE29qo/AHrcy6pZ3b1oQP3Pf05ijH/rydwPdbOffODrY09/9Pu74xRs4NrXz6oc4Dx7a1xDnttg5G/7CVbz7R9YH2F93VwSs7tDiotTYKLHW7DhGFgiP3CM7s9kDPgfDujXu7d9Q971pF0mMXsCLFtrMBj89D/NixnjlprGlIuv7MLBquzaf1+kKWX5nLf6zo5tUdMfaF4vz9/SH++9xs9l9XwMkTvVzxQGe/5/vqY12cUur9wLEfPNfN1fP9vHttAY/URQ6EgPvWR5hR7OHkSd7eTpVRjDG3s7Rlo9t1iCgUHKFQfW078HugJPl468sPPxMLtexwpypJuK+hujLVHptFQPuFx/imB/wmP401DUlzxnvJ9jlLMhjAGNjUFOehDVHmjPPyiTl+cnyGpYuyWbc7xtv7+v5Uf+/6CKNyDOdN/+Cb/LvNcRZP91KUYzhlkpfNTXFauy3Vz3dz43k5fZwtc1hrO4H/crsOEVAoOFov4+ykeGBfBGLReOsrf3rIxqMR16qSVIcOinEmGTadNS1zJxj+S00nge+3cuwvOpiYb7i4zMebe+LML3n/10NeluGYYg9v7uk9a7V2W767spubLvjwm/zccV6e3Byjucvyyo4Ys8d5+H8ruvl6RRajcrRGlDHmFpbqg4QMDQoFRyFUXxsH/oCz0mFWz/HI3obGzk2vPu5aYZltY0N15eoU2x4PmIAf78zRnuPSWdRQdmtlLm3XF/Ds5wL8/XF+sr3QHrYUHfSGXZRjaAv3vk7X/1vRzRdO9DOl6MO/Uq4/K5tnt0Y5544OvnpKFpEYvL4nxqXlfj71YIizf9fBz1eHeznryBe3dg9al0CGEIWCoxSqr92Os3ZBafLx9tefWBNp3qWZxIPvnlQaLSn3G2Ax0HzpLF9Zltdkp7esoc3rMZw51cd7rXF++UqY/CxDa/cHA0Brt6Ug68Of7NfuivHUu1G+cXrWh+4DGJ1ruO/jAdZ9JZ9rT8vimr90cctHc6h+rpu547089dkAv3olzFt7M2/CoceYb7O0pcXtOkR6KBQMjBU42ytPTD7Y+tIfl8cj3e3ulJSxUho6wBnymQq0nDY586466Es0Dpv2W+aM97Bu9/tDBR1hy6b9ceaM//CvjGcaojQ0x5n603Ym/LiNH78Q5sENERb834f/6f/61QinTfYyd7yXN/bEOHmSlyyvYV6Jh/V9DE2MVNG4rcWZlyQyZCgUDIBQfW0MZ5vTGJDXczzW0dTZ8eaKh7U1wqBZ01BdmWrvzImAHZNrsoOjzKx0FjVU7emIc+/6CO1hSyxueWJjlHvWR1g83cvHjvWxfk+MB9+K0BW1/Neqbo4v8XLs2A9fKfDlk7LY9LV81n4lj7VfyeMrJ2dRWebjiU8HPvR8v3g5zNJFTqfM9FEeVr4bpT1seWVHnBnFmfPryFob93nMV1jaol8OMqRkzv/CNAvV1+4HfoNzNcKBn2vnppc3h3dvesm1wjJLqhMMe4YOGi871jfb6zEZeU2cAX75SpjJP2mj+IdtfOvJLv73whwuO9bPuDwPD14e4Dsruin+YRu122Pc+/HcA4+98dluPnp3BwABv2FCvufALT8LcnyGcXkf/PXyrb92892zs8lPDEFcf2Y2KxqiTPlpG0tm+TLq0sS45TcsbVnrdh0iBzP6FDtwAmUVBvgscA5wYHVD48vyjr7gq1/y5haU9PlgOVpxYGpDdWW/u8stKfdPxVlOdsutlTmfnVzomZ726kQSYnHb5PWYY1ja0uR2LSIHU0/BAArV11rgfmAfMLrnuI2GY62rH7rfxiJdfT5YjtbfUgkECScDsalFJn9SgQmmsSaRDzGG6xQIZKhSKBhgofraTuCXQCHOJjsARPZt2d/+5sqHrLpm0iXVoQMvzoJF+5aU++d6jNGF8jJoIjG7xmPM7W7XIdIXhYI0SOyNcD8wOfl4Z/1L9d3vvfmMK0WNbGHggRTbHoOzmVXXiRM8uupABk3c2ojfaz7D0pbMusxChhWFgvR5AucyxQ+sX9C6+qG/RZp3av2CgfV4Q3Vlqt2xFUBkzjjP6HF5nkn9thYZINE432Vpy1tu1yFyKAoFaZK4TPHXQAswJvm+5ueWPRzrbN3tSmEjU6pDB1nAQmDvxWVam0AGTyhi12Z5zY/crkOkPwoFaRSqr20DbgZyEzcAbHdHuOXF+++JR7o7XCtu5GgHlqfYthzIASLzSrxz01eSyPuicdvt9/BxDRvIcKBQkGah+tqtwP/hrHZ44ELsaNOOlrbXHrvXxmNR14obGR5pqK7sf09fxxlA18Ip3omjcszYdBYl0iMU4Tv+/27d5HYdIqlQKBgcrwB/wllW98Bs9+5tb7wXeueFVD/lSu9SHToI4FyKuO+86Ro6kMHRHra1hdnmJ27XIZIqhYJBkFi/4BGcrZY/cEVCx5sr3+hsWPukG3WNAHuBVH92s3H2/YnPHufR0IGkXSRmO7O8XK6ljGU4USgYJImJh7cD7+EshXxA26vLX+javuFZVwob3u5vqK5MdfjlHKD9IzN80/KyTEE6ixIBCEX4atZ/t27tv6XI0KFQMIgSCxvdDESAUcn3tb70xxXduzetdqOuYSzVoYMiYA6w/5ygV0MHknaNofi9RdWtv3O7DpHDpVAwyEL1tY3AT4EAziI6B7Q8d/dfwo3b1rlS2PDzbkN15Qsptp0HkOPDUzbaMzuNNYnQ3GU3jwl4rna7DpEjoVDggsSKhz/B6S3IS76vedWdf9LiRim59zDangu0Vpb5Zmb7TE66ChLpitrOPR3xi1jaEna7FpEjoVDgklB97dvAz4BxONfOO2zcNj9zxwPR1n2b3aptmLg7lUZLyv3jgOlAy8IpGjqQ9Ilbaxua41+edUt7vdu1iBwphQIXheprXwduxVnDILvnuI1FYk2r7rg31tG0zbXihrY3Gqor30yx7QmALcrGP73YU57GmiTDbWm2vzv25+13uV2HyNFQKHBZqL52NfBbnD0SDuyqaMOhSNOqO5fFQi07XStu6Ep1gqEBFgNNlx3rP9bnMb70liWZand7fP32tviX3K5D5GgpFAwBofraVcA9wBSSVj2Md7Z2Na28/Y5oW2ODW7UNQRbnZ5WKUpzLP9tPLdXQgaRHW7dt3huyF5752w4tYyzDnkLB0PE48DAwjaS/l3hXe7hp5W13R5p317lW2dDyQkN15ZYU2y4A7KQCE5hcaGaksyjJTF1R2/3GntjFc29t3+F2LSIDQaFgiEha9fBxIEhSj4GNdEebVt52vy5XBFIfOvDgDB3sW1Lum+MxRv/WZUBF4zb+4rbYVxbe3vGi27WIDBT9ohxCEsHgXuBRnB6D98fA47F48zO/e6R718Zal8obCqLA/Sm2nQ4UAp0LJmroQAaWtZZVDbGfnXtnxx1u1yIykBQKhphQfW0c+CNwH84GSlnJ97c8v+zxrm3rV7pR2xDwZEN15b4U254KxMrHeEaV5Jkp6SxKMk/t9tifflYb/v/crkNkoCkUDEGJHoPHeP+qhNzk+1tXP/S30KZXHrM24/ZZSXVtAj9wFrC3cpZvrjGmv4eIpOzNPbGXb3w2fMXyukjM7VpEBppCwRAVqq+1ofraZ4CfA+M5aOXD9rWPvRx6+7kHbTyeKb+YQjhzLlJRhhOkwvNLvMenrSLJOA3N8XfvXBe5cHldpNvtWkTSQaFgiAvV174M3AQU44yRH9Dx1sr1ra888rt4pKvNleIG1/KG6sqOFNsuBLpPLfWWFOeaceksSjLHzrb47oc2RD7yo+e7m9yuRSRdFAqGgVB97XrghzibKI1Ovq972/rtTc/c8etYR/N7rhQ3eFK96iAHqAD2fWSGJhjKwNjZFt93+2uRi/7tia5Nbtcikk4KBcNEqL62Hrgx8e345PtirXva9z/1qzvC+7a8NviVDYr9OJdqpmI24DUQnTPeOzeNNUmG2NUe3/+Ll8OX/8eKrrVu1yKSbgoFw0iovnYr8N/AXpwrEw7MoLPRcKx51Z3LnQmI8ZG2stoDDdWVkRTbngV0Lp7unZqfZYrSWZSMfLvb4003vRD+pxv+1p2pV/xIhlEoGGZC9bV7gR8AL+Fci+9Pvr997WMvt62p+b2NhkNu1JcmqQ4dFADzgcZFQZ+GDuSo7O2IN9/0Yviausb4g27XIjJYFAqGoVB9bRdwG86b5WQgP/n+robXtjT97Q+/jnW27nKjvgH2HvC3FNvOBYzfA+VjPbPTWJOMcPtC8ZabXgx//e198WXL6yIZd+2vZC6FgmEqVF8bD9XXPg78D04o+MAs+2jT9pb9T/7q9vCezS+7UuDAubehujLVX8rnAq0Xl/mOyfGZQDqLkpGrMRRv/cmL4X97a2/89woEkmkUCoa5xJUJS4EWnF6D9+cZRLqizc/e9Vjb639dFo90p3o531CT6tDBGJz1CZrPnKqrDuTI7GiLN974bPjf1u+J/06BQDKRQsEIEKqv3QV8H1iHs5mSL/n+zvqX6ptW/ObWSPOut10o72hsaKiuTPWKihMAW5CFb0axpzyNNckItWl/fMd3V3Z/q35//LcKBJKpFApGiFB9bQdwK/AAztLIo5Lvj7XvDzU9/ev7QvUv/dnGomEXSjwS96TSaEm53+AMHTQvKfeX+70mq7/HiCRbtyv27r8/3XX9ng6rIQPJaAoFI0iovjYWqq/9M06vQRSYwkF/x+2v/3VN87N3/WqYLHaU0tABMBEnCLVWTNbQgRye57ZGN/znM91VnVHuWl4XGWmX84ocFoWCEShUX7sR+C7wLM4WzB/YNyHSuLWp8Ymf/7Zr25vPDOE1DWobqitTXT1uAWBL8kzulEIzM51FychhreXRdyJrfvR8+Btxyx8VCEQUCkasUH1tCLgT+ClOKJj0gQY2bltXP7iq5aU//ibW0TQUew1SnWDowRk62HfZsb7ZXo/Rv2npVyxu43e/EXnu169G/nV5XeQJDRmIOPQLdARL7LS4FvgO8BYwA8hObhPeUber8fFbbg+98+LyIbTgUQy4L8W203A2iwqdNFFDB9K/UMSGbnox/Nj9b0b/eXld5EW36xEZShQKMkCovrYJuBn4Lc56Bh/aObD9jSdfa3zyVz8P73n3VWut25+aVjRUV+5Ose0pQOyYYlM4Id9MS2dRMvztao/vue7Jrj8+tzV27fK6yHq36xEZahQKMkRisaNncOYa7MBZIvkDC/zEQ82dzc/+4dHW1Q/dFgu17HChzB6pDh34gLOBfZfM8s81xvT3EMlga3fF6q79S9c9W1rs9cvrIpvdrkdkKFIoyDCh+todOHsn/B/OXIMpgDe5Tfd7b+5ofPzm20IbV9fYaKRrkEvsAh5Kse1MnGDTfcIEj4YOpFdxa+MPbYjUfndl912dUf5reV1kp9s1iQxVvv6byEgTqq+NAy8EyireAC4DzgfagX0HGllr29c9/krnptVvFZxYea5/3LQFxngGI0TWNFRXtqbY9jQgcuIEz9gxAc+EdBYlw1NnxIZuWR1+7rmtsWXAPcvrIsNljQ4RVygUZLBQfW0bcFegrOJ54LM4ExF3AZ09bWLt+0PNz/6hxjd68vP5884/xz9mynyT3n76VIcOsoHTgX0XzvSdmcZ6ZJja2RbfdeOz3c9uabG3Aqt0hYFI/xQKhFB97buBsoobgIXAlcAYnHkHB67bju5/r7l51R1/8o8LPpc/97xFvuJJc9IQDlqAmhTbHouzbXRk7nhddSDvi1trn90SW/uz2vAL0Tg/W14XqXe7JpHhwrg/0VyGkkBZRRHwMeAcoBvYDXzoH0nWhJnj8+ace65/1MRjB/Dpf9dQXfn5VBouKfd/FZhz9jSv/1sLs784gDXIMNYRtm2/eiX8/KotsReBXyyvizS6XZPIcKKeAvmAUH1tC3BHoKziaeDvgJNwhhP2kBQOwrs27gnv2nhfdulxE/OOO+dcX9H4sgF4+lSHDvKBE4Gdi6f7PjIAzysjQH1jrO4Hz4XX7gvZJ4Bly+si3W7XJDLcKBRIr0L1tduAWwJlFdNxeg6OBzqAvcnturdv2Nm9fcOy7MlzSgNlp53mK544+wgnJO4EVqTYdjbg8XmIHzfWM/cInktGkHDMdj/wVuS5e9dH3wV+B7yo+QMiR0bDB9KvQFmFAY4BPg4cB7QCvXbL+opKCgLHnX1ydskxJxtfVqC3Nn3434bqym+k0nBJuf/bwORLZvmKv3xS1qcP4zlkhNneGm+ofq77lS0t9k3gV8vrIrvcrklkOFMokJQlwkE58AmckNAK7O+trfFlefOOO3te9pS5Fd7cwlQuFzy1obry5f4aLSn3FwM3Aduqz8++bPY47/zUX4GMFF1R27m8LvrsXa9HdgKPAst1uaHI0VMokMOWCAdzgH8AgjgTEveQdLVCspxpJ0zNPebkCt+oicf1ccVCfUN15axUnntJuf8c4B8Dfrb//mO538rymux+HyQjypt7YutuejG8fl/I7gZ+vbwuUud2TSIjheYUyGEL1ddaYH2grOJNnFBwPs5CQgYnHHxgFcSuLWu3dm1Zu9U3amJhoPyMBVnjgsd7sgPFSU3uSeV5l5T7DbAYaL50lm+WAkFmae6y++5YG16x4t1YN7AKuHd5XaTD7bpERhKFAjliiXDwLvCbQFnFA8AZwEVACdCMs+7AAdHmna2ttQ88AzyTXXrc8YGy08b6x0yZS4pXHSTOOxXYcvoU30UD8ypkqIvGbfS5rbHnf7463BCO0QTcAbyuyYQiA0+hQAZEYifGRwNlFX8F5gOX4mxr3OvQQvf2Dc3d2zcsHf8P393QUF0ZSfFpTgTsmFyTPa3IDMQlkDLEbWmO1/98dXh1XWM8AjwGPLq8LtLZ3+OGEmNMA/BFa+1Tbtci0h+FAhlQofraMPByoKziFZxlkz+Cs72xwZmY2ExiJUKgLtVAkBg6OBdovOxY32yvx3j7e4wMX3s74jvuWR9Z9dTmWATYCNy5vC6ydSDObYxpT/o2gBNcY4nv/wn4PjA9eQtxY4wPZ5XPz1trHz3ofFk4m4xdAYzCuWz3EWttSlfTiAwlCgWSFomhhU3ApkBZxTKcdQ7Ow5mDkAc8GqqvPZzFZaYC44AtJ0/SssYjVWu33V/zTnTFvesjTdbpXboXeHZ5XSTW32NTZa3N7/nzwZ/ijTE5wC9wVvR8JulhF+Es3vV4L6e8HjgZOBVnvY1pOFt6iww7CgWSdqH62lbgucTGSyU4AWHtYZ7mZCA2tcjkTyowwYGtUNzWGbEdKxuiq25fE2mIxMkH1gD3La+LNA1mHdbaLmPM/TgbhD2TdNdngbuttdFeHnYK8LC1dkfi+4bELdkJxpif4ASGx4GrrbVdAMaYLwHXAaOB54CvWGt3GGO+B4y21l5jjPHj9LL9wlr7bWNMLtAETLTWDurPSEY2hQIZNIneg12JW8qWlPu9OJ/c9i0p95/gSe8ujTKIIjEbXr099uKvXgm/0dJNAc78k5uBd1ycSHgn8BdjzFettZ3GmCKcOTKn99H+JeDfjDFh4Flgvf3wtd6X4/Q2dAHPA/8I/MoYsxhn6OEC4E3gxzi9I2fjXGHxs8TjT8H5f3NO4vvTgToFAhloCgUyHBwDFAD7T5zg0dDBCNAVtaGXt8dW37ku8vqeDluE82b5O2Dt8rpIr+tdDBZr7fPGmN04y3svw3lDf8dau7aPh/wA51P7VcBPgUZjzPXW2juT2tzc05NgjPkzcELi+FXAb621axL3XQ80GWOCwItAmTFmDE5IuB34F2NMPk44WDUwr1jkfQoFMhxUAJE54zyjx+V5JrldjBy59rBteW5r9IXfr4usbw8zFvACv8XZryDVq1AGw+9xhgyWAZ/B6T3olbU2hjMP4ReJbv3PA781xqy21m5INEvuHQsBPf+OJ+EMlfScq90Y0wiUWmsbjDGv4ASAs3EmQJ6Ac+nvOcAtR/siRQ6mUCBD2pJyfxawENhbOcu30O165Mjs77R7Vrwbff6eNyJvR+KU4MzSfwhYsbwuEnK3ul79HviuMeZ0nIW5Lk/lQdbaTpxw8D2cjbs29POQHTjzDAAwxuQBY4DtiUOrcBbsOhF4OfH9hTiTGv+W6osRSZVCgQx15UAOEJk7XlcdDDc72uJbntgYfeGRt6NbLYwHxgJ/AZ5aXhdpdre6vllrtxhjnsNZbfNJa22f82CMMV/HmThbi3Op7VU4w12vpfBUy4B7jTHLcALEjUCttbYhcf8q4AHgZWtt2BjzDM5wxbvW2r29nE/kqCgUyFB3BtB1xhTvxFE5ZozbxUj/uqI2tH5PfN3yusiatbvinTiffAtx3tyeXV4XaXO3wpTdiTPP4bp+2nXibNI1E+eyxXeAf7DWbu7vCay1Txtj/h/wIFAMvAB8MqnJC0Au7/cKvIUz/0K9BJIW2hBJhqwl5f4Azkz0nd89J/u8kyd5+5r9LS6z1rKjzb773NbYmgc3RDZ0RcnHeZNrAh4BapfXRboOeRIRcZ16CmQomw14PYb4cWM9c90uRj6sM2I7Xt8dW/vI29E1b+6NN+MsMDUFZ6z8bmDdEJtAKCKHoFAgQ9k5QPvUIpMfitj2vCxT4HZBAl1R27lpf/ztF9+LvfX4xujmcIxcnCGCnkWHVgBvu31poYgcPg0fyJC0pNxfhHPN9zaccVrmjPOMvmimb868Eu/c0blmvKsFZpiuqA3VNzpB4ImN0XcTb/fjgWxgP84qfa8M9gqEIjKwFApkSFpS7j8T53rvXjfBmT3OU3zONG/Z7HHemaWFZrrPY9TrNcA6I7ajfn98w/NbY289uTnaEI1jcSYMFuPsS/AKsBJn9UH1CoiMAAoFMiQtKfd/DjgfZ733Rg7aejlZwI/v/Bm+4IKJ3pnHFHvKinLM6EEqc0SJxGxkR5vd8k5jfHPt9tjml7fHdid+OxTirCtggPdw9gR4ZXldpMWlUkUkTRQKZEhaUu7PBY7DuSRxPuDBufSrCehtU5oDenoRysZ4pk3M90zOyzKFaS94GIpbG9/TYbdv2h/f/OrO2Oa/bYm9F44Rx3nzLwSKEk234VwC9waw18U9CUQkzRQKZMhbUu7Pw7kSoQKYhzNB1uL0IrT39/hjik3hKaXeyeVjvFMmF5rJYwNmotdjvOmseShqD9vWPR12x7aW+I53GuM7ntsa3dbURThxtw8nBPRsK/wuic19ltdFtEiOSIZQKJBhZUm53w8EgTk4S71OTNwVIoVeBIBcH95TS70T55V4J5cWmPFjA2bcqBwzNttnctJV92DrCNu2PR12x7bW+I76xvjOV3fGdrzXajuSmnhwegMKcQJWFGdhnDXAW8vrIo2DX7WIuE2hQIa1JeX+MTgryZ0CHI+zwY7BWfWtNfE1JVOLTP7scd6xwVFm3KQCz7hxATO2ONeMzfGRPxS3aw7HbHdbt21q7qJpbyjeuLPNNjY0xxs37Ivv29VuOw9qbnB6AYoSfzbARpzJghuBbVpPQEQUCmTESPQiTMRZPOe4xK1npjxAW+J2WDPl/R48kwtN3uRCT8H4PFMwJmAKinNMflGOKSjIMgV5WeT7PSbb78XvNfh9HvxHOjwRjtlwd5RQV9SGQhE6QhEb6ogQauu2obawDTV12o6d7bZ14/54054O21fgMUAezvr7fhKXdOJMElwLvA00LK+LHBwcRCTDKRTIiLWk3G9wPhlPBmYAc4HpOF3nFqdXoQtn6CEExAbquf0ePAXZxp+fhT/Pb/x5WfjjFhuOEYvEiIdjNhaJEw/HiHVHrfM1RjxuOdz/kFk4a+MHEn/uCTzbgTqcXoCdwK7ldZFwr2cQEUlQKJCMsqTc78NZfW8szuI703DmKEzCCQmW90NDNxBO+jpgoeEw+HDe7LNxdovseePvqbMdJwBsxZkcuAMFABE5QgoFIsCScr8H51r8cTihoSc4jAVGJ27Jb8g9cwxM0p9jiftjSX82B908vXzvSTovB90fwpkbsQfnE/8OnAmVzUDj8rpIaOB+CiKS6RQKRFKQGIrIxpmsV5D4mpW4+Xn/k3xu4mtO4ljPzP5D3dp4fwijI+nPncvrIm70TohIhlIoEBEREcDpthQRERFRKBARERGHQoGIiIgACgUiIiKSoFAgIiIigEKBiIiIJCgUiIiICKBQICIiIgkKBSIiIgIoFIiIiEiCQoGIiIgACgUiIiKSoFAgIiIigEKBiIiIJCgUiIiICKBQICIiIgkKBSIiIgIoFIiIiEiCQoGIiIgACgUiIiKSoFAgIiIigEKBiIiIJCgUiIiICKBQICIiIgkKBSIiIgIoFIiIiEiCQoGIiIgACgUiIiKS8P8D5MT69oUt9+s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gUAAAGfCAYAAADPiaG1AAAAOXRFWHRTb2Z0d2FyZQBNYXRwbG90bGliIHZlcnNpb24zLjMuNCwgaHR0cHM6Ly9tYXRwbG90bGliLm9yZy8QVMy6AAAACXBIWXMAAAsTAAALEwEAmpwYAABXqklEQVR4nO3de3yU5Z3//9c1hxwmJ8IpQDgMSIhyEMVDFE+IVq1R3O62Wmtbt8ftbtfabvurcbvfLt21Nu3Wdqut7bbaaqt4qKdSY7UqSD0GFUFRjAEMIGdCzpNkTtfvj3uCIyZkgEzuJPN+Ph7zCLnnmns+EyDznuu67usy1lpEREREPG4XICIiIkODQoGIiIgACgUiIiKSoFAgIiIigEKBiIiIJCgUiIiICKBQIJIWxnCBMbxgDE3GYI3hkQE8tzWGZwbqfCIiPXxuFyBDmzEc7kIWn7OWO9JRy3BhDEHgT0Az8DugFXjbxZJERFKiUCD9+V4vx74OFAE/w3njS7Y2veUMC+cDOcA3rWWZ28WIiKRKoUAOyVqWHnzMGP4RJxT8r7U0DHJJw8GkxNcdrlYhInKYNKdAjpoxeI1hmzG0GkN+H21+nhgL/4ekY9YYnjGGScbwB2PYYwydxvCqMXzqEM93oTE8Zgz7jKHbGDYZw/8Yw6he2h5vDPcYQ0Oi7V5jWGMM/2sM/sN4jZcbw9+MoSVR4xvGcL0xZCe1WZQYbunpXVmZeI3WGBb1c/4sY/haorYmYwglav6TMZzfx2PGGsOvjWFn4rW9aQyf66Otxxi+YgwvG0O7MXQk/vzPxnzw94Ax7DCG93o5x5bEa/l/Bx2/OHH8v5KOlRjDj42hLvFczYk/32EMMw71sxAR9xjtfSCHyxgagGnA9J6eAmP4Ls6b4Zet5TcHtc/F+dTcBUy1lkjiuAVex+l1aAaeAEYBlye+ftta/uegc/U8z37gUWAPcDxwAfAWcLq1tCbaHg/UAhZYDrwLFAIzgXOB0dbSnsLrvRG4HtgHPAC0Ax8F5gCrgI9YSyQxl+AfgUXAOcCdcKAn5Y5D9aoYwzLgSmA9sALoxOlxOBN4yFq+ldTWAuuAXCAMPIMzXPHxxM/tH63lzoPOfzfwKWAb8FDiZ/IxnL/HZdZyVVLbu4CrgOOsdeZCGMNMoD7RZJW174ccY/gx8E1gkbWsMoYAzt/rMcCTiT+bxHOdB3zGWh7t62chIi6y1uqm22HdwDaAtWCDSccmgo2AfaWX9v+YaP/9g47bxO1+sJ6k49PB7gcbBjsj6fi5ifYvgB3Vx3P8NOnYTYljl/VSU3Hycx7itZ6eOMdWsBOSjvvA/jlx378f9JilieOLUvx5FoGNg30FrLeX+8f08XO7Lbk92Nlgo2DfOqj9lYn2a8DmJx3PSzynBfuppOOfTxz7atKxf0oc+yvYbrCBpPteAxsCm5X4/tKD/y6S2maBLXD737BuuunW+03DBzIgrGUn8AhwkjGcdNDd/wTE4YM9CAkx4DpriSed613gZsAPfCap7dcSX79k7QcnOFrnioe18P4n3iSdvdTblPych/D5xNcbrGVX0uOjOJ+O48AXUzjPoVicT9LdifMdXGtjL48JAf9mLbGkdm8BzwPHGUNBL6+hyib1jFhLB3Bd4tvk1/B04ut5ScfOw+mVuRnIwunBwBjGAPOB56wlfFCNvf3cw9bS1svrEZEhQKFABtKtia//1HPAGOYBpwFP2N67z7cmQsDBnkl8PTHp2OlABPiEMSw9+IbzZjUu8UYFcB9O6HjEGH5vDJ81hmMO8zUtSHxdcfAd1vIO8B4wvbf5DKmyznDHn4GFwFpj+K4xnJvohu9LfeJxB9uW+JpczwKcsPFML+1X4fyMDvycrWULsBk4NzEXweAMiTydaB/l/cBwLk6gWXHQObcDVcbweGKuxEnG4D3E6xGRIUBXH8iAsZaVxrABuNIYvpn4RNgTEP6vj4ft7uN4z6fyoqRjY3D+zf5nP6XkA43WstoYzgK+gzPe/hkAY6gDvmct9/RznuTn39nH/TuBqbw/L+JIXYHzqf1TvD9RscsYHgC+Ze2Hfk59PVc08TX5DbgI2N/LJ3msJWoM+4DxB931NPAlnEARAcYBT1tLmzG8zPuh4Lyk9j3nbDWG0xKvYwlwYeKufcZwK06vS6SP+kXEReopkIH2K5w35asSEwyvwvnU2NfEspI+jk9IfG1JOtYCNFmL6ee2pecB1vKitVwCFANnAP+deM5lfc3qP0jP80/o4/6JvdR52Kyl01qWWsssnJDxaeC5xNcHjubcidpG93a1hTH4gLHwoV6Hnk/+5/P+G/+KpK8nGsPoxH0twJqDXs971vIFnLAxF2fopxH4buImIkOQQoEMtDuBDpwegitwurFvTx77PsjUxKz9gy1KfH0t6dhLQLExzDncoqyl21pesJbv8v7chMtSeGjP8y86+I7EjPzJwLsHz3E4GtayzVruxvmEXQ+cmTQkciRew/m/fnYv952N06uw5qDjK3DmOpwHLAY2Jw3zPJ0432eAMuCZvv5+E3OX3rSWW4CPJA7/3ZG/FBFJJ4UCGVDW0gLcA5wA3IAzXn3bIR7iBX6YfK28MUzHeeOOAncltf1p4utvjDmwQBBJj8tLdFv3fH+WMR8YfujR0zsR6vcFwW8TX//DGMYlndsL/Bjn/9DtKZynT8YwzhgqerkrDyjA+Tl8qOv/MPS8hh8kz1NI/Lk68e0HXoO17AHexOldOZuk4QHgBZzLS/898f0H5lsYw9w+gt7h/NxFxAWaUyDpcCvObPZS4M/WHpj81pvXgQrgVWP4K874d08Pw7etZVNPQ2t52hiqgB8A9cbwGM7aA/k418Cfg9PlflHiId8ELjDO5kGbcdYXmIOzxkAT8Ov+Xoi1vGAMPwK+DaxPjPF3JM4xN/F8/3OIU6SiFHgpMR9jDc5kwULgEpxhi5uPZsa+tSwzhstw1n940zibM1mcT+zTgfsTPRMHexrnNfb8ued83cbwPL3MJ0g4H/iJMbyAs+fDHpwelctwJjwe7c9LRNJEoUAGnLW8ZgxrcXoL+ppg2KMJ5w32R8DncN4M3wJ+bHvZN8Bafph4Q/oazmVxl+GMaW/HeZNPfsytifNX4Hzi9eFcLXArcFPy3IN+Xs91xvAa8K/AZ3EuldwE/EfiPEfzKR6cBY7+E2eI4lycMf79QB1QBdx7lOcHZ2GkVTiXJ/ZM/twA3AT8so/HPA1cixMgVvZy33nAbmt586D7ngD+F6eH4TKcv9OdOAsZ/cRaXjiaFyIi6aMVDWXAJa6R34Hzxja9r/UAEivzfWB1PBERcY/mFEg6/DNOl/6tKS4QJCIiQ4CGD2RAJCb0/TPO+PiXcLqLbz3kg0REZEhRKJCBUowzAbAbeBW4RsvZiogML5pTICIiIoDmFIiIiEiCQoGIiIgACgUiIiKSoFAgIiIigEKBiIiIJCgUiIiICKBQICIiIgkKBSIiIgIoFIiIiEiCQoGIiIgACgUiIiKSoFAgIiIigEKBiIiIJCgUiIiICKBQICIiIgkKBSIiIgIoFIiIiEiCQoGIiIgACgUiIiKSoFAgIiIigEKBiIiIJCgUiIiICKBQICIiIgkKBSIiIgIoFIiIiEiCQoGIiIgACgUiIiKSoFAgIiIigEKBiIiIJCgUiIiICKBQICIiIgkKBSIiIgIoFIiIiEiCQoGIiIgACgUiIiKSoFAgIiIigEKBiIiIJCgUiIiICAA+twsQGWqCVTXZwDhgbOJrMVB00C0XML08/OBjcaAFaErc9vfy5+aG6srYgL8QEZHDZKy1btcgMqgSb/ozgGOAmYnbMYljE4GCQS7JAq3Ae8BmYNNBt4aG6srwINckIhlIoUBGrGBVTRFwMrAAKOP9N//JDK+hsziwjfdDwgbgFWBNQ3Vlh5uFicjIolAgI0Li0/+JwCnAqYmvs+i9i3+kiOEEhJeTbq+rV0FEjpRCgQxLwaqaacC5QAVOCJgH+F0tamjoBl7HCQgvAk82VFfudrckERkuFApkWAhW1eQA5wAXJW7HulvRsGGBtcATwOPACw3VlRFXKxKRIUuhQIasYFXNLN4PAecAAXcrGhHagJU4AeHxhurKd12uRzLUq6++muXz+X4DnAl43a4nA8SNMbui0ej3FixY8ERfjRQKZMgIVtUYnDf/T+AEgRnuVpQR6oFHgXsaqitfdrsYyRyvvfbataNGjbpm2rRpLR6PR29EaRaPx01nZ2dOQ0NDVnd397/2FQwUCsR1waqa44GrgCuBKS6Xk8nqgWXA3Q3VlfVuFyMj2+uvv762vLzcZGdnazhrEHV0dORu2rSp5fjjj1/Y2/1avEhcEayqmQJ8CicMzHO5HHGUAf8J/GewquYV4G7g3obqyl3uliUjkbW2KCsrq9HtOjJNbm5ul7V2Ql/3KxQMYcaYs4DbrLXlbtcyEIJVNaNwhgauAs5mZF8uONydnLj9OFhVsxInIDzQUF3Z7m5ZMoIYY/QrYLAlhmr6XKdFoeAoGWMagEnAJGvtvqTja4H5wHRrbcORnNta+yww7ANBsKpmLvB1nDCQ4241cpi8wPmJ28+CVTW/BW5pqK7c7G5ZIpIOw2lVt6HsXZzxcACMMfNw1sbPWMGqGhOsqrk0WFXzNPAG8AUUCIa7QpxwVx+sqlkerKo5z+V6RIadxx9/PD8YDM51u46+aKLhUUr0FNwGXGatPSVx7Mc4G93cAExP/PkW4KNACPgNcCPOYju7gTOttesTjx0HbAWmAbOBu6y1kxP3TUqc52ygHfiptfbmQXmhKQpW1eQDnweuwVlWWEa29cDNwF0N1ZWdbhcjw8e6desa5s+fvy/5WLCq5qR0PmdDdeWrqbQrLS2dt2fPHv/WrVtfnzhxYrTn+LHHHju7rq4u9+23336jvLx82K4cum7durHz588P9nafegoGxktAoTHmOGOMF7gCuCvp/ltwdtabgXPJ3WeBz1lru4GHSOplAC4HVllr9yQ/gTHGA/wZWAeUAucBXzfGXJiel3R4glU104NVNT+x1r4H/AwFgkwxF/g18F6wqqY6MYFUZNgrLS0N//a3vx3d8/3q1atzu7q6Rvx75oh/gYPoDzhv9h8B3ga2J473hITrrbVtifkFNwGfSdy/jA+Ggk8ljh3sFGCctfa/rLVha+1mnB6HTw70CzkcwaqasmBVzTJr7UbgG8aYIjfrEdeMBq4DNgWram4LVtUEXa5H5Khcfvnljffcc8+Ynu9vu+22MVdcccWBno3Gxkbvxz72sWBxcfH8SZMmzfv2t789MRaL0dnZaQoKCk54+eWXDwyX7tixw5eTk7Ng+/btvkcffbSgpKTk+J77Ghoa/BdeeOExxcXF80tLS+fdcMMN4wfvVX6YQsHA+QPOG/o/Ar9POj4WyAK2JB3bgvNpH2AFkGuMqTDGTANOAB7u5fzTgEnGmOaeG/DvQMkAvoaUBatqpgaram6z1r4FXJnoyRDx48wfeSdYVfPrxB4VIsPOwoUL29vb271r1qzJiUajLF++fPQXvvCF/T33f/GLX5zS2trq3bx58xsrV66su//++8fcfPPNY3Nzc+1FF13U/Pvf//5AoLjzzjuLTznllLbS0tJo8nPEYjEqKytnzps3L7Rz587Xn3zyybpf/epXJQ8++GDhYL7WZPpFPkCstVtwJhxejDMk0GMfEMF5U+8xlURPgrU2DtyP01vwKeBRa21bL0+xDXjXWjsq6VZgrb144F9N34JVNSXBqpqbrbXvAF8wxugKFumNH/gSzqTEXwaraia6XZDI4br88ssbb7/99jGPPPJI4YwZMzqnT58eBohGo6ampmb0j370o+3FxcXx8vLy8Fe/+tVdPT0LV111VePDDz98YOjhj3/845grrrhi/8HnX7VqVd7+/ft9P/7xj3fm5OTY2bNnhz/zmc/sveeee0Yf3Haw6Bf6wPoCUGyt7Uh6s4zhvOl/3xjzWZxu1n8Dfpz0uGXAI0Aj8J0+zr0aaDXGXIczsSsMHAfkWmvTvjxtsKpmNPBta+01xpiAri+WFPmBrwCfDVbV3AJUN1RXNrtbkkhqvvjFLzYuWrSofMuWLdlXXXXVgYWWdu/e7YtEIqasrOzAZMPp06eHd+/e7Qe49NJL2770pS+ZFStW5E2ePDmyYcOG3Kuuuqrp4PNv3rw5a+/evVkFBQUn9ByLx+Pm5JNP7u2D4aBQKBhA1tpNfdx1Dc5kw81AF85cgN8mPa7WGNOBs97BX/o4d8wYcynOfIR3gWygDviPAXsBvQhW1RQA37DWftMYU6gwIEcogDPn4MvBqpofAj9rqK7scrkmkUOaNWtWePLkyeFnnnmmaNmyZQ09x0tKSqI+n8/W19dnnXTSSV0ADQ0NWSUlJREAr9fLJZdc0nTXXXeNLikpiSxevLiluLg4fvD5g8FguLS0tHvLli3rB+1F9UPDB0fJWhu01j7Vy/GotdZYaxustU3W2k9ba8dZa6ckJgvGD2o/01o72lobTjr2TM/liInvd1hrr7TWTrDWFltrT+vtuQdKsKrmysQwwfeMMa6NccmIUgxUA28Gq2o+6nYxIv353e9+1/DYY4/VFRYWHvid7fP57MUXX9xUVVVV2tTU5HnnnXeyfvGLX5R88pOfPNCb8JnPfGb/n//85+IHHnhgzJVXXvmhoQOARYsWdeTn58e+853vTGhvbzfRaJSXX345Z9WqVa7tCKueAvmQYFVNuY3Hf2k8nnPVMyBpMgN4LFhV8zDw9Ybqyq1uFyTuS3UdgcE0Z86c7t6O33bbbVu/+MUvTp0xY8a87Oxs++lPf3rvtddee+DqhMWLF3fk5ubG9+zZ4//4xz/e0ts5fD4fNTU1G6+55prJwWDw+HA4bKZPn971ve99b3tv7QeDFi+SA4JVNbk2HvsuxvNNY4zf7XokY4SA/wZuaqiu1I55GaK3xYtkcGjxIulXsKqm0sZj7xiPt0qBQAZZAPgBsC5YVbPI5VpEMpqGDzJcsKpmqo1Ff2m8vouNx+t2OZLZjgNWBqtqlgHf1JbNIoNPPQUZKlhVY6Z9e/m/WRuvM17foK51INKPTwFvB6tqrna7EJFMo1CQgYJVNVNtNPyC8XhvMsajnQtlKCoC7ghW1dwfrKopdrsYkUyhUJBhpn7jj/9k47G3jS/rNLdrEUnBJ4A3tE2zyODQnIIMMfWbDxUTj93vyQ6c73YtIoepFHgyWFXzU+DfG6ore71ETESOnnoKMsCUa+89H2M2KhDIMGZwlgdfHayqmeN2MSIjlXoKRrBgVY031tH8U0+g8F+N8WgVIhkJjgdeCVbVVAE3N1RXaqEVkQGknoIRaso1d5XGu9rXefNGXaNAICNMDvC/wJ+DVTVFLtciclRKS0vnPfLIIwVu19FDPQUj0KQv/vI8X9H4Bz3+HP3ClJGsEqgNVtVc1lBdWed2MTIAlhadlN7zt/S7jHIgEDix589dXV2erKws6/F4LMBNN9205YYbbijdtm3bGx7P+5+pI5EIJSUl83/xi180XHnllR9Y0rirq8tcc801pcuXLx/d1tbmLS4ujl500UXNt99++7YBfGUDRj0FI0igrMJM+vwt/+4fXfqEAoFkiHKcYKC1NmRAhEKh13puEydODN977731Pd9fffXVTa2trd7HHnvsA5/sH3jggSJjDL3tcfCd73xnwtq1a/Nqa2s3tLe3v7ZixYq6E088MTR4r+jwKBSMEMWLPucftehzj2SNn/F94/FqaULJJEU4QwlVbhciI1sgELCXXHJJ05133jkm+fgf/vCHMR/72Mca/f4PrxC/Zs2avEsvvbQpGAxGPB4P5eXl4X/9139tPKhNYNasWbMLCgpOqKysnBEKhQ4M+d50001jp06dOreoqOiExYsXz2xoaPADfOMb35h09dVXTwHo7u42ubm5J37lK1+ZDNDe3m6ys7MX7N2797DfCxQKRoDxf/8fpXmzF63LGjNlidu1iLjEA/wgWFVzT7CqJtftYmTk+tznPrfvL3/5S3F7e7sBaGxs9K5YsWLU5z//+cbe2p9yyikdv/zlL0uqq6vHrV69Ojcej3+ozcMPPzz6r3/9a/3GjRvf2LBhQ+7Pf/7zsQDLly8vuOGGG0qXLVu2edeuXeumTJnS/fGPf3wGwLnnntv24osvFgD87W9/C4wdOzbywgsv5AOsWLEiPxgMdo0bNy52uK9PoWCYK/nkDWdmT533uq9w7HFu1yIyBHwSeC5YVTPF7UJkZLrgggs6xowZE7nrrruKAe64447iadOmdS1cuLCzt/Y33njjzq997Wu77r///jFnnnnmcRMmTDj+lltu+UBPwz//8z/vDgaDkZKSktgFF1zQsnbt2lyAu+66a/QVV1zReOaZZ4Zyc3PtzTffvH3t2rV5dXV1WYsXL27fsmVLzq5du7wrV64suOqqq/bt3r07q6WlxbNy5cqC008/ve1IXp9CwTA24TM//krO5DlPe3PyR7tdi8gQsgDnssUz3C5ERqbLL7+88e677x4DcM8994y58sore+0lAPD5fFx//fV716xZ8/b+/ftf+8Y3vrHz61//enDNmjUHlpifNGnSgS3DA4FAvKOjwwuwa9eurGnTph1YrKuoqCg+atSo2JYtW/z5+fl27ty5HU888UTB888/n7948eK2k046qf2pp57Kf/755wsWLVqkUJApAmUVngmf/p+fZE8qv9X4srLcrkdkCBqPswpipduFyMjzpS99qfHFF18seOqpp/LWrVuX19fQwcHy8/Pt9ddfv7ewsDD6+uuv97vvzIQJE8JbtmzJ7vm+tbXV09zc7J02bVoEYOHChe1PP/104VtvvRU4++yzQ2eddVbbX/7yl8I33ngjcMEFF7QfyWtTKBhmAmUVOYWn/v2y7NLjvqH1B0QOKRd4JFhV8ym3C5GRZdasWeGTTjqp/eqrr55xxhlntE6dOjXaV9v/+q//Gv/oo48WtLe3m0gkwi233DKmo6PDe+qpp/Z7BcJVV121/7777hvzwgsv5HZ2dpprr722dP78+R3l5eVhcOYVPPTQQ2NmzpzZlZOTYz/ykY+03XvvveNKS0vDkyZN6rOmQ9E6BcNIoKxiTOGp//BgzpQ557hdi8gw4QP+EKyqKWqorvyl28VIP1JYR2CouOqqqxqvvfba4NKlS987VLvc3Nz4ddddN3nr1q3ZAMFgsPvOO+/cNHv27HB/z3HZZZe1XX/99TuuuOKKY1pbW30LFixov//++zf33H/eeee1d3V1mYULF7YBLFiwoCsrKyteUVFxREMHAMZarRI6HASOPXNC0al//2j2pPL0Lu4hMnJ9p6G68ka3ixDHunXrGubPn7/P7Toy0bp168bOnz8/2Nt9Gj4YBvLnLp42auEVTysQiByV7werav7H7SJEhjKFgiGu4MSPHlt0+uUrssbPmO12LSIjwLeCVTW/CVbV6HefSC/0H2MIKzzl704srPiHJ/1jpsxwuxaREeSLwL3BqpoPLz8nkuEUCoao/PkXnlJ48pIa/6iJk92uRWQE+gRwl3oMRD5I/yGGoLzjzjqj6NS/f9BXVDLR7VpERrDLgV+5XUQGi8fjcV1WPcgSP/M+lz9WKBhiArNOO7fwtE/c6R8zWcu0iqTfl4JVNT9yu4gMtX7v3r1FCgaDw1pLd3e3f8uWLaOA5/pqp0sSh5BAWcXZhRUf/1XO5Nnax0BkcOlyxUH26quvjvf5fLcBc9EH1MEQN8a0xGKxO+Lx+C9POumkXtdJUCgYIgJlFScVLLjkttzpC05wuxaRDPXVhurKW90uQsRNSmdDQKCsYk7evPN/oUAg4qqfB6tqrnK7CBE3KRS4LFBWcUyg/MyfB8pOr3C7FpEMZ4A7glU1l7pdiIhbFApcFCirmJI74+Rb8uYsOtsYzbURGQJ8wP3BqpqFbhci4gaFApcEyipK/OOCP8g//oLzjfHo70Fk6MgBHgpW1egKIMk4ejNyQaCsYrQnt/A/ik79h0uM16dV1USGnhLg4WBVTa7bhYgMJoWCQRYoq8jDeL5ZtPCTf+fJyStyux4R6dNJwO1uFyEymBQKBlGgrMILfKHw1I8t8Y+aoOWLRYa+K4NVNde5XYTIYFEoGFyXBsrP+ETO5Dlz3S5ERFJ2Y7Cq5mK3ixAZDAoFgyRQVnFSVsnML+XNXnSa27WIyGHxAMuCVTXHul2ISLopFAyCQFnFFG9e8TcKT/3YWcbj9bldj4gctiLgT8GqGs0DkhFNoSDNAmUVhXh83yg648pzPVm5BW7XIyJHbBZwd7CqRouKyIilUJBGgbIKP/CVwpMuWeQrGDvJ7XpE5KhVAv/qdhEi6aJQkCaBsgoDfDy79LhF2VPmneB2PSIyYH4UrKqZ43YRIumgUJA+p5mswJKCBZecbrSGschIkoMzjJDldiEiA02hIA0CZRUlwOeLTr98ricrd5Tb9YjIgJsP3Oh2ESIDTaFggAXKKnzAFwOzFk7LGjtV6xGIjFz/FqyqWex2ESIDSaFg4F3kLRhzQt5x55zldiEiklYGuDNYVVPsdiEiA0WhYAAFyipmAB8vOu2Kk43Pn+N2PSKSdpOB/3O7CJGBolAwQAJlFbnAV/JP+OgMX+HYoNv1iMig+USwquZqt4sQGQgKBQMgcfnh5b7RpTNyp5+00O16RGTQ/SxYVTPB7SJEjpZCwcA4Hjiv8KQlJxqPx+t2MSIy6IqAn7ldhMjRUig4SoGyimLgy4HyM0f5CsfNcLseEXHN5cGqmo+6XYTI0VAoOAqJYYNPmazcQKB84SK36xER190arKoJuF2EyJHSjn1HZzZwauHJl5V5/DkZt9lRx1uraH7+HmJte/HmFTPm4q+TM2UubeueoPWlB4h1NJE9eTZjPnotvoIxh32eaOte9j5STbRpO3nzzmf04i8eeMzu+7/LqLM+Q/bEssF4qSKpCgL/D7je5TpEjoix1rpdw7AUKKvIBv7bP37GhFFnfuoqYzwZ1evS+e5rND5+M+OWXEfWpFnE2vcDEG3ayd4/VVPyyRvxj57E/qd+TaRxGxM+VX1Y5/EVjKXxr7eSNS5I3uxz2HnHtYxdch3ZE8vo2PA3uratZ8wF/zJor1fkMISBeQ3Vle+4XYjI4cqoN7IBdj4wruDEi8/JtEAA0PLc3RQtvJLs0mMxxoOvYCy+grF0blxNoPxMssZNw3j9FC38JN3b1hNp2nlY5wGINu8mZ+rxeLLzyJpQRrR5F/HuEC0vPUDx2Z8dzJcrcjiygJvdLkLkSGTcm9lACJRVjAc+ljdn8Rhf/uipbtcz2Gw8RveujcQ7W9j+f1/ivV9czf4nf0k80o3FAsm9T86fI/u2HNZ5ALLGTaOz4TXiXe2Ed23EP3YKzc/+gcKTL8OTkz8Ir1TkiF0YrKr5O7eLEDlcCgWHKTG58EpPTr4nd+apGbnueayjGeJRQnXPU3LVD5n4uZsJ795My4v3kTvjZEJvP0d4z7vEI920PH8vYLCJN/pUzwNQeNon6H7vLXYtq6JgQSXEY4T3NpA781T2Lv8fdt19Ha2v/nlQX7vIYfhpsKpGK5vKsKJQcPiOBxYULLik3OPLynO7GDcYfzYABQsuxZc/Gm+giIJT/o7OTa+QGzyBUWd+ir2P3Mj2X30eX9F4TFYu3l4mGh7qPADe3ALGXXYdkz7/cwpOXsL+J/+P0ef/E60v/ZGscdMo+eQNtK/9C+F9WwfvxYukLgh81e0iRA6HQsFhCJRV5ABXewvGdmaVHHOq2/W4xZuTj7dgrLMdTC8KFlxC6Zd/w5Rr7iZQfgbYGP5xwcM+T7L2tY+TPamcrHFBwnu3kDVhJsbrxz8uSGTvh4cmRIaIqmBVTcZdmSTDl0LB4bkIGFUw/6IFxuPN6Ms58+edT9urjxLraCbW1U7bK38icMwp2GiY8N4GrLVEW/fQ+PgtFJy0BG8fcwD6Ok+yWEczbWtqKDrzUwD4RpXQtfV14uFOwrvq8Y3S6rIyZI0Fvu52ESKp0iWJKQqUVYwBfugbNTFUfO4X/iXTlzO2sSj7n/41HW+twvj85B17FsWLPoeNhtm1rIpo805MVi75885n1FmfwSR+XC0v3k/Xtjcpufx7hzyP8WUdeK59j95E7swK8o49EyCxfsEPiO7fTt7xH/nA+gUiQ1ALML2hurLJ7UJE+qNQkKJAWcWngXNGnX31SVnjpp3odj0iMqz8oKG68t/dLkKkPxo+SEGgrKIEWOwfO7XbP3bKfLfrEZFh52vBqpoSt4sQ6Y9CQWoqgWj+vPPPzsSFikTkqOWhpY9lGNAbXD8CZRWTgLOySo6J+YpL57pdj4gMW18JVtVMdrsIkUNRKOjfEiCcN2fxOcaYFC6eExHpVTbOZkkiQ5ZCwSEEyiqmAhVZE2fFfaMmHOd2PSIy7H0+WFVT6nYRIn1RKDi0vwO6AuVnnK5OAhEZAD5A23vKkKVQ0IdAWcUMYIG3cHzIr7kEIjJwvhysqsl1uwiR3igU9O0yoDN/zqJTM32hIhEZUGOBq9wuQqQ3CgW9SFxxcLzJyt2fNf6Yk9yuR0RGnGvdLkCkNwoFvTsPiOQdd87xxudXN5+IDLS5waqajNx6XYY2hYKDBMoqioBzgD3Zpcdl7E6IIpJ26i2QIUeh4MPOAExO8MRSb27BeLeLEZER65JgVc0Mt4sQSaZQkCRQVuEHPgrszZ1x0in9tRcROQoe4GtuFyGSTKHgg+YB+d7C8T4tViQig+DzwaqafLeLEOmhUJAQKKswwMVAW2DW6fO18ZGIDIIC4O/dLkKkh9743jcZmAnszxo/Y57bxYhIxtCaBTJkKBS8bxEQziqZOc6bW6B9z0VksJwXrKrR7xwZEhQKgEBZRQ5wFrAnd8aC492uR0Qyihf4pNtFiIBCQY9jcTYqifrHTtM+ByIy2DSEIEOCQoHjLKAzZ+rxUzxZuaPcLkZEMs4pwaqaMreLEMn4UBAoqygATgAac6YdrwmGIuIW9RaI6zI+FABzAIPHi3/05DluFyMiGUuhQFynUOBcddCWO+PkGcaXFXC7GBHJWDODVTXab0VcldGhIFBWMQYoB5pzJs/R0IGIuO1KtwuQzJbRoQA4HrAYD76iklluFyMiGe+jbhcgmS1jQ0FiWePFQHP25DmlxufPcbsmEcl45cGqmqDbRUjmythQAEzAWdq4NXvSrGPcLkZEJOEitwuQzJXJoeBYwAL4iyfNdLkWEZEeCgXimkwOBacAbZ7cwhxPYFSp28WIiCQsDlbV+N0uQjJTRoaCxF4Hs4CWnOAJM4wxxu2aREQSCoCFbhchmSkjQwEwAzBAPGvcdM0nEJGhRkMI4opMDQWzgTiAr6hE8wlEZKhRKBBXZFwoSFyKeCrQlDV+xlhPVk6h2zWJiBxkfrCqZoLbRUjmybhQAIxN3ELZk2dr6EBEhiIDnO92EZJ5MjEUHIPzHw7fqAlTXa5FRKQvFW4XIJknE0PByUAIwJtXPMnlWkRE+nKK2wVI5smoUBAoq/AB84Amb/7ogCcrd5TLJYmI9OUErVcggy2jQgHO0sY+IJo1oUy9BCIylGXjfIgRGTSZFgomkZhP4B9dqlAgIkPdqW4XIJkl00JBGRAB8BWO09LGIjLUaV6BDKpMCwXlQBuAJzBKPQUiMtQpFMigyphQECiryMbZKrnDVzShwOPPzne7JhGRfswOVtXkuV2EZI6MCQU4kwwtYLMmzNTQgYgMB15ggdtFSObIpFBQSuL1+oonauhARIaLk90uQDJHJoWCWUAXgDeveLzLtYiIpKrc7QIkc2RSKHh/kmFOXrHLtYiIpEp7tMigyYhQECiryAVKgE4AT1ZAoUBEhguFAhk0GREKgHFAHLDewnH5xuPV0qEiMlxM1XLHMlgyJRQU07OSYfEk9RKIyHDiBYJuFyGZIVNCwRgSr9VbMFahQESGGw0hyKDIlFBQCnQDePOKR7tci4jI4ZrpdgGSGTIlFEwiMcnQm1uongIRGW7UUyCDIuNCgS5HFJFhSKFABsWIDwWJPQ8KgDCAyQpo+EBEhhsNH8igGPGhABiFs+cBxuv3evzZ2lxERIabiW4XIJkhE0LBaBKhwJM3KtflWkREjkRRsKomE35fi8sy4R9ZMT2XI+YU5Lhci4jIkTA4vZ4iaZUJoWAszmqGeHLy1VMgIsOVJklL2mVCKCgCIgAmO089BSIyXGmStKRdJoSCAiAK4MnKVU+BiAxXCgWSdpkWCtRTICLDlYYPJO0yKhQYf456CkRkuFJPgaRdv6HAOD5tjPlu4vupxphT01/agMmjZ06BP1s9BSIyXKmnQNIulZ6CW4HTgSsT37cBv0hbRQMvj56eAl+WegpEZLhST4GknS+FNhXW2gXGmNcArLVNxpisNNc1IAJlFX7AT+KSROPLyna3IhGRI1bodgEy8qXSUxAxxnjpWSrYmHEk3mSHgRwSdQMYYzJhDoWIjExetwuQkS+VN8mbgYeBEmPM94HngBvTWtXAyWX4BBgRkUNRKJC063f4wFp7tzHmVeC8xKG/s9ZuSG9ZA0YTC0VkpFAokLRLZU4BQADnH6TF+fQ9XJjkb6x9fyhBRGSYUSiQtOs3FCQuRfwE8CDOm+zvjDF/tNbekO7iRIaTaMuejbFQ8x6365CRw0bDBdkTy582Pn8EWOd2PTLypdJTcCVworW2C8AYUw2sAYZhKFBHgaSHtZbWNY/WRPe/1+x2LTKiTAW+G6qvbXO7EMkMqUw0bOCDY/PZwKa0VCMyTMVDzdsUCCQNLJmx8qwMEan0FHQDbxpjnsT5B/oR4DljzM0A1tqvpbG+o3Vw14C6CiQtut576z1gitt1yIjTQWJFVpHBkEooeDhx6/FMekoRGZ6stVFv/ugrgX1u1yIjTixUX9vldhGSOVIJBY3AY9ZaXe8v0gtjzFO7/vCtLfAtt0sRETkqqYxVfRKoN8b8yBhzXLoLSqt4VN1wkg53u12AiMhA6DcUWGs/DZyIM7nwd8aYF40xXzbGFKS9uqP3gTkENhJWN5wMtBDwiNtFiIgMhJRmtVprW3HWKbgXmAh8DFhjjLkmjbUNuHikq9PtGmTE+XNDdWW720WIiAyEfkOBMWaJMeZhYAXOjoOnWms/Csxn6A+iRpO/sQoFMvCWuV2AiMhASWWi4VXAT621f+s5YIz5obX2OmPM59NX2oDoJGmp43i4U6FABtJ+4C9uFyEiMlBSGT4oSw4ECR8FsNY+PfAlDahOkl6jDYcUCmQgPdhQXanJqyIyYvTZU2CM+WfgX4AZxpjXk+4qAJ5Pd2EDJIyzdbIBbLyrQ6FABtLhDx0sLcpGG9tI+oRZ2hLtv5lI7w41fLAMp2v0B0BV0vE2a+3+tFY1QEL1tTZQVtGOMxciHOtsC7ldk4wY7wEH96Ad2tIiH7ANGJeOgkSAbwP/43YRMnz1GQqstS1AC86GSMPZgVAQ72xVT4EMlPsaqisPd0Gvj6BAIOkVc7sAGd5SmWg43LUBJQCxjqZOay3GmH4eItKvlIYOlpT7c4FTAM9vLs35Rkm+9raRtNLKs3JUMiEUtAKlANi4JRbtwufPOfRDRA7p7YbqyjUptj0d+KdcH+HiXHNuOosSQT0FcpQy4WNLK87wAQDxSGeze6XICHFPKo2WlPsNcC6w/WPH+XOyvCYTQri4S5MM5ahkQihoIalHJN7d0exeKTJCpLrXwQRgMtBaUeqdl8Z6RHq0ul2ADG+ZEgoOXAIW72pvdq8UGQFWN1RXbkqx7QLAluSZ3KlFpiydRYkktLhdgAxvmRIKDky+iYdam1ysRYa/VCcYeoDFwL4l5b7ZXo/JhP9r4j6FAjkqmfCLqpmk3RKj7fsVCuRIxYD7Umw7FRgNhE6apKEDGTTNbhcgw1smhIImkvY/iDbvHBYLL8mQtLKhunJXim1PBaLHFJvCCflmajqLEkmingI5KpkQCtpwhg88AJHGbU3WxnUtrxyJVIcOfMDZwL5LZvnnerQwhgwehQI5KiM+FITqay2wF3DWJojH4ra7U0MIcri6gAdTbDsTCADd8yd4NHQggyWOrj6QozTiQ0HCdiC355tYV/s+F2uR4emxhurKVH/hngZETpjgGTs24JmQzqJEkrSxtMX230ykb5kSCrbgfHIDIN7Z0uhiLTI8pTp0kI2ziuG+C4/xqZdABlOz2wXI8JcpoeADk8Oizbt3ulWIDEstQE2KbY/FWUEzMq/EOzd9JYl8yDa3C5DhL1NCwQd6BsK7N213qxAZlh5uqK7sSrHtmUDX2dO8pYXZZnQ6ixI5yFa3C5DhL1NCwT6SLkuMNG5tstGwtlGWVKU6dJAHnAg0Lp6uoQMZdFvcLkCGv0wJBe04lyZm9xyIhVrUWyCp2AWsSLHtHMDj8xA/dqxnThprEumNQoEctYwIBYnLEuuAgp5j0da9O9yrSIaR+xqqK1PdjnYR0H7hMb7pAb/JT2NNIr1RKJCjlhGhIOEtIK/nm2jTdvUUSCpSHTooxplk2HTWNC1rLK7QnAI5apkUCt4jaWOk7p3vKBRIfzY2VFeuTrHt8QABP96Zoz3HpbEmkb6op0COWiaFgh0kTTaMtTV2xMOdWhJUDuWeVBotKfcb4Fyg5dJZvrIsr8nu7zEiA6yRpS0dbhchw1/GhIJQfW0I2EPSIkaxjib1FsihpDR0AIwHpgEtp03WVQfiiga3C5CRIWNCQcLbQGHPN9GWPe+5WIsMba81VFe+nWLbEwE7JtdkTxtlytJZlEgf3nS7ABkZMi0U1JF0WWJ490aNwUlfUp1gaIDFQOOSct9xPo/xpbcskV697nYBMjJkWijYTvJkw/fe2mGj4ZCL9cjQFCfF+QTAFGAc0HFKqa46ENesc7sAGRkyLRTsBCxJrzvasmeje+XIEPVsQ3VlqvNNTgZiU4tM/qQCMz2dRYkcgkKBDIiMCgWh+toIsImkeQXhvQ0KBXKwVIcOvDgLFu27dJZ/jscY089DRNJhN0tb9rpdhIwMGRUKElaTFAq6tqzdZK3VHuTSIww8kGLbGTirZHadONGjoQNxi+YTyIDJxFBQl/xNrH1/KN7Zqq2UpcfjDdWV+1NsWwFE5ozzjB6f5ylNZ1Eih6ChAxkwmRgKduBskHTgKoTI/u317pUjQ0yqQwdZwBnA3ovLtDaBuEo9BTJgMi4UhOpr48CrwIG97sM76zSvQMAJi8tTbDsLyAEi80q8c9NXkki/1rpdgIwcGRcKEtYC/p5vurat326jkU73ypEh4pGG6spU/x2cAXQtnOKdOCrHjE1nUSKH0IQWLpIBlKmhYFPiqzNb3Fobbd2zqe/mkiFSHToIAKcA+86brqEDcdVzLG2J999MJDUZGQpC9bXtwGaSL03ctTHVJW1lZNoLPJli29mA12OIzx7n0dCBuOlvbhcgI0tGhoKE1UBRzzehjS/V2Vi028V6xF1/bKiujKbY9hyg/SMzfNPyskxBOosS6YdCgQyoTA4FH+gZsJHuaKRpxwa3ihHXpTp0UATMAfafPU3LGour2oE1bhchI0smh4L3gFYgt+dA97b1urQnMzUAL6TYdh5Ajg/PrDGe49JWkUj/XmBpS6q9WyIpydhQkLg0cQUwpudY57uvNsQjXW3uVSUuubehujLVVS3PBVory3wzs30mt9/WIumjoQMZcBkbChJeJflnYK2N7Nv6hnvliEtSHToYB0wHWhZO0dCBuG6V2wXIyJPpoWBH4nZgslhnw2sKBZllfUN1Zap/5ycAtigb//Riz6w01iTSn3acydIiAyqjQ0GovtYCK4HinmPhHXW7Yl1te9yrSgbZ3ak0WlLuN8BioOmyY/3H+jzG399jRNLoCZa2hN0uQkaejA4FCa/hLGJ0YNvbyO531VuQGSxwT4ptS4ESoP3UUg0diOtSXY5b5LBkfCgI1dfux7k88UBvQWhj7evaTjkjvNBQXbklxbYLADupwAQmF5oZ6SxKpB8xoMbtImRkyvhQkLCSpHkF0eadrbHWPdo5ceRLdYKhB+eqg31Lyn1zPMbo/4246XmWtjS6XYSMTPrl5ngTJ317ew50bn7lJffKkUEQBe5Pse10nNUvOxdM1NCBuO5PbhcgI5dCARCqr+0AXgYO7HbXufnVd2Odbbvdq0rS7MmG6sp9KbY9BYiVj/GMKskzU9JZlEgKFAokbRQK3vcMSasbAnRvW1/rTikyCFIdOvADZwN7K2f55hpj+nuISDq9xdIW7egqaaNQ8L56YDtJOyd2bFj1uo2GQ+6VJGkSAh5JsW0ZTlgMH1+ioQNxnXoJJK0UChISyx4vJ+kqBBsNx7p3bXzFvaokTf7cUF3ZnmLbhUD3KZM840fnmvHpLEokBfe6XYCMbAoFH7QW51NkTs+Bjg2rXrbxeMy1iiQdUh06yAEqgH0fOcanXgJx21qWtmjTNkkrhYIkofrabuAvwLieY7HWve3Rpu1vuleVDLD9OH/HqTgO8BqIzhnnnZvGmkRScafbBcjIp1DwYc8nvh64PDFU/5IuTxw5Hmyoroyk2PZsoPPc6d4pBdlmVBprEulPhBSX5BY5GgoFBwnV1zbhBIMD48fd2zfsjLbt2+xeVTKAUt3roACYDzQuCmroQFz3GEtb9rpdhIx8CgW9exrITj7QseFvK1yqRQbOe6S+B/0cwPg9cOxYz5w01iSSijvcLkAyg0JB77YC7wCjew50b1u/Pdqy+x33SpIBcG9DdWWqe1qcC7ReXOY7JsdnAuksSqQf+9BeBzJIFAp6kdhS+VGS1iwAaH9z5QrtkzSspXrVwRhgFtB85lStTSCuW8bSllTnwYgcFYWCvq0H3iWptyC8853d0aYd690rSY7ChobqytdSbHsCYAuy8M0o9pSnsSaRVPzW7QIkcygU9CGxmNEfObi34I2nVlobj7tTlRyFe1JptKTcb3CGDpqXlPvL/V6Tld6yRA7pGZa2rHO7CMkcCgWHtgGoI2ndgsi+Lfsj+7bpP+nwk9LQATARKAVaKyZr6EBc91O3C5DMolBwCIm5BQ8AecCBnXDaX//rM1rlcFhZ3VBdmeomMgsAW5JncqcUmpnpLEqkH/XAn90uQjKLQkH/NgKvk7RuQbR5Z2t477vaE2H4SHWCoQdn6GDfknLfbK/H6P+HuOlnLG3RzGYZVPql149Eb8GDODvlvd9bsO7xZ20s2u1aYZKqGHBfim2n4WyIFTppkoYOxD3W2ibgd27XIZlHoSAFofraLcBqYELPsVhbY0fXlnUr3atKUrSyobpyV4ptTwFixxSbwgn5Zmo6ixI5FGPM/7G0Rdu2y6BTKEjdIzirHB74mbWt/cvqWGdrqm844o5Uhw58OHsd7Ltkln+uxxjT32NE0sFaGwF+7nYdkpkUClIUqq/dgbNE7sQDB23ctr/x1KNWKxoNVV04Qz+pmAkEgO75EzwaOhDXGGPuZ2nLdrfrkMykUHB4HgbiQE7Pge5t67dH9m1Z415Jcgg1DdWVrSm2PQ2InDjBM3ZswDOh39YiaWCtjQM3ul2HZC6FgsOQ2EHxXpLmFgC0vvKnp2w0rPG/oSfVoYNs4HRg34UztSOiuCfRS/CW23VI5lIoOHzPAg3AmJ4D8VBLV+fmV550rSLpTQupbyJzLOAHInPH66oDcUeil+B7btchmU2h4DCF6mujwJ1AAeDtOd7+xlNro+37t7pWmBzsoYbqylQvGT0T6Dp7mre0MNsUp7Mokb4YY+5hacvbbtchmU2h4AiE6mvfBZ4CJiUfb1/7+KPaF2HISHXoIB84EWhcPD3zhg4+/VAnE29qo/AHrcy6pZ3b1oQP3Pf05ijH/rydwPdbOffODrY09/9Pu74xRs4NrXz6oc4Dx7a1xDnttg5G/7CVbz7R9YH2F93VwSs7tDiotTYKLHW7DhGFgiP3CM7s9kDPgfDujXu7d9Q971pF0mMXsCLFtrMBj89D/NixnjlprGlIuv7MLBquzaf1+kKWX5nLf6zo5tUdMfaF4vz9/SH++9xs9l9XwMkTvVzxQGe/5/vqY12cUur9wLEfPNfN1fP9vHttAY/URQ6EgPvWR5hR7OHkSd7eTpVRjDG3s7Rlo9t1iCgUHKFQfW078HugJPl468sPPxMLtexwpypJuK+hujLVHptFQPuFx/imB/wmP401DUlzxnvJ9jlLMhjAGNjUFOehDVHmjPPyiTl+cnyGpYuyWbc7xtv7+v5Uf+/6CKNyDOdN/+Cb/LvNcRZP91KUYzhlkpfNTXFauy3Vz3dz43k5fZwtc1hrO4H/crsOEVAoOFov4+ykeGBfBGLReOsrf3rIxqMR16qSVIcOinEmGTadNS1zJxj+S00nge+3cuwvOpiYb7i4zMebe+LML3n/10NeluGYYg9v7uk9a7V2W767spubLvjwm/zccV6e3Byjucvyyo4Ys8d5+H8ruvl6RRajcrRGlDHmFpbqg4QMDQoFRyFUXxsH/oCz0mFWz/HI3obGzk2vPu5aYZltY0N15eoU2x4PmIAf78zRnuPSWdRQdmtlLm3XF/Ds5wL8/XF+sr3QHrYUHfSGXZRjaAv3vk7X/1vRzRdO9DOl6MO/Uq4/K5tnt0Y5544OvnpKFpEYvL4nxqXlfj71YIizf9fBz1eHeznryBe3dg9al0CGEIWCoxSqr92Os3ZBafLx9tefWBNp3qWZxIPvnlQaLSn3G2Ax0HzpLF9Zltdkp7esoc3rMZw51cd7rXF++UqY/CxDa/cHA0Brt6Ug68Of7NfuivHUu1G+cXrWh+4DGJ1ruO/jAdZ9JZ9rT8vimr90cctHc6h+rpu547089dkAv3olzFt7M2/CoceYb7O0pcXtOkR6KBQMjBU42ytPTD7Y+tIfl8cj3e3ulJSxUho6wBnymQq0nDY586466Es0Dpv2W+aM97Bu9/tDBR1hy6b9ceaM//CvjGcaojQ0x5n603Ym/LiNH78Q5sENERb834f/6f/61QinTfYyd7yXN/bEOHmSlyyvYV6Jh/V9DE2MVNG4rcWZlyQyZCgUDIBQfW0MZ5vTGJDXczzW0dTZ8eaKh7U1wqBZ01BdmWrvzImAHZNrsoOjzKx0FjVU7emIc+/6CO1hSyxueWJjlHvWR1g83cvHjvWxfk+MB9+K0BW1/Neqbo4v8XLs2A9fKfDlk7LY9LV81n4lj7VfyeMrJ2dRWebjiU8HPvR8v3g5zNJFTqfM9FEeVr4bpT1seWVHnBnFmfPryFob93nMV1jaol8OMqRkzv/CNAvV1+4HfoNzNcKBn2vnppc3h3dvesm1wjJLqhMMe4YOGi871jfb6zEZeU2cAX75SpjJP2mj+IdtfOvJLv73whwuO9bPuDwPD14e4Dsruin+YRu122Pc+/HcA4+98dluPnp3BwABv2FCvufALT8LcnyGcXkf/PXyrb92892zs8lPDEFcf2Y2KxqiTPlpG0tm+TLq0sS45TcsbVnrdh0iBzP6FDtwAmUVBvgscA5wYHVD48vyjr7gq1/y5haU9PlgOVpxYGpDdWW/u8stKfdPxVlOdsutlTmfnVzomZ726kQSYnHb5PWYY1ja0uR2LSIHU0/BAArV11rgfmAfMLrnuI2GY62rH7rfxiJdfT5YjtbfUgkECScDsalFJn9SgQmmsSaRDzGG6xQIZKhSKBhgofraTuCXQCHOJjsARPZt2d/+5sqHrLpm0iXVoQMvzoJF+5aU++d6jNGF8jJoIjG7xmPM7W7XIdIXhYI0SOyNcD8wOfl4Z/1L9d3vvfmMK0WNbGHggRTbHoOzmVXXiRM8uupABk3c2ojfaz7D0pbMusxChhWFgvR5AucyxQ+sX9C6+qG/RZp3av2CgfV4Q3Vlqt2xFUBkzjjP6HF5nkn9thYZINE432Vpy1tu1yFyKAoFaZK4TPHXQAswJvm+5ueWPRzrbN3tSmEjU6pDB1nAQmDvxWVam0AGTyhi12Z5zY/crkOkPwoFaRSqr20DbgZyEzcAbHdHuOXF+++JR7o7XCtu5GgHlqfYthzIASLzSrxz01eSyPuicdvt9/BxDRvIcKBQkGah+tqtwP/hrHZ44ELsaNOOlrbXHrvXxmNR14obGR5pqK7sf09fxxlA18Ip3omjcszYdBYl0iMU4Tv+/27d5HYdIqlQKBgcrwB/wllW98Bs9+5tb7wXeueFVD/lSu9SHToI4FyKuO+86Ro6kMHRHra1hdnmJ27XIZIqhYJBkFi/4BGcrZY/cEVCx5sr3+hsWPukG3WNAHuBVH92s3H2/YnPHufR0IGkXSRmO7O8XK6ljGU4USgYJImJh7cD7+EshXxA26vLX+javuFZVwob3u5vqK5MdfjlHKD9IzN80/KyTEE6ixIBCEX4atZ/t27tv6XI0KFQMIgSCxvdDESAUcn3tb70xxXduzetdqOuYSzVoYMiYA6w/5ygV0MHknaNofi9RdWtv3O7DpHDpVAwyEL1tY3AT4EAziI6B7Q8d/dfwo3b1rlS2PDzbkN15Qsptp0HkOPDUzbaMzuNNYnQ3GU3jwl4rna7DpEjoVDggsSKhz/B6S3IS76vedWdf9LiRim59zDangu0Vpb5Zmb7TE66ChLpitrOPR3xi1jaEna7FpEjoVDgklB97dvAz4BxONfOO2zcNj9zxwPR1n2b3aptmLg7lUZLyv3jgOlAy8IpGjqQ9Ilbaxua41+edUt7vdu1iBwphQIXheprXwduxVnDILvnuI1FYk2r7rg31tG0zbXihrY3Gqor30yx7QmALcrGP73YU57GmiTDbWm2vzv25+13uV2HyNFQKHBZqL52NfBbnD0SDuyqaMOhSNOqO5fFQi07XStu6Ep1gqEBFgNNlx3rP9bnMb70liWZand7fP32tviX3K5D5GgpFAwBofraVcA9wBSSVj2Md7Z2Na28/Y5oW2ODW7UNQRbnZ5WKUpzLP9tPLdXQgaRHW7dt3huyF5752w4tYyzDnkLB0PE48DAwjaS/l3hXe7hp5W13R5p317lW2dDyQkN15ZYU2y4A7KQCE5hcaGaksyjJTF1R2/3GntjFc29t3+F2LSIDQaFgiEha9fBxIEhSj4GNdEebVt52vy5XBFIfOvDgDB3sW1Lum+MxRv/WZUBF4zb+4rbYVxbe3vGi27WIDBT9ohxCEsHgXuBRnB6D98fA47F48zO/e6R718Zal8obCqLA/Sm2nQ4UAp0LJmroQAaWtZZVDbGfnXtnxx1u1yIykBQKhphQfW0c+CNwH84GSlnJ97c8v+zxrm3rV7pR2xDwZEN15b4U254KxMrHeEaV5Jkp6SxKMk/t9tifflYb/v/crkNkoCkUDEGJHoPHeP+qhNzk+1tXP/S30KZXHrM24/ZZSXVtAj9wFrC3cpZvrjGmv4eIpOzNPbGXb3w2fMXyukjM7VpEBppCwRAVqq+1ofraZ4CfA+M5aOXD9rWPvRx6+7kHbTyeKb+YQjhzLlJRhhOkwvNLvMenrSLJOA3N8XfvXBe5cHldpNvtWkTSQaFgiAvV174M3AQU44yRH9Dx1sr1ra888rt4pKvNleIG1/KG6sqOFNsuBLpPLfWWFOeaceksSjLHzrb47oc2RD7yo+e7m9yuRSRdFAqGgVB97XrghzibKI1Ovq972/rtTc/c8etYR/N7rhQ3eFK96iAHqAD2fWSGJhjKwNjZFt93+2uRi/7tia5Nbtcikk4KBcNEqL62Hrgx8e345PtirXva9z/1qzvC+7a8NviVDYr9OJdqpmI24DUQnTPeOzeNNUmG2NUe3/+Ll8OX/8eKrrVu1yKSbgoFw0iovnYr8N/AXpwrEw7MoLPRcKx51Z3LnQmI8ZG2stoDDdWVkRTbngV0Lp7unZqfZYrSWZSMfLvb4003vRD+pxv+1p2pV/xIhlEoGGZC9bV7gR8AL+Fci+9Pvr997WMvt62p+b2NhkNu1JcmqQ4dFADzgcZFQZ+GDuSo7O2IN9/0Yviausb4g27XIjJYFAqGoVB9bRdwG86b5WQgP/n+robXtjT97Q+/jnW27nKjvgH2HvC3FNvOBYzfA+VjPbPTWJOMcPtC8ZabXgx//e198WXL6yIZd+2vZC6FgmEqVF8bD9XXPg78D04o+MAs+2jT9pb9T/7q9vCezS+7UuDAubehujLVX8rnAq0Xl/mOyfGZQDqLkpGrMRRv/cmL4X97a2/89woEkmkUCoa5xJUJS4EWnF6D9+cZRLqizc/e9Vjb639dFo90p3o531CT6tDBGJz1CZrPnKqrDuTI7GiLN974bPjf1u+J/06BQDKRQsEIEKqv3QV8H1iHs5mSL/n+zvqX6ptW/ObWSPOut10o72hsaKiuTPWKihMAW5CFb0axpzyNNckItWl/fMd3V3Z/q35//LcKBJKpFApGiFB9bQdwK/AAztLIo5Lvj7XvDzU9/ev7QvUv/dnGomEXSjwS96TSaEm53+AMHTQvKfeX+70mq7/HiCRbtyv27r8/3XX9ng6rIQPJaAoFI0iovjYWqq/9M06vQRSYwkF/x+2v/3VN87N3/WqYLHaU0tABMBEnCLVWTNbQgRye57ZGN/znM91VnVHuWl4XGWmX84ocFoWCEShUX7sR+C7wLM4WzB/YNyHSuLWp8Ymf/7Zr25vPDOE1DWobqitTXT1uAWBL8kzulEIzM51FychhreXRdyJrfvR8+Btxyx8VCEQUCkasUH1tCLgT+ClOKJj0gQY2bltXP7iq5aU//ibW0TQUew1SnWDowRk62HfZsb7ZXo/Rv2npVyxu43e/EXnu169G/nV5XeQJDRmIOPQLdARL7LS4FvgO8BYwA8hObhPeUber8fFbbg+98+LyIbTgUQy4L8W203A2iwqdNFFDB9K/UMSGbnox/Nj9b0b/eXld5EW36xEZShQKMkCovrYJuBn4Lc56Bh/aObD9jSdfa3zyVz8P73n3VWut25+aVjRUV+5Ose0pQOyYYlM4Id9MS2dRMvztao/vue7Jrj8+tzV27fK6yHq36xEZahQKMkRisaNncOYa7MBZIvkDC/zEQ82dzc/+4dHW1Q/dFgu17HChzB6pDh34gLOBfZfM8s81xvT3EMlga3fF6q79S9c9W1rs9cvrIpvdrkdkKFIoyDCh+todOHsn/B/OXIMpgDe5Tfd7b+5ofPzm20IbV9fYaKRrkEvsAh5Kse1MnGDTfcIEj4YOpFdxa+MPbYjUfndl912dUf5reV1kp9s1iQxVvv6byEgTqq+NAy8EyireAC4DzgfagX0HGllr29c9/krnptVvFZxYea5/3LQFxngGI0TWNFRXtqbY9jQgcuIEz9gxAc+EdBYlw1NnxIZuWR1+7rmtsWXAPcvrIsNljQ4RVygUZLBQfW0bcFegrOJ54LM4ExF3AZ09bWLt+0PNz/6hxjd68vP5884/xz9mynyT3n76VIcOsoHTgX0XzvSdmcZ6ZJja2RbfdeOz3c9uabG3Aqt0hYFI/xQKhFB97buBsoobgIXAlcAYnHkHB67bju5/r7l51R1/8o8LPpc/97xFvuJJc9IQDlqAmhTbHouzbXRk7nhddSDvi1trn90SW/uz2vAL0Tg/W14XqXe7JpHhwrg/0VyGkkBZRRHwMeAcoBvYDXzoH0nWhJnj8+ace65/1MRjB/Dpf9dQXfn5VBouKfd/FZhz9jSv/1sLs784gDXIMNYRtm2/eiX8/KotsReBXyyvizS6XZPIcKKeAvmAUH1tC3BHoKziaeDvgJNwhhP2kBQOwrs27gnv2nhfdulxE/OOO+dcX9H4sgF4+lSHDvKBE4Gdi6f7PjIAzysjQH1jrO4Hz4XX7gvZJ4Bly+si3W7XJDLcKBRIr0L1tduAWwJlFdNxeg6OBzqAvcnturdv2Nm9fcOy7MlzSgNlp53mK544+wgnJO4EVqTYdjbg8XmIHzfWM/cInktGkHDMdj/wVuS5e9dH3wV+B7yo+QMiR0bDB9KvQFmFAY4BPg4cB7QCvXbL+opKCgLHnX1ydskxJxtfVqC3Nn3434bqym+k0nBJuf/bwORLZvmKv3xS1qcP4zlkhNneGm+ofq77lS0t9k3gV8vrIrvcrklkOFMokJQlwkE58AmckNAK7O+trfFlefOOO3te9pS5Fd7cwlQuFzy1obry5f4aLSn3FwM3Aduqz8++bPY47/zUX4GMFF1R27m8LvrsXa9HdgKPAst1uaHI0VMokMOWCAdzgH8AgjgTEveQdLVCspxpJ0zNPebkCt+oicf1ccVCfUN15axUnntJuf8c4B8Dfrb//mO538rymux+HyQjypt7YutuejG8fl/I7gZ+vbwuUud2TSIjheYUyGEL1ddaYH2grOJNnFBwPs5CQgYnHHxgFcSuLWu3dm1Zu9U3amJhoPyMBVnjgsd7sgPFSU3uSeV5l5T7DbAYaL50lm+WAkFmae6y++5YG16x4t1YN7AKuHd5XaTD7bpERhKFAjliiXDwLvCbQFnFA8AZwEVACdCMs+7AAdHmna2ttQ88AzyTXXrc8YGy08b6x0yZS4pXHSTOOxXYcvoU30UD8ypkqIvGbfS5rbHnf7463BCO0QTcAbyuyYQiA0+hQAZEYifGRwNlFX8F5gOX4mxr3OvQQvf2Dc3d2zcsHf8P393QUF0ZSfFpTgTsmFyTPa3IDMQlkDLEbWmO1/98dXh1XWM8AjwGPLq8LtLZ3+OGEmNMA/BFa+1Tbtci0h+FAhlQofraMPByoKziFZxlkz+Cs72xwZmY2ExiJUKgLtVAkBg6OBdovOxY32yvx3j7e4wMX3s74jvuWR9Z9dTmWATYCNy5vC6ydSDObYxpT/o2gBNcY4nv/wn4PjA9eQtxY4wPZ5XPz1trHz3ofFk4m4xdAYzCuWz3EWttSlfTiAwlCgWSFomhhU3ApkBZxTKcdQ7Ow5mDkAc8GqqvPZzFZaYC44AtJ0/SssYjVWu33V/zTnTFvesjTdbpXboXeHZ5XSTW32NTZa3N7/nzwZ/ijTE5wC9wVvR8JulhF+Es3vV4L6e8HjgZOBVnvY1pOFt6iww7CgWSdqH62lbgucTGSyU4AWHtYZ7mZCA2tcjkTyowwYGtUNzWGbEdKxuiq25fE2mIxMkH1gD3La+LNA1mHdbaLmPM/TgbhD2TdNdngbuttdFeHnYK8LC1dkfi+4bELdkJxpif4ASGx4GrrbVdAMaYLwHXAaOB54CvWGt3GGO+B4y21l5jjPHj9LL9wlr7bWNMLtAETLTWDurPSEY2hQIZNIneg12JW8qWlPu9OJ/c9i0p95/gSe8ujTKIIjEbXr099uKvXgm/0dJNAc78k5uBd1ycSHgn8BdjzFettZ3GmCKcOTKn99H+JeDfjDFh4Flgvf3wtd6X4/Q2dAHPA/8I/MoYsxhn6OEC4E3gxzi9I2fjXGHxs8TjT8H5f3NO4vvTgToFAhloCgUyHBwDFAD7T5zg0dDBCNAVtaGXt8dW37ku8vqeDluE82b5O2Dt8rpIr+tdDBZr7fPGmN04y3svw3lDf8dau7aPh/wA51P7VcBPgUZjzPXW2juT2tzc05NgjPkzcELi+FXAb621axL3XQ80GWOCwItAmTFmDE5IuB34F2NMPk44WDUwr1jkfQoFMhxUAJE54zyjx+V5JrldjBy59rBteW5r9IXfr4usbw8zFvACv8XZryDVq1AGw+9xhgyWAZ/B6T3olbU2hjMP4ReJbv3PA781xqy21m5INEvuHQsBPf+OJ+EMlfScq90Y0wiUWmsbjDGv4ASAs3EmQJ6Ac+nvOcAtR/siRQ6mUCBD2pJyfxawENhbOcu30O165Mjs77R7Vrwbff6eNyJvR+KU4MzSfwhYsbwuEnK3ul79HviuMeZ0nIW5Lk/lQdbaTpxw8D2cjbs29POQHTjzDAAwxuQBY4DtiUOrcBbsOhF4OfH9hTiTGv+W6osRSZVCgQx15UAOEJk7XlcdDDc72uJbntgYfeGRt6NbLYwHxgJ/AZ5aXhdpdre6vllrtxhjnsNZbfNJa22f82CMMV/HmThbi3Op7VU4w12vpfBUy4B7jTHLcALEjUCttbYhcf8q4AHgZWtt2BjzDM5wxbvW2r29nE/kqCgUyFB3BtB1xhTvxFE5ZozbxUj/uqI2tH5PfN3yusiatbvinTiffAtx3tyeXV4XaXO3wpTdiTPP4bp+2nXibNI1E+eyxXeAf7DWbu7vCay1Txtj/h/wIFAMvAB8MqnJC0Au7/cKvIUz/0K9BJIW2hBJhqwl5f4Azkz0nd89J/u8kyd5+5r9LS6z1rKjzb773NbYmgc3RDZ0RcnHeZNrAh4BapfXRboOeRIRcZ16CmQomw14PYb4cWM9c90uRj6sM2I7Xt8dW/vI29E1b+6NN+MsMDUFZ6z8bmDdEJtAKCKHoFAgQ9k5QPvUIpMfitj2vCxT4HZBAl1R27lpf/ztF9+LvfX4xujmcIxcnCGCnkWHVgBvu31poYgcPg0fyJC0pNxfhHPN9zaccVrmjPOMvmimb868Eu/c0blmvKsFZpiuqA3VNzpB4ImN0XcTb/fjgWxgP84qfa8M9gqEIjKwFApkSFpS7j8T53rvXjfBmT3OU3zONG/Z7HHemaWFZrrPY9TrNcA6I7ajfn98w/NbY289uTnaEI1jcSYMFuPsS/AKsBJn9UH1CoiMAAoFMiQtKfd/DjgfZ733Rg7aejlZwI/v/Bm+4IKJ3pnHFHvKinLM6EEqc0SJxGxkR5vd8k5jfHPt9tjml7fHdid+OxTirCtggPdw9gR4ZXldpMWlUkUkTRQKZEhaUu7PBY7DuSRxPuDBufSrCehtU5oDenoRysZ4pk3M90zOyzKFaS94GIpbG9/TYbdv2h/f/OrO2Oa/bYm9F44Rx3nzLwSKEk234VwC9waw18U9CUQkzRQKZMhbUu7Pw7kSoQKYhzNB1uL0IrT39/hjik3hKaXeyeVjvFMmF5rJYwNmotdjvOmseShqD9vWPR12x7aW+I53GuM7ntsa3dbURThxtw8nBPRsK/wuic19ltdFtEiOSIZQKJBhZUm53w8EgTk4S71OTNwVIoVeBIBcH95TS70T55V4J5cWmPFjA2bcqBwzNttnctJV92DrCNu2PR12x7bW+I76xvjOV3fGdrzXajuSmnhwegMKcQJWFGdhnDXAW8vrIo2DX7WIuE2hQIa1JeX+MTgryZ0CHI+zwY7BWfWtNfE1JVOLTP7scd6xwVFm3KQCz7hxATO2ONeMzfGRPxS3aw7HbHdbt21q7qJpbyjeuLPNNjY0xxs37Ivv29VuOw9qbnB6AYoSfzbARpzJghuBbVpPQEQUCmTESPQiTMRZPOe4xK1npjxAW+J2WDPl/R48kwtN3uRCT8H4PFMwJmAKinNMflGOKSjIMgV5WeT7PSbb78XvNfh9HvxHOjwRjtlwd5RQV9SGQhE6QhEb6ogQauu2obawDTV12o6d7bZ14/54054O21fgMUAezvr7fhKXdOJMElwLvA00LK+LHBwcRCTDKRTIiLWk3G9wPhlPBmYAc4HpOF3nFqdXoQtn6CEExAbquf0ePAXZxp+fhT/Pb/x5WfjjFhuOEYvEiIdjNhaJEw/HiHVHrfM1RjxuOdz/kFk4a+MHEn/uCTzbgTqcXoCdwK7ldZFwr2cQEUlQKJCMsqTc78NZfW8szuI703DmKEzCCQmW90NDNxBO+jpgoeEw+HDe7LNxdovseePvqbMdJwBsxZkcuAMFABE5QgoFIsCScr8H51r8cTihoSc4jAVGJ27Jb8g9cwxM0p9jiftjSX82B908vXzvSTovB90fwpkbsQfnE/8OnAmVzUDj8rpIaOB+CiKS6RQKRFKQGIrIxpmsV5D4mpW4+Xn/k3xu4mtO4ljPzP5D3dp4fwijI+nPncvrIm70TohIhlIoEBEREcDpthQRERFRKBARERGHQoGIiIgACgUiIiKSoFAgIiIigEKBiIiIJCgUiIiICKBQICIiIgkKBSIiIgIoFIiIiEiCQoGIiIgACgUiIiKSoFAgIiIigEKBiIiIJCgUiIiICKBQICIiIgkKBSIiIgIoFIiIiEiCQoGIiIgACgUiIiKSoFAgIiIigEKBiIiIJCgUiIiICKBQICIiIgkKBSIiIgIoFIiIiEiCQoGIiIgACgUiIiKS8P8D5MT69oUt9+s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311700" y="214375"/>
            <a:ext cx="8520600" cy="93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t>Continue</a:t>
            </a:r>
            <a:r>
              <a:rPr lang="en-GB" b="1" dirty="0"/>
              <a:t>……</a:t>
            </a:r>
            <a:endParaRPr b="1" dirty="0"/>
          </a:p>
        </p:txBody>
      </p:sp>
      <p:sp>
        <p:nvSpPr>
          <p:cNvPr id="104" name="Google Shape;104;p8"/>
          <p:cNvSpPr txBox="1"/>
          <p:nvPr/>
        </p:nvSpPr>
        <p:spPr>
          <a:xfrm>
            <a:off x="6244200" y="1152475"/>
            <a:ext cx="28998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smtClean="0">
                <a:solidFill>
                  <a:schemeClr val="accent2"/>
                </a:solidFill>
                <a:highlight>
                  <a:srgbClr val="FFFFFF"/>
                </a:highlight>
                <a:latin typeface="Roboto"/>
                <a:ea typeface="Roboto"/>
                <a:sym typeface="Roboto"/>
              </a:rPr>
              <a:t>Country</a:t>
            </a:r>
          </a:p>
          <a:p>
            <a:pPr marL="285750" lvl="0" indent="-285750" algn="l" rtl="0">
              <a:spcBef>
                <a:spcPts val="0"/>
              </a:spcBef>
              <a:spcAft>
                <a:spcPts val="0"/>
              </a:spcAft>
              <a:buFont typeface="Arial" panose="020B0604020202020204" pitchFamily="34" charset="0"/>
              <a:buChar char="•"/>
            </a:pPr>
            <a:r>
              <a:rPr lang="en-GB" sz="1600" b="1" dirty="0" smtClean="0">
                <a:solidFill>
                  <a:schemeClr val="accent2"/>
                </a:solidFill>
                <a:highlight>
                  <a:srgbClr val="FFFFFF"/>
                </a:highlight>
                <a:latin typeface="Calibri" panose="020F0502020204030204" pitchFamily="34" charset="0"/>
                <a:ea typeface="Roboto"/>
                <a:cs typeface="Calibri" panose="020F0502020204030204" pitchFamily="34" charset="0"/>
                <a:sym typeface="Roboto"/>
              </a:rPr>
              <a:t>The majority of the content providers are in the top ten countries</a:t>
            </a:r>
          </a:p>
          <a:p>
            <a:pPr lvl="0" algn="l" rtl="0">
              <a:spcBef>
                <a:spcPts val="0"/>
              </a:spcBef>
              <a:spcAft>
                <a:spcPts val="0"/>
              </a:spcAft>
            </a:pPr>
            <a:endParaRPr lang="en-GB" sz="1600" b="1" dirty="0" smtClean="0">
              <a:solidFill>
                <a:schemeClr val="accent2"/>
              </a:solidFill>
              <a:highlight>
                <a:srgbClr val="FFFFFF"/>
              </a:highlight>
              <a:latin typeface="Calibri" panose="020F0502020204030204" pitchFamily="34" charset="0"/>
              <a:ea typeface="Roboto"/>
              <a:cs typeface="Calibri" panose="020F0502020204030204" pitchFamily="34" charset="0"/>
              <a:sym typeface="Roboto"/>
            </a:endParaRPr>
          </a:p>
          <a:p>
            <a:pPr marL="285750" lvl="0" indent="-285750" algn="l" rtl="0">
              <a:spcBef>
                <a:spcPts val="0"/>
              </a:spcBef>
              <a:spcAft>
                <a:spcPts val="0"/>
              </a:spcAft>
              <a:buFont typeface="Arial" panose="020B0604020202020204" pitchFamily="34" charset="0"/>
              <a:buChar char="•"/>
            </a:pPr>
            <a:r>
              <a:rPr lang="en-US" sz="1600" b="1" dirty="0" smtClean="0">
                <a:latin typeface="Calibri" panose="020F0502020204030204" pitchFamily="34" charset="0"/>
                <a:cs typeface="Calibri" panose="020F0502020204030204" pitchFamily="34" charset="0"/>
              </a:rPr>
              <a:t>USA, India and UK create more than half of the TV shows and movies on the platform</a:t>
            </a:r>
            <a:endParaRPr sz="16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166254" y="914401"/>
            <a:ext cx="6077945" cy="40108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63d8298ee7b974d6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t>Continue….</a:t>
            </a:r>
            <a:endParaRPr b="1" u="sng" dirty="0"/>
          </a:p>
        </p:txBody>
      </p:sp>
      <p:pic>
        <p:nvPicPr>
          <p:cNvPr id="2" name="Picture 1"/>
          <p:cNvPicPr>
            <a:picLocks noChangeAspect="1"/>
          </p:cNvPicPr>
          <p:nvPr/>
        </p:nvPicPr>
        <p:blipFill>
          <a:blip r:embed="rId3"/>
          <a:stretch>
            <a:fillRect/>
          </a:stretch>
        </p:blipFill>
        <p:spPr>
          <a:xfrm>
            <a:off x="311700" y="1213764"/>
            <a:ext cx="8046991" cy="366996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1096</Words>
  <Application>Microsoft Office PowerPoint</Application>
  <PresentationFormat>On-screen Show (16:9)</PresentationFormat>
  <Paragraphs>122</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Montserrat</vt:lpstr>
      <vt:lpstr>Roboto</vt:lpstr>
      <vt:lpstr>Times New Roman</vt:lpstr>
      <vt:lpstr>Calibri</vt:lpstr>
      <vt:lpstr>Simple Light</vt:lpstr>
      <vt:lpstr>           Capstone Project  Netflix Movies And TV Shows Clustering  Praful Gedam   </vt:lpstr>
      <vt:lpstr>DISCUSSION POINTS</vt:lpstr>
      <vt:lpstr>Netflix</vt:lpstr>
      <vt:lpstr>Problem Statement</vt:lpstr>
      <vt:lpstr>Data Exploration</vt:lpstr>
      <vt:lpstr>DATA SUMMARY</vt:lpstr>
      <vt:lpstr>Exploratory Data Analysis </vt:lpstr>
      <vt:lpstr>Continue……</vt:lpstr>
      <vt:lpstr>Continue….</vt:lpstr>
      <vt:lpstr>Continue……</vt:lpstr>
      <vt:lpstr>Continue…..</vt:lpstr>
      <vt:lpstr>Continue……</vt:lpstr>
      <vt:lpstr>Release Year</vt:lpstr>
      <vt:lpstr>PowerPoint Presentation</vt:lpstr>
      <vt:lpstr>Director</vt:lpstr>
      <vt:lpstr>Cast:- </vt:lpstr>
      <vt:lpstr>Year_added:</vt:lpstr>
      <vt:lpstr>K Means- k means clustering is an unsupervised Learning algorithm which Group the unlabeled dataset  the elbow is at k=3, indicating the optimal k for this dataset is 3. Let us visualize our data for different values of clusters , say 2,3,4,5,6,7,8 , for better understanding..</vt:lpstr>
      <vt:lpstr>Evaluation:- </vt:lpstr>
      <vt:lpstr> Hierarchical clustering:-</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Netflix Movies And TV Shows Clustering  Praful Gedam</dc:title>
  <dc:creator>Admin</dc:creator>
  <cp:lastModifiedBy>Admin</cp:lastModifiedBy>
  <cp:revision>65</cp:revision>
  <dcterms:modified xsi:type="dcterms:W3CDTF">2023-02-24T09:11:24Z</dcterms:modified>
</cp:coreProperties>
</file>