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9" r:id="rId3"/>
    <p:sldId id="258" r:id="rId4"/>
    <p:sldId id="261" r:id="rId5"/>
    <p:sldId id="262" r:id="rId6"/>
    <p:sldId id="263" r:id="rId7"/>
    <p:sldId id="291" r:id="rId8"/>
    <p:sldId id="310" r:id="rId9"/>
    <p:sldId id="311" r:id="rId10"/>
    <p:sldId id="312" r:id="rId11"/>
    <p:sldId id="313" r:id="rId12"/>
    <p:sldId id="314" r:id="rId13"/>
    <p:sldId id="315" r:id="rId14"/>
    <p:sldId id="323" r:id="rId15"/>
    <p:sldId id="322" r:id="rId16"/>
    <p:sldId id="316" r:id="rId17"/>
    <p:sldId id="317" r:id="rId18"/>
    <p:sldId id="293" r:id="rId19"/>
    <p:sldId id="318" r:id="rId20"/>
    <p:sldId id="319" r:id="rId21"/>
    <p:sldId id="320" r:id="rId22"/>
    <p:sldId id="321" r:id="rId23"/>
  </p:sldIdLst>
  <p:sldSz cx="9144000" cy="5143500" type="screen16x9"/>
  <p:notesSz cx="6858000" cy="9144000"/>
  <p:embeddedFontLs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snapToGrid="0">
      <p:cViewPr varScale="1">
        <p:scale>
          <a:sx n="103" d="100"/>
          <a:sy n="103" d="100"/>
        </p:scale>
        <p:origin x="108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683919"/>
            <a:ext cx="2133600" cy="357188"/>
          </a:xfrm>
        </p:spPr>
        <p:txBody>
          <a:bodyPr/>
          <a:lstStyle/>
          <a:p>
            <a:pPr lvl="0"/>
            <a:endParaRPr lang="en-US"/>
          </a:p>
        </p:txBody>
      </p:sp>
      <p:sp>
        <p:nvSpPr>
          <p:cNvPr id="4" name="Footer Placeholder 3"/>
          <p:cNvSpPr>
            <a:spLocks noGrp="1"/>
          </p:cNvSpPr>
          <p:nvPr>
            <p:ph type="ftr" sz="quarter" idx="11"/>
          </p:nvPr>
        </p:nvSpPr>
        <p:spPr>
          <a:xfrm>
            <a:off x="3124200" y="4683919"/>
            <a:ext cx="2895600" cy="357188"/>
          </a:xfrm>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3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821366"/>
            <a:ext cx="8512500" cy="168011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US" sz="3600" b="1" dirty="0">
                <a:solidFill>
                  <a:schemeClr val="tx2">
                    <a:lumMod val="75000"/>
                  </a:schemeClr>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3600" b="1" dirty="0">
                <a:solidFill>
                  <a:schemeClr val="tx2">
                    <a:lumMod val="75000"/>
                  </a:schemeClr>
                </a:solidFill>
                <a:latin typeface="Times New Roman" panose="02020603050405020304" pitchFamily="18" charset="0"/>
                <a:ea typeface="Montserrat" panose="00000500000000000000"/>
                <a:cs typeface="Times New Roman" panose="02020603050405020304" pitchFamily="18" charset="0"/>
                <a:sym typeface="Montserrat" panose="00000500000000000000"/>
              </a:rPr>
              <a:t>Airbnb </a:t>
            </a:r>
            <a:br>
              <a:rPr lang="en-US" sz="3600" b="1" dirty="0">
                <a:solidFill>
                  <a:schemeClr val="tx2">
                    <a:lumMod val="75000"/>
                  </a:schemeClr>
                </a:solidFill>
                <a:latin typeface="Times New Roman" panose="02020603050405020304" pitchFamily="18" charset="0"/>
                <a:ea typeface="Montserrat" panose="00000500000000000000"/>
                <a:cs typeface="Times New Roman" panose="02020603050405020304" pitchFamily="18" charset="0"/>
                <a:sym typeface="Montserrat" panose="00000500000000000000"/>
              </a:rPr>
            </a:br>
            <a:r>
              <a:rPr lang="en-US" sz="3600" b="1" dirty="0">
                <a:solidFill>
                  <a:schemeClr val="tx2">
                    <a:lumMod val="75000"/>
                  </a:schemeClr>
                </a:solidFill>
                <a:latin typeface="Times New Roman" panose="02020603050405020304" pitchFamily="18" charset="0"/>
                <a:ea typeface="Montserrat" panose="00000500000000000000"/>
                <a:cs typeface="Times New Roman" panose="02020603050405020304" pitchFamily="18" charset="0"/>
                <a:sym typeface="Montserrat" panose="00000500000000000000"/>
              </a:rPr>
              <a:t>Bookings Analysis </a:t>
            </a:r>
          </a:p>
          <a:p>
            <a:pPr marL="0" lvl="0" indent="0" algn="ctr" rtl="0">
              <a:spcBef>
                <a:spcPts val="0"/>
              </a:spcBef>
              <a:spcAft>
                <a:spcPts val="0"/>
              </a:spcAft>
              <a:buSzPts val="5200"/>
              <a:buNone/>
            </a:pPr>
            <a:endParaRPr sz="1600" b="1" dirty="0">
              <a:solidFill>
                <a:schemeClr val="lt1"/>
              </a:solidFill>
              <a:latin typeface="Times New Roman" panose="02020603050405020304" pitchFamily="18" charset="0"/>
              <a:ea typeface="Montserrat" panose="00000500000000000000"/>
              <a:cs typeface="Times New Roman" panose="02020603050405020304" pitchFamily="18" charset="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Times New Roman" panose="02020603050405020304" pitchFamily="18" charset="0"/>
              <a:ea typeface="Montserrat" panose="00000500000000000000"/>
              <a:cs typeface="Times New Roman" panose="02020603050405020304" pitchFamily="18" charset="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CA43F-C162-B6A3-5B0B-68A3209B415C}"/>
              </a:ext>
            </a:extLst>
          </p:cNvPr>
          <p:cNvSpPr>
            <a:spLocks noGrp="1"/>
          </p:cNvSpPr>
          <p:nvPr>
            <p:ph type="body" idx="1"/>
          </p:nvPr>
        </p:nvSpPr>
        <p:spPr>
          <a:xfrm>
            <a:off x="1877610" y="4310585"/>
            <a:ext cx="5998800" cy="605100"/>
          </a:xfrm>
        </p:spPr>
        <p:txBody>
          <a:bodyPr/>
          <a:lstStyle/>
          <a:p>
            <a:pPr algn="ctr"/>
            <a:r>
              <a:rPr lang="en-US" b="0" i="0" dirty="0">
                <a:solidFill>
                  <a:schemeClr val="tx1">
                    <a:lumMod val="60000"/>
                    <a:lumOff val="40000"/>
                  </a:schemeClr>
                </a:solidFill>
                <a:effectLst/>
                <a:latin typeface="Times New Roman" panose="02020603050405020304" pitchFamily="18" charset="0"/>
                <a:cs typeface="Times New Roman" panose="02020603050405020304" pitchFamily="18" charset="0"/>
              </a:rPr>
              <a:t>Most of the people likes Queens and Manhattan</a:t>
            </a:r>
          </a:p>
          <a:p>
            <a:pPr algn="ctr"/>
            <a:endParaRPr lang="en-IN" dirty="0">
              <a:solidFill>
                <a:schemeClr val="tx1">
                  <a:lumMod val="60000"/>
                  <a:lumOff val="40000"/>
                </a:schemeClr>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F2A29FD5-A9FF-2882-FBCD-51971D038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10" y="387835"/>
            <a:ext cx="7467600" cy="375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9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F5283-3614-346A-8D55-4AE7172E4D99}"/>
              </a:ext>
            </a:extLst>
          </p:cNvPr>
          <p:cNvSpPr>
            <a:spLocks noGrp="1"/>
          </p:cNvSpPr>
          <p:nvPr>
            <p:ph type="body" idx="1"/>
          </p:nvPr>
        </p:nvSpPr>
        <p:spPr>
          <a:xfrm>
            <a:off x="1010790" y="174560"/>
            <a:ext cx="5998800" cy="605100"/>
          </a:xfrm>
        </p:spPr>
        <p:txBody>
          <a:bodyPr/>
          <a:lstStyle/>
          <a:p>
            <a:pPr algn="ctr"/>
            <a:r>
              <a:rPr lang="en-IN" sz="2400" dirty="0">
                <a:solidFill>
                  <a:schemeClr val="tx2">
                    <a:lumMod val="50000"/>
                  </a:schemeClr>
                </a:solidFill>
              </a:rPr>
              <a:t>Price vs Number of reviews</a:t>
            </a:r>
          </a:p>
        </p:txBody>
      </p:sp>
      <p:pic>
        <p:nvPicPr>
          <p:cNvPr id="5122" name="Picture 2">
            <a:extLst>
              <a:ext uri="{FF2B5EF4-FFF2-40B4-BE49-F238E27FC236}">
                <a16:creationId xmlns:a16="http://schemas.microsoft.com/office/drawing/2014/main" id="{B9D34B81-1E17-B901-A7CE-3306815D8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35" y="608395"/>
            <a:ext cx="6418710"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40EF0525-DD11-50A0-7F23-1DD4F86CD198}"/>
              </a:ext>
            </a:extLst>
          </p:cNvPr>
          <p:cNvSpPr txBox="1">
            <a:spLocks/>
          </p:cNvSpPr>
          <p:nvPr/>
        </p:nvSpPr>
        <p:spPr>
          <a:xfrm>
            <a:off x="1220745" y="4363840"/>
            <a:ext cx="5998800" cy="60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8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en-US" sz="2400" b="0" i="0" dirty="0">
                <a:solidFill>
                  <a:schemeClr val="accent2">
                    <a:lumMod val="90000"/>
                    <a:lumOff val="10000"/>
                  </a:schemeClr>
                </a:solidFill>
                <a:effectLst/>
                <a:latin typeface="Times New Roman" panose="02020603050405020304" pitchFamily="18" charset="0"/>
                <a:cs typeface="Times New Roman" panose="02020603050405020304" pitchFamily="18" charset="0"/>
              </a:rPr>
              <a:t>Most of the guests prefer cheaper price.</a:t>
            </a:r>
            <a:endParaRPr lang="en-IN" sz="2400" dirty="0">
              <a:solidFill>
                <a:schemeClr val="accent2">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88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16A74-F985-2198-0426-6F973159A204}"/>
              </a:ext>
            </a:extLst>
          </p:cNvPr>
          <p:cNvSpPr>
            <a:spLocks noGrp="1"/>
          </p:cNvSpPr>
          <p:nvPr>
            <p:ph type="title"/>
          </p:nvPr>
        </p:nvSpPr>
        <p:spPr>
          <a:xfrm>
            <a:off x="0" y="108337"/>
            <a:ext cx="8520600" cy="572700"/>
          </a:xfrm>
        </p:spPr>
        <p:txBody>
          <a:bodyPr/>
          <a:lstStyle/>
          <a:p>
            <a:pPr algn="ctr"/>
            <a:r>
              <a:rPr lang="en-IN" dirty="0">
                <a:solidFill>
                  <a:schemeClr val="accent1">
                    <a:lumMod val="75000"/>
                  </a:schemeClr>
                </a:solidFill>
              </a:rPr>
              <a:t>Busiest Hosts</a:t>
            </a:r>
          </a:p>
        </p:txBody>
      </p:sp>
      <p:sp>
        <p:nvSpPr>
          <p:cNvPr id="2" name="Text Placeholder 1">
            <a:extLst>
              <a:ext uri="{FF2B5EF4-FFF2-40B4-BE49-F238E27FC236}">
                <a16:creationId xmlns:a16="http://schemas.microsoft.com/office/drawing/2014/main" id="{AB43B59F-026A-11D1-1C90-4144E645B675}"/>
              </a:ext>
            </a:extLst>
          </p:cNvPr>
          <p:cNvSpPr>
            <a:spLocks noGrp="1"/>
          </p:cNvSpPr>
          <p:nvPr>
            <p:ph type="body" idx="4294967295"/>
          </p:nvPr>
        </p:nvSpPr>
        <p:spPr>
          <a:xfrm>
            <a:off x="925830" y="4430325"/>
            <a:ext cx="5999163" cy="604838"/>
          </a:xfrm>
        </p:spPr>
        <p:txBody>
          <a:bodyPr/>
          <a:lstStyle/>
          <a:p>
            <a:pPr algn="ctr"/>
            <a:r>
              <a:rPr lang="en-IN" dirty="0">
                <a:solidFill>
                  <a:schemeClr val="tx2">
                    <a:lumMod val="50000"/>
                  </a:schemeClr>
                </a:solidFill>
              </a:rPr>
              <a:t>Dona and Ji are the busiest hosts.</a:t>
            </a:r>
          </a:p>
        </p:txBody>
      </p:sp>
      <p:pic>
        <p:nvPicPr>
          <p:cNvPr id="6146" name="Picture 2">
            <a:extLst>
              <a:ext uri="{FF2B5EF4-FFF2-40B4-BE49-F238E27FC236}">
                <a16:creationId xmlns:a16="http://schemas.microsoft.com/office/drawing/2014/main" id="{0F005A72-7622-0C48-A862-635533758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681037"/>
            <a:ext cx="5019675" cy="346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6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54A17B-821C-3254-B443-4C6193543BFC}"/>
              </a:ext>
            </a:extLst>
          </p:cNvPr>
          <p:cNvSpPr>
            <a:spLocks noGrp="1"/>
          </p:cNvSpPr>
          <p:nvPr>
            <p:ph type="body" idx="1"/>
          </p:nvPr>
        </p:nvSpPr>
        <p:spPr>
          <a:xfrm>
            <a:off x="4348976" y="738852"/>
            <a:ext cx="4260834" cy="3460594"/>
          </a:xfrm>
        </p:spPr>
        <p:txBody>
          <a:bodyPr/>
          <a:lstStyle/>
          <a:p>
            <a:pPr marL="514350" indent="-285750">
              <a:buClr>
                <a:schemeClr val="accent2"/>
              </a:buClr>
              <a:buFont typeface="Arial" panose="020B0604020202020204" pitchFamily="34" charset="0"/>
              <a:buChar char="•"/>
            </a:pPr>
            <a:r>
              <a:rPr lang="en-US" sz="1600" dirty="0">
                <a:solidFill>
                  <a:schemeClr val="bg2">
                    <a:lumMod val="25000"/>
                  </a:schemeClr>
                </a:solidFill>
                <a:latin typeface="Times New Roman" panose="02020603050405020304" pitchFamily="18" charset="0"/>
                <a:cs typeface="Times New Roman" panose="02020603050405020304" pitchFamily="18" charset="0"/>
              </a:rPr>
              <a:t>There are 3 types of rooms i.e. </a:t>
            </a:r>
          </a:p>
          <a:p>
            <a:pPr marL="514350" indent="-285750">
              <a:buClr>
                <a:schemeClr val="accent2"/>
              </a:buClr>
              <a:buFont typeface="Arial" panose="020B0604020202020204" pitchFamily="34" charset="0"/>
              <a:buChar char="•"/>
            </a:pPr>
            <a:r>
              <a:rPr lang="en-US" sz="1600" dirty="0">
                <a:solidFill>
                  <a:schemeClr val="bg2">
                    <a:lumMod val="25000"/>
                  </a:schemeClr>
                </a:solidFill>
                <a:latin typeface="Times New Roman" panose="02020603050405020304" pitchFamily="18" charset="0"/>
                <a:cs typeface="Times New Roman" panose="02020603050405020304" pitchFamily="18" charset="0"/>
              </a:rPr>
              <a:t>1. entire home/apt, </a:t>
            </a:r>
          </a:p>
          <a:p>
            <a:pPr marL="514350" indent="-285750">
              <a:buClr>
                <a:schemeClr val="accent2"/>
              </a:buClr>
              <a:buFont typeface="Arial" panose="020B0604020202020204" pitchFamily="34" charset="0"/>
              <a:buChar char="•"/>
            </a:pPr>
            <a:r>
              <a:rPr lang="en-US" sz="1600" dirty="0">
                <a:solidFill>
                  <a:schemeClr val="bg2">
                    <a:lumMod val="25000"/>
                  </a:schemeClr>
                </a:solidFill>
                <a:latin typeface="Times New Roman" panose="02020603050405020304" pitchFamily="18" charset="0"/>
                <a:cs typeface="Times New Roman" panose="02020603050405020304" pitchFamily="18" charset="0"/>
              </a:rPr>
              <a:t>2. Private room, </a:t>
            </a:r>
          </a:p>
          <a:p>
            <a:pPr marL="514350" indent="-285750">
              <a:buClr>
                <a:schemeClr val="accent2"/>
              </a:buClr>
              <a:buFont typeface="Arial" panose="020B0604020202020204" pitchFamily="34" charset="0"/>
              <a:buChar char="•"/>
            </a:pPr>
            <a:r>
              <a:rPr lang="en-US" sz="1600" dirty="0">
                <a:solidFill>
                  <a:schemeClr val="bg2">
                    <a:lumMod val="25000"/>
                  </a:schemeClr>
                </a:solidFill>
                <a:latin typeface="Times New Roman" panose="02020603050405020304" pitchFamily="18" charset="0"/>
                <a:cs typeface="Times New Roman" panose="02020603050405020304" pitchFamily="18" charset="0"/>
              </a:rPr>
              <a:t>3. Shared room.</a:t>
            </a:r>
          </a:p>
          <a:p>
            <a:pPr marL="514350" indent="-285750">
              <a:buClr>
                <a:schemeClr val="accent2"/>
              </a:buClr>
              <a:buFont typeface="Arial" panose="020B0604020202020204" pitchFamily="34" charset="0"/>
              <a:buChar char="•"/>
            </a:pPr>
            <a:r>
              <a:rPr lang="en-US" sz="1600" i="0" dirty="0">
                <a:solidFill>
                  <a:schemeClr val="bg2">
                    <a:lumMod val="25000"/>
                  </a:schemeClr>
                </a:solidFill>
                <a:effectLst/>
                <a:latin typeface="Times New Roman" panose="02020603050405020304" pitchFamily="18" charset="0"/>
                <a:cs typeface="Times New Roman" panose="02020603050405020304" pitchFamily="18" charset="0"/>
              </a:rPr>
              <a:t>From graphs, we could clearly see that entire home/apt and private room are the most preferred room types.</a:t>
            </a:r>
          </a:p>
          <a:p>
            <a:pPr marL="514350" indent="-285750">
              <a:buClr>
                <a:schemeClr val="accent2"/>
              </a:buClr>
              <a:buFont typeface="Arial" panose="020B0604020202020204" pitchFamily="34" charset="0"/>
              <a:buChar char="•"/>
            </a:pPr>
            <a:r>
              <a:rPr lang="en-US" sz="1600" dirty="0">
                <a:solidFill>
                  <a:schemeClr val="bg2">
                    <a:lumMod val="25000"/>
                  </a:schemeClr>
                </a:solidFill>
                <a:latin typeface="Times New Roman" panose="02020603050405020304" pitchFamily="18" charset="0"/>
                <a:cs typeface="Times New Roman" panose="02020603050405020304" pitchFamily="18" charset="0"/>
              </a:rPr>
              <a:t>Many few peoples like to share room.</a:t>
            </a:r>
            <a:endParaRPr lang="en-US" sz="1600" i="0" dirty="0">
              <a:solidFill>
                <a:schemeClr val="bg2">
                  <a:lumMod val="25000"/>
                </a:schemeClr>
              </a:solidFill>
              <a:effectLst/>
              <a:latin typeface="Times New Roman" panose="02020603050405020304" pitchFamily="18" charset="0"/>
              <a:cs typeface="Times New Roman" panose="02020603050405020304" pitchFamily="18" charset="0"/>
            </a:endParaRPr>
          </a:p>
          <a:p>
            <a:pPr algn="ctr"/>
            <a:endParaRPr lang="en-IN" sz="16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2BDC7A6-6AA3-9C73-8F23-72CE9F55A0AA}"/>
              </a:ext>
            </a:extLst>
          </p:cNvPr>
          <p:cNvSpPr>
            <a:spLocks noGrp="1"/>
          </p:cNvSpPr>
          <p:nvPr>
            <p:ph type="title" idx="4294967295"/>
          </p:nvPr>
        </p:nvSpPr>
        <p:spPr>
          <a:xfrm>
            <a:off x="0" y="0"/>
            <a:ext cx="8521700" cy="573088"/>
          </a:xfrm>
        </p:spPr>
        <p:txBody>
          <a:bodyPr/>
          <a:lstStyle/>
          <a:p>
            <a:pPr algn="ctr"/>
            <a:r>
              <a:rPr lang="en-IN" b="1" u="sng" dirty="0">
                <a:latin typeface="Times New Roman" panose="02020603050405020304" pitchFamily="18" charset="0"/>
                <a:cs typeface="Times New Roman" panose="02020603050405020304" pitchFamily="18" charset="0"/>
              </a:rPr>
              <a:t>Room Types </a:t>
            </a:r>
          </a:p>
        </p:txBody>
      </p:sp>
      <p:pic>
        <p:nvPicPr>
          <p:cNvPr id="7170" name="Picture 2">
            <a:extLst>
              <a:ext uri="{FF2B5EF4-FFF2-40B4-BE49-F238E27FC236}">
                <a16:creationId xmlns:a16="http://schemas.microsoft.com/office/drawing/2014/main" id="{DD6B87AC-24A5-0530-BF19-028DFE606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12" y="738852"/>
            <a:ext cx="3737610" cy="32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08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6D61A4-7187-B996-5398-B852F81D0859}"/>
              </a:ext>
            </a:extLst>
          </p:cNvPr>
          <p:cNvSpPr>
            <a:spLocks noGrp="1"/>
          </p:cNvSpPr>
          <p:nvPr>
            <p:ph type="body" idx="1"/>
          </p:nvPr>
        </p:nvSpPr>
        <p:spPr>
          <a:xfrm>
            <a:off x="1359915" y="1966650"/>
            <a:ext cx="5998800" cy="605100"/>
          </a:xfrm>
        </p:spPr>
        <p:txBody>
          <a:bodyPr/>
          <a:lstStyle/>
          <a:p>
            <a:pPr algn="ctr"/>
            <a:r>
              <a:rPr lang="en-IN" sz="2400" b="1" u="sng" dirty="0">
                <a:solidFill>
                  <a:schemeClr val="tx2">
                    <a:lumMod val="50000"/>
                  </a:schemeClr>
                </a:solidFill>
                <a:latin typeface="Times New Roman" panose="02020603050405020304" pitchFamily="18" charset="0"/>
                <a:cs typeface="Times New Roman" panose="02020603050405020304" pitchFamily="18" charset="0"/>
              </a:rPr>
              <a:t>Multivariate Analysis</a:t>
            </a:r>
          </a:p>
        </p:txBody>
      </p:sp>
    </p:spTree>
    <p:extLst>
      <p:ext uri="{BB962C8B-B14F-4D97-AF65-F5344CB8AC3E}">
        <p14:creationId xmlns:p14="http://schemas.microsoft.com/office/powerpoint/2010/main" val="101827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30CBF397-7A08-4717-9116-BD92119B7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436" y="1017725"/>
            <a:ext cx="5114808" cy="3404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B6AE9C9-73F9-A500-175E-1CE874BB4DD0}"/>
              </a:ext>
            </a:extLst>
          </p:cNvPr>
          <p:cNvSpPr>
            <a:spLocks noGrp="1"/>
          </p:cNvSpPr>
          <p:nvPr>
            <p:ph type="body" idx="1"/>
          </p:nvPr>
        </p:nvSpPr>
        <p:spPr>
          <a:xfrm>
            <a:off x="1245440" y="4422415"/>
            <a:ext cx="5998800" cy="605100"/>
          </a:xfrm>
        </p:spPr>
        <p:txBody>
          <a:bodyPr/>
          <a:lstStyle/>
          <a:p>
            <a:pPr algn="ctr"/>
            <a:r>
              <a:rPr lang="en-IN" dirty="0">
                <a:solidFill>
                  <a:schemeClr val="bg2">
                    <a:lumMod val="10000"/>
                  </a:schemeClr>
                </a:solidFill>
                <a:latin typeface="Times New Roman" panose="02020603050405020304" pitchFamily="18" charset="0"/>
                <a:cs typeface="Times New Roman" panose="02020603050405020304" pitchFamily="18" charset="0"/>
              </a:rPr>
              <a:t>Above plot shows the </a:t>
            </a:r>
            <a:r>
              <a:rPr lang="en-IN" dirty="0" err="1">
                <a:solidFill>
                  <a:schemeClr val="bg2">
                    <a:lumMod val="10000"/>
                  </a:schemeClr>
                </a:solidFill>
                <a:latin typeface="Times New Roman" panose="02020603050405020304" pitchFamily="18" charset="0"/>
                <a:cs typeface="Times New Roman" panose="02020603050405020304" pitchFamily="18" charset="0"/>
              </a:rPr>
              <a:t>comparision</a:t>
            </a:r>
            <a:r>
              <a:rPr lang="en-IN" dirty="0">
                <a:solidFill>
                  <a:schemeClr val="bg2">
                    <a:lumMod val="10000"/>
                  </a:schemeClr>
                </a:solidFill>
                <a:latin typeface="Times New Roman" panose="02020603050405020304" pitchFamily="18" charset="0"/>
                <a:cs typeface="Times New Roman" panose="02020603050405020304" pitchFamily="18" charset="0"/>
              </a:rPr>
              <a:t> of neighbourhood_ group with the room type.</a:t>
            </a:r>
          </a:p>
        </p:txBody>
      </p:sp>
      <p:sp>
        <p:nvSpPr>
          <p:cNvPr id="4" name="Title 3">
            <a:extLst>
              <a:ext uri="{FF2B5EF4-FFF2-40B4-BE49-F238E27FC236}">
                <a16:creationId xmlns:a16="http://schemas.microsoft.com/office/drawing/2014/main" id="{64A733F9-D2A4-3E63-0F83-7892FCB1B6B4}"/>
              </a:ext>
            </a:extLst>
          </p:cNvPr>
          <p:cNvSpPr>
            <a:spLocks noGrp="1"/>
          </p:cNvSpPr>
          <p:nvPr>
            <p:ph type="title" idx="4294967295"/>
          </p:nvPr>
        </p:nvSpPr>
        <p:spPr>
          <a:xfrm>
            <a:off x="0" y="444500"/>
            <a:ext cx="8521700" cy="573088"/>
          </a:xfrm>
        </p:spPr>
        <p:txBody>
          <a:bodyPr/>
          <a:lstStyle/>
          <a:p>
            <a:pPr algn="ctr"/>
            <a:r>
              <a:rPr lang="en-IN" sz="2400" b="1" u="sng" dirty="0">
                <a:latin typeface="Times New Roman" panose="02020603050405020304" pitchFamily="18" charset="0"/>
                <a:cs typeface="Times New Roman" panose="02020603050405020304" pitchFamily="18" charset="0"/>
              </a:rPr>
              <a:t>Neighbourhood Group vs Room type</a:t>
            </a:r>
          </a:p>
        </p:txBody>
      </p:sp>
    </p:spTree>
    <p:extLst>
      <p:ext uri="{BB962C8B-B14F-4D97-AF65-F5344CB8AC3E}">
        <p14:creationId xmlns:p14="http://schemas.microsoft.com/office/powerpoint/2010/main" val="13966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DCD80-D804-E7F1-9C27-AED6AEF03DF2}"/>
              </a:ext>
            </a:extLst>
          </p:cNvPr>
          <p:cNvSpPr>
            <a:spLocks noGrp="1"/>
          </p:cNvSpPr>
          <p:nvPr>
            <p:ph type="body" idx="1"/>
          </p:nvPr>
        </p:nvSpPr>
        <p:spPr>
          <a:xfrm>
            <a:off x="377190" y="3961239"/>
            <a:ext cx="8481060" cy="1028837"/>
          </a:xfrm>
        </p:spPr>
        <p:txBody>
          <a:bodyPr/>
          <a:lstStyle/>
          <a:p>
            <a:pPr marL="514350" indent="-285750" algn="ctr">
              <a:buFont typeface="Arial" panose="020B0604020202020204" pitchFamily="34" charset="0"/>
              <a:buChar char="•"/>
            </a:pPr>
            <a:r>
              <a:rPr lang="en-US" sz="1400" b="0" i="0" dirty="0">
                <a:solidFill>
                  <a:srgbClr val="00B050"/>
                </a:solidFill>
                <a:effectLst/>
                <a:latin typeface="Times New Roman" panose="02020603050405020304" pitchFamily="18" charset="0"/>
                <a:cs typeface="Times New Roman" panose="02020603050405020304" pitchFamily="18" charset="0"/>
              </a:rPr>
              <a:t>Price range varies from different room type, as expected shared room have high price range. Private rooms and shared rooms price range are more centered around their mean.</a:t>
            </a:r>
          </a:p>
          <a:p>
            <a:pPr marL="514350" indent="-285750" algn="ctr">
              <a:buFont typeface="Arial" panose="020B0604020202020204" pitchFamily="34" charset="0"/>
              <a:buChar char="•"/>
            </a:pPr>
            <a:r>
              <a:rPr lang="en-US" sz="1400" b="0" i="0" dirty="0">
                <a:solidFill>
                  <a:srgbClr val="00B050"/>
                </a:solidFill>
                <a:effectLst/>
                <a:latin typeface="Times New Roman" panose="02020603050405020304" pitchFamily="18" charset="0"/>
                <a:cs typeface="Times New Roman" panose="02020603050405020304" pitchFamily="18" charset="0"/>
              </a:rPr>
              <a:t>Violin Plot shows that Staten Island has the highest mean availability value around 220-250 days compared to others</a:t>
            </a:r>
          </a:p>
        </p:txBody>
      </p:sp>
      <p:pic>
        <p:nvPicPr>
          <p:cNvPr id="8194" name="Picture 2">
            <a:extLst>
              <a:ext uri="{FF2B5EF4-FFF2-40B4-BE49-F238E27FC236}">
                <a16:creationId xmlns:a16="http://schemas.microsoft.com/office/drawing/2014/main" id="{E3E86A7E-1241-1859-530C-CB5F4D580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0" y="219819"/>
            <a:ext cx="4233200" cy="37528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5C7114A-1C15-87AD-9011-290CB5EB8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540" y="322028"/>
            <a:ext cx="4055700" cy="305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4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4ED25-8A14-739A-2119-4537ABD1E3D6}"/>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Median Price vs Neighbourhood Group</a:t>
            </a:r>
          </a:p>
        </p:txBody>
      </p:sp>
      <p:sp>
        <p:nvSpPr>
          <p:cNvPr id="2" name="Text Placeholder 1">
            <a:extLst>
              <a:ext uri="{FF2B5EF4-FFF2-40B4-BE49-F238E27FC236}">
                <a16:creationId xmlns:a16="http://schemas.microsoft.com/office/drawing/2014/main" id="{F2582273-3479-598F-F416-88DDAAEF3FBF}"/>
              </a:ext>
            </a:extLst>
          </p:cNvPr>
          <p:cNvSpPr>
            <a:spLocks noGrp="1"/>
          </p:cNvSpPr>
          <p:nvPr>
            <p:ph type="body" idx="4294967295"/>
          </p:nvPr>
        </p:nvSpPr>
        <p:spPr>
          <a:xfrm>
            <a:off x="1348740" y="4277043"/>
            <a:ext cx="5997575" cy="604837"/>
          </a:xfrm>
        </p:spPr>
        <p:txBody>
          <a:bodyPr/>
          <a:lstStyle/>
          <a:p>
            <a:pPr algn="ctr"/>
            <a:r>
              <a:rPr lang="en-US" sz="1600" b="0" i="0" dirty="0">
                <a:solidFill>
                  <a:schemeClr val="tx2">
                    <a:lumMod val="25000"/>
                  </a:schemeClr>
                </a:solidFill>
                <a:effectLst/>
                <a:latin typeface="Times New Roman" panose="02020603050405020304" pitchFamily="18" charset="0"/>
                <a:cs typeface="Times New Roman" panose="02020603050405020304" pitchFamily="18" charset="0"/>
              </a:rPr>
              <a:t>Manhattan' is the area having highest median price, followed by Brooklyn.</a:t>
            </a:r>
            <a:endParaRPr lang="en-IN" sz="1600" dirty="0">
              <a:solidFill>
                <a:schemeClr val="tx2">
                  <a:lumMod val="25000"/>
                </a:schemeClr>
              </a:solidFill>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D400755C-0B0D-F071-3045-4D34E7E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58" y="981075"/>
            <a:ext cx="6691312"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65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0" y="22750"/>
            <a:ext cx="8520600" cy="572700"/>
          </a:xfrm>
        </p:spPr>
        <p:txBody>
          <a:bodyPr/>
          <a:lstStyle/>
          <a:p>
            <a:pPr algn="ctr"/>
            <a:r>
              <a:rPr lang="en-US" b="1" u="sng" dirty="0">
                <a:solidFill>
                  <a:srgbClr val="00B0F0"/>
                </a:solidFill>
                <a:latin typeface="Arial" panose="020B0604020202020204" pitchFamily="34" charset="0"/>
                <a:cs typeface="Arial" panose="020B0604020202020204" pitchFamily="34" charset="0"/>
              </a:rPr>
              <a:t> Latitude &amp; Longitude</a:t>
            </a:r>
          </a:p>
        </p:txBody>
      </p:sp>
      <p:pic>
        <p:nvPicPr>
          <p:cNvPr id="10242" name="Picture 2">
            <a:extLst>
              <a:ext uri="{FF2B5EF4-FFF2-40B4-BE49-F238E27FC236}">
                <a16:creationId xmlns:a16="http://schemas.microsoft.com/office/drawing/2014/main" id="{B6B5A7CC-2931-3487-A577-330AFD145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 y="593884"/>
            <a:ext cx="7949565" cy="4355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732F-09F8-B536-420B-755B723F9147}"/>
              </a:ext>
            </a:extLst>
          </p:cNvPr>
          <p:cNvSpPr>
            <a:spLocks noGrp="1"/>
          </p:cNvSpPr>
          <p:nvPr>
            <p:ph type="title"/>
          </p:nvPr>
        </p:nvSpPr>
        <p:spPr>
          <a:xfrm>
            <a:off x="311700" y="387875"/>
            <a:ext cx="8520600" cy="572700"/>
          </a:xfrm>
        </p:spPr>
        <p:txBody>
          <a:bodyPr/>
          <a:lstStyle/>
          <a:p>
            <a:pPr algn="ctr"/>
            <a:r>
              <a:rPr lang="en-US" b="1" u="sng" dirty="0">
                <a:solidFill>
                  <a:srgbClr val="00B0F0"/>
                </a:solidFill>
                <a:latin typeface="Arial" panose="020B0604020202020204" pitchFamily="34" charset="0"/>
                <a:cs typeface="Arial" panose="020B0604020202020204" pitchFamily="34" charset="0"/>
              </a:rPr>
              <a:t> Latitude &amp; Longitude</a:t>
            </a:r>
            <a:endParaRPr lang="en-IN" dirty="0"/>
          </a:p>
        </p:txBody>
      </p:sp>
      <p:pic>
        <p:nvPicPr>
          <p:cNvPr id="11266" name="Picture 2">
            <a:extLst>
              <a:ext uri="{FF2B5EF4-FFF2-40B4-BE49-F238E27FC236}">
                <a16:creationId xmlns:a16="http://schemas.microsoft.com/office/drawing/2014/main" id="{B55A92A3-F25E-A737-EA1F-863BB70FF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40585"/>
            <a:ext cx="7869555" cy="399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4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602634" y="1005156"/>
            <a:ext cx="4593621" cy="3693319"/>
          </a:xfrm>
          <a:prstGeom prst="rect">
            <a:avLst/>
          </a:prstGeom>
          <a:noFill/>
        </p:spPr>
        <p:txBody>
          <a:bodyPr wrap="square" rtlCol="0" anchor="t">
            <a:spAutoFit/>
          </a:bodyPr>
          <a:lstStyle/>
          <a:p>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b="1" dirty="0">
                <a:solidFill>
                  <a:schemeClr val="accent2"/>
                </a:solidFill>
                <a:latin typeface="Times New Roman" panose="02020603050405020304" pitchFamily="18" charset="0"/>
                <a:cs typeface="Times New Roman" panose="02020603050405020304" pitchFamily="18" charset="0"/>
                <a:sym typeface="+mn-ea"/>
              </a:rPr>
              <a:t>1) Introduction.</a:t>
            </a:r>
            <a:endParaRPr lang="en-US" sz="1800" b="1" dirty="0">
              <a:solidFill>
                <a:schemeClr val="accent2"/>
              </a:solidFill>
              <a:latin typeface="Times New Roman" panose="02020603050405020304" pitchFamily="18" charset="0"/>
              <a:cs typeface="Times New Roman" panose="02020603050405020304" pitchFamily="18" charset="0"/>
            </a:endParaRPr>
          </a:p>
          <a:p>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b="1" dirty="0">
                <a:solidFill>
                  <a:schemeClr val="accent2"/>
                </a:solidFill>
                <a:latin typeface="Times New Roman" panose="02020603050405020304" pitchFamily="18" charset="0"/>
                <a:cs typeface="Times New Roman" panose="02020603050405020304" pitchFamily="18" charset="0"/>
                <a:sym typeface="+mn-ea"/>
              </a:rPr>
              <a:t>2) Data Exploration.</a:t>
            </a:r>
            <a:endParaRPr lang="en-US" sz="1800" b="1" dirty="0">
              <a:solidFill>
                <a:schemeClr val="accent2"/>
              </a:solidFill>
              <a:latin typeface="Times New Roman" panose="02020603050405020304" pitchFamily="18" charset="0"/>
              <a:cs typeface="Times New Roman" panose="02020603050405020304" pitchFamily="18" charset="0"/>
            </a:endParaRPr>
          </a:p>
          <a:p>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b="1" dirty="0">
                <a:solidFill>
                  <a:schemeClr val="accent2"/>
                </a:solidFill>
                <a:latin typeface="Times New Roman" panose="02020603050405020304" pitchFamily="18" charset="0"/>
                <a:cs typeface="Times New Roman" panose="02020603050405020304" pitchFamily="18" charset="0"/>
                <a:sym typeface="+mn-ea"/>
              </a:rPr>
              <a:t>3) Missing value Handling.</a:t>
            </a:r>
          </a:p>
          <a:p>
            <a:endParaRPr lang="en-US" sz="1800" b="1" dirty="0">
              <a:solidFill>
                <a:schemeClr val="accent2"/>
              </a:solidFill>
              <a:latin typeface="Times New Roman" panose="02020603050405020304" pitchFamily="18" charset="0"/>
              <a:cs typeface="Times New Roman" panose="02020603050405020304" pitchFamily="18" charset="0"/>
              <a:sym typeface="+mn-ea"/>
            </a:endParaRPr>
          </a:p>
          <a:p>
            <a:r>
              <a:rPr lang="en-US" sz="1800" b="1" dirty="0">
                <a:solidFill>
                  <a:schemeClr val="accent2"/>
                </a:solidFill>
                <a:latin typeface="Times New Roman" panose="02020603050405020304" pitchFamily="18" charset="0"/>
                <a:cs typeface="Times New Roman" panose="02020603050405020304" pitchFamily="18" charset="0"/>
                <a:sym typeface="+mn-ea"/>
              </a:rPr>
              <a:t>4) Exploratory Data Analysis.</a:t>
            </a:r>
            <a:endParaRPr lang="en-US" sz="1800" b="1" dirty="0">
              <a:solidFill>
                <a:schemeClr val="accent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1800" b="1" dirty="0">
                <a:solidFill>
                  <a:schemeClr val="accent2"/>
                </a:solidFill>
                <a:latin typeface="Times New Roman" panose="02020603050405020304" pitchFamily="18" charset="0"/>
                <a:cs typeface="Times New Roman" panose="02020603050405020304" pitchFamily="18" charset="0"/>
                <a:sym typeface="+mn-ea"/>
              </a:rPr>
              <a:t>Univariate Analysis.</a:t>
            </a:r>
            <a:endParaRPr lang="en-US" sz="1800" b="1" dirty="0">
              <a:solidFill>
                <a:schemeClr val="accent2"/>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1800" b="1" dirty="0">
                <a:solidFill>
                  <a:schemeClr val="accent2"/>
                </a:solidFill>
                <a:latin typeface="Times New Roman" panose="02020603050405020304" pitchFamily="18" charset="0"/>
                <a:cs typeface="Times New Roman" panose="02020603050405020304" pitchFamily="18" charset="0"/>
                <a:sym typeface="+mn-ea"/>
              </a:rPr>
              <a:t>Multivariate Analysis.</a:t>
            </a:r>
            <a:endParaRPr lang="en-US" sz="1800" b="1" dirty="0">
              <a:solidFill>
                <a:schemeClr val="accent2"/>
              </a:solidFill>
              <a:latin typeface="Times New Roman" panose="02020603050405020304" pitchFamily="18" charset="0"/>
              <a:cs typeface="Times New Roman" panose="02020603050405020304" pitchFamily="18" charset="0"/>
            </a:endParaRPr>
          </a:p>
          <a:p>
            <a:endParaRPr lang="en-US" sz="1800" b="1" dirty="0">
              <a:solidFill>
                <a:schemeClr val="accent2"/>
              </a:solidFill>
              <a:latin typeface="Times New Roman" panose="02020603050405020304" pitchFamily="18" charset="0"/>
              <a:cs typeface="Times New Roman" panose="02020603050405020304" pitchFamily="18" charset="0"/>
            </a:endParaRPr>
          </a:p>
          <a:p>
            <a:r>
              <a:rPr lang="en-US" sz="1800" b="1" dirty="0">
                <a:solidFill>
                  <a:schemeClr val="accent2"/>
                </a:solidFill>
                <a:latin typeface="Times New Roman" panose="02020603050405020304" pitchFamily="18" charset="0"/>
                <a:cs typeface="Times New Roman" panose="02020603050405020304" pitchFamily="18" charset="0"/>
                <a:sym typeface="+mn-ea"/>
              </a:rPr>
              <a:t>5) Conclusion.</a:t>
            </a:r>
            <a:endParaRPr lang="en-US" sz="1800" b="1" dirty="0">
              <a:solidFill>
                <a:schemeClr val="accent2"/>
              </a:solidFill>
              <a:latin typeface="Times New Roman" panose="02020603050405020304" pitchFamily="18" charset="0"/>
              <a:cs typeface="Times New Roman" panose="02020603050405020304" pitchFamily="18" charset="0"/>
            </a:endParaRPr>
          </a:p>
          <a:p>
            <a:endParaRPr lang="en-US" sz="1800" b="1" dirty="0">
              <a:solidFill>
                <a:schemeClr val="accent2"/>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5D4B60C-5F90-5A2A-3D71-809031CF0302}"/>
              </a:ext>
            </a:extLst>
          </p:cNvPr>
          <p:cNvSpPr>
            <a:spLocks noGrp="1"/>
          </p:cNvSpPr>
          <p:nvPr>
            <p:ph type="title"/>
          </p:nvPr>
        </p:nvSpPr>
        <p:spPr>
          <a:xfrm>
            <a:off x="-52573" y="158675"/>
            <a:ext cx="8520600" cy="572700"/>
          </a:xfrm>
        </p:spPr>
        <p:txBody>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sym typeface="+mn-ea"/>
              </a:rPr>
              <a:t>Content :</a:t>
            </a:r>
            <a:br>
              <a:rPr lang="en-US" sz="2800" b="1" dirty="0">
                <a:solidFill>
                  <a:schemeClr val="accent5">
                    <a:lumMod val="75000"/>
                  </a:schemeClr>
                </a:solidFill>
                <a:latin typeface="Times New Roman" panose="02020603050405020304" pitchFamily="18" charset="0"/>
                <a:cs typeface="Times New Roman" panose="02020603050405020304" pitchFamily="18" charset="0"/>
              </a:rPr>
            </a:br>
            <a:endParaRPr lang="en-IN" dirty="0">
              <a:solidFill>
                <a:schemeClr val="accent5">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D369-5D8A-64BD-9079-0A806AC0A60A}"/>
              </a:ext>
            </a:extLst>
          </p:cNvPr>
          <p:cNvSpPr>
            <a:spLocks noGrp="1"/>
          </p:cNvSpPr>
          <p:nvPr>
            <p:ph type="title"/>
          </p:nvPr>
        </p:nvSpPr>
        <p:spPr>
          <a:xfrm>
            <a:off x="151680" y="0"/>
            <a:ext cx="8520600" cy="572700"/>
          </a:xfrm>
        </p:spPr>
        <p:txBody>
          <a:bodyPr/>
          <a:lstStyle/>
          <a:p>
            <a:pPr algn="ctr"/>
            <a:r>
              <a:rPr lang="en-IN" b="1" u="sng" dirty="0"/>
              <a:t> Correlation of Features</a:t>
            </a:r>
          </a:p>
        </p:txBody>
      </p:sp>
      <p:pic>
        <p:nvPicPr>
          <p:cNvPr id="12290" name="Picture 2">
            <a:extLst>
              <a:ext uri="{FF2B5EF4-FFF2-40B4-BE49-F238E27FC236}">
                <a16:creationId xmlns:a16="http://schemas.microsoft.com/office/drawing/2014/main" id="{3C4ACDCE-F36F-2976-8FE6-F51C2D726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80" y="785052"/>
            <a:ext cx="7759382" cy="415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46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7C3EF-89E0-1CB5-8486-23D8BE41FAE6}"/>
              </a:ext>
            </a:extLst>
          </p:cNvPr>
          <p:cNvSpPr>
            <a:spLocks noGrp="1"/>
          </p:cNvSpPr>
          <p:nvPr>
            <p:ph type="body" idx="1"/>
          </p:nvPr>
        </p:nvSpPr>
        <p:spPr>
          <a:xfrm>
            <a:off x="311700" y="4230575"/>
            <a:ext cx="8210000" cy="605100"/>
          </a:xfrm>
        </p:spPr>
        <p:txBody>
          <a:bodyPr/>
          <a:lstStyle/>
          <a:p>
            <a:pPr marL="228600" indent="0" algn="ctr"/>
            <a:r>
              <a:rPr lang="en-US" sz="1400" b="0" i="0" dirty="0">
                <a:solidFill>
                  <a:srgbClr val="0070C0"/>
                </a:solidFill>
                <a:effectLst/>
                <a:latin typeface="Times New Roman" panose="02020603050405020304" pitchFamily="18" charset="0"/>
                <a:cs typeface="Times New Roman" panose="02020603050405020304" pitchFamily="18" charset="0"/>
              </a:rPr>
              <a:t>We can see that Manhattan is the most expensive destination immediately followed by Brooklyn.</a:t>
            </a:r>
          </a:p>
          <a:p>
            <a:pPr marL="228600" indent="0" algn="ctr"/>
            <a:r>
              <a:rPr lang="en-US" sz="1400" b="0" i="0" dirty="0">
                <a:solidFill>
                  <a:srgbClr val="0070C0"/>
                </a:solidFill>
                <a:effectLst/>
                <a:latin typeface="Times New Roman" panose="02020603050405020304" pitchFamily="18" charset="0"/>
                <a:cs typeface="Times New Roman" panose="02020603050405020304" pitchFamily="18" charset="0"/>
              </a:rPr>
              <a:t>Queens, Staten island and Bronx, are having price range less as compared to other two.</a:t>
            </a:r>
          </a:p>
          <a:p>
            <a:pPr marL="514350" indent="-285750" algn="ctr">
              <a:buFont typeface="Arial" panose="020B0604020202020204" pitchFamily="34" charset="0"/>
              <a:buChar char="•"/>
            </a:pPr>
            <a:endParaRPr lang="en-IN" sz="1400" dirty="0">
              <a:solidFill>
                <a:srgbClr val="0070C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3215DD-E2DF-E954-84F3-88ECA3DEE5BF}"/>
              </a:ext>
            </a:extLst>
          </p:cNvPr>
          <p:cNvSpPr>
            <a:spLocks noGrp="1"/>
          </p:cNvSpPr>
          <p:nvPr>
            <p:ph type="title" idx="4294967295"/>
          </p:nvPr>
        </p:nvSpPr>
        <p:spPr>
          <a:xfrm>
            <a:off x="0" y="263525"/>
            <a:ext cx="8521700" cy="522288"/>
          </a:xfrm>
        </p:spPr>
        <p:txBody>
          <a:bodyPr/>
          <a:lstStyle/>
          <a:p>
            <a:pPr algn="ctr"/>
            <a:r>
              <a:rPr lang="en-IN" b="1" u="sng" dirty="0"/>
              <a:t>Price for Each Neighbourhood Group</a:t>
            </a:r>
          </a:p>
        </p:txBody>
      </p:sp>
      <p:pic>
        <p:nvPicPr>
          <p:cNvPr id="13314" name="Picture 2">
            <a:extLst>
              <a:ext uri="{FF2B5EF4-FFF2-40B4-BE49-F238E27FC236}">
                <a16:creationId xmlns:a16="http://schemas.microsoft.com/office/drawing/2014/main" id="{F82B2DB6-E192-F95C-2886-1BA403362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60" y="991314"/>
            <a:ext cx="6964680" cy="316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52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A3D330-C741-F305-FF46-0DAE81755748}"/>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6565AD17-BA59-5F3F-AACC-5A95FD241D42}"/>
              </a:ext>
            </a:extLst>
          </p:cNvPr>
          <p:cNvSpPr>
            <a:spLocks noGrp="1"/>
          </p:cNvSpPr>
          <p:nvPr>
            <p:ph type="body" idx="1"/>
          </p:nvPr>
        </p:nvSpPr>
        <p:spPr>
          <a:xfrm>
            <a:off x="311700" y="1152475"/>
            <a:ext cx="8520600" cy="2735584"/>
          </a:xfrm>
        </p:spPr>
        <p:txBody>
          <a:bodyPr/>
          <a:lstStyle/>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80% of the hosts are in Manhattan and Brooklyn</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Sonder(NYC) and Blue ground has most number of host listings</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Most of the people likes Queens and Manhattan</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Even with moderate number of hosts in Queens, it generated the highest revenue out of all the neighborhood group</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Most of the guests prefer cheaper price</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Dona and Ji are the busiest hosts</a:t>
            </a:r>
          </a:p>
          <a:p>
            <a:pPr>
              <a:buClr>
                <a:schemeClr val="tx2">
                  <a:lumMod val="50000"/>
                </a:schemeClr>
              </a:buCl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About 90% of the guests prefer entire home/apt or private room </a:t>
            </a:r>
            <a:r>
              <a:rPr lang="en-US" b="0" i="0" dirty="0" err="1">
                <a:solidFill>
                  <a:srgbClr val="000000"/>
                </a:solidFill>
                <a:effectLst/>
                <a:latin typeface="Times New Roman" panose="02020603050405020304" pitchFamily="18" charset="0"/>
                <a:cs typeface="Times New Roman" panose="02020603050405020304" pitchFamily="18" charset="0"/>
              </a:rPr>
              <a:t>room</a:t>
            </a:r>
            <a:r>
              <a:rPr lang="en-US" b="0" i="0" dirty="0">
                <a:solidFill>
                  <a:srgbClr val="000000"/>
                </a:solidFill>
                <a:effectLst/>
                <a:latin typeface="Times New Roman" panose="02020603050405020304" pitchFamily="18" charset="0"/>
                <a:cs typeface="Times New Roman" panose="02020603050405020304" pitchFamily="18" charset="0"/>
              </a:rPr>
              <a:t> types.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0BA6A80D-B239-F5E7-5B25-B35CF0F3C83F}"/>
              </a:ext>
            </a:extLst>
          </p:cNvPr>
          <p:cNvSpPr txBox="1">
            <a:spLocks/>
          </p:cNvSpPr>
          <p:nvPr/>
        </p:nvSpPr>
        <p:spPr>
          <a:xfrm>
            <a:off x="114695" y="3991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IN" b="1" u="sng"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629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pPr algn="ctr"/>
            <a:r>
              <a:rPr lang="en-US" b="1" u="sng" dirty="0">
                <a:solidFill>
                  <a:schemeClr val="accent4">
                    <a:lumMod val="75000"/>
                  </a:schemeClr>
                </a:solidFill>
                <a:latin typeface="Times New Roman" panose="02020603050405020304" pitchFamily="18" charset="0"/>
                <a:cs typeface="Times New Roman" panose="02020603050405020304" pitchFamily="18" charset="0"/>
                <a:sym typeface="+mn-ea"/>
              </a:rPr>
              <a:t>Introduction</a:t>
            </a:r>
            <a:r>
              <a:rPr lang="en-US" b="1" dirty="0">
                <a:solidFill>
                  <a:schemeClr val="accent4">
                    <a:lumMod val="75000"/>
                  </a:schemeClr>
                </a:solidFill>
                <a:latin typeface="Times New Roman" panose="02020603050405020304" pitchFamily="18" charset="0"/>
                <a:cs typeface="Times New Roman" panose="02020603050405020304" pitchFamily="18" charset="0"/>
                <a:sym typeface="+mn-ea"/>
              </a:rPr>
              <a:t>.</a:t>
            </a:r>
            <a:br>
              <a:rPr lang="en-US" b="1" dirty="0">
                <a:solidFill>
                  <a:schemeClr val="accent4">
                    <a:lumMod val="75000"/>
                  </a:schemeClr>
                </a:solidFill>
                <a:latin typeface="Times New Roman" panose="02020603050405020304" pitchFamily="18" charset="0"/>
                <a:cs typeface="Times New Roman" panose="02020603050405020304" pitchFamily="18" charset="0"/>
                <a:sym typeface="+mn-ea"/>
              </a:rPr>
            </a:b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266065" y="1174936"/>
            <a:ext cx="8611870" cy="3785652"/>
          </a:xfrm>
          <a:prstGeom prst="rect">
            <a:avLst/>
          </a:prstGeom>
          <a:noFill/>
        </p:spPr>
        <p:txBody>
          <a:bodyPr wrap="square" rtlCol="0" anchor="t">
            <a:spAutoFit/>
          </a:bodyPr>
          <a:lstStyle/>
          <a:p>
            <a:pPr>
              <a:buClr>
                <a:srgbClr val="000000"/>
              </a:buClr>
              <a:buFont typeface="Arial" panose="020B0604020202020204" pitchFamily="34" charset="0"/>
              <a:buChar char="•"/>
            </a:pPr>
            <a:r>
              <a:rPr lang="en-US" sz="1600" dirty="0">
                <a:solidFill>
                  <a:schemeClr val="accent2"/>
                </a:solidFill>
                <a:latin typeface="Times New Roman" panose="02020603050405020304" pitchFamily="18" charset="0"/>
                <a:cs typeface="Times New Roman" panose="02020603050405020304" pitchFamily="18" charset="0"/>
                <a:sym typeface="+mn-ea"/>
              </a:rPr>
              <a:t> Since 2008, guests and hosts have used Airbnb to expand on traveling possibilities and present a more unique, personalized way of experiencing the world. </a:t>
            </a:r>
          </a:p>
          <a:p>
            <a:pPr indent="0">
              <a:buClr>
                <a:srgbClr val="000000"/>
              </a:buClr>
              <a:buFont typeface="Arial" panose="020B0604020202020204" pitchFamily="34" charset="0"/>
              <a:buNone/>
            </a:pPr>
            <a:endParaRPr lang="en-US" sz="1600" dirty="0">
              <a:solidFill>
                <a:schemeClr val="accent2"/>
              </a:solidFill>
              <a:latin typeface="Times New Roman" panose="02020603050405020304" pitchFamily="18" charset="0"/>
              <a:cs typeface="Times New Roman" panose="02020603050405020304" pitchFamily="18" charset="0"/>
            </a:endParaRPr>
          </a:p>
          <a:p>
            <a:pPr>
              <a:buClr>
                <a:srgbClr val="212121"/>
              </a:buClr>
              <a:buFont typeface="Arial" panose="020B0604020202020204" pitchFamily="34" charset="0"/>
              <a:buChar char="•"/>
            </a:pPr>
            <a:r>
              <a:rPr lang="en-US" sz="1600" dirty="0">
                <a:solidFill>
                  <a:schemeClr val="accent2"/>
                </a:solidFill>
                <a:latin typeface="Times New Roman" panose="02020603050405020304" pitchFamily="18" charset="0"/>
                <a:cs typeface="Times New Roman" panose="02020603050405020304" pitchFamily="18" charset="0"/>
                <a:sym typeface="+mn-ea"/>
              </a:rPr>
              <a:t> Today, Airbnb became one of a kind service that is used and recognized by the whole world. </a:t>
            </a:r>
          </a:p>
          <a:p>
            <a:pPr>
              <a:buClr>
                <a:srgbClr val="212121"/>
              </a:buClr>
              <a:buFont typeface="Arial" panose="020B0604020202020204" pitchFamily="34" charset="0"/>
              <a:buChar char="•"/>
            </a:pPr>
            <a:endParaRPr lang="en-US" sz="1600" dirty="0">
              <a:solidFill>
                <a:schemeClr val="accent2"/>
              </a:solidFill>
              <a:latin typeface="Times New Roman" panose="02020603050405020304" pitchFamily="18" charset="0"/>
              <a:cs typeface="Times New Roman" panose="02020603050405020304" pitchFamily="18" charset="0"/>
            </a:endParaRPr>
          </a:p>
          <a:p>
            <a:pPr>
              <a:buClr>
                <a:srgbClr val="212121"/>
              </a:buClr>
              <a:buFont typeface="Arial" panose="020B0604020202020204" pitchFamily="34" charset="0"/>
              <a:buChar char="•"/>
            </a:pPr>
            <a:r>
              <a:rPr lang="en-US" sz="1600" dirty="0">
                <a:solidFill>
                  <a:schemeClr val="accent2"/>
                </a:solidFill>
                <a:latin typeface="Times New Roman" panose="02020603050405020304" pitchFamily="18" charset="0"/>
                <a:cs typeface="Times New Roman" panose="02020603050405020304" pitchFamily="18" charset="0"/>
                <a:sym typeface="+mn-ea"/>
              </a:rPr>
              <a:t> Data analysis on millions of listings provided through Airbnb is a crucial factor for the company.</a:t>
            </a:r>
          </a:p>
          <a:p>
            <a:pPr indent="0">
              <a:buClr>
                <a:srgbClr val="212121"/>
              </a:buClr>
              <a:buFont typeface="Arial" panose="020B0604020202020204" pitchFamily="34" charset="0"/>
              <a:buNone/>
            </a:pPr>
            <a:endParaRPr lang="en-US" sz="1600" dirty="0">
              <a:solidFill>
                <a:schemeClr val="accent2"/>
              </a:solidFill>
              <a:latin typeface="Times New Roman" panose="02020603050405020304" pitchFamily="18" charset="0"/>
              <a:cs typeface="Times New Roman" panose="02020603050405020304" pitchFamily="18" charset="0"/>
            </a:endParaRPr>
          </a:p>
          <a:p>
            <a:pPr>
              <a:buClr>
                <a:srgbClr val="212121"/>
              </a:buClr>
              <a:buFont typeface="Arial" panose="020B0604020202020204" pitchFamily="34" charset="0"/>
              <a:buChar char="•"/>
            </a:pPr>
            <a:r>
              <a:rPr lang="en-US" sz="1600" dirty="0">
                <a:solidFill>
                  <a:schemeClr val="accent2"/>
                </a:solidFill>
                <a:latin typeface="Times New Roman" panose="02020603050405020304" pitchFamily="18" charset="0"/>
                <a:cs typeface="Times New Roman" panose="02020603050405020304" pitchFamily="18" charset="0"/>
                <a:sym typeface="+mn-ea"/>
              </a:rPr>
              <a:t>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p>
          <a:p>
            <a:pPr>
              <a:buClr>
                <a:srgbClr val="212121"/>
              </a:buCl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This dataset has around 49,000 observations in it with 16 columns and it is a mix between categorical and numeric values</a:t>
            </a:r>
          </a:p>
          <a:p>
            <a:pPr>
              <a:buClr>
                <a:srgbClr val="212121"/>
              </a:buClr>
              <a:buFont typeface="Arial" panose="020B0604020202020204" pitchFamily="34" charset="0"/>
              <a:buChar char="•"/>
            </a:pPr>
            <a:endParaRPr lang="en-US" sz="1600" dirty="0">
              <a:solidFill>
                <a:schemeClr val="accent2"/>
              </a:solidFill>
              <a:latin typeface="Times New Roman" panose="02020603050405020304" pitchFamily="18" charset="0"/>
              <a:cs typeface="Times New Roman" panose="02020603050405020304" pitchFamily="18" charset="0"/>
            </a:endParaRPr>
          </a:p>
          <a:p>
            <a:endParaRPr lang="en-US" sz="16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441"/>
            <a:ext cx="8520600" cy="572700"/>
          </a:xfrm>
        </p:spPr>
        <p:txBody>
          <a:bodyPr/>
          <a:lstStyle/>
          <a:p>
            <a:pPr algn="ctr"/>
            <a:r>
              <a:rPr lang="en-US" b="1" u="sng" dirty="0">
                <a:solidFill>
                  <a:schemeClr val="bg2">
                    <a:lumMod val="25000"/>
                  </a:schemeClr>
                </a:solidFill>
                <a:latin typeface="Arial" panose="020B0604020202020204" pitchFamily="34" charset="0"/>
                <a:cs typeface="Arial" panose="020B0604020202020204" pitchFamily="34" charset="0"/>
                <a:sym typeface="+mn-ea"/>
              </a:rPr>
              <a:t>Data Exploration</a:t>
            </a:r>
            <a:br>
              <a:rPr lang="en-US" b="1" u="sng" dirty="0">
                <a:solidFill>
                  <a:schemeClr val="bg2">
                    <a:lumMod val="25000"/>
                  </a:schemeClr>
                </a:solidFill>
                <a:latin typeface="Arial" panose="020B0604020202020204" pitchFamily="34" charset="0"/>
                <a:cs typeface="Arial" panose="020B0604020202020204" pitchFamily="34" charset="0"/>
              </a:rPr>
            </a:br>
            <a:endParaRPr lang="en-US" b="1" u="sng" dirty="0">
              <a:solidFill>
                <a:schemeClr val="bg2">
                  <a:lumMod val="25000"/>
                </a:schemeClr>
              </a:solidFill>
              <a:latin typeface="Arial" panose="020B0604020202020204" pitchFamily="34" charset="0"/>
              <a:cs typeface="Arial" panose="020B0604020202020204" pitchFamily="34" charset="0"/>
            </a:endParaRPr>
          </a:p>
        </p:txBody>
      </p:sp>
      <p:sp>
        <p:nvSpPr>
          <p:cNvPr id="4" name="Text Box 3"/>
          <p:cNvSpPr txBox="1"/>
          <p:nvPr/>
        </p:nvSpPr>
        <p:spPr>
          <a:xfrm>
            <a:off x="716915" y="1093160"/>
            <a:ext cx="8521065" cy="3754874"/>
          </a:xfrm>
          <a:prstGeom prst="rect">
            <a:avLst/>
          </a:prstGeom>
          <a:noFill/>
        </p:spPr>
        <p:txBody>
          <a:bodyPr wrap="square" rtlCol="0" anchor="t">
            <a:spAutoFit/>
          </a:bodyPr>
          <a:lstStyle/>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There are 16 columns and 48895 rows present in dataset.</a:t>
            </a:r>
          </a:p>
          <a:p>
            <a:pPr algn="l">
              <a:buSzTx/>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a:t>
            </a:r>
          </a:p>
          <a:p>
            <a:pPr algn="l">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This dataset has around is mix between categorical and numeric values.</a:t>
            </a:r>
          </a:p>
          <a:p>
            <a:pPr algn="l">
              <a:buSzTx/>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sym typeface="+mn-ea"/>
            </a:endParaRPr>
          </a:p>
          <a:p>
            <a:pPr algn="l">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Price is a dependent column.</a:t>
            </a: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lgn="l">
              <a:buClr>
                <a:srgbClr val="000000"/>
              </a:buClr>
              <a:buSzTx/>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Min of Price variable is 0, max is 10000$.</a:t>
            </a:r>
          </a:p>
          <a:p>
            <a:pPr algn="l">
              <a:buClr>
                <a:srgbClr val="000000"/>
              </a:buClr>
              <a:buSzTx/>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Mean price is 152.72 $</a:t>
            </a:r>
          </a:p>
          <a:p>
            <a:pPr algn="l">
              <a:buClr>
                <a:srgbClr val="000000"/>
              </a:buClr>
              <a:buSzTx/>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On an average people stay 7 days in a room.</a:t>
            </a:r>
          </a:p>
          <a:p>
            <a:pPr algn="l">
              <a:buClr>
                <a:srgbClr val="000000"/>
              </a:buClr>
              <a:buSzTx/>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75 Percentage of times minimum nights stayed is 5.</a:t>
            </a:r>
          </a:p>
          <a:p>
            <a:pPr algn="l">
              <a:buClr>
                <a:srgbClr val="000000"/>
              </a:buClr>
              <a:buSzTx/>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sym typeface="+mn-ea"/>
            </a:endParaRPr>
          </a:p>
          <a:p>
            <a:pPr algn="l">
              <a:buClr>
                <a:srgbClr val="000000"/>
              </a:buClr>
              <a:buSzTx/>
              <a:buFont typeface="Arial" panose="020B0604020202020204" pitchFamily="34" charset="0"/>
              <a:buChar char="•"/>
            </a:pPr>
            <a:r>
              <a:rPr lang="en-US" b="1" dirty="0">
                <a:solidFill>
                  <a:schemeClr val="bg2">
                    <a:lumMod val="10000"/>
                  </a:schemeClr>
                </a:solidFill>
                <a:latin typeface="Times New Roman" panose="02020603050405020304" pitchFamily="18" charset="0"/>
                <a:cs typeface="Times New Roman" panose="02020603050405020304" pitchFamily="18" charset="0"/>
                <a:sym typeface="+mn-ea"/>
              </a:rPr>
              <a:t> Mean reviews given to Room/apartment is 23.</a:t>
            </a: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endParaRPr lang="en-US" b="1" dirty="0">
              <a:solidFill>
                <a:schemeClr val="bg2">
                  <a:lumMod val="10000"/>
                </a:schemeClr>
              </a:solidFill>
              <a:latin typeface="Times New Roman" panose="02020603050405020304" pitchFamily="18" charset="0"/>
              <a:cs typeface="Times New Roman" panose="02020603050405020304" pitchFamily="18" charset="0"/>
            </a:endParaRPr>
          </a:p>
          <a:p>
            <a:pPr marL="114300" indent="0">
              <a:buClr>
                <a:srgbClr val="000000"/>
              </a:buClr>
              <a:buFont typeface="Arial" panose="020B0604020202020204" pitchFamily="34" charset="0"/>
              <a:buNone/>
            </a:pPr>
            <a:endParaRPr lang="en-US"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110"/>
            <a:ext cx="8520600" cy="572700"/>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sym typeface="+mn-ea"/>
              </a:rPr>
              <a:t>Missing value Handling.</a:t>
            </a:r>
            <a:br>
              <a:rPr lang="en-US" b="1" u="sng" dirty="0">
                <a:solidFill>
                  <a:schemeClr val="tx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41630" y="1025618"/>
            <a:ext cx="8460740" cy="3539430"/>
          </a:xfrm>
          <a:prstGeom prst="rect">
            <a:avLst/>
          </a:prstGeom>
          <a:noFill/>
        </p:spPr>
        <p:txBody>
          <a:bodyPr wrap="square" rtlCol="0" anchor="t">
            <a:spAutoFit/>
          </a:bodyPr>
          <a:lstStyle/>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a:solidFill>
                  <a:schemeClr val="bg2">
                    <a:lumMod val="10000"/>
                  </a:schemeClr>
                </a:solidFill>
                <a:latin typeface="Times New Roman" panose="02020603050405020304" pitchFamily="18" charset="0"/>
                <a:cs typeface="Times New Roman" panose="02020603050405020304" pitchFamily="18" charset="0"/>
                <a:sym typeface="+mn-ea"/>
              </a:rPr>
              <a:t>name</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 16 Missing values.</a:t>
            </a:r>
          </a:p>
          <a:p>
            <a:pPr>
              <a:buClr>
                <a:srgbClr val="000000"/>
              </a:buClr>
              <a:buSzTx/>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sym typeface="+mn-ea"/>
            </a:endParaRPr>
          </a:p>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err="1">
                <a:solidFill>
                  <a:schemeClr val="bg2">
                    <a:lumMod val="10000"/>
                  </a:schemeClr>
                </a:solidFill>
                <a:latin typeface="Times New Roman" panose="02020603050405020304" pitchFamily="18" charset="0"/>
                <a:cs typeface="Times New Roman" panose="02020603050405020304" pitchFamily="18" charset="0"/>
                <a:sym typeface="+mn-ea"/>
              </a:rPr>
              <a:t>host_name</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 21 missing values.</a:t>
            </a:r>
          </a:p>
          <a:p>
            <a:pPr>
              <a:buClr>
                <a:srgbClr val="000000"/>
              </a:buClr>
              <a:buSzTx/>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endParaRPr>
          </a:p>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err="1">
                <a:solidFill>
                  <a:schemeClr val="bg2">
                    <a:lumMod val="10000"/>
                  </a:schemeClr>
                </a:solidFill>
                <a:latin typeface="Times New Roman" panose="02020603050405020304" pitchFamily="18" charset="0"/>
                <a:cs typeface="Times New Roman" panose="02020603050405020304" pitchFamily="18" charset="0"/>
                <a:sym typeface="+mn-ea"/>
              </a:rPr>
              <a:t>last_review</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 10052 missing values.</a:t>
            </a:r>
          </a:p>
          <a:p>
            <a:pPr>
              <a:buClr>
                <a:srgbClr val="000000"/>
              </a:buClr>
              <a:buSzTx/>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sym typeface="+mn-ea"/>
            </a:endParaRPr>
          </a:p>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err="1">
                <a:solidFill>
                  <a:schemeClr val="bg2">
                    <a:lumMod val="10000"/>
                  </a:schemeClr>
                </a:solidFill>
                <a:latin typeface="Times New Roman" panose="02020603050405020304" pitchFamily="18" charset="0"/>
                <a:cs typeface="Times New Roman" panose="02020603050405020304" pitchFamily="18" charset="0"/>
                <a:sym typeface="+mn-ea"/>
              </a:rPr>
              <a:t>reviews_per_month</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 10052 missing values.</a:t>
            </a:r>
          </a:p>
          <a:p>
            <a:pPr>
              <a:buClr>
                <a:srgbClr val="000000"/>
              </a:buClr>
              <a:buSzTx/>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sym typeface="+mn-ea"/>
            </a:endParaRPr>
          </a:p>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a:solidFill>
                  <a:schemeClr val="bg2">
                    <a:lumMod val="10000"/>
                  </a:schemeClr>
                </a:solidFill>
                <a:latin typeface="Times New Roman" panose="02020603050405020304" pitchFamily="18" charset="0"/>
                <a:cs typeface="Times New Roman" panose="02020603050405020304" pitchFamily="18" charset="0"/>
                <a:sym typeface="+mn-ea"/>
              </a:rPr>
              <a:t>name</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column we will replaced the ‘</a:t>
            </a:r>
            <a:r>
              <a:rPr lang="en-US" sz="1600" b="1" dirty="0">
                <a:solidFill>
                  <a:schemeClr val="bg2">
                    <a:lumMod val="10000"/>
                  </a:schemeClr>
                </a:solidFill>
                <a:latin typeface="Times New Roman" panose="02020603050405020304" pitchFamily="18" charset="0"/>
                <a:cs typeface="Times New Roman" panose="02020603050405020304" pitchFamily="18" charset="0"/>
                <a:sym typeface="+mn-ea"/>
              </a:rPr>
              <a:t>missing</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values by the use of </a:t>
            </a:r>
            <a:r>
              <a:rPr lang="en-US" sz="1600" dirty="0" err="1">
                <a:solidFill>
                  <a:schemeClr val="bg2">
                    <a:lumMod val="10000"/>
                  </a:schemeClr>
                </a:solidFill>
                <a:latin typeface="Times New Roman" panose="02020603050405020304" pitchFamily="18" charset="0"/>
                <a:cs typeface="Times New Roman" panose="02020603050405020304" pitchFamily="18" charset="0"/>
                <a:sym typeface="+mn-ea"/>
              </a:rPr>
              <a:t>fillna</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a:t>
            </a:r>
          </a:p>
          <a:p>
            <a:pPr>
              <a:buClr>
                <a:srgbClr val="000000"/>
              </a:buClr>
              <a:buSzTx/>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sym typeface="+mn-ea"/>
            </a:endParaRPr>
          </a:p>
          <a:p>
            <a:pPr>
              <a:buClr>
                <a:srgbClr val="000000"/>
              </a:buClr>
              <a:buSzTx/>
              <a:buFont typeface="Arial" panose="020B0604020202020204" pitchFamily="34" charset="0"/>
              <a:buChar char="•"/>
            </a:pP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a:t>
            </a:r>
            <a:r>
              <a:rPr lang="en-US" sz="1600" b="1" dirty="0" err="1">
                <a:solidFill>
                  <a:schemeClr val="bg2">
                    <a:lumMod val="10000"/>
                  </a:schemeClr>
                </a:solidFill>
                <a:latin typeface="Times New Roman" panose="02020603050405020304" pitchFamily="18" charset="0"/>
                <a:cs typeface="Times New Roman" panose="02020603050405020304" pitchFamily="18" charset="0"/>
                <a:sym typeface="+mn-ea"/>
              </a:rPr>
              <a:t>host_name</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will replaced the ‘</a:t>
            </a:r>
            <a:r>
              <a:rPr lang="en-US" sz="1600" b="1" dirty="0">
                <a:solidFill>
                  <a:schemeClr val="bg2">
                    <a:lumMod val="10000"/>
                  </a:schemeClr>
                </a:solidFill>
                <a:latin typeface="Times New Roman" panose="02020603050405020304" pitchFamily="18" charset="0"/>
                <a:cs typeface="Times New Roman" panose="02020603050405020304" pitchFamily="18" charset="0"/>
                <a:sym typeface="+mn-ea"/>
              </a:rPr>
              <a:t>missing</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 values by use of </a:t>
            </a:r>
            <a:r>
              <a:rPr lang="en-US" sz="1600" dirty="0" err="1">
                <a:solidFill>
                  <a:schemeClr val="bg2">
                    <a:lumMod val="10000"/>
                  </a:schemeClr>
                </a:solidFill>
                <a:latin typeface="Times New Roman" panose="02020603050405020304" pitchFamily="18" charset="0"/>
                <a:cs typeface="Times New Roman" panose="02020603050405020304" pitchFamily="18" charset="0"/>
                <a:sym typeface="+mn-ea"/>
              </a:rPr>
              <a:t>fillna</a:t>
            </a:r>
            <a:r>
              <a:rPr lang="en-US" sz="1600" dirty="0">
                <a:solidFill>
                  <a:schemeClr val="bg2">
                    <a:lumMod val="10000"/>
                  </a:schemeClr>
                </a:solidFill>
                <a:latin typeface="Times New Roman" panose="02020603050405020304" pitchFamily="18" charset="0"/>
                <a:cs typeface="Times New Roman" panose="02020603050405020304" pitchFamily="18" charset="0"/>
                <a:sym typeface="+mn-ea"/>
              </a:rPr>
              <a:t>().</a:t>
            </a:r>
          </a:p>
          <a:p>
            <a:pPr>
              <a:buClr>
                <a:srgbClr val="000000"/>
              </a:buClr>
              <a:buSzTx/>
            </a:pPr>
            <a:endParaRPr lang="en-US" sz="1600" dirty="0">
              <a:solidFill>
                <a:schemeClr val="bg2">
                  <a:lumMod val="10000"/>
                </a:schemeClr>
              </a:solidFill>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endParaRPr lang="en-US" sz="1600" dirty="0">
              <a:solidFill>
                <a:schemeClr val="bg2">
                  <a:lumMod val="10000"/>
                </a:schemeClr>
              </a:solidFill>
              <a:latin typeface="Times New Roman" panose="02020603050405020304" pitchFamily="18" charset="0"/>
              <a:cs typeface="Times New Roman" panose="02020603050405020304" pitchFamily="18" charset="0"/>
              <a:sym typeface="+mn-ea"/>
            </a:endParaRPr>
          </a:p>
          <a:p>
            <a:pPr marL="114300" indent="0">
              <a:buClr>
                <a:srgbClr val="000000"/>
              </a:buClr>
              <a:buFont typeface="Arial" panose="020B0604020202020204" pitchFamily="34" charset="0"/>
              <a:buNone/>
            </a:pPr>
            <a:endParaRPr lang="en-US" sz="16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85" y="2285255"/>
            <a:ext cx="8520600" cy="572700"/>
          </a:xfrm>
        </p:spPr>
        <p:txBody>
          <a:bodyPr/>
          <a:lstStyle/>
          <a:p>
            <a:pPr algn="ctr"/>
            <a:r>
              <a:rPr lang="en-US" sz="3200" b="1" dirty="0">
                <a:solidFill>
                  <a:schemeClr val="tx2">
                    <a:lumMod val="50000"/>
                  </a:schemeClr>
                </a:solidFill>
                <a:latin typeface="Arial Black" panose="020B0A04020102020204" charset="0"/>
                <a:cs typeface="Arial Black" panose="020B0A04020102020204" charset="0"/>
                <a:sym typeface="+mn-ea"/>
              </a:rPr>
              <a:t>Exploratory Data Analysis</a:t>
            </a:r>
            <a:br>
              <a:rPr lang="en-US" sz="3200" b="1" dirty="0">
                <a:solidFill>
                  <a:schemeClr val="tx2">
                    <a:lumMod val="50000"/>
                  </a:schemeClr>
                </a:solidFill>
                <a:latin typeface="Arial Black" panose="020B0A04020102020204" charset="0"/>
                <a:cs typeface="Arial Black" panose="020B0A04020102020204" charset="0"/>
                <a:sym typeface="+mn-ea"/>
              </a:rPr>
            </a:br>
            <a:endParaRPr lang="en-US" sz="3200" dirty="0">
              <a:solidFill>
                <a:schemeClr val="tx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E64C93-A899-E1FC-C62C-1805364E98B0}"/>
              </a:ext>
            </a:extLst>
          </p:cNvPr>
          <p:cNvSpPr>
            <a:spLocks noGrp="1"/>
          </p:cNvSpPr>
          <p:nvPr>
            <p:ph type="body" idx="1"/>
          </p:nvPr>
        </p:nvSpPr>
        <p:spPr>
          <a:xfrm>
            <a:off x="1572600" y="4322015"/>
            <a:ext cx="5998800" cy="605100"/>
          </a:xfrm>
        </p:spPr>
        <p: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Most of the hosts are in Manhattan and Brooklyn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0" y="101600"/>
            <a:ext cx="8520113" cy="573088"/>
          </a:xfrm>
        </p:spPr>
        <p:txBody>
          <a:bodyPr/>
          <a:lstStyle/>
          <a:p>
            <a:pPr algn="ctr"/>
            <a:r>
              <a:rPr lang="en-US" b="1" u="sng" dirty="0" err="1">
                <a:solidFill>
                  <a:schemeClr val="tx1"/>
                </a:solidFill>
                <a:latin typeface="Times New Roman" panose="02020603050405020304" pitchFamily="18" charset="0"/>
                <a:cs typeface="Times New Roman" panose="02020603050405020304" pitchFamily="18" charset="0"/>
              </a:rPr>
              <a:t>neighbourhood_group</a:t>
            </a: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0AA90D3-8188-6E13-F022-97608AD91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845820"/>
            <a:ext cx="7007333" cy="3363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E82886A-ED9B-AB6A-3CBE-75B386D1D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54330"/>
            <a:ext cx="6826567" cy="356616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C30819DD-C093-6E27-292B-A78278EC379A}"/>
              </a:ext>
            </a:extLst>
          </p:cNvPr>
          <p:cNvSpPr>
            <a:spLocks noGrp="1"/>
          </p:cNvSpPr>
          <p:nvPr>
            <p:ph type="body" idx="1"/>
          </p:nvPr>
        </p:nvSpPr>
        <p:spPr>
          <a:xfrm>
            <a:off x="1572600" y="4184070"/>
            <a:ext cx="5998800" cy="605100"/>
          </a:xfrm>
        </p:spPr>
        <p:txBody>
          <a:bodyPr/>
          <a:lstStyle/>
          <a:p>
            <a:pPr algn="ctr"/>
            <a:r>
              <a:rPr lang="en-IN" dirty="0">
                <a:solidFill>
                  <a:schemeClr val="tx1"/>
                </a:solidFill>
              </a:rPr>
              <a:t>Here we can see Manhattan has 44.30% hosts.</a:t>
            </a:r>
          </a:p>
        </p:txBody>
      </p:sp>
    </p:spTree>
    <p:extLst>
      <p:ext uri="{BB962C8B-B14F-4D97-AF65-F5344CB8AC3E}">
        <p14:creationId xmlns:p14="http://schemas.microsoft.com/office/powerpoint/2010/main" val="248870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0F8754-944F-AFDF-41B7-E93768FC0227}"/>
              </a:ext>
            </a:extLst>
          </p:cNvPr>
          <p:cNvSpPr>
            <a:spLocks noGrp="1"/>
          </p:cNvSpPr>
          <p:nvPr>
            <p:ph type="body" idx="1"/>
          </p:nvPr>
        </p:nvSpPr>
        <p:spPr>
          <a:xfrm>
            <a:off x="1843320" y="4402025"/>
            <a:ext cx="5998800" cy="605100"/>
          </a:xfrm>
        </p:spPr>
        <p:txBody>
          <a:bodyPr/>
          <a:lstStyle/>
          <a:p>
            <a:pPr algn="ctr"/>
            <a:r>
              <a:rPr lang="en-US" sz="2000" b="0" i="0" dirty="0">
                <a:solidFill>
                  <a:schemeClr val="tx1"/>
                </a:solidFill>
                <a:effectLst/>
                <a:latin typeface="Times New Roman" panose="02020603050405020304" pitchFamily="18" charset="0"/>
                <a:cs typeface="Times New Roman" panose="02020603050405020304" pitchFamily="18" charset="0"/>
              </a:rPr>
              <a:t>The host Sonder(NYC) has the highest listings of 327</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025535D1-E9B4-1042-E21F-D249F7ADB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005" y="1112067"/>
            <a:ext cx="6777990" cy="328995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1B55ECC1-73B0-1C11-1F3C-B68AC7E66C6C}"/>
              </a:ext>
            </a:extLst>
          </p:cNvPr>
          <p:cNvSpPr txBox="1">
            <a:spLocks/>
          </p:cNvSpPr>
          <p:nvPr/>
        </p:nvSpPr>
        <p:spPr>
          <a:xfrm>
            <a:off x="1108711" y="22075"/>
            <a:ext cx="6692640" cy="60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8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en-US" sz="2000" dirty="0">
                <a:solidFill>
                  <a:schemeClr val="bg2">
                    <a:lumMod val="50000"/>
                  </a:schemeClr>
                </a:solidFill>
                <a:latin typeface="Times New Roman" panose="02020603050405020304" pitchFamily="18" charset="0"/>
                <a:cs typeface="Times New Roman" panose="02020603050405020304" pitchFamily="18" charset="0"/>
              </a:rPr>
              <a:t>Host with Highest Host listings</a:t>
            </a:r>
            <a:endParaRPr lang="en-IN" sz="2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63754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715</Words>
  <Application>Microsoft Office PowerPoint</Application>
  <PresentationFormat>On-screen Show (16:9)</PresentationFormat>
  <Paragraphs>92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Wingdings</vt:lpstr>
      <vt:lpstr>Arial Black</vt:lpstr>
      <vt:lpstr>Times New Roman</vt:lpstr>
      <vt:lpstr>Simple Light</vt:lpstr>
      <vt:lpstr> Airbnb  Bookings Analysis   </vt:lpstr>
      <vt:lpstr>Content : </vt:lpstr>
      <vt:lpstr>Introduction. </vt:lpstr>
      <vt:lpstr>Data Exploration </vt:lpstr>
      <vt:lpstr>Missing value Handling. </vt:lpstr>
      <vt:lpstr>Exploratory Data Analysis </vt:lpstr>
      <vt:lpstr>neighbourhood_group</vt:lpstr>
      <vt:lpstr>PowerPoint Presentation</vt:lpstr>
      <vt:lpstr>PowerPoint Presentation</vt:lpstr>
      <vt:lpstr>PowerPoint Presentation</vt:lpstr>
      <vt:lpstr>PowerPoint Presentation</vt:lpstr>
      <vt:lpstr>Busiest Hosts</vt:lpstr>
      <vt:lpstr>Room Types </vt:lpstr>
      <vt:lpstr>PowerPoint Presentation</vt:lpstr>
      <vt:lpstr>Neighbourhood Group vs Room type</vt:lpstr>
      <vt:lpstr>PowerPoint Presentation</vt:lpstr>
      <vt:lpstr>Median Price vs Neighbourhood Group</vt:lpstr>
      <vt:lpstr> Latitude &amp; Longitude</vt:lpstr>
      <vt:lpstr> Latitude &amp; Longitude</vt:lpstr>
      <vt:lpstr> Correlation of Features</vt:lpstr>
      <vt:lpstr>Price for Each Neighbourhood Group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Project_x000d_EDA Airbnb Bookings Analysis _x000d__x000d_</dc:title>
  <dc:creator/>
  <cp:lastModifiedBy>prafulgedam.123@outlook.com</cp:lastModifiedBy>
  <cp:revision>11</cp:revision>
  <dcterms:created xsi:type="dcterms:W3CDTF">2021-02-16T08:42:00Z</dcterms:created>
  <dcterms:modified xsi:type="dcterms:W3CDTF">2022-06-22T10:33:46Z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