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5" roundtripDataSignature="AMtx7mgQJzo/fHzX9FZnITe/N0KilL6D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0" name="Google Shape;5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4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4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4" name="Google Shape;5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3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2" name="Google Shape;22;p3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3" name="Google Shape;2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a:lvl1pPr>
            <a:lvl2pPr indent="0" lvl="1" marL="0" marR="0" algn="r">
              <a:lnSpc>
                <a:spcPct val="100000"/>
              </a:lnSpc>
              <a:spcBef>
                <a:spcPts val="0"/>
              </a:spcBef>
              <a:spcAft>
                <a:spcPts val="0"/>
              </a:spcAft>
              <a:buClr>
                <a:srgbClr val="000000"/>
              </a:buClr>
              <a:buSzPts val="1000"/>
              <a:buFont typeface="Arial"/>
              <a:buNone/>
              <a:defRPr/>
            </a:lvl2pPr>
            <a:lvl3pPr indent="0" lvl="2" marL="0" marR="0" algn="r">
              <a:lnSpc>
                <a:spcPct val="100000"/>
              </a:lnSpc>
              <a:spcBef>
                <a:spcPts val="0"/>
              </a:spcBef>
              <a:spcAft>
                <a:spcPts val="0"/>
              </a:spcAft>
              <a:buClr>
                <a:srgbClr val="000000"/>
              </a:buClr>
              <a:buSzPts val="1000"/>
              <a:buFont typeface="Arial"/>
              <a:buNone/>
              <a:defRPr/>
            </a:lvl3pPr>
            <a:lvl4pPr indent="0" lvl="3" marL="0" marR="0" algn="r">
              <a:lnSpc>
                <a:spcPct val="100000"/>
              </a:lnSpc>
              <a:spcBef>
                <a:spcPts val="0"/>
              </a:spcBef>
              <a:spcAft>
                <a:spcPts val="0"/>
              </a:spcAft>
              <a:buClr>
                <a:srgbClr val="000000"/>
              </a:buClr>
              <a:buSzPts val="1000"/>
              <a:buFont typeface="Arial"/>
              <a:buNone/>
              <a:defRPr/>
            </a:lvl4pPr>
            <a:lvl5pPr indent="0" lvl="4" marL="0" marR="0" algn="r">
              <a:lnSpc>
                <a:spcPct val="100000"/>
              </a:lnSpc>
              <a:spcBef>
                <a:spcPts val="0"/>
              </a:spcBef>
              <a:spcAft>
                <a:spcPts val="0"/>
              </a:spcAft>
              <a:buClr>
                <a:srgbClr val="000000"/>
              </a:buClr>
              <a:buSzPts val="1000"/>
              <a:buFont typeface="Arial"/>
              <a:buNone/>
              <a:defRPr/>
            </a:lvl5pPr>
            <a:lvl6pPr indent="0" lvl="5" marL="0" marR="0" algn="r">
              <a:lnSpc>
                <a:spcPct val="100000"/>
              </a:lnSpc>
              <a:spcBef>
                <a:spcPts val="0"/>
              </a:spcBef>
              <a:spcAft>
                <a:spcPts val="0"/>
              </a:spcAft>
              <a:buClr>
                <a:srgbClr val="000000"/>
              </a:buClr>
              <a:buSzPts val="1000"/>
              <a:buFont typeface="Arial"/>
              <a:buNone/>
              <a:defRPr/>
            </a:lvl6pPr>
            <a:lvl7pPr indent="0" lvl="6" marL="0" marR="0" algn="r">
              <a:lnSpc>
                <a:spcPct val="100000"/>
              </a:lnSpc>
              <a:spcBef>
                <a:spcPts val="0"/>
              </a:spcBef>
              <a:spcAft>
                <a:spcPts val="0"/>
              </a:spcAft>
              <a:buClr>
                <a:srgbClr val="000000"/>
              </a:buClr>
              <a:buSzPts val="1000"/>
              <a:buFont typeface="Arial"/>
              <a:buNone/>
              <a:defRPr/>
            </a:lvl7pPr>
            <a:lvl8pPr indent="0" lvl="7" marL="0" marR="0" algn="r">
              <a:lnSpc>
                <a:spcPct val="100000"/>
              </a:lnSpc>
              <a:spcBef>
                <a:spcPts val="0"/>
              </a:spcBef>
              <a:spcAft>
                <a:spcPts val="0"/>
              </a:spcAft>
              <a:buClr>
                <a:srgbClr val="000000"/>
              </a:buClr>
              <a:buSzPts val="1000"/>
              <a:buFont typeface="Arial"/>
              <a:buNone/>
              <a:defRPr/>
            </a:lvl8pPr>
            <a:lvl9pPr indent="0" lvl="8" marL="0" marR="0" algn="r">
              <a:lnSpc>
                <a:spcPct val="100000"/>
              </a:lnSpc>
              <a:spcBef>
                <a:spcPts val="0"/>
              </a:spcBef>
              <a:spcAft>
                <a:spcPts val="0"/>
              </a:spcAft>
              <a:buClr>
                <a:srgbClr val="000000"/>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3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3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3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3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5" name="Google Shape;45;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7" name="Google Shape;4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32"/>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ph type="ctrTitle"/>
          </p:nvPr>
        </p:nvSpPr>
        <p:spPr>
          <a:xfrm>
            <a:off x="315750" y="509500"/>
            <a:ext cx="8512500" cy="224445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Project-2</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2000">
                <a:solidFill>
                  <a:schemeClr val="lt1"/>
                </a:solidFill>
                <a:latin typeface="Montserrat"/>
                <a:ea typeface="Montserrat"/>
                <a:cs typeface="Montserrat"/>
                <a:sym typeface="Montserrat"/>
              </a:rPr>
              <a:t>Bike Sharing Demand Prediction</a:t>
            </a: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2" name="Google Shape;62;p1"/>
          <p:cNvSpPr txBox="1"/>
          <p:nvPr/>
        </p:nvSpPr>
        <p:spPr>
          <a:xfrm>
            <a:off x="2415092" y="2449462"/>
            <a:ext cx="3802828" cy="169277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sng" cap="none" strike="noStrike">
                <a:solidFill>
                  <a:schemeClr val="lt1"/>
                </a:solidFill>
                <a:latin typeface="Arial"/>
                <a:ea typeface="Arial"/>
                <a:cs typeface="Arial"/>
                <a:sym typeface="Arial"/>
              </a:rPr>
              <a:t>Team Member </a:t>
            </a:r>
            <a:endParaRPr/>
          </a:p>
          <a:p>
            <a:pPr indent="0" lvl="0" marL="0" marR="0" rtl="0" algn="ctr">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Mayur Prakash Parande</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 Shubham Shrivastava </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Praful Mahendra Gedam</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8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311700" y="445025"/>
            <a:ext cx="8520600" cy="768946"/>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000" u="sng">
                <a:solidFill>
                  <a:schemeClr val="dk1"/>
                </a:solidFill>
                <a:latin typeface="Arial"/>
                <a:ea typeface="Arial"/>
                <a:cs typeface="Arial"/>
                <a:sym typeface="Arial"/>
              </a:rPr>
              <a:t>This Chart is Show Count of Rented bikes according to weekdays and weekend </a:t>
            </a:r>
            <a:endParaRPr b="0" sz="2000" u="sng">
              <a:solidFill>
                <a:schemeClr val="dk1"/>
              </a:solidFill>
              <a:latin typeface="Arial"/>
              <a:ea typeface="Arial"/>
              <a:cs typeface="Arial"/>
              <a:sym typeface="Arial"/>
            </a:endParaRPr>
          </a:p>
        </p:txBody>
      </p:sp>
      <p:pic>
        <p:nvPicPr>
          <p:cNvPr id="117" name="Google Shape;117;p10"/>
          <p:cNvPicPr preferRelativeResize="0"/>
          <p:nvPr/>
        </p:nvPicPr>
        <p:blipFill rotWithShape="1">
          <a:blip r:embed="rId3">
            <a:alphaModFix/>
          </a:blip>
          <a:srcRect b="0" l="0" r="0" t="0"/>
          <a:stretch/>
        </p:blipFill>
        <p:spPr>
          <a:xfrm>
            <a:off x="0" y="1213971"/>
            <a:ext cx="9144000" cy="34845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u="sng">
                <a:solidFill>
                  <a:schemeClr val="dk1"/>
                </a:solidFill>
                <a:latin typeface="Arial"/>
                <a:ea typeface="Arial"/>
                <a:cs typeface="Arial"/>
                <a:sym typeface="Arial"/>
              </a:rPr>
              <a:t>Count of Rented of Bikes according to Hours </a:t>
            </a:r>
            <a:endParaRPr b="0" u="sng">
              <a:solidFill>
                <a:schemeClr val="dk1"/>
              </a:solidFill>
              <a:latin typeface="Arial"/>
              <a:ea typeface="Arial"/>
              <a:cs typeface="Arial"/>
              <a:sym typeface="Arial"/>
            </a:endParaRPr>
          </a:p>
        </p:txBody>
      </p:sp>
      <p:pic>
        <p:nvPicPr>
          <p:cNvPr id="123" name="Google Shape;123;p11"/>
          <p:cNvPicPr preferRelativeResize="0"/>
          <p:nvPr/>
        </p:nvPicPr>
        <p:blipFill rotWithShape="1">
          <a:blip r:embed="rId3">
            <a:alphaModFix/>
          </a:blip>
          <a:srcRect b="0" l="0" r="0" t="0"/>
          <a:stretch/>
        </p:blipFill>
        <p:spPr>
          <a:xfrm>
            <a:off x="0" y="1250115"/>
            <a:ext cx="9144000" cy="36544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u="sng">
                <a:solidFill>
                  <a:schemeClr val="dk1"/>
                </a:solidFill>
                <a:latin typeface="Arial"/>
                <a:ea typeface="Arial"/>
                <a:cs typeface="Arial"/>
                <a:sym typeface="Arial"/>
              </a:rPr>
              <a:t>Count of Rented of Bikes according to Functiononing Day</a:t>
            </a:r>
            <a:endParaRPr b="0" sz="2400" u="sng">
              <a:solidFill>
                <a:schemeClr val="dk1"/>
              </a:solidFill>
              <a:latin typeface="Arial"/>
              <a:ea typeface="Arial"/>
              <a:cs typeface="Arial"/>
              <a:sym typeface="Arial"/>
            </a:endParaRPr>
          </a:p>
        </p:txBody>
      </p:sp>
      <p:pic>
        <p:nvPicPr>
          <p:cNvPr id="129" name="Google Shape;129;p12"/>
          <p:cNvPicPr preferRelativeResize="0"/>
          <p:nvPr/>
        </p:nvPicPr>
        <p:blipFill rotWithShape="1">
          <a:blip r:embed="rId3">
            <a:alphaModFix/>
          </a:blip>
          <a:srcRect b="0" l="0" r="0" t="0"/>
          <a:stretch/>
        </p:blipFill>
        <p:spPr>
          <a:xfrm>
            <a:off x="1323521" y="1108038"/>
            <a:ext cx="6658653" cy="38262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u="sng">
                <a:solidFill>
                  <a:schemeClr val="dk1"/>
                </a:solidFill>
                <a:latin typeface="Arial"/>
                <a:ea typeface="Arial"/>
                <a:cs typeface="Arial"/>
                <a:sym typeface="Arial"/>
              </a:rPr>
              <a:t>This Chart is show Count of Rented of Bikes according to Functioning Day</a:t>
            </a:r>
            <a:endParaRPr b="0" sz="2400" u="sng">
              <a:solidFill>
                <a:schemeClr val="dk1"/>
              </a:solidFill>
              <a:latin typeface="Arial"/>
              <a:ea typeface="Arial"/>
              <a:cs typeface="Arial"/>
              <a:sym typeface="Arial"/>
            </a:endParaRPr>
          </a:p>
        </p:txBody>
      </p:sp>
      <p:pic>
        <p:nvPicPr>
          <p:cNvPr id="135" name="Google Shape;135;p13"/>
          <p:cNvPicPr preferRelativeResize="0"/>
          <p:nvPr/>
        </p:nvPicPr>
        <p:blipFill rotWithShape="1">
          <a:blip r:embed="rId3">
            <a:alphaModFix/>
          </a:blip>
          <a:srcRect b="0" l="0" r="0" t="0"/>
          <a:stretch/>
        </p:blipFill>
        <p:spPr>
          <a:xfrm>
            <a:off x="0" y="1430767"/>
            <a:ext cx="9144000" cy="35847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800" u="sng">
                <a:solidFill>
                  <a:schemeClr val="dk1"/>
                </a:solidFill>
                <a:latin typeface="Arial"/>
                <a:ea typeface="Arial"/>
                <a:cs typeface="Arial"/>
                <a:sym typeface="Arial"/>
              </a:rPr>
              <a:t>Count of Rented of Bikes according to Seasons </a:t>
            </a:r>
            <a:endParaRPr b="0" u="sng">
              <a:solidFill>
                <a:schemeClr val="dk1"/>
              </a:solidFill>
              <a:latin typeface="Arial"/>
              <a:ea typeface="Arial"/>
              <a:cs typeface="Arial"/>
              <a:sym typeface="Arial"/>
            </a:endParaRPr>
          </a:p>
        </p:txBody>
      </p:sp>
      <p:pic>
        <p:nvPicPr>
          <p:cNvPr id="141" name="Google Shape;141;p14"/>
          <p:cNvPicPr preferRelativeResize="0"/>
          <p:nvPr/>
        </p:nvPicPr>
        <p:blipFill rotWithShape="1">
          <a:blip r:embed="rId3">
            <a:alphaModFix/>
          </a:blip>
          <a:srcRect b="0" l="0" r="0" t="0"/>
          <a:stretch/>
        </p:blipFill>
        <p:spPr>
          <a:xfrm>
            <a:off x="225910" y="1017725"/>
            <a:ext cx="8606389" cy="412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u="sng">
                <a:solidFill>
                  <a:schemeClr val="dk1"/>
                </a:solidFill>
                <a:latin typeface="Arial"/>
                <a:ea typeface="Arial"/>
                <a:cs typeface="Arial"/>
                <a:sym typeface="Arial"/>
              </a:rPr>
              <a:t>This chart is show Count of Rented of Bikes according to Seasons </a:t>
            </a:r>
            <a:endParaRPr b="0" sz="2400" u="sng">
              <a:solidFill>
                <a:schemeClr val="dk1"/>
              </a:solidFill>
              <a:latin typeface="Arial"/>
              <a:ea typeface="Arial"/>
              <a:cs typeface="Arial"/>
              <a:sym typeface="Arial"/>
            </a:endParaRPr>
          </a:p>
        </p:txBody>
      </p:sp>
      <p:pic>
        <p:nvPicPr>
          <p:cNvPr id="147" name="Google Shape;147;p15"/>
          <p:cNvPicPr preferRelativeResize="0"/>
          <p:nvPr/>
        </p:nvPicPr>
        <p:blipFill rotWithShape="1">
          <a:blip r:embed="rId3">
            <a:alphaModFix/>
          </a:blip>
          <a:srcRect b="0" l="0" r="0" t="0"/>
          <a:stretch/>
        </p:blipFill>
        <p:spPr>
          <a:xfrm>
            <a:off x="80682" y="1527584"/>
            <a:ext cx="8982635" cy="3270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u="sng">
                <a:solidFill>
                  <a:schemeClr val="dk1"/>
                </a:solidFill>
                <a:latin typeface="Arial"/>
                <a:ea typeface="Arial"/>
                <a:cs typeface="Arial"/>
                <a:sym typeface="Arial"/>
              </a:rPr>
              <a:t>E</a:t>
            </a:r>
            <a:r>
              <a:rPr b="0" lang="en-US" u="sng">
                <a:solidFill>
                  <a:schemeClr val="dk1"/>
                </a:solidFill>
                <a:latin typeface="Arial"/>
                <a:ea typeface="Arial"/>
                <a:cs typeface="Arial"/>
                <a:sym typeface="Arial"/>
              </a:rPr>
              <a:t>ncoding of Dataset</a:t>
            </a:r>
            <a:endParaRPr/>
          </a:p>
        </p:txBody>
      </p:sp>
      <p:pic>
        <p:nvPicPr>
          <p:cNvPr id="153" name="Google Shape;153;p16"/>
          <p:cNvPicPr preferRelativeResize="0"/>
          <p:nvPr/>
        </p:nvPicPr>
        <p:blipFill rotWithShape="1">
          <a:blip r:embed="rId3">
            <a:alphaModFix/>
          </a:blip>
          <a:srcRect b="0" l="0" r="0" t="0"/>
          <a:stretch/>
        </p:blipFill>
        <p:spPr>
          <a:xfrm>
            <a:off x="107576" y="1108169"/>
            <a:ext cx="9036424" cy="38092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311699" y="445025"/>
            <a:ext cx="867093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0" lang="en-US" sz="2200" u="sng">
                <a:solidFill>
                  <a:schemeClr val="dk1"/>
                </a:solidFill>
                <a:latin typeface="Arial"/>
                <a:ea typeface="Arial"/>
                <a:cs typeface="Arial"/>
                <a:sym typeface="Arial"/>
              </a:rPr>
              <a:t>analyze the distribution of all numerical features</a:t>
            </a:r>
            <a:endParaRPr/>
          </a:p>
        </p:txBody>
      </p:sp>
      <p:pic>
        <p:nvPicPr>
          <p:cNvPr id="159" name="Google Shape;159;p17"/>
          <p:cNvPicPr preferRelativeResize="0"/>
          <p:nvPr/>
        </p:nvPicPr>
        <p:blipFill rotWithShape="1">
          <a:blip r:embed="rId3">
            <a:alphaModFix/>
          </a:blip>
          <a:srcRect b="0" l="0" r="0" t="0"/>
          <a:stretch/>
        </p:blipFill>
        <p:spPr>
          <a:xfrm>
            <a:off x="1814127" y="1200769"/>
            <a:ext cx="5515745" cy="31722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0" lang="en-US" sz="2400" u="sng">
                <a:solidFill>
                  <a:schemeClr val="dk1"/>
                </a:solidFill>
                <a:latin typeface="Arial"/>
                <a:ea typeface="Arial"/>
                <a:cs typeface="Arial"/>
                <a:sym typeface="Arial"/>
              </a:rPr>
              <a:t>analyze the distribution of all numerical features</a:t>
            </a:r>
            <a:endParaRPr/>
          </a:p>
        </p:txBody>
      </p:sp>
      <p:pic>
        <p:nvPicPr>
          <p:cNvPr id="165" name="Google Shape;165;p18"/>
          <p:cNvPicPr preferRelativeResize="0"/>
          <p:nvPr/>
        </p:nvPicPr>
        <p:blipFill rotWithShape="1">
          <a:blip r:embed="rId3">
            <a:alphaModFix/>
          </a:blip>
          <a:srcRect b="0" l="0" r="0" t="0"/>
          <a:stretch/>
        </p:blipFill>
        <p:spPr>
          <a:xfrm>
            <a:off x="1344707" y="1347616"/>
            <a:ext cx="6131858" cy="30845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u="sng">
                <a:solidFill>
                  <a:schemeClr val="dk1"/>
                </a:solidFill>
                <a:latin typeface="Arial"/>
                <a:ea typeface="Arial"/>
                <a:cs typeface="Arial"/>
                <a:sym typeface="Arial"/>
              </a:rPr>
              <a:t>Regression plot for all the numerical features</a:t>
            </a:r>
            <a:endParaRPr/>
          </a:p>
        </p:txBody>
      </p:sp>
      <p:pic>
        <p:nvPicPr>
          <p:cNvPr id="171" name="Google Shape;171;p19"/>
          <p:cNvPicPr preferRelativeResize="0"/>
          <p:nvPr/>
        </p:nvPicPr>
        <p:blipFill rotWithShape="1">
          <a:blip r:embed="rId3">
            <a:alphaModFix/>
          </a:blip>
          <a:srcRect b="0" l="0" r="0" t="0"/>
          <a:stretch/>
        </p:blipFill>
        <p:spPr>
          <a:xfrm>
            <a:off x="570155" y="1237129"/>
            <a:ext cx="8003690" cy="37759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i="0" lang="en-US" u="sng">
                <a:solidFill>
                  <a:schemeClr val="dk1"/>
                </a:solidFill>
                <a:latin typeface="Roboto"/>
                <a:ea typeface="Roboto"/>
                <a:cs typeface="Roboto"/>
                <a:sym typeface="Roboto"/>
              </a:rPr>
              <a:t>Problem Description</a:t>
            </a:r>
            <a:endParaRPr b="0" i="0" u="sng">
              <a:solidFill>
                <a:schemeClr val="dk1"/>
              </a:solidFill>
              <a:latin typeface="Roboto"/>
              <a:ea typeface="Roboto"/>
              <a:cs typeface="Roboto"/>
              <a:sym typeface="Roboto"/>
            </a:endParaRPr>
          </a:p>
        </p:txBody>
      </p:sp>
      <p:sp>
        <p:nvSpPr>
          <p:cNvPr id="68" name="Google Shape;68;p2"/>
          <p:cNvSpPr txBox="1"/>
          <p:nvPr>
            <p:ph idx="1" type="body"/>
          </p:nvPr>
        </p:nvSpPr>
        <p:spPr>
          <a:xfrm>
            <a:off x="311700" y="1152475"/>
            <a:ext cx="8272902" cy="3817558"/>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b="0" i="0" lang="en-US" sz="2400">
                <a:solidFill>
                  <a:srgbClr val="212121"/>
                </a:solidFill>
                <a:latin typeface="Arial"/>
                <a:ea typeface="Arial"/>
                <a:cs typeface="Arial"/>
                <a:sym typeface="Aria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a:p>
          <a:p>
            <a:pPr indent="-228600" lvl="0" marL="457200" rtl="0" algn="l">
              <a:lnSpc>
                <a:spcPct val="115000"/>
              </a:lnSpc>
              <a:spcBef>
                <a:spcPts val="0"/>
              </a:spcBef>
              <a:spcAft>
                <a:spcPts val="0"/>
              </a:spcAft>
              <a:buSzPts val="1800"/>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US" sz="2300" u="sng">
                <a:solidFill>
                  <a:schemeClr val="dk1"/>
                </a:solidFill>
                <a:latin typeface="Arial"/>
                <a:ea typeface="Arial"/>
                <a:cs typeface="Arial"/>
                <a:sym typeface="Arial"/>
              </a:rPr>
              <a:t>Applying square root to Rented Bike Count to improve skewness</a:t>
            </a:r>
            <a:endParaRPr/>
          </a:p>
        </p:txBody>
      </p:sp>
      <p:pic>
        <p:nvPicPr>
          <p:cNvPr id="177" name="Google Shape;177;p20"/>
          <p:cNvPicPr preferRelativeResize="0"/>
          <p:nvPr/>
        </p:nvPicPr>
        <p:blipFill rotWithShape="1">
          <a:blip r:embed="rId3">
            <a:alphaModFix/>
          </a:blip>
          <a:srcRect b="0" l="0" r="0" t="0"/>
          <a:stretch/>
        </p:blipFill>
        <p:spPr>
          <a:xfrm>
            <a:off x="597049" y="1078470"/>
            <a:ext cx="7949901" cy="36200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311700" y="445024"/>
            <a:ext cx="8520600" cy="673771"/>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2400" u="sng">
                <a:solidFill>
                  <a:schemeClr val="dk1"/>
                </a:solidFill>
                <a:latin typeface="Arial"/>
                <a:ea typeface="Arial"/>
                <a:cs typeface="Arial"/>
                <a:sym typeface="Arial"/>
              </a:rPr>
              <a:t>Boxplot of Rented Bike Count to check outliers</a:t>
            </a:r>
            <a:endParaRPr/>
          </a:p>
        </p:txBody>
      </p:sp>
      <p:pic>
        <p:nvPicPr>
          <p:cNvPr id="183" name="Google Shape;183;p21"/>
          <p:cNvPicPr preferRelativeResize="0"/>
          <p:nvPr/>
        </p:nvPicPr>
        <p:blipFill rotWithShape="1">
          <a:blip r:embed="rId3">
            <a:alphaModFix/>
          </a:blip>
          <a:srcRect b="0" l="0" r="0" t="0"/>
          <a:stretch/>
        </p:blipFill>
        <p:spPr>
          <a:xfrm>
            <a:off x="1183341" y="1258645"/>
            <a:ext cx="6723530" cy="384723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311700" y="337445"/>
            <a:ext cx="8520600" cy="942711"/>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2800">
                <a:solidFill>
                  <a:schemeClr val="dk1"/>
                </a:solidFill>
                <a:latin typeface="Arial"/>
                <a:ea typeface="Arial"/>
                <a:cs typeface="Arial"/>
                <a:sym typeface="Arial"/>
              </a:rPr>
              <a:t>After applying sqrt on Rented Bike Count check wheatear we still have outliers </a:t>
            </a:r>
            <a:br>
              <a:rPr b="1" lang="en-US">
                <a:solidFill>
                  <a:schemeClr val="dk1"/>
                </a:solidFill>
                <a:latin typeface="Arial"/>
                <a:ea typeface="Arial"/>
                <a:cs typeface="Arial"/>
                <a:sym typeface="Arial"/>
              </a:rPr>
            </a:br>
            <a:br>
              <a:rPr b="1" lang="en-US">
                <a:solidFill>
                  <a:schemeClr val="dk1"/>
                </a:solidFill>
                <a:latin typeface="Arial"/>
                <a:ea typeface="Arial"/>
                <a:cs typeface="Arial"/>
                <a:sym typeface="Arial"/>
              </a:rPr>
            </a:br>
            <a:endParaRPr b="1">
              <a:solidFill>
                <a:schemeClr val="dk1"/>
              </a:solidFill>
              <a:latin typeface="Arial"/>
              <a:ea typeface="Arial"/>
              <a:cs typeface="Arial"/>
              <a:sym typeface="Arial"/>
            </a:endParaRPr>
          </a:p>
        </p:txBody>
      </p:sp>
      <p:pic>
        <p:nvPicPr>
          <p:cNvPr id="189" name="Google Shape;189;p22"/>
          <p:cNvPicPr preferRelativeResize="0"/>
          <p:nvPr/>
        </p:nvPicPr>
        <p:blipFill rotWithShape="1">
          <a:blip r:embed="rId3">
            <a:alphaModFix/>
          </a:blip>
          <a:srcRect b="0" l="0" r="0" t="0"/>
          <a:stretch/>
        </p:blipFill>
        <p:spPr>
          <a:xfrm>
            <a:off x="1376980" y="1313916"/>
            <a:ext cx="6368526" cy="38295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3"/>
          <p:cNvPicPr preferRelativeResize="0"/>
          <p:nvPr/>
        </p:nvPicPr>
        <p:blipFill rotWithShape="1">
          <a:blip r:embed="rId3">
            <a:alphaModFix/>
          </a:blip>
          <a:srcRect b="0" l="0" r="0" t="0"/>
          <a:stretch/>
        </p:blipFill>
        <p:spPr>
          <a:xfrm>
            <a:off x="0" y="1391560"/>
            <a:ext cx="9144000" cy="3027353"/>
          </a:xfrm>
          <a:prstGeom prst="rect">
            <a:avLst/>
          </a:prstGeom>
          <a:noFill/>
          <a:ln>
            <a:noFill/>
          </a:ln>
        </p:spPr>
      </p:pic>
      <p:sp>
        <p:nvSpPr>
          <p:cNvPr id="195" name="Google Shape;195;p23"/>
          <p:cNvSpPr/>
          <p:nvPr/>
        </p:nvSpPr>
        <p:spPr>
          <a:xfrm>
            <a:off x="0" y="0"/>
            <a:ext cx="8636000" cy="15875"/>
          </a:xfrm>
          <a:prstGeom prst="rect">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33325">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flipH="1">
            <a:off x="484091" y="212278"/>
            <a:ext cx="8122024" cy="1289738"/>
          </a:xfrm>
          <a:prstGeom prst="rect">
            <a:avLst/>
          </a:prstGeom>
          <a:noFill/>
          <a:ln>
            <a:noFill/>
          </a:ln>
        </p:spPr>
        <p:txBody>
          <a:bodyPr anchorCtr="0" anchor="ctr" bIns="39675" lIns="91425" spcFirstLastPara="1" rIns="91425" wrap="square" tIns="79350">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212121"/>
              </a:solidFill>
              <a:latin typeface="Roboto"/>
              <a:ea typeface="Roboto"/>
              <a:cs typeface="Roboto"/>
              <a:sym typeface="Roboto"/>
            </a:endParaRPr>
          </a:p>
          <a:p>
            <a:pPr indent="0" lvl="0" marL="0" marR="0" rtl="0" algn="ctr">
              <a:lnSpc>
                <a:spcPct val="100000"/>
              </a:lnSpc>
              <a:spcBef>
                <a:spcPts val="0"/>
              </a:spcBef>
              <a:spcAft>
                <a:spcPts val="0"/>
              </a:spcAft>
              <a:buNone/>
            </a:pPr>
            <a:r>
              <a:rPr b="1" i="0" lang="en-US" sz="2400" u="none" cap="none" strike="noStrike">
                <a:solidFill>
                  <a:schemeClr val="dk1"/>
                </a:solidFill>
                <a:latin typeface="Arial"/>
                <a:ea typeface="Arial"/>
                <a:cs typeface="Arial"/>
                <a:sym typeface="Arial"/>
              </a:rPr>
              <a:t>After applying Square root to the Rented Bike Count column, we find that there is no outliers present.</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311700" y="445024"/>
            <a:ext cx="8520600" cy="706043"/>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u="sng">
                <a:solidFill>
                  <a:schemeClr val="dk1"/>
                </a:solidFill>
                <a:latin typeface="Arial"/>
                <a:ea typeface="Arial"/>
                <a:cs typeface="Arial"/>
                <a:sym typeface="Arial"/>
              </a:rPr>
              <a:t>import the module</a:t>
            </a:r>
            <a:endParaRPr/>
          </a:p>
        </p:txBody>
      </p:sp>
      <p:pic>
        <p:nvPicPr>
          <p:cNvPr id="202" name="Google Shape;202;p24"/>
          <p:cNvPicPr preferRelativeResize="0"/>
          <p:nvPr/>
        </p:nvPicPr>
        <p:blipFill rotWithShape="1">
          <a:blip r:embed="rId3">
            <a:alphaModFix/>
          </a:blip>
          <a:srcRect b="0" l="0" r="0" t="0"/>
          <a:stretch/>
        </p:blipFill>
        <p:spPr>
          <a:xfrm>
            <a:off x="193909" y="1366221"/>
            <a:ext cx="8638391" cy="297986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i="0" lang="en-US" u="sng">
                <a:solidFill>
                  <a:schemeClr val="dk1"/>
                </a:solidFill>
                <a:latin typeface="Arial"/>
                <a:ea typeface="Arial"/>
                <a:cs typeface="Arial"/>
                <a:sym typeface="Arial"/>
              </a:rPr>
              <a:t>Train Test split for regression</a:t>
            </a:r>
            <a:br>
              <a:rPr b="0" i="0" lang="en-US">
                <a:solidFill>
                  <a:srgbClr val="212121"/>
                </a:solidFill>
                <a:latin typeface="Roboto"/>
                <a:ea typeface="Roboto"/>
                <a:cs typeface="Roboto"/>
                <a:sym typeface="Roboto"/>
              </a:rPr>
            </a:br>
            <a:endParaRPr b="0" u="sng">
              <a:solidFill>
                <a:schemeClr val="dk1"/>
              </a:solidFill>
              <a:latin typeface="Arial"/>
              <a:ea typeface="Arial"/>
              <a:cs typeface="Arial"/>
              <a:sym typeface="Arial"/>
            </a:endParaRPr>
          </a:p>
        </p:txBody>
      </p:sp>
      <p:pic>
        <p:nvPicPr>
          <p:cNvPr id="208" name="Google Shape;208;p25"/>
          <p:cNvPicPr preferRelativeResize="0"/>
          <p:nvPr/>
        </p:nvPicPr>
        <p:blipFill rotWithShape="1">
          <a:blip r:embed="rId3">
            <a:alphaModFix/>
          </a:blip>
          <a:srcRect b="0" l="0" r="0" t="0"/>
          <a:stretch/>
        </p:blipFill>
        <p:spPr>
          <a:xfrm>
            <a:off x="193094" y="1140311"/>
            <a:ext cx="8520600" cy="28824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u="sng">
                <a:solidFill>
                  <a:schemeClr val="dk1"/>
                </a:solidFill>
                <a:latin typeface="Arial"/>
                <a:ea typeface="Arial"/>
                <a:cs typeface="Arial"/>
                <a:sym typeface="Arial"/>
              </a:rPr>
              <a:t>Heat Map :- Plot the Correlation matrix</a:t>
            </a:r>
            <a:endParaRPr/>
          </a:p>
        </p:txBody>
      </p:sp>
      <p:pic>
        <p:nvPicPr>
          <p:cNvPr id="214" name="Google Shape;214;p26"/>
          <p:cNvPicPr preferRelativeResize="0"/>
          <p:nvPr/>
        </p:nvPicPr>
        <p:blipFill rotWithShape="1">
          <a:blip r:embed="rId3">
            <a:alphaModFix/>
          </a:blip>
          <a:srcRect b="0" l="0" r="0" t="0"/>
          <a:stretch/>
        </p:blipFill>
        <p:spPr>
          <a:xfrm>
            <a:off x="623398" y="1017725"/>
            <a:ext cx="8520601" cy="375894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u="sng"/>
              <a:t>Features Transformation </a:t>
            </a:r>
            <a:br>
              <a:rPr lang="en-US" u="sng"/>
            </a:br>
            <a:endParaRPr u="sng"/>
          </a:p>
        </p:txBody>
      </p:sp>
      <p:sp>
        <p:nvSpPr>
          <p:cNvPr id="220" name="Google Shape;220;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600">
                <a:solidFill>
                  <a:schemeClr val="lt1"/>
                </a:solidFill>
              </a:rPr>
              <a:t>Due of presence of categorical feature we cant feed data directly in ML algorithm. We need to transform categorical features that have strings datatype to numerical datatype. For which we have used One-hot encoding and label encoding for categorical features.</a:t>
            </a:r>
            <a:endParaRPr/>
          </a:p>
        </p:txBody>
      </p:sp>
      <p:pic>
        <p:nvPicPr>
          <p:cNvPr id="221" name="Google Shape;221;p27"/>
          <p:cNvPicPr preferRelativeResize="0"/>
          <p:nvPr/>
        </p:nvPicPr>
        <p:blipFill rotWithShape="1">
          <a:blip r:embed="rId3">
            <a:alphaModFix/>
          </a:blip>
          <a:srcRect b="0" l="0" r="0" t="0"/>
          <a:stretch/>
        </p:blipFill>
        <p:spPr>
          <a:xfrm>
            <a:off x="0" y="2248349"/>
            <a:ext cx="8638391" cy="26477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Challenges </a:t>
            </a:r>
            <a:endParaRPr/>
          </a:p>
        </p:txBody>
      </p:sp>
      <p:sp>
        <p:nvSpPr>
          <p:cNvPr id="227" name="Google Shape;227;p28"/>
          <p:cNvSpPr txBox="1"/>
          <p:nvPr>
            <p:ph idx="1" type="body"/>
          </p:nvPr>
        </p:nvSpPr>
        <p:spPr>
          <a:xfrm>
            <a:off x="311700" y="1152475"/>
            <a:ext cx="8520600" cy="3645436"/>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Arial"/>
              <a:buChar char="●"/>
            </a:pPr>
            <a:r>
              <a:rPr lang="en-US" sz="2200">
                <a:solidFill>
                  <a:schemeClr val="lt1"/>
                </a:solidFill>
                <a:latin typeface="Arial"/>
                <a:ea typeface="Arial"/>
                <a:cs typeface="Arial"/>
                <a:sym typeface="Arial"/>
              </a:rPr>
              <a:t>Large Dataset to handle.</a:t>
            </a:r>
            <a:endParaRPr/>
          </a:p>
          <a:p>
            <a:pPr indent="-342900" lvl="0" marL="457200" rtl="0" algn="l">
              <a:lnSpc>
                <a:spcPct val="150000"/>
              </a:lnSpc>
              <a:spcBef>
                <a:spcPts val="0"/>
              </a:spcBef>
              <a:spcAft>
                <a:spcPts val="0"/>
              </a:spcAft>
              <a:buClr>
                <a:schemeClr val="lt1"/>
              </a:buClr>
              <a:buSzPts val="1800"/>
              <a:buFont typeface="Arial"/>
              <a:buChar char="●"/>
            </a:pPr>
            <a:r>
              <a:rPr lang="en-US" sz="2200">
                <a:solidFill>
                  <a:schemeClr val="lt1"/>
                </a:solidFill>
                <a:latin typeface="Arial"/>
                <a:ea typeface="Arial"/>
                <a:cs typeface="Arial"/>
                <a:sym typeface="Arial"/>
              </a:rPr>
              <a:t>Need to plot lot of Graphs to analyses.</a:t>
            </a:r>
            <a:endParaRPr/>
          </a:p>
          <a:p>
            <a:pPr indent="-342900" lvl="0" marL="457200" rtl="0" algn="l">
              <a:lnSpc>
                <a:spcPct val="150000"/>
              </a:lnSpc>
              <a:spcBef>
                <a:spcPts val="0"/>
              </a:spcBef>
              <a:spcAft>
                <a:spcPts val="0"/>
              </a:spcAft>
              <a:buClr>
                <a:schemeClr val="lt1"/>
              </a:buClr>
              <a:buSzPts val="1800"/>
              <a:buFont typeface="Arial"/>
              <a:buChar char="●"/>
            </a:pPr>
            <a:r>
              <a:rPr lang="en-US" sz="2200">
                <a:solidFill>
                  <a:schemeClr val="lt1"/>
                </a:solidFill>
                <a:latin typeface="Arial"/>
                <a:ea typeface="Arial"/>
                <a:cs typeface="Arial"/>
                <a:sym typeface="Arial"/>
              </a:rPr>
              <a:t>Feature engineering </a:t>
            </a:r>
            <a:endParaRPr/>
          </a:p>
          <a:p>
            <a:pPr indent="-342900" lvl="0" marL="457200" rtl="0" algn="l">
              <a:lnSpc>
                <a:spcPct val="150000"/>
              </a:lnSpc>
              <a:spcBef>
                <a:spcPts val="0"/>
              </a:spcBef>
              <a:spcAft>
                <a:spcPts val="0"/>
              </a:spcAft>
              <a:buClr>
                <a:schemeClr val="lt1"/>
              </a:buClr>
              <a:buSzPts val="1800"/>
              <a:buFont typeface="Arial"/>
              <a:buChar char="●"/>
            </a:pPr>
            <a:r>
              <a:rPr lang="en-US" sz="2200">
                <a:solidFill>
                  <a:schemeClr val="lt1"/>
                </a:solidFill>
                <a:latin typeface="Arial"/>
                <a:ea typeface="Arial"/>
                <a:cs typeface="Arial"/>
                <a:sym typeface="Arial"/>
              </a:rPr>
              <a:t>Feature selection</a:t>
            </a:r>
            <a:endParaRPr/>
          </a:p>
          <a:p>
            <a:pPr indent="-342900" lvl="0" marL="457200" rtl="0" algn="l">
              <a:lnSpc>
                <a:spcPct val="150000"/>
              </a:lnSpc>
              <a:spcBef>
                <a:spcPts val="0"/>
              </a:spcBef>
              <a:spcAft>
                <a:spcPts val="0"/>
              </a:spcAft>
              <a:buClr>
                <a:schemeClr val="lt1"/>
              </a:buClr>
              <a:buSzPts val="1800"/>
              <a:buFont typeface="Arial"/>
              <a:buChar char="●"/>
            </a:pPr>
            <a:r>
              <a:rPr lang="en-US" sz="2200">
                <a:solidFill>
                  <a:schemeClr val="lt1"/>
                </a:solidFill>
                <a:latin typeface="Arial"/>
                <a:ea typeface="Arial"/>
                <a:cs typeface="Arial"/>
                <a:sym typeface="Arial"/>
              </a:rPr>
              <a:t>Optimizing the model </a:t>
            </a:r>
            <a:endParaRPr/>
          </a:p>
          <a:p>
            <a:pPr indent="-342900" lvl="0" marL="457200" rtl="0" algn="l">
              <a:lnSpc>
                <a:spcPct val="150000"/>
              </a:lnSpc>
              <a:spcBef>
                <a:spcPts val="0"/>
              </a:spcBef>
              <a:spcAft>
                <a:spcPts val="0"/>
              </a:spcAft>
              <a:buClr>
                <a:schemeClr val="lt1"/>
              </a:buClr>
              <a:buSzPts val="1800"/>
              <a:buFont typeface="Arial"/>
              <a:buChar char="●"/>
            </a:pPr>
            <a:r>
              <a:rPr lang="en-US" sz="2200">
                <a:solidFill>
                  <a:schemeClr val="lt1"/>
                </a:solidFill>
                <a:latin typeface="Arial"/>
                <a:ea typeface="Arial"/>
                <a:cs typeface="Arial"/>
                <a:sym typeface="Arial"/>
              </a:rPr>
              <a:t>Carefully tuned Hyperparameters as it affects the R2 score.</a:t>
            </a:r>
            <a:endParaRPr/>
          </a:p>
          <a:p>
            <a:pPr indent="0" lvl="0" marL="114300" rtl="0" algn="l">
              <a:lnSpc>
                <a:spcPct val="150000"/>
              </a:lnSpc>
              <a:spcBef>
                <a:spcPts val="0"/>
              </a:spcBef>
              <a:spcAft>
                <a:spcPts val="0"/>
              </a:spcAft>
              <a:buClr>
                <a:schemeClr val="dk2"/>
              </a:buClr>
              <a:buSzPts val="1800"/>
              <a:buNone/>
            </a:pPr>
            <a:r>
              <a:t/>
            </a:r>
            <a:endParaRPr sz="2200">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ctrTitle"/>
          </p:nvPr>
        </p:nvSpPr>
        <p:spPr>
          <a:xfrm>
            <a:off x="960120" y="201706"/>
            <a:ext cx="7374367" cy="653528"/>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sz="4000" u="sng">
                <a:solidFill>
                  <a:schemeClr val="dk1"/>
                </a:solidFill>
              </a:rPr>
              <a:t>Conclusion</a:t>
            </a:r>
            <a:r>
              <a:rPr lang="en-US" sz="4000">
                <a:solidFill>
                  <a:schemeClr val="dk1"/>
                </a:solidFill>
              </a:rPr>
              <a:t> </a:t>
            </a:r>
            <a:endParaRPr sz="4000">
              <a:solidFill>
                <a:schemeClr val="dk1"/>
              </a:solidFill>
            </a:endParaRPr>
          </a:p>
        </p:txBody>
      </p:sp>
      <p:sp>
        <p:nvSpPr>
          <p:cNvPr id="233" name="Google Shape;233;p29"/>
          <p:cNvSpPr txBox="1"/>
          <p:nvPr>
            <p:ph idx="1" type="subTitle"/>
          </p:nvPr>
        </p:nvSpPr>
        <p:spPr>
          <a:xfrm>
            <a:off x="86062" y="1073076"/>
            <a:ext cx="8692180" cy="3868718"/>
          </a:xfrm>
          <a:prstGeom prst="rect">
            <a:avLst/>
          </a:prstGeom>
          <a:noFill/>
          <a:ln>
            <a:noFill/>
          </a:ln>
        </p:spPr>
        <p:txBody>
          <a:bodyPr anchorCtr="0" anchor="t" bIns="91425" lIns="91425" spcFirstLastPara="1" rIns="91425" wrap="square" tIns="91425">
            <a:normAutofit fontScale="70000" lnSpcReduction="20000"/>
          </a:bodyPr>
          <a:lstStyle/>
          <a:p>
            <a:pPr indent="-514350" lvl="0" marL="514350" rtl="0" algn="just">
              <a:lnSpc>
                <a:spcPct val="150000"/>
              </a:lnSpc>
              <a:spcBef>
                <a:spcPts val="0"/>
              </a:spcBef>
              <a:spcAft>
                <a:spcPts val="0"/>
              </a:spcAft>
              <a:buClr>
                <a:schemeClr val="lt1"/>
              </a:buClr>
              <a:buSzPct val="142857"/>
              <a:buFont typeface="Arial"/>
              <a:buChar char="•"/>
            </a:pPr>
            <a:r>
              <a:rPr lang="en-US">
                <a:solidFill>
                  <a:schemeClr val="lt1"/>
                </a:solidFill>
              </a:rPr>
              <a:t>In the given dataset there was no strong linear relation between dependent variable ‘Rented Bike Count’ and independent features. That’s why Linear regression model and its other regularization variant models didn’t  performed well.</a:t>
            </a:r>
            <a:endParaRPr/>
          </a:p>
          <a:p>
            <a:pPr indent="-514350" lvl="0" marL="514350" rtl="0" algn="just">
              <a:lnSpc>
                <a:spcPct val="150000"/>
              </a:lnSpc>
              <a:spcBef>
                <a:spcPts val="0"/>
              </a:spcBef>
              <a:spcAft>
                <a:spcPts val="0"/>
              </a:spcAft>
              <a:buClr>
                <a:schemeClr val="lt1"/>
              </a:buClr>
              <a:buSzPct val="142857"/>
              <a:buFont typeface="Arial"/>
              <a:buChar char="•"/>
            </a:pPr>
            <a:r>
              <a:rPr lang="en-US">
                <a:solidFill>
                  <a:schemeClr val="lt1"/>
                </a:solidFill>
              </a:rPr>
              <a:t>Out of all models we apply Decision tree and Random forest model are most accurate. Reason for this are no specific relation between features and large data.</a:t>
            </a:r>
            <a:endParaRPr/>
          </a:p>
          <a:p>
            <a:pPr indent="-514350" lvl="0" marL="514350" rtl="0" algn="just">
              <a:lnSpc>
                <a:spcPct val="150000"/>
              </a:lnSpc>
              <a:spcBef>
                <a:spcPts val="0"/>
              </a:spcBef>
              <a:spcAft>
                <a:spcPts val="0"/>
              </a:spcAft>
              <a:buClr>
                <a:schemeClr val="lt1"/>
              </a:buClr>
              <a:buSzPct val="142857"/>
              <a:buFont typeface="Arial"/>
              <a:buChar char="•"/>
            </a:pPr>
            <a:r>
              <a:rPr lang="en-US">
                <a:solidFill>
                  <a:schemeClr val="lt1"/>
                </a:solidFill>
              </a:rPr>
              <a:t>Random Forest performed best as it is an ensemble model and result from multiple decision trees is average out to give prediction.</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628650" y="516366"/>
            <a:ext cx="7886700" cy="852853"/>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en-US" sz="2700" u="sng"/>
              <a:t>Data Description </a:t>
            </a:r>
            <a:endParaRPr b="1" sz="2700" u="sng"/>
          </a:p>
        </p:txBody>
      </p:sp>
      <p:sp>
        <p:nvSpPr>
          <p:cNvPr id="74" name="Google Shape;74;p3"/>
          <p:cNvSpPr txBox="1"/>
          <p:nvPr>
            <p:ph idx="1" type="body"/>
          </p:nvPr>
        </p:nvSpPr>
        <p:spPr>
          <a:xfrm>
            <a:off x="628650" y="1369219"/>
            <a:ext cx="7886700" cy="2589595"/>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b="1" i="0" lang="en-US" sz="2400">
                <a:solidFill>
                  <a:srgbClr val="212121"/>
                </a:solidFill>
              </a:rPr>
              <a:t>The dataset contains weather information (Temperature, Humidity, Windspeed, Visibility, Dewpoint, Solar radiation, Snowfall, Rainfall), the number of bikes rented per hour and date information.</a:t>
            </a:r>
            <a:endParaRPr b="0" i="0" sz="2400">
              <a:solidFill>
                <a:srgbClr val="212121"/>
              </a:solidFill>
            </a:endParaRPr>
          </a:p>
          <a:p>
            <a:pPr indent="-228600" lvl="0" marL="457200" rtl="0" algn="just">
              <a:lnSpc>
                <a:spcPct val="115000"/>
              </a:lnSpc>
              <a:spcBef>
                <a:spcPts val="0"/>
              </a:spcBef>
              <a:spcAft>
                <a:spcPts val="0"/>
              </a:spcAft>
              <a:buSzPts val="1800"/>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nvSpPr>
        <p:spPr>
          <a:xfrm>
            <a:off x="177502" y="441073"/>
            <a:ext cx="8754000" cy="4725300"/>
          </a:xfrm>
          <a:prstGeom prst="rect">
            <a:avLst/>
          </a:prstGeom>
          <a:noFill/>
          <a:ln>
            <a:noFill/>
          </a:ln>
        </p:spPr>
        <p:txBody>
          <a:bodyPr anchorCtr="0" anchor="t" bIns="45700" lIns="91425" spcFirstLastPara="1" rIns="91425" wrap="square" tIns="45700">
            <a:spAutoFit/>
          </a:bodyPr>
          <a:lstStyle/>
          <a:p>
            <a:pPr indent="-257175" lvl="0" marL="257175"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Functioning day is the most influencing feature and temperature is the second place for Linear regressor.</a:t>
            </a:r>
            <a:endParaRPr/>
          </a:p>
          <a:p>
            <a:pPr indent="-257175" lvl="0" marL="257175"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Temperature is the most important feature for Decision Tree , Random Forest and Gradient Boosting regressor.</a:t>
            </a:r>
            <a:endParaRPr/>
          </a:p>
          <a:p>
            <a:pPr indent="-257175" lvl="0" marL="257175"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Function day is the most important feature and winter is the second most for XG Boost regressor.</a:t>
            </a:r>
            <a:endParaRPr/>
          </a:p>
          <a:p>
            <a:pPr indent="-257175" lvl="0" marL="257175"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RMSE Comparisons:</a:t>
            </a:r>
            <a:endParaRPr/>
          </a:p>
          <a:p>
            <a:pPr indent="-257175" lvl="0" marL="257175" marR="0" rtl="0" algn="l">
              <a:lnSpc>
                <a:spcPct val="150000"/>
              </a:lnSpc>
              <a:spcBef>
                <a:spcPts val="0"/>
              </a:spcBef>
              <a:spcAft>
                <a:spcPts val="0"/>
              </a:spcAft>
              <a:buClr>
                <a:srgbClr val="000000"/>
              </a:buClr>
              <a:buSzPts val="1400"/>
              <a:buFont typeface="Arial"/>
              <a:buAutoNum type="alphaLcParenR"/>
            </a:pPr>
            <a:r>
              <a:rPr b="0" i="0" lang="en-US" sz="1400" u="none" cap="none" strike="noStrike">
                <a:solidFill>
                  <a:srgbClr val="000000"/>
                </a:solidFill>
                <a:latin typeface="Arial"/>
                <a:ea typeface="Arial"/>
                <a:cs typeface="Arial"/>
                <a:sym typeface="Arial"/>
              </a:rPr>
              <a:t>Linear </a:t>
            </a:r>
            <a:r>
              <a:rPr lang="en-US"/>
              <a:t>r</a:t>
            </a:r>
            <a:r>
              <a:rPr b="0" i="0" lang="en-US" sz="1400" u="none" cap="none" strike="noStrike">
                <a:solidFill>
                  <a:srgbClr val="000000"/>
                </a:solidFill>
                <a:latin typeface="Arial"/>
                <a:ea typeface="Arial"/>
                <a:cs typeface="Arial"/>
                <a:sym typeface="Arial"/>
              </a:rPr>
              <a:t>egressor RMSE:5.96 </a:t>
            </a:r>
            <a:endParaRPr/>
          </a:p>
          <a:p>
            <a:pPr indent="-257175" lvl="0" marL="257175" marR="0" rtl="0" algn="l">
              <a:lnSpc>
                <a:spcPct val="150000"/>
              </a:lnSpc>
              <a:spcBef>
                <a:spcPts val="0"/>
              </a:spcBef>
              <a:spcAft>
                <a:spcPts val="0"/>
              </a:spcAft>
              <a:buClr>
                <a:srgbClr val="000000"/>
              </a:buClr>
              <a:buSzPts val="1400"/>
              <a:buFont typeface="Arial"/>
              <a:buAutoNum type="alphaLcParenR"/>
            </a:pPr>
            <a:r>
              <a:rPr b="0" i="0" lang="en-US" sz="1400" u="none" cap="none" strike="noStrike">
                <a:solidFill>
                  <a:srgbClr val="212121"/>
                </a:solidFill>
                <a:latin typeface="Roboto"/>
                <a:ea typeface="Roboto"/>
                <a:cs typeface="Roboto"/>
                <a:sym typeface="Roboto"/>
              </a:rPr>
              <a:t>Data frame for later comparisons.RMSE:5.72</a:t>
            </a:r>
            <a:endParaRPr/>
          </a:p>
          <a:p>
            <a:pPr indent="-257175" lvl="0" marL="257175" marR="0" rtl="0" algn="l">
              <a:lnSpc>
                <a:spcPct val="150000"/>
              </a:lnSpc>
              <a:spcBef>
                <a:spcPts val="0"/>
              </a:spcBef>
              <a:spcAft>
                <a:spcPts val="0"/>
              </a:spcAft>
              <a:buClr>
                <a:srgbClr val="000000"/>
              </a:buClr>
              <a:buSzPts val="1400"/>
              <a:buFont typeface="Arial"/>
              <a:buAutoNum type="arabicPeriod"/>
            </a:pPr>
            <a:r>
              <a:rPr b="1" i="0" lang="en-US" sz="1400" u="none" cap="none" strike="noStrike">
                <a:solidFill>
                  <a:srgbClr val="212121"/>
                </a:solidFill>
                <a:latin typeface="Roboto"/>
                <a:ea typeface="Roboto"/>
                <a:cs typeface="Roboto"/>
                <a:sym typeface="Roboto"/>
              </a:rPr>
              <a:t> </a:t>
            </a:r>
            <a:r>
              <a:rPr b="0" i="0" lang="en-US" sz="1400" u="none" cap="none" strike="noStrike">
                <a:solidFill>
                  <a:srgbClr val="000000"/>
                </a:solidFill>
                <a:latin typeface="Arial"/>
                <a:ea typeface="Arial"/>
                <a:cs typeface="Arial"/>
                <a:sym typeface="Arial"/>
              </a:rPr>
              <a:t>The Feature temperature is on the top list for all the regressors expect XG Boost.</a:t>
            </a:r>
            <a:endParaRPr/>
          </a:p>
          <a:p>
            <a:pPr indent="-257175" lvl="0" marL="257175"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XG Boost is acting different from all the regressors as it is considering it is considering whether it is winter or not and is it a working day or not Though winter is also a function of temperature only but it seems this trick of XG Boot is giving better result.</a:t>
            </a:r>
            <a:endParaRPr/>
          </a:p>
          <a:p>
            <a:pPr indent="-257175" lvl="0" marL="257175"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XG Boost Regressor has the Least Root Mean Squared Error, So it can be considered as the best model for given problem.</a:t>
            </a:r>
            <a:endParaRPr/>
          </a:p>
          <a:p>
            <a:pPr indent="-168275" lvl="0" marL="257175"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idx="1" type="body"/>
          </p:nvPr>
        </p:nvSpPr>
        <p:spPr>
          <a:xfrm>
            <a:off x="311700" y="355002"/>
            <a:ext cx="8520600" cy="4213873"/>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ctr">
              <a:lnSpc>
                <a:spcPct val="115000"/>
              </a:lnSpc>
              <a:spcBef>
                <a:spcPts val="0"/>
              </a:spcBef>
              <a:spcAft>
                <a:spcPts val="0"/>
              </a:spcAft>
              <a:buSzPts val="1800"/>
              <a:buNone/>
            </a:pPr>
            <a:r>
              <a:rPr lang="en-US" sz="8000">
                <a:solidFill>
                  <a:schemeClr val="lt1"/>
                </a:solidFill>
              </a:rPr>
              <a:t>Thankyou </a:t>
            </a:r>
            <a:endParaRPr sz="8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ctrTitle"/>
          </p:nvPr>
        </p:nvSpPr>
        <p:spPr>
          <a:xfrm>
            <a:off x="1143000" y="312645"/>
            <a:ext cx="6858000" cy="58494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br>
              <a:rPr b="0" i="0" lang="en-US" sz="3600" u="sng">
                <a:solidFill>
                  <a:schemeClr val="dk1"/>
                </a:solidFill>
              </a:rPr>
            </a:br>
            <a:r>
              <a:rPr b="1" i="0" lang="en-US" sz="3600" u="sng">
                <a:solidFill>
                  <a:schemeClr val="dk1"/>
                </a:solidFill>
              </a:rPr>
              <a:t>Attribute Information</a:t>
            </a:r>
            <a:endParaRPr sz="3600" u="sng">
              <a:solidFill>
                <a:schemeClr val="dk1"/>
              </a:solidFill>
            </a:endParaRPr>
          </a:p>
        </p:txBody>
      </p:sp>
      <p:sp>
        <p:nvSpPr>
          <p:cNvPr id="80" name="Google Shape;80;p4"/>
          <p:cNvSpPr txBox="1"/>
          <p:nvPr>
            <p:ph idx="1" type="subTitle"/>
          </p:nvPr>
        </p:nvSpPr>
        <p:spPr>
          <a:xfrm>
            <a:off x="365761" y="899605"/>
            <a:ext cx="8778240" cy="4124216"/>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212121"/>
              </a:buClr>
              <a:buSzPts val="2800"/>
              <a:buFont typeface="Arial"/>
              <a:buChar char="•"/>
            </a:pPr>
            <a:r>
              <a:rPr lang="en-US" sz="1800">
                <a:solidFill>
                  <a:srgbClr val="212121"/>
                </a:solidFill>
                <a:latin typeface="Roboto"/>
                <a:ea typeface="Roboto"/>
                <a:cs typeface="Roboto"/>
                <a:sym typeface="Roboto"/>
              </a:rPr>
              <a:t>Date : year-month-day</a:t>
            </a:r>
            <a:endParaRPr/>
          </a:p>
          <a:p>
            <a:pPr indent="-342900" lvl="0" marL="457200" rtl="0" algn="l">
              <a:lnSpc>
                <a:spcPct val="100000"/>
              </a:lnSpc>
              <a:spcBef>
                <a:spcPts val="0"/>
              </a:spcBef>
              <a:spcAft>
                <a:spcPts val="0"/>
              </a:spcAft>
              <a:buClr>
                <a:srgbClr val="212121"/>
              </a:buClr>
              <a:buSzPts val="2800"/>
              <a:buFont typeface="Arial"/>
              <a:buChar char="•"/>
            </a:pPr>
            <a:r>
              <a:rPr lang="en-US" sz="1800">
                <a:solidFill>
                  <a:srgbClr val="212121"/>
                </a:solidFill>
                <a:latin typeface="Roboto"/>
                <a:ea typeface="Roboto"/>
                <a:cs typeface="Roboto"/>
                <a:sym typeface="Roboto"/>
              </a:rPr>
              <a:t>Rented Bike count - Count of bikes rented at each hour</a:t>
            </a:r>
            <a:endParaRPr/>
          </a:p>
          <a:p>
            <a:pPr indent="-342900" lvl="0" marL="457200" rtl="0" algn="l">
              <a:lnSpc>
                <a:spcPct val="100000"/>
              </a:lnSpc>
              <a:spcBef>
                <a:spcPts val="0"/>
              </a:spcBef>
              <a:spcAft>
                <a:spcPts val="0"/>
              </a:spcAft>
              <a:buClr>
                <a:srgbClr val="212121"/>
              </a:buClr>
              <a:buSzPts val="2800"/>
              <a:buFont typeface="Arial"/>
              <a:buChar char="•"/>
            </a:pPr>
            <a:r>
              <a:rPr lang="en-US" sz="1800">
                <a:solidFill>
                  <a:srgbClr val="212121"/>
                </a:solidFill>
                <a:latin typeface="Roboto"/>
                <a:ea typeface="Roboto"/>
                <a:cs typeface="Roboto"/>
                <a:sym typeface="Roboto"/>
              </a:rPr>
              <a:t>Hour - Hour of he day</a:t>
            </a:r>
            <a:endParaRPr/>
          </a:p>
          <a:p>
            <a:pPr indent="-342900" lvl="0" marL="457200" rtl="0" algn="l">
              <a:lnSpc>
                <a:spcPct val="100000"/>
              </a:lnSpc>
              <a:spcBef>
                <a:spcPts val="0"/>
              </a:spcBef>
              <a:spcAft>
                <a:spcPts val="0"/>
              </a:spcAft>
              <a:buClr>
                <a:srgbClr val="212121"/>
              </a:buClr>
              <a:buSzPts val="2800"/>
              <a:buFont typeface="Arial"/>
              <a:buChar char="•"/>
            </a:pPr>
            <a:r>
              <a:rPr lang="en-US" sz="1800">
                <a:solidFill>
                  <a:srgbClr val="212121"/>
                </a:solidFill>
                <a:latin typeface="Roboto"/>
                <a:ea typeface="Roboto"/>
                <a:cs typeface="Roboto"/>
                <a:sym typeface="Roboto"/>
              </a:rPr>
              <a:t>Temperature-Temperature in Celsius</a:t>
            </a:r>
            <a:endParaRPr/>
          </a:p>
          <a:p>
            <a:pPr indent="-342900" lvl="0" marL="457200" rtl="0" algn="l">
              <a:lnSpc>
                <a:spcPct val="100000"/>
              </a:lnSpc>
              <a:spcBef>
                <a:spcPts val="0"/>
              </a:spcBef>
              <a:spcAft>
                <a:spcPts val="0"/>
              </a:spcAft>
              <a:buClr>
                <a:srgbClr val="212121"/>
              </a:buClr>
              <a:buSzPts val="2800"/>
              <a:buFont typeface="Arial"/>
              <a:buChar char="•"/>
            </a:pPr>
            <a:r>
              <a:rPr lang="en-US" sz="1800">
                <a:solidFill>
                  <a:srgbClr val="212121"/>
                </a:solidFill>
                <a:latin typeface="Roboto"/>
                <a:ea typeface="Roboto"/>
                <a:cs typeface="Roboto"/>
                <a:sym typeface="Roboto"/>
              </a:rPr>
              <a:t>Humidity - %</a:t>
            </a:r>
            <a:endParaRPr/>
          </a:p>
          <a:p>
            <a:pPr indent="-342900" lvl="0" marL="457200" rtl="0" algn="l">
              <a:lnSpc>
                <a:spcPct val="100000"/>
              </a:lnSpc>
              <a:spcBef>
                <a:spcPts val="0"/>
              </a:spcBef>
              <a:spcAft>
                <a:spcPts val="0"/>
              </a:spcAft>
              <a:buClr>
                <a:srgbClr val="212121"/>
              </a:buClr>
              <a:buSzPts val="2800"/>
              <a:buFont typeface="Arial"/>
              <a:buChar char="•"/>
            </a:pPr>
            <a:r>
              <a:rPr lang="en-US" sz="1800">
                <a:solidFill>
                  <a:srgbClr val="212121"/>
                </a:solidFill>
                <a:latin typeface="Roboto"/>
                <a:ea typeface="Roboto"/>
                <a:cs typeface="Roboto"/>
                <a:sym typeface="Roboto"/>
              </a:rPr>
              <a:t>Windspeed - m/s</a:t>
            </a:r>
            <a:endParaRPr/>
          </a:p>
          <a:p>
            <a:pPr indent="-342900" lvl="0" marL="457200" rtl="0" algn="l">
              <a:lnSpc>
                <a:spcPct val="100000"/>
              </a:lnSpc>
              <a:spcBef>
                <a:spcPts val="0"/>
              </a:spcBef>
              <a:spcAft>
                <a:spcPts val="0"/>
              </a:spcAft>
              <a:buClr>
                <a:srgbClr val="212121"/>
              </a:buClr>
              <a:buSzPts val="2800"/>
              <a:buFont typeface="Arial"/>
              <a:buChar char="•"/>
            </a:pPr>
            <a:r>
              <a:rPr lang="en-US" sz="1800">
                <a:solidFill>
                  <a:srgbClr val="212121"/>
                </a:solidFill>
                <a:latin typeface="Roboto"/>
                <a:ea typeface="Roboto"/>
                <a:cs typeface="Roboto"/>
                <a:sym typeface="Roboto"/>
              </a:rPr>
              <a:t>Visibility - 10m</a:t>
            </a:r>
            <a:endParaRPr/>
          </a:p>
          <a:p>
            <a:pPr indent="-342900" lvl="0" marL="457200" rtl="0" algn="l">
              <a:lnSpc>
                <a:spcPct val="100000"/>
              </a:lnSpc>
              <a:spcBef>
                <a:spcPts val="0"/>
              </a:spcBef>
              <a:spcAft>
                <a:spcPts val="0"/>
              </a:spcAft>
              <a:buClr>
                <a:srgbClr val="212121"/>
              </a:buClr>
              <a:buSzPts val="2800"/>
              <a:buFont typeface="Arial"/>
              <a:buChar char="•"/>
            </a:pPr>
            <a:r>
              <a:rPr lang="en-US" sz="1800">
                <a:solidFill>
                  <a:srgbClr val="212121"/>
                </a:solidFill>
                <a:latin typeface="Roboto"/>
                <a:ea typeface="Roboto"/>
                <a:cs typeface="Roboto"/>
                <a:sym typeface="Roboto"/>
              </a:rPr>
              <a:t>Dew point temperature - Celsius</a:t>
            </a:r>
            <a:endParaRPr/>
          </a:p>
          <a:p>
            <a:pPr indent="-342900" lvl="0" marL="457200" rtl="0" algn="l">
              <a:lnSpc>
                <a:spcPct val="100000"/>
              </a:lnSpc>
              <a:spcBef>
                <a:spcPts val="0"/>
              </a:spcBef>
              <a:spcAft>
                <a:spcPts val="0"/>
              </a:spcAft>
              <a:buClr>
                <a:srgbClr val="212121"/>
              </a:buClr>
              <a:buSzPts val="2800"/>
              <a:buFont typeface="Arial"/>
              <a:buChar char="•"/>
            </a:pPr>
            <a:r>
              <a:rPr lang="en-US" sz="1800">
                <a:solidFill>
                  <a:srgbClr val="212121"/>
                </a:solidFill>
                <a:latin typeface="Roboto"/>
                <a:ea typeface="Roboto"/>
                <a:cs typeface="Roboto"/>
                <a:sym typeface="Roboto"/>
              </a:rPr>
              <a:t>Solar radiation - MJ/m2</a:t>
            </a:r>
            <a:endParaRPr/>
          </a:p>
          <a:p>
            <a:pPr indent="-342900" lvl="0" marL="457200" rtl="0" algn="l">
              <a:lnSpc>
                <a:spcPct val="100000"/>
              </a:lnSpc>
              <a:spcBef>
                <a:spcPts val="0"/>
              </a:spcBef>
              <a:spcAft>
                <a:spcPts val="0"/>
              </a:spcAft>
              <a:buClr>
                <a:srgbClr val="212121"/>
              </a:buClr>
              <a:buSzPts val="2800"/>
              <a:buFont typeface="Arial"/>
              <a:buChar char="•"/>
            </a:pPr>
            <a:r>
              <a:rPr lang="en-US" sz="1800">
                <a:solidFill>
                  <a:srgbClr val="212121"/>
                </a:solidFill>
                <a:latin typeface="Roboto"/>
                <a:ea typeface="Roboto"/>
                <a:cs typeface="Roboto"/>
                <a:sym typeface="Roboto"/>
              </a:rPr>
              <a:t>Rainfall - mm</a:t>
            </a:r>
            <a:endParaRPr/>
          </a:p>
          <a:p>
            <a:pPr indent="-342900" lvl="0" marL="457200" rtl="0" algn="l">
              <a:lnSpc>
                <a:spcPct val="100000"/>
              </a:lnSpc>
              <a:spcBef>
                <a:spcPts val="0"/>
              </a:spcBef>
              <a:spcAft>
                <a:spcPts val="0"/>
              </a:spcAft>
              <a:buClr>
                <a:srgbClr val="212121"/>
              </a:buClr>
              <a:buSzPts val="2800"/>
              <a:buFont typeface="Arial"/>
              <a:buChar char="•"/>
            </a:pPr>
            <a:r>
              <a:rPr lang="en-US" sz="1800">
                <a:solidFill>
                  <a:srgbClr val="212121"/>
                </a:solidFill>
                <a:latin typeface="Roboto"/>
                <a:ea typeface="Roboto"/>
                <a:cs typeface="Roboto"/>
                <a:sym typeface="Roboto"/>
              </a:rPr>
              <a:t>Snowfall - cm</a:t>
            </a:r>
            <a:endParaRPr/>
          </a:p>
          <a:p>
            <a:pPr indent="-342900" lvl="0" marL="457200" rtl="0" algn="l">
              <a:lnSpc>
                <a:spcPct val="100000"/>
              </a:lnSpc>
              <a:spcBef>
                <a:spcPts val="0"/>
              </a:spcBef>
              <a:spcAft>
                <a:spcPts val="0"/>
              </a:spcAft>
              <a:buClr>
                <a:srgbClr val="212121"/>
              </a:buClr>
              <a:buSzPts val="2800"/>
              <a:buFont typeface="Arial"/>
              <a:buChar char="•"/>
            </a:pPr>
            <a:r>
              <a:rPr lang="en-US" sz="1800">
                <a:solidFill>
                  <a:srgbClr val="212121"/>
                </a:solidFill>
                <a:latin typeface="Roboto"/>
                <a:ea typeface="Roboto"/>
                <a:cs typeface="Roboto"/>
                <a:sym typeface="Roboto"/>
              </a:rPr>
              <a:t>Seasons - Winter, Spring, Summer, Autumn</a:t>
            </a:r>
            <a:endParaRPr/>
          </a:p>
          <a:p>
            <a:pPr indent="-342900" lvl="0" marL="457200" rtl="0" algn="l">
              <a:lnSpc>
                <a:spcPct val="100000"/>
              </a:lnSpc>
              <a:spcBef>
                <a:spcPts val="0"/>
              </a:spcBef>
              <a:spcAft>
                <a:spcPts val="0"/>
              </a:spcAft>
              <a:buClr>
                <a:srgbClr val="212121"/>
              </a:buClr>
              <a:buSzPts val="2800"/>
              <a:buFont typeface="Arial"/>
              <a:buChar char="•"/>
            </a:pPr>
            <a:r>
              <a:rPr lang="en-US" sz="1800">
                <a:solidFill>
                  <a:srgbClr val="212121"/>
                </a:solidFill>
                <a:latin typeface="Roboto"/>
                <a:ea typeface="Roboto"/>
                <a:cs typeface="Roboto"/>
                <a:sym typeface="Roboto"/>
              </a:rPr>
              <a:t>Holiday - Holiday/No holiday</a:t>
            </a:r>
            <a:endParaRPr/>
          </a:p>
          <a:p>
            <a:pPr indent="-342900" lvl="0" marL="457200" rtl="0" algn="l">
              <a:lnSpc>
                <a:spcPct val="100000"/>
              </a:lnSpc>
              <a:spcBef>
                <a:spcPts val="0"/>
              </a:spcBef>
              <a:spcAft>
                <a:spcPts val="0"/>
              </a:spcAft>
              <a:buClr>
                <a:srgbClr val="212121"/>
              </a:buClr>
              <a:buSzPts val="2800"/>
              <a:buFont typeface="Arial"/>
              <a:buChar char="•"/>
            </a:pPr>
            <a:r>
              <a:rPr lang="en-US" sz="1800">
                <a:solidFill>
                  <a:srgbClr val="212121"/>
                </a:solidFill>
                <a:latin typeface="Roboto"/>
                <a:ea typeface="Roboto"/>
                <a:cs typeface="Roboto"/>
                <a:sym typeface="Roboto"/>
              </a:rPr>
              <a:t>Functional Day - NoFunc(Non Functional Hours), Fun(Functional hours)</a:t>
            </a:r>
            <a:endParaRPr/>
          </a:p>
          <a:p>
            <a:pPr indent="-342900" lvl="0" marL="457200" rtl="0" algn="ctr">
              <a:lnSpc>
                <a:spcPct val="100000"/>
              </a:lnSpc>
              <a:spcBef>
                <a:spcPts val="0"/>
              </a:spcBef>
              <a:spcAft>
                <a:spcPts val="0"/>
              </a:spcAft>
              <a:buClr>
                <a:schemeClr val="dk2"/>
              </a:buClr>
              <a:buSzPts val="2800"/>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u="sng">
                <a:solidFill>
                  <a:schemeClr val="dk1"/>
                </a:solidFill>
                <a:latin typeface="Arial"/>
                <a:ea typeface="Arial"/>
                <a:cs typeface="Arial"/>
                <a:sym typeface="Arial"/>
              </a:rPr>
              <a:t>E</a:t>
            </a:r>
            <a:r>
              <a:rPr b="0" lang="en-US" u="sng">
                <a:solidFill>
                  <a:schemeClr val="dk1"/>
                </a:solidFill>
                <a:latin typeface="Arial"/>
                <a:ea typeface="Arial"/>
                <a:cs typeface="Arial"/>
                <a:sym typeface="Arial"/>
              </a:rPr>
              <a:t>ncoding of Dataset</a:t>
            </a:r>
            <a:endParaRPr/>
          </a:p>
        </p:txBody>
      </p:sp>
      <p:pic>
        <p:nvPicPr>
          <p:cNvPr id="86" name="Google Shape;86;p5"/>
          <p:cNvPicPr preferRelativeResize="0"/>
          <p:nvPr/>
        </p:nvPicPr>
        <p:blipFill rotWithShape="1">
          <a:blip r:embed="rId3">
            <a:alphaModFix/>
          </a:blip>
          <a:srcRect b="0" l="0" r="0" t="0"/>
          <a:stretch/>
        </p:blipFill>
        <p:spPr>
          <a:xfrm>
            <a:off x="155850" y="1382375"/>
            <a:ext cx="8832300" cy="28453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type="title"/>
          </p:nvPr>
        </p:nvSpPr>
        <p:spPr>
          <a:xfrm>
            <a:off x="462307"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br>
              <a:rPr b="0" lang="en-US">
                <a:solidFill>
                  <a:srgbClr val="000000"/>
                </a:solidFill>
                <a:latin typeface="Courier New"/>
                <a:ea typeface="Courier New"/>
                <a:cs typeface="Courier New"/>
                <a:sym typeface="Courier New"/>
              </a:rPr>
            </a:br>
            <a:endParaRPr/>
          </a:p>
        </p:txBody>
      </p:sp>
      <p:pic>
        <p:nvPicPr>
          <p:cNvPr id="92" name="Google Shape;92;p6"/>
          <p:cNvPicPr preferRelativeResize="0"/>
          <p:nvPr/>
        </p:nvPicPr>
        <p:blipFill rotWithShape="1">
          <a:blip r:embed="rId3">
            <a:alphaModFix/>
          </a:blip>
          <a:srcRect b="0" l="0" r="0" t="0"/>
          <a:stretch/>
        </p:blipFill>
        <p:spPr>
          <a:xfrm>
            <a:off x="763793" y="1146818"/>
            <a:ext cx="7874598" cy="3551657"/>
          </a:xfrm>
          <a:prstGeom prst="rect">
            <a:avLst/>
          </a:prstGeom>
          <a:noFill/>
          <a:ln>
            <a:noFill/>
          </a:ln>
        </p:spPr>
      </p:pic>
      <p:sp>
        <p:nvSpPr>
          <p:cNvPr id="93" name="Google Shape;93;p6"/>
          <p:cNvSpPr txBox="1"/>
          <p:nvPr/>
        </p:nvSpPr>
        <p:spPr>
          <a:xfrm>
            <a:off x="763793" y="423598"/>
            <a:ext cx="730444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sng" cap="none" strike="noStrike">
                <a:solidFill>
                  <a:schemeClr val="dk1"/>
                </a:solidFill>
                <a:latin typeface="Arial"/>
                <a:ea typeface="Arial"/>
                <a:cs typeface="Arial"/>
                <a:sym typeface="Arial"/>
              </a:rPr>
              <a:t>Let's check the result of data type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u="sng">
                <a:solidFill>
                  <a:schemeClr val="dk1"/>
                </a:solidFill>
                <a:latin typeface="Arial"/>
                <a:ea typeface="Arial"/>
                <a:cs typeface="Arial"/>
                <a:sym typeface="Arial"/>
              </a:rPr>
              <a:t>Data Describe </a:t>
            </a:r>
            <a:endParaRPr b="0" u="sng">
              <a:solidFill>
                <a:schemeClr val="dk1"/>
              </a:solidFill>
              <a:latin typeface="Arial"/>
              <a:ea typeface="Arial"/>
              <a:cs typeface="Arial"/>
              <a:sym typeface="Arial"/>
            </a:endParaRPr>
          </a:p>
        </p:txBody>
      </p:sp>
      <p:pic>
        <p:nvPicPr>
          <p:cNvPr id="99" name="Google Shape;99;p7"/>
          <p:cNvPicPr preferRelativeResize="0"/>
          <p:nvPr/>
        </p:nvPicPr>
        <p:blipFill rotWithShape="1">
          <a:blip r:embed="rId3">
            <a:alphaModFix/>
          </a:blip>
          <a:srcRect b="0" l="0" r="0" t="0"/>
          <a:stretch/>
        </p:blipFill>
        <p:spPr>
          <a:xfrm>
            <a:off x="311700" y="1276993"/>
            <a:ext cx="8401722" cy="3284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u="sng">
                <a:solidFill>
                  <a:schemeClr val="dk1"/>
                </a:solidFill>
                <a:latin typeface="Arial"/>
                <a:ea typeface="Arial"/>
                <a:cs typeface="Arial"/>
                <a:sym typeface="Arial"/>
              </a:rPr>
              <a:t>Count of Rented bikes according to month </a:t>
            </a:r>
            <a:br>
              <a:rPr lang="en-US" u="sng">
                <a:solidFill>
                  <a:schemeClr val="dk1"/>
                </a:solidFill>
                <a:latin typeface="Arial"/>
                <a:ea typeface="Arial"/>
                <a:cs typeface="Arial"/>
                <a:sym typeface="Arial"/>
              </a:rPr>
            </a:br>
            <a:endParaRPr b="0" u="sng">
              <a:solidFill>
                <a:schemeClr val="dk1"/>
              </a:solidFill>
              <a:latin typeface="Arial"/>
              <a:ea typeface="Arial"/>
              <a:cs typeface="Arial"/>
              <a:sym typeface="Arial"/>
            </a:endParaRPr>
          </a:p>
        </p:txBody>
      </p:sp>
      <p:pic>
        <p:nvPicPr>
          <p:cNvPr id="105" name="Google Shape;105;p8"/>
          <p:cNvPicPr preferRelativeResize="0"/>
          <p:nvPr/>
        </p:nvPicPr>
        <p:blipFill rotWithShape="1">
          <a:blip r:embed="rId3">
            <a:alphaModFix/>
          </a:blip>
          <a:srcRect b="0" l="0" r="0" t="0"/>
          <a:stretch/>
        </p:blipFill>
        <p:spPr>
          <a:xfrm>
            <a:off x="0" y="1275701"/>
            <a:ext cx="9144000" cy="3422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u="sng">
                <a:solidFill>
                  <a:schemeClr val="dk1"/>
                </a:solidFill>
                <a:latin typeface="Arial"/>
                <a:ea typeface="Arial"/>
                <a:cs typeface="Arial"/>
                <a:sym typeface="Arial"/>
              </a:rPr>
              <a:t>Count of Rented bikes according to weekdays and weekend </a:t>
            </a:r>
            <a:endParaRPr b="0" sz="2400" u="sng">
              <a:solidFill>
                <a:schemeClr val="dk1"/>
              </a:solidFill>
              <a:latin typeface="Arial"/>
              <a:ea typeface="Arial"/>
              <a:cs typeface="Arial"/>
              <a:sym typeface="Arial"/>
            </a:endParaRPr>
          </a:p>
        </p:txBody>
      </p:sp>
      <p:pic>
        <p:nvPicPr>
          <p:cNvPr id="111" name="Google Shape;111;p9"/>
          <p:cNvPicPr preferRelativeResize="0"/>
          <p:nvPr/>
        </p:nvPicPr>
        <p:blipFill rotWithShape="1">
          <a:blip r:embed="rId3">
            <a:alphaModFix/>
          </a:blip>
          <a:srcRect b="0" l="0" r="0" t="0"/>
          <a:stretch/>
        </p:blipFill>
        <p:spPr>
          <a:xfrm>
            <a:off x="968188" y="1269402"/>
            <a:ext cx="7218381" cy="36597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coreProperties>
</file>