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79" r:id="rId2"/>
    <p:sldId id="276" r:id="rId3"/>
    <p:sldId id="277" r:id="rId4"/>
    <p:sldId id="259" r:id="rId5"/>
    <p:sldId id="283" r:id="rId6"/>
    <p:sldId id="267" r:id="rId7"/>
    <p:sldId id="286" r:id="rId8"/>
    <p:sldId id="282" r:id="rId9"/>
    <p:sldId id="285" r:id="rId10"/>
    <p:sldId id="280" r:id="rId11"/>
    <p:sldId id="281" r:id="rId12"/>
    <p:sldId id="263" r:id="rId13"/>
    <p:sldId id="298" r:id="rId14"/>
    <p:sldId id="297" r:id="rId15"/>
    <p:sldId id="295" r:id="rId16"/>
    <p:sldId id="262" r:id="rId17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 Essakiammal" initials="SE" lastIdx="2" clrIdx="0">
    <p:extLst>
      <p:ext uri="{19B8F6BF-5375-455C-9EA6-DF929625EA0E}">
        <p15:presenceInfo xmlns:p15="http://schemas.microsoft.com/office/powerpoint/2012/main" userId="d7aecbaca98590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FF"/>
    <a:srgbClr val="B000B0"/>
    <a:srgbClr val="000099"/>
    <a:srgbClr val="FF00FF"/>
    <a:srgbClr val="33CC33"/>
    <a:srgbClr val="99FF99"/>
    <a:srgbClr val="82C8FB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216" y="6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EFA7-57B9-70B7-5B0D-0901828A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3794-0396-EFC1-A541-4ADA8CFCF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5B78-89C5-91FB-B5F8-E58E68C6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480D-F71B-C71C-18F2-1CF3E70E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410C-747C-5873-E941-6C9C5DD0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139D-27C4-8C47-25ED-46321DAB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A67B3-4E40-C14F-5924-0F31FE1D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4DBD-146A-1CA1-5B88-6B05E438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6078-1394-5061-41ED-5798F833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CE75-22E0-42CE-8DAA-26B969D4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DDB72-2013-99DB-FB6C-1C3FACDF9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9E2-6272-D911-B1C9-25F50524B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E7F6-9691-456C-E126-C606B0CA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4E95-4A73-F156-868A-9B888494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0964-1CB1-716E-48AB-EA337C5F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97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42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D2B8-449C-B6FD-2F71-3314AE4B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3FC3-5CAA-1917-0300-AD855C58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5CE6-E33D-19DE-5DDF-220A409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ABF9-AF56-F8CD-9584-E0F70B0E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6CDA-2BF8-E83F-870F-F8B03043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DB88-AE14-143E-291F-CE9EAA53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CAD9D-D41C-F99E-B0FA-6B6284C0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CA0B-09D7-8A19-34DF-A0DE70CD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1C03-43AD-88B3-5000-E7FC4158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A9BF-A253-495F-1FE7-B274A162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B540-FA03-8C4E-3557-F35C188F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596A-CBCE-5EE3-AEEB-BD444C03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65A11-9FC0-DA54-0BDF-08465E464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A959-61CA-3E15-8DDF-80F19B45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4C30-7D43-18DD-1896-CA7B5031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24A34-111D-B9F0-3568-25B70A6A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768-6750-37B8-08F2-9CECFE88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C4B45-6CF1-9006-43FE-BBC60857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3971-CE6E-A1A9-FA1E-A9F4BA218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EF081-DD93-016F-CA8A-DE00D5231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94DB7-095C-7DCE-D538-1CF29D7F9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7B0F8-013C-2504-C91F-9E051671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2E389-529A-346B-1EED-702BB9A5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45CB4-26B2-0140-2EA6-6ABAAC7E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5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890-F022-08E9-B5CC-6377A951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EE7DD-57C2-FBD5-2CF7-89302246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E734B-264F-CC49-5A96-5DA39FF0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74BE8-32E9-C488-65C2-949CC9E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3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60357-8C74-E360-B726-FE0FC7E3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D53BA-8E70-A103-7AF8-68AF5CCF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A2EA0-2965-0BCB-7BB6-B775C6FC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8592-0A83-D058-D4F3-26C86F48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6E58-0EF8-C40F-2B27-23393A11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EA6E5-8B28-6D82-139D-DB86FFBF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7A16-C152-0EC7-7742-32D597F6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4D0B-45BC-C4EA-C7E0-3CD94709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4AB4C-C13B-2E03-ACCF-7E920425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0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926E-961B-B862-C68E-4A30F3F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CEE98-5D6A-5626-0FBD-FDA4FE9F1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1D8E9-A802-87C3-6483-9762BC9D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6C2EA-FC0B-146F-2D4C-2FE3ADA7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6785C-1C5B-9076-2F8F-45A69DCB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18B35-37B5-A75D-5FFA-E8822ABC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96580-BD6B-BC18-FCC9-A598DE29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BBF9-8CF2-753D-F687-B0295514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D0F1-F26E-9942-C437-678862441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4766-1F66-470A-BAF1-6E333C8C9260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97E5-B9A9-CCC2-DD77-0DCAE8A91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7E2D-4242-AFF6-C6B6-21D8740FA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8E37D-36F8-4E6B-A306-BBE92E0D058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20A145-AD66-B32D-EA5E-ECFEFA755E00}"/>
              </a:ext>
            </a:extLst>
          </p:cNvPr>
          <p:cNvSpPr/>
          <p:nvPr userDrawn="1"/>
        </p:nvSpPr>
        <p:spPr>
          <a:xfrm>
            <a:off x="22535113" y="175491"/>
            <a:ext cx="1767120" cy="589045"/>
          </a:xfrm>
          <a:prstGeom prst="round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4746" b="-952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19661AD-3B76-7D38-8A69-7E304F1BED62}"/>
              </a:ext>
            </a:extLst>
          </p:cNvPr>
          <p:cNvSpPr/>
          <p:nvPr/>
        </p:nvSpPr>
        <p:spPr>
          <a:xfrm>
            <a:off x="0" y="-2403272"/>
            <a:ext cx="24384000" cy="13716000"/>
          </a:xfrm>
          <a:custGeom>
            <a:avLst/>
            <a:gdLst>
              <a:gd name="connsiteX0" fmla="*/ 0 w 24384000"/>
              <a:gd name="connsiteY0" fmla="*/ 2403271 h 13716000"/>
              <a:gd name="connsiteX1" fmla="*/ 24384000 w 24384000"/>
              <a:gd name="connsiteY1" fmla="*/ 2403271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5" fmla="*/ 24384000 w 24384000"/>
              <a:gd name="connsiteY5" fmla="*/ 0 h 13716000"/>
              <a:gd name="connsiteX6" fmla="*/ 24384000 w 24384000"/>
              <a:gd name="connsiteY6" fmla="*/ 320471 h 13716000"/>
              <a:gd name="connsiteX7" fmla="*/ 0 w 24384000"/>
              <a:gd name="connsiteY7" fmla="*/ 320471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0" h="13716000">
                <a:moveTo>
                  <a:pt x="0" y="2403271"/>
                </a:moveTo>
                <a:lnTo>
                  <a:pt x="24384000" y="2403271"/>
                </a:lnTo>
                <a:lnTo>
                  <a:pt x="24384000" y="13716000"/>
                </a:lnTo>
                <a:lnTo>
                  <a:pt x="0" y="13716000"/>
                </a:lnTo>
                <a:close/>
                <a:moveTo>
                  <a:pt x="0" y="0"/>
                </a:moveTo>
                <a:lnTo>
                  <a:pt x="24384000" y="0"/>
                </a:lnTo>
                <a:lnTo>
                  <a:pt x="24384000" y="320471"/>
                </a:lnTo>
                <a:lnTo>
                  <a:pt x="0" y="320471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48" r="-62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CBB94395-BE8D-B2A5-19A0-FCD57B71AE36}"/>
              </a:ext>
            </a:extLst>
          </p:cNvPr>
          <p:cNvSpPr/>
          <p:nvPr/>
        </p:nvSpPr>
        <p:spPr>
          <a:xfrm>
            <a:off x="0" y="3435945"/>
            <a:ext cx="24384000" cy="9919592"/>
          </a:xfrm>
          <a:custGeom>
            <a:avLst/>
            <a:gdLst>
              <a:gd name="connsiteX0" fmla="*/ 0 w 24384000"/>
              <a:gd name="connsiteY0" fmla="*/ 0 h 9677400"/>
              <a:gd name="connsiteX1" fmla="*/ 24384000 w 24384000"/>
              <a:gd name="connsiteY1" fmla="*/ 0 h 9677400"/>
              <a:gd name="connsiteX2" fmla="*/ 24384000 w 24384000"/>
              <a:gd name="connsiteY2" fmla="*/ 9677400 h 9677400"/>
              <a:gd name="connsiteX3" fmla="*/ 0 w 24384000"/>
              <a:gd name="connsiteY3" fmla="*/ 9677400 h 9677400"/>
              <a:gd name="connsiteX4" fmla="*/ 0 w 24384000"/>
              <a:gd name="connsiteY4" fmla="*/ 0 h 9677400"/>
              <a:gd name="connsiteX0" fmla="*/ 0 w 24384000"/>
              <a:gd name="connsiteY0" fmla="*/ 0 h 9677400"/>
              <a:gd name="connsiteX1" fmla="*/ 24384000 w 24384000"/>
              <a:gd name="connsiteY1" fmla="*/ 0 h 9677400"/>
              <a:gd name="connsiteX2" fmla="*/ 24384000 w 24384000"/>
              <a:gd name="connsiteY2" fmla="*/ 9677400 h 9677400"/>
              <a:gd name="connsiteX3" fmla="*/ 0 w 24384000"/>
              <a:gd name="connsiteY3" fmla="*/ 9677400 h 9677400"/>
              <a:gd name="connsiteX4" fmla="*/ 0 w 24384000"/>
              <a:gd name="connsiteY4" fmla="*/ 0 h 9677400"/>
              <a:gd name="connsiteX0" fmla="*/ 0 w 24384000"/>
              <a:gd name="connsiteY0" fmla="*/ 0 h 9677400"/>
              <a:gd name="connsiteX1" fmla="*/ 24384000 w 24384000"/>
              <a:gd name="connsiteY1" fmla="*/ 0 h 9677400"/>
              <a:gd name="connsiteX2" fmla="*/ 24384000 w 24384000"/>
              <a:gd name="connsiteY2" fmla="*/ 9677400 h 9677400"/>
              <a:gd name="connsiteX3" fmla="*/ 0 w 24384000"/>
              <a:gd name="connsiteY3" fmla="*/ 9677400 h 9677400"/>
              <a:gd name="connsiteX4" fmla="*/ 0 w 24384000"/>
              <a:gd name="connsiteY4" fmla="*/ 0 h 9677400"/>
              <a:gd name="connsiteX0" fmla="*/ 0 w 24384000"/>
              <a:gd name="connsiteY0" fmla="*/ 0 h 9677400"/>
              <a:gd name="connsiteX1" fmla="*/ 24384000 w 24384000"/>
              <a:gd name="connsiteY1" fmla="*/ 0 h 9677400"/>
              <a:gd name="connsiteX2" fmla="*/ 24384000 w 24384000"/>
              <a:gd name="connsiteY2" fmla="*/ 9677400 h 9677400"/>
              <a:gd name="connsiteX3" fmla="*/ 0 w 24384000"/>
              <a:gd name="connsiteY3" fmla="*/ 9677400 h 9677400"/>
              <a:gd name="connsiteX4" fmla="*/ 0 w 24384000"/>
              <a:gd name="connsiteY4" fmla="*/ 0 h 9677400"/>
              <a:gd name="connsiteX0" fmla="*/ 0 w 24384000"/>
              <a:gd name="connsiteY0" fmla="*/ 113836 h 9791236"/>
              <a:gd name="connsiteX1" fmla="*/ 24384000 w 24384000"/>
              <a:gd name="connsiteY1" fmla="*/ 113836 h 9791236"/>
              <a:gd name="connsiteX2" fmla="*/ 24384000 w 24384000"/>
              <a:gd name="connsiteY2" fmla="*/ 9791236 h 9791236"/>
              <a:gd name="connsiteX3" fmla="*/ 0 w 24384000"/>
              <a:gd name="connsiteY3" fmla="*/ 9791236 h 9791236"/>
              <a:gd name="connsiteX4" fmla="*/ 0 w 24384000"/>
              <a:gd name="connsiteY4" fmla="*/ 113836 h 9791236"/>
              <a:gd name="connsiteX0" fmla="*/ 0 w 24384000"/>
              <a:gd name="connsiteY0" fmla="*/ 778273 h 10455673"/>
              <a:gd name="connsiteX1" fmla="*/ 24384000 w 24384000"/>
              <a:gd name="connsiteY1" fmla="*/ 778273 h 10455673"/>
              <a:gd name="connsiteX2" fmla="*/ 24384000 w 24384000"/>
              <a:gd name="connsiteY2" fmla="*/ 10455673 h 10455673"/>
              <a:gd name="connsiteX3" fmla="*/ 0 w 24384000"/>
              <a:gd name="connsiteY3" fmla="*/ 10455673 h 10455673"/>
              <a:gd name="connsiteX4" fmla="*/ 0 w 24384000"/>
              <a:gd name="connsiteY4" fmla="*/ 778273 h 10455673"/>
              <a:gd name="connsiteX0" fmla="*/ 0 w 24384000"/>
              <a:gd name="connsiteY0" fmla="*/ 1725909 h 11403309"/>
              <a:gd name="connsiteX1" fmla="*/ 24384000 w 24384000"/>
              <a:gd name="connsiteY1" fmla="*/ 1725909 h 11403309"/>
              <a:gd name="connsiteX2" fmla="*/ 24384000 w 24384000"/>
              <a:gd name="connsiteY2" fmla="*/ 11403309 h 11403309"/>
              <a:gd name="connsiteX3" fmla="*/ 0 w 24384000"/>
              <a:gd name="connsiteY3" fmla="*/ 11403309 h 11403309"/>
              <a:gd name="connsiteX4" fmla="*/ 0 w 24384000"/>
              <a:gd name="connsiteY4" fmla="*/ 1725909 h 11403309"/>
              <a:gd name="connsiteX0" fmla="*/ 0 w 24384000"/>
              <a:gd name="connsiteY0" fmla="*/ 2490103 h 12167503"/>
              <a:gd name="connsiteX1" fmla="*/ 24384000 w 24384000"/>
              <a:gd name="connsiteY1" fmla="*/ 2490103 h 12167503"/>
              <a:gd name="connsiteX2" fmla="*/ 24384000 w 24384000"/>
              <a:gd name="connsiteY2" fmla="*/ 12167503 h 12167503"/>
              <a:gd name="connsiteX3" fmla="*/ 0 w 24384000"/>
              <a:gd name="connsiteY3" fmla="*/ 12167503 h 12167503"/>
              <a:gd name="connsiteX4" fmla="*/ 0 w 24384000"/>
              <a:gd name="connsiteY4" fmla="*/ 2490103 h 12167503"/>
              <a:gd name="connsiteX0" fmla="*/ 0 w 24384000"/>
              <a:gd name="connsiteY0" fmla="*/ 1388522 h 11065922"/>
              <a:gd name="connsiteX1" fmla="*/ 24384000 w 24384000"/>
              <a:gd name="connsiteY1" fmla="*/ 1388522 h 11065922"/>
              <a:gd name="connsiteX2" fmla="*/ 24384000 w 24384000"/>
              <a:gd name="connsiteY2" fmla="*/ 11065922 h 11065922"/>
              <a:gd name="connsiteX3" fmla="*/ 0 w 24384000"/>
              <a:gd name="connsiteY3" fmla="*/ 11065922 h 11065922"/>
              <a:gd name="connsiteX4" fmla="*/ 0 w 24384000"/>
              <a:gd name="connsiteY4" fmla="*/ 1388522 h 11065922"/>
              <a:gd name="connsiteX0" fmla="*/ 0 w 24384000"/>
              <a:gd name="connsiteY0" fmla="*/ 1007937 h 10685337"/>
              <a:gd name="connsiteX1" fmla="*/ 24384000 w 24384000"/>
              <a:gd name="connsiteY1" fmla="*/ 1007937 h 10685337"/>
              <a:gd name="connsiteX2" fmla="*/ 24384000 w 24384000"/>
              <a:gd name="connsiteY2" fmla="*/ 10685337 h 10685337"/>
              <a:gd name="connsiteX3" fmla="*/ 0 w 24384000"/>
              <a:gd name="connsiteY3" fmla="*/ 10685337 h 10685337"/>
              <a:gd name="connsiteX4" fmla="*/ 0 w 24384000"/>
              <a:gd name="connsiteY4" fmla="*/ 1007937 h 10685337"/>
              <a:gd name="connsiteX0" fmla="*/ 0 w 24384000"/>
              <a:gd name="connsiteY0" fmla="*/ 1935425 h 11612825"/>
              <a:gd name="connsiteX1" fmla="*/ 24384000 w 24384000"/>
              <a:gd name="connsiteY1" fmla="*/ 1935425 h 11612825"/>
              <a:gd name="connsiteX2" fmla="*/ 24384000 w 24384000"/>
              <a:gd name="connsiteY2" fmla="*/ 11612825 h 11612825"/>
              <a:gd name="connsiteX3" fmla="*/ 0 w 24384000"/>
              <a:gd name="connsiteY3" fmla="*/ 11612825 h 11612825"/>
              <a:gd name="connsiteX4" fmla="*/ 0 w 24384000"/>
              <a:gd name="connsiteY4" fmla="*/ 1935425 h 11612825"/>
              <a:gd name="connsiteX0" fmla="*/ 0 w 24384000"/>
              <a:gd name="connsiteY0" fmla="*/ 1279859 h 10957259"/>
              <a:gd name="connsiteX1" fmla="*/ 24384000 w 24384000"/>
              <a:gd name="connsiteY1" fmla="*/ 1279859 h 10957259"/>
              <a:gd name="connsiteX2" fmla="*/ 24384000 w 24384000"/>
              <a:gd name="connsiteY2" fmla="*/ 10957259 h 10957259"/>
              <a:gd name="connsiteX3" fmla="*/ 0 w 24384000"/>
              <a:gd name="connsiteY3" fmla="*/ 10957259 h 10957259"/>
              <a:gd name="connsiteX4" fmla="*/ 0 w 24384000"/>
              <a:gd name="connsiteY4" fmla="*/ 1279859 h 10957259"/>
              <a:gd name="connsiteX0" fmla="*/ 0 w 24384000"/>
              <a:gd name="connsiteY0" fmla="*/ 383099 h 10060499"/>
              <a:gd name="connsiteX1" fmla="*/ 24384000 w 24384000"/>
              <a:gd name="connsiteY1" fmla="*/ 383099 h 10060499"/>
              <a:gd name="connsiteX2" fmla="*/ 24384000 w 24384000"/>
              <a:gd name="connsiteY2" fmla="*/ 10060499 h 10060499"/>
              <a:gd name="connsiteX3" fmla="*/ 0 w 24384000"/>
              <a:gd name="connsiteY3" fmla="*/ 10060499 h 10060499"/>
              <a:gd name="connsiteX4" fmla="*/ 0 w 24384000"/>
              <a:gd name="connsiteY4" fmla="*/ 383099 h 10060499"/>
              <a:gd name="connsiteX0" fmla="*/ 0 w 24384000"/>
              <a:gd name="connsiteY0" fmla="*/ 298949 h 9976349"/>
              <a:gd name="connsiteX1" fmla="*/ 24384000 w 24384000"/>
              <a:gd name="connsiteY1" fmla="*/ 298949 h 9976349"/>
              <a:gd name="connsiteX2" fmla="*/ 24384000 w 24384000"/>
              <a:gd name="connsiteY2" fmla="*/ 9976349 h 9976349"/>
              <a:gd name="connsiteX3" fmla="*/ 0 w 24384000"/>
              <a:gd name="connsiteY3" fmla="*/ 9976349 h 9976349"/>
              <a:gd name="connsiteX4" fmla="*/ 0 w 24384000"/>
              <a:gd name="connsiteY4" fmla="*/ 298949 h 9976349"/>
              <a:gd name="connsiteX0" fmla="*/ 0 w 24384000"/>
              <a:gd name="connsiteY0" fmla="*/ 242192 h 9919592"/>
              <a:gd name="connsiteX1" fmla="*/ 24384000 w 24384000"/>
              <a:gd name="connsiteY1" fmla="*/ 242192 h 9919592"/>
              <a:gd name="connsiteX2" fmla="*/ 24384000 w 24384000"/>
              <a:gd name="connsiteY2" fmla="*/ 9919592 h 9919592"/>
              <a:gd name="connsiteX3" fmla="*/ 0 w 24384000"/>
              <a:gd name="connsiteY3" fmla="*/ 9919592 h 9919592"/>
              <a:gd name="connsiteX4" fmla="*/ 0 w 24384000"/>
              <a:gd name="connsiteY4" fmla="*/ 242192 h 991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9919592">
                <a:moveTo>
                  <a:pt x="0" y="242192"/>
                </a:moveTo>
                <a:cubicBezTo>
                  <a:pt x="8356600" y="11849992"/>
                  <a:pt x="19561628" y="-1956723"/>
                  <a:pt x="24384000" y="242192"/>
                </a:cubicBezTo>
                <a:lnTo>
                  <a:pt x="24384000" y="9919592"/>
                </a:lnTo>
                <a:lnTo>
                  <a:pt x="0" y="9919592"/>
                </a:lnTo>
                <a:lnTo>
                  <a:pt x="0" y="242192"/>
                </a:lnTo>
                <a:close/>
              </a:path>
            </a:pathLst>
          </a:custGeom>
          <a:gradFill>
            <a:gsLst>
              <a:gs pos="0">
                <a:srgbClr val="FF66FF"/>
              </a:gs>
              <a:gs pos="100000">
                <a:srgbClr val="00009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F235FB-C2AA-AD27-D635-D1584BC0007A}"/>
              </a:ext>
            </a:extLst>
          </p:cNvPr>
          <p:cNvSpPr/>
          <p:nvPr/>
        </p:nvSpPr>
        <p:spPr>
          <a:xfrm>
            <a:off x="0" y="3796409"/>
            <a:ext cx="24384000" cy="9919592"/>
          </a:xfrm>
          <a:custGeom>
            <a:avLst/>
            <a:gdLst>
              <a:gd name="connsiteX0" fmla="*/ 0 w 24384000"/>
              <a:gd name="connsiteY0" fmla="*/ 0 h 9677400"/>
              <a:gd name="connsiteX1" fmla="*/ 24384000 w 24384000"/>
              <a:gd name="connsiteY1" fmla="*/ 0 h 9677400"/>
              <a:gd name="connsiteX2" fmla="*/ 24384000 w 24384000"/>
              <a:gd name="connsiteY2" fmla="*/ 9677400 h 9677400"/>
              <a:gd name="connsiteX3" fmla="*/ 0 w 24384000"/>
              <a:gd name="connsiteY3" fmla="*/ 9677400 h 9677400"/>
              <a:gd name="connsiteX4" fmla="*/ 0 w 24384000"/>
              <a:gd name="connsiteY4" fmla="*/ 0 h 9677400"/>
              <a:gd name="connsiteX0" fmla="*/ 0 w 24384000"/>
              <a:gd name="connsiteY0" fmla="*/ 0 h 9677400"/>
              <a:gd name="connsiteX1" fmla="*/ 24384000 w 24384000"/>
              <a:gd name="connsiteY1" fmla="*/ 0 h 9677400"/>
              <a:gd name="connsiteX2" fmla="*/ 24384000 w 24384000"/>
              <a:gd name="connsiteY2" fmla="*/ 9677400 h 9677400"/>
              <a:gd name="connsiteX3" fmla="*/ 0 w 24384000"/>
              <a:gd name="connsiteY3" fmla="*/ 9677400 h 9677400"/>
              <a:gd name="connsiteX4" fmla="*/ 0 w 24384000"/>
              <a:gd name="connsiteY4" fmla="*/ 0 h 9677400"/>
              <a:gd name="connsiteX0" fmla="*/ 0 w 24384000"/>
              <a:gd name="connsiteY0" fmla="*/ 0 h 9677400"/>
              <a:gd name="connsiteX1" fmla="*/ 24384000 w 24384000"/>
              <a:gd name="connsiteY1" fmla="*/ 0 h 9677400"/>
              <a:gd name="connsiteX2" fmla="*/ 24384000 w 24384000"/>
              <a:gd name="connsiteY2" fmla="*/ 9677400 h 9677400"/>
              <a:gd name="connsiteX3" fmla="*/ 0 w 24384000"/>
              <a:gd name="connsiteY3" fmla="*/ 9677400 h 9677400"/>
              <a:gd name="connsiteX4" fmla="*/ 0 w 24384000"/>
              <a:gd name="connsiteY4" fmla="*/ 0 h 9677400"/>
              <a:gd name="connsiteX0" fmla="*/ 0 w 24384000"/>
              <a:gd name="connsiteY0" fmla="*/ 0 h 9677400"/>
              <a:gd name="connsiteX1" fmla="*/ 24384000 w 24384000"/>
              <a:gd name="connsiteY1" fmla="*/ 0 h 9677400"/>
              <a:gd name="connsiteX2" fmla="*/ 24384000 w 24384000"/>
              <a:gd name="connsiteY2" fmla="*/ 9677400 h 9677400"/>
              <a:gd name="connsiteX3" fmla="*/ 0 w 24384000"/>
              <a:gd name="connsiteY3" fmla="*/ 9677400 h 9677400"/>
              <a:gd name="connsiteX4" fmla="*/ 0 w 24384000"/>
              <a:gd name="connsiteY4" fmla="*/ 0 h 9677400"/>
              <a:gd name="connsiteX0" fmla="*/ 0 w 24384000"/>
              <a:gd name="connsiteY0" fmla="*/ 113836 h 9791236"/>
              <a:gd name="connsiteX1" fmla="*/ 24384000 w 24384000"/>
              <a:gd name="connsiteY1" fmla="*/ 113836 h 9791236"/>
              <a:gd name="connsiteX2" fmla="*/ 24384000 w 24384000"/>
              <a:gd name="connsiteY2" fmla="*/ 9791236 h 9791236"/>
              <a:gd name="connsiteX3" fmla="*/ 0 w 24384000"/>
              <a:gd name="connsiteY3" fmla="*/ 9791236 h 9791236"/>
              <a:gd name="connsiteX4" fmla="*/ 0 w 24384000"/>
              <a:gd name="connsiteY4" fmla="*/ 113836 h 9791236"/>
              <a:gd name="connsiteX0" fmla="*/ 0 w 24384000"/>
              <a:gd name="connsiteY0" fmla="*/ 778273 h 10455673"/>
              <a:gd name="connsiteX1" fmla="*/ 24384000 w 24384000"/>
              <a:gd name="connsiteY1" fmla="*/ 778273 h 10455673"/>
              <a:gd name="connsiteX2" fmla="*/ 24384000 w 24384000"/>
              <a:gd name="connsiteY2" fmla="*/ 10455673 h 10455673"/>
              <a:gd name="connsiteX3" fmla="*/ 0 w 24384000"/>
              <a:gd name="connsiteY3" fmla="*/ 10455673 h 10455673"/>
              <a:gd name="connsiteX4" fmla="*/ 0 w 24384000"/>
              <a:gd name="connsiteY4" fmla="*/ 778273 h 10455673"/>
              <a:gd name="connsiteX0" fmla="*/ 0 w 24384000"/>
              <a:gd name="connsiteY0" fmla="*/ 1725909 h 11403309"/>
              <a:gd name="connsiteX1" fmla="*/ 24384000 w 24384000"/>
              <a:gd name="connsiteY1" fmla="*/ 1725909 h 11403309"/>
              <a:gd name="connsiteX2" fmla="*/ 24384000 w 24384000"/>
              <a:gd name="connsiteY2" fmla="*/ 11403309 h 11403309"/>
              <a:gd name="connsiteX3" fmla="*/ 0 w 24384000"/>
              <a:gd name="connsiteY3" fmla="*/ 11403309 h 11403309"/>
              <a:gd name="connsiteX4" fmla="*/ 0 w 24384000"/>
              <a:gd name="connsiteY4" fmla="*/ 1725909 h 11403309"/>
              <a:gd name="connsiteX0" fmla="*/ 0 w 24384000"/>
              <a:gd name="connsiteY0" fmla="*/ 2490103 h 12167503"/>
              <a:gd name="connsiteX1" fmla="*/ 24384000 w 24384000"/>
              <a:gd name="connsiteY1" fmla="*/ 2490103 h 12167503"/>
              <a:gd name="connsiteX2" fmla="*/ 24384000 w 24384000"/>
              <a:gd name="connsiteY2" fmla="*/ 12167503 h 12167503"/>
              <a:gd name="connsiteX3" fmla="*/ 0 w 24384000"/>
              <a:gd name="connsiteY3" fmla="*/ 12167503 h 12167503"/>
              <a:gd name="connsiteX4" fmla="*/ 0 w 24384000"/>
              <a:gd name="connsiteY4" fmla="*/ 2490103 h 12167503"/>
              <a:gd name="connsiteX0" fmla="*/ 0 w 24384000"/>
              <a:gd name="connsiteY0" fmla="*/ 1388522 h 11065922"/>
              <a:gd name="connsiteX1" fmla="*/ 24384000 w 24384000"/>
              <a:gd name="connsiteY1" fmla="*/ 1388522 h 11065922"/>
              <a:gd name="connsiteX2" fmla="*/ 24384000 w 24384000"/>
              <a:gd name="connsiteY2" fmla="*/ 11065922 h 11065922"/>
              <a:gd name="connsiteX3" fmla="*/ 0 w 24384000"/>
              <a:gd name="connsiteY3" fmla="*/ 11065922 h 11065922"/>
              <a:gd name="connsiteX4" fmla="*/ 0 w 24384000"/>
              <a:gd name="connsiteY4" fmla="*/ 1388522 h 11065922"/>
              <a:gd name="connsiteX0" fmla="*/ 0 w 24384000"/>
              <a:gd name="connsiteY0" fmla="*/ 1007937 h 10685337"/>
              <a:gd name="connsiteX1" fmla="*/ 24384000 w 24384000"/>
              <a:gd name="connsiteY1" fmla="*/ 1007937 h 10685337"/>
              <a:gd name="connsiteX2" fmla="*/ 24384000 w 24384000"/>
              <a:gd name="connsiteY2" fmla="*/ 10685337 h 10685337"/>
              <a:gd name="connsiteX3" fmla="*/ 0 w 24384000"/>
              <a:gd name="connsiteY3" fmla="*/ 10685337 h 10685337"/>
              <a:gd name="connsiteX4" fmla="*/ 0 w 24384000"/>
              <a:gd name="connsiteY4" fmla="*/ 1007937 h 10685337"/>
              <a:gd name="connsiteX0" fmla="*/ 0 w 24384000"/>
              <a:gd name="connsiteY0" fmla="*/ 1935425 h 11612825"/>
              <a:gd name="connsiteX1" fmla="*/ 24384000 w 24384000"/>
              <a:gd name="connsiteY1" fmla="*/ 1935425 h 11612825"/>
              <a:gd name="connsiteX2" fmla="*/ 24384000 w 24384000"/>
              <a:gd name="connsiteY2" fmla="*/ 11612825 h 11612825"/>
              <a:gd name="connsiteX3" fmla="*/ 0 w 24384000"/>
              <a:gd name="connsiteY3" fmla="*/ 11612825 h 11612825"/>
              <a:gd name="connsiteX4" fmla="*/ 0 w 24384000"/>
              <a:gd name="connsiteY4" fmla="*/ 1935425 h 11612825"/>
              <a:gd name="connsiteX0" fmla="*/ 0 w 24384000"/>
              <a:gd name="connsiteY0" fmla="*/ 1279859 h 10957259"/>
              <a:gd name="connsiteX1" fmla="*/ 24384000 w 24384000"/>
              <a:gd name="connsiteY1" fmla="*/ 1279859 h 10957259"/>
              <a:gd name="connsiteX2" fmla="*/ 24384000 w 24384000"/>
              <a:gd name="connsiteY2" fmla="*/ 10957259 h 10957259"/>
              <a:gd name="connsiteX3" fmla="*/ 0 w 24384000"/>
              <a:gd name="connsiteY3" fmla="*/ 10957259 h 10957259"/>
              <a:gd name="connsiteX4" fmla="*/ 0 w 24384000"/>
              <a:gd name="connsiteY4" fmla="*/ 1279859 h 10957259"/>
              <a:gd name="connsiteX0" fmla="*/ 0 w 24384000"/>
              <a:gd name="connsiteY0" fmla="*/ 383099 h 10060499"/>
              <a:gd name="connsiteX1" fmla="*/ 24384000 w 24384000"/>
              <a:gd name="connsiteY1" fmla="*/ 383099 h 10060499"/>
              <a:gd name="connsiteX2" fmla="*/ 24384000 w 24384000"/>
              <a:gd name="connsiteY2" fmla="*/ 10060499 h 10060499"/>
              <a:gd name="connsiteX3" fmla="*/ 0 w 24384000"/>
              <a:gd name="connsiteY3" fmla="*/ 10060499 h 10060499"/>
              <a:gd name="connsiteX4" fmla="*/ 0 w 24384000"/>
              <a:gd name="connsiteY4" fmla="*/ 383099 h 10060499"/>
              <a:gd name="connsiteX0" fmla="*/ 0 w 24384000"/>
              <a:gd name="connsiteY0" fmla="*/ 298949 h 9976349"/>
              <a:gd name="connsiteX1" fmla="*/ 24384000 w 24384000"/>
              <a:gd name="connsiteY1" fmla="*/ 298949 h 9976349"/>
              <a:gd name="connsiteX2" fmla="*/ 24384000 w 24384000"/>
              <a:gd name="connsiteY2" fmla="*/ 9976349 h 9976349"/>
              <a:gd name="connsiteX3" fmla="*/ 0 w 24384000"/>
              <a:gd name="connsiteY3" fmla="*/ 9976349 h 9976349"/>
              <a:gd name="connsiteX4" fmla="*/ 0 w 24384000"/>
              <a:gd name="connsiteY4" fmla="*/ 298949 h 9976349"/>
              <a:gd name="connsiteX0" fmla="*/ 0 w 24384000"/>
              <a:gd name="connsiteY0" fmla="*/ 242192 h 9919592"/>
              <a:gd name="connsiteX1" fmla="*/ 24384000 w 24384000"/>
              <a:gd name="connsiteY1" fmla="*/ 242192 h 9919592"/>
              <a:gd name="connsiteX2" fmla="*/ 24384000 w 24384000"/>
              <a:gd name="connsiteY2" fmla="*/ 9919592 h 9919592"/>
              <a:gd name="connsiteX3" fmla="*/ 0 w 24384000"/>
              <a:gd name="connsiteY3" fmla="*/ 9919592 h 9919592"/>
              <a:gd name="connsiteX4" fmla="*/ 0 w 24384000"/>
              <a:gd name="connsiteY4" fmla="*/ 242192 h 991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9919592">
                <a:moveTo>
                  <a:pt x="0" y="242192"/>
                </a:moveTo>
                <a:cubicBezTo>
                  <a:pt x="8356600" y="11849992"/>
                  <a:pt x="19561628" y="-1956723"/>
                  <a:pt x="24384000" y="242192"/>
                </a:cubicBezTo>
                <a:lnTo>
                  <a:pt x="24384000" y="9919592"/>
                </a:lnTo>
                <a:lnTo>
                  <a:pt x="0" y="9919592"/>
                </a:lnTo>
                <a:lnTo>
                  <a:pt x="0" y="2421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9F3940-B837-A4DF-DF21-61C5C867A40B}"/>
              </a:ext>
            </a:extLst>
          </p:cNvPr>
          <p:cNvSpPr/>
          <p:nvPr/>
        </p:nvSpPr>
        <p:spPr>
          <a:xfrm>
            <a:off x="609574" y="8153666"/>
            <a:ext cx="5448300" cy="5221327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008" b="91797" l="26087" r="73587">
                          <a14:foregroundMark x1="39130" y1="42773" x2="39130" y2="42773"/>
                          <a14:foregroundMark x1="48913" y1="32422" x2="53043" y2="44531"/>
                          <a14:foregroundMark x1="59565" y1="39844" x2="63261" y2="46484"/>
                          <a14:foregroundMark x1="39457" y1="39453" x2="39239" y2="47461"/>
                          <a14:foregroundMark x1="36087" y1="55273" x2="38913" y2="59961"/>
                          <a14:foregroundMark x1="60543" y1="54297" x2="64130" y2="58594"/>
                          <a14:foregroundMark x1="73587" y1="53320" x2="72391" y2="33594"/>
                          <a14:foregroundMark x1="72391" y1="33594" x2="70000" y2="25391"/>
                          <a14:foregroundMark x1="70000" y1="25391" x2="64565" y2="16406"/>
                          <a14:foregroundMark x1="28370" y1="34375" x2="31957" y2="19922"/>
                          <a14:foregroundMark x1="31957" y1="19922" x2="39565" y2="12305"/>
                          <a14:foregroundMark x1="46413" y1="8398" x2="51739" y2="8008"/>
                          <a14:foregroundMark x1="51739" y1="8008" x2="53913" y2="8789"/>
                          <a14:foregroundMark x1="26087" y1="47461" x2="28261" y2="65820"/>
                          <a14:foregroundMark x1="28261" y1="65820" x2="28261" y2="66602"/>
                          <a14:foregroundMark x1="70978" y1="64844" x2="69022" y2="74805"/>
                          <a14:foregroundMark x1="69022" y1="74805" x2="59457" y2="87500"/>
                          <a14:foregroundMark x1="59457" y1="87500" x2="47826" y2="91797"/>
                          <a14:foregroundMark x1="47826" y1="91797" x2="44783" y2="90234"/>
                          <a14:foregroundMark x1="62391" y1="39844" x2="59457" y2="47461"/>
                          <a14:foregroundMark x1="59457" y1="47461" x2="59348" y2="47461"/>
                          <a14:foregroundMark x1="53152" y1="32617" x2="48043" y2="42969"/>
                          <a14:foregroundMark x1="40326" y1="38867" x2="36196" y2="443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6672" r="-355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7842A9-4E4C-37D1-51F3-3DB348842628}"/>
              </a:ext>
            </a:extLst>
          </p:cNvPr>
          <p:cNvSpPr txBox="1"/>
          <p:nvPr/>
        </p:nvSpPr>
        <p:spPr>
          <a:xfrm>
            <a:off x="10996574" y="7826768"/>
            <a:ext cx="61019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Project Name</a:t>
            </a:r>
            <a:endParaRPr lang="en-IN" sz="88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7D66EE-0332-B733-E6B3-96FAE77B835E}"/>
              </a:ext>
            </a:extLst>
          </p:cNvPr>
          <p:cNvSpPr txBox="1"/>
          <p:nvPr/>
        </p:nvSpPr>
        <p:spPr>
          <a:xfrm>
            <a:off x="5460721" y="8793681"/>
            <a:ext cx="115432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Human Resources</a:t>
            </a:r>
            <a:endParaRPr lang="en-IN" sz="138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85DB8-11F1-BC19-2DAA-1C41A2B736DD}"/>
              </a:ext>
            </a:extLst>
          </p:cNvPr>
          <p:cNvSpPr txBox="1"/>
          <p:nvPr/>
        </p:nvSpPr>
        <p:spPr>
          <a:xfrm>
            <a:off x="8728953" y="10864857"/>
            <a:ext cx="8464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Employee Retention</a:t>
            </a:r>
            <a:endParaRPr lang="en-IN" sz="96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2DE4C-B238-A8A1-6425-B7B294F505B5}"/>
              </a:ext>
            </a:extLst>
          </p:cNvPr>
          <p:cNvSpPr txBox="1"/>
          <p:nvPr/>
        </p:nvSpPr>
        <p:spPr>
          <a:xfrm>
            <a:off x="17526000" y="5515368"/>
            <a:ext cx="676073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Project Members</a:t>
            </a: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Praful </a:t>
            </a:r>
            <a:r>
              <a:rPr lang="en-US" sz="6600" b="1" dirty="0" err="1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Nimje</a:t>
            </a:r>
            <a:endParaRPr lang="en-US" sz="66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Saritha </a:t>
            </a:r>
            <a:r>
              <a:rPr lang="en-US" sz="6600" b="1" dirty="0" err="1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Chintapalli</a:t>
            </a:r>
            <a:endParaRPr lang="en-US" sz="66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Tushar </a:t>
            </a:r>
            <a:r>
              <a:rPr lang="en-US" sz="6600" b="1" dirty="0" err="1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Khot</a:t>
            </a:r>
            <a:endParaRPr lang="en-US" sz="66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Jyoti </a:t>
            </a:r>
            <a:r>
              <a:rPr lang="en-US" sz="6600" b="1" dirty="0" err="1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Borhade</a:t>
            </a:r>
            <a:endParaRPr lang="en-US" sz="66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Arun </a:t>
            </a:r>
            <a:r>
              <a:rPr lang="en-US" sz="6600" b="1" dirty="0" err="1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Neerudu</a:t>
            </a:r>
            <a:endParaRPr lang="en-US" sz="66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Kuldeep </a:t>
            </a:r>
            <a:r>
              <a:rPr lang="en-US" sz="6600" b="1" dirty="0" err="1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Bagga</a:t>
            </a:r>
            <a:endParaRPr lang="en-US" sz="66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C00000"/>
                </a:solidFill>
                <a:latin typeface="Agency FB" panose="020B0503020202020204" pitchFamily="34" charset="0"/>
                <a:cs typeface="Calibri" panose="020F0502020204030204" pitchFamily="34" charset="0"/>
              </a:rPr>
              <a:t>Suresh Ganeshan</a:t>
            </a:r>
            <a:endParaRPr lang="en-IN" sz="6600" b="1" dirty="0">
              <a:solidFill>
                <a:srgbClr val="C00000"/>
              </a:solidFill>
              <a:latin typeface="Agency FB" panose="020B05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6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0" grpId="0" animBg="1"/>
      <p:bldP spid="49" grpId="0" animBg="1"/>
      <p:bldP spid="54" grpId="0" animBg="1"/>
      <p:bldP spid="55" grpId="0"/>
      <p:bldP spid="56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872B8A-995B-4AFB-74B9-C2D8D1C42184}"/>
              </a:ext>
            </a:extLst>
          </p:cNvPr>
          <p:cNvSpPr/>
          <p:nvPr/>
        </p:nvSpPr>
        <p:spPr>
          <a:xfrm>
            <a:off x="576182" y="2351107"/>
            <a:ext cx="10317892" cy="685071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330DCCDF-537F-2A93-1283-5AFFD6DD828A}"/>
              </a:ext>
            </a:extLst>
          </p:cNvPr>
          <p:cNvSpPr txBox="1"/>
          <p:nvPr/>
        </p:nvSpPr>
        <p:spPr>
          <a:xfrm>
            <a:off x="4581282" y="253349"/>
            <a:ext cx="15161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i="1" dirty="0">
                <a:solidFill>
                  <a:schemeClr val="tx2"/>
                </a:solidFill>
                <a:latin typeface="Calibri" panose="020F0502020204030204" pitchFamily="34" charset="0"/>
                <a:ea typeface="Lato Heavy" charset="0"/>
                <a:cs typeface="Calibri" panose="020F0502020204030204" pitchFamily="34" charset="0"/>
              </a:rPr>
              <a:t>Job Role vs Work Life Balance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87D4B4-F442-7BBA-CF48-CAA64416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1" y="2552014"/>
            <a:ext cx="9871105" cy="593316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FE2E45-57AA-D8E1-828D-986A8A227A38}"/>
              </a:ext>
            </a:extLst>
          </p:cNvPr>
          <p:cNvCxnSpPr/>
          <p:nvPr/>
        </p:nvCxnSpPr>
        <p:spPr>
          <a:xfrm flipV="1">
            <a:off x="2233234" y="1909882"/>
            <a:ext cx="21341825" cy="94700"/>
          </a:xfrm>
          <a:prstGeom prst="line">
            <a:avLst/>
          </a:prstGeom>
          <a:ln w="12700">
            <a:solidFill>
              <a:schemeClr val="tx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F612FB-28EA-036C-1811-13CC6455D401}"/>
              </a:ext>
            </a:extLst>
          </p:cNvPr>
          <p:cNvSpPr/>
          <p:nvPr/>
        </p:nvSpPr>
        <p:spPr>
          <a:xfrm>
            <a:off x="11557000" y="2351107"/>
            <a:ext cx="11665038" cy="685071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429A68-56F2-2FD4-EA34-16887EAB1ADC}"/>
              </a:ext>
            </a:extLst>
          </p:cNvPr>
          <p:cNvSpPr txBox="1"/>
          <p:nvPr/>
        </p:nvSpPr>
        <p:spPr>
          <a:xfrm>
            <a:off x="355600" y="9013879"/>
            <a:ext cx="23219459" cy="470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i="1" dirty="0">
                <a:latin typeface="Tw Cen MT" panose="020B0602020104020603" pitchFamily="34" charset="0"/>
              </a:rPr>
              <a:t>Job Role Vs Work life balance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i="1" dirty="0">
                <a:latin typeface="Tw Cen MT" panose="020B0602020104020603" pitchFamily="34" charset="0"/>
              </a:rPr>
              <a:t>This Column chart shows the Work life Balance factor by Each Job Role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i="1" dirty="0">
                <a:latin typeface="Tw Cen MT" panose="020B0602020104020603" pitchFamily="34" charset="0"/>
              </a:rPr>
              <a:t>Work life Balance is distinguished between 4 categories – Excellent, Good, Average &amp; Poor in each Job Role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i="1" dirty="0">
                <a:latin typeface="Tw Cen MT" panose="020B0602020104020603" pitchFamily="34" charset="0"/>
              </a:rPr>
              <a:t>This Column Chart showing Excellent Work life Balance by Job Role in which Sales Executive have Excellent Work life Balance</a:t>
            </a:r>
            <a:endParaRPr lang="en-US" sz="4400" i="1" dirty="0">
              <a:latin typeface="Tw Cen MT" panose="020B06020201040206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CF2B6D-848F-D97B-EB6A-D70EC683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139" y="2441785"/>
            <a:ext cx="10317891" cy="69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/>
      <p:bldP spid="20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9965B7-A109-367C-92A6-852BBF9B8C3C}"/>
              </a:ext>
            </a:extLst>
          </p:cNvPr>
          <p:cNvSpPr/>
          <p:nvPr/>
        </p:nvSpPr>
        <p:spPr>
          <a:xfrm>
            <a:off x="232028" y="1697393"/>
            <a:ext cx="23326264" cy="834298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076AD-3885-E7DE-5AFB-D9830DA6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02" y="1882386"/>
            <a:ext cx="23068724" cy="8002352"/>
          </a:xfrm>
          <a:prstGeom prst="rect">
            <a:avLst/>
          </a:prstGeom>
        </p:spPr>
      </p:pic>
      <p:sp>
        <p:nvSpPr>
          <p:cNvPr id="7" name="CuadroTexto 350">
            <a:extLst>
              <a:ext uri="{FF2B5EF4-FFF2-40B4-BE49-F238E27FC236}">
                <a16:creationId xmlns:a16="http://schemas.microsoft.com/office/drawing/2014/main" id="{94F1DB5D-6E6D-BC28-56F4-FD4A1670743D}"/>
              </a:ext>
            </a:extLst>
          </p:cNvPr>
          <p:cNvSpPr txBox="1"/>
          <p:nvPr/>
        </p:nvSpPr>
        <p:spPr>
          <a:xfrm>
            <a:off x="39096" y="589397"/>
            <a:ext cx="237195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tx2"/>
                </a:solidFill>
                <a:latin typeface="Calibri" panose="020F0502020204030204" pitchFamily="34" charset="0"/>
                <a:ea typeface="Lato Heavy" charset="0"/>
                <a:cs typeface="Calibri" panose="020F0502020204030204" pitchFamily="34" charset="0"/>
              </a:rPr>
              <a:t>KPI Diagram of Year Since Last Promotion Relation vs Attrition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7F86A-A81F-F975-AC37-298B267513FA}"/>
              </a:ext>
            </a:extLst>
          </p:cNvPr>
          <p:cNvSpPr txBox="1"/>
          <p:nvPr/>
        </p:nvSpPr>
        <p:spPr>
          <a:xfrm>
            <a:off x="232028" y="9724005"/>
            <a:ext cx="22833998" cy="377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i="1" dirty="0">
                <a:latin typeface="Tw Cen MT" panose="020B0602020104020603" pitchFamily="34" charset="0"/>
              </a:rPr>
              <a:t>Attrition rate Vs Year since last promotion relation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i="1" dirty="0">
                <a:latin typeface="Tw Cen MT" panose="020B0602020104020603" pitchFamily="34" charset="0"/>
              </a:rPr>
              <a:t>This Column Chart shows Attrition Rate vs Year since last promotion relation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i="1" dirty="0">
                <a:latin typeface="Tw Cen MT" panose="020B0602020104020603" pitchFamily="34" charset="0"/>
              </a:rPr>
              <a:t>Attrition Rate is higher in Since 37 years last promotion which is at 78% and Attrition rate is lowest at 34 years since last promotion which is at 32%</a:t>
            </a:r>
          </a:p>
        </p:txBody>
      </p:sp>
    </p:spTree>
    <p:extLst>
      <p:ext uri="{BB962C8B-B14F-4D97-AF65-F5344CB8AC3E}">
        <p14:creationId xmlns:p14="http://schemas.microsoft.com/office/powerpoint/2010/main" val="33261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05067F-601A-9F47-B853-EA120C6B559D}"/>
              </a:ext>
            </a:extLst>
          </p:cNvPr>
          <p:cNvSpPr/>
          <p:nvPr/>
        </p:nvSpPr>
        <p:spPr>
          <a:xfrm>
            <a:off x="12211316" y="4023483"/>
            <a:ext cx="9305072" cy="685607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5067F-601A-9F47-B853-EA120C6B559D}"/>
              </a:ext>
            </a:extLst>
          </p:cNvPr>
          <p:cNvSpPr/>
          <p:nvPr/>
        </p:nvSpPr>
        <p:spPr>
          <a:xfrm>
            <a:off x="1488970" y="3872045"/>
            <a:ext cx="9664989" cy="685607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13067556" cy="2106196"/>
          </a:xfrm>
        </p:spPr>
        <p:txBody>
          <a:bodyPr>
            <a:normAutofit/>
          </a:bodyPr>
          <a:lstStyle/>
          <a:p>
            <a:r>
              <a:rPr lang="en-US" sz="9600" b="1" i="1" dirty="0">
                <a:latin typeface="Calibri" panose="020F0502020204030204" pitchFamily="34" charset="0"/>
                <a:cs typeface="Calibri" panose="020F0502020204030204" pitchFamily="34" charset="0"/>
              </a:rPr>
              <a:t>Challenge’s &amp; Overcome</a:t>
            </a:r>
            <a:endParaRPr lang="en-IN" sz="9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827590" y="4023483"/>
            <a:ext cx="7258044" cy="1647824"/>
          </a:xfrm>
        </p:spPr>
        <p:txBody>
          <a:bodyPr>
            <a:normAutofit/>
          </a:bodyPr>
          <a:lstStyle/>
          <a:p>
            <a:r>
              <a:rPr lang="en-US" sz="8000" i="1" dirty="0">
                <a:latin typeface="Calibri" panose="020F0502020204030204" pitchFamily="34" charset="0"/>
                <a:cs typeface="Calibri" panose="020F0502020204030204" pitchFamily="34" charset="0"/>
              </a:rPr>
              <a:t>Challenge’s</a:t>
            </a:r>
            <a:endParaRPr lang="en-IN" sz="8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726432" y="6161975"/>
            <a:ext cx="9427527" cy="3701293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cs typeface="Calibri" panose="020F0502020204030204" pitchFamily="34" charset="0"/>
              </a:rPr>
              <a:t>Choosing the best Chart for KPI</a:t>
            </a:r>
          </a:p>
          <a:p>
            <a:r>
              <a:rPr lang="en-US" sz="4800" b="1" i="1" dirty="0">
                <a:latin typeface="Calibri" panose="020F0502020204030204" pitchFamily="34" charset="0"/>
                <a:cs typeface="Calibri" panose="020F0502020204030204" pitchFamily="34" charset="0"/>
              </a:rPr>
              <a:t>Choosing the best KPI Formats to represent our Analysis</a:t>
            </a:r>
          </a:p>
          <a:p>
            <a:r>
              <a:rPr lang="en-US" sz="4800" b="1" i="1" dirty="0">
                <a:latin typeface="Calibri" panose="020F0502020204030204" pitchFamily="34" charset="0"/>
                <a:cs typeface="Calibri" panose="020F0502020204030204" pitchFamily="34" charset="0"/>
              </a:rPr>
              <a:t>Provide Suggestions &amp; Opinion</a:t>
            </a:r>
            <a:endParaRPr lang="en-IN" sz="4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12344401" y="4023483"/>
            <a:ext cx="8788399" cy="1647824"/>
          </a:xfrm>
        </p:spPr>
        <p:txBody>
          <a:bodyPr>
            <a:normAutofit/>
          </a:bodyPr>
          <a:lstStyle/>
          <a:p>
            <a:r>
              <a:rPr lang="en-US" sz="8000" i="1" dirty="0">
                <a:latin typeface="Calibri" panose="020F0502020204030204" pitchFamily="34" charset="0"/>
                <a:cs typeface="Calibri" panose="020F0502020204030204" pitchFamily="34" charset="0"/>
              </a:rPr>
              <a:t>Overcome</a:t>
            </a:r>
            <a:endParaRPr lang="en-IN" sz="8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12344401" y="6161975"/>
            <a:ext cx="8788399" cy="3650493"/>
          </a:xfrm>
        </p:spPr>
        <p:txBody>
          <a:bodyPr>
            <a:normAutofit/>
          </a:bodyPr>
          <a:lstStyle/>
          <a:p>
            <a:r>
              <a:rPr lang="en-US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Help from Mentor</a:t>
            </a:r>
          </a:p>
          <a:p>
            <a:r>
              <a:rPr lang="en-US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Search on Internet</a:t>
            </a:r>
          </a:p>
          <a:p>
            <a:r>
              <a:rPr lang="en-US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Team Suggestion</a:t>
            </a:r>
            <a:endParaRPr lang="en-IN" sz="5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2" grpId="0"/>
      <p:bldP spid="13" grpId="0" build="p"/>
      <p:bldP spid="10" grpId="0" uiExpand="1" build="p"/>
      <p:bldP spid="11" grpId="0" build="p"/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C3D21-3EC8-56EA-31D3-51B3810F2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45" b="-13245"/>
          <a:stretch/>
        </p:blipFill>
        <p:spPr>
          <a:xfrm>
            <a:off x="68579" y="1068806"/>
            <a:ext cx="24315422" cy="12584852"/>
          </a:xfrm>
          <a:prstGeom prst="rect">
            <a:avLst/>
          </a:prstGeom>
        </p:spPr>
      </p:pic>
      <p:sp>
        <p:nvSpPr>
          <p:cNvPr id="2" name="CuadroTexto 350">
            <a:extLst>
              <a:ext uri="{FF2B5EF4-FFF2-40B4-BE49-F238E27FC236}">
                <a16:creationId xmlns:a16="http://schemas.microsoft.com/office/drawing/2014/main" id="{E86F7AC1-23F8-0B14-009C-B27FD3B10271}"/>
              </a:ext>
            </a:extLst>
          </p:cNvPr>
          <p:cNvSpPr txBox="1"/>
          <p:nvPr/>
        </p:nvSpPr>
        <p:spPr>
          <a:xfrm>
            <a:off x="9207241" y="1068806"/>
            <a:ext cx="5969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tx2"/>
                </a:solidFill>
                <a:latin typeface="Calibri" panose="020F0502020204030204" pitchFamily="34" charset="0"/>
                <a:ea typeface="Lato Heavy" charset="0"/>
                <a:cs typeface="Calibri" panose="020F0502020204030204" pitchFamily="34" charset="0"/>
              </a:rPr>
              <a:t>Excel Dashboard</a:t>
            </a:r>
          </a:p>
        </p:txBody>
      </p:sp>
    </p:spTree>
    <p:extLst>
      <p:ext uri="{BB962C8B-B14F-4D97-AF65-F5344CB8AC3E}">
        <p14:creationId xmlns:p14="http://schemas.microsoft.com/office/powerpoint/2010/main" val="1354759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1176">
        <p15:prstTrans prst="prestige"/>
      </p:transition>
    </mc:Choice>
    <mc:Fallback xmlns="">
      <p:transition spd="slow" advTm="311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6FB2FA-F185-A5AA-2EE8-370FDBCAD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5" b="-2315"/>
          <a:stretch/>
        </p:blipFill>
        <p:spPr>
          <a:xfrm>
            <a:off x="0" y="1736206"/>
            <a:ext cx="24384000" cy="10602408"/>
          </a:xfrm>
          <a:prstGeom prst="rect">
            <a:avLst/>
          </a:prstGeom>
        </p:spPr>
      </p:pic>
      <p:sp>
        <p:nvSpPr>
          <p:cNvPr id="2" name="CuadroTexto 350">
            <a:extLst>
              <a:ext uri="{FF2B5EF4-FFF2-40B4-BE49-F238E27FC236}">
                <a16:creationId xmlns:a16="http://schemas.microsoft.com/office/drawing/2014/main" id="{DFCED984-7004-C413-00DE-4E9A19FEC101}"/>
              </a:ext>
            </a:extLst>
          </p:cNvPr>
          <p:cNvSpPr txBox="1"/>
          <p:nvPr/>
        </p:nvSpPr>
        <p:spPr>
          <a:xfrm>
            <a:off x="8469857" y="228600"/>
            <a:ext cx="6987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tx2"/>
                </a:solidFill>
                <a:latin typeface="Calibri" panose="020F0502020204030204" pitchFamily="34" charset="0"/>
                <a:ea typeface="Lato Heavy" charset="0"/>
                <a:cs typeface="Calibri" panose="020F0502020204030204" pitchFamily="34" charset="0"/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4191705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1176">
        <p15:prstTrans prst="drape"/>
      </p:transition>
    </mc:Choice>
    <mc:Fallback xmlns="">
      <p:transition spd="slow" advTm="311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14793-DDE2-6E9D-C9EC-61EFAE081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" r="-427"/>
          <a:stretch/>
        </p:blipFill>
        <p:spPr>
          <a:xfrm>
            <a:off x="1003300" y="1207296"/>
            <a:ext cx="22377400" cy="12508704"/>
          </a:xfrm>
          <a:prstGeom prst="rect">
            <a:avLst/>
          </a:prstGeom>
        </p:spPr>
      </p:pic>
      <p:sp>
        <p:nvSpPr>
          <p:cNvPr id="2" name="CuadroTexto 350">
            <a:extLst>
              <a:ext uri="{FF2B5EF4-FFF2-40B4-BE49-F238E27FC236}">
                <a16:creationId xmlns:a16="http://schemas.microsoft.com/office/drawing/2014/main" id="{F6319992-40A2-EC71-C1CA-7CAB89FFAE77}"/>
              </a:ext>
            </a:extLst>
          </p:cNvPr>
          <p:cNvSpPr txBox="1"/>
          <p:nvPr/>
        </p:nvSpPr>
        <p:spPr>
          <a:xfrm>
            <a:off x="8296248" y="0"/>
            <a:ext cx="73343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tx2"/>
                </a:solidFill>
                <a:latin typeface="Calibri" panose="020F0502020204030204" pitchFamily="34" charset="0"/>
                <a:ea typeface="Lato Heavy" charset="0"/>
                <a:cs typeface="Calibri" panose="020F0502020204030204" pitchFamily="34" charset="0"/>
              </a:rPr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3115954796"/>
      </p:ext>
    </p:extLst>
  </p:cSld>
  <p:clrMapOvr>
    <a:masterClrMapping/>
  </p:clrMapOvr>
  <p:transition spd="slow" advTm="31176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2889" y="3185653"/>
            <a:ext cx="2224056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0" b="1" dirty="0">
                <a:latin typeface="Edwardian Script ITC" panose="030303020407070D0804" pitchFamily="66" charset="0"/>
              </a:rPr>
              <a:t>Thank You</a:t>
            </a:r>
            <a:endParaRPr lang="en-IN" sz="450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A0BFC-1F02-2103-7F7E-E0896F5D56EC}"/>
              </a:ext>
            </a:extLst>
          </p:cNvPr>
          <p:cNvSpPr txBox="1"/>
          <p:nvPr/>
        </p:nvSpPr>
        <p:spPr>
          <a:xfrm>
            <a:off x="7950686" y="69214"/>
            <a:ext cx="76767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i="1" spc="300" dirty="0">
                <a:solidFill>
                  <a:srgbClr val="C00000"/>
                </a:solidFill>
                <a:latin typeface="Tw Cen MT" panose="020B0602020104020603" pitchFamily="34" charset="0"/>
                <a:cs typeface="Poppins Light" pitchFamily="2" charset="77"/>
              </a:rPr>
              <a:t>Project Objective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616024-E1E2-705E-D58A-14063B616DDB}"/>
              </a:ext>
            </a:extLst>
          </p:cNvPr>
          <p:cNvGrpSpPr/>
          <p:nvPr/>
        </p:nvGrpSpPr>
        <p:grpSpPr>
          <a:xfrm>
            <a:off x="3511006" y="3612915"/>
            <a:ext cx="5976316" cy="3985824"/>
            <a:chOff x="3652389" y="2728606"/>
            <a:chExt cx="5976316" cy="39858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188455-188E-6DE6-0B97-59DEA51D3744}"/>
                </a:ext>
              </a:extLst>
            </p:cNvPr>
            <p:cNvSpPr txBox="1"/>
            <p:nvPr/>
          </p:nvSpPr>
          <p:spPr>
            <a:xfrm>
              <a:off x="3652389" y="5304764"/>
              <a:ext cx="5976316" cy="76944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C0000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Employee Retention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6EC1565-32FD-714F-B5D3-56A08AFBC3C9}"/>
                </a:ext>
              </a:extLst>
            </p:cNvPr>
            <p:cNvSpPr txBox="1">
              <a:spLocks/>
            </p:cNvSpPr>
            <p:nvPr/>
          </p:nvSpPr>
          <p:spPr>
            <a:xfrm>
              <a:off x="4523790" y="6173256"/>
              <a:ext cx="4151868" cy="541174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ea typeface="Ebrima" panose="02000000000000000000" pitchFamily="2" charset="0"/>
                  <a:cs typeface="Calibri" panose="020F0502020204030204" pitchFamily="34" charset="0"/>
                </a:rPr>
                <a:t>HR Analytics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78768E2-21F3-60D9-EB40-147022CD13C7}"/>
                </a:ext>
              </a:extLst>
            </p:cNvPr>
            <p:cNvGrpSpPr/>
            <p:nvPr/>
          </p:nvGrpSpPr>
          <p:grpSpPr>
            <a:xfrm>
              <a:off x="5351641" y="2728606"/>
              <a:ext cx="2429308" cy="2429308"/>
              <a:chOff x="5351641" y="2728606"/>
              <a:chExt cx="2429308" cy="2429308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A914A84F-7FE3-E73D-3AA4-DCD94D8564CD}"/>
                  </a:ext>
                </a:extLst>
              </p:cNvPr>
              <p:cNvSpPr/>
              <p:nvPr/>
            </p:nvSpPr>
            <p:spPr>
              <a:xfrm>
                <a:off x="5564739" y="2941704"/>
                <a:ext cx="2003112" cy="2003112"/>
              </a:xfrm>
              <a:prstGeom prst="chord">
                <a:avLst>
                  <a:gd name="adj1" fmla="val 21466542"/>
                  <a:gd name="adj2" fmla="val 15128979"/>
                </a:avLst>
              </a:prstGeom>
              <a:gradFill>
                <a:gsLst>
                  <a:gs pos="17000">
                    <a:srgbClr val="FF00FF"/>
                  </a:gs>
                  <a:gs pos="93805">
                    <a:srgbClr val="9900CC"/>
                  </a:gs>
                  <a:gs pos="72000">
                    <a:srgbClr val="66006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hord 3">
                <a:extLst>
                  <a:ext uri="{FF2B5EF4-FFF2-40B4-BE49-F238E27FC236}">
                    <a16:creationId xmlns:a16="http://schemas.microsoft.com/office/drawing/2014/main" id="{4DD0B776-EF6D-700D-8D04-51EDE048787E}"/>
                  </a:ext>
                </a:extLst>
              </p:cNvPr>
              <p:cNvSpPr/>
              <p:nvPr/>
            </p:nvSpPr>
            <p:spPr>
              <a:xfrm>
                <a:off x="5351641" y="2728606"/>
                <a:ext cx="2429308" cy="2429308"/>
              </a:xfrm>
              <a:prstGeom prst="chord">
                <a:avLst>
                  <a:gd name="adj1" fmla="val 21170845"/>
                  <a:gd name="adj2" fmla="val 15485177"/>
                </a:avLst>
              </a:prstGeom>
              <a:noFill/>
              <a:ln w="38100" cap="rnd">
                <a:solidFill>
                  <a:schemeClr val="accent1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816279 w 2817340"/>
                          <a:gd name="connsiteY0" fmla="*/ 1353997 h 2817340"/>
                          <a:gd name="connsiteX1" fmla="*/ 1590905 w 2817340"/>
                          <a:gd name="connsiteY1" fmla="*/ 2805502 h 2817340"/>
                          <a:gd name="connsiteX2" fmla="*/ 34150 w 2817340"/>
                          <a:gd name="connsiteY2" fmla="*/ 1716961 h 2817340"/>
                          <a:gd name="connsiteX3" fmla="*/ 976869 w 2817340"/>
                          <a:gd name="connsiteY3" fmla="*/ 67812 h 2817340"/>
                          <a:gd name="connsiteX4" fmla="*/ 2816279 w 2817340"/>
                          <a:gd name="connsiteY4" fmla="*/ 1353997 h 28173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17340" h="2817340" extrusionOk="0">
                            <a:moveTo>
                              <a:pt x="2816279" y="1353997"/>
                            </a:moveTo>
                            <a:cubicBezTo>
                              <a:pt x="2815235" y="2063799"/>
                              <a:pt x="2192218" y="2756681"/>
                              <a:pt x="1590905" y="2805502"/>
                            </a:cubicBezTo>
                            <a:cubicBezTo>
                              <a:pt x="989808" y="2925256"/>
                              <a:pt x="170857" y="2428458"/>
                              <a:pt x="34150" y="1716961"/>
                            </a:cubicBezTo>
                            <a:cubicBezTo>
                              <a:pt x="-218784" y="1097507"/>
                              <a:pt x="272603" y="351339"/>
                              <a:pt x="976869" y="67812"/>
                            </a:cubicBezTo>
                            <a:cubicBezTo>
                              <a:pt x="1262930" y="243204"/>
                              <a:pt x="2379042" y="862205"/>
                              <a:pt x="2816279" y="135399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AAC6D-ABEF-30CA-74B4-C45DC8307AF2}"/>
                  </a:ext>
                </a:extLst>
              </p:cNvPr>
              <p:cNvSpPr txBox="1"/>
              <p:nvPr/>
            </p:nvSpPr>
            <p:spPr>
              <a:xfrm>
                <a:off x="6329691" y="3567297"/>
                <a:ext cx="473206" cy="101566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1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FC9D2C-C5C6-5C9D-445B-BA961684DBA9}"/>
              </a:ext>
            </a:extLst>
          </p:cNvPr>
          <p:cNvGrpSpPr/>
          <p:nvPr/>
        </p:nvGrpSpPr>
        <p:grpSpPr>
          <a:xfrm>
            <a:off x="10004936" y="3612915"/>
            <a:ext cx="4151868" cy="4434665"/>
            <a:chOff x="10146319" y="2728606"/>
            <a:chExt cx="4151868" cy="4434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59C796-BCB3-6EE0-4B70-C31B81FDD360}"/>
                </a:ext>
              </a:extLst>
            </p:cNvPr>
            <p:cNvSpPr txBox="1"/>
            <p:nvPr/>
          </p:nvSpPr>
          <p:spPr>
            <a:xfrm>
              <a:off x="10237520" y="5304764"/>
              <a:ext cx="4051110" cy="76944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C0000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Attrition Rate</a:t>
              </a: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54EBCACA-B370-8148-FA48-9F237C55C7C3}"/>
                </a:ext>
              </a:extLst>
            </p:cNvPr>
            <p:cNvSpPr txBox="1">
              <a:spLocks/>
            </p:cNvSpPr>
            <p:nvPr/>
          </p:nvSpPr>
          <p:spPr>
            <a:xfrm>
              <a:off x="10146319" y="6173256"/>
              <a:ext cx="4151868" cy="99001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ea typeface="Ebrima" panose="02000000000000000000" pitchFamily="2" charset="0"/>
                  <a:cs typeface="Calibri" panose="020F0502020204030204" pitchFamily="34" charset="0"/>
                </a:rPr>
                <a:t>Department wise average Attrition Rate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783DF4-7DDC-326A-95C0-4AAFEAD18744}"/>
                </a:ext>
              </a:extLst>
            </p:cNvPr>
            <p:cNvGrpSpPr/>
            <p:nvPr/>
          </p:nvGrpSpPr>
          <p:grpSpPr>
            <a:xfrm>
              <a:off x="10974170" y="2728606"/>
              <a:ext cx="2429308" cy="2429308"/>
              <a:chOff x="10974170" y="2728606"/>
              <a:chExt cx="2429308" cy="2429308"/>
            </a:xfrm>
          </p:grpSpPr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E8441530-E441-0813-7884-7E95CEE7AB10}"/>
                  </a:ext>
                </a:extLst>
              </p:cNvPr>
              <p:cNvSpPr/>
              <p:nvPr/>
            </p:nvSpPr>
            <p:spPr>
              <a:xfrm>
                <a:off x="11187268" y="2941704"/>
                <a:ext cx="2003112" cy="2003112"/>
              </a:xfrm>
              <a:prstGeom prst="chord">
                <a:avLst>
                  <a:gd name="adj1" fmla="val 21466542"/>
                  <a:gd name="adj2" fmla="val 15128979"/>
                </a:avLst>
              </a:prstGeom>
              <a:gradFill>
                <a:gsLst>
                  <a:gs pos="17000">
                    <a:srgbClr val="FF4711"/>
                  </a:gs>
                  <a:gs pos="94690">
                    <a:srgbClr val="EB410E"/>
                  </a:gs>
                  <a:gs pos="75000">
                    <a:srgbClr val="9A26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D51FF5EA-05D9-0D8F-6505-E85B6503A941}"/>
                  </a:ext>
                </a:extLst>
              </p:cNvPr>
              <p:cNvSpPr/>
              <p:nvPr/>
            </p:nvSpPr>
            <p:spPr>
              <a:xfrm>
                <a:off x="10974170" y="2728606"/>
                <a:ext cx="2429308" cy="2429308"/>
              </a:xfrm>
              <a:prstGeom prst="chord">
                <a:avLst>
                  <a:gd name="adj1" fmla="val 21170845"/>
                  <a:gd name="adj2" fmla="val 15485177"/>
                </a:avLst>
              </a:prstGeom>
              <a:noFill/>
              <a:ln w="38100" cap="rnd">
                <a:solidFill>
                  <a:schemeClr val="accent2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816279 w 2817340"/>
                          <a:gd name="connsiteY0" fmla="*/ 1353997 h 2817340"/>
                          <a:gd name="connsiteX1" fmla="*/ 1590905 w 2817340"/>
                          <a:gd name="connsiteY1" fmla="*/ 2805502 h 2817340"/>
                          <a:gd name="connsiteX2" fmla="*/ 34150 w 2817340"/>
                          <a:gd name="connsiteY2" fmla="*/ 1716961 h 2817340"/>
                          <a:gd name="connsiteX3" fmla="*/ 976869 w 2817340"/>
                          <a:gd name="connsiteY3" fmla="*/ 67812 h 2817340"/>
                          <a:gd name="connsiteX4" fmla="*/ 2816279 w 2817340"/>
                          <a:gd name="connsiteY4" fmla="*/ 1353997 h 28173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17340" h="2817340" extrusionOk="0">
                            <a:moveTo>
                              <a:pt x="2816279" y="1353997"/>
                            </a:moveTo>
                            <a:cubicBezTo>
                              <a:pt x="2815235" y="2063799"/>
                              <a:pt x="2192218" y="2756681"/>
                              <a:pt x="1590905" y="2805502"/>
                            </a:cubicBezTo>
                            <a:cubicBezTo>
                              <a:pt x="989808" y="2925256"/>
                              <a:pt x="170857" y="2428458"/>
                              <a:pt x="34150" y="1716961"/>
                            </a:cubicBezTo>
                            <a:cubicBezTo>
                              <a:pt x="-218784" y="1097507"/>
                              <a:pt x="272603" y="351339"/>
                              <a:pt x="976869" y="67812"/>
                            </a:cubicBezTo>
                            <a:cubicBezTo>
                              <a:pt x="1262930" y="243204"/>
                              <a:pt x="2379042" y="862205"/>
                              <a:pt x="2816279" y="135399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A97BAF-1C85-BEC4-1061-68BB1DAF7524}"/>
                  </a:ext>
                </a:extLst>
              </p:cNvPr>
              <p:cNvSpPr txBox="1"/>
              <p:nvPr/>
            </p:nvSpPr>
            <p:spPr>
              <a:xfrm>
                <a:off x="11876879" y="3567297"/>
                <a:ext cx="623889" cy="101566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2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01FBCC-FB8D-5C95-C6DC-F4959968C186}"/>
              </a:ext>
            </a:extLst>
          </p:cNvPr>
          <p:cNvGrpSpPr/>
          <p:nvPr/>
        </p:nvGrpSpPr>
        <p:grpSpPr>
          <a:xfrm>
            <a:off x="15627467" y="3612915"/>
            <a:ext cx="4151868" cy="4434665"/>
            <a:chOff x="15768850" y="2728606"/>
            <a:chExt cx="4151868" cy="4434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8E1D1C-414B-4562-9C41-EB0C35B5CF74}"/>
                </a:ext>
              </a:extLst>
            </p:cNvPr>
            <p:cNvSpPr txBox="1"/>
            <p:nvPr/>
          </p:nvSpPr>
          <p:spPr>
            <a:xfrm>
              <a:off x="16036671" y="5304764"/>
              <a:ext cx="3549370" cy="76944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C0000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Hourly Rate</a:t>
              </a: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F51BA7B1-F91F-CCD4-DC3B-466517757CEE}"/>
                </a:ext>
              </a:extLst>
            </p:cNvPr>
            <p:cNvSpPr txBox="1">
              <a:spLocks/>
            </p:cNvSpPr>
            <p:nvPr/>
          </p:nvSpPr>
          <p:spPr>
            <a:xfrm>
              <a:off x="15768850" y="6173256"/>
              <a:ext cx="4151868" cy="99001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ea typeface="Ebrima" panose="02000000000000000000" pitchFamily="2" charset="0"/>
                  <a:cs typeface="Calibri" panose="020F0502020204030204" pitchFamily="34" charset="0"/>
                </a:rPr>
                <a:t>Average Working Hours for Job Role wise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DA38FBB-18F3-4EFD-68F4-E5F6194EDE5C}"/>
                </a:ext>
              </a:extLst>
            </p:cNvPr>
            <p:cNvGrpSpPr/>
            <p:nvPr/>
          </p:nvGrpSpPr>
          <p:grpSpPr>
            <a:xfrm>
              <a:off x="16596701" y="2728606"/>
              <a:ext cx="2429308" cy="2429308"/>
              <a:chOff x="16596701" y="2728606"/>
              <a:chExt cx="2429308" cy="2429308"/>
            </a:xfrm>
          </p:grpSpPr>
          <p:sp>
            <p:nvSpPr>
              <p:cNvPr id="27" name="Chord 26">
                <a:extLst>
                  <a:ext uri="{FF2B5EF4-FFF2-40B4-BE49-F238E27FC236}">
                    <a16:creationId xmlns:a16="http://schemas.microsoft.com/office/drawing/2014/main" id="{3104E0E3-DAC1-9F56-9AB7-727124074730}"/>
                  </a:ext>
                </a:extLst>
              </p:cNvPr>
              <p:cNvSpPr/>
              <p:nvPr/>
            </p:nvSpPr>
            <p:spPr>
              <a:xfrm>
                <a:off x="16809799" y="2941704"/>
                <a:ext cx="2003112" cy="2003112"/>
              </a:xfrm>
              <a:prstGeom prst="chord">
                <a:avLst>
                  <a:gd name="adj1" fmla="val 21466542"/>
                  <a:gd name="adj2" fmla="val 15128979"/>
                </a:avLst>
              </a:prstGeom>
              <a:gradFill>
                <a:gsLst>
                  <a:gs pos="17000">
                    <a:srgbClr val="8A4BFF"/>
                  </a:gs>
                  <a:gs pos="94690">
                    <a:srgbClr val="10BDFF"/>
                  </a:gs>
                  <a:gs pos="77000">
                    <a:srgbClr val="7633E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Chord 27">
                <a:extLst>
                  <a:ext uri="{FF2B5EF4-FFF2-40B4-BE49-F238E27FC236}">
                    <a16:creationId xmlns:a16="http://schemas.microsoft.com/office/drawing/2014/main" id="{80BB8125-9047-2EA0-674E-E611F6056229}"/>
                  </a:ext>
                </a:extLst>
              </p:cNvPr>
              <p:cNvSpPr/>
              <p:nvPr/>
            </p:nvSpPr>
            <p:spPr>
              <a:xfrm>
                <a:off x="16596701" y="2728606"/>
                <a:ext cx="2429308" cy="2429308"/>
              </a:xfrm>
              <a:prstGeom prst="chord">
                <a:avLst>
                  <a:gd name="adj1" fmla="val 21170845"/>
                  <a:gd name="adj2" fmla="val 15485177"/>
                </a:avLst>
              </a:prstGeom>
              <a:noFill/>
              <a:ln w="38100" cap="rnd">
                <a:solidFill>
                  <a:schemeClr val="accent3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816279 w 2817340"/>
                          <a:gd name="connsiteY0" fmla="*/ 1353997 h 2817340"/>
                          <a:gd name="connsiteX1" fmla="*/ 1590905 w 2817340"/>
                          <a:gd name="connsiteY1" fmla="*/ 2805502 h 2817340"/>
                          <a:gd name="connsiteX2" fmla="*/ 34150 w 2817340"/>
                          <a:gd name="connsiteY2" fmla="*/ 1716961 h 2817340"/>
                          <a:gd name="connsiteX3" fmla="*/ 976869 w 2817340"/>
                          <a:gd name="connsiteY3" fmla="*/ 67812 h 2817340"/>
                          <a:gd name="connsiteX4" fmla="*/ 2816279 w 2817340"/>
                          <a:gd name="connsiteY4" fmla="*/ 1353997 h 28173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17340" h="2817340" extrusionOk="0">
                            <a:moveTo>
                              <a:pt x="2816279" y="1353997"/>
                            </a:moveTo>
                            <a:cubicBezTo>
                              <a:pt x="2815235" y="2063799"/>
                              <a:pt x="2192218" y="2756681"/>
                              <a:pt x="1590905" y="2805502"/>
                            </a:cubicBezTo>
                            <a:cubicBezTo>
                              <a:pt x="989808" y="2925256"/>
                              <a:pt x="170857" y="2428458"/>
                              <a:pt x="34150" y="1716961"/>
                            </a:cubicBezTo>
                            <a:cubicBezTo>
                              <a:pt x="-218784" y="1097507"/>
                              <a:pt x="272603" y="351339"/>
                              <a:pt x="976869" y="67812"/>
                            </a:cubicBezTo>
                            <a:cubicBezTo>
                              <a:pt x="1262930" y="243204"/>
                              <a:pt x="2379042" y="862205"/>
                              <a:pt x="2816279" y="135399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02EC55-C2F5-E125-63E4-BBDBC194504E}"/>
                  </a:ext>
                </a:extLst>
              </p:cNvPr>
              <p:cNvSpPr txBox="1"/>
              <p:nvPr/>
            </p:nvSpPr>
            <p:spPr>
              <a:xfrm>
                <a:off x="17486586" y="3567297"/>
                <a:ext cx="649537" cy="101566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3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A9C4DB-0D3A-BF14-6264-4285B328AF69}"/>
              </a:ext>
            </a:extLst>
          </p:cNvPr>
          <p:cNvGrpSpPr/>
          <p:nvPr/>
        </p:nvGrpSpPr>
        <p:grpSpPr>
          <a:xfrm>
            <a:off x="18704957" y="8146631"/>
            <a:ext cx="4151868" cy="4434665"/>
            <a:chOff x="18704957" y="8146631"/>
            <a:chExt cx="4151868" cy="44346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5508E7-790C-71EA-F89D-94DEF69BCA84}"/>
                </a:ext>
              </a:extLst>
            </p:cNvPr>
            <p:cNvSpPr txBox="1"/>
            <p:nvPr/>
          </p:nvSpPr>
          <p:spPr>
            <a:xfrm>
              <a:off x="19165705" y="10722789"/>
              <a:ext cx="3230373" cy="76944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C0000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Promotion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18061C09-75E1-4569-E69C-55EDC4D88D97}"/>
                </a:ext>
              </a:extLst>
            </p:cNvPr>
            <p:cNvSpPr txBox="1">
              <a:spLocks/>
            </p:cNvSpPr>
            <p:nvPr/>
          </p:nvSpPr>
          <p:spPr>
            <a:xfrm>
              <a:off x="18704957" y="11591281"/>
              <a:ext cx="4151868" cy="99001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ea typeface="Ebrima" panose="02000000000000000000" pitchFamily="2" charset="0"/>
                  <a:cs typeface="Calibri" panose="020F0502020204030204" pitchFamily="34" charset="0"/>
                </a:rPr>
                <a:t>Attrition rate vs Year Since Last Promotion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13D3C5-E40F-8407-A8D5-B0C4758554F0}"/>
                </a:ext>
              </a:extLst>
            </p:cNvPr>
            <p:cNvGrpSpPr/>
            <p:nvPr/>
          </p:nvGrpSpPr>
          <p:grpSpPr>
            <a:xfrm>
              <a:off x="19566237" y="8146631"/>
              <a:ext cx="2429308" cy="2429308"/>
              <a:chOff x="19566237" y="8146631"/>
              <a:chExt cx="2429308" cy="2429308"/>
            </a:xfrm>
          </p:grpSpPr>
          <p:sp>
            <p:nvSpPr>
              <p:cNvPr id="19" name="Chord 18">
                <a:extLst>
                  <a:ext uri="{FF2B5EF4-FFF2-40B4-BE49-F238E27FC236}">
                    <a16:creationId xmlns:a16="http://schemas.microsoft.com/office/drawing/2014/main" id="{AE6F8223-45BA-A744-E799-DB8086EEAD1B}"/>
                  </a:ext>
                </a:extLst>
              </p:cNvPr>
              <p:cNvSpPr/>
              <p:nvPr/>
            </p:nvSpPr>
            <p:spPr>
              <a:xfrm>
                <a:off x="19779335" y="8359729"/>
                <a:ext cx="2003112" cy="2003112"/>
              </a:xfrm>
              <a:prstGeom prst="chord">
                <a:avLst>
                  <a:gd name="adj1" fmla="val 21466542"/>
                  <a:gd name="adj2" fmla="val 15128979"/>
                </a:avLst>
              </a:prstGeom>
              <a:gradFill>
                <a:gsLst>
                  <a:gs pos="17000">
                    <a:srgbClr val="00B050"/>
                  </a:gs>
                  <a:gs pos="93805">
                    <a:srgbClr val="00B050"/>
                  </a:gs>
                  <a:gs pos="61000">
                    <a:srgbClr val="33CC3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ord 19">
                <a:extLst>
                  <a:ext uri="{FF2B5EF4-FFF2-40B4-BE49-F238E27FC236}">
                    <a16:creationId xmlns:a16="http://schemas.microsoft.com/office/drawing/2014/main" id="{22851DEC-508F-6B70-53F4-288E0AAA5380}"/>
                  </a:ext>
                </a:extLst>
              </p:cNvPr>
              <p:cNvSpPr/>
              <p:nvPr/>
            </p:nvSpPr>
            <p:spPr>
              <a:xfrm>
                <a:off x="19566237" y="8146631"/>
                <a:ext cx="2429308" cy="2429308"/>
              </a:xfrm>
              <a:prstGeom prst="chord">
                <a:avLst>
                  <a:gd name="adj1" fmla="val 21170845"/>
                  <a:gd name="adj2" fmla="val 15485177"/>
                </a:avLst>
              </a:prstGeom>
              <a:noFill/>
              <a:ln w="38100" cap="rnd">
                <a:solidFill>
                  <a:schemeClr val="accent5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816279 w 2817340"/>
                          <a:gd name="connsiteY0" fmla="*/ 1353997 h 2817340"/>
                          <a:gd name="connsiteX1" fmla="*/ 1590905 w 2817340"/>
                          <a:gd name="connsiteY1" fmla="*/ 2805502 h 2817340"/>
                          <a:gd name="connsiteX2" fmla="*/ 34150 w 2817340"/>
                          <a:gd name="connsiteY2" fmla="*/ 1716961 h 2817340"/>
                          <a:gd name="connsiteX3" fmla="*/ 976869 w 2817340"/>
                          <a:gd name="connsiteY3" fmla="*/ 67812 h 2817340"/>
                          <a:gd name="connsiteX4" fmla="*/ 2816279 w 2817340"/>
                          <a:gd name="connsiteY4" fmla="*/ 1353997 h 28173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17340" h="2817340" extrusionOk="0">
                            <a:moveTo>
                              <a:pt x="2816279" y="1353997"/>
                            </a:moveTo>
                            <a:cubicBezTo>
                              <a:pt x="2815235" y="2063799"/>
                              <a:pt x="2192218" y="2756681"/>
                              <a:pt x="1590905" y="2805502"/>
                            </a:cubicBezTo>
                            <a:cubicBezTo>
                              <a:pt x="989808" y="2925256"/>
                              <a:pt x="170857" y="2428458"/>
                              <a:pt x="34150" y="1716961"/>
                            </a:cubicBezTo>
                            <a:cubicBezTo>
                              <a:pt x="-218784" y="1097507"/>
                              <a:pt x="272603" y="351339"/>
                              <a:pt x="976869" y="67812"/>
                            </a:cubicBezTo>
                            <a:cubicBezTo>
                              <a:pt x="1262930" y="243204"/>
                              <a:pt x="2379042" y="862205"/>
                              <a:pt x="2816279" y="135399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81A744-7161-F5DA-250A-E9FFFE4C7F46}"/>
                  </a:ext>
                </a:extLst>
              </p:cNvPr>
              <p:cNvSpPr txBox="1"/>
              <p:nvPr/>
            </p:nvSpPr>
            <p:spPr>
              <a:xfrm>
                <a:off x="20482570" y="8985322"/>
                <a:ext cx="596638" cy="101566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7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BBFB4D-B576-C458-E82C-F376113E9289}"/>
              </a:ext>
            </a:extLst>
          </p:cNvPr>
          <p:cNvGrpSpPr/>
          <p:nvPr/>
        </p:nvGrpSpPr>
        <p:grpSpPr>
          <a:xfrm>
            <a:off x="12429906" y="8146631"/>
            <a:ext cx="5330305" cy="4434665"/>
            <a:chOff x="12429906" y="8146631"/>
            <a:chExt cx="5330305" cy="4434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FBB96E-9804-C63C-FBF7-0FF5B509ECB4}"/>
                </a:ext>
              </a:extLst>
            </p:cNvPr>
            <p:cNvSpPr txBox="1"/>
            <p:nvPr/>
          </p:nvSpPr>
          <p:spPr>
            <a:xfrm>
              <a:off x="12429906" y="10722789"/>
              <a:ext cx="5330305" cy="76944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C0000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Work Life Balance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79A5D22F-600F-A2F5-FF54-5AB05F8E1B1E}"/>
                </a:ext>
              </a:extLst>
            </p:cNvPr>
            <p:cNvSpPr txBox="1">
              <a:spLocks/>
            </p:cNvSpPr>
            <p:nvPr/>
          </p:nvSpPr>
          <p:spPr>
            <a:xfrm>
              <a:off x="13019119" y="11591281"/>
              <a:ext cx="4151868" cy="99001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ea typeface="Ebrima" panose="02000000000000000000" pitchFamily="2" charset="0"/>
                  <a:cs typeface="Calibri" panose="020F0502020204030204" pitchFamily="34" charset="0"/>
                </a:rPr>
                <a:t>Job Role vs Work Life Balance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B210A1E-9D2D-CE37-7290-41633587C89B}"/>
                </a:ext>
              </a:extLst>
            </p:cNvPr>
            <p:cNvGrpSpPr/>
            <p:nvPr/>
          </p:nvGrpSpPr>
          <p:grpSpPr>
            <a:xfrm>
              <a:off x="13880399" y="8146631"/>
              <a:ext cx="2429308" cy="2429308"/>
              <a:chOff x="13880399" y="8146631"/>
              <a:chExt cx="2429308" cy="2429308"/>
            </a:xfrm>
          </p:grpSpPr>
          <p:sp>
            <p:nvSpPr>
              <p:cNvPr id="15" name="Chord 14">
                <a:extLst>
                  <a:ext uri="{FF2B5EF4-FFF2-40B4-BE49-F238E27FC236}">
                    <a16:creationId xmlns:a16="http://schemas.microsoft.com/office/drawing/2014/main" id="{6F2145F2-228E-2DBD-D824-1F13F3702C97}"/>
                  </a:ext>
                </a:extLst>
              </p:cNvPr>
              <p:cNvSpPr/>
              <p:nvPr/>
            </p:nvSpPr>
            <p:spPr>
              <a:xfrm>
                <a:off x="14093497" y="8359729"/>
                <a:ext cx="2003112" cy="2003112"/>
              </a:xfrm>
              <a:prstGeom prst="chord">
                <a:avLst>
                  <a:gd name="adj1" fmla="val 21466542"/>
                  <a:gd name="adj2" fmla="val 15128979"/>
                </a:avLst>
              </a:prstGeom>
              <a:gradFill>
                <a:gsLst>
                  <a:gs pos="17000">
                    <a:srgbClr val="F52898"/>
                  </a:gs>
                  <a:gs pos="93805">
                    <a:srgbClr val="FC2F9F"/>
                  </a:gs>
                  <a:gs pos="75000">
                    <a:srgbClr val="C4036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hord 15">
                <a:extLst>
                  <a:ext uri="{FF2B5EF4-FFF2-40B4-BE49-F238E27FC236}">
                    <a16:creationId xmlns:a16="http://schemas.microsoft.com/office/drawing/2014/main" id="{916E1CF9-C713-11C0-2E78-7597724E1F5D}"/>
                  </a:ext>
                </a:extLst>
              </p:cNvPr>
              <p:cNvSpPr/>
              <p:nvPr/>
            </p:nvSpPr>
            <p:spPr>
              <a:xfrm>
                <a:off x="13880399" y="8146631"/>
                <a:ext cx="2429308" cy="2429308"/>
              </a:xfrm>
              <a:prstGeom prst="chord">
                <a:avLst>
                  <a:gd name="adj1" fmla="val 21170845"/>
                  <a:gd name="adj2" fmla="val 15485177"/>
                </a:avLst>
              </a:prstGeom>
              <a:noFill/>
              <a:ln w="38100" cap="rnd">
                <a:solidFill>
                  <a:schemeClr val="accent6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816279 w 2817340"/>
                          <a:gd name="connsiteY0" fmla="*/ 1353997 h 2817340"/>
                          <a:gd name="connsiteX1" fmla="*/ 1590905 w 2817340"/>
                          <a:gd name="connsiteY1" fmla="*/ 2805502 h 2817340"/>
                          <a:gd name="connsiteX2" fmla="*/ 34150 w 2817340"/>
                          <a:gd name="connsiteY2" fmla="*/ 1716961 h 2817340"/>
                          <a:gd name="connsiteX3" fmla="*/ 976869 w 2817340"/>
                          <a:gd name="connsiteY3" fmla="*/ 67812 h 2817340"/>
                          <a:gd name="connsiteX4" fmla="*/ 2816279 w 2817340"/>
                          <a:gd name="connsiteY4" fmla="*/ 1353997 h 28173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17340" h="2817340" extrusionOk="0">
                            <a:moveTo>
                              <a:pt x="2816279" y="1353997"/>
                            </a:moveTo>
                            <a:cubicBezTo>
                              <a:pt x="2815235" y="2063799"/>
                              <a:pt x="2192218" y="2756681"/>
                              <a:pt x="1590905" y="2805502"/>
                            </a:cubicBezTo>
                            <a:cubicBezTo>
                              <a:pt x="989808" y="2925256"/>
                              <a:pt x="170857" y="2428458"/>
                              <a:pt x="34150" y="1716961"/>
                            </a:cubicBezTo>
                            <a:cubicBezTo>
                              <a:pt x="-218784" y="1097507"/>
                              <a:pt x="272603" y="351339"/>
                              <a:pt x="976869" y="67812"/>
                            </a:cubicBezTo>
                            <a:cubicBezTo>
                              <a:pt x="1262930" y="243204"/>
                              <a:pt x="2379042" y="862205"/>
                              <a:pt x="2816279" y="135399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5E09C9-331A-9804-627F-A747ACAE8F04}"/>
                  </a:ext>
                </a:extLst>
              </p:cNvPr>
              <p:cNvSpPr txBox="1"/>
              <p:nvPr/>
            </p:nvSpPr>
            <p:spPr>
              <a:xfrm>
                <a:off x="14757460" y="8985322"/>
                <a:ext cx="675185" cy="101566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6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AFE0AB-0857-FB46-58CC-600D03EEC62A}"/>
              </a:ext>
            </a:extLst>
          </p:cNvPr>
          <p:cNvGrpSpPr/>
          <p:nvPr/>
        </p:nvGrpSpPr>
        <p:grpSpPr>
          <a:xfrm>
            <a:off x="7187294" y="8146631"/>
            <a:ext cx="4443845" cy="4434665"/>
            <a:chOff x="7187294" y="8146631"/>
            <a:chExt cx="4443845" cy="4434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595E16-9B2D-A9F1-1AF6-77CB86A4073C}"/>
                </a:ext>
              </a:extLst>
            </p:cNvPr>
            <p:cNvSpPr txBox="1"/>
            <p:nvPr/>
          </p:nvSpPr>
          <p:spPr>
            <a:xfrm>
              <a:off x="7187294" y="10722789"/>
              <a:ext cx="4443845" cy="76944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C0000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Working Years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9F4F3C90-44EC-5CF8-7DA8-65BD8079CBEC}"/>
                </a:ext>
              </a:extLst>
            </p:cNvPr>
            <p:cNvSpPr txBox="1">
              <a:spLocks/>
            </p:cNvSpPr>
            <p:nvPr/>
          </p:nvSpPr>
          <p:spPr>
            <a:xfrm>
              <a:off x="7333280" y="11591281"/>
              <a:ext cx="4151868" cy="99001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ea typeface="Ebrima" panose="02000000000000000000" pitchFamily="2" charset="0"/>
                  <a:cs typeface="Calibri" panose="020F0502020204030204" pitchFamily="34" charset="0"/>
                </a:rPr>
                <a:t>Average working Years for each Department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605C059-7FE1-CCD7-42BB-661A7588B264}"/>
                </a:ext>
              </a:extLst>
            </p:cNvPr>
            <p:cNvGrpSpPr/>
            <p:nvPr/>
          </p:nvGrpSpPr>
          <p:grpSpPr>
            <a:xfrm>
              <a:off x="8194560" y="8146631"/>
              <a:ext cx="2429308" cy="2429308"/>
              <a:chOff x="8194560" y="8146631"/>
              <a:chExt cx="2429308" cy="2429308"/>
            </a:xfrm>
          </p:grpSpPr>
          <p:sp>
            <p:nvSpPr>
              <p:cNvPr id="11" name="Chord 10">
                <a:extLst>
                  <a:ext uri="{FF2B5EF4-FFF2-40B4-BE49-F238E27FC236}">
                    <a16:creationId xmlns:a16="http://schemas.microsoft.com/office/drawing/2014/main" id="{1DE0884A-659D-4F9C-9328-75D7E83275AA}"/>
                  </a:ext>
                </a:extLst>
              </p:cNvPr>
              <p:cNvSpPr/>
              <p:nvPr/>
            </p:nvSpPr>
            <p:spPr>
              <a:xfrm>
                <a:off x="8407658" y="8359729"/>
                <a:ext cx="2003112" cy="2003112"/>
              </a:xfrm>
              <a:prstGeom prst="chord">
                <a:avLst>
                  <a:gd name="adj1" fmla="val 21466542"/>
                  <a:gd name="adj2" fmla="val 15128979"/>
                </a:avLst>
              </a:prstGeom>
              <a:gradFill>
                <a:gsLst>
                  <a:gs pos="17000">
                    <a:srgbClr val="44AC08"/>
                  </a:gs>
                  <a:gs pos="94690">
                    <a:srgbClr val="42A607"/>
                  </a:gs>
                  <a:gs pos="75000">
                    <a:srgbClr val="2E740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ord 11">
                <a:extLst>
                  <a:ext uri="{FF2B5EF4-FFF2-40B4-BE49-F238E27FC236}">
                    <a16:creationId xmlns:a16="http://schemas.microsoft.com/office/drawing/2014/main" id="{E3870376-5B01-4CCC-463F-353BFC633B41}"/>
                  </a:ext>
                </a:extLst>
              </p:cNvPr>
              <p:cNvSpPr/>
              <p:nvPr/>
            </p:nvSpPr>
            <p:spPr>
              <a:xfrm>
                <a:off x="8194560" y="8146631"/>
                <a:ext cx="2429308" cy="2429308"/>
              </a:xfrm>
              <a:prstGeom prst="chord">
                <a:avLst>
                  <a:gd name="adj1" fmla="val 21170845"/>
                  <a:gd name="adj2" fmla="val 15485177"/>
                </a:avLst>
              </a:prstGeom>
              <a:noFill/>
              <a:ln w="38100" cap="rnd">
                <a:solidFill>
                  <a:schemeClr val="accent5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816279 w 2817340"/>
                          <a:gd name="connsiteY0" fmla="*/ 1353997 h 2817340"/>
                          <a:gd name="connsiteX1" fmla="*/ 1590905 w 2817340"/>
                          <a:gd name="connsiteY1" fmla="*/ 2805502 h 2817340"/>
                          <a:gd name="connsiteX2" fmla="*/ 34150 w 2817340"/>
                          <a:gd name="connsiteY2" fmla="*/ 1716961 h 2817340"/>
                          <a:gd name="connsiteX3" fmla="*/ 976869 w 2817340"/>
                          <a:gd name="connsiteY3" fmla="*/ 67812 h 2817340"/>
                          <a:gd name="connsiteX4" fmla="*/ 2816279 w 2817340"/>
                          <a:gd name="connsiteY4" fmla="*/ 1353997 h 28173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17340" h="2817340" extrusionOk="0">
                            <a:moveTo>
                              <a:pt x="2816279" y="1353997"/>
                            </a:moveTo>
                            <a:cubicBezTo>
                              <a:pt x="2815235" y="2063799"/>
                              <a:pt x="2192218" y="2756681"/>
                              <a:pt x="1590905" y="2805502"/>
                            </a:cubicBezTo>
                            <a:cubicBezTo>
                              <a:pt x="989808" y="2925256"/>
                              <a:pt x="170857" y="2428458"/>
                              <a:pt x="34150" y="1716961"/>
                            </a:cubicBezTo>
                            <a:cubicBezTo>
                              <a:pt x="-218784" y="1097507"/>
                              <a:pt x="272603" y="351339"/>
                              <a:pt x="976869" y="67812"/>
                            </a:cubicBezTo>
                            <a:cubicBezTo>
                              <a:pt x="1262930" y="243204"/>
                              <a:pt x="2379042" y="862205"/>
                              <a:pt x="2816279" y="135399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D88C21-1D06-5936-945E-381C4007F302}"/>
                  </a:ext>
                </a:extLst>
              </p:cNvPr>
              <p:cNvSpPr txBox="1"/>
              <p:nvPr/>
            </p:nvSpPr>
            <p:spPr>
              <a:xfrm>
                <a:off x="9066811" y="8985322"/>
                <a:ext cx="684804" cy="101566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5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E78EFD-1AA2-12A8-6DFC-FDF1BF29026D}"/>
              </a:ext>
            </a:extLst>
          </p:cNvPr>
          <p:cNvGrpSpPr/>
          <p:nvPr/>
        </p:nvGrpSpPr>
        <p:grpSpPr>
          <a:xfrm>
            <a:off x="1647441" y="8146631"/>
            <a:ext cx="4151868" cy="4434665"/>
            <a:chOff x="1647441" y="8146631"/>
            <a:chExt cx="4151868" cy="4434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CA9D39-A37E-FC92-7B4D-05775ABCA472}"/>
                </a:ext>
              </a:extLst>
            </p:cNvPr>
            <p:cNvSpPr txBox="1"/>
            <p:nvPr/>
          </p:nvSpPr>
          <p:spPr>
            <a:xfrm>
              <a:off x="1723470" y="10722789"/>
              <a:ext cx="3999813" cy="76944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C0000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Income Stats</a:t>
              </a: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AC3A0212-2258-BFA7-4820-1E6B26B04B4B}"/>
                </a:ext>
              </a:extLst>
            </p:cNvPr>
            <p:cNvSpPr txBox="1">
              <a:spLocks/>
            </p:cNvSpPr>
            <p:nvPr/>
          </p:nvSpPr>
          <p:spPr>
            <a:xfrm>
              <a:off x="1647441" y="11591281"/>
              <a:ext cx="4151868" cy="99001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ea typeface="Ebrima" panose="02000000000000000000" pitchFamily="2" charset="0"/>
                  <a:cs typeface="Calibri" panose="020F0502020204030204" pitchFamily="34" charset="0"/>
                </a:rPr>
                <a:t>Attrition rate vs Monthly Income Stats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29C4B9-C5AA-5CB0-D1AE-159D38184F81}"/>
                </a:ext>
              </a:extLst>
            </p:cNvPr>
            <p:cNvGrpSpPr/>
            <p:nvPr/>
          </p:nvGrpSpPr>
          <p:grpSpPr>
            <a:xfrm>
              <a:off x="2508721" y="8146631"/>
              <a:ext cx="2429308" cy="2429308"/>
              <a:chOff x="2508721" y="8146631"/>
              <a:chExt cx="2429308" cy="2429308"/>
            </a:xfrm>
          </p:grpSpPr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3C552A58-4550-AE3F-2808-7053DA261B42}"/>
                  </a:ext>
                </a:extLst>
              </p:cNvPr>
              <p:cNvSpPr/>
              <p:nvPr/>
            </p:nvSpPr>
            <p:spPr>
              <a:xfrm>
                <a:off x="2721819" y="8359729"/>
                <a:ext cx="2003112" cy="2003112"/>
              </a:xfrm>
              <a:prstGeom prst="chord">
                <a:avLst>
                  <a:gd name="adj1" fmla="val 21466542"/>
                  <a:gd name="adj2" fmla="val 15128979"/>
                </a:avLst>
              </a:prstGeom>
              <a:gradFill>
                <a:gsLst>
                  <a:gs pos="17000">
                    <a:srgbClr val="1E929D"/>
                  </a:gs>
                  <a:gs pos="92035">
                    <a:srgbClr val="00A78B"/>
                  </a:gs>
                  <a:gs pos="75000">
                    <a:srgbClr val="01657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hord 7">
                <a:extLst>
                  <a:ext uri="{FF2B5EF4-FFF2-40B4-BE49-F238E27FC236}">
                    <a16:creationId xmlns:a16="http://schemas.microsoft.com/office/drawing/2014/main" id="{5317B227-A198-EB67-4AC3-9ECF754A1EEC}"/>
                  </a:ext>
                </a:extLst>
              </p:cNvPr>
              <p:cNvSpPr/>
              <p:nvPr/>
            </p:nvSpPr>
            <p:spPr>
              <a:xfrm>
                <a:off x="2508721" y="8146631"/>
                <a:ext cx="2429308" cy="2429308"/>
              </a:xfrm>
              <a:prstGeom prst="chord">
                <a:avLst>
                  <a:gd name="adj1" fmla="val 21170845"/>
                  <a:gd name="adj2" fmla="val 15485177"/>
                </a:avLst>
              </a:prstGeom>
              <a:noFill/>
              <a:ln w="38100" cap="rnd">
                <a:solidFill>
                  <a:schemeClr val="accent4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816279 w 2817340"/>
                          <a:gd name="connsiteY0" fmla="*/ 1353997 h 2817340"/>
                          <a:gd name="connsiteX1" fmla="*/ 1590905 w 2817340"/>
                          <a:gd name="connsiteY1" fmla="*/ 2805502 h 2817340"/>
                          <a:gd name="connsiteX2" fmla="*/ 34150 w 2817340"/>
                          <a:gd name="connsiteY2" fmla="*/ 1716961 h 2817340"/>
                          <a:gd name="connsiteX3" fmla="*/ 976869 w 2817340"/>
                          <a:gd name="connsiteY3" fmla="*/ 67812 h 2817340"/>
                          <a:gd name="connsiteX4" fmla="*/ 2816279 w 2817340"/>
                          <a:gd name="connsiteY4" fmla="*/ 1353997 h 28173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17340" h="2817340" extrusionOk="0">
                            <a:moveTo>
                              <a:pt x="2816279" y="1353997"/>
                            </a:moveTo>
                            <a:cubicBezTo>
                              <a:pt x="2815235" y="2063799"/>
                              <a:pt x="2192218" y="2756681"/>
                              <a:pt x="1590905" y="2805502"/>
                            </a:cubicBezTo>
                            <a:cubicBezTo>
                              <a:pt x="989808" y="2925256"/>
                              <a:pt x="170857" y="2428458"/>
                              <a:pt x="34150" y="1716961"/>
                            </a:cubicBezTo>
                            <a:cubicBezTo>
                              <a:pt x="-218784" y="1097507"/>
                              <a:pt x="272603" y="351339"/>
                              <a:pt x="976869" y="67812"/>
                            </a:cubicBezTo>
                            <a:cubicBezTo>
                              <a:pt x="1262930" y="243204"/>
                              <a:pt x="2379042" y="862205"/>
                              <a:pt x="2816279" y="135399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4004BA-3BA0-FCAE-58F1-CB9EFA6B0432}"/>
                  </a:ext>
                </a:extLst>
              </p:cNvPr>
              <p:cNvSpPr txBox="1"/>
              <p:nvPr/>
            </p:nvSpPr>
            <p:spPr>
              <a:xfrm>
                <a:off x="3370552" y="8985322"/>
                <a:ext cx="705642" cy="101566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4</a:t>
                </a:r>
              </a:p>
            </p:txBody>
          </p:sp>
        </p:grpSp>
      </p:grpSp>
      <p:sp>
        <p:nvSpPr>
          <p:cNvPr id="52" name="Subtitle 2">
            <a:extLst>
              <a:ext uri="{FF2B5EF4-FFF2-40B4-BE49-F238E27FC236}">
                <a16:creationId xmlns:a16="http://schemas.microsoft.com/office/drawing/2014/main" id="{150F0208-B521-1091-9F12-E320B37A02A3}"/>
              </a:ext>
            </a:extLst>
          </p:cNvPr>
          <p:cNvSpPr txBox="1">
            <a:spLocks/>
          </p:cNvSpPr>
          <p:nvPr/>
        </p:nvSpPr>
        <p:spPr>
          <a:xfrm>
            <a:off x="1412184" y="1815096"/>
            <a:ext cx="21133355" cy="15696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b="1" i="1" dirty="0">
                <a:solidFill>
                  <a:srgbClr val="0070C0"/>
                </a:solidFill>
                <a:latin typeface="Tw Cen MT" panose="020B0602020104020603" pitchFamily="34" charset="0"/>
                <a:ea typeface="Ebrima" panose="02000000000000000000" pitchFamily="2" charset="0"/>
                <a:cs typeface="Calibri" panose="020F0502020204030204" pitchFamily="34" charset="0"/>
              </a:rPr>
              <a:t>Objective :-  To </a:t>
            </a:r>
            <a:r>
              <a:rPr lang="en-US" sz="4800" b="1" i="1" dirty="0" err="1">
                <a:solidFill>
                  <a:srgbClr val="0070C0"/>
                </a:solidFill>
                <a:latin typeface="Tw Cen MT" panose="020B0602020104020603" pitchFamily="34" charset="0"/>
                <a:ea typeface="Ebrima" panose="02000000000000000000" pitchFamily="2" charset="0"/>
                <a:cs typeface="Calibri" panose="020F0502020204030204" pitchFamily="34" charset="0"/>
              </a:rPr>
              <a:t>analyse</a:t>
            </a:r>
            <a:r>
              <a:rPr lang="en-US" sz="4800" b="1" i="1" dirty="0">
                <a:solidFill>
                  <a:srgbClr val="0070C0"/>
                </a:solidFill>
                <a:latin typeface="Tw Cen MT" panose="020B0602020104020603" pitchFamily="34" charset="0"/>
                <a:ea typeface="Ebrima" panose="02000000000000000000" pitchFamily="2" charset="0"/>
                <a:cs typeface="Calibri" panose="020F0502020204030204" pitchFamily="34" charset="0"/>
              </a:rPr>
              <a:t> Employee Retention Rate for different departments, Average Hourly Rate &amp; Average Working Years, Work life Balance across different departments.</a:t>
            </a:r>
          </a:p>
        </p:txBody>
      </p:sp>
    </p:spTree>
    <p:extLst>
      <p:ext uri="{BB962C8B-B14F-4D97-AF65-F5344CB8AC3E}">
        <p14:creationId xmlns:p14="http://schemas.microsoft.com/office/powerpoint/2010/main" val="360227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11;p19">
            <a:extLst>
              <a:ext uri="{FF2B5EF4-FFF2-40B4-BE49-F238E27FC236}">
                <a16:creationId xmlns:a16="http://schemas.microsoft.com/office/drawing/2014/main" id="{B89BFA60-94FF-8D04-8DCA-EB1179E7DC0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041" y="5305830"/>
            <a:ext cx="23421751" cy="348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itle 2">
            <a:extLst>
              <a:ext uri="{FF2B5EF4-FFF2-40B4-BE49-F238E27FC236}">
                <a16:creationId xmlns:a16="http://schemas.microsoft.com/office/drawing/2014/main" id="{40C29C09-7C64-2E4B-BE17-0AD3D0676482}"/>
              </a:ext>
            </a:extLst>
          </p:cNvPr>
          <p:cNvSpPr txBox="1">
            <a:spLocks/>
          </p:cNvSpPr>
          <p:nvPr/>
        </p:nvSpPr>
        <p:spPr>
          <a:xfrm>
            <a:off x="-377255" y="65111"/>
            <a:ext cx="7680703" cy="1438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>
                <a:solidFill>
                  <a:srgbClr val="C00000"/>
                </a:solidFill>
                <a:latin typeface="Algerian" panose="04020705040A02060702" pitchFamily="82" charset="0"/>
              </a:rPr>
              <a:t>Timeline</a:t>
            </a:r>
            <a:endParaRPr lang="en-IN" sz="115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13AD71-D732-F3F2-14AC-2692CF4BBF91}"/>
              </a:ext>
            </a:extLst>
          </p:cNvPr>
          <p:cNvGrpSpPr/>
          <p:nvPr/>
        </p:nvGrpSpPr>
        <p:grpSpPr>
          <a:xfrm>
            <a:off x="10398195" y="3229583"/>
            <a:ext cx="3219468" cy="7061736"/>
            <a:chOff x="10398195" y="3229583"/>
            <a:chExt cx="3219468" cy="7061736"/>
          </a:xfrm>
        </p:grpSpPr>
        <p:sp>
          <p:nvSpPr>
            <p:cNvPr id="35" name="Google Shape;307;p19">
              <a:extLst>
                <a:ext uri="{FF2B5EF4-FFF2-40B4-BE49-F238E27FC236}">
                  <a16:creationId xmlns:a16="http://schemas.microsoft.com/office/drawing/2014/main" id="{AD747CE2-3CAD-D8FE-99C7-ECC7A4F85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1733" y="5608367"/>
              <a:ext cx="2895719" cy="2899044"/>
            </a:xfrm>
            <a:prstGeom prst="ellipse">
              <a:avLst/>
            </a:prstGeom>
            <a:solidFill>
              <a:srgbClr val="E6F0ED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pPr eaLnBrk="1" hangingPunct="1">
                <a:buClr>
                  <a:srgbClr val="000000"/>
                </a:buClr>
                <a:buFont typeface="Arial" pitchFamily="34" charset="0"/>
                <a:buNone/>
              </a:pPr>
              <a:endParaRPr lang="en-US" sz="1800"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5D0632-F889-D218-DEEC-1506D099331B}"/>
                </a:ext>
              </a:extLst>
            </p:cNvPr>
            <p:cNvGrpSpPr/>
            <p:nvPr/>
          </p:nvGrpSpPr>
          <p:grpSpPr>
            <a:xfrm>
              <a:off x="10398195" y="3229583"/>
              <a:ext cx="3219468" cy="7061736"/>
              <a:chOff x="10398195" y="3229583"/>
              <a:chExt cx="3219468" cy="7061736"/>
            </a:xfrm>
          </p:grpSpPr>
          <p:sp>
            <p:nvSpPr>
              <p:cNvPr id="20" name="Google Shape;109;p13">
                <a:extLst>
                  <a:ext uri="{FF2B5EF4-FFF2-40B4-BE49-F238E27FC236}">
                    <a16:creationId xmlns:a16="http://schemas.microsoft.com/office/drawing/2014/main" id="{0AE814A0-9FD8-D9DF-B448-0807DC611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98195" y="9498038"/>
                <a:ext cx="3119257" cy="793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ts val="3300"/>
                  <a:buFont typeface="Montserrat"/>
                  <a:buNone/>
                </a:pP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31</a:t>
                </a:r>
                <a:r>
                  <a:rPr lang="en-US" sz="4800" b="1" i="1" baseline="30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st</a:t>
                </a: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 July’22</a:t>
                </a:r>
                <a:endPara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Google Shape;113;p13">
                <a:extLst>
                  <a:ext uri="{FF2B5EF4-FFF2-40B4-BE49-F238E27FC236}">
                    <a16:creationId xmlns:a16="http://schemas.microsoft.com/office/drawing/2014/main" id="{DAADDB62-C3A2-9E9A-DBA8-BBF2E98A9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6336" y="3229583"/>
                <a:ext cx="2851327" cy="2323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 algn="ctr" eaLnBrk="1" hangingPunct="1">
                  <a:buClr>
                    <a:srgbClr val="000000"/>
                  </a:buClr>
                  <a:buSzPts val="1300"/>
                  <a:buFont typeface="Open Sans"/>
                  <a:buNone/>
                </a:pPr>
                <a:r>
                  <a:rPr lang="en-US" sz="3600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Open Sans"/>
                  </a:rPr>
                  <a:t>Implementation of KPI’s using Tableau - Part I</a:t>
                </a:r>
              </a:p>
            </p:txBody>
          </p:sp>
          <p:sp>
            <p:nvSpPr>
              <p:cNvPr id="40" name="Google Shape;312;p19">
                <a:extLst>
                  <a:ext uri="{FF2B5EF4-FFF2-40B4-BE49-F238E27FC236}">
                    <a16:creationId xmlns:a16="http://schemas.microsoft.com/office/drawing/2014/main" id="{8F4B353D-0809-00F7-3668-815E97DB5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9530" y="6439515"/>
                <a:ext cx="1216801" cy="1220126"/>
              </a:xfrm>
              <a:custGeom>
                <a:avLst/>
                <a:gdLst/>
                <a:ahLst/>
                <a:cxnLst>
                  <a:cxn ang="0">
                    <a:pos x="60" y="142"/>
                  </a:cxn>
                  <a:cxn ang="0">
                    <a:pos x="49" y="123"/>
                  </a:cxn>
                  <a:cxn ang="0">
                    <a:pos x="27" y="131"/>
                  </a:cxn>
                  <a:cxn ang="0">
                    <a:pos x="25" y="101"/>
                  </a:cxn>
                  <a:cxn ang="0">
                    <a:pos x="20" y="90"/>
                  </a:cxn>
                  <a:cxn ang="0">
                    <a:pos x="0" y="67"/>
                  </a:cxn>
                  <a:cxn ang="0">
                    <a:pos x="21" y="57"/>
                  </a:cxn>
                  <a:cxn ang="0">
                    <a:pos x="16" y="35"/>
                  </a:cxn>
                  <a:cxn ang="0">
                    <a:pos x="35" y="16"/>
                  </a:cxn>
                  <a:cxn ang="0">
                    <a:pos x="57" y="21"/>
                  </a:cxn>
                  <a:cxn ang="0">
                    <a:pos x="67" y="0"/>
                  </a:cxn>
                  <a:cxn ang="0">
                    <a:pos x="90" y="20"/>
                  </a:cxn>
                  <a:cxn ang="0">
                    <a:pos x="101" y="25"/>
                  </a:cxn>
                  <a:cxn ang="0">
                    <a:pos x="131" y="27"/>
                  </a:cxn>
                  <a:cxn ang="0">
                    <a:pos x="123" y="49"/>
                  </a:cxn>
                  <a:cxn ang="0">
                    <a:pos x="142" y="60"/>
                  </a:cxn>
                  <a:cxn ang="0">
                    <a:pos x="148" y="81"/>
                  </a:cxn>
                  <a:cxn ang="0">
                    <a:pos x="127" y="91"/>
                  </a:cxn>
                  <a:cxn ang="0">
                    <a:pos x="132" y="113"/>
                  </a:cxn>
                  <a:cxn ang="0">
                    <a:pos x="113" y="132"/>
                  </a:cxn>
                  <a:cxn ang="0">
                    <a:pos x="91" y="127"/>
                  </a:cxn>
                  <a:cxn ang="0">
                    <a:pos x="81" y="148"/>
                  </a:cxn>
                  <a:cxn ang="0">
                    <a:pos x="83" y="127"/>
                  </a:cxn>
                  <a:cxn ang="0">
                    <a:pos x="105" y="118"/>
                  </a:cxn>
                  <a:cxn ang="0">
                    <a:pos x="118" y="105"/>
                  </a:cxn>
                  <a:cxn ang="0">
                    <a:pos x="127" y="83"/>
                  </a:cxn>
                  <a:cxn ang="0">
                    <a:pos x="127" y="65"/>
                  </a:cxn>
                  <a:cxn ang="0">
                    <a:pos x="118" y="43"/>
                  </a:cxn>
                  <a:cxn ang="0">
                    <a:pos x="105" y="30"/>
                  </a:cxn>
                  <a:cxn ang="0">
                    <a:pos x="83" y="21"/>
                  </a:cxn>
                  <a:cxn ang="0">
                    <a:pos x="65" y="21"/>
                  </a:cxn>
                  <a:cxn ang="0">
                    <a:pos x="43" y="30"/>
                  </a:cxn>
                  <a:cxn ang="0">
                    <a:pos x="30" y="43"/>
                  </a:cxn>
                  <a:cxn ang="0">
                    <a:pos x="21" y="65"/>
                  </a:cxn>
                  <a:cxn ang="0">
                    <a:pos x="21" y="83"/>
                  </a:cxn>
                  <a:cxn ang="0">
                    <a:pos x="30" y="105"/>
                  </a:cxn>
                  <a:cxn ang="0">
                    <a:pos x="43" y="118"/>
                  </a:cxn>
                  <a:cxn ang="0">
                    <a:pos x="65" y="127"/>
                  </a:cxn>
                  <a:cxn ang="0">
                    <a:pos x="21" y="117"/>
                  </a:cxn>
                  <a:cxn ang="0">
                    <a:pos x="127" y="116"/>
                  </a:cxn>
                  <a:cxn ang="0">
                    <a:pos x="7" y="81"/>
                  </a:cxn>
                  <a:cxn ang="0">
                    <a:pos x="141" y="81"/>
                  </a:cxn>
                  <a:cxn ang="0">
                    <a:pos x="6" y="81"/>
                  </a:cxn>
                  <a:cxn ang="0">
                    <a:pos x="117" y="21"/>
                  </a:cxn>
                  <a:cxn ang="0">
                    <a:pos x="74" y="103"/>
                  </a:cxn>
                  <a:cxn ang="0">
                    <a:pos x="67" y="45"/>
                  </a:cxn>
                  <a:cxn ang="0">
                    <a:pos x="81" y="103"/>
                  </a:cxn>
                  <a:cxn ang="0">
                    <a:pos x="69" y="52"/>
                  </a:cxn>
                  <a:cxn ang="0">
                    <a:pos x="79" y="96"/>
                  </a:cxn>
                  <a:cxn ang="0">
                    <a:pos x="90" y="58"/>
                  </a:cxn>
                </a:cxnLst>
                <a:rect l="0" t="0" r="r" b="b"/>
                <a:pathLst>
                  <a:path w="148" h="148" extrusionOk="0">
                    <a:moveTo>
                      <a:pt x="81" y="148"/>
                    </a:moveTo>
                    <a:cubicBezTo>
                      <a:pt x="67" y="148"/>
                      <a:pt x="67" y="148"/>
                      <a:pt x="67" y="148"/>
                    </a:cubicBezTo>
                    <a:cubicBezTo>
                      <a:pt x="64" y="148"/>
                      <a:pt x="61" y="145"/>
                      <a:pt x="60" y="142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58" y="127"/>
                      <a:pt x="58" y="127"/>
                      <a:pt x="57" y="127"/>
                    </a:cubicBezTo>
                    <a:cubicBezTo>
                      <a:pt x="54" y="126"/>
                      <a:pt x="51" y="125"/>
                      <a:pt x="49" y="123"/>
                    </a:cubicBezTo>
                    <a:cubicBezTo>
                      <a:pt x="48" y="123"/>
                      <a:pt x="47" y="123"/>
                      <a:pt x="47" y="123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33" y="134"/>
                      <a:pt x="29" y="133"/>
                      <a:pt x="27" y="131"/>
                    </a:cubicBezTo>
                    <a:cubicBezTo>
                      <a:pt x="17" y="121"/>
                      <a:pt x="17" y="121"/>
                      <a:pt x="17" y="121"/>
                    </a:cubicBezTo>
                    <a:cubicBezTo>
                      <a:pt x="14" y="119"/>
                      <a:pt x="14" y="115"/>
                      <a:pt x="16" y="113"/>
                    </a:cubicBezTo>
                    <a:cubicBezTo>
                      <a:pt x="25" y="101"/>
                      <a:pt x="25" y="101"/>
                      <a:pt x="25" y="101"/>
                    </a:cubicBezTo>
                    <a:cubicBezTo>
                      <a:pt x="25" y="100"/>
                      <a:pt x="25" y="100"/>
                      <a:pt x="25" y="99"/>
                    </a:cubicBezTo>
                    <a:cubicBezTo>
                      <a:pt x="23" y="97"/>
                      <a:pt x="22" y="94"/>
                      <a:pt x="21" y="91"/>
                    </a:cubicBezTo>
                    <a:cubicBezTo>
                      <a:pt x="21" y="90"/>
                      <a:pt x="21" y="90"/>
                      <a:pt x="20" y="90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2" y="87"/>
                      <a:pt x="0" y="84"/>
                      <a:pt x="0" y="8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4"/>
                      <a:pt x="2" y="61"/>
                      <a:pt x="5" y="60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1" y="58"/>
                      <a:pt x="21" y="58"/>
                      <a:pt x="21" y="57"/>
                    </a:cubicBezTo>
                    <a:cubicBezTo>
                      <a:pt x="22" y="54"/>
                      <a:pt x="23" y="51"/>
                      <a:pt x="25" y="49"/>
                    </a:cubicBezTo>
                    <a:cubicBezTo>
                      <a:pt x="25" y="48"/>
                      <a:pt x="25" y="47"/>
                      <a:pt x="25" y="47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4" y="33"/>
                      <a:pt x="14" y="29"/>
                      <a:pt x="17" y="2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9" y="14"/>
                      <a:pt x="33" y="14"/>
                      <a:pt x="35" y="1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8" y="25"/>
                      <a:pt x="49" y="25"/>
                    </a:cubicBezTo>
                    <a:cubicBezTo>
                      <a:pt x="51" y="23"/>
                      <a:pt x="54" y="22"/>
                      <a:pt x="57" y="21"/>
                    </a:cubicBezTo>
                    <a:cubicBezTo>
                      <a:pt x="58" y="21"/>
                      <a:pt x="58" y="20"/>
                      <a:pt x="58" y="2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2"/>
                      <a:pt x="64" y="0"/>
                      <a:pt x="6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4" y="0"/>
                      <a:pt x="87" y="2"/>
                      <a:pt x="88" y="5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0" y="21"/>
                      <a:pt x="91" y="21"/>
                    </a:cubicBezTo>
                    <a:cubicBezTo>
                      <a:pt x="94" y="22"/>
                      <a:pt x="97" y="23"/>
                      <a:pt x="99" y="25"/>
                    </a:cubicBezTo>
                    <a:cubicBezTo>
                      <a:pt x="100" y="25"/>
                      <a:pt x="101" y="25"/>
                      <a:pt x="101" y="25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5" y="14"/>
                      <a:pt x="119" y="14"/>
                      <a:pt x="121" y="17"/>
                    </a:cubicBezTo>
                    <a:cubicBezTo>
                      <a:pt x="131" y="27"/>
                      <a:pt x="131" y="27"/>
                      <a:pt x="131" y="27"/>
                    </a:cubicBezTo>
                    <a:cubicBezTo>
                      <a:pt x="134" y="29"/>
                      <a:pt x="134" y="33"/>
                      <a:pt x="132" y="35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23" y="47"/>
                      <a:pt x="123" y="48"/>
                      <a:pt x="123" y="49"/>
                    </a:cubicBezTo>
                    <a:cubicBezTo>
                      <a:pt x="125" y="51"/>
                      <a:pt x="126" y="54"/>
                      <a:pt x="127" y="57"/>
                    </a:cubicBezTo>
                    <a:cubicBezTo>
                      <a:pt x="127" y="58"/>
                      <a:pt x="127" y="58"/>
                      <a:pt x="128" y="58"/>
                    </a:cubicBezTo>
                    <a:cubicBezTo>
                      <a:pt x="142" y="60"/>
                      <a:pt x="142" y="60"/>
                      <a:pt x="142" y="60"/>
                    </a:cubicBezTo>
                    <a:cubicBezTo>
                      <a:pt x="142" y="60"/>
                      <a:pt x="142" y="60"/>
                      <a:pt x="142" y="60"/>
                    </a:cubicBezTo>
                    <a:cubicBezTo>
                      <a:pt x="146" y="61"/>
                      <a:pt x="148" y="64"/>
                      <a:pt x="148" y="67"/>
                    </a:cubicBezTo>
                    <a:cubicBezTo>
                      <a:pt x="148" y="81"/>
                      <a:pt x="148" y="81"/>
                      <a:pt x="148" y="81"/>
                    </a:cubicBezTo>
                    <a:cubicBezTo>
                      <a:pt x="148" y="84"/>
                      <a:pt x="145" y="87"/>
                      <a:pt x="142" y="87"/>
                    </a:cubicBezTo>
                    <a:cubicBezTo>
                      <a:pt x="128" y="90"/>
                      <a:pt x="128" y="90"/>
                      <a:pt x="128" y="90"/>
                    </a:cubicBezTo>
                    <a:cubicBezTo>
                      <a:pt x="127" y="90"/>
                      <a:pt x="127" y="90"/>
                      <a:pt x="127" y="91"/>
                    </a:cubicBezTo>
                    <a:cubicBezTo>
                      <a:pt x="126" y="94"/>
                      <a:pt x="125" y="96"/>
                      <a:pt x="123" y="99"/>
                    </a:cubicBezTo>
                    <a:cubicBezTo>
                      <a:pt x="123" y="100"/>
                      <a:pt x="123" y="100"/>
                      <a:pt x="123" y="101"/>
                    </a:cubicBezTo>
                    <a:cubicBezTo>
                      <a:pt x="132" y="113"/>
                      <a:pt x="132" y="113"/>
                      <a:pt x="132" y="113"/>
                    </a:cubicBezTo>
                    <a:cubicBezTo>
                      <a:pt x="134" y="115"/>
                      <a:pt x="134" y="119"/>
                      <a:pt x="131" y="121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19" y="133"/>
                      <a:pt x="115" y="134"/>
                      <a:pt x="113" y="132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3"/>
                      <a:pt x="100" y="123"/>
                      <a:pt x="99" y="123"/>
                    </a:cubicBezTo>
                    <a:cubicBezTo>
                      <a:pt x="97" y="125"/>
                      <a:pt x="94" y="126"/>
                      <a:pt x="91" y="127"/>
                    </a:cubicBezTo>
                    <a:cubicBezTo>
                      <a:pt x="90" y="127"/>
                      <a:pt x="90" y="127"/>
                      <a:pt x="90" y="128"/>
                    </a:cubicBezTo>
                    <a:cubicBezTo>
                      <a:pt x="88" y="142"/>
                      <a:pt x="88" y="142"/>
                      <a:pt x="88" y="142"/>
                    </a:cubicBezTo>
                    <a:cubicBezTo>
                      <a:pt x="87" y="145"/>
                      <a:pt x="84" y="148"/>
                      <a:pt x="81" y="148"/>
                    </a:cubicBezTo>
                    <a:close/>
                    <a:moveTo>
                      <a:pt x="67" y="141"/>
                    </a:moveTo>
                    <a:cubicBezTo>
                      <a:pt x="81" y="141"/>
                      <a:pt x="81" y="141"/>
                      <a:pt x="81" y="141"/>
                    </a:cubicBezTo>
                    <a:cubicBezTo>
                      <a:pt x="83" y="127"/>
                      <a:pt x="83" y="127"/>
                      <a:pt x="83" y="127"/>
                    </a:cubicBezTo>
                    <a:cubicBezTo>
                      <a:pt x="84" y="124"/>
                      <a:pt x="86" y="121"/>
                      <a:pt x="89" y="120"/>
                    </a:cubicBezTo>
                    <a:cubicBezTo>
                      <a:pt x="91" y="119"/>
                      <a:pt x="94" y="118"/>
                      <a:pt x="96" y="117"/>
                    </a:cubicBezTo>
                    <a:cubicBezTo>
                      <a:pt x="99" y="116"/>
                      <a:pt x="102" y="116"/>
                      <a:pt x="105" y="118"/>
                    </a:cubicBezTo>
                    <a:cubicBezTo>
                      <a:pt x="117" y="126"/>
                      <a:pt x="117" y="126"/>
                      <a:pt x="117" y="126"/>
                    </a:cubicBezTo>
                    <a:cubicBezTo>
                      <a:pt x="126" y="116"/>
                      <a:pt x="126" y="116"/>
                      <a:pt x="126" y="116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16" y="102"/>
                      <a:pt x="116" y="99"/>
                      <a:pt x="117" y="96"/>
                    </a:cubicBezTo>
                    <a:cubicBezTo>
                      <a:pt x="118" y="94"/>
                      <a:pt x="120" y="91"/>
                      <a:pt x="120" y="89"/>
                    </a:cubicBezTo>
                    <a:cubicBezTo>
                      <a:pt x="121" y="86"/>
                      <a:pt x="124" y="83"/>
                      <a:pt x="127" y="83"/>
                    </a:cubicBezTo>
                    <a:cubicBezTo>
                      <a:pt x="141" y="81"/>
                      <a:pt x="141" y="81"/>
                      <a:pt x="141" y="81"/>
                    </a:cubicBezTo>
                    <a:cubicBezTo>
                      <a:pt x="141" y="67"/>
                      <a:pt x="141" y="67"/>
                      <a:pt x="141" y="67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4" y="64"/>
                      <a:pt x="121" y="62"/>
                      <a:pt x="120" y="59"/>
                    </a:cubicBezTo>
                    <a:cubicBezTo>
                      <a:pt x="120" y="57"/>
                      <a:pt x="118" y="54"/>
                      <a:pt x="117" y="52"/>
                    </a:cubicBezTo>
                    <a:cubicBezTo>
                      <a:pt x="116" y="49"/>
                      <a:pt x="116" y="45"/>
                      <a:pt x="118" y="43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05" y="30"/>
                      <a:pt x="105" y="30"/>
                      <a:pt x="105" y="30"/>
                    </a:cubicBezTo>
                    <a:cubicBezTo>
                      <a:pt x="102" y="32"/>
                      <a:pt x="99" y="32"/>
                      <a:pt x="96" y="31"/>
                    </a:cubicBezTo>
                    <a:cubicBezTo>
                      <a:pt x="94" y="29"/>
                      <a:pt x="91" y="28"/>
                      <a:pt x="89" y="28"/>
                    </a:cubicBezTo>
                    <a:cubicBezTo>
                      <a:pt x="86" y="27"/>
                      <a:pt x="84" y="24"/>
                      <a:pt x="83" y="21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4" y="24"/>
                      <a:pt x="62" y="27"/>
                      <a:pt x="59" y="28"/>
                    </a:cubicBezTo>
                    <a:cubicBezTo>
                      <a:pt x="57" y="28"/>
                      <a:pt x="54" y="29"/>
                      <a:pt x="52" y="31"/>
                    </a:cubicBezTo>
                    <a:cubicBezTo>
                      <a:pt x="49" y="32"/>
                      <a:pt x="46" y="32"/>
                      <a:pt x="43" y="3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2" y="45"/>
                      <a:pt x="32" y="49"/>
                      <a:pt x="31" y="52"/>
                    </a:cubicBezTo>
                    <a:cubicBezTo>
                      <a:pt x="30" y="54"/>
                      <a:pt x="28" y="56"/>
                      <a:pt x="28" y="59"/>
                    </a:cubicBezTo>
                    <a:cubicBezTo>
                      <a:pt x="27" y="62"/>
                      <a:pt x="24" y="64"/>
                      <a:pt x="21" y="65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4" y="84"/>
                      <a:pt x="27" y="86"/>
                      <a:pt x="28" y="89"/>
                    </a:cubicBezTo>
                    <a:cubicBezTo>
                      <a:pt x="28" y="91"/>
                      <a:pt x="30" y="94"/>
                      <a:pt x="31" y="96"/>
                    </a:cubicBezTo>
                    <a:cubicBezTo>
                      <a:pt x="32" y="99"/>
                      <a:pt x="32" y="102"/>
                      <a:pt x="30" y="105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6" y="116"/>
                      <a:pt x="49" y="116"/>
                      <a:pt x="52" y="117"/>
                    </a:cubicBezTo>
                    <a:cubicBezTo>
                      <a:pt x="54" y="118"/>
                      <a:pt x="57" y="119"/>
                      <a:pt x="59" y="120"/>
                    </a:cubicBezTo>
                    <a:cubicBezTo>
                      <a:pt x="62" y="121"/>
                      <a:pt x="64" y="124"/>
                      <a:pt x="65" y="127"/>
                    </a:cubicBezTo>
                    <a:lnTo>
                      <a:pt x="67" y="141"/>
                    </a:lnTo>
                    <a:close/>
                    <a:moveTo>
                      <a:pt x="21" y="117"/>
                    </a:moveTo>
                    <a:cubicBezTo>
                      <a:pt x="21" y="117"/>
                      <a:pt x="21" y="117"/>
                      <a:pt x="21" y="117"/>
                    </a:cubicBezTo>
                    <a:cubicBezTo>
                      <a:pt x="21" y="117"/>
                      <a:pt x="21" y="117"/>
                      <a:pt x="21" y="117"/>
                    </a:cubicBezTo>
                    <a:close/>
                    <a:moveTo>
                      <a:pt x="127" y="116"/>
                    </a:moveTo>
                    <a:cubicBezTo>
                      <a:pt x="127" y="116"/>
                      <a:pt x="127" y="116"/>
                      <a:pt x="127" y="116"/>
                    </a:cubicBezTo>
                    <a:close/>
                    <a:moveTo>
                      <a:pt x="141" y="81"/>
                    </a:moveTo>
                    <a:cubicBezTo>
                      <a:pt x="141" y="81"/>
                      <a:pt x="141" y="81"/>
                      <a:pt x="141" y="81"/>
                    </a:cubicBezTo>
                    <a:close/>
                    <a:moveTo>
                      <a:pt x="7" y="81"/>
                    </a:moveTo>
                    <a:cubicBezTo>
                      <a:pt x="7" y="81"/>
                      <a:pt x="7" y="81"/>
                      <a:pt x="7" y="81"/>
                    </a:cubicBezTo>
                    <a:close/>
                    <a:moveTo>
                      <a:pt x="141" y="81"/>
                    </a:moveTo>
                    <a:cubicBezTo>
                      <a:pt x="141" y="81"/>
                      <a:pt x="141" y="81"/>
                      <a:pt x="141" y="81"/>
                    </a:cubicBezTo>
                    <a:close/>
                    <a:moveTo>
                      <a:pt x="6" y="81"/>
                    </a:moveTo>
                    <a:cubicBezTo>
                      <a:pt x="7" y="81"/>
                      <a:pt x="7" y="81"/>
                      <a:pt x="7" y="81"/>
                    </a:cubicBezTo>
                    <a:cubicBezTo>
                      <a:pt x="6" y="81"/>
                      <a:pt x="6" y="81"/>
                      <a:pt x="6" y="81"/>
                    </a:cubicBezTo>
                    <a:close/>
                    <a:moveTo>
                      <a:pt x="117" y="21"/>
                    </a:moveTo>
                    <a:cubicBezTo>
                      <a:pt x="117" y="21"/>
                      <a:pt x="117" y="21"/>
                      <a:pt x="117" y="21"/>
                    </a:cubicBezTo>
                    <a:cubicBezTo>
                      <a:pt x="117" y="21"/>
                      <a:pt x="117" y="21"/>
                      <a:pt x="117" y="21"/>
                    </a:cubicBezTo>
                    <a:close/>
                    <a:moveTo>
                      <a:pt x="116" y="21"/>
                    </a:moveTo>
                    <a:cubicBezTo>
                      <a:pt x="116" y="21"/>
                      <a:pt x="116" y="21"/>
                      <a:pt x="116" y="21"/>
                    </a:cubicBezTo>
                    <a:close/>
                    <a:moveTo>
                      <a:pt x="74" y="103"/>
                    </a:moveTo>
                    <a:cubicBezTo>
                      <a:pt x="66" y="103"/>
                      <a:pt x="59" y="100"/>
                      <a:pt x="53" y="95"/>
                    </a:cubicBezTo>
                    <a:cubicBezTo>
                      <a:pt x="46" y="87"/>
                      <a:pt x="43" y="77"/>
                      <a:pt x="45" y="67"/>
                    </a:cubicBezTo>
                    <a:cubicBezTo>
                      <a:pt x="48" y="56"/>
                      <a:pt x="57" y="48"/>
                      <a:pt x="67" y="45"/>
                    </a:cubicBezTo>
                    <a:cubicBezTo>
                      <a:pt x="77" y="43"/>
                      <a:pt x="88" y="46"/>
                      <a:pt x="95" y="53"/>
                    </a:cubicBezTo>
                    <a:cubicBezTo>
                      <a:pt x="102" y="60"/>
                      <a:pt x="105" y="71"/>
                      <a:pt x="103" y="81"/>
                    </a:cubicBezTo>
                    <a:cubicBezTo>
                      <a:pt x="100" y="91"/>
                      <a:pt x="92" y="100"/>
                      <a:pt x="81" y="103"/>
                    </a:cubicBezTo>
                    <a:cubicBezTo>
                      <a:pt x="79" y="103"/>
                      <a:pt x="76" y="103"/>
                      <a:pt x="74" y="103"/>
                    </a:cubicBezTo>
                    <a:close/>
                    <a:moveTo>
                      <a:pt x="74" y="51"/>
                    </a:moveTo>
                    <a:cubicBezTo>
                      <a:pt x="72" y="51"/>
                      <a:pt x="71" y="51"/>
                      <a:pt x="69" y="52"/>
                    </a:cubicBezTo>
                    <a:cubicBezTo>
                      <a:pt x="61" y="54"/>
                      <a:pt x="54" y="60"/>
                      <a:pt x="52" y="69"/>
                    </a:cubicBezTo>
                    <a:cubicBezTo>
                      <a:pt x="50" y="76"/>
                      <a:pt x="52" y="84"/>
                      <a:pt x="58" y="90"/>
                    </a:cubicBezTo>
                    <a:cubicBezTo>
                      <a:pt x="64" y="95"/>
                      <a:pt x="71" y="98"/>
                      <a:pt x="79" y="96"/>
                    </a:cubicBezTo>
                    <a:cubicBezTo>
                      <a:pt x="79" y="96"/>
                      <a:pt x="79" y="96"/>
                      <a:pt x="79" y="96"/>
                    </a:cubicBezTo>
                    <a:cubicBezTo>
                      <a:pt x="88" y="94"/>
                      <a:pt x="94" y="87"/>
                      <a:pt x="96" y="79"/>
                    </a:cubicBezTo>
                    <a:cubicBezTo>
                      <a:pt x="98" y="71"/>
                      <a:pt x="95" y="63"/>
                      <a:pt x="90" y="58"/>
                    </a:cubicBezTo>
                    <a:cubicBezTo>
                      <a:pt x="86" y="54"/>
                      <a:pt x="80" y="51"/>
                      <a:pt x="74" y="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BF5000-CE58-FAA6-1035-CE9839E1F17F}"/>
              </a:ext>
            </a:extLst>
          </p:cNvPr>
          <p:cNvGrpSpPr/>
          <p:nvPr/>
        </p:nvGrpSpPr>
        <p:grpSpPr>
          <a:xfrm>
            <a:off x="13517452" y="4235034"/>
            <a:ext cx="3321268" cy="7126871"/>
            <a:chOff x="13517452" y="4235034"/>
            <a:chExt cx="3321268" cy="71268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7ED16C-E3C3-6E40-25E1-5C1C957409E3}"/>
                </a:ext>
              </a:extLst>
            </p:cNvPr>
            <p:cNvGrpSpPr/>
            <p:nvPr/>
          </p:nvGrpSpPr>
          <p:grpSpPr>
            <a:xfrm>
              <a:off x="13517452" y="4235034"/>
              <a:ext cx="3321268" cy="7126871"/>
              <a:chOff x="13517452" y="4235034"/>
              <a:chExt cx="3321268" cy="7126871"/>
            </a:xfrm>
          </p:grpSpPr>
          <p:sp>
            <p:nvSpPr>
              <p:cNvPr id="21" name="Google Shape;110;p13">
                <a:extLst>
                  <a:ext uri="{FF2B5EF4-FFF2-40B4-BE49-F238E27FC236}">
                    <a16:creationId xmlns:a16="http://schemas.microsoft.com/office/drawing/2014/main" id="{BD66145F-1AF5-2EDC-0EB0-CCDB9FC05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17452" y="4235034"/>
                <a:ext cx="3137051" cy="87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ts val="3300"/>
                  <a:buFont typeface="Montserrat"/>
                  <a:buNone/>
                </a:pP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7th Aug’22</a:t>
                </a:r>
              </a:p>
            </p:txBody>
          </p:sp>
          <p:sp>
            <p:nvSpPr>
              <p:cNvPr id="28" name="Google Shape;117;p13">
                <a:extLst>
                  <a:ext uri="{FF2B5EF4-FFF2-40B4-BE49-F238E27FC236}">
                    <a16:creationId xmlns:a16="http://schemas.microsoft.com/office/drawing/2014/main" id="{AFE6E865-E6FB-410A-0A39-9A32A8E4ED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51548" y="8914277"/>
                <a:ext cx="2851327" cy="2447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 algn="ctr" eaLnBrk="1" hangingPunct="1">
                  <a:buClr>
                    <a:srgbClr val="000000"/>
                  </a:buClr>
                  <a:buSzPts val="1300"/>
                  <a:buFont typeface="Open Sans"/>
                  <a:buNone/>
                </a:pPr>
                <a:r>
                  <a:rPr lang="en-US" sz="3600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Open Sans"/>
                  </a:rPr>
                  <a:t>Implementation of KPI’s using Tableau – Part II</a:t>
                </a:r>
              </a:p>
            </p:txBody>
          </p:sp>
          <p:sp>
            <p:nvSpPr>
              <p:cNvPr id="36" name="Google Shape;308;p19">
                <a:extLst>
                  <a:ext uri="{FF2B5EF4-FFF2-40B4-BE49-F238E27FC236}">
                    <a16:creationId xmlns:a16="http://schemas.microsoft.com/office/drawing/2014/main" id="{04300DC3-22DE-CD7E-92A5-0A68DB2C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42999" y="5608367"/>
                <a:ext cx="2895721" cy="2899044"/>
              </a:xfrm>
              <a:prstGeom prst="ellipse">
                <a:avLst/>
              </a:prstGeom>
              <a:solidFill>
                <a:srgbClr val="EDF2F7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pPr eaLnBrk="1" hangingPunct="1">
                  <a:buClr>
                    <a:srgbClr val="000000"/>
                  </a:buClr>
                  <a:buFont typeface="Arial" pitchFamily="34" charset="0"/>
                  <a:buNone/>
                </a:pPr>
                <a:endParaRPr lang="en-US" sz="1800"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</p:grpSp>
        <p:sp>
          <p:nvSpPr>
            <p:cNvPr id="41" name="Google Shape;313;p19">
              <a:extLst>
                <a:ext uri="{FF2B5EF4-FFF2-40B4-BE49-F238E27FC236}">
                  <a16:creationId xmlns:a16="http://schemas.microsoft.com/office/drawing/2014/main" id="{DA0D75C6-B247-47E2-B947-3B47466DC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4384" y="6612394"/>
              <a:ext cx="1416276" cy="897640"/>
            </a:xfrm>
            <a:custGeom>
              <a:avLst/>
              <a:gdLst/>
              <a:ahLst/>
              <a:cxnLst>
                <a:cxn ang="0">
                  <a:pos x="151" y="109"/>
                </a:cxn>
                <a:cxn ang="0">
                  <a:pos x="21" y="109"/>
                </a:cxn>
                <a:cxn ang="0">
                  <a:pos x="0" y="87"/>
                </a:cxn>
                <a:cxn ang="0">
                  <a:pos x="0" y="22"/>
                </a:cxn>
                <a:cxn ang="0">
                  <a:pos x="21" y="0"/>
                </a:cxn>
                <a:cxn ang="0">
                  <a:pos x="151" y="0"/>
                </a:cxn>
                <a:cxn ang="0">
                  <a:pos x="172" y="22"/>
                </a:cxn>
                <a:cxn ang="0">
                  <a:pos x="172" y="87"/>
                </a:cxn>
                <a:cxn ang="0">
                  <a:pos x="151" y="109"/>
                </a:cxn>
                <a:cxn ang="0">
                  <a:pos x="21" y="7"/>
                </a:cxn>
                <a:cxn ang="0">
                  <a:pos x="7" y="22"/>
                </a:cxn>
                <a:cxn ang="0">
                  <a:pos x="7" y="87"/>
                </a:cxn>
                <a:cxn ang="0">
                  <a:pos x="21" y="102"/>
                </a:cxn>
                <a:cxn ang="0">
                  <a:pos x="151" y="102"/>
                </a:cxn>
                <a:cxn ang="0">
                  <a:pos x="166" y="87"/>
                </a:cxn>
                <a:cxn ang="0">
                  <a:pos x="166" y="22"/>
                </a:cxn>
                <a:cxn ang="0">
                  <a:pos x="151" y="7"/>
                </a:cxn>
                <a:cxn ang="0">
                  <a:pos x="21" y="7"/>
                </a:cxn>
                <a:cxn ang="0">
                  <a:pos x="148" y="92"/>
                </a:cxn>
                <a:cxn ang="0">
                  <a:pos x="146" y="91"/>
                </a:cxn>
                <a:cxn ang="0">
                  <a:pos x="108" y="59"/>
                </a:cxn>
                <a:cxn ang="0">
                  <a:pos x="88" y="75"/>
                </a:cxn>
                <a:cxn ang="0">
                  <a:pos x="84" y="75"/>
                </a:cxn>
                <a:cxn ang="0">
                  <a:pos x="64" y="59"/>
                </a:cxn>
                <a:cxn ang="0">
                  <a:pos x="26" y="91"/>
                </a:cxn>
                <a:cxn ang="0">
                  <a:pos x="21" y="90"/>
                </a:cxn>
                <a:cxn ang="0">
                  <a:pos x="22" y="86"/>
                </a:cxn>
                <a:cxn ang="0">
                  <a:pos x="59" y="55"/>
                </a:cxn>
                <a:cxn ang="0">
                  <a:pos x="22" y="26"/>
                </a:cxn>
                <a:cxn ang="0">
                  <a:pos x="21" y="21"/>
                </a:cxn>
                <a:cxn ang="0">
                  <a:pos x="26" y="21"/>
                </a:cxn>
                <a:cxn ang="0">
                  <a:pos x="86" y="68"/>
                </a:cxn>
                <a:cxn ang="0">
                  <a:pos x="146" y="21"/>
                </a:cxn>
                <a:cxn ang="0">
                  <a:pos x="151" y="21"/>
                </a:cxn>
                <a:cxn ang="0">
                  <a:pos x="150" y="26"/>
                </a:cxn>
                <a:cxn ang="0">
                  <a:pos x="113" y="55"/>
                </a:cxn>
                <a:cxn ang="0">
                  <a:pos x="150" y="86"/>
                </a:cxn>
                <a:cxn ang="0">
                  <a:pos x="151" y="90"/>
                </a:cxn>
                <a:cxn ang="0">
                  <a:pos x="148" y="92"/>
                </a:cxn>
              </a:cxnLst>
              <a:rect l="0" t="0" r="r" b="b"/>
              <a:pathLst>
                <a:path w="172" h="109" extrusionOk="0">
                  <a:moveTo>
                    <a:pt x="151" y="109"/>
                  </a:moveTo>
                  <a:cubicBezTo>
                    <a:pt x="21" y="109"/>
                    <a:pt x="21" y="109"/>
                    <a:pt x="21" y="109"/>
                  </a:cubicBezTo>
                  <a:cubicBezTo>
                    <a:pt x="10" y="109"/>
                    <a:pt x="0" y="99"/>
                    <a:pt x="0" y="8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3" y="0"/>
                    <a:pt x="172" y="10"/>
                    <a:pt x="172" y="22"/>
                  </a:cubicBezTo>
                  <a:cubicBezTo>
                    <a:pt x="172" y="87"/>
                    <a:pt x="172" y="87"/>
                    <a:pt x="172" y="87"/>
                  </a:cubicBezTo>
                  <a:cubicBezTo>
                    <a:pt x="172" y="99"/>
                    <a:pt x="163" y="109"/>
                    <a:pt x="151" y="109"/>
                  </a:cubicBezTo>
                  <a:close/>
                  <a:moveTo>
                    <a:pt x="21" y="7"/>
                  </a:moveTo>
                  <a:cubicBezTo>
                    <a:pt x="13" y="7"/>
                    <a:pt x="7" y="14"/>
                    <a:pt x="7" y="22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95"/>
                    <a:pt x="13" y="102"/>
                    <a:pt x="21" y="102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9" y="102"/>
                    <a:pt x="166" y="95"/>
                    <a:pt x="166" y="87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14"/>
                    <a:pt x="159" y="7"/>
                    <a:pt x="151" y="7"/>
                  </a:cubicBezTo>
                  <a:lnTo>
                    <a:pt x="21" y="7"/>
                  </a:lnTo>
                  <a:close/>
                  <a:moveTo>
                    <a:pt x="148" y="92"/>
                  </a:moveTo>
                  <a:cubicBezTo>
                    <a:pt x="147" y="92"/>
                    <a:pt x="146" y="91"/>
                    <a:pt x="146" y="91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7" y="76"/>
                    <a:pt x="85" y="76"/>
                    <a:pt x="84" y="75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4" y="92"/>
                    <a:pt x="22" y="92"/>
                    <a:pt x="21" y="90"/>
                  </a:cubicBezTo>
                  <a:cubicBezTo>
                    <a:pt x="20" y="89"/>
                    <a:pt x="20" y="87"/>
                    <a:pt x="22" y="86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4" y="20"/>
                    <a:pt x="26" y="2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7" y="20"/>
                    <a:pt x="150" y="20"/>
                    <a:pt x="151" y="21"/>
                  </a:cubicBezTo>
                  <a:cubicBezTo>
                    <a:pt x="152" y="23"/>
                    <a:pt x="152" y="25"/>
                    <a:pt x="150" y="26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50" y="86"/>
                    <a:pt x="150" y="86"/>
                    <a:pt x="150" y="86"/>
                  </a:cubicBezTo>
                  <a:cubicBezTo>
                    <a:pt x="152" y="87"/>
                    <a:pt x="152" y="89"/>
                    <a:pt x="151" y="90"/>
                  </a:cubicBezTo>
                  <a:cubicBezTo>
                    <a:pt x="150" y="91"/>
                    <a:pt x="149" y="92"/>
                    <a:pt x="148" y="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DE814E-C61A-10F4-8705-AF058D7960FB}"/>
              </a:ext>
            </a:extLst>
          </p:cNvPr>
          <p:cNvGrpSpPr/>
          <p:nvPr/>
        </p:nvGrpSpPr>
        <p:grpSpPr>
          <a:xfrm>
            <a:off x="7055808" y="4232197"/>
            <a:ext cx="3166702" cy="7129708"/>
            <a:chOff x="7055808" y="4232197"/>
            <a:chExt cx="3166702" cy="71297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B35073-02A8-484D-E6CD-3816CE37A649}"/>
                </a:ext>
              </a:extLst>
            </p:cNvPr>
            <p:cNvGrpSpPr/>
            <p:nvPr/>
          </p:nvGrpSpPr>
          <p:grpSpPr>
            <a:xfrm>
              <a:off x="7055808" y="4232197"/>
              <a:ext cx="3166702" cy="7129708"/>
              <a:chOff x="7055808" y="4232197"/>
              <a:chExt cx="3166702" cy="7129708"/>
            </a:xfrm>
          </p:grpSpPr>
          <p:sp>
            <p:nvSpPr>
              <p:cNvPr id="19" name="Google Shape;108;p13">
                <a:extLst>
                  <a:ext uri="{FF2B5EF4-FFF2-40B4-BE49-F238E27FC236}">
                    <a16:creationId xmlns:a16="http://schemas.microsoft.com/office/drawing/2014/main" id="{67194A42-DA77-1584-8C20-1A741110F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5808" y="4232197"/>
                <a:ext cx="3137051" cy="946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ts val="3300"/>
                  <a:buFont typeface="Montserrat"/>
                  <a:buNone/>
                </a:pP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24</a:t>
                </a:r>
                <a:r>
                  <a:rPr lang="en-US" sz="4800" b="1" i="1" baseline="30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th</a:t>
                </a: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 July’22</a:t>
                </a:r>
                <a:endPara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oogle Shape;116;p13">
                <a:extLst>
                  <a:ext uri="{FF2B5EF4-FFF2-40B4-BE49-F238E27FC236}">
                    <a16:creationId xmlns:a16="http://schemas.microsoft.com/office/drawing/2014/main" id="{8FADCC9D-3164-ED5A-1C78-8FB94B6DA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1183" y="8914276"/>
                <a:ext cx="2851327" cy="24476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 algn="ctr" eaLnBrk="1" hangingPunct="1">
                  <a:buClr>
                    <a:srgbClr val="000000"/>
                  </a:buClr>
                  <a:buSzPts val="1300"/>
                  <a:buFont typeface="Open Sans"/>
                  <a:buNone/>
                </a:pPr>
                <a:r>
                  <a:rPr lang="en-US" sz="3600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Open Sans"/>
                  </a:rPr>
                  <a:t>Implementation of KPI’s using Excel &amp; MySQL</a:t>
                </a:r>
              </a:p>
            </p:txBody>
          </p:sp>
          <p:sp>
            <p:nvSpPr>
              <p:cNvPr id="34" name="Google Shape;306;p19">
                <a:extLst>
                  <a:ext uri="{FF2B5EF4-FFF2-40B4-BE49-F238E27FC236}">
                    <a16:creationId xmlns:a16="http://schemas.microsoft.com/office/drawing/2014/main" id="{2A2F9CB0-C260-70BA-43B8-A107F0FB7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7140" y="5608367"/>
                <a:ext cx="2895719" cy="2899044"/>
              </a:xfrm>
              <a:prstGeom prst="ellipse">
                <a:avLst/>
              </a:prstGeom>
              <a:solidFill>
                <a:srgbClr val="F3F5E9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pPr eaLnBrk="1" hangingPunct="1">
                  <a:buClr>
                    <a:srgbClr val="000000"/>
                  </a:buClr>
                  <a:buFont typeface="Arial" pitchFamily="34" charset="0"/>
                  <a:buNone/>
                </a:pPr>
                <a:endParaRPr lang="en-US" sz="1800"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</p:grpSp>
        <p:sp>
          <p:nvSpPr>
            <p:cNvPr id="42" name="Google Shape;314;p19">
              <a:extLst>
                <a:ext uri="{FF2B5EF4-FFF2-40B4-BE49-F238E27FC236}">
                  <a16:creationId xmlns:a16="http://schemas.microsoft.com/office/drawing/2014/main" id="{A9E2785F-8900-60E5-90D6-93A6717F2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310" y="6439515"/>
              <a:ext cx="2008054" cy="1014002"/>
            </a:xfrm>
            <a:custGeom>
              <a:avLst/>
              <a:gdLst/>
              <a:ahLst/>
              <a:cxnLst>
                <a:cxn ang="0">
                  <a:pos x="76" y="116"/>
                </a:cxn>
                <a:cxn ang="0">
                  <a:pos x="92" y="78"/>
                </a:cxn>
                <a:cxn ang="0">
                  <a:pos x="107" y="70"/>
                </a:cxn>
                <a:cxn ang="0">
                  <a:pos x="116" y="1"/>
                </a:cxn>
                <a:cxn ang="0">
                  <a:pos x="157" y="28"/>
                </a:cxn>
                <a:cxn ang="0">
                  <a:pos x="146" y="74"/>
                </a:cxn>
                <a:cxn ang="0">
                  <a:pos x="178" y="93"/>
                </a:cxn>
                <a:cxn ang="0">
                  <a:pos x="173" y="116"/>
                </a:cxn>
                <a:cxn ang="0">
                  <a:pos x="124" y="6"/>
                </a:cxn>
                <a:cxn ang="0">
                  <a:pos x="110" y="61"/>
                </a:cxn>
                <a:cxn ang="0">
                  <a:pos x="103" y="81"/>
                </a:cxn>
                <a:cxn ang="0">
                  <a:pos x="73" y="104"/>
                </a:cxn>
                <a:cxn ang="0">
                  <a:pos x="124" y="117"/>
                </a:cxn>
                <a:cxn ang="0">
                  <a:pos x="175" y="104"/>
                </a:cxn>
                <a:cxn ang="0">
                  <a:pos x="145" y="81"/>
                </a:cxn>
                <a:cxn ang="0">
                  <a:pos x="139" y="61"/>
                </a:cxn>
                <a:cxn ang="0">
                  <a:pos x="124" y="6"/>
                </a:cxn>
                <a:cxn ang="0">
                  <a:pos x="203" y="123"/>
                </a:cxn>
                <a:cxn ang="0">
                  <a:pos x="182" y="119"/>
                </a:cxn>
                <a:cxn ang="0">
                  <a:pos x="203" y="117"/>
                </a:cxn>
                <a:cxn ang="0">
                  <a:pos x="237" y="109"/>
                </a:cxn>
                <a:cxn ang="0">
                  <a:pos x="217" y="94"/>
                </a:cxn>
                <a:cxn ang="0">
                  <a:pos x="212" y="78"/>
                </a:cxn>
                <a:cxn ang="0">
                  <a:pos x="203" y="42"/>
                </a:cxn>
                <a:cxn ang="0">
                  <a:pos x="193" y="78"/>
                </a:cxn>
                <a:cxn ang="0">
                  <a:pos x="191" y="93"/>
                </a:cxn>
                <a:cxn ang="0">
                  <a:pos x="189" y="87"/>
                </a:cxn>
                <a:cxn ang="0">
                  <a:pos x="179" y="56"/>
                </a:cxn>
                <a:cxn ang="0">
                  <a:pos x="209" y="36"/>
                </a:cxn>
                <a:cxn ang="0">
                  <a:pos x="216" y="85"/>
                </a:cxn>
                <a:cxn ang="0">
                  <a:pos x="225" y="90"/>
                </a:cxn>
                <a:cxn ang="0">
                  <a:pos x="237" y="118"/>
                </a:cxn>
                <a:cxn ang="0">
                  <a:pos x="46" y="123"/>
                </a:cxn>
                <a:cxn ang="0">
                  <a:pos x="0" y="109"/>
                </a:cxn>
                <a:cxn ang="0">
                  <a:pos x="27" y="85"/>
                </a:cxn>
                <a:cxn ang="0">
                  <a:pos x="31" y="79"/>
                </a:cxn>
                <a:cxn ang="0">
                  <a:pos x="46" y="26"/>
                </a:cxn>
                <a:cxn ang="0">
                  <a:pos x="61" y="79"/>
                </a:cxn>
                <a:cxn ang="0">
                  <a:pos x="64" y="85"/>
                </a:cxn>
                <a:cxn ang="0">
                  <a:pos x="60" y="90"/>
                </a:cxn>
                <a:cxn ang="0">
                  <a:pos x="65" y="50"/>
                </a:cxn>
                <a:cxn ang="0">
                  <a:pos x="40" y="34"/>
                </a:cxn>
                <a:cxn ang="0">
                  <a:pos x="38" y="83"/>
                </a:cxn>
                <a:cxn ang="0">
                  <a:pos x="24" y="93"/>
                </a:cxn>
                <a:cxn ang="0">
                  <a:pos x="11" y="112"/>
                </a:cxn>
                <a:cxn ang="0">
                  <a:pos x="62" y="116"/>
                </a:cxn>
                <a:cxn ang="0">
                  <a:pos x="46" y="123"/>
                </a:cxn>
              </a:cxnLst>
              <a:rect l="0" t="0" r="r" b="b"/>
              <a:pathLst>
                <a:path w="244" h="123" extrusionOk="0">
                  <a:moveTo>
                    <a:pt x="124" y="123"/>
                  </a:moveTo>
                  <a:cubicBezTo>
                    <a:pt x="110" y="123"/>
                    <a:pt x="98" y="123"/>
                    <a:pt x="87" y="120"/>
                  </a:cubicBezTo>
                  <a:cubicBezTo>
                    <a:pt x="83" y="119"/>
                    <a:pt x="79" y="118"/>
                    <a:pt x="76" y="116"/>
                  </a:cubicBezTo>
                  <a:cubicBezTo>
                    <a:pt x="69" y="113"/>
                    <a:pt x="67" y="108"/>
                    <a:pt x="66" y="105"/>
                  </a:cubicBezTo>
                  <a:cubicBezTo>
                    <a:pt x="66" y="101"/>
                    <a:pt x="67" y="96"/>
                    <a:pt x="71" y="93"/>
                  </a:cubicBezTo>
                  <a:cubicBezTo>
                    <a:pt x="76" y="87"/>
                    <a:pt x="83" y="83"/>
                    <a:pt x="92" y="78"/>
                  </a:cubicBezTo>
                  <a:cubicBezTo>
                    <a:pt x="95" y="77"/>
                    <a:pt x="98" y="76"/>
                    <a:pt x="101" y="75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5" y="73"/>
                    <a:pt x="107" y="72"/>
                    <a:pt x="107" y="70"/>
                  </a:cubicBezTo>
                  <a:cubicBezTo>
                    <a:pt x="107" y="69"/>
                    <a:pt x="107" y="67"/>
                    <a:pt x="105" y="66"/>
                  </a:cubicBezTo>
                  <a:cubicBezTo>
                    <a:pt x="95" y="56"/>
                    <a:pt x="91" y="43"/>
                    <a:pt x="91" y="28"/>
                  </a:cubicBezTo>
                  <a:cubicBezTo>
                    <a:pt x="92" y="14"/>
                    <a:pt x="100" y="5"/>
                    <a:pt x="116" y="1"/>
                  </a:cubicBezTo>
                  <a:cubicBezTo>
                    <a:pt x="118" y="0"/>
                    <a:pt x="121" y="0"/>
                    <a:pt x="124" y="0"/>
                  </a:cubicBezTo>
                  <a:cubicBezTo>
                    <a:pt x="127" y="0"/>
                    <a:pt x="130" y="0"/>
                    <a:pt x="133" y="1"/>
                  </a:cubicBezTo>
                  <a:cubicBezTo>
                    <a:pt x="149" y="5"/>
                    <a:pt x="157" y="14"/>
                    <a:pt x="157" y="28"/>
                  </a:cubicBezTo>
                  <a:cubicBezTo>
                    <a:pt x="158" y="43"/>
                    <a:pt x="153" y="56"/>
                    <a:pt x="143" y="66"/>
                  </a:cubicBezTo>
                  <a:cubicBezTo>
                    <a:pt x="142" y="67"/>
                    <a:pt x="141" y="69"/>
                    <a:pt x="142" y="70"/>
                  </a:cubicBezTo>
                  <a:cubicBezTo>
                    <a:pt x="142" y="72"/>
                    <a:pt x="144" y="73"/>
                    <a:pt x="146" y="74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51" y="76"/>
                    <a:pt x="154" y="77"/>
                    <a:pt x="156" y="78"/>
                  </a:cubicBezTo>
                  <a:cubicBezTo>
                    <a:pt x="166" y="83"/>
                    <a:pt x="173" y="87"/>
                    <a:pt x="178" y="93"/>
                  </a:cubicBezTo>
                  <a:cubicBezTo>
                    <a:pt x="181" y="96"/>
                    <a:pt x="183" y="101"/>
                    <a:pt x="182" y="105"/>
                  </a:cubicBezTo>
                  <a:cubicBezTo>
                    <a:pt x="181" y="110"/>
                    <a:pt x="178" y="114"/>
                    <a:pt x="173" y="116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70" y="118"/>
                    <a:pt x="166" y="119"/>
                    <a:pt x="162" y="120"/>
                  </a:cubicBezTo>
                  <a:cubicBezTo>
                    <a:pt x="150" y="123"/>
                    <a:pt x="139" y="123"/>
                    <a:pt x="124" y="123"/>
                  </a:cubicBezTo>
                  <a:close/>
                  <a:moveTo>
                    <a:pt x="124" y="6"/>
                  </a:moveTo>
                  <a:cubicBezTo>
                    <a:pt x="122" y="6"/>
                    <a:pt x="120" y="7"/>
                    <a:pt x="117" y="7"/>
                  </a:cubicBezTo>
                  <a:cubicBezTo>
                    <a:pt x="105" y="10"/>
                    <a:pt x="99" y="17"/>
                    <a:pt x="98" y="29"/>
                  </a:cubicBezTo>
                  <a:cubicBezTo>
                    <a:pt x="98" y="42"/>
                    <a:pt x="102" y="52"/>
                    <a:pt x="110" y="61"/>
                  </a:cubicBezTo>
                  <a:cubicBezTo>
                    <a:pt x="113" y="64"/>
                    <a:pt x="114" y="68"/>
                    <a:pt x="114" y="72"/>
                  </a:cubicBezTo>
                  <a:cubicBezTo>
                    <a:pt x="113" y="76"/>
                    <a:pt x="110" y="79"/>
                    <a:pt x="106" y="80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1" y="82"/>
                    <a:pt x="98" y="83"/>
                    <a:pt x="95" y="85"/>
                  </a:cubicBezTo>
                  <a:cubicBezTo>
                    <a:pt x="86" y="89"/>
                    <a:pt x="80" y="93"/>
                    <a:pt x="75" y="98"/>
                  </a:cubicBezTo>
                  <a:cubicBezTo>
                    <a:pt x="73" y="100"/>
                    <a:pt x="73" y="102"/>
                    <a:pt x="73" y="104"/>
                  </a:cubicBezTo>
                  <a:cubicBezTo>
                    <a:pt x="73" y="106"/>
                    <a:pt x="75" y="108"/>
                    <a:pt x="79" y="110"/>
                  </a:cubicBezTo>
                  <a:cubicBezTo>
                    <a:pt x="82" y="111"/>
                    <a:pt x="85" y="112"/>
                    <a:pt x="88" y="113"/>
                  </a:cubicBezTo>
                  <a:cubicBezTo>
                    <a:pt x="99" y="116"/>
                    <a:pt x="111" y="116"/>
                    <a:pt x="124" y="117"/>
                  </a:cubicBezTo>
                  <a:cubicBezTo>
                    <a:pt x="138" y="116"/>
                    <a:pt x="149" y="116"/>
                    <a:pt x="161" y="113"/>
                  </a:cubicBezTo>
                  <a:cubicBezTo>
                    <a:pt x="164" y="112"/>
                    <a:pt x="167" y="111"/>
                    <a:pt x="170" y="110"/>
                  </a:cubicBezTo>
                  <a:cubicBezTo>
                    <a:pt x="173" y="109"/>
                    <a:pt x="175" y="107"/>
                    <a:pt x="175" y="104"/>
                  </a:cubicBezTo>
                  <a:cubicBezTo>
                    <a:pt x="176" y="101"/>
                    <a:pt x="175" y="99"/>
                    <a:pt x="173" y="98"/>
                  </a:cubicBezTo>
                  <a:cubicBezTo>
                    <a:pt x="168" y="93"/>
                    <a:pt x="162" y="89"/>
                    <a:pt x="153" y="85"/>
                  </a:cubicBezTo>
                  <a:cubicBezTo>
                    <a:pt x="151" y="83"/>
                    <a:pt x="148" y="82"/>
                    <a:pt x="145" y="81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39" y="79"/>
                    <a:pt x="136" y="75"/>
                    <a:pt x="135" y="71"/>
                  </a:cubicBezTo>
                  <a:cubicBezTo>
                    <a:pt x="134" y="68"/>
                    <a:pt x="136" y="64"/>
                    <a:pt x="139" y="61"/>
                  </a:cubicBezTo>
                  <a:cubicBezTo>
                    <a:pt x="147" y="53"/>
                    <a:pt x="151" y="42"/>
                    <a:pt x="151" y="29"/>
                  </a:cubicBezTo>
                  <a:cubicBezTo>
                    <a:pt x="150" y="17"/>
                    <a:pt x="144" y="10"/>
                    <a:pt x="132" y="7"/>
                  </a:cubicBezTo>
                  <a:cubicBezTo>
                    <a:pt x="129" y="7"/>
                    <a:pt x="127" y="6"/>
                    <a:pt x="124" y="6"/>
                  </a:cubicBezTo>
                  <a:close/>
                  <a:moveTo>
                    <a:pt x="171" y="113"/>
                  </a:moveTo>
                  <a:cubicBezTo>
                    <a:pt x="171" y="113"/>
                    <a:pt x="171" y="113"/>
                    <a:pt x="171" y="113"/>
                  </a:cubicBezTo>
                  <a:close/>
                  <a:moveTo>
                    <a:pt x="203" y="123"/>
                  </a:moveTo>
                  <a:cubicBezTo>
                    <a:pt x="201" y="123"/>
                    <a:pt x="201" y="123"/>
                    <a:pt x="201" y="123"/>
                  </a:cubicBezTo>
                  <a:cubicBezTo>
                    <a:pt x="194" y="123"/>
                    <a:pt x="192" y="123"/>
                    <a:pt x="185" y="122"/>
                  </a:cubicBezTo>
                  <a:cubicBezTo>
                    <a:pt x="183" y="122"/>
                    <a:pt x="181" y="120"/>
                    <a:pt x="182" y="119"/>
                  </a:cubicBezTo>
                  <a:cubicBezTo>
                    <a:pt x="182" y="117"/>
                    <a:pt x="184" y="115"/>
                    <a:pt x="185" y="116"/>
                  </a:cubicBezTo>
                  <a:cubicBezTo>
                    <a:pt x="192" y="116"/>
                    <a:pt x="194" y="116"/>
                    <a:pt x="201" y="116"/>
                  </a:cubicBezTo>
                  <a:cubicBezTo>
                    <a:pt x="203" y="117"/>
                    <a:pt x="203" y="117"/>
                    <a:pt x="203" y="117"/>
                  </a:cubicBezTo>
                  <a:cubicBezTo>
                    <a:pt x="212" y="116"/>
                    <a:pt x="220" y="116"/>
                    <a:pt x="228" y="114"/>
                  </a:cubicBezTo>
                  <a:cubicBezTo>
                    <a:pt x="230" y="114"/>
                    <a:pt x="232" y="113"/>
                    <a:pt x="234" y="112"/>
                  </a:cubicBezTo>
                  <a:cubicBezTo>
                    <a:pt x="236" y="111"/>
                    <a:pt x="237" y="110"/>
                    <a:pt x="237" y="109"/>
                  </a:cubicBezTo>
                  <a:cubicBezTo>
                    <a:pt x="237" y="107"/>
                    <a:pt x="237" y="106"/>
                    <a:pt x="236" y="105"/>
                  </a:cubicBezTo>
                  <a:cubicBezTo>
                    <a:pt x="233" y="102"/>
                    <a:pt x="228" y="99"/>
                    <a:pt x="222" y="96"/>
                  </a:cubicBezTo>
                  <a:cubicBezTo>
                    <a:pt x="221" y="95"/>
                    <a:pt x="219" y="95"/>
                    <a:pt x="217" y="94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2" y="92"/>
                    <a:pt x="210" y="89"/>
                    <a:pt x="209" y="86"/>
                  </a:cubicBezTo>
                  <a:cubicBezTo>
                    <a:pt x="208" y="83"/>
                    <a:pt x="209" y="80"/>
                    <a:pt x="212" y="78"/>
                  </a:cubicBezTo>
                  <a:cubicBezTo>
                    <a:pt x="218" y="73"/>
                    <a:pt x="220" y="65"/>
                    <a:pt x="220" y="56"/>
                  </a:cubicBezTo>
                  <a:cubicBezTo>
                    <a:pt x="220" y="49"/>
                    <a:pt x="216" y="45"/>
                    <a:pt x="207" y="43"/>
                  </a:cubicBezTo>
                  <a:cubicBezTo>
                    <a:pt x="206" y="42"/>
                    <a:pt x="204" y="42"/>
                    <a:pt x="203" y="42"/>
                  </a:cubicBezTo>
                  <a:cubicBezTo>
                    <a:pt x="201" y="42"/>
                    <a:pt x="199" y="42"/>
                    <a:pt x="198" y="43"/>
                  </a:cubicBezTo>
                  <a:cubicBezTo>
                    <a:pt x="190" y="45"/>
                    <a:pt x="186" y="49"/>
                    <a:pt x="185" y="56"/>
                  </a:cubicBezTo>
                  <a:cubicBezTo>
                    <a:pt x="185" y="65"/>
                    <a:pt x="188" y="72"/>
                    <a:pt x="193" y="78"/>
                  </a:cubicBezTo>
                  <a:cubicBezTo>
                    <a:pt x="196" y="81"/>
                    <a:pt x="197" y="84"/>
                    <a:pt x="197" y="87"/>
                  </a:cubicBezTo>
                  <a:cubicBezTo>
                    <a:pt x="196" y="90"/>
                    <a:pt x="194" y="92"/>
                    <a:pt x="191" y="93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89" y="94"/>
                    <a:pt x="187" y="93"/>
                    <a:pt x="186" y="91"/>
                  </a:cubicBezTo>
                  <a:cubicBezTo>
                    <a:pt x="185" y="89"/>
                    <a:pt x="186" y="87"/>
                    <a:pt x="188" y="87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89" y="86"/>
                    <a:pt x="190" y="86"/>
                    <a:pt x="190" y="85"/>
                  </a:cubicBezTo>
                  <a:cubicBezTo>
                    <a:pt x="190" y="85"/>
                    <a:pt x="190" y="84"/>
                    <a:pt x="189" y="83"/>
                  </a:cubicBezTo>
                  <a:cubicBezTo>
                    <a:pt x="182" y="76"/>
                    <a:pt x="178" y="67"/>
                    <a:pt x="179" y="56"/>
                  </a:cubicBezTo>
                  <a:cubicBezTo>
                    <a:pt x="179" y="49"/>
                    <a:pt x="182" y="39"/>
                    <a:pt x="196" y="36"/>
                  </a:cubicBezTo>
                  <a:cubicBezTo>
                    <a:pt x="198" y="36"/>
                    <a:pt x="200" y="35"/>
                    <a:pt x="203" y="35"/>
                  </a:cubicBezTo>
                  <a:cubicBezTo>
                    <a:pt x="205" y="35"/>
                    <a:pt x="207" y="36"/>
                    <a:pt x="209" y="36"/>
                  </a:cubicBezTo>
                  <a:cubicBezTo>
                    <a:pt x="223" y="39"/>
                    <a:pt x="226" y="49"/>
                    <a:pt x="227" y="56"/>
                  </a:cubicBezTo>
                  <a:cubicBezTo>
                    <a:pt x="227" y="67"/>
                    <a:pt x="224" y="76"/>
                    <a:pt x="217" y="83"/>
                  </a:cubicBezTo>
                  <a:cubicBezTo>
                    <a:pt x="216" y="83"/>
                    <a:pt x="216" y="84"/>
                    <a:pt x="216" y="85"/>
                  </a:cubicBezTo>
                  <a:cubicBezTo>
                    <a:pt x="216" y="86"/>
                    <a:pt x="217" y="87"/>
                    <a:pt x="218" y="87"/>
                  </a:cubicBezTo>
                  <a:cubicBezTo>
                    <a:pt x="219" y="88"/>
                    <a:pt x="219" y="88"/>
                    <a:pt x="219" y="88"/>
                  </a:cubicBezTo>
                  <a:cubicBezTo>
                    <a:pt x="221" y="88"/>
                    <a:pt x="223" y="89"/>
                    <a:pt x="225" y="90"/>
                  </a:cubicBezTo>
                  <a:cubicBezTo>
                    <a:pt x="232" y="93"/>
                    <a:pt x="237" y="96"/>
                    <a:pt x="241" y="100"/>
                  </a:cubicBezTo>
                  <a:cubicBezTo>
                    <a:pt x="243" y="103"/>
                    <a:pt x="244" y="106"/>
                    <a:pt x="244" y="110"/>
                  </a:cubicBezTo>
                  <a:cubicBezTo>
                    <a:pt x="243" y="113"/>
                    <a:pt x="241" y="116"/>
                    <a:pt x="237" y="118"/>
                  </a:cubicBezTo>
                  <a:cubicBezTo>
                    <a:pt x="235" y="119"/>
                    <a:pt x="232" y="120"/>
                    <a:pt x="229" y="121"/>
                  </a:cubicBezTo>
                  <a:cubicBezTo>
                    <a:pt x="221" y="123"/>
                    <a:pt x="213" y="123"/>
                    <a:pt x="203" y="123"/>
                  </a:cubicBezTo>
                  <a:close/>
                  <a:moveTo>
                    <a:pt x="46" y="123"/>
                  </a:moveTo>
                  <a:cubicBezTo>
                    <a:pt x="35" y="123"/>
                    <a:pt x="26" y="123"/>
                    <a:pt x="16" y="121"/>
                  </a:cubicBezTo>
                  <a:cubicBezTo>
                    <a:pt x="13" y="120"/>
                    <a:pt x="11" y="119"/>
                    <a:pt x="8" y="118"/>
                  </a:cubicBezTo>
                  <a:cubicBezTo>
                    <a:pt x="4" y="116"/>
                    <a:pt x="1" y="112"/>
                    <a:pt x="0" y="109"/>
                  </a:cubicBezTo>
                  <a:cubicBezTo>
                    <a:pt x="0" y="105"/>
                    <a:pt x="1" y="101"/>
                    <a:pt x="4" y="99"/>
                  </a:cubicBezTo>
                  <a:cubicBezTo>
                    <a:pt x="8" y="94"/>
                    <a:pt x="13" y="91"/>
                    <a:pt x="21" y="87"/>
                  </a:cubicBezTo>
                  <a:cubicBezTo>
                    <a:pt x="23" y="86"/>
                    <a:pt x="25" y="85"/>
                    <a:pt x="27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30" y="83"/>
                    <a:pt x="31" y="82"/>
                    <a:pt x="32" y="81"/>
                  </a:cubicBezTo>
                  <a:cubicBezTo>
                    <a:pt x="32" y="80"/>
                    <a:pt x="31" y="79"/>
                    <a:pt x="31" y="79"/>
                  </a:cubicBezTo>
                  <a:cubicBezTo>
                    <a:pt x="23" y="71"/>
                    <a:pt x="19" y="61"/>
                    <a:pt x="20" y="49"/>
                  </a:cubicBezTo>
                  <a:cubicBezTo>
                    <a:pt x="20" y="41"/>
                    <a:pt x="23" y="31"/>
                    <a:pt x="39" y="27"/>
                  </a:cubicBezTo>
                  <a:cubicBezTo>
                    <a:pt x="41" y="27"/>
                    <a:pt x="43" y="27"/>
                    <a:pt x="46" y="26"/>
                  </a:cubicBezTo>
                  <a:cubicBezTo>
                    <a:pt x="48" y="27"/>
                    <a:pt x="50" y="27"/>
                    <a:pt x="53" y="27"/>
                  </a:cubicBezTo>
                  <a:cubicBezTo>
                    <a:pt x="68" y="31"/>
                    <a:pt x="72" y="41"/>
                    <a:pt x="72" y="49"/>
                  </a:cubicBezTo>
                  <a:cubicBezTo>
                    <a:pt x="72" y="61"/>
                    <a:pt x="69" y="71"/>
                    <a:pt x="61" y="79"/>
                  </a:cubicBezTo>
                  <a:cubicBezTo>
                    <a:pt x="60" y="79"/>
                    <a:pt x="60" y="80"/>
                    <a:pt x="60" y="81"/>
                  </a:cubicBezTo>
                  <a:cubicBezTo>
                    <a:pt x="60" y="82"/>
                    <a:pt x="61" y="83"/>
                    <a:pt x="62" y="8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6" y="85"/>
                    <a:pt x="67" y="87"/>
                    <a:pt x="66" y="89"/>
                  </a:cubicBezTo>
                  <a:cubicBezTo>
                    <a:pt x="65" y="91"/>
                    <a:pt x="63" y="92"/>
                    <a:pt x="62" y="91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56" y="89"/>
                    <a:pt x="54" y="86"/>
                    <a:pt x="53" y="83"/>
                  </a:cubicBezTo>
                  <a:cubicBezTo>
                    <a:pt x="53" y="80"/>
                    <a:pt x="54" y="76"/>
                    <a:pt x="56" y="74"/>
                  </a:cubicBezTo>
                  <a:cubicBezTo>
                    <a:pt x="63" y="68"/>
                    <a:pt x="65" y="60"/>
                    <a:pt x="65" y="50"/>
                  </a:cubicBezTo>
                  <a:cubicBezTo>
                    <a:pt x="65" y="41"/>
                    <a:pt x="60" y="36"/>
                    <a:pt x="51" y="34"/>
                  </a:cubicBezTo>
                  <a:cubicBezTo>
                    <a:pt x="49" y="33"/>
                    <a:pt x="47" y="33"/>
                    <a:pt x="46" y="33"/>
                  </a:cubicBezTo>
                  <a:cubicBezTo>
                    <a:pt x="44" y="33"/>
                    <a:pt x="42" y="33"/>
                    <a:pt x="40" y="34"/>
                  </a:cubicBezTo>
                  <a:cubicBezTo>
                    <a:pt x="31" y="36"/>
                    <a:pt x="27" y="41"/>
                    <a:pt x="26" y="50"/>
                  </a:cubicBezTo>
                  <a:cubicBezTo>
                    <a:pt x="26" y="60"/>
                    <a:pt x="29" y="67"/>
                    <a:pt x="35" y="74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6"/>
                    <a:pt x="35" y="89"/>
                    <a:pt x="31" y="9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28" y="92"/>
                    <a:pt x="26" y="92"/>
                    <a:pt x="24" y="93"/>
                  </a:cubicBezTo>
                  <a:cubicBezTo>
                    <a:pt x="17" y="97"/>
                    <a:pt x="12" y="100"/>
                    <a:pt x="9" y="103"/>
                  </a:cubicBezTo>
                  <a:cubicBezTo>
                    <a:pt x="7" y="105"/>
                    <a:pt x="7" y="106"/>
                    <a:pt x="7" y="107"/>
                  </a:cubicBezTo>
                  <a:cubicBezTo>
                    <a:pt x="7" y="109"/>
                    <a:pt x="9" y="110"/>
                    <a:pt x="11" y="112"/>
                  </a:cubicBezTo>
                  <a:cubicBezTo>
                    <a:pt x="13" y="113"/>
                    <a:pt x="15" y="113"/>
                    <a:pt x="18" y="114"/>
                  </a:cubicBezTo>
                  <a:cubicBezTo>
                    <a:pt x="26" y="116"/>
                    <a:pt x="35" y="116"/>
                    <a:pt x="46" y="117"/>
                  </a:cubicBezTo>
                  <a:cubicBezTo>
                    <a:pt x="52" y="116"/>
                    <a:pt x="57" y="116"/>
                    <a:pt x="62" y="116"/>
                  </a:cubicBezTo>
                  <a:cubicBezTo>
                    <a:pt x="64" y="116"/>
                    <a:pt x="66" y="117"/>
                    <a:pt x="66" y="119"/>
                  </a:cubicBezTo>
                  <a:cubicBezTo>
                    <a:pt x="66" y="121"/>
                    <a:pt x="65" y="122"/>
                    <a:pt x="63" y="122"/>
                  </a:cubicBezTo>
                  <a:cubicBezTo>
                    <a:pt x="58" y="123"/>
                    <a:pt x="52" y="123"/>
                    <a:pt x="46" y="12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FC5560-3425-A130-84F3-C7F7E02837D4}"/>
              </a:ext>
            </a:extLst>
          </p:cNvPr>
          <p:cNvGrpSpPr/>
          <p:nvPr/>
        </p:nvGrpSpPr>
        <p:grpSpPr>
          <a:xfrm>
            <a:off x="538650" y="4162023"/>
            <a:ext cx="3137051" cy="6194456"/>
            <a:chOff x="538650" y="4162023"/>
            <a:chExt cx="3137051" cy="6194456"/>
          </a:xfrm>
        </p:grpSpPr>
        <p:sp>
          <p:nvSpPr>
            <p:cNvPr id="32" name="Google Shape;304;p19">
              <a:extLst>
                <a:ext uri="{FF2B5EF4-FFF2-40B4-BE49-F238E27FC236}">
                  <a16:creationId xmlns:a16="http://schemas.microsoft.com/office/drawing/2014/main" id="{422A9038-BE23-F520-9B3A-B3B0C3E07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56" y="5608367"/>
              <a:ext cx="2889070" cy="2899044"/>
            </a:xfrm>
            <a:prstGeom prst="ellipse">
              <a:avLst/>
            </a:prstGeom>
            <a:solidFill>
              <a:srgbClr val="F5EDED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pPr eaLnBrk="1" hangingPunct="1">
                <a:buClr>
                  <a:srgbClr val="000000"/>
                </a:buClr>
                <a:buFont typeface="Arial" pitchFamily="34" charset="0"/>
                <a:buNone/>
              </a:pPr>
              <a:endParaRPr lang="en-US" sz="1800"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2F05749-3D45-F98A-14E6-8D51FB3B4F75}"/>
                </a:ext>
              </a:extLst>
            </p:cNvPr>
            <p:cNvGrpSpPr/>
            <p:nvPr/>
          </p:nvGrpSpPr>
          <p:grpSpPr>
            <a:xfrm>
              <a:off x="538650" y="4162023"/>
              <a:ext cx="3137051" cy="6194456"/>
              <a:chOff x="538650" y="4162023"/>
              <a:chExt cx="3137051" cy="6194456"/>
            </a:xfrm>
          </p:grpSpPr>
          <p:sp>
            <p:nvSpPr>
              <p:cNvPr id="17" name="Google Shape;106;p13">
                <a:extLst>
                  <a:ext uri="{FF2B5EF4-FFF2-40B4-BE49-F238E27FC236}">
                    <a16:creationId xmlns:a16="http://schemas.microsoft.com/office/drawing/2014/main" id="{5FDBDE38-0F79-D066-E61E-C2D95FF19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650" y="4162023"/>
                <a:ext cx="3137051" cy="946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ts val="3300"/>
                  <a:buFont typeface="Montserrat"/>
                  <a:buNone/>
                </a:pP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10</a:t>
                </a:r>
                <a:r>
                  <a:rPr lang="en-US" sz="4800" b="1" i="1" baseline="30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th</a:t>
                </a: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 July’22</a:t>
                </a:r>
                <a:endPara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Google Shape;115;p13">
                <a:extLst>
                  <a:ext uri="{FF2B5EF4-FFF2-40B4-BE49-F238E27FC236}">
                    <a16:creationId xmlns:a16="http://schemas.microsoft.com/office/drawing/2014/main" id="{7AE97D0C-6620-22BD-B052-B1A144CE3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818" y="8914277"/>
                <a:ext cx="2851327" cy="1442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 algn="ctr" eaLnBrk="1" hangingPunct="1">
                  <a:buClr>
                    <a:srgbClr val="000000"/>
                  </a:buClr>
                  <a:buSzPts val="1300"/>
                  <a:buFont typeface="Open Sans"/>
                  <a:buNone/>
                </a:pPr>
                <a:r>
                  <a:rPr lang="en-US" sz="3600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Open Sans"/>
                  </a:rPr>
                  <a:t>Project Kick-off Meeting</a:t>
                </a:r>
              </a:p>
            </p:txBody>
          </p:sp>
          <p:sp>
            <p:nvSpPr>
              <p:cNvPr id="43" name="Google Shape;315;p19">
                <a:extLst>
                  <a:ext uri="{FF2B5EF4-FFF2-40B4-BE49-F238E27FC236}">
                    <a16:creationId xmlns:a16="http://schemas.microsoft.com/office/drawing/2014/main" id="{FAEE618F-9282-5DA1-DDA1-813027853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5831" y="6482736"/>
                <a:ext cx="1273320" cy="1103765"/>
              </a:xfrm>
              <a:custGeom>
                <a:avLst/>
                <a:gdLst/>
                <a:ahLst/>
                <a:cxnLst>
                  <a:cxn ang="0">
                    <a:pos x="18" y="134"/>
                  </a:cxn>
                  <a:cxn ang="0">
                    <a:pos x="0" y="87"/>
                  </a:cxn>
                  <a:cxn ang="0">
                    <a:pos x="7" y="87"/>
                  </a:cxn>
                  <a:cxn ang="0">
                    <a:pos x="18" y="128"/>
                  </a:cxn>
                  <a:cxn ang="0">
                    <a:pos x="148" y="117"/>
                  </a:cxn>
                  <a:cxn ang="0">
                    <a:pos x="151" y="84"/>
                  </a:cxn>
                  <a:cxn ang="0">
                    <a:pos x="155" y="117"/>
                  </a:cxn>
                  <a:cxn ang="0">
                    <a:pos x="84" y="96"/>
                  </a:cxn>
                  <a:cxn ang="0">
                    <a:pos x="63" y="87"/>
                  </a:cxn>
                  <a:cxn ang="0">
                    <a:pos x="71" y="62"/>
                  </a:cxn>
                  <a:cxn ang="0">
                    <a:pos x="93" y="72"/>
                  </a:cxn>
                  <a:cxn ang="0">
                    <a:pos x="84" y="96"/>
                  </a:cxn>
                  <a:cxn ang="0">
                    <a:pos x="69" y="72"/>
                  </a:cxn>
                  <a:cxn ang="0">
                    <a:pos x="71" y="90"/>
                  </a:cxn>
                  <a:cxn ang="0">
                    <a:pos x="86" y="87"/>
                  </a:cxn>
                  <a:cxn ang="0">
                    <a:pos x="84" y="69"/>
                  </a:cxn>
                  <a:cxn ang="0">
                    <a:pos x="137" y="83"/>
                  </a:cxn>
                  <a:cxn ang="0">
                    <a:pos x="99" y="79"/>
                  </a:cxn>
                  <a:cxn ang="0">
                    <a:pos x="137" y="76"/>
                  </a:cxn>
                  <a:cxn ang="0">
                    <a:pos x="148" y="42"/>
                  </a:cxn>
                  <a:cxn ang="0">
                    <a:pos x="18" y="31"/>
                  </a:cxn>
                  <a:cxn ang="0">
                    <a:pos x="7" y="65"/>
                  </a:cxn>
                  <a:cxn ang="0">
                    <a:pos x="53" y="76"/>
                  </a:cxn>
                  <a:cxn ang="0">
                    <a:pos x="53" y="83"/>
                  </a:cxn>
                  <a:cxn ang="0">
                    <a:pos x="0" y="65"/>
                  </a:cxn>
                  <a:cxn ang="0">
                    <a:pos x="18" y="24"/>
                  </a:cxn>
                  <a:cxn ang="0">
                    <a:pos x="155" y="42"/>
                  </a:cxn>
                  <a:cxn ang="0">
                    <a:pos x="154" y="69"/>
                  </a:cxn>
                  <a:cxn ang="0">
                    <a:pos x="103" y="18"/>
                  </a:cxn>
                  <a:cxn ang="0">
                    <a:pos x="91" y="7"/>
                  </a:cxn>
                  <a:cxn ang="0">
                    <a:pos x="55" y="15"/>
                  </a:cxn>
                  <a:cxn ang="0">
                    <a:pos x="49" y="15"/>
                  </a:cxn>
                  <a:cxn ang="0">
                    <a:pos x="91" y="0"/>
                  </a:cxn>
                  <a:cxn ang="0">
                    <a:pos x="103" y="18"/>
                  </a:cxn>
                </a:cxnLst>
                <a:rect l="0" t="0" r="r" b="b"/>
                <a:pathLst>
                  <a:path w="155" h="134" extrusionOk="0">
                    <a:moveTo>
                      <a:pt x="137" y="134"/>
                    </a:moveTo>
                    <a:cubicBezTo>
                      <a:pt x="18" y="134"/>
                      <a:pt x="18" y="134"/>
                      <a:pt x="18" y="134"/>
                    </a:cubicBezTo>
                    <a:cubicBezTo>
                      <a:pt x="8" y="134"/>
                      <a:pt x="0" y="126"/>
                      <a:pt x="0" y="11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5"/>
                      <a:pt x="2" y="84"/>
                      <a:pt x="4" y="84"/>
                    </a:cubicBezTo>
                    <a:cubicBezTo>
                      <a:pt x="6" y="84"/>
                      <a:pt x="7" y="85"/>
                      <a:pt x="7" y="87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7" y="123"/>
                      <a:pt x="12" y="128"/>
                      <a:pt x="18" y="128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43" y="128"/>
                      <a:pt x="148" y="123"/>
                      <a:pt x="148" y="117"/>
                    </a:cubicBezTo>
                    <a:cubicBezTo>
                      <a:pt x="148" y="88"/>
                      <a:pt x="148" y="88"/>
                      <a:pt x="148" y="88"/>
                    </a:cubicBezTo>
                    <a:cubicBezTo>
                      <a:pt x="148" y="86"/>
                      <a:pt x="150" y="84"/>
                      <a:pt x="151" y="84"/>
                    </a:cubicBezTo>
                    <a:cubicBezTo>
                      <a:pt x="153" y="84"/>
                      <a:pt x="155" y="86"/>
                      <a:pt x="155" y="88"/>
                    </a:cubicBezTo>
                    <a:cubicBezTo>
                      <a:pt x="155" y="117"/>
                      <a:pt x="155" y="117"/>
                      <a:pt x="155" y="117"/>
                    </a:cubicBezTo>
                    <a:cubicBezTo>
                      <a:pt x="155" y="126"/>
                      <a:pt x="147" y="134"/>
                      <a:pt x="137" y="134"/>
                    </a:cubicBezTo>
                    <a:close/>
                    <a:moveTo>
                      <a:pt x="84" y="96"/>
                    </a:moveTo>
                    <a:cubicBezTo>
                      <a:pt x="71" y="96"/>
                      <a:pt x="71" y="96"/>
                      <a:pt x="71" y="96"/>
                    </a:cubicBezTo>
                    <a:cubicBezTo>
                      <a:pt x="67" y="96"/>
                      <a:pt x="63" y="92"/>
                      <a:pt x="63" y="87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67"/>
                      <a:pt x="67" y="62"/>
                      <a:pt x="71" y="62"/>
                    </a:cubicBezTo>
                    <a:cubicBezTo>
                      <a:pt x="84" y="62"/>
                      <a:pt x="84" y="62"/>
                      <a:pt x="84" y="62"/>
                    </a:cubicBezTo>
                    <a:cubicBezTo>
                      <a:pt x="89" y="62"/>
                      <a:pt x="93" y="67"/>
                      <a:pt x="93" y="72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92"/>
                      <a:pt x="89" y="96"/>
                      <a:pt x="84" y="96"/>
                    </a:cubicBezTo>
                    <a:close/>
                    <a:moveTo>
                      <a:pt x="71" y="69"/>
                    </a:moveTo>
                    <a:cubicBezTo>
                      <a:pt x="70" y="69"/>
                      <a:pt x="69" y="70"/>
                      <a:pt x="69" y="72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69" y="88"/>
                      <a:pt x="70" y="90"/>
                      <a:pt x="71" y="9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5" y="90"/>
                      <a:pt x="86" y="88"/>
                      <a:pt x="86" y="87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0"/>
                      <a:pt x="85" y="69"/>
                      <a:pt x="84" y="69"/>
                    </a:cubicBezTo>
                    <a:lnTo>
                      <a:pt x="71" y="69"/>
                    </a:lnTo>
                    <a:close/>
                    <a:moveTo>
                      <a:pt x="137" y="83"/>
                    </a:moveTo>
                    <a:cubicBezTo>
                      <a:pt x="102" y="83"/>
                      <a:pt x="102" y="83"/>
                      <a:pt x="102" y="83"/>
                    </a:cubicBezTo>
                    <a:cubicBezTo>
                      <a:pt x="100" y="83"/>
                      <a:pt x="99" y="81"/>
                      <a:pt x="99" y="79"/>
                    </a:cubicBezTo>
                    <a:cubicBezTo>
                      <a:pt x="99" y="77"/>
                      <a:pt x="100" y="76"/>
                      <a:pt x="102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43" y="76"/>
                      <a:pt x="148" y="71"/>
                      <a:pt x="148" y="65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8" y="36"/>
                      <a:pt x="143" y="31"/>
                      <a:pt x="137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2" y="31"/>
                      <a:pt x="7" y="36"/>
                      <a:pt x="7" y="42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7" y="71"/>
                      <a:pt x="12" y="76"/>
                      <a:pt x="18" y="76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55" y="76"/>
                      <a:pt x="57" y="77"/>
                      <a:pt x="57" y="79"/>
                    </a:cubicBezTo>
                    <a:cubicBezTo>
                      <a:pt x="57" y="81"/>
                      <a:pt x="55" y="83"/>
                      <a:pt x="53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8" y="83"/>
                      <a:pt x="0" y="75"/>
                      <a:pt x="0" y="65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2"/>
                      <a:pt x="8" y="24"/>
                      <a:pt x="18" y="24"/>
                    </a:cubicBezTo>
                    <a:cubicBezTo>
                      <a:pt x="137" y="24"/>
                      <a:pt x="137" y="24"/>
                      <a:pt x="137" y="24"/>
                    </a:cubicBezTo>
                    <a:cubicBezTo>
                      <a:pt x="147" y="24"/>
                      <a:pt x="155" y="32"/>
                      <a:pt x="155" y="42"/>
                    </a:cubicBezTo>
                    <a:cubicBezTo>
                      <a:pt x="155" y="67"/>
                      <a:pt x="155" y="67"/>
                      <a:pt x="155" y="67"/>
                    </a:cubicBezTo>
                    <a:cubicBezTo>
                      <a:pt x="155" y="68"/>
                      <a:pt x="155" y="69"/>
                      <a:pt x="154" y="69"/>
                    </a:cubicBezTo>
                    <a:cubicBezTo>
                      <a:pt x="152" y="77"/>
                      <a:pt x="145" y="83"/>
                      <a:pt x="137" y="83"/>
                    </a:cubicBezTo>
                    <a:close/>
                    <a:moveTo>
                      <a:pt x="103" y="18"/>
                    </a:moveTo>
                    <a:cubicBezTo>
                      <a:pt x="101" y="18"/>
                      <a:pt x="100" y="17"/>
                      <a:pt x="100" y="15"/>
                    </a:cubicBezTo>
                    <a:cubicBezTo>
                      <a:pt x="100" y="11"/>
                      <a:pt x="96" y="7"/>
                      <a:pt x="91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0" y="7"/>
                      <a:pt x="55" y="11"/>
                      <a:pt x="55" y="15"/>
                    </a:cubicBezTo>
                    <a:cubicBezTo>
                      <a:pt x="55" y="17"/>
                      <a:pt x="54" y="18"/>
                      <a:pt x="52" y="18"/>
                    </a:cubicBezTo>
                    <a:cubicBezTo>
                      <a:pt x="50" y="18"/>
                      <a:pt x="49" y="17"/>
                      <a:pt x="49" y="15"/>
                    </a:cubicBezTo>
                    <a:cubicBezTo>
                      <a:pt x="49" y="7"/>
                      <a:pt x="56" y="0"/>
                      <a:pt x="65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9" y="0"/>
                      <a:pt x="107" y="7"/>
                      <a:pt x="107" y="15"/>
                    </a:cubicBezTo>
                    <a:cubicBezTo>
                      <a:pt x="107" y="17"/>
                      <a:pt x="105" y="18"/>
                      <a:pt x="103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F7D4D-D50B-316E-3A77-0907084306F5}"/>
              </a:ext>
            </a:extLst>
          </p:cNvPr>
          <p:cNvGrpSpPr/>
          <p:nvPr/>
        </p:nvGrpSpPr>
        <p:grpSpPr>
          <a:xfrm>
            <a:off x="16865333" y="3602419"/>
            <a:ext cx="3781407" cy="6682821"/>
            <a:chOff x="16865333" y="3602419"/>
            <a:chExt cx="3781407" cy="6682821"/>
          </a:xfrm>
        </p:grpSpPr>
        <p:sp>
          <p:nvSpPr>
            <p:cNvPr id="37" name="Google Shape;309;p19">
              <a:extLst>
                <a:ext uri="{FF2B5EF4-FFF2-40B4-BE49-F238E27FC236}">
                  <a16:creationId xmlns:a16="http://schemas.microsoft.com/office/drawing/2014/main" id="{3BA6A4A4-7328-2162-384F-56EAC24E8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4240" y="5608367"/>
              <a:ext cx="2889072" cy="2899044"/>
            </a:xfrm>
            <a:prstGeom prst="ellipse">
              <a:avLst/>
            </a:prstGeom>
            <a:solidFill>
              <a:srgbClr val="F0EBF5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pPr eaLnBrk="1" hangingPunct="1">
                <a:buClr>
                  <a:srgbClr val="000000"/>
                </a:buClr>
                <a:buFont typeface="Arial" pitchFamily="34" charset="0"/>
                <a:buNone/>
              </a:pPr>
              <a:endParaRPr lang="en-US" sz="1800"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995F10-0E53-CC47-A022-DB8582D6A310}"/>
                </a:ext>
              </a:extLst>
            </p:cNvPr>
            <p:cNvGrpSpPr/>
            <p:nvPr/>
          </p:nvGrpSpPr>
          <p:grpSpPr>
            <a:xfrm>
              <a:off x="16865333" y="3602419"/>
              <a:ext cx="3781407" cy="6682821"/>
              <a:chOff x="16865333" y="3602419"/>
              <a:chExt cx="3781407" cy="6682821"/>
            </a:xfrm>
          </p:grpSpPr>
          <p:sp>
            <p:nvSpPr>
              <p:cNvPr id="22" name="Google Shape;111;p13">
                <a:extLst>
                  <a:ext uri="{FF2B5EF4-FFF2-40B4-BE49-F238E27FC236}">
                    <a16:creationId xmlns:a16="http://schemas.microsoft.com/office/drawing/2014/main" id="{7319FA6D-F15E-BC25-73F2-5402897AD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65333" y="9491958"/>
                <a:ext cx="3781407" cy="793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ts val="3300"/>
                  <a:buFont typeface="Montserrat"/>
                  <a:buNone/>
                </a:pP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14th Aug’22</a:t>
                </a:r>
              </a:p>
            </p:txBody>
          </p:sp>
          <p:sp>
            <p:nvSpPr>
              <p:cNvPr id="25" name="Google Shape;114;p13">
                <a:extLst>
                  <a:ext uri="{FF2B5EF4-FFF2-40B4-BE49-F238E27FC236}">
                    <a16:creationId xmlns:a16="http://schemas.microsoft.com/office/drawing/2014/main" id="{0F05041C-4CF1-7403-E847-E2D433E78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38102" y="3602419"/>
                <a:ext cx="3161348" cy="1878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 algn="ctr" eaLnBrk="1" hangingPunct="1">
                  <a:buClr>
                    <a:srgbClr val="000000"/>
                  </a:buClr>
                  <a:buSzPts val="1300"/>
                  <a:buFont typeface="Open Sans"/>
                  <a:buNone/>
                </a:pPr>
                <a:r>
                  <a:rPr lang="en-US" sz="3600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Open Sans"/>
                  </a:rPr>
                  <a:t>Implementation of KPI’s using Power BI</a:t>
                </a:r>
              </a:p>
            </p:txBody>
          </p:sp>
          <p:sp>
            <p:nvSpPr>
              <p:cNvPr id="44" name="Google Shape;316;p19">
                <a:extLst>
                  <a:ext uri="{FF2B5EF4-FFF2-40B4-BE49-F238E27FC236}">
                    <a16:creationId xmlns:a16="http://schemas.microsoft.com/office/drawing/2014/main" id="{2E95E00C-2F55-7F49-4F44-EC6492D31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2143" y="6472761"/>
                <a:ext cx="1293267" cy="1170256"/>
              </a:xfrm>
              <a:custGeom>
                <a:avLst/>
                <a:gdLst/>
                <a:ahLst/>
                <a:cxnLst>
                  <a:cxn ang="0">
                    <a:pos x="25" y="73"/>
                  </a:cxn>
                  <a:cxn ang="0">
                    <a:pos x="34" y="118"/>
                  </a:cxn>
                  <a:cxn ang="0">
                    <a:pos x="51" y="109"/>
                  </a:cxn>
                  <a:cxn ang="0">
                    <a:pos x="43" y="65"/>
                  </a:cxn>
                  <a:cxn ang="0">
                    <a:pos x="44" y="73"/>
                  </a:cxn>
                  <a:cxn ang="0">
                    <a:pos x="43" y="111"/>
                  </a:cxn>
                  <a:cxn ang="0">
                    <a:pos x="32" y="109"/>
                  </a:cxn>
                  <a:cxn ang="0">
                    <a:pos x="34" y="71"/>
                  </a:cxn>
                  <a:cxn ang="0">
                    <a:pos x="44" y="73"/>
                  </a:cxn>
                  <a:cxn ang="0">
                    <a:pos x="57" y="60"/>
                  </a:cxn>
                  <a:cxn ang="0">
                    <a:pos x="66" y="118"/>
                  </a:cxn>
                  <a:cxn ang="0">
                    <a:pos x="83" y="109"/>
                  </a:cxn>
                  <a:cxn ang="0">
                    <a:pos x="75" y="52"/>
                  </a:cxn>
                  <a:cxn ang="0">
                    <a:pos x="76" y="60"/>
                  </a:cxn>
                  <a:cxn ang="0">
                    <a:pos x="75" y="111"/>
                  </a:cxn>
                  <a:cxn ang="0">
                    <a:pos x="64" y="109"/>
                  </a:cxn>
                  <a:cxn ang="0">
                    <a:pos x="66" y="59"/>
                  </a:cxn>
                  <a:cxn ang="0">
                    <a:pos x="76" y="60"/>
                  </a:cxn>
                  <a:cxn ang="0">
                    <a:pos x="89" y="49"/>
                  </a:cxn>
                  <a:cxn ang="0">
                    <a:pos x="98" y="118"/>
                  </a:cxn>
                  <a:cxn ang="0">
                    <a:pos x="115" y="109"/>
                  </a:cxn>
                  <a:cxn ang="0">
                    <a:pos x="107" y="41"/>
                  </a:cxn>
                  <a:cxn ang="0">
                    <a:pos x="108" y="49"/>
                  </a:cxn>
                  <a:cxn ang="0">
                    <a:pos x="107" y="111"/>
                  </a:cxn>
                  <a:cxn ang="0">
                    <a:pos x="96" y="109"/>
                  </a:cxn>
                  <a:cxn ang="0">
                    <a:pos x="98" y="48"/>
                  </a:cxn>
                  <a:cxn ang="0">
                    <a:pos x="108" y="49"/>
                  </a:cxn>
                  <a:cxn ang="0">
                    <a:pos x="121" y="109"/>
                  </a:cxn>
                  <a:cxn ang="0">
                    <a:pos x="139" y="118"/>
                  </a:cxn>
                  <a:cxn ang="0">
                    <a:pos x="147" y="38"/>
                  </a:cxn>
                  <a:cxn ang="0">
                    <a:pos x="130" y="29"/>
                  </a:cxn>
                  <a:cxn ang="0">
                    <a:pos x="141" y="38"/>
                  </a:cxn>
                  <a:cxn ang="0">
                    <a:pos x="139" y="111"/>
                  </a:cxn>
                  <a:cxn ang="0">
                    <a:pos x="128" y="109"/>
                  </a:cxn>
                  <a:cxn ang="0">
                    <a:pos x="130" y="36"/>
                  </a:cxn>
                  <a:cxn ang="0">
                    <a:pos x="141" y="38"/>
                  </a:cxn>
                  <a:cxn ang="0">
                    <a:pos x="123" y="8"/>
                  </a:cxn>
                  <a:cxn ang="0">
                    <a:pos x="126" y="3"/>
                  </a:cxn>
                  <a:cxn ang="0">
                    <a:pos x="132" y="14"/>
                  </a:cxn>
                  <a:cxn ang="0">
                    <a:pos x="126" y="14"/>
                  </a:cxn>
                  <a:cxn ang="0">
                    <a:pos x="30" y="50"/>
                  </a:cxn>
                  <a:cxn ang="0">
                    <a:pos x="26" y="47"/>
                  </a:cxn>
                  <a:cxn ang="0">
                    <a:pos x="81" y="29"/>
                  </a:cxn>
                  <a:cxn ang="0">
                    <a:pos x="152" y="136"/>
                  </a:cxn>
                  <a:cxn ang="0">
                    <a:pos x="147" y="134"/>
                  </a:cxn>
                  <a:cxn ang="0">
                    <a:pos x="9" y="130"/>
                  </a:cxn>
                  <a:cxn ang="0">
                    <a:pos x="0" y="23"/>
                  </a:cxn>
                  <a:cxn ang="0">
                    <a:pos x="13" y="11"/>
                  </a:cxn>
                  <a:cxn ang="0">
                    <a:pos x="26" y="23"/>
                  </a:cxn>
                  <a:cxn ang="0">
                    <a:pos x="16" y="127"/>
                  </a:cxn>
                  <a:cxn ang="0">
                    <a:pos x="147" y="119"/>
                  </a:cxn>
                  <a:cxn ang="0">
                    <a:pos x="157" y="130"/>
                  </a:cxn>
                </a:cxnLst>
                <a:rect l="0" t="0" r="r" b="b"/>
                <a:pathLst>
                  <a:path w="157" h="142" extrusionOk="0">
                    <a:moveTo>
                      <a:pt x="34" y="65"/>
                    </a:moveTo>
                    <a:cubicBezTo>
                      <a:pt x="29" y="65"/>
                      <a:pt x="25" y="68"/>
                      <a:pt x="25" y="73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5" y="114"/>
                      <a:pt x="29" y="118"/>
                      <a:pt x="34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7" y="118"/>
                      <a:pt x="51" y="114"/>
                      <a:pt x="51" y="109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1" y="68"/>
                      <a:pt x="47" y="65"/>
                      <a:pt x="43" y="65"/>
                    </a:cubicBezTo>
                    <a:lnTo>
                      <a:pt x="34" y="65"/>
                    </a:lnTo>
                    <a:close/>
                    <a:moveTo>
                      <a:pt x="44" y="73"/>
                    </a:move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10"/>
                      <a:pt x="44" y="111"/>
                      <a:pt x="43" y="111"/>
                    </a:cubicBezTo>
                    <a:cubicBezTo>
                      <a:pt x="34" y="111"/>
                      <a:pt x="34" y="111"/>
                      <a:pt x="34" y="111"/>
                    </a:cubicBezTo>
                    <a:cubicBezTo>
                      <a:pt x="33" y="111"/>
                      <a:pt x="32" y="110"/>
                      <a:pt x="32" y="109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2"/>
                      <a:pt x="33" y="71"/>
                      <a:pt x="3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4" y="71"/>
                      <a:pt x="44" y="72"/>
                      <a:pt x="44" y="73"/>
                    </a:cubicBezTo>
                    <a:close/>
                    <a:moveTo>
                      <a:pt x="66" y="52"/>
                    </a:moveTo>
                    <a:cubicBezTo>
                      <a:pt x="61" y="52"/>
                      <a:pt x="57" y="56"/>
                      <a:pt x="57" y="60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57" y="114"/>
                      <a:pt x="61" y="118"/>
                      <a:pt x="66" y="118"/>
                    </a:cubicBezTo>
                    <a:cubicBezTo>
                      <a:pt x="75" y="118"/>
                      <a:pt x="75" y="118"/>
                      <a:pt x="75" y="118"/>
                    </a:cubicBezTo>
                    <a:cubicBezTo>
                      <a:pt x="79" y="118"/>
                      <a:pt x="83" y="114"/>
                      <a:pt x="83" y="109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56"/>
                      <a:pt x="79" y="52"/>
                      <a:pt x="75" y="52"/>
                    </a:cubicBezTo>
                    <a:lnTo>
                      <a:pt x="66" y="52"/>
                    </a:lnTo>
                    <a:close/>
                    <a:moveTo>
                      <a:pt x="76" y="60"/>
                    </a:move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110"/>
                      <a:pt x="76" y="111"/>
                      <a:pt x="75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5" y="111"/>
                      <a:pt x="64" y="110"/>
                      <a:pt x="64" y="10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59"/>
                      <a:pt x="65" y="59"/>
                      <a:pt x="66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6" y="59"/>
                      <a:pt x="76" y="59"/>
                      <a:pt x="76" y="60"/>
                    </a:cubicBezTo>
                    <a:close/>
                    <a:moveTo>
                      <a:pt x="98" y="41"/>
                    </a:moveTo>
                    <a:cubicBezTo>
                      <a:pt x="93" y="41"/>
                      <a:pt x="89" y="45"/>
                      <a:pt x="89" y="4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114"/>
                      <a:pt x="93" y="118"/>
                      <a:pt x="98" y="118"/>
                    </a:cubicBezTo>
                    <a:cubicBezTo>
                      <a:pt x="107" y="118"/>
                      <a:pt x="107" y="118"/>
                      <a:pt x="107" y="118"/>
                    </a:cubicBezTo>
                    <a:cubicBezTo>
                      <a:pt x="111" y="118"/>
                      <a:pt x="115" y="114"/>
                      <a:pt x="115" y="109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15" y="45"/>
                      <a:pt x="111" y="41"/>
                      <a:pt x="107" y="41"/>
                    </a:cubicBezTo>
                    <a:lnTo>
                      <a:pt x="98" y="41"/>
                    </a:lnTo>
                    <a:close/>
                    <a:moveTo>
                      <a:pt x="108" y="49"/>
                    </a:moveTo>
                    <a:cubicBezTo>
                      <a:pt x="108" y="109"/>
                      <a:pt x="108" y="109"/>
                      <a:pt x="108" y="109"/>
                    </a:cubicBezTo>
                    <a:cubicBezTo>
                      <a:pt x="108" y="110"/>
                      <a:pt x="108" y="111"/>
                      <a:pt x="107" y="111"/>
                    </a:cubicBezTo>
                    <a:cubicBezTo>
                      <a:pt x="98" y="111"/>
                      <a:pt x="98" y="111"/>
                      <a:pt x="98" y="111"/>
                    </a:cubicBezTo>
                    <a:cubicBezTo>
                      <a:pt x="97" y="111"/>
                      <a:pt x="96" y="110"/>
                      <a:pt x="96" y="109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8"/>
                      <a:pt x="97" y="48"/>
                      <a:pt x="98" y="48"/>
                    </a:cubicBezTo>
                    <a:cubicBezTo>
                      <a:pt x="107" y="48"/>
                      <a:pt x="107" y="48"/>
                      <a:pt x="107" y="48"/>
                    </a:cubicBezTo>
                    <a:cubicBezTo>
                      <a:pt x="108" y="48"/>
                      <a:pt x="108" y="48"/>
                      <a:pt x="108" y="49"/>
                    </a:cubicBezTo>
                    <a:close/>
                    <a:moveTo>
                      <a:pt x="121" y="38"/>
                    </a:moveTo>
                    <a:cubicBezTo>
                      <a:pt x="121" y="109"/>
                      <a:pt x="121" y="109"/>
                      <a:pt x="121" y="109"/>
                    </a:cubicBezTo>
                    <a:cubicBezTo>
                      <a:pt x="121" y="114"/>
                      <a:pt x="125" y="118"/>
                      <a:pt x="130" y="118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3" y="118"/>
                      <a:pt x="147" y="114"/>
                      <a:pt x="147" y="109"/>
                    </a:cubicBezTo>
                    <a:cubicBezTo>
                      <a:pt x="147" y="38"/>
                      <a:pt x="147" y="38"/>
                      <a:pt x="147" y="38"/>
                    </a:cubicBezTo>
                    <a:cubicBezTo>
                      <a:pt x="147" y="33"/>
                      <a:pt x="143" y="29"/>
                      <a:pt x="139" y="29"/>
                    </a:cubicBezTo>
                    <a:cubicBezTo>
                      <a:pt x="130" y="29"/>
                      <a:pt x="130" y="29"/>
                      <a:pt x="130" y="29"/>
                    </a:cubicBezTo>
                    <a:cubicBezTo>
                      <a:pt x="125" y="29"/>
                      <a:pt x="121" y="33"/>
                      <a:pt x="121" y="38"/>
                    </a:cubicBezTo>
                    <a:close/>
                    <a:moveTo>
                      <a:pt x="141" y="38"/>
                    </a:moveTo>
                    <a:cubicBezTo>
                      <a:pt x="141" y="109"/>
                      <a:pt x="141" y="109"/>
                      <a:pt x="141" y="109"/>
                    </a:cubicBezTo>
                    <a:cubicBezTo>
                      <a:pt x="141" y="110"/>
                      <a:pt x="140" y="111"/>
                      <a:pt x="139" y="111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29" y="111"/>
                      <a:pt x="128" y="110"/>
                      <a:pt x="128" y="109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28" y="37"/>
                      <a:pt x="129" y="36"/>
                      <a:pt x="130" y="36"/>
                    </a:cubicBezTo>
                    <a:cubicBezTo>
                      <a:pt x="139" y="36"/>
                      <a:pt x="139" y="36"/>
                      <a:pt x="139" y="36"/>
                    </a:cubicBezTo>
                    <a:cubicBezTo>
                      <a:pt x="140" y="36"/>
                      <a:pt x="141" y="37"/>
                      <a:pt x="141" y="38"/>
                    </a:cubicBezTo>
                    <a:close/>
                    <a:moveTo>
                      <a:pt x="81" y="29"/>
                    </a:moveTo>
                    <a:cubicBezTo>
                      <a:pt x="102" y="20"/>
                      <a:pt x="123" y="8"/>
                      <a:pt x="123" y="8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6" y="3"/>
                      <a:pt x="126" y="3"/>
                      <a:pt x="126" y="3"/>
                    </a:cubicBezTo>
                    <a:cubicBezTo>
                      <a:pt x="133" y="6"/>
                      <a:pt x="133" y="6"/>
                      <a:pt x="133" y="6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0" y="22"/>
                      <a:pt x="130" y="22"/>
                      <a:pt x="130" y="2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3" y="16"/>
                      <a:pt x="103" y="27"/>
                      <a:pt x="83" y="35"/>
                    </a:cubicBezTo>
                    <a:cubicBezTo>
                      <a:pt x="60" y="44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29" y="50"/>
                    </a:cubicBezTo>
                    <a:cubicBezTo>
                      <a:pt x="28" y="50"/>
                      <a:pt x="26" y="49"/>
                      <a:pt x="26" y="47"/>
                    </a:cubicBezTo>
                    <a:cubicBezTo>
                      <a:pt x="26" y="45"/>
                      <a:pt x="27" y="44"/>
                      <a:pt x="29" y="43"/>
                    </a:cubicBezTo>
                    <a:cubicBezTo>
                      <a:pt x="29" y="43"/>
                      <a:pt x="58" y="37"/>
                      <a:pt x="81" y="29"/>
                    </a:cubicBezTo>
                    <a:close/>
                    <a:moveTo>
                      <a:pt x="157" y="130"/>
                    </a:moveTo>
                    <a:cubicBezTo>
                      <a:pt x="152" y="136"/>
                      <a:pt x="152" y="136"/>
                      <a:pt x="152" y="136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34"/>
                      <a:pt x="147" y="134"/>
                      <a:pt x="147" y="134"/>
                    </a:cubicBezTo>
                    <a:cubicBezTo>
                      <a:pt x="13" y="134"/>
                      <a:pt x="13" y="134"/>
                      <a:pt x="13" y="134"/>
                    </a:cubicBezTo>
                    <a:cubicBezTo>
                      <a:pt x="11" y="134"/>
                      <a:pt x="9" y="132"/>
                      <a:pt x="9" y="13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27"/>
                      <a:pt x="16" y="127"/>
                      <a:pt x="16" y="127"/>
                    </a:cubicBezTo>
                    <a:cubicBezTo>
                      <a:pt x="147" y="127"/>
                      <a:pt x="147" y="127"/>
                      <a:pt x="147" y="127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52" y="124"/>
                      <a:pt x="152" y="124"/>
                      <a:pt x="152" y="124"/>
                    </a:cubicBezTo>
                    <a:lnTo>
                      <a:pt x="157" y="1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D1D491-A95F-BEC1-C52F-73F6789BAB92}"/>
              </a:ext>
            </a:extLst>
          </p:cNvPr>
          <p:cNvGrpSpPr/>
          <p:nvPr/>
        </p:nvGrpSpPr>
        <p:grpSpPr>
          <a:xfrm>
            <a:off x="3972548" y="3674276"/>
            <a:ext cx="2948168" cy="6717968"/>
            <a:chOff x="3972548" y="3674276"/>
            <a:chExt cx="2948168" cy="6717968"/>
          </a:xfrm>
        </p:grpSpPr>
        <p:sp>
          <p:nvSpPr>
            <p:cNvPr id="33" name="Google Shape;305;p19">
              <a:extLst>
                <a:ext uri="{FF2B5EF4-FFF2-40B4-BE49-F238E27FC236}">
                  <a16:creationId xmlns:a16="http://schemas.microsoft.com/office/drawing/2014/main" id="{08C98DDF-070B-66FF-92B3-CEECC4F62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548" y="5608367"/>
              <a:ext cx="2889070" cy="2899044"/>
            </a:xfrm>
            <a:prstGeom prst="ellipse">
              <a:avLst/>
            </a:prstGeom>
            <a:solidFill>
              <a:srgbClr val="F7F2D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pPr eaLnBrk="1" hangingPunct="1">
                <a:buClr>
                  <a:srgbClr val="000000"/>
                </a:buClr>
                <a:buFont typeface="Arial" pitchFamily="34" charset="0"/>
                <a:buNone/>
              </a:pPr>
              <a:endParaRPr lang="en-US" sz="1800"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060679-57BE-34B3-616F-691157D159BE}"/>
                </a:ext>
              </a:extLst>
            </p:cNvPr>
            <p:cNvGrpSpPr/>
            <p:nvPr/>
          </p:nvGrpSpPr>
          <p:grpSpPr>
            <a:xfrm>
              <a:off x="4016850" y="3674276"/>
              <a:ext cx="2903866" cy="6717968"/>
              <a:chOff x="4016850" y="3674276"/>
              <a:chExt cx="2903866" cy="6717968"/>
            </a:xfrm>
          </p:grpSpPr>
          <p:sp>
            <p:nvSpPr>
              <p:cNvPr id="2" name="Google Shape;84;p13">
                <a:extLst>
                  <a:ext uri="{FF2B5EF4-FFF2-40B4-BE49-F238E27FC236}">
                    <a16:creationId xmlns:a16="http://schemas.microsoft.com/office/drawing/2014/main" id="{58B1CCC8-B04F-19FA-D706-6630E14E09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3120" y="3674276"/>
                <a:ext cx="2851327" cy="188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 algn="ctr" eaLnBrk="1" hangingPunct="1">
                  <a:buClr>
                    <a:srgbClr val="000000"/>
                  </a:buClr>
                  <a:buSzPts val="1300"/>
                  <a:buFont typeface="Open Sans"/>
                  <a:buNone/>
                </a:pPr>
                <a:r>
                  <a:rPr lang="en-US" sz="3600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Open Sans"/>
                  </a:rPr>
                  <a:t>Understand the Dataset and KPI’s</a:t>
                </a:r>
              </a:p>
            </p:txBody>
          </p:sp>
          <p:sp>
            <p:nvSpPr>
              <p:cNvPr id="18" name="Google Shape;107;p13">
                <a:extLst>
                  <a:ext uri="{FF2B5EF4-FFF2-40B4-BE49-F238E27FC236}">
                    <a16:creationId xmlns:a16="http://schemas.microsoft.com/office/drawing/2014/main" id="{284E18A6-528F-C1B4-604F-18DE94D24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6850" y="9384954"/>
                <a:ext cx="2903866" cy="1007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ts val="3300"/>
                  <a:buFont typeface="Montserrat"/>
                  <a:buNone/>
                </a:pP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17</a:t>
                </a:r>
                <a:r>
                  <a:rPr lang="en-US" sz="4800" b="1" i="1" baseline="30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th</a:t>
                </a: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 July’22</a:t>
                </a:r>
                <a:endParaRPr lang="en-US" sz="3200" b="1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Google Shape;317;p19">
                <a:extLst>
                  <a:ext uri="{FF2B5EF4-FFF2-40B4-BE49-F238E27FC236}">
                    <a16:creationId xmlns:a16="http://schemas.microsoft.com/office/drawing/2014/main" id="{5FFD5893-641D-BF81-BF79-8CD0785E0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072" y="6316506"/>
                <a:ext cx="1266671" cy="1492741"/>
              </a:xfrm>
              <a:custGeom>
                <a:avLst/>
                <a:gdLst/>
                <a:ahLst/>
                <a:cxnLst>
                  <a:cxn ang="0">
                    <a:pos x="63" y="181"/>
                  </a:cxn>
                  <a:cxn ang="0">
                    <a:pos x="63" y="174"/>
                  </a:cxn>
                  <a:cxn ang="0">
                    <a:pos x="92" y="177"/>
                  </a:cxn>
                  <a:cxn ang="0">
                    <a:pos x="95" y="169"/>
                  </a:cxn>
                  <a:cxn ang="0">
                    <a:pos x="53" y="166"/>
                  </a:cxn>
                  <a:cxn ang="0">
                    <a:pos x="95" y="162"/>
                  </a:cxn>
                  <a:cxn ang="0">
                    <a:pos x="95" y="169"/>
                  </a:cxn>
                  <a:cxn ang="0">
                    <a:pos x="60" y="156"/>
                  </a:cxn>
                  <a:cxn ang="0">
                    <a:pos x="49" y="148"/>
                  </a:cxn>
                  <a:cxn ang="0">
                    <a:pos x="47" y="131"/>
                  </a:cxn>
                  <a:cxn ang="0">
                    <a:pos x="26" y="67"/>
                  </a:cxn>
                  <a:cxn ang="0">
                    <a:pos x="125" y="67"/>
                  </a:cxn>
                  <a:cxn ang="0">
                    <a:pos x="104" y="131"/>
                  </a:cxn>
                  <a:cxn ang="0">
                    <a:pos x="101" y="148"/>
                  </a:cxn>
                  <a:cxn ang="0">
                    <a:pos x="75" y="156"/>
                  </a:cxn>
                  <a:cxn ang="0">
                    <a:pos x="90" y="150"/>
                  </a:cxn>
                  <a:cxn ang="0">
                    <a:pos x="95" y="140"/>
                  </a:cxn>
                  <a:cxn ang="0">
                    <a:pos x="112" y="102"/>
                  </a:cxn>
                  <a:cxn ang="0">
                    <a:pos x="75" y="39"/>
                  </a:cxn>
                  <a:cxn ang="0">
                    <a:pos x="39" y="102"/>
                  </a:cxn>
                  <a:cxn ang="0">
                    <a:pos x="55" y="140"/>
                  </a:cxn>
                  <a:cxn ang="0">
                    <a:pos x="61" y="150"/>
                  </a:cxn>
                  <a:cxn ang="0">
                    <a:pos x="16" y="83"/>
                  </a:cxn>
                  <a:cxn ang="0">
                    <a:pos x="0" y="80"/>
                  </a:cxn>
                  <a:cxn ang="0">
                    <a:pos x="16" y="76"/>
                  </a:cxn>
                  <a:cxn ang="0">
                    <a:pos x="16" y="83"/>
                  </a:cxn>
                  <a:cxn ang="0">
                    <a:pos x="134" y="81"/>
                  </a:cxn>
                  <a:cxn ang="0">
                    <a:pos x="134" y="74"/>
                  </a:cxn>
                  <a:cxn ang="0">
                    <a:pos x="154" y="77"/>
                  </a:cxn>
                  <a:cxn ang="0">
                    <a:pos x="45" y="78"/>
                  </a:cxn>
                  <a:cxn ang="0">
                    <a:pos x="42" y="74"/>
                  </a:cxn>
                  <a:cxn ang="0">
                    <a:pos x="77" y="49"/>
                  </a:cxn>
                  <a:cxn ang="0">
                    <a:pos x="77" y="56"/>
                  </a:cxn>
                  <a:cxn ang="0">
                    <a:pos x="45" y="78"/>
                  </a:cxn>
                  <a:cxn ang="0">
                    <a:pos x="116" y="40"/>
                  </a:cxn>
                  <a:cxn ang="0">
                    <a:pos x="127" y="24"/>
                  </a:cxn>
                  <a:cxn ang="0">
                    <a:pos x="132" y="29"/>
                  </a:cxn>
                  <a:cxn ang="0">
                    <a:pos x="118" y="41"/>
                  </a:cxn>
                  <a:cxn ang="0">
                    <a:pos x="31" y="40"/>
                  </a:cxn>
                  <a:cxn ang="0">
                    <a:pos x="19" y="24"/>
                  </a:cxn>
                  <a:cxn ang="0">
                    <a:pos x="36" y="35"/>
                  </a:cxn>
                  <a:cxn ang="0">
                    <a:pos x="33" y="41"/>
                  </a:cxn>
                  <a:cxn ang="0">
                    <a:pos x="72" y="23"/>
                  </a:cxn>
                  <a:cxn ang="0">
                    <a:pos x="75" y="0"/>
                  </a:cxn>
                  <a:cxn ang="0">
                    <a:pos x="79" y="23"/>
                  </a:cxn>
                </a:cxnLst>
                <a:rect l="0" t="0" r="r" b="b"/>
                <a:pathLst>
                  <a:path w="154" h="181" extrusionOk="0">
                    <a:moveTo>
                      <a:pt x="88" y="181"/>
                    </a:moveTo>
                    <a:cubicBezTo>
                      <a:pt x="63" y="181"/>
                      <a:pt x="63" y="181"/>
                      <a:pt x="63" y="181"/>
                    </a:cubicBezTo>
                    <a:cubicBezTo>
                      <a:pt x="61" y="181"/>
                      <a:pt x="60" y="179"/>
                      <a:pt x="60" y="177"/>
                    </a:cubicBezTo>
                    <a:cubicBezTo>
                      <a:pt x="60" y="175"/>
                      <a:pt x="61" y="174"/>
                      <a:pt x="63" y="174"/>
                    </a:cubicBezTo>
                    <a:cubicBezTo>
                      <a:pt x="88" y="174"/>
                      <a:pt x="88" y="174"/>
                      <a:pt x="88" y="174"/>
                    </a:cubicBezTo>
                    <a:cubicBezTo>
                      <a:pt x="90" y="174"/>
                      <a:pt x="92" y="175"/>
                      <a:pt x="92" y="177"/>
                    </a:cubicBezTo>
                    <a:cubicBezTo>
                      <a:pt x="92" y="179"/>
                      <a:pt x="90" y="181"/>
                      <a:pt x="88" y="181"/>
                    </a:cubicBezTo>
                    <a:close/>
                    <a:moveTo>
                      <a:pt x="95" y="169"/>
                    </a:moveTo>
                    <a:cubicBezTo>
                      <a:pt x="56" y="169"/>
                      <a:pt x="56" y="169"/>
                      <a:pt x="56" y="169"/>
                    </a:cubicBezTo>
                    <a:cubicBezTo>
                      <a:pt x="54" y="169"/>
                      <a:pt x="53" y="167"/>
                      <a:pt x="53" y="166"/>
                    </a:cubicBezTo>
                    <a:cubicBezTo>
                      <a:pt x="53" y="164"/>
                      <a:pt x="54" y="162"/>
                      <a:pt x="56" y="162"/>
                    </a:cubicBezTo>
                    <a:cubicBezTo>
                      <a:pt x="95" y="162"/>
                      <a:pt x="95" y="162"/>
                      <a:pt x="95" y="162"/>
                    </a:cubicBezTo>
                    <a:cubicBezTo>
                      <a:pt x="97" y="162"/>
                      <a:pt x="99" y="164"/>
                      <a:pt x="99" y="166"/>
                    </a:cubicBezTo>
                    <a:cubicBezTo>
                      <a:pt x="99" y="167"/>
                      <a:pt x="97" y="169"/>
                      <a:pt x="95" y="169"/>
                    </a:cubicBezTo>
                    <a:close/>
                    <a:moveTo>
                      <a:pt x="75" y="156"/>
                    </a:moveTo>
                    <a:cubicBezTo>
                      <a:pt x="68" y="156"/>
                      <a:pt x="61" y="156"/>
                      <a:pt x="60" y="156"/>
                    </a:cubicBezTo>
                    <a:cubicBezTo>
                      <a:pt x="60" y="156"/>
                      <a:pt x="60" y="156"/>
                      <a:pt x="60" y="156"/>
                    </a:cubicBezTo>
                    <a:cubicBezTo>
                      <a:pt x="54" y="156"/>
                      <a:pt x="50" y="154"/>
                      <a:pt x="49" y="148"/>
                    </a:cubicBezTo>
                    <a:cubicBezTo>
                      <a:pt x="48" y="145"/>
                      <a:pt x="48" y="143"/>
                      <a:pt x="48" y="140"/>
                    </a:cubicBezTo>
                    <a:cubicBezTo>
                      <a:pt x="48" y="136"/>
                      <a:pt x="48" y="133"/>
                      <a:pt x="47" y="131"/>
                    </a:cubicBezTo>
                    <a:cubicBezTo>
                      <a:pt x="41" y="121"/>
                      <a:pt x="38" y="115"/>
                      <a:pt x="33" y="105"/>
                    </a:cubicBezTo>
                    <a:cubicBezTo>
                      <a:pt x="28" y="95"/>
                      <a:pt x="22" y="81"/>
                      <a:pt x="26" y="67"/>
                    </a:cubicBezTo>
                    <a:cubicBezTo>
                      <a:pt x="30" y="50"/>
                      <a:pt x="49" y="33"/>
                      <a:pt x="75" y="33"/>
                    </a:cubicBezTo>
                    <a:cubicBezTo>
                      <a:pt x="102" y="33"/>
                      <a:pt x="120" y="50"/>
                      <a:pt x="125" y="67"/>
                    </a:cubicBezTo>
                    <a:cubicBezTo>
                      <a:pt x="128" y="81"/>
                      <a:pt x="123" y="95"/>
                      <a:pt x="118" y="105"/>
                    </a:cubicBezTo>
                    <a:cubicBezTo>
                      <a:pt x="113" y="115"/>
                      <a:pt x="109" y="121"/>
                      <a:pt x="104" y="131"/>
                    </a:cubicBezTo>
                    <a:cubicBezTo>
                      <a:pt x="102" y="133"/>
                      <a:pt x="102" y="136"/>
                      <a:pt x="102" y="140"/>
                    </a:cubicBezTo>
                    <a:cubicBezTo>
                      <a:pt x="102" y="143"/>
                      <a:pt x="102" y="145"/>
                      <a:pt x="101" y="148"/>
                    </a:cubicBezTo>
                    <a:cubicBezTo>
                      <a:pt x="100" y="154"/>
                      <a:pt x="97" y="156"/>
                      <a:pt x="90" y="156"/>
                    </a:cubicBezTo>
                    <a:cubicBezTo>
                      <a:pt x="90" y="156"/>
                      <a:pt x="83" y="156"/>
                      <a:pt x="75" y="156"/>
                    </a:cubicBezTo>
                    <a:close/>
                    <a:moveTo>
                      <a:pt x="61" y="150"/>
                    </a:moveTo>
                    <a:cubicBezTo>
                      <a:pt x="61" y="150"/>
                      <a:pt x="89" y="150"/>
                      <a:pt x="90" y="150"/>
                    </a:cubicBezTo>
                    <a:cubicBezTo>
                      <a:pt x="94" y="150"/>
                      <a:pt x="94" y="149"/>
                      <a:pt x="95" y="146"/>
                    </a:cubicBezTo>
                    <a:cubicBezTo>
                      <a:pt x="95" y="144"/>
                      <a:pt x="95" y="142"/>
                      <a:pt x="95" y="140"/>
                    </a:cubicBezTo>
                    <a:cubicBezTo>
                      <a:pt x="96" y="136"/>
                      <a:pt x="96" y="131"/>
                      <a:pt x="98" y="127"/>
                    </a:cubicBezTo>
                    <a:cubicBezTo>
                      <a:pt x="103" y="118"/>
                      <a:pt x="107" y="111"/>
                      <a:pt x="112" y="102"/>
                    </a:cubicBezTo>
                    <a:cubicBezTo>
                      <a:pt x="115" y="95"/>
                      <a:pt x="121" y="81"/>
                      <a:pt x="118" y="69"/>
                    </a:cubicBezTo>
                    <a:cubicBezTo>
                      <a:pt x="114" y="54"/>
                      <a:pt x="98" y="39"/>
                      <a:pt x="75" y="39"/>
                    </a:cubicBezTo>
                    <a:cubicBezTo>
                      <a:pt x="52" y="39"/>
                      <a:pt x="36" y="54"/>
                      <a:pt x="32" y="69"/>
                    </a:cubicBezTo>
                    <a:cubicBezTo>
                      <a:pt x="29" y="81"/>
                      <a:pt x="35" y="95"/>
                      <a:pt x="39" y="102"/>
                    </a:cubicBezTo>
                    <a:cubicBezTo>
                      <a:pt x="44" y="111"/>
                      <a:pt x="47" y="118"/>
                      <a:pt x="52" y="127"/>
                    </a:cubicBezTo>
                    <a:cubicBezTo>
                      <a:pt x="55" y="131"/>
                      <a:pt x="55" y="136"/>
                      <a:pt x="55" y="140"/>
                    </a:cubicBezTo>
                    <a:cubicBezTo>
                      <a:pt x="55" y="142"/>
                      <a:pt x="55" y="144"/>
                      <a:pt x="56" y="146"/>
                    </a:cubicBezTo>
                    <a:cubicBezTo>
                      <a:pt x="56" y="149"/>
                      <a:pt x="56" y="150"/>
                      <a:pt x="61" y="150"/>
                    </a:cubicBezTo>
                    <a:cubicBezTo>
                      <a:pt x="61" y="150"/>
                      <a:pt x="61" y="150"/>
                      <a:pt x="61" y="150"/>
                    </a:cubicBezTo>
                    <a:close/>
                    <a:moveTo>
                      <a:pt x="16" y="83"/>
                    </a:moveTo>
                    <a:cubicBezTo>
                      <a:pt x="3" y="83"/>
                      <a:pt x="3" y="83"/>
                      <a:pt x="3" y="83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78"/>
                      <a:pt x="1" y="76"/>
                      <a:pt x="3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8" y="76"/>
                      <a:pt x="20" y="78"/>
                      <a:pt x="20" y="80"/>
                    </a:cubicBezTo>
                    <a:cubicBezTo>
                      <a:pt x="20" y="82"/>
                      <a:pt x="18" y="83"/>
                      <a:pt x="16" y="83"/>
                    </a:cubicBezTo>
                    <a:close/>
                    <a:moveTo>
                      <a:pt x="150" y="81"/>
                    </a:moveTo>
                    <a:cubicBezTo>
                      <a:pt x="134" y="81"/>
                      <a:pt x="134" y="81"/>
                      <a:pt x="134" y="81"/>
                    </a:cubicBezTo>
                    <a:cubicBezTo>
                      <a:pt x="132" y="81"/>
                      <a:pt x="131" y="79"/>
                      <a:pt x="131" y="77"/>
                    </a:cubicBezTo>
                    <a:cubicBezTo>
                      <a:pt x="131" y="75"/>
                      <a:pt x="132" y="74"/>
                      <a:pt x="134" y="74"/>
                    </a:cubicBezTo>
                    <a:cubicBezTo>
                      <a:pt x="150" y="74"/>
                      <a:pt x="150" y="74"/>
                      <a:pt x="150" y="74"/>
                    </a:cubicBezTo>
                    <a:cubicBezTo>
                      <a:pt x="152" y="74"/>
                      <a:pt x="154" y="75"/>
                      <a:pt x="154" y="77"/>
                    </a:cubicBezTo>
                    <a:cubicBezTo>
                      <a:pt x="154" y="79"/>
                      <a:pt x="152" y="81"/>
                      <a:pt x="150" y="81"/>
                    </a:cubicBezTo>
                    <a:close/>
                    <a:moveTo>
                      <a:pt x="45" y="78"/>
                    </a:moveTo>
                    <a:cubicBezTo>
                      <a:pt x="45" y="78"/>
                      <a:pt x="44" y="78"/>
                      <a:pt x="44" y="78"/>
                    </a:cubicBezTo>
                    <a:cubicBezTo>
                      <a:pt x="42" y="77"/>
                      <a:pt x="41" y="76"/>
                      <a:pt x="42" y="74"/>
                    </a:cubicBezTo>
                    <a:cubicBezTo>
                      <a:pt x="45" y="61"/>
                      <a:pt x="58" y="49"/>
                      <a:pt x="77" y="49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9" y="49"/>
                      <a:pt x="80" y="50"/>
                      <a:pt x="80" y="52"/>
                    </a:cubicBezTo>
                    <a:cubicBezTo>
                      <a:pt x="80" y="54"/>
                      <a:pt x="79" y="56"/>
                      <a:pt x="77" y="56"/>
                    </a:cubicBezTo>
                    <a:cubicBezTo>
                      <a:pt x="62" y="56"/>
                      <a:pt x="51" y="66"/>
                      <a:pt x="48" y="75"/>
                    </a:cubicBezTo>
                    <a:cubicBezTo>
                      <a:pt x="48" y="77"/>
                      <a:pt x="47" y="78"/>
                      <a:pt x="45" y="78"/>
                    </a:cubicBezTo>
                    <a:close/>
                    <a:moveTo>
                      <a:pt x="118" y="41"/>
                    </a:moveTo>
                    <a:cubicBezTo>
                      <a:pt x="117" y="41"/>
                      <a:pt x="117" y="41"/>
                      <a:pt x="116" y="40"/>
                    </a:cubicBezTo>
                    <a:cubicBezTo>
                      <a:pt x="115" y="39"/>
                      <a:pt x="115" y="37"/>
                      <a:pt x="116" y="35"/>
                    </a:cubicBezTo>
                    <a:cubicBezTo>
                      <a:pt x="127" y="24"/>
                      <a:pt x="127" y="24"/>
                      <a:pt x="127" y="24"/>
                    </a:cubicBezTo>
                    <a:cubicBezTo>
                      <a:pt x="129" y="23"/>
                      <a:pt x="131" y="23"/>
                      <a:pt x="132" y="24"/>
                    </a:cubicBezTo>
                    <a:cubicBezTo>
                      <a:pt x="133" y="25"/>
                      <a:pt x="133" y="28"/>
                      <a:pt x="132" y="29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0" y="41"/>
                      <a:pt x="119" y="41"/>
                      <a:pt x="118" y="41"/>
                    </a:cubicBezTo>
                    <a:close/>
                    <a:moveTo>
                      <a:pt x="33" y="41"/>
                    </a:moveTo>
                    <a:cubicBezTo>
                      <a:pt x="32" y="41"/>
                      <a:pt x="31" y="41"/>
                      <a:pt x="31" y="4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28"/>
                      <a:pt x="18" y="25"/>
                      <a:pt x="19" y="24"/>
                    </a:cubicBezTo>
                    <a:cubicBezTo>
                      <a:pt x="21" y="23"/>
                      <a:pt x="23" y="23"/>
                      <a:pt x="24" y="24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7" y="37"/>
                      <a:pt x="37" y="39"/>
                      <a:pt x="36" y="40"/>
                    </a:cubicBezTo>
                    <a:cubicBezTo>
                      <a:pt x="35" y="41"/>
                      <a:pt x="34" y="41"/>
                      <a:pt x="33" y="41"/>
                    </a:cubicBezTo>
                    <a:close/>
                    <a:moveTo>
                      <a:pt x="75" y="26"/>
                    </a:moveTo>
                    <a:cubicBezTo>
                      <a:pt x="73" y="26"/>
                      <a:pt x="72" y="25"/>
                      <a:pt x="72" y="23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2"/>
                      <a:pt x="73" y="0"/>
                      <a:pt x="75" y="0"/>
                    </a:cubicBezTo>
                    <a:cubicBezTo>
                      <a:pt x="77" y="0"/>
                      <a:pt x="79" y="2"/>
                      <a:pt x="79" y="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5"/>
                      <a:pt x="77" y="26"/>
                      <a:pt x="75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71DF1A-3E18-CD58-0DDD-D8D84B92C5A5}"/>
              </a:ext>
            </a:extLst>
          </p:cNvPr>
          <p:cNvGrpSpPr/>
          <p:nvPr/>
        </p:nvGrpSpPr>
        <p:grpSpPr>
          <a:xfrm>
            <a:off x="20531913" y="4250176"/>
            <a:ext cx="3251879" cy="6612747"/>
            <a:chOff x="20531913" y="4250176"/>
            <a:chExt cx="3251879" cy="6612747"/>
          </a:xfrm>
        </p:grpSpPr>
        <p:sp>
          <p:nvSpPr>
            <p:cNvPr id="38" name="Google Shape;310;p19">
              <a:extLst>
                <a:ext uri="{FF2B5EF4-FFF2-40B4-BE49-F238E27FC236}">
                  <a16:creationId xmlns:a16="http://schemas.microsoft.com/office/drawing/2014/main" id="{B7D04E35-DD1A-55DD-81B4-3098D2DE0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8833" y="5608367"/>
              <a:ext cx="2889072" cy="2899044"/>
            </a:xfrm>
            <a:prstGeom prst="ellipse">
              <a:avLst/>
            </a:prstGeom>
            <a:solidFill>
              <a:srgbClr val="F7EDF4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pPr eaLnBrk="1" hangingPunct="1">
                <a:buClr>
                  <a:srgbClr val="000000"/>
                </a:buClr>
                <a:buFont typeface="Arial" pitchFamily="34" charset="0"/>
                <a:buNone/>
              </a:pPr>
              <a:endParaRPr lang="en-US" sz="1800"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DB23D9-D6C5-7786-F983-8042334804A3}"/>
                </a:ext>
              </a:extLst>
            </p:cNvPr>
            <p:cNvGrpSpPr/>
            <p:nvPr/>
          </p:nvGrpSpPr>
          <p:grpSpPr>
            <a:xfrm>
              <a:off x="20531913" y="4250176"/>
              <a:ext cx="3251879" cy="6612747"/>
              <a:chOff x="20531913" y="4250176"/>
              <a:chExt cx="3251879" cy="6612747"/>
            </a:xfrm>
          </p:grpSpPr>
          <p:sp>
            <p:nvSpPr>
              <p:cNvPr id="23" name="Google Shape;112;p13">
                <a:extLst>
                  <a:ext uri="{FF2B5EF4-FFF2-40B4-BE49-F238E27FC236}">
                    <a16:creationId xmlns:a16="http://schemas.microsoft.com/office/drawing/2014/main" id="{DC346D27-C0A9-84A2-F0A8-927918DD3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6740" y="4250176"/>
                <a:ext cx="3137052" cy="9087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buClr>
                    <a:srgbClr val="000000"/>
                  </a:buClr>
                  <a:buSzPts val="3300"/>
                  <a:buFont typeface="Montserrat"/>
                  <a:buNone/>
                </a:pPr>
                <a:r>
                  <a:rPr lang="en-US" sz="4800" b="1" i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Montserrat"/>
                  </a:rPr>
                  <a:t>21st Aug’22</a:t>
                </a:r>
              </a:p>
            </p:txBody>
          </p:sp>
          <p:sp>
            <p:nvSpPr>
              <p:cNvPr id="29" name="Google Shape;118;p13">
                <a:extLst>
                  <a:ext uri="{FF2B5EF4-FFF2-40B4-BE49-F238E27FC236}">
                    <a16:creationId xmlns:a16="http://schemas.microsoft.com/office/drawing/2014/main" id="{767539DC-E994-5E66-92C1-39182182F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1913" y="8914276"/>
                <a:ext cx="2851327" cy="1948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pPr algn="ctr" eaLnBrk="1" hangingPunct="1">
                  <a:buClr>
                    <a:srgbClr val="000000"/>
                  </a:buClr>
                  <a:buSzPts val="1300"/>
                  <a:buFont typeface="Open Sans"/>
                  <a:buNone/>
                </a:pPr>
                <a:r>
                  <a:rPr lang="en-US" sz="3600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Open Sans"/>
                  </a:rPr>
                  <a:t>Final Presentation of the Project</a:t>
                </a:r>
              </a:p>
            </p:txBody>
          </p:sp>
          <p:sp>
            <p:nvSpPr>
              <p:cNvPr id="46" name="Google Shape;318;p19">
                <a:extLst>
                  <a:ext uri="{FF2B5EF4-FFF2-40B4-BE49-F238E27FC236}">
                    <a16:creationId xmlns:a16="http://schemas.microsoft.com/office/drawing/2014/main" id="{212435F5-9DC5-80FF-CC32-C5D8C217E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96997" y="6582473"/>
                <a:ext cx="1489417" cy="954157"/>
              </a:xfrm>
              <a:custGeom>
                <a:avLst/>
                <a:gdLst/>
                <a:ahLst/>
                <a:cxnLst>
                  <a:cxn ang="0">
                    <a:pos x="119" y="89"/>
                  </a:cxn>
                  <a:cxn ang="0">
                    <a:pos x="134" y="94"/>
                  </a:cxn>
                  <a:cxn ang="0">
                    <a:pos x="178" y="89"/>
                  </a:cxn>
                  <a:cxn ang="0">
                    <a:pos x="176" y="56"/>
                  </a:cxn>
                  <a:cxn ang="0">
                    <a:pos x="169" y="45"/>
                  </a:cxn>
                  <a:cxn ang="0">
                    <a:pos x="167" y="12"/>
                  </a:cxn>
                  <a:cxn ang="0">
                    <a:pos x="126" y="0"/>
                  </a:cxn>
                  <a:cxn ang="0">
                    <a:pos x="115" y="5"/>
                  </a:cxn>
                  <a:cxn ang="0">
                    <a:pos x="78" y="0"/>
                  </a:cxn>
                  <a:cxn ang="0">
                    <a:pos x="66" y="4"/>
                  </a:cxn>
                  <a:cxn ang="0">
                    <a:pos x="30" y="0"/>
                  </a:cxn>
                  <a:cxn ang="0">
                    <a:pos x="10" y="36"/>
                  </a:cxn>
                  <a:cxn ang="0">
                    <a:pos x="13" y="46"/>
                  </a:cxn>
                  <a:cxn ang="0">
                    <a:pos x="1" y="80"/>
                  </a:cxn>
                  <a:cxn ang="0">
                    <a:pos x="15" y="94"/>
                  </a:cxn>
                  <a:cxn ang="0">
                    <a:pos x="61" y="88"/>
                  </a:cxn>
                  <a:cxn ang="0">
                    <a:pos x="74" y="94"/>
                  </a:cxn>
                  <a:cxn ang="0">
                    <a:pos x="88" y="111"/>
                  </a:cxn>
                  <a:cxn ang="0">
                    <a:pos x="11" y="114"/>
                  </a:cxn>
                  <a:cxn ang="0">
                    <a:pos x="166" y="116"/>
                  </a:cxn>
                  <a:cxn ang="0">
                    <a:pos x="166" y="111"/>
                  </a:cxn>
                  <a:cxn ang="0">
                    <a:pos x="93" y="94"/>
                  </a:cxn>
                  <a:cxn ang="0">
                    <a:pos x="59" y="52"/>
                  </a:cxn>
                  <a:cxn ang="0">
                    <a:pos x="59" y="80"/>
                  </a:cxn>
                  <a:cxn ang="0">
                    <a:pos x="15" y="88"/>
                  </a:cxn>
                  <a:cxn ang="0">
                    <a:pos x="6" y="81"/>
                  </a:cxn>
                  <a:cxn ang="0">
                    <a:pos x="23" y="50"/>
                  </a:cxn>
                  <a:cxn ang="0">
                    <a:pos x="59" y="52"/>
                  </a:cxn>
                  <a:cxn ang="0">
                    <a:pos x="170" y="58"/>
                  </a:cxn>
                  <a:cxn ang="0">
                    <a:pos x="173" y="85"/>
                  </a:cxn>
                  <a:cxn ang="0">
                    <a:pos x="134" y="88"/>
                  </a:cxn>
                  <a:cxn ang="0">
                    <a:pos x="121" y="57"/>
                  </a:cxn>
                  <a:cxn ang="0">
                    <a:pos x="130" y="50"/>
                  </a:cxn>
                  <a:cxn ang="0">
                    <a:pos x="159" y="44"/>
                  </a:cxn>
                  <a:cxn ang="0">
                    <a:pos x="120" y="36"/>
                  </a:cxn>
                  <a:cxn ang="0">
                    <a:pos x="120" y="8"/>
                  </a:cxn>
                  <a:cxn ang="0">
                    <a:pos x="152" y="5"/>
                  </a:cxn>
                  <a:cxn ang="0">
                    <a:pos x="166" y="37"/>
                  </a:cxn>
                  <a:cxn ang="0">
                    <a:pos x="159" y="44"/>
                  </a:cxn>
                  <a:cxn ang="0">
                    <a:pos x="118" y="49"/>
                  </a:cxn>
                  <a:cxn ang="0">
                    <a:pos x="114" y="47"/>
                  </a:cxn>
                  <a:cxn ang="0">
                    <a:pos x="117" y="44"/>
                  </a:cxn>
                  <a:cxn ang="0">
                    <a:pos x="64" y="44"/>
                  </a:cxn>
                  <a:cxn ang="0">
                    <a:pos x="67" y="47"/>
                  </a:cxn>
                  <a:cxn ang="0">
                    <a:pos x="63" y="49"/>
                  </a:cxn>
                  <a:cxn ang="0">
                    <a:pos x="64" y="44"/>
                  </a:cxn>
                  <a:cxn ang="0">
                    <a:pos x="105" y="44"/>
                  </a:cxn>
                  <a:cxn ang="0">
                    <a:pos x="69" y="41"/>
                  </a:cxn>
                  <a:cxn ang="0">
                    <a:pos x="69" y="13"/>
                  </a:cxn>
                  <a:cxn ang="0">
                    <a:pos x="104" y="5"/>
                  </a:cxn>
                  <a:cxn ang="0">
                    <a:pos x="114" y="37"/>
                  </a:cxn>
                  <a:cxn ang="0">
                    <a:pos x="62" y="36"/>
                  </a:cxn>
                  <a:cxn ang="0">
                    <a:pos x="23" y="44"/>
                  </a:cxn>
                  <a:cxn ang="0">
                    <a:pos x="15" y="37"/>
                  </a:cxn>
                  <a:cxn ang="0">
                    <a:pos x="30" y="5"/>
                  </a:cxn>
                  <a:cxn ang="0">
                    <a:pos x="62" y="8"/>
                  </a:cxn>
                  <a:cxn ang="0">
                    <a:pos x="62" y="36"/>
                  </a:cxn>
                  <a:cxn ang="0">
                    <a:pos x="76" y="50"/>
                  </a:cxn>
                  <a:cxn ang="0">
                    <a:pos x="115" y="57"/>
                  </a:cxn>
                  <a:cxn ang="0">
                    <a:pos x="115" y="85"/>
                  </a:cxn>
                  <a:cxn ang="0">
                    <a:pos x="74" y="88"/>
                  </a:cxn>
                  <a:cxn ang="0">
                    <a:pos x="64" y="81"/>
                  </a:cxn>
                </a:cxnLst>
                <a:rect l="0" t="0" r="r" b="b"/>
                <a:pathLst>
                  <a:path w="181" h="116" extrusionOk="0">
                    <a:moveTo>
                      <a:pt x="106" y="94"/>
                    </a:moveTo>
                    <a:cubicBezTo>
                      <a:pt x="111" y="94"/>
                      <a:pt x="116" y="92"/>
                      <a:pt x="119" y="89"/>
                    </a:cubicBezTo>
                    <a:cubicBezTo>
                      <a:pt x="119" y="88"/>
                      <a:pt x="119" y="88"/>
                      <a:pt x="120" y="88"/>
                    </a:cubicBezTo>
                    <a:cubicBezTo>
                      <a:pt x="123" y="92"/>
                      <a:pt x="128" y="94"/>
                      <a:pt x="134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71" y="94"/>
                      <a:pt x="175" y="92"/>
                      <a:pt x="178" y="89"/>
                    </a:cubicBezTo>
                    <a:cubicBezTo>
                      <a:pt x="180" y="86"/>
                      <a:pt x="181" y="83"/>
                      <a:pt x="180" y="80"/>
                    </a:cubicBezTo>
                    <a:cubicBezTo>
                      <a:pt x="176" y="56"/>
                      <a:pt x="176" y="56"/>
                      <a:pt x="176" y="56"/>
                    </a:cubicBezTo>
                    <a:cubicBezTo>
                      <a:pt x="175" y="52"/>
                      <a:pt x="172" y="49"/>
                      <a:pt x="168" y="46"/>
                    </a:cubicBezTo>
                    <a:cubicBezTo>
                      <a:pt x="168" y="46"/>
                      <a:pt x="169" y="45"/>
                      <a:pt x="169" y="45"/>
                    </a:cubicBezTo>
                    <a:cubicBezTo>
                      <a:pt x="172" y="42"/>
                      <a:pt x="172" y="39"/>
                      <a:pt x="172" y="36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6" y="5"/>
                      <a:pt x="159" y="0"/>
                      <a:pt x="152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2" y="0"/>
                      <a:pt x="118" y="1"/>
                      <a:pt x="116" y="4"/>
                    </a:cubicBezTo>
                    <a:cubicBezTo>
                      <a:pt x="116" y="4"/>
                      <a:pt x="115" y="5"/>
                      <a:pt x="115" y="5"/>
                    </a:cubicBezTo>
                    <a:cubicBezTo>
                      <a:pt x="112" y="2"/>
                      <a:pt x="108" y="0"/>
                      <a:pt x="104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4" y="0"/>
                      <a:pt x="70" y="2"/>
                      <a:pt x="67" y="5"/>
                    </a:cubicBezTo>
                    <a:cubicBezTo>
                      <a:pt x="67" y="5"/>
                      <a:pt x="66" y="4"/>
                      <a:pt x="66" y="4"/>
                    </a:cubicBezTo>
                    <a:cubicBezTo>
                      <a:pt x="63" y="1"/>
                      <a:pt x="60" y="0"/>
                      <a:pt x="5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3" y="0"/>
                      <a:pt x="16" y="5"/>
                      <a:pt x="14" y="12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9" y="39"/>
                      <a:pt x="10" y="42"/>
                      <a:pt x="12" y="45"/>
                    </a:cubicBezTo>
                    <a:cubicBezTo>
                      <a:pt x="12" y="45"/>
                      <a:pt x="13" y="46"/>
                      <a:pt x="13" y="46"/>
                    </a:cubicBezTo>
                    <a:cubicBezTo>
                      <a:pt x="9" y="49"/>
                      <a:pt x="6" y="52"/>
                      <a:pt x="6" y="56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0" y="83"/>
                      <a:pt x="1" y="86"/>
                      <a:pt x="3" y="89"/>
                    </a:cubicBezTo>
                    <a:cubicBezTo>
                      <a:pt x="6" y="92"/>
                      <a:pt x="10" y="94"/>
                      <a:pt x="15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53" y="94"/>
                      <a:pt x="58" y="92"/>
                      <a:pt x="61" y="88"/>
                    </a:cubicBezTo>
                    <a:cubicBezTo>
                      <a:pt x="61" y="88"/>
                      <a:pt x="61" y="88"/>
                      <a:pt x="62" y="89"/>
                    </a:cubicBezTo>
                    <a:cubicBezTo>
                      <a:pt x="65" y="92"/>
                      <a:pt x="69" y="94"/>
                      <a:pt x="74" y="94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88" y="111"/>
                      <a:pt x="88" y="111"/>
                      <a:pt x="88" y="111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13" y="111"/>
                      <a:pt x="11" y="112"/>
                      <a:pt x="11" y="114"/>
                    </a:cubicBezTo>
                    <a:cubicBezTo>
                      <a:pt x="11" y="115"/>
                      <a:pt x="13" y="116"/>
                      <a:pt x="14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8" y="116"/>
                      <a:pt x="169" y="115"/>
                      <a:pt x="169" y="114"/>
                    </a:cubicBezTo>
                    <a:cubicBezTo>
                      <a:pt x="169" y="112"/>
                      <a:pt x="168" y="111"/>
                      <a:pt x="166" y="111"/>
                    </a:cubicBezTo>
                    <a:cubicBezTo>
                      <a:pt x="93" y="111"/>
                      <a:pt x="93" y="111"/>
                      <a:pt x="93" y="111"/>
                    </a:cubicBezTo>
                    <a:cubicBezTo>
                      <a:pt x="93" y="94"/>
                      <a:pt x="93" y="94"/>
                      <a:pt x="93" y="94"/>
                    </a:cubicBezTo>
                    <a:lnTo>
                      <a:pt x="106" y="94"/>
                    </a:lnTo>
                    <a:close/>
                    <a:moveTo>
                      <a:pt x="59" y="52"/>
                    </a:moveTo>
                    <a:cubicBezTo>
                      <a:pt x="60" y="54"/>
                      <a:pt x="61" y="55"/>
                      <a:pt x="60" y="57"/>
                    </a:cubicBezTo>
                    <a:cubicBezTo>
                      <a:pt x="59" y="80"/>
                      <a:pt x="59" y="80"/>
                      <a:pt x="59" y="80"/>
                    </a:cubicBezTo>
                    <a:cubicBezTo>
                      <a:pt x="58" y="85"/>
                      <a:pt x="53" y="88"/>
                      <a:pt x="47" y="88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2" y="88"/>
                      <a:pt x="9" y="87"/>
                      <a:pt x="7" y="85"/>
                    </a:cubicBezTo>
                    <a:cubicBezTo>
                      <a:pt x="6" y="84"/>
                      <a:pt x="6" y="83"/>
                      <a:pt x="6" y="81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3"/>
                      <a:pt x="17" y="50"/>
                      <a:pt x="23" y="50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4" y="50"/>
                      <a:pt x="57" y="51"/>
                      <a:pt x="59" y="52"/>
                    </a:cubicBezTo>
                    <a:close/>
                    <a:moveTo>
                      <a:pt x="159" y="50"/>
                    </a:moveTo>
                    <a:cubicBezTo>
                      <a:pt x="164" y="50"/>
                      <a:pt x="169" y="53"/>
                      <a:pt x="170" y="58"/>
                    </a:cubicBezTo>
                    <a:cubicBezTo>
                      <a:pt x="175" y="81"/>
                      <a:pt x="175" y="81"/>
                      <a:pt x="175" y="81"/>
                    </a:cubicBezTo>
                    <a:cubicBezTo>
                      <a:pt x="175" y="83"/>
                      <a:pt x="174" y="84"/>
                      <a:pt x="173" y="85"/>
                    </a:cubicBezTo>
                    <a:cubicBezTo>
                      <a:pt x="172" y="87"/>
                      <a:pt x="169" y="88"/>
                      <a:pt x="165" y="88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28" y="88"/>
                      <a:pt x="122" y="85"/>
                      <a:pt x="122" y="81"/>
                    </a:cubicBez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55"/>
                      <a:pt x="121" y="54"/>
                      <a:pt x="122" y="52"/>
                    </a:cubicBezTo>
                    <a:cubicBezTo>
                      <a:pt x="124" y="51"/>
                      <a:pt x="127" y="50"/>
                      <a:pt x="130" y="50"/>
                    </a:cubicBezTo>
                    <a:lnTo>
                      <a:pt x="159" y="50"/>
                    </a:lnTo>
                    <a:close/>
                    <a:moveTo>
                      <a:pt x="159" y="44"/>
                    </a:moveTo>
                    <a:cubicBezTo>
                      <a:pt x="130" y="44"/>
                      <a:pt x="130" y="44"/>
                      <a:pt x="130" y="44"/>
                    </a:cubicBezTo>
                    <a:cubicBezTo>
                      <a:pt x="124" y="44"/>
                      <a:pt x="120" y="41"/>
                      <a:pt x="120" y="36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8" y="11"/>
                      <a:pt x="119" y="9"/>
                      <a:pt x="120" y="8"/>
                    </a:cubicBezTo>
                    <a:cubicBezTo>
                      <a:pt x="121" y="6"/>
                      <a:pt x="124" y="5"/>
                      <a:pt x="126" y="5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156" y="5"/>
                      <a:pt x="161" y="9"/>
                      <a:pt x="162" y="13"/>
                    </a:cubicBezTo>
                    <a:cubicBezTo>
                      <a:pt x="166" y="37"/>
                      <a:pt x="166" y="37"/>
                      <a:pt x="166" y="37"/>
                    </a:cubicBezTo>
                    <a:cubicBezTo>
                      <a:pt x="167" y="39"/>
                      <a:pt x="166" y="40"/>
                      <a:pt x="165" y="41"/>
                    </a:cubicBezTo>
                    <a:cubicBezTo>
                      <a:pt x="164" y="43"/>
                      <a:pt x="161" y="44"/>
                      <a:pt x="159" y="44"/>
                    </a:cubicBezTo>
                    <a:close/>
                    <a:moveTo>
                      <a:pt x="120" y="47"/>
                    </a:moveTo>
                    <a:cubicBezTo>
                      <a:pt x="120" y="47"/>
                      <a:pt x="119" y="48"/>
                      <a:pt x="118" y="49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7" y="48"/>
                      <a:pt x="116" y="47"/>
                      <a:pt x="114" y="47"/>
                    </a:cubicBezTo>
                    <a:cubicBezTo>
                      <a:pt x="115" y="46"/>
                      <a:pt x="116" y="46"/>
                      <a:pt x="116" y="45"/>
                    </a:cubicBezTo>
                    <a:cubicBezTo>
                      <a:pt x="117" y="45"/>
                      <a:pt x="117" y="44"/>
                      <a:pt x="117" y="44"/>
                    </a:cubicBezTo>
                    <a:cubicBezTo>
                      <a:pt x="118" y="45"/>
                      <a:pt x="119" y="46"/>
                      <a:pt x="120" y="47"/>
                    </a:cubicBezTo>
                    <a:close/>
                    <a:moveTo>
                      <a:pt x="64" y="44"/>
                    </a:moveTo>
                    <a:cubicBezTo>
                      <a:pt x="64" y="44"/>
                      <a:pt x="65" y="45"/>
                      <a:pt x="65" y="45"/>
                    </a:cubicBezTo>
                    <a:cubicBezTo>
                      <a:pt x="66" y="46"/>
                      <a:pt x="66" y="46"/>
                      <a:pt x="67" y="47"/>
                    </a:cubicBezTo>
                    <a:cubicBezTo>
                      <a:pt x="66" y="47"/>
                      <a:pt x="65" y="48"/>
                      <a:pt x="64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2" y="48"/>
                      <a:pt x="62" y="47"/>
                      <a:pt x="61" y="47"/>
                    </a:cubicBezTo>
                    <a:cubicBezTo>
                      <a:pt x="62" y="46"/>
                      <a:pt x="63" y="45"/>
                      <a:pt x="64" y="44"/>
                    </a:cubicBezTo>
                    <a:close/>
                    <a:moveTo>
                      <a:pt x="112" y="41"/>
                    </a:moveTo>
                    <a:cubicBezTo>
                      <a:pt x="111" y="43"/>
                      <a:pt x="108" y="44"/>
                      <a:pt x="105" y="44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3" y="44"/>
                      <a:pt x="71" y="43"/>
                      <a:pt x="69" y="41"/>
                    </a:cubicBezTo>
                    <a:cubicBezTo>
                      <a:pt x="68" y="40"/>
                      <a:pt x="67" y="38"/>
                      <a:pt x="67" y="37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9"/>
                      <a:pt x="73" y="5"/>
                      <a:pt x="78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8" y="5"/>
                      <a:pt x="112" y="9"/>
                      <a:pt x="113" y="13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4" y="40"/>
                      <a:pt x="112" y="41"/>
                    </a:cubicBezTo>
                    <a:close/>
                    <a:moveTo>
                      <a:pt x="62" y="36"/>
                    </a:moveTo>
                    <a:cubicBezTo>
                      <a:pt x="62" y="41"/>
                      <a:pt x="57" y="44"/>
                      <a:pt x="51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0" y="44"/>
                      <a:pt x="18" y="43"/>
                      <a:pt x="16" y="41"/>
                    </a:cubicBezTo>
                    <a:cubicBezTo>
                      <a:pt x="15" y="40"/>
                      <a:pt x="15" y="39"/>
                      <a:pt x="15" y="3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9"/>
                      <a:pt x="26" y="5"/>
                      <a:pt x="30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8" y="5"/>
                      <a:pt x="60" y="6"/>
                      <a:pt x="62" y="8"/>
                    </a:cubicBezTo>
                    <a:cubicBezTo>
                      <a:pt x="63" y="9"/>
                      <a:pt x="64" y="11"/>
                      <a:pt x="64" y="13"/>
                    </a:cubicBezTo>
                    <a:lnTo>
                      <a:pt x="62" y="36"/>
                    </a:lnTo>
                    <a:close/>
                    <a:moveTo>
                      <a:pt x="66" y="57"/>
                    </a:moveTo>
                    <a:cubicBezTo>
                      <a:pt x="66" y="53"/>
                      <a:pt x="71" y="50"/>
                      <a:pt x="76" y="50"/>
                    </a:cubicBezTo>
                    <a:cubicBezTo>
                      <a:pt x="105" y="50"/>
                      <a:pt x="105" y="50"/>
                      <a:pt x="105" y="50"/>
                    </a:cubicBezTo>
                    <a:cubicBezTo>
                      <a:pt x="110" y="50"/>
                      <a:pt x="115" y="53"/>
                      <a:pt x="115" y="57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2"/>
                      <a:pt x="116" y="84"/>
                      <a:pt x="115" y="85"/>
                    </a:cubicBezTo>
                    <a:cubicBezTo>
                      <a:pt x="113" y="87"/>
                      <a:pt x="110" y="88"/>
                      <a:pt x="106" y="88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1" y="88"/>
                      <a:pt x="68" y="87"/>
                      <a:pt x="66" y="85"/>
                    </a:cubicBezTo>
                    <a:cubicBezTo>
                      <a:pt x="65" y="84"/>
                      <a:pt x="64" y="82"/>
                      <a:pt x="64" y="81"/>
                    </a:cubicBezTo>
                    <a:lnTo>
                      <a:pt x="66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5129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90798" y="1238866"/>
            <a:ext cx="8389781" cy="1407057"/>
          </a:xfrm>
        </p:spPr>
        <p:txBody>
          <a:bodyPr>
            <a:noAutofit/>
          </a:bodyPr>
          <a:lstStyle/>
          <a:p>
            <a:r>
              <a:rPr lang="en-US" sz="11500" b="1" dirty="0">
                <a:latin typeface="Agency FB" panose="020B0503020202020204" pitchFamily="34" charset="0"/>
                <a:cs typeface="Calibri" panose="020F0502020204030204" pitchFamily="34" charset="0"/>
              </a:rPr>
              <a:t>Data Set Details</a:t>
            </a:r>
            <a:endParaRPr lang="en-IN" sz="11500" b="1" dirty="0">
              <a:latin typeface="Agency FB" panose="020B05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90798" y="3744654"/>
            <a:ext cx="20707524" cy="82850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Dataset Name :- HR_1 &amp; HR_2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Dataset Type   :- Excel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Dataset Size     :- 50k Records Each</a:t>
            </a:r>
            <a:endParaRPr lang="en-IN" sz="6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adroTexto 350">
            <a:extLst>
              <a:ext uri="{FF2B5EF4-FFF2-40B4-BE49-F238E27FC236}">
                <a16:creationId xmlns:a16="http://schemas.microsoft.com/office/drawing/2014/main" id="{D7F5D513-899B-CADF-8780-FD2D2633D291}"/>
              </a:ext>
            </a:extLst>
          </p:cNvPr>
          <p:cNvSpPr txBox="1"/>
          <p:nvPr/>
        </p:nvSpPr>
        <p:spPr>
          <a:xfrm>
            <a:off x="8727786" y="182695"/>
            <a:ext cx="6922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Agency FB" panose="020B0503020202020204" pitchFamily="34" charset="0"/>
                <a:ea typeface="Lato Heavy" charset="0"/>
                <a:cs typeface="Poppins" pitchFamily="2" charset="77"/>
              </a:rPr>
              <a:t>KPI DASHBOARD</a:t>
            </a:r>
          </a:p>
        </p:txBody>
      </p:sp>
      <p:sp>
        <p:nvSpPr>
          <p:cNvPr id="66" name="CuadroTexto 71">
            <a:extLst>
              <a:ext uri="{FF2B5EF4-FFF2-40B4-BE49-F238E27FC236}">
                <a16:creationId xmlns:a16="http://schemas.microsoft.com/office/drawing/2014/main" id="{8C17A44E-3AD2-69B1-7DCD-F07F251FFC09}"/>
              </a:ext>
            </a:extLst>
          </p:cNvPr>
          <p:cNvSpPr txBox="1"/>
          <p:nvPr/>
        </p:nvSpPr>
        <p:spPr>
          <a:xfrm>
            <a:off x="600456" y="10324381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CuadroTexto 72">
            <a:extLst>
              <a:ext uri="{FF2B5EF4-FFF2-40B4-BE49-F238E27FC236}">
                <a16:creationId xmlns:a16="http://schemas.microsoft.com/office/drawing/2014/main" id="{C80084EE-6B67-4448-F7F5-96D37AB05FFA}"/>
              </a:ext>
            </a:extLst>
          </p:cNvPr>
          <p:cNvSpPr txBox="1"/>
          <p:nvPr/>
        </p:nvSpPr>
        <p:spPr>
          <a:xfrm>
            <a:off x="12602076" y="10299389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97260-0761-7E2E-474E-A965C189D7A1}"/>
              </a:ext>
            </a:extLst>
          </p:cNvPr>
          <p:cNvGrpSpPr/>
          <p:nvPr/>
        </p:nvGrpSpPr>
        <p:grpSpPr>
          <a:xfrm>
            <a:off x="301049" y="1735088"/>
            <a:ext cx="4586308" cy="1786540"/>
            <a:chOff x="301049" y="1735088"/>
            <a:chExt cx="4586308" cy="1786540"/>
          </a:xfrm>
        </p:grpSpPr>
        <p:sp>
          <p:nvSpPr>
            <p:cNvPr id="43" name="Rectángulo redondeado 29">
              <a:extLst>
                <a:ext uri="{FF2B5EF4-FFF2-40B4-BE49-F238E27FC236}">
                  <a16:creationId xmlns:a16="http://schemas.microsoft.com/office/drawing/2014/main" id="{09ED20A2-CD1B-1D5D-8A4A-5B626D7C9EEA}"/>
                </a:ext>
              </a:extLst>
            </p:cNvPr>
            <p:cNvSpPr/>
            <p:nvPr/>
          </p:nvSpPr>
          <p:spPr>
            <a:xfrm>
              <a:off x="301049" y="1769885"/>
              <a:ext cx="4586308" cy="175174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" name="Rectángulo 23">
              <a:extLst>
                <a:ext uri="{FF2B5EF4-FFF2-40B4-BE49-F238E27FC236}">
                  <a16:creationId xmlns:a16="http://schemas.microsoft.com/office/drawing/2014/main" id="{E2B848CF-7E2B-D491-EFF7-F44F2481E274}"/>
                </a:ext>
              </a:extLst>
            </p:cNvPr>
            <p:cNvSpPr/>
            <p:nvPr/>
          </p:nvSpPr>
          <p:spPr>
            <a:xfrm>
              <a:off x="301049" y="1790739"/>
              <a:ext cx="4586308" cy="6029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1" name="TextBox 75">
              <a:extLst>
                <a:ext uri="{FF2B5EF4-FFF2-40B4-BE49-F238E27FC236}">
                  <a16:creationId xmlns:a16="http://schemas.microsoft.com/office/drawing/2014/main" id="{597F0DA2-C387-45B3-C12D-9CE77D987C4D}"/>
                </a:ext>
              </a:extLst>
            </p:cNvPr>
            <p:cNvSpPr txBox="1"/>
            <p:nvPr/>
          </p:nvSpPr>
          <p:spPr>
            <a:xfrm>
              <a:off x="309987" y="1735088"/>
              <a:ext cx="4569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i="1" dirty="0">
                  <a:solidFill>
                    <a:schemeClr val="bg1"/>
                  </a:solidFill>
                  <a:latin typeface="Tw Cen MT" panose="020B0602020104020603" pitchFamily="34" charset="0"/>
                  <a:ea typeface="Roboto Medium" panose="02000000000000000000" pitchFamily="2" charset="0"/>
                  <a:cs typeface="Poppins Medium" pitchFamily="2" charset="77"/>
                </a:rPr>
                <a:t>Total No of Employees</a:t>
              </a:r>
            </a:p>
          </p:txBody>
        </p:sp>
        <p:sp>
          <p:nvSpPr>
            <p:cNvPr id="4" name="TextBox 75">
              <a:extLst>
                <a:ext uri="{FF2B5EF4-FFF2-40B4-BE49-F238E27FC236}">
                  <a16:creationId xmlns:a16="http://schemas.microsoft.com/office/drawing/2014/main" id="{FDF94194-CEF0-05A7-682C-F45E9C2F0564}"/>
                </a:ext>
              </a:extLst>
            </p:cNvPr>
            <p:cNvSpPr txBox="1"/>
            <p:nvPr/>
          </p:nvSpPr>
          <p:spPr>
            <a:xfrm>
              <a:off x="818235" y="2398014"/>
              <a:ext cx="3551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i="1" dirty="0">
                  <a:solidFill>
                    <a:schemeClr val="tx2">
                      <a:lumMod val="50000"/>
                    </a:schemeClr>
                  </a:solidFill>
                  <a:ea typeface="Roboto Medium" panose="02000000000000000000" pitchFamily="2" charset="0"/>
                  <a:cs typeface="Poppins Medium" pitchFamily="2" charset="77"/>
                </a:rPr>
                <a:t>50,000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45E2C8-82EF-A564-A154-BA05B6D6C395}"/>
              </a:ext>
            </a:extLst>
          </p:cNvPr>
          <p:cNvGrpSpPr/>
          <p:nvPr/>
        </p:nvGrpSpPr>
        <p:grpSpPr>
          <a:xfrm>
            <a:off x="5098059" y="1747314"/>
            <a:ext cx="4611330" cy="1775726"/>
            <a:chOff x="5098059" y="1747314"/>
            <a:chExt cx="4611330" cy="1775726"/>
          </a:xfrm>
        </p:grpSpPr>
        <p:sp>
          <p:nvSpPr>
            <p:cNvPr id="40" name="Rectángulo redondeado 49">
              <a:extLst>
                <a:ext uri="{FF2B5EF4-FFF2-40B4-BE49-F238E27FC236}">
                  <a16:creationId xmlns:a16="http://schemas.microsoft.com/office/drawing/2014/main" id="{234AB43A-0738-4132-1BC9-6C75DBD96CBA}"/>
                </a:ext>
              </a:extLst>
            </p:cNvPr>
            <p:cNvSpPr/>
            <p:nvPr/>
          </p:nvSpPr>
          <p:spPr>
            <a:xfrm>
              <a:off x="5105752" y="1768472"/>
              <a:ext cx="4586308" cy="175456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4" name="Rectángulo 20">
              <a:extLst>
                <a:ext uri="{FF2B5EF4-FFF2-40B4-BE49-F238E27FC236}">
                  <a16:creationId xmlns:a16="http://schemas.microsoft.com/office/drawing/2014/main" id="{B9959801-D3BE-FEB8-F4ED-9E156FA4BA7D}"/>
                </a:ext>
              </a:extLst>
            </p:cNvPr>
            <p:cNvSpPr/>
            <p:nvPr/>
          </p:nvSpPr>
          <p:spPr>
            <a:xfrm>
              <a:off x="5098059" y="1761950"/>
              <a:ext cx="4586308" cy="5910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2" name="TextBox 75">
              <a:extLst>
                <a:ext uri="{FF2B5EF4-FFF2-40B4-BE49-F238E27FC236}">
                  <a16:creationId xmlns:a16="http://schemas.microsoft.com/office/drawing/2014/main" id="{D66CCD82-2715-88AA-901A-77D8649023E5}"/>
                </a:ext>
              </a:extLst>
            </p:cNvPr>
            <p:cNvSpPr txBox="1"/>
            <p:nvPr/>
          </p:nvSpPr>
          <p:spPr>
            <a:xfrm>
              <a:off x="5105892" y="1747314"/>
              <a:ext cx="45963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>
                  <a:solidFill>
                    <a:schemeClr val="bg1"/>
                  </a:solidFill>
                  <a:latin typeface="Tw Cen MT" panose="020B0602020104020603" pitchFamily="34" charset="0"/>
                  <a:ea typeface="Roboto Medium" panose="02000000000000000000" pitchFamily="2" charset="0"/>
                  <a:cs typeface="Poppins Medium" pitchFamily="2" charset="77"/>
                </a:rPr>
                <a:t>Gender Wise No of </a:t>
              </a:r>
              <a:r>
                <a:rPr lang="en-US" sz="3600" b="1" i="1" dirty="0" err="1">
                  <a:solidFill>
                    <a:schemeClr val="bg1"/>
                  </a:solidFill>
                  <a:latin typeface="Tw Cen MT" panose="020B0602020104020603" pitchFamily="34" charset="0"/>
                  <a:ea typeface="Roboto Medium" panose="02000000000000000000" pitchFamily="2" charset="0"/>
                  <a:cs typeface="Poppins Medium" pitchFamily="2" charset="77"/>
                </a:rPr>
                <a:t>Empl</a:t>
              </a:r>
              <a:endParaRPr lang="en-US" sz="3600" b="1" i="1" dirty="0">
                <a:solidFill>
                  <a:schemeClr val="bg1"/>
                </a:solidFill>
                <a:latin typeface="Tw Cen MT" panose="020B0602020104020603" pitchFamily="34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1D8E3B-8BA2-D7EF-AEFD-F1EB6402C6A9}"/>
                </a:ext>
              </a:extLst>
            </p:cNvPr>
            <p:cNvGrpSpPr/>
            <p:nvPr/>
          </p:nvGrpSpPr>
          <p:grpSpPr>
            <a:xfrm>
              <a:off x="5164947" y="2432431"/>
              <a:ext cx="556124" cy="1038126"/>
              <a:chOff x="869950" y="1546225"/>
              <a:chExt cx="2020888" cy="3772425"/>
            </a:xfrm>
          </p:grpSpPr>
          <p:sp>
            <p:nvSpPr>
              <p:cNvPr id="6" name="Freeform 12">
                <a:extLst>
                  <a:ext uri="{FF2B5EF4-FFF2-40B4-BE49-F238E27FC236}">
                    <a16:creationId xmlns:a16="http://schemas.microsoft.com/office/drawing/2014/main" id="{F3439C99-2732-8AEB-882A-53E22E837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950" y="2259013"/>
                <a:ext cx="2020887" cy="3055937"/>
              </a:xfrm>
              <a:custGeom>
                <a:avLst/>
                <a:gdLst>
                  <a:gd name="T0" fmla="*/ 2147483646 w 477"/>
                  <a:gd name="T1" fmla="*/ 2147483646 h 721"/>
                  <a:gd name="T2" fmla="*/ 2147483646 w 477"/>
                  <a:gd name="T3" fmla="*/ 646727184 h 721"/>
                  <a:gd name="T4" fmla="*/ 2147483646 w 477"/>
                  <a:gd name="T5" fmla="*/ 0 h 721"/>
                  <a:gd name="T6" fmla="*/ 2147483646 w 477"/>
                  <a:gd name="T7" fmla="*/ 0 h 721"/>
                  <a:gd name="T8" fmla="*/ 2147483646 w 477"/>
                  <a:gd name="T9" fmla="*/ 0 h 721"/>
                  <a:gd name="T10" fmla="*/ 1633385095 w 477"/>
                  <a:gd name="T11" fmla="*/ 646727184 h 721"/>
                  <a:gd name="T12" fmla="*/ 143593130 w 477"/>
                  <a:gd name="T13" fmla="*/ 2147483646 h 721"/>
                  <a:gd name="T14" fmla="*/ 735920618 w 477"/>
                  <a:gd name="T15" fmla="*/ 2147483646 h 721"/>
                  <a:gd name="T16" fmla="*/ 1328248105 w 477"/>
                  <a:gd name="T17" fmla="*/ 2147483646 h 721"/>
                  <a:gd name="T18" fmla="*/ 2147483646 w 477"/>
                  <a:gd name="T19" fmla="*/ 2083899646 h 721"/>
                  <a:gd name="T20" fmla="*/ 2147483646 w 477"/>
                  <a:gd name="T21" fmla="*/ 1994073718 h 721"/>
                  <a:gd name="T22" fmla="*/ 2147483646 w 477"/>
                  <a:gd name="T23" fmla="*/ 2147483646 h 721"/>
                  <a:gd name="T24" fmla="*/ 1310297375 w 477"/>
                  <a:gd name="T25" fmla="*/ 2147483646 h 721"/>
                  <a:gd name="T26" fmla="*/ 1615434365 w 477"/>
                  <a:gd name="T27" fmla="*/ 2147483646 h 721"/>
                  <a:gd name="T28" fmla="*/ 2147483646 w 477"/>
                  <a:gd name="T29" fmla="*/ 2147483646 h 721"/>
                  <a:gd name="T30" fmla="*/ 2147483646 w 477"/>
                  <a:gd name="T31" fmla="*/ 2147483646 h 721"/>
                  <a:gd name="T32" fmla="*/ 2147483646 w 477"/>
                  <a:gd name="T33" fmla="*/ 2147483646 h 721"/>
                  <a:gd name="T34" fmla="*/ 2147483646 w 477"/>
                  <a:gd name="T35" fmla="*/ 2147483646 h 721"/>
                  <a:gd name="T36" fmla="*/ 2147483646 w 477"/>
                  <a:gd name="T37" fmla="*/ 2147483646 h 721"/>
                  <a:gd name="T38" fmla="*/ 2147483646 w 477"/>
                  <a:gd name="T39" fmla="*/ 2147483646 h 721"/>
                  <a:gd name="T40" fmla="*/ 2147483646 w 477"/>
                  <a:gd name="T41" fmla="*/ 2147483646 h 721"/>
                  <a:gd name="T42" fmla="*/ 2147483646 w 477"/>
                  <a:gd name="T43" fmla="*/ 2147483646 h 721"/>
                  <a:gd name="T44" fmla="*/ 2147483646 w 477"/>
                  <a:gd name="T45" fmla="*/ 2147483646 h 721"/>
                  <a:gd name="T46" fmla="*/ 2147483646 w 477"/>
                  <a:gd name="T47" fmla="*/ 2147483646 h 721"/>
                  <a:gd name="T48" fmla="*/ 2147483646 w 477"/>
                  <a:gd name="T49" fmla="*/ 2147483646 h 721"/>
                  <a:gd name="T50" fmla="*/ 2147483646 w 477"/>
                  <a:gd name="T51" fmla="*/ 2147483646 h 721"/>
                  <a:gd name="T52" fmla="*/ 2147483646 w 477"/>
                  <a:gd name="T53" fmla="*/ 2147483646 h 721"/>
                  <a:gd name="T54" fmla="*/ 2147483646 w 477"/>
                  <a:gd name="T55" fmla="*/ 2147483646 h 721"/>
                  <a:gd name="T56" fmla="*/ 2147483646 w 477"/>
                  <a:gd name="T57" fmla="*/ 1994073718 h 721"/>
                  <a:gd name="T58" fmla="*/ 2147483646 w 477"/>
                  <a:gd name="T59" fmla="*/ 2083899646 h 721"/>
                  <a:gd name="T60" fmla="*/ 2147483646 w 477"/>
                  <a:gd name="T61" fmla="*/ 2147483646 h 721"/>
                  <a:gd name="T62" fmla="*/ 2147483646 w 477"/>
                  <a:gd name="T63" fmla="*/ 2147483646 h 721"/>
                  <a:gd name="T64" fmla="*/ 2147483646 w 477"/>
                  <a:gd name="T65" fmla="*/ 2147483646 h 7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77" h="721">
                    <a:moveTo>
                      <a:pt x="471" y="282"/>
                    </a:moveTo>
                    <a:cubicBezTo>
                      <a:pt x="387" y="36"/>
                      <a:pt x="387" y="36"/>
                      <a:pt x="387" y="36"/>
                    </a:cubicBezTo>
                    <a:cubicBezTo>
                      <a:pt x="379" y="15"/>
                      <a:pt x="359" y="0"/>
                      <a:pt x="336" y="0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19" y="0"/>
                      <a:pt x="99" y="15"/>
                      <a:pt x="91" y="36"/>
                    </a:cubicBezTo>
                    <a:cubicBezTo>
                      <a:pt x="8" y="280"/>
                      <a:pt x="8" y="280"/>
                      <a:pt x="8" y="280"/>
                    </a:cubicBezTo>
                    <a:cubicBezTo>
                      <a:pt x="0" y="303"/>
                      <a:pt x="17" y="326"/>
                      <a:pt x="41" y="326"/>
                    </a:cubicBezTo>
                    <a:cubicBezTo>
                      <a:pt x="56" y="326"/>
                      <a:pt x="69" y="317"/>
                      <a:pt x="74" y="302"/>
                    </a:cubicBezTo>
                    <a:cubicBezTo>
                      <a:pt x="135" y="116"/>
                      <a:pt x="135" y="116"/>
                      <a:pt x="135" y="116"/>
                    </a:cubicBezTo>
                    <a:cubicBezTo>
                      <a:pt x="135" y="113"/>
                      <a:pt x="138" y="111"/>
                      <a:pt x="141" y="111"/>
                    </a:cubicBezTo>
                    <a:cubicBezTo>
                      <a:pt x="146" y="111"/>
                      <a:pt x="150" y="116"/>
                      <a:pt x="148" y="121"/>
                    </a:cubicBezTo>
                    <a:cubicBezTo>
                      <a:pt x="73" y="378"/>
                      <a:pt x="73" y="378"/>
                      <a:pt x="73" y="378"/>
                    </a:cubicBezTo>
                    <a:cubicBezTo>
                      <a:pt x="69" y="390"/>
                      <a:pt x="78" y="402"/>
                      <a:pt x="90" y="402"/>
                    </a:cubicBezTo>
                    <a:cubicBezTo>
                      <a:pt x="139" y="402"/>
                      <a:pt x="139" y="402"/>
                      <a:pt x="139" y="402"/>
                    </a:cubicBezTo>
                    <a:cubicBezTo>
                      <a:pt x="139" y="678"/>
                      <a:pt x="139" y="678"/>
                      <a:pt x="139" y="678"/>
                    </a:cubicBezTo>
                    <a:cubicBezTo>
                      <a:pt x="139" y="702"/>
                      <a:pt x="158" y="721"/>
                      <a:pt x="181" y="721"/>
                    </a:cubicBezTo>
                    <a:cubicBezTo>
                      <a:pt x="204" y="721"/>
                      <a:pt x="223" y="702"/>
                      <a:pt x="223" y="678"/>
                    </a:cubicBezTo>
                    <a:cubicBezTo>
                      <a:pt x="223" y="404"/>
                      <a:pt x="223" y="404"/>
                      <a:pt x="223" y="404"/>
                    </a:cubicBezTo>
                    <a:cubicBezTo>
                      <a:pt x="239" y="404"/>
                      <a:pt x="239" y="404"/>
                      <a:pt x="239" y="404"/>
                    </a:cubicBezTo>
                    <a:cubicBezTo>
                      <a:pt x="255" y="404"/>
                      <a:pt x="255" y="404"/>
                      <a:pt x="255" y="404"/>
                    </a:cubicBezTo>
                    <a:cubicBezTo>
                      <a:pt x="255" y="678"/>
                      <a:pt x="255" y="678"/>
                      <a:pt x="255" y="678"/>
                    </a:cubicBezTo>
                    <a:cubicBezTo>
                      <a:pt x="255" y="702"/>
                      <a:pt x="274" y="721"/>
                      <a:pt x="297" y="721"/>
                    </a:cubicBezTo>
                    <a:cubicBezTo>
                      <a:pt x="321" y="721"/>
                      <a:pt x="339" y="702"/>
                      <a:pt x="339" y="678"/>
                    </a:cubicBezTo>
                    <a:cubicBezTo>
                      <a:pt x="339" y="402"/>
                      <a:pt x="339" y="402"/>
                      <a:pt x="339" y="402"/>
                    </a:cubicBezTo>
                    <a:cubicBezTo>
                      <a:pt x="388" y="402"/>
                      <a:pt x="388" y="402"/>
                      <a:pt x="388" y="402"/>
                    </a:cubicBezTo>
                    <a:cubicBezTo>
                      <a:pt x="400" y="402"/>
                      <a:pt x="409" y="390"/>
                      <a:pt x="405" y="378"/>
                    </a:cubicBezTo>
                    <a:cubicBezTo>
                      <a:pt x="330" y="121"/>
                      <a:pt x="330" y="121"/>
                      <a:pt x="330" y="121"/>
                    </a:cubicBezTo>
                    <a:cubicBezTo>
                      <a:pt x="328" y="116"/>
                      <a:pt x="332" y="111"/>
                      <a:pt x="337" y="111"/>
                    </a:cubicBezTo>
                    <a:cubicBezTo>
                      <a:pt x="340" y="111"/>
                      <a:pt x="343" y="113"/>
                      <a:pt x="344" y="116"/>
                    </a:cubicBezTo>
                    <a:cubicBezTo>
                      <a:pt x="404" y="303"/>
                      <a:pt x="404" y="303"/>
                      <a:pt x="404" y="303"/>
                    </a:cubicBezTo>
                    <a:cubicBezTo>
                      <a:pt x="410" y="320"/>
                      <a:pt x="428" y="332"/>
                      <a:pt x="446" y="327"/>
                    </a:cubicBezTo>
                    <a:cubicBezTo>
                      <a:pt x="466" y="323"/>
                      <a:pt x="477" y="302"/>
                      <a:pt x="471" y="282"/>
                    </a:cubicBezTo>
                    <a:close/>
                  </a:path>
                </a:pathLst>
              </a:custGeom>
              <a:solidFill>
                <a:srgbClr val="FB83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" name="Oval 13">
                <a:extLst>
                  <a:ext uri="{FF2B5EF4-FFF2-40B4-BE49-F238E27FC236}">
                    <a16:creationId xmlns:a16="http://schemas.microsoft.com/office/drawing/2014/main" id="{AB85F813-5265-8280-66AD-C7E07AC2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275" y="1546225"/>
                <a:ext cx="639762" cy="636588"/>
              </a:xfrm>
              <a:prstGeom prst="ellipse">
                <a:avLst/>
              </a:prstGeom>
              <a:solidFill>
                <a:srgbClr val="FB83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Font typeface="Arial" charset="0"/>
                  <a:buNone/>
                </a:pPr>
                <a:endParaRPr lang="en-US" altLang="en-US"/>
              </a:p>
            </p:txBody>
          </p:sp>
          <p:sp>
            <p:nvSpPr>
              <p:cNvPr id="8" name="Freeform 14">
                <a:extLst>
                  <a:ext uri="{FF2B5EF4-FFF2-40B4-BE49-F238E27FC236}">
                    <a16:creationId xmlns:a16="http://schemas.microsoft.com/office/drawing/2014/main" id="{7FE0B37C-2BAF-7347-2F53-0F651FEE0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950" y="2865438"/>
                <a:ext cx="533400" cy="774700"/>
              </a:xfrm>
              <a:custGeom>
                <a:avLst/>
                <a:gdLst>
                  <a:gd name="T0" fmla="*/ 143370300 w 126"/>
                  <a:gd name="T1" fmla="*/ 2147483646 h 183"/>
                  <a:gd name="T2" fmla="*/ 734766967 w 126"/>
                  <a:gd name="T3" fmla="*/ 2147483646 h 183"/>
                  <a:gd name="T4" fmla="*/ 1326163633 w 126"/>
                  <a:gd name="T5" fmla="*/ 2147483646 h 183"/>
                  <a:gd name="T6" fmla="*/ 2147483646 w 126"/>
                  <a:gd name="T7" fmla="*/ 0 h 183"/>
                  <a:gd name="T8" fmla="*/ 985659700 w 126"/>
                  <a:gd name="T9" fmla="*/ 0 h 183"/>
                  <a:gd name="T10" fmla="*/ 143370300 w 126"/>
                  <a:gd name="T11" fmla="*/ 2147483646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6" h="183">
                    <a:moveTo>
                      <a:pt x="8" y="137"/>
                    </a:moveTo>
                    <a:cubicBezTo>
                      <a:pt x="0" y="160"/>
                      <a:pt x="17" y="183"/>
                      <a:pt x="41" y="183"/>
                    </a:cubicBezTo>
                    <a:cubicBezTo>
                      <a:pt x="56" y="183"/>
                      <a:pt x="69" y="174"/>
                      <a:pt x="74" y="159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8" y="137"/>
                    </a:lnTo>
                    <a:close/>
                  </a:path>
                </a:pathLst>
              </a:custGeom>
              <a:solidFill>
                <a:srgbClr val="FF66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15">
                <a:extLst>
                  <a:ext uri="{FF2B5EF4-FFF2-40B4-BE49-F238E27FC236}">
                    <a16:creationId xmlns:a16="http://schemas.microsoft.com/office/drawing/2014/main" id="{08B7B152-2B5D-53F0-DDF3-4AE729385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284" y="2865438"/>
                <a:ext cx="1439862" cy="2453212"/>
              </a:xfrm>
              <a:custGeom>
                <a:avLst/>
                <a:gdLst>
                  <a:gd name="T0" fmla="*/ 71739007 w 340"/>
                  <a:gd name="T1" fmla="*/ 2147483646 h 578"/>
                  <a:gd name="T2" fmla="*/ 376621315 w 340"/>
                  <a:gd name="T3" fmla="*/ 2147483646 h 578"/>
                  <a:gd name="T4" fmla="*/ 1255398738 w 340"/>
                  <a:gd name="T5" fmla="*/ 2147483646 h 578"/>
                  <a:gd name="T6" fmla="*/ 1255398738 w 340"/>
                  <a:gd name="T7" fmla="*/ 2147483646 h 578"/>
                  <a:gd name="T8" fmla="*/ 2008637134 w 340"/>
                  <a:gd name="T9" fmla="*/ 2147483646 h 578"/>
                  <a:gd name="T10" fmla="*/ 2147483646 w 340"/>
                  <a:gd name="T11" fmla="*/ 2147483646 h 578"/>
                  <a:gd name="T12" fmla="*/ 2147483646 w 340"/>
                  <a:gd name="T13" fmla="*/ 2147483646 h 578"/>
                  <a:gd name="T14" fmla="*/ 2147483646 w 340"/>
                  <a:gd name="T15" fmla="*/ 2147483646 h 578"/>
                  <a:gd name="T16" fmla="*/ 2147483646 w 340"/>
                  <a:gd name="T17" fmla="*/ 2147483646 h 578"/>
                  <a:gd name="T18" fmla="*/ 2147483646 w 340"/>
                  <a:gd name="T19" fmla="*/ 2147483646 h 578"/>
                  <a:gd name="T20" fmla="*/ 2147483646 w 340"/>
                  <a:gd name="T21" fmla="*/ 2147483646 h 578"/>
                  <a:gd name="T22" fmla="*/ 2147483646 w 340"/>
                  <a:gd name="T23" fmla="*/ 2147483646 h 578"/>
                  <a:gd name="T24" fmla="*/ 2147483646 w 340"/>
                  <a:gd name="T25" fmla="*/ 2147483646 h 578"/>
                  <a:gd name="T26" fmla="*/ 2147483646 w 340"/>
                  <a:gd name="T27" fmla="*/ 2147483646 h 578"/>
                  <a:gd name="T28" fmla="*/ 2147483646 w 340"/>
                  <a:gd name="T29" fmla="*/ 2147483646 h 578"/>
                  <a:gd name="T30" fmla="*/ 2147483646 w 340"/>
                  <a:gd name="T31" fmla="*/ 0 h 578"/>
                  <a:gd name="T32" fmla="*/ 1309202993 w 340"/>
                  <a:gd name="T33" fmla="*/ 0 h 578"/>
                  <a:gd name="T34" fmla="*/ 71739007 w 340"/>
                  <a:gd name="T35" fmla="*/ 2147483646 h 5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40" h="578">
                    <a:moveTo>
                      <a:pt x="4" y="235"/>
                    </a:moveTo>
                    <a:cubicBezTo>
                      <a:pt x="0" y="247"/>
                      <a:pt x="9" y="259"/>
                      <a:pt x="21" y="259"/>
                    </a:cubicBezTo>
                    <a:cubicBezTo>
                      <a:pt x="70" y="259"/>
                      <a:pt x="70" y="259"/>
                      <a:pt x="70" y="259"/>
                    </a:cubicBezTo>
                    <a:cubicBezTo>
                      <a:pt x="70" y="535"/>
                      <a:pt x="70" y="535"/>
                      <a:pt x="70" y="535"/>
                    </a:cubicBezTo>
                    <a:cubicBezTo>
                      <a:pt x="70" y="559"/>
                      <a:pt x="89" y="578"/>
                      <a:pt x="112" y="578"/>
                    </a:cubicBezTo>
                    <a:cubicBezTo>
                      <a:pt x="135" y="578"/>
                      <a:pt x="154" y="559"/>
                      <a:pt x="154" y="535"/>
                    </a:cubicBezTo>
                    <a:cubicBezTo>
                      <a:pt x="154" y="261"/>
                      <a:pt x="154" y="261"/>
                      <a:pt x="154" y="261"/>
                    </a:cubicBezTo>
                    <a:cubicBezTo>
                      <a:pt x="170" y="261"/>
                      <a:pt x="170" y="261"/>
                      <a:pt x="170" y="261"/>
                    </a:cubicBezTo>
                    <a:cubicBezTo>
                      <a:pt x="186" y="261"/>
                      <a:pt x="186" y="261"/>
                      <a:pt x="186" y="261"/>
                    </a:cubicBezTo>
                    <a:cubicBezTo>
                      <a:pt x="186" y="535"/>
                      <a:pt x="186" y="535"/>
                      <a:pt x="186" y="535"/>
                    </a:cubicBezTo>
                    <a:cubicBezTo>
                      <a:pt x="186" y="559"/>
                      <a:pt x="205" y="578"/>
                      <a:pt x="228" y="578"/>
                    </a:cubicBezTo>
                    <a:cubicBezTo>
                      <a:pt x="252" y="578"/>
                      <a:pt x="270" y="559"/>
                      <a:pt x="270" y="535"/>
                    </a:cubicBezTo>
                    <a:cubicBezTo>
                      <a:pt x="270" y="259"/>
                      <a:pt x="270" y="259"/>
                      <a:pt x="270" y="259"/>
                    </a:cubicBezTo>
                    <a:cubicBezTo>
                      <a:pt x="319" y="259"/>
                      <a:pt x="319" y="259"/>
                      <a:pt x="319" y="259"/>
                    </a:cubicBezTo>
                    <a:cubicBezTo>
                      <a:pt x="331" y="259"/>
                      <a:pt x="340" y="247"/>
                      <a:pt x="336" y="235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4" y="235"/>
                    </a:lnTo>
                    <a:close/>
                  </a:path>
                </a:pathLst>
              </a:custGeom>
              <a:solidFill>
                <a:srgbClr val="FF66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6">
                <a:extLst>
                  <a:ext uri="{FF2B5EF4-FFF2-40B4-BE49-F238E27FC236}">
                    <a16:creationId xmlns:a16="http://schemas.microsoft.com/office/drawing/2014/main" id="{619407E4-BD3A-3F74-F2E7-D8AD9AEAA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613" y="2865438"/>
                <a:ext cx="530225" cy="800100"/>
              </a:xfrm>
              <a:custGeom>
                <a:avLst/>
                <a:gdLst>
                  <a:gd name="T0" fmla="*/ 1277494422 w 125"/>
                  <a:gd name="T1" fmla="*/ 0 h 189"/>
                  <a:gd name="T2" fmla="*/ 0 w 125"/>
                  <a:gd name="T3" fmla="*/ 0 h 189"/>
                  <a:gd name="T4" fmla="*/ 935630793 w 125"/>
                  <a:gd name="T5" fmla="*/ 2147483646 h 189"/>
                  <a:gd name="T6" fmla="*/ 1691328672 w 125"/>
                  <a:gd name="T7" fmla="*/ 2147483646 h 189"/>
                  <a:gd name="T8" fmla="*/ 2141150353 w 125"/>
                  <a:gd name="T9" fmla="*/ 2147483646 h 189"/>
                  <a:gd name="T10" fmla="*/ 1277494422 w 125"/>
                  <a:gd name="T11" fmla="*/ 0 h 1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5" h="189">
                    <a:moveTo>
                      <a:pt x="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2" y="160"/>
                      <a:pt x="52" y="160"/>
                      <a:pt x="52" y="160"/>
                    </a:cubicBezTo>
                    <a:cubicBezTo>
                      <a:pt x="58" y="177"/>
                      <a:pt x="76" y="189"/>
                      <a:pt x="94" y="184"/>
                    </a:cubicBezTo>
                    <a:cubicBezTo>
                      <a:pt x="114" y="180"/>
                      <a:pt x="125" y="159"/>
                      <a:pt x="119" y="139"/>
                    </a:cubicBez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66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7">
                <a:extLst>
                  <a:ext uri="{FF2B5EF4-FFF2-40B4-BE49-F238E27FC236}">
                    <a16:creationId xmlns:a16="http://schemas.microsoft.com/office/drawing/2014/main" id="{1429A5E2-3180-EA9D-9277-93521EB7D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2259013"/>
                <a:ext cx="1558925" cy="606425"/>
              </a:xfrm>
              <a:custGeom>
                <a:avLst/>
                <a:gdLst>
                  <a:gd name="T0" fmla="*/ 2147483646 w 368"/>
                  <a:gd name="T1" fmla="*/ 647415937 h 143"/>
                  <a:gd name="T2" fmla="*/ 2147483646 w 368"/>
                  <a:gd name="T3" fmla="*/ 0 h 143"/>
                  <a:gd name="T4" fmla="*/ 2147483646 w 368"/>
                  <a:gd name="T5" fmla="*/ 0 h 143"/>
                  <a:gd name="T6" fmla="*/ 1561254915 w 368"/>
                  <a:gd name="T7" fmla="*/ 0 h 143"/>
                  <a:gd name="T8" fmla="*/ 646038854 w 368"/>
                  <a:gd name="T9" fmla="*/ 647415937 h 143"/>
                  <a:gd name="T10" fmla="*/ 0 w 368"/>
                  <a:gd name="T11" fmla="*/ 2147483646 h 143"/>
                  <a:gd name="T12" fmla="*/ 1274128889 w 368"/>
                  <a:gd name="T13" fmla="*/ 2147483646 h 143"/>
                  <a:gd name="T14" fmla="*/ 1435638603 w 368"/>
                  <a:gd name="T15" fmla="*/ 2086123204 h 143"/>
                  <a:gd name="T16" fmla="*/ 1543310333 w 368"/>
                  <a:gd name="T17" fmla="*/ 1996206915 h 143"/>
                  <a:gd name="T18" fmla="*/ 1668926645 w 368"/>
                  <a:gd name="T19" fmla="*/ 2147483646 h 143"/>
                  <a:gd name="T20" fmla="*/ 1561254915 w 368"/>
                  <a:gd name="T21" fmla="*/ 2147483646 h 143"/>
                  <a:gd name="T22" fmla="*/ 2147483646 w 368"/>
                  <a:gd name="T23" fmla="*/ 2147483646 h 143"/>
                  <a:gd name="T24" fmla="*/ 2147483646 w 368"/>
                  <a:gd name="T25" fmla="*/ 2147483646 h 143"/>
                  <a:gd name="T26" fmla="*/ 2147483646 w 368"/>
                  <a:gd name="T27" fmla="*/ 1996206915 h 143"/>
                  <a:gd name="T28" fmla="*/ 2147483646 w 368"/>
                  <a:gd name="T29" fmla="*/ 2086123204 h 143"/>
                  <a:gd name="T30" fmla="*/ 2147483646 w 368"/>
                  <a:gd name="T31" fmla="*/ 2147483646 h 143"/>
                  <a:gd name="T32" fmla="*/ 2147483646 w 368"/>
                  <a:gd name="T33" fmla="*/ 2147483646 h 143"/>
                  <a:gd name="T34" fmla="*/ 2147483646 w 368"/>
                  <a:gd name="T35" fmla="*/ 647415937 h 1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68" h="143">
                    <a:moveTo>
                      <a:pt x="332" y="36"/>
                    </a:moveTo>
                    <a:cubicBezTo>
                      <a:pt x="324" y="15"/>
                      <a:pt x="304" y="0"/>
                      <a:pt x="281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64" y="0"/>
                      <a:pt x="44" y="15"/>
                      <a:pt x="36" y="36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71" y="143"/>
                      <a:pt x="71" y="143"/>
                      <a:pt x="71" y="143"/>
                    </a:cubicBezTo>
                    <a:cubicBezTo>
                      <a:pt x="80" y="116"/>
                      <a:pt x="80" y="116"/>
                      <a:pt x="80" y="116"/>
                    </a:cubicBezTo>
                    <a:cubicBezTo>
                      <a:pt x="80" y="113"/>
                      <a:pt x="83" y="111"/>
                      <a:pt x="86" y="111"/>
                    </a:cubicBezTo>
                    <a:cubicBezTo>
                      <a:pt x="91" y="111"/>
                      <a:pt x="95" y="116"/>
                      <a:pt x="93" y="121"/>
                    </a:cubicBezTo>
                    <a:cubicBezTo>
                      <a:pt x="87" y="143"/>
                      <a:pt x="87" y="143"/>
                      <a:pt x="87" y="143"/>
                    </a:cubicBezTo>
                    <a:cubicBezTo>
                      <a:pt x="281" y="143"/>
                      <a:pt x="281" y="143"/>
                      <a:pt x="281" y="143"/>
                    </a:cubicBezTo>
                    <a:cubicBezTo>
                      <a:pt x="275" y="121"/>
                      <a:pt x="275" y="121"/>
                      <a:pt x="275" y="121"/>
                    </a:cubicBezTo>
                    <a:cubicBezTo>
                      <a:pt x="273" y="116"/>
                      <a:pt x="277" y="111"/>
                      <a:pt x="282" y="111"/>
                    </a:cubicBezTo>
                    <a:cubicBezTo>
                      <a:pt x="285" y="111"/>
                      <a:pt x="288" y="113"/>
                      <a:pt x="289" y="116"/>
                    </a:cubicBezTo>
                    <a:cubicBezTo>
                      <a:pt x="297" y="143"/>
                      <a:pt x="297" y="143"/>
                      <a:pt x="297" y="143"/>
                    </a:cubicBezTo>
                    <a:cubicBezTo>
                      <a:pt x="368" y="143"/>
                      <a:pt x="368" y="143"/>
                      <a:pt x="368" y="143"/>
                    </a:cubicBezTo>
                    <a:lnTo>
                      <a:pt x="332" y="36"/>
                    </a:lnTo>
                    <a:close/>
                  </a:path>
                </a:pathLst>
              </a:custGeom>
              <a:solidFill>
                <a:srgbClr val="FF66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" name="Oval 18">
                <a:extLst>
                  <a:ext uri="{FF2B5EF4-FFF2-40B4-BE49-F238E27FC236}">
                    <a16:creationId xmlns:a16="http://schemas.microsoft.com/office/drawing/2014/main" id="{3438626A-E603-F24A-7992-49B122A04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275" y="1546225"/>
                <a:ext cx="639762" cy="636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Font typeface="Arial" charset="0"/>
                  <a:buNone/>
                </a:pPr>
                <a:endParaRPr lang="en-US" altLang="en-US"/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793741F8-09E5-310D-34AA-491387466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3999" y="2431832"/>
              <a:ext cx="428997" cy="1042416"/>
              <a:chOff x="6915150" y="1546225"/>
              <a:chExt cx="1503362" cy="3773488"/>
            </a:xfrm>
          </p:grpSpPr>
          <p:sp>
            <p:nvSpPr>
              <p:cNvPr id="14" name="Oval 8">
                <a:extLst>
                  <a:ext uri="{FF2B5EF4-FFF2-40B4-BE49-F238E27FC236}">
                    <a16:creationId xmlns:a16="http://schemas.microsoft.com/office/drawing/2014/main" id="{07369CE3-E1CC-EE15-2856-1841E38DD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4413" y="1546225"/>
                <a:ext cx="639762" cy="636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buClr>
                    <a:srgbClr val="000000"/>
                  </a:buClr>
                  <a:buFont typeface="Arial" charset="0"/>
                  <a:buNone/>
                </a:pPr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BB850724-531E-69EB-BD81-6F89C39AE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0488" y="3992563"/>
                <a:ext cx="365125" cy="1327150"/>
              </a:xfrm>
              <a:custGeom>
                <a:avLst/>
                <a:gdLst>
                  <a:gd name="T0" fmla="*/ 0 w 86"/>
                  <a:gd name="T1" fmla="*/ 2147483646 h 313"/>
                  <a:gd name="T2" fmla="*/ 739042719 w 86"/>
                  <a:gd name="T3" fmla="*/ 2147483646 h 313"/>
                  <a:gd name="T4" fmla="*/ 1550189135 w 86"/>
                  <a:gd name="T5" fmla="*/ 2147483646 h 313"/>
                  <a:gd name="T6" fmla="*/ 1550189135 w 86"/>
                  <a:gd name="T7" fmla="*/ 0 h 313"/>
                  <a:gd name="T8" fmla="*/ 0 w 86"/>
                  <a:gd name="T9" fmla="*/ 0 h 313"/>
                  <a:gd name="T10" fmla="*/ 0 w 86"/>
                  <a:gd name="T11" fmla="*/ 2147483646 h 3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" h="313">
                    <a:moveTo>
                      <a:pt x="0" y="267"/>
                    </a:moveTo>
                    <a:cubicBezTo>
                      <a:pt x="0" y="290"/>
                      <a:pt x="18" y="310"/>
                      <a:pt x="41" y="312"/>
                    </a:cubicBezTo>
                    <a:cubicBezTo>
                      <a:pt x="66" y="313"/>
                      <a:pt x="86" y="293"/>
                      <a:pt x="86" y="26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7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BAEC1CFF-9778-34E0-6FCF-54EA7BC74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8050" y="3992563"/>
                <a:ext cx="363537" cy="1327150"/>
              </a:xfrm>
              <a:custGeom>
                <a:avLst/>
                <a:gdLst>
                  <a:gd name="T0" fmla="*/ 0 w 86"/>
                  <a:gd name="T1" fmla="*/ 2147483646 h 313"/>
                  <a:gd name="T2" fmla="*/ 732628507 w 86"/>
                  <a:gd name="T3" fmla="*/ 2147483646 h 313"/>
                  <a:gd name="T4" fmla="*/ 1536734307 w 86"/>
                  <a:gd name="T5" fmla="*/ 2147483646 h 313"/>
                  <a:gd name="T6" fmla="*/ 1536734307 w 86"/>
                  <a:gd name="T7" fmla="*/ 0 h 313"/>
                  <a:gd name="T8" fmla="*/ 0 w 86"/>
                  <a:gd name="T9" fmla="*/ 0 h 313"/>
                  <a:gd name="T10" fmla="*/ 0 w 86"/>
                  <a:gd name="T11" fmla="*/ 2147483646 h 3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" h="313">
                    <a:moveTo>
                      <a:pt x="0" y="267"/>
                    </a:moveTo>
                    <a:cubicBezTo>
                      <a:pt x="0" y="290"/>
                      <a:pt x="18" y="310"/>
                      <a:pt x="41" y="312"/>
                    </a:cubicBezTo>
                    <a:cubicBezTo>
                      <a:pt x="66" y="313"/>
                      <a:pt x="86" y="293"/>
                      <a:pt x="86" y="26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7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F72B76E9-12C3-A7AB-4339-5ABBD45DE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5150" y="2259013"/>
                <a:ext cx="1503362" cy="1733550"/>
              </a:xfrm>
              <a:custGeom>
                <a:avLst/>
                <a:gdLst>
                  <a:gd name="T0" fmla="*/ 2147483646 w 355"/>
                  <a:gd name="T1" fmla="*/ 0 h 409"/>
                  <a:gd name="T2" fmla="*/ 2147483646 w 355"/>
                  <a:gd name="T3" fmla="*/ 0 h 409"/>
                  <a:gd name="T4" fmla="*/ 2147483646 w 355"/>
                  <a:gd name="T5" fmla="*/ 0 h 409"/>
                  <a:gd name="T6" fmla="*/ 2147483646 w 355"/>
                  <a:gd name="T7" fmla="*/ 0 h 409"/>
                  <a:gd name="T8" fmla="*/ 2147483646 w 355"/>
                  <a:gd name="T9" fmla="*/ 0 h 409"/>
                  <a:gd name="T10" fmla="*/ 2147483646 w 355"/>
                  <a:gd name="T11" fmla="*/ 0 h 409"/>
                  <a:gd name="T12" fmla="*/ 2147483646 w 355"/>
                  <a:gd name="T13" fmla="*/ 0 h 409"/>
                  <a:gd name="T14" fmla="*/ 1452633061 w 355"/>
                  <a:gd name="T15" fmla="*/ 0 h 409"/>
                  <a:gd name="T16" fmla="*/ 1165689956 w 355"/>
                  <a:gd name="T17" fmla="*/ 0 h 409"/>
                  <a:gd name="T18" fmla="*/ 1076021823 w 355"/>
                  <a:gd name="T19" fmla="*/ 0 h 409"/>
                  <a:gd name="T20" fmla="*/ 0 w 355"/>
                  <a:gd name="T21" fmla="*/ 1095862149 h 409"/>
                  <a:gd name="T22" fmla="*/ 0 w 355"/>
                  <a:gd name="T23" fmla="*/ 2147483646 h 409"/>
                  <a:gd name="T24" fmla="*/ 591812214 w 355"/>
                  <a:gd name="T25" fmla="*/ 2147483646 h 409"/>
                  <a:gd name="T26" fmla="*/ 1201558902 w 355"/>
                  <a:gd name="T27" fmla="*/ 2147483646 h 409"/>
                  <a:gd name="T28" fmla="*/ 1201558902 w 355"/>
                  <a:gd name="T29" fmla="*/ 2147483646 h 409"/>
                  <a:gd name="T30" fmla="*/ 1327095982 w 355"/>
                  <a:gd name="T31" fmla="*/ 2147483646 h 409"/>
                  <a:gd name="T32" fmla="*/ 1452633061 w 355"/>
                  <a:gd name="T33" fmla="*/ 2147483646 h 409"/>
                  <a:gd name="T34" fmla="*/ 1452633061 w 355"/>
                  <a:gd name="T35" fmla="*/ 2147483646 h 409"/>
                  <a:gd name="T36" fmla="*/ 2147483646 w 355"/>
                  <a:gd name="T37" fmla="*/ 2147483646 h 409"/>
                  <a:gd name="T38" fmla="*/ 2147483646 w 355"/>
                  <a:gd name="T39" fmla="*/ 2147483646 h 409"/>
                  <a:gd name="T40" fmla="*/ 2147483646 w 355"/>
                  <a:gd name="T41" fmla="*/ 2147483646 h 409"/>
                  <a:gd name="T42" fmla="*/ 2147483646 w 355"/>
                  <a:gd name="T43" fmla="*/ 2147483646 h 409"/>
                  <a:gd name="T44" fmla="*/ 2147483646 w 355"/>
                  <a:gd name="T45" fmla="*/ 2147483646 h 409"/>
                  <a:gd name="T46" fmla="*/ 2147483646 w 355"/>
                  <a:gd name="T47" fmla="*/ 2147483646 h 409"/>
                  <a:gd name="T48" fmla="*/ 2147483646 w 355"/>
                  <a:gd name="T49" fmla="*/ 2147483646 h 409"/>
                  <a:gd name="T50" fmla="*/ 2147483646 w 355"/>
                  <a:gd name="T51" fmla="*/ 2147483646 h 409"/>
                  <a:gd name="T52" fmla="*/ 2147483646 w 355"/>
                  <a:gd name="T53" fmla="*/ 2147483646 h 409"/>
                  <a:gd name="T54" fmla="*/ 2147483646 w 355"/>
                  <a:gd name="T55" fmla="*/ 2147483646 h 409"/>
                  <a:gd name="T56" fmla="*/ 2147483646 w 355"/>
                  <a:gd name="T57" fmla="*/ 2147483646 h 409"/>
                  <a:gd name="T58" fmla="*/ 2147483646 w 355"/>
                  <a:gd name="T59" fmla="*/ 2147483646 h 409"/>
                  <a:gd name="T60" fmla="*/ 2147483646 w 355"/>
                  <a:gd name="T61" fmla="*/ 2147483646 h 409"/>
                  <a:gd name="T62" fmla="*/ 2147483646 w 355"/>
                  <a:gd name="T63" fmla="*/ 1095862149 h 409"/>
                  <a:gd name="T64" fmla="*/ 2147483646 w 355"/>
                  <a:gd name="T65" fmla="*/ 0 h 4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5" h="409">
                    <a:moveTo>
                      <a:pt x="295" y="0"/>
                    </a:moveTo>
                    <a:cubicBezTo>
                      <a:pt x="290" y="0"/>
                      <a:pt x="290" y="0"/>
                      <a:pt x="290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0" y="344"/>
                      <a:pt x="14" y="360"/>
                      <a:pt x="33" y="360"/>
                    </a:cubicBezTo>
                    <a:cubicBezTo>
                      <a:pt x="52" y="361"/>
                      <a:pt x="67" y="345"/>
                      <a:pt x="67" y="326"/>
                    </a:cubicBezTo>
                    <a:cubicBezTo>
                      <a:pt x="67" y="127"/>
                      <a:pt x="67" y="127"/>
                      <a:pt x="67" y="127"/>
                    </a:cubicBezTo>
                    <a:cubicBezTo>
                      <a:pt x="67" y="124"/>
                      <a:pt x="70" y="121"/>
                      <a:pt x="74" y="121"/>
                    </a:cubicBezTo>
                    <a:cubicBezTo>
                      <a:pt x="78" y="121"/>
                      <a:pt x="81" y="124"/>
                      <a:pt x="81" y="127"/>
                    </a:cubicBezTo>
                    <a:cubicBezTo>
                      <a:pt x="81" y="409"/>
                      <a:pt x="81" y="409"/>
                      <a:pt x="81" y="409"/>
                    </a:cubicBezTo>
                    <a:cubicBezTo>
                      <a:pt x="167" y="409"/>
                      <a:pt x="167" y="409"/>
                      <a:pt x="167" y="409"/>
                    </a:cubicBezTo>
                    <a:cubicBezTo>
                      <a:pt x="167" y="405"/>
                      <a:pt x="167" y="405"/>
                      <a:pt x="167" y="405"/>
                    </a:cubicBezTo>
                    <a:cubicBezTo>
                      <a:pt x="179" y="405"/>
                      <a:pt x="179" y="405"/>
                      <a:pt x="179" y="405"/>
                    </a:cubicBezTo>
                    <a:cubicBezTo>
                      <a:pt x="184" y="405"/>
                      <a:pt x="184" y="405"/>
                      <a:pt x="184" y="405"/>
                    </a:cubicBezTo>
                    <a:cubicBezTo>
                      <a:pt x="188" y="405"/>
                      <a:pt x="188" y="405"/>
                      <a:pt x="188" y="405"/>
                    </a:cubicBezTo>
                    <a:cubicBezTo>
                      <a:pt x="188" y="409"/>
                      <a:pt x="188" y="409"/>
                      <a:pt x="188" y="409"/>
                    </a:cubicBezTo>
                    <a:cubicBezTo>
                      <a:pt x="274" y="409"/>
                      <a:pt x="274" y="409"/>
                      <a:pt x="274" y="409"/>
                    </a:cubicBezTo>
                    <a:cubicBezTo>
                      <a:pt x="274" y="127"/>
                      <a:pt x="274" y="127"/>
                      <a:pt x="274" y="127"/>
                    </a:cubicBezTo>
                    <a:cubicBezTo>
                      <a:pt x="274" y="124"/>
                      <a:pt x="277" y="121"/>
                      <a:pt x="281" y="121"/>
                    </a:cubicBezTo>
                    <a:cubicBezTo>
                      <a:pt x="285" y="121"/>
                      <a:pt x="288" y="124"/>
                      <a:pt x="288" y="127"/>
                    </a:cubicBezTo>
                    <a:cubicBezTo>
                      <a:pt x="288" y="325"/>
                      <a:pt x="288" y="325"/>
                      <a:pt x="288" y="325"/>
                    </a:cubicBezTo>
                    <a:cubicBezTo>
                      <a:pt x="288" y="344"/>
                      <a:pt x="302" y="360"/>
                      <a:pt x="321" y="360"/>
                    </a:cubicBezTo>
                    <a:cubicBezTo>
                      <a:pt x="340" y="361"/>
                      <a:pt x="355" y="345"/>
                      <a:pt x="355" y="326"/>
                    </a:cubicBezTo>
                    <a:cubicBezTo>
                      <a:pt x="355" y="61"/>
                      <a:pt x="355" y="61"/>
                      <a:pt x="355" y="61"/>
                    </a:cubicBezTo>
                    <a:cubicBezTo>
                      <a:pt x="355" y="27"/>
                      <a:pt x="328" y="0"/>
                      <a:pt x="29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TextBox 75">
              <a:extLst>
                <a:ext uri="{FF2B5EF4-FFF2-40B4-BE49-F238E27FC236}">
                  <a16:creationId xmlns:a16="http://schemas.microsoft.com/office/drawing/2014/main" id="{4A46CB83-FCC5-DC78-09A8-17ACA87CA2A4}"/>
                </a:ext>
              </a:extLst>
            </p:cNvPr>
            <p:cNvSpPr txBox="1"/>
            <p:nvPr/>
          </p:nvSpPr>
          <p:spPr>
            <a:xfrm>
              <a:off x="5582647" y="2566175"/>
              <a:ext cx="1917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chemeClr val="tx2">
                      <a:lumMod val="50000"/>
                    </a:schemeClr>
                  </a:solidFill>
                  <a:ea typeface="Roboto Medium" panose="02000000000000000000" pitchFamily="2" charset="0"/>
                  <a:cs typeface="Poppins Medium" pitchFamily="2" charset="77"/>
                </a:rPr>
                <a:t>24,941</a:t>
              </a:r>
            </a:p>
          </p:txBody>
        </p:sp>
        <p:sp>
          <p:nvSpPr>
            <p:cNvPr id="19" name="TextBox 75">
              <a:extLst>
                <a:ext uri="{FF2B5EF4-FFF2-40B4-BE49-F238E27FC236}">
                  <a16:creationId xmlns:a16="http://schemas.microsoft.com/office/drawing/2014/main" id="{FDAA0B66-6F27-B4F0-196F-84A2268E38C6}"/>
                </a:ext>
              </a:extLst>
            </p:cNvPr>
            <p:cNvSpPr txBox="1"/>
            <p:nvPr/>
          </p:nvSpPr>
          <p:spPr>
            <a:xfrm>
              <a:off x="7777525" y="2566175"/>
              <a:ext cx="193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solidFill>
                    <a:schemeClr val="tx2">
                      <a:lumMod val="50000"/>
                    </a:schemeClr>
                  </a:solidFill>
                  <a:ea typeface="Roboto Medium" panose="02000000000000000000" pitchFamily="2" charset="0"/>
                  <a:cs typeface="Poppins Medium" pitchFamily="2" charset="77"/>
                </a:rPr>
                <a:t>25,059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72ED42-35B8-9AEB-8355-6C3966C923F8}"/>
              </a:ext>
            </a:extLst>
          </p:cNvPr>
          <p:cNvGrpSpPr/>
          <p:nvPr/>
        </p:nvGrpSpPr>
        <p:grpSpPr>
          <a:xfrm>
            <a:off x="9888627" y="1679378"/>
            <a:ext cx="4608136" cy="1843662"/>
            <a:chOff x="9888627" y="1679378"/>
            <a:chExt cx="4608136" cy="1843662"/>
          </a:xfrm>
        </p:grpSpPr>
        <p:sp>
          <p:nvSpPr>
            <p:cNvPr id="36" name="Rectángulo redondeado 43">
              <a:extLst>
                <a:ext uri="{FF2B5EF4-FFF2-40B4-BE49-F238E27FC236}">
                  <a16:creationId xmlns:a16="http://schemas.microsoft.com/office/drawing/2014/main" id="{8BEE8952-6F59-BBB0-68C1-1B567C818225}"/>
                </a:ext>
              </a:extLst>
            </p:cNvPr>
            <p:cNvSpPr/>
            <p:nvPr/>
          </p:nvSpPr>
          <p:spPr>
            <a:xfrm>
              <a:off x="9910455" y="1768472"/>
              <a:ext cx="4586308" cy="175456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5" name="Rectángulo 21">
              <a:extLst>
                <a:ext uri="{FF2B5EF4-FFF2-40B4-BE49-F238E27FC236}">
                  <a16:creationId xmlns:a16="http://schemas.microsoft.com/office/drawing/2014/main" id="{133CF5C5-51F0-F7DC-AE64-6367C722D4FF}"/>
                </a:ext>
              </a:extLst>
            </p:cNvPr>
            <p:cNvSpPr/>
            <p:nvPr/>
          </p:nvSpPr>
          <p:spPr>
            <a:xfrm>
              <a:off x="9898846" y="1768039"/>
              <a:ext cx="4586308" cy="602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4" name="TextBox 75">
              <a:extLst>
                <a:ext uri="{FF2B5EF4-FFF2-40B4-BE49-F238E27FC236}">
                  <a16:creationId xmlns:a16="http://schemas.microsoft.com/office/drawing/2014/main" id="{54F7AAEF-2E01-4FFD-3FB4-7932C9ABF1F6}"/>
                </a:ext>
              </a:extLst>
            </p:cNvPr>
            <p:cNvSpPr txBox="1"/>
            <p:nvPr/>
          </p:nvSpPr>
          <p:spPr>
            <a:xfrm>
              <a:off x="9888627" y="1679378"/>
              <a:ext cx="4596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>
                  <a:solidFill>
                    <a:schemeClr val="bg1"/>
                  </a:solidFill>
                  <a:latin typeface="Tw Cen MT" panose="020B0602020104020603" pitchFamily="34" charset="0"/>
                  <a:ea typeface="Roboto Medium" panose="02000000000000000000" pitchFamily="2" charset="0"/>
                  <a:cs typeface="Poppins Medium" pitchFamily="2" charset="77"/>
                </a:rPr>
                <a:t>Average Salary</a:t>
              </a:r>
            </a:p>
          </p:txBody>
        </p:sp>
        <p:sp>
          <p:nvSpPr>
            <p:cNvPr id="20" name="TextBox 75">
              <a:extLst>
                <a:ext uri="{FF2B5EF4-FFF2-40B4-BE49-F238E27FC236}">
                  <a16:creationId xmlns:a16="http://schemas.microsoft.com/office/drawing/2014/main" id="{1A605C98-2AFA-339F-1F9A-C902D57DF110}"/>
                </a:ext>
              </a:extLst>
            </p:cNvPr>
            <p:cNvSpPr txBox="1"/>
            <p:nvPr/>
          </p:nvSpPr>
          <p:spPr>
            <a:xfrm>
              <a:off x="10488202" y="2398014"/>
              <a:ext cx="3551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i="1" dirty="0">
                  <a:solidFill>
                    <a:schemeClr val="tx2">
                      <a:lumMod val="50000"/>
                    </a:schemeClr>
                  </a:solidFill>
                  <a:ea typeface="Roboto Medium" panose="02000000000000000000" pitchFamily="2" charset="0"/>
                  <a:cs typeface="Poppins Medium" pitchFamily="2" charset="77"/>
                </a:rPr>
                <a:t>26,016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1F39FD-F1D6-DB9F-4056-7D17415AA341}"/>
              </a:ext>
            </a:extLst>
          </p:cNvPr>
          <p:cNvGrpSpPr/>
          <p:nvPr/>
        </p:nvGrpSpPr>
        <p:grpSpPr>
          <a:xfrm>
            <a:off x="14622282" y="1708433"/>
            <a:ext cx="4679184" cy="1814607"/>
            <a:chOff x="14622282" y="1708433"/>
            <a:chExt cx="4679184" cy="1814607"/>
          </a:xfrm>
        </p:grpSpPr>
        <p:sp>
          <p:nvSpPr>
            <p:cNvPr id="38" name="Rectángulo redondeado 51">
              <a:extLst>
                <a:ext uri="{FF2B5EF4-FFF2-40B4-BE49-F238E27FC236}">
                  <a16:creationId xmlns:a16="http://schemas.microsoft.com/office/drawing/2014/main" id="{7C2C20DD-1825-E390-DF48-12F4B742FD8D}"/>
                </a:ext>
              </a:extLst>
            </p:cNvPr>
            <p:cNvSpPr/>
            <p:nvPr/>
          </p:nvSpPr>
          <p:spPr>
            <a:xfrm>
              <a:off x="14715158" y="1768472"/>
              <a:ext cx="4586308" cy="175456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6" name="Rectángulo 22">
              <a:extLst>
                <a:ext uri="{FF2B5EF4-FFF2-40B4-BE49-F238E27FC236}">
                  <a16:creationId xmlns:a16="http://schemas.microsoft.com/office/drawing/2014/main" id="{8B814216-AF09-E25F-7E97-A16BFB0A691C}"/>
                </a:ext>
              </a:extLst>
            </p:cNvPr>
            <p:cNvSpPr/>
            <p:nvPr/>
          </p:nvSpPr>
          <p:spPr>
            <a:xfrm>
              <a:off x="14697244" y="1768039"/>
              <a:ext cx="4586308" cy="6029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5" name="TextBox 75">
              <a:extLst>
                <a:ext uri="{FF2B5EF4-FFF2-40B4-BE49-F238E27FC236}">
                  <a16:creationId xmlns:a16="http://schemas.microsoft.com/office/drawing/2014/main" id="{40A0D211-E679-8CDB-690E-FA0C9E18D84D}"/>
                </a:ext>
              </a:extLst>
            </p:cNvPr>
            <p:cNvSpPr txBox="1"/>
            <p:nvPr/>
          </p:nvSpPr>
          <p:spPr>
            <a:xfrm>
              <a:off x="14622282" y="1708433"/>
              <a:ext cx="467918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i="1" dirty="0">
                  <a:solidFill>
                    <a:schemeClr val="bg1"/>
                  </a:solidFill>
                  <a:latin typeface="Tw Cen MT" panose="020B0602020104020603" pitchFamily="34" charset="0"/>
                  <a:ea typeface="Roboto Medium" panose="02000000000000000000" pitchFamily="2" charset="0"/>
                  <a:cs typeface="Poppins Medium" pitchFamily="2" charset="77"/>
                </a:rPr>
                <a:t>Average Working Years</a:t>
              </a:r>
            </a:p>
          </p:txBody>
        </p:sp>
        <p:sp>
          <p:nvSpPr>
            <p:cNvPr id="21" name="TextBox 75">
              <a:extLst>
                <a:ext uri="{FF2B5EF4-FFF2-40B4-BE49-F238E27FC236}">
                  <a16:creationId xmlns:a16="http://schemas.microsoft.com/office/drawing/2014/main" id="{A98F7A62-9752-18FC-ABF5-DADF75F4B1DA}"/>
                </a:ext>
              </a:extLst>
            </p:cNvPr>
            <p:cNvSpPr txBox="1"/>
            <p:nvPr/>
          </p:nvSpPr>
          <p:spPr>
            <a:xfrm>
              <a:off x="15156605" y="2398014"/>
              <a:ext cx="3551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i="1" dirty="0">
                  <a:solidFill>
                    <a:schemeClr val="tx2">
                      <a:lumMod val="50000"/>
                    </a:schemeClr>
                  </a:solidFill>
                  <a:ea typeface="Roboto Medium" panose="02000000000000000000" pitchFamily="2" charset="0"/>
                  <a:cs typeface="Poppins Medium" pitchFamily="2" charset="77"/>
                </a:rPr>
                <a:t>20.50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711CDF-FB63-C5D6-9730-E1DEDDF950EF}"/>
              </a:ext>
            </a:extLst>
          </p:cNvPr>
          <p:cNvGrpSpPr/>
          <p:nvPr/>
        </p:nvGrpSpPr>
        <p:grpSpPr>
          <a:xfrm>
            <a:off x="19481707" y="1685759"/>
            <a:ext cx="4624462" cy="1837281"/>
            <a:chOff x="19481707" y="1685759"/>
            <a:chExt cx="4624462" cy="1837281"/>
          </a:xfrm>
        </p:grpSpPr>
        <p:sp>
          <p:nvSpPr>
            <p:cNvPr id="35" name="Rectángulo redondeado 53">
              <a:extLst>
                <a:ext uri="{FF2B5EF4-FFF2-40B4-BE49-F238E27FC236}">
                  <a16:creationId xmlns:a16="http://schemas.microsoft.com/office/drawing/2014/main" id="{605D70FB-465C-8996-F813-622E7A46AF66}"/>
                </a:ext>
              </a:extLst>
            </p:cNvPr>
            <p:cNvSpPr/>
            <p:nvPr/>
          </p:nvSpPr>
          <p:spPr>
            <a:xfrm>
              <a:off x="19519861" y="1768472"/>
              <a:ext cx="4586308" cy="175456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7" name="Rectángulo 23">
              <a:extLst>
                <a:ext uri="{FF2B5EF4-FFF2-40B4-BE49-F238E27FC236}">
                  <a16:creationId xmlns:a16="http://schemas.microsoft.com/office/drawing/2014/main" id="{E25B1F34-29C5-9291-12B7-B16CD2CCC8F3}"/>
                </a:ext>
              </a:extLst>
            </p:cNvPr>
            <p:cNvSpPr/>
            <p:nvPr/>
          </p:nvSpPr>
          <p:spPr>
            <a:xfrm>
              <a:off x="19517246" y="1768039"/>
              <a:ext cx="4586308" cy="6029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7" name="TextBox 75">
              <a:extLst>
                <a:ext uri="{FF2B5EF4-FFF2-40B4-BE49-F238E27FC236}">
                  <a16:creationId xmlns:a16="http://schemas.microsoft.com/office/drawing/2014/main" id="{78E3F729-2DB4-DEBF-66A6-128AFD601284}"/>
                </a:ext>
              </a:extLst>
            </p:cNvPr>
            <p:cNvSpPr txBox="1"/>
            <p:nvPr/>
          </p:nvSpPr>
          <p:spPr>
            <a:xfrm>
              <a:off x="19481707" y="1685759"/>
              <a:ext cx="4592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>
                  <a:solidFill>
                    <a:schemeClr val="bg1"/>
                  </a:solidFill>
                  <a:latin typeface="Tw Cen MT" panose="020B0602020104020603" pitchFamily="34" charset="0"/>
                  <a:ea typeface="Roboto Medium" panose="02000000000000000000" pitchFamily="2" charset="0"/>
                  <a:cs typeface="Poppins Medium" pitchFamily="2" charset="77"/>
                </a:rPr>
                <a:t>Over-All-Attrition</a:t>
              </a:r>
            </a:p>
          </p:txBody>
        </p:sp>
        <p:sp>
          <p:nvSpPr>
            <p:cNvPr id="22" name="TextBox 75">
              <a:extLst>
                <a:ext uri="{FF2B5EF4-FFF2-40B4-BE49-F238E27FC236}">
                  <a16:creationId xmlns:a16="http://schemas.microsoft.com/office/drawing/2014/main" id="{884C8840-F06A-2019-3A4E-C85277841BCC}"/>
                </a:ext>
              </a:extLst>
            </p:cNvPr>
            <p:cNvSpPr txBox="1"/>
            <p:nvPr/>
          </p:nvSpPr>
          <p:spPr>
            <a:xfrm>
              <a:off x="20133144" y="2398014"/>
              <a:ext cx="3551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i="1" dirty="0">
                  <a:solidFill>
                    <a:schemeClr val="tx2">
                      <a:lumMod val="50000"/>
                    </a:schemeClr>
                  </a:solidFill>
                  <a:ea typeface="Roboto Medium" panose="02000000000000000000" pitchFamily="2" charset="0"/>
                  <a:cs typeface="Poppins Medium" pitchFamily="2" charset="77"/>
                </a:rPr>
                <a:t>50.21%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EDEF4B-1CCA-1036-556E-60BC60D28F48}"/>
              </a:ext>
            </a:extLst>
          </p:cNvPr>
          <p:cNvGrpSpPr/>
          <p:nvPr/>
        </p:nvGrpSpPr>
        <p:grpSpPr>
          <a:xfrm>
            <a:off x="12324424" y="3823421"/>
            <a:ext cx="5760720" cy="4466224"/>
            <a:chOff x="12324424" y="3823421"/>
            <a:chExt cx="5760720" cy="446622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B7FB31-4E97-49CA-788A-C5C3575B9C95}"/>
                </a:ext>
              </a:extLst>
            </p:cNvPr>
            <p:cNvGrpSpPr/>
            <p:nvPr/>
          </p:nvGrpSpPr>
          <p:grpSpPr>
            <a:xfrm>
              <a:off x="12324424" y="3823421"/>
              <a:ext cx="5760720" cy="4466224"/>
              <a:chOff x="13051333" y="3789792"/>
              <a:chExt cx="5404104" cy="5174631"/>
            </a:xfrm>
          </p:grpSpPr>
          <p:sp>
            <p:nvSpPr>
              <p:cNvPr id="62" name="Rectángulo redondeado 52">
                <a:extLst>
                  <a:ext uri="{FF2B5EF4-FFF2-40B4-BE49-F238E27FC236}">
                    <a16:creationId xmlns:a16="http://schemas.microsoft.com/office/drawing/2014/main" id="{3699AE7F-D181-6261-E7BB-D66A8C4FA78C}"/>
                  </a:ext>
                </a:extLst>
              </p:cNvPr>
              <p:cNvSpPr/>
              <p:nvPr/>
            </p:nvSpPr>
            <p:spPr>
              <a:xfrm>
                <a:off x="13051333" y="3834639"/>
                <a:ext cx="5404104" cy="5129784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5" name="Rectángulo 24">
                <a:extLst>
                  <a:ext uri="{FF2B5EF4-FFF2-40B4-BE49-F238E27FC236}">
                    <a16:creationId xmlns:a16="http://schemas.microsoft.com/office/drawing/2014/main" id="{1941E4FC-214C-A8DB-4F37-7FCA6BCFAA8E}"/>
                  </a:ext>
                </a:extLst>
              </p:cNvPr>
              <p:cNvSpPr/>
              <p:nvPr/>
            </p:nvSpPr>
            <p:spPr>
              <a:xfrm>
                <a:off x="13051333" y="3828551"/>
                <a:ext cx="5404104" cy="59106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73" name="TextBox 75">
                <a:extLst>
                  <a:ext uri="{FF2B5EF4-FFF2-40B4-BE49-F238E27FC236}">
                    <a16:creationId xmlns:a16="http://schemas.microsoft.com/office/drawing/2014/main" id="{8A53CB10-8338-8B07-0D2A-E06D6FFD0B19}"/>
                  </a:ext>
                </a:extLst>
              </p:cNvPr>
              <p:cNvSpPr txBox="1"/>
              <p:nvPr/>
            </p:nvSpPr>
            <p:spPr>
              <a:xfrm>
                <a:off x="13086024" y="3789792"/>
                <a:ext cx="5300676" cy="60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bg1"/>
                    </a:solidFill>
                    <a:latin typeface="Tw Cen MT" panose="020B0602020104020603" pitchFamily="34" charset="0"/>
                    <a:ea typeface="Roboto Medium" panose="02000000000000000000" pitchFamily="2" charset="0"/>
                    <a:cs typeface="Poppins Medium" pitchFamily="2" charset="77"/>
                  </a:rPr>
                  <a:t>Attrition rate Vs Monthly income stats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44DC4A1-1955-C622-977F-B8C32D87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5461" y="4585562"/>
              <a:ext cx="5576410" cy="335177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314B9B-7DA1-0987-53CC-6AA5C598923C}"/>
              </a:ext>
            </a:extLst>
          </p:cNvPr>
          <p:cNvGrpSpPr/>
          <p:nvPr/>
        </p:nvGrpSpPr>
        <p:grpSpPr>
          <a:xfrm>
            <a:off x="240174" y="3833365"/>
            <a:ext cx="5760720" cy="4455040"/>
            <a:chOff x="240174" y="3833365"/>
            <a:chExt cx="5760720" cy="445504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204EC60-5649-EAED-7981-7E1DC17F6EE3}"/>
                </a:ext>
              </a:extLst>
            </p:cNvPr>
            <p:cNvGrpSpPr/>
            <p:nvPr/>
          </p:nvGrpSpPr>
          <p:grpSpPr>
            <a:xfrm>
              <a:off x="240174" y="3833365"/>
              <a:ext cx="5760720" cy="4455040"/>
              <a:chOff x="240175" y="3870330"/>
              <a:chExt cx="5404104" cy="5217718"/>
            </a:xfrm>
          </p:grpSpPr>
          <p:sp>
            <p:nvSpPr>
              <p:cNvPr id="61" name="Rectángulo redondeado 49">
                <a:extLst>
                  <a:ext uri="{FF2B5EF4-FFF2-40B4-BE49-F238E27FC236}">
                    <a16:creationId xmlns:a16="http://schemas.microsoft.com/office/drawing/2014/main" id="{BAEA085E-746D-7CDE-9832-9972FA87E7AA}"/>
                  </a:ext>
                </a:extLst>
              </p:cNvPr>
              <p:cNvSpPr/>
              <p:nvPr/>
            </p:nvSpPr>
            <p:spPr>
              <a:xfrm>
                <a:off x="240175" y="3958264"/>
                <a:ext cx="5404104" cy="5129784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Rectángulo 20">
                <a:extLst>
                  <a:ext uri="{FF2B5EF4-FFF2-40B4-BE49-F238E27FC236}">
                    <a16:creationId xmlns:a16="http://schemas.microsoft.com/office/drawing/2014/main" id="{526447C5-AAF6-AE97-4E32-D9F85E922FE8}"/>
                  </a:ext>
                </a:extLst>
              </p:cNvPr>
              <p:cNvSpPr/>
              <p:nvPr/>
            </p:nvSpPr>
            <p:spPr>
              <a:xfrm>
                <a:off x="250395" y="3952177"/>
                <a:ext cx="5383663" cy="5910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TextBox 75">
                <a:extLst>
                  <a:ext uri="{FF2B5EF4-FFF2-40B4-BE49-F238E27FC236}">
                    <a16:creationId xmlns:a16="http://schemas.microsoft.com/office/drawing/2014/main" id="{27875B2C-CD67-545D-CD08-C8F6462A84E7}"/>
                  </a:ext>
                </a:extLst>
              </p:cNvPr>
              <p:cNvSpPr txBox="1"/>
              <p:nvPr/>
            </p:nvSpPr>
            <p:spPr>
              <a:xfrm>
                <a:off x="285749" y="3870330"/>
                <a:ext cx="534830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i="1" dirty="0">
                    <a:solidFill>
                      <a:schemeClr val="bg1"/>
                    </a:solidFill>
                    <a:latin typeface="Tw Cen MT" panose="020B0602020104020603" pitchFamily="34" charset="0"/>
                    <a:ea typeface="Roboto Medium" panose="02000000000000000000" pitchFamily="2" charset="0"/>
                    <a:cs typeface="Poppins Medium" pitchFamily="2" charset="77"/>
                  </a:rPr>
                  <a:t>Average Attrition rate for all Departments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D089987-F6AD-14A1-BB54-8FDF8841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55" y="4535509"/>
              <a:ext cx="5643982" cy="339239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BCCB4D-679D-99DB-A088-EEB8359EAEB3}"/>
              </a:ext>
            </a:extLst>
          </p:cNvPr>
          <p:cNvGrpSpPr/>
          <p:nvPr/>
        </p:nvGrpSpPr>
        <p:grpSpPr>
          <a:xfrm>
            <a:off x="6282299" y="3860410"/>
            <a:ext cx="5773773" cy="4429235"/>
            <a:chOff x="6282299" y="3860410"/>
            <a:chExt cx="5773773" cy="442923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80D439A-BCCB-984F-BBA3-B201E7549BDB}"/>
                </a:ext>
              </a:extLst>
            </p:cNvPr>
            <p:cNvGrpSpPr/>
            <p:nvPr/>
          </p:nvGrpSpPr>
          <p:grpSpPr>
            <a:xfrm>
              <a:off x="6282299" y="3860410"/>
              <a:ext cx="5773773" cy="4429235"/>
              <a:chOff x="5866930" y="3903949"/>
              <a:chExt cx="5416349" cy="5170470"/>
            </a:xfrm>
          </p:grpSpPr>
          <p:sp>
            <p:nvSpPr>
              <p:cNvPr id="34" name="Rectángulo redondeado 50">
                <a:extLst>
                  <a:ext uri="{FF2B5EF4-FFF2-40B4-BE49-F238E27FC236}">
                    <a16:creationId xmlns:a16="http://schemas.microsoft.com/office/drawing/2014/main" id="{28570CD2-DCD0-3512-A0CC-C534347F57CE}"/>
                  </a:ext>
                </a:extLst>
              </p:cNvPr>
              <p:cNvSpPr/>
              <p:nvPr/>
            </p:nvSpPr>
            <p:spPr>
              <a:xfrm>
                <a:off x="5866930" y="3944635"/>
                <a:ext cx="5404104" cy="512978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Rectángulo 25">
                <a:extLst>
                  <a:ext uri="{FF2B5EF4-FFF2-40B4-BE49-F238E27FC236}">
                    <a16:creationId xmlns:a16="http://schemas.microsoft.com/office/drawing/2014/main" id="{61F6ACF8-40F0-1B4E-FA5B-2FBAF6E81FE1}"/>
                  </a:ext>
                </a:extLst>
              </p:cNvPr>
              <p:cNvSpPr/>
              <p:nvPr/>
            </p:nvSpPr>
            <p:spPr>
              <a:xfrm>
                <a:off x="5877149" y="3938988"/>
                <a:ext cx="5357604" cy="6085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71" name="TextBox 75">
                <a:extLst>
                  <a:ext uri="{FF2B5EF4-FFF2-40B4-BE49-F238E27FC236}">
                    <a16:creationId xmlns:a16="http://schemas.microsoft.com/office/drawing/2014/main" id="{EE6DF959-1A7E-84C3-4A92-F26724827BCF}"/>
                  </a:ext>
                </a:extLst>
              </p:cNvPr>
              <p:cNvSpPr txBox="1"/>
              <p:nvPr/>
            </p:nvSpPr>
            <p:spPr>
              <a:xfrm>
                <a:off x="5879176" y="3903949"/>
                <a:ext cx="5404103" cy="538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bg1"/>
                    </a:solidFill>
                    <a:latin typeface="Tw Cen MT" panose="020B0602020104020603" pitchFamily="34" charset="0"/>
                    <a:ea typeface="Roboto Medium" panose="02000000000000000000" pitchFamily="2" charset="0"/>
                    <a:cs typeface="Poppins Medium" pitchFamily="2" charset="77"/>
                  </a:rPr>
                  <a:t>Average Hourly rate of Male Research Scientist</a:t>
                </a:r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ED61C1D-6380-782D-AD4D-8FF8253B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7233" y="4539783"/>
              <a:ext cx="5636871" cy="338812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6C041E-5BF0-46D5-4D64-2AFA3172CB4F}"/>
              </a:ext>
            </a:extLst>
          </p:cNvPr>
          <p:cNvGrpSpPr/>
          <p:nvPr/>
        </p:nvGrpSpPr>
        <p:grpSpPr>
          <a:xfrm>
            <a:off x="18366549" y="3876085"/>
            <a:ext cx="5785248" cy="4413559"/>
            <a:chOff x="18366549" y="3876085"/>
            <a:chExt cx="5785248" cy="441355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3DC2E79-6EA8-C252-BBC5-BCCA11AAA854}"/>
                </a:ext>
              </a:extLst>
            </p:cNvPr>
            <p:cNvGrpSpPr/>
            <p:nvPr/>
          </p:nvGrpSpPr>
          <p:grpSpPr>
            <a:xfrm>
              <a:off x="18366549" y="3876085"/>
              <a:ext cx="5785248" cy="4413559"/>
              <a:chOff x="18753992" y="3717328"/>
              <a:chExt cx="5427114" cy="5129784"/>
            </a:xfrm>
          </p:grpSpPr>
          <p:sp>
            <p:nvSpPr>
              <p:cNvPr id="33" name="Rectángulo redondeado 43">
                <a:extLst>
                  <a:ext uri="{FF2B5EF4-FFF2-40B4-BE49-F238E27FC236}">
                    <a16:creationId xmlns:a16="http://schemas.microsoft.com/office/drawing/2014/main" id="{52CB2950-1B90-B6A6-72E6-5F8AFE73708D}"/>
                  </a:ext>
                </a:extLst>
              </p:cNvPr>
              <p:cNvSpPr/>
              <p:nvPr/>
            </p:nvSpPr>
            <p:spPr>
              <a:xfrm>
                <a:off x="18753992" y="3717328"/>
                <a:ext cx="5404104" cy="5129784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Rectángulo 21">
                <a:extLst>
                  <a:ext uri="{FF2B5EF4-FFF2-40B4-BE49-F238E27FC236}">
                    <a16:creationId xmlns:a16="http://schemas.microsoft.com/office/drawing/2014/main" id="{FC8B1F15-A6A1-E286-E35C-918BC3BE58DF}"/>
                  </a:ext>
                </a:extLst>
              </p:cNvPr>
              <p:cNvSpPr/>
              <p:nvPr/>
            </p:nvSpPr>
            <p:spPr>
              <a:xfrm>
                <a:off x="18760297" y="3717329"/>
                <a:ext cx="5373308" cy="60290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72" name="TextBox 75">
                <a:extLst>
                  <a:ext uri="{FF2B5EF4-FFF2-40B4-BE49-F238E27FC236}">
                    <a16:creationId xmlns:a16="http://schemas.microsoft.com/office/drawing/2014/main" id="{B65F1FB7-A926-11C1-C9FD-ABFE2250C79E}"/>
                  </a:ext>
                </a:extLst>
              </p:cNvPr>
              <p:cNvSpPr txBox="1"/>
              <p:nvPr/>
            </p:nvSpPr>
            <p:spPr>
              <a:xfrm>
                <a:off x="18811148" y="3721425"/>
                <a:ext cx="5369958" cy="53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bg1"/>
                    </a:solidFill>
                    <a:latin typeface="Tw Cen MT" panose="020B0602020104020603" pitchFamily="34" charset="0"/>
                    <a:ea typeface="Roboto Medium" panose="02000000000000000000" pitchFamily="2" charset="0"/>
                    <a:cs typeface="Poppins Medium" pitchFamily="2" charset="77"/>
                  </a:rPr>
                  <a:t>Average working years for each Department</a:t>
                </a:r>
              </a:p>
            </p:txBody>
          </p:sp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9133B7F-FDB0-13BC-A79B-2DFAB525C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73271" y="4603476"/>
              <a:ext cx="5693074" cy="341584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13F0E9-724B-F27E-801F-7207F2FF4A54}"/>
              </a:ext>
            </a:extLst>
          </p:cNvPr>
          <p:cNvGrpSpPr/>
          <p:nvPr/>
        </p:nvGrpSpPr>
        <p:grpSpPr>
          <a:xfrm>
            <a:off x="285750" y="8415997"/>
            <a:ext cx="11760948" cy="5072107"/>
            <a:chOff x="285750" y="8415997"/>
            <a:chExt cx="11760948" cy="5072107"/>
          </a:xfrm>
        </p:grpSpPr>
        <p:sp>
          <p:nvSpPr>
            <p:cNvPr id="42" name="Rectángulo redondeado 54">
              <a:extLst>
                <a:ext uri="{FF2B5EF4-FFF2-40B4-BE49-F238E27FC236}">
                  <a16:creationId xmlns:a16="http://schemas.microsoft.com/office/drawing/2014/main" id="{905B266D-7132-58D4-A95A-BDA5B4392BD4}"/>
                </a:ext>
              </a:extLst>
            </p:cNvPr>
            <p:cNvSpPr/>
            <p:nvPr/>
          </p:nvSpPr>
          <p:spPr>
            <a:xfrm>
              <a:off x="285750" y="8415997"/>
              <a:ext cx="11760948" cy="5072107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7" name="Rectángulo 20">
              <a:extLst>
                <a:ext uri="{FF2B5EF4-FFF2-40B4-BE49-F238E27FC236}">
                  <a16:creationId xmlns:a16="http://schemas.microsoft.com/office/drawing/2014/main" id="{82A9E227-788B-AA92-9961-7DCCD16B0ED4}"/>
                </a:ext>
              </a:extLst>
            </p:cNvPr>
            <p:cNvSpPr/>
            <p:nvPr/>
          </p:nvSpPr>
          <p:spPr>
            <a:xfrm>
              <a:off x="285750" y="8462713"/>
              <a:ext cx="11718354" cy="6348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8" name="TextBox 75">
              <a:extLst>
                <a:ext uri="{FF2B5EF4-FFF2-40B4-BE49-F238E27FC236}">
                  <a16:creationId xmlns:a16="http://schemas.microsoft.com/office/drawing/2014/main" id="{60AD0321-CB74-5B8A-B729-0456927068DA}"/>
                </a:ext>
              </a:extLst>
            </p:cNvPr>
            <p:cNvSpPr txBox="1"/>
            <p:nvPr/>
          </p:nvSpPr>
          <p:spPr>
            <a:xfrm>
              <a:off x="366310" y="8451257"/>
              <a:ext cx="6621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>
                  <a:solidFill>
                    <a:schemeClr val="bg1"/>
                  </a:solidFill>
                  <a:latin typeface="Palatino Linotype" panose="02040502050505030304" pitchFamily="18" charset="0"/>
                  <a:ea typeface="Roboto Medium" panose="02000000000000000000" pitchFamily="2" charset="0"/>
                  <a:cs typeface="Poppins Medium" pitchFamily="2" charset="77"/>
                </a:rPr>
                <a:t>Job Role Vs Work life balance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3B883F7-FF98-B552-6BBC-187B1363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3611" y="9262001"/>
              <a:ext cx="6858912" cy="412264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02AA81-17DD-CFDD-3F08-D232C6D15A57}"/>
              </a:ext>
            </a:extLst>
          </p:cNvPr>
          <p:cNvGrpSpPr/>
          <p:nvPr/>
        </p:nvGrpSpPr>
        <p:grpSpPr>
          <a:xfrm>
            <a:off x="12264170" y="8419699"/>
            <a:ext cx="11841999" cy="5072107"/>
            <a:chOff x="12264170" y="8419699"/>
            <a:chExt cx="11841999" cy="5072107"/>
          </a:xfrm>
        </p:grpSpPr>
        <p:sp>
          <p:nvSpPr>
            <p:cNvPr id="39" name="Rectángulo redondeado 55">
              <a:extLst>
                <a:ext uri="{FF2B5EF4-FFF2-40B4-BE49-F238E27FC236}">
                  <a16:creationId xmlns:a16="http://schemas.microsoft.com/office/drawing/2014/main" id="{561310CB-9218-B992-A2A4-7011F5C6F170}"/>
                </a:ext>
              </a:extLst>
            </p:cNvPr>
            <p:cNvSpPr/>
            <p:nvPr/>
          </p:nvSpPr>
          <p:spPr>
            <a:xfrm>
              <a:off x="12268962" y="8419699"/>
              <a:ext cx="11821908" cy="507210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0" name="Rectángulo 27">
              <a:extLst>
                <a:ext uri="{FF2B5EF4-FFF2-40B4-BE49-F238E27FC236}">
                  <a16:creationId xmlns:a16="http://schemas.microsoft.com/office/drawing/2014/main" id="{5F7B43D7-C328-79E7-F131-E4DD6F7ACEE2}"/>
                </a:ext>
              </a:extLst>
            </p:cNvPr>
            <p:cNvSpPr/>
            <p:nvPr/>
          </p:nvSpPr>
          <p:spPr>
            <a:xfrm>
              <a:off x="12264170" y="8474171"/>
              <a:ext cx="11841999" cy="6234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9" name="TextBox 75">
              <a:extLst>
                <a:ext uri="{FF2B5EF4-FFF2-40B4-BE49-F238E27FC236}">
                  <a16:creationId xmlns:a16="http://schemas.microsoft.com/office/drawing/2014/main" id="{4FBBF1AD-F30D-11F2-45F1-57A1F6BA8BB4}"/>
                </a:ext>
              </a:extLst>
            </p:cNvPr>
            <p:cNvSpPr txBox="1"/>
            <p:nvPr/>
          </p:nvSpPr>
          <p:spPr>
            <a:xfrm>
              <a:off x="12278625" y="8462713"/>
              <a:ext cx="10765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>
                  <a:solidFill>
                    <a:schemeClr val="bg1"/>
                  </a:solidFill>
                  <a:latin typeface="Palatino Linotype" panose="02040502050505030304" pitchFamily="18" charset="0"/>
                  <a:ea typeface="Roboto Medium" panose="02000000000000000000" pitchFamily="2" charset="0"/>
                  <a:cs typeface="Poppins Medium" pitchFamily="2" charset="77"/>
                </a:rPr>
                <a:t>Attrition rate Vs Year since last promotion relation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8651C66-5EE0-E73D-F71D-48E47E790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82789" y="9274610"/>
              <a:ext cx="11605620" cy="4073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13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E1543C-F5CA-3A49-EE3E-107D681AFAC7}"/>
              </a:ext>
            </a:extLst>
          </p:cNvPr>
          <p:cNvGrpSpPr/>
          <p:nvPr/>
        </p:nvGrpSpPr>
        <p:grpSpPr>
          <a:xfrm>
            <a:off x="7990359" y="1976192"/>
            <a:ext cx="7892801" cy="923330"/>
            <a:chOff x="2912521" y="1887612"/>
            <a:chExt cx="7892801" cy="9233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32CA5E-F4F7-2F48-B041-3A5FF7C9E77E}"/>
                </a:ext>
              </a:extLst>
            </p:cNvPr>
            <p:cNvSpPr/>
            <p:nvPr/>
          </p:nvSpPr>
          <p:spPr>
            <a:xfrm>
              <a:off x="8846392" y="1887612"/>
              <a:ext cx="19589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tx2"/>
                  </a:solidFill>
                  <a:latin typeface="Calibri" panose="020F0502020204030204" pitchFamily="34" charset="0"/>
                  <a:ea typeface="Roboto Medium" panose="02000000000000000000" pitchFamily="2" charset="0"/>
                  <a:cs typeface="Calibri" panose="020F0502020204030204" pitchFamily="34" charset="0"/>
                </a:rPr>
                <a:t>50%</a:t>
              </a:r>
              <a:endParaRPr lang="en-US" sz="16600" b="1" i="1" dirty="0">
                <a:solidFill>
                  <a:schemeClr val="tx2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D8F3B5-6C29-9545-BDFF-C5096C702BE2}"/>
                </a:ext>
              </a:extLst>
            </p:cNvPr>
            <p:cNvSpPr txBox="1"/>
            <p:nvPr/>
          </p:nvSpPr>
          <p:spPr>
            <a:xfrm>
              <a:off x="2912521" y="2024701"/>
              <a:ext cx="5933871" cy="64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4800" b="1" i="1" dirty="0">
                  <a:latin typeface="Calibri" panose="020F0502020204030204" pitchFamily="34" charset="0"/>
                  <a:ea typeface="Lato Light" panose="020F0502020204030203" pitchFamily="34" charset="0"/>
                  <a:cs typeface="Calibri" panose="020F0502020204030204" pitchFamily="34" charset="0"/>
                </a:rPr>
                <a:t>Over-All Attrition Rate</a:t>
              </a:r>
              <a:endParaRPr lang="en-US" sz="4400" b="1" i="1" dirty="0">
                <a:latin typeface="Calibri" panose="020F0502020204030204" pitchFamily="34" charset="0"/>
                <a:ea typeface="Lato Light" panose="020F050202020403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6B01E900-2520-D140-848F-A66D32728918}"/>
              </a:ext>
            </a:extLst>
          </p:cNvPr>
          <p:cNvSpPr txBox="1"/>
          <p:nvPr/>
        </p:nvSpPr>
        <p:spPr>
          <a:xfrm>
            <a:off x="1206493" y="253349"/>
            <a:ext cx="21971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i="1" dirty="0">
                <a:solidFill>
                  <a:schemeClr val="tx2"/>
                </a:solidFill>
                <a:latin typeface="Calibri" panose="020F0502020204030204" pitchFamily="34" charset="0"/>
                <a:ea typeface="Lato Heavy" charset="0"/>
                <a:cs typeface="Calibri" panose="020F0502020204030204" pitchFamily="34" charset="0"/>
              </a:rPr>
              <a:t>Average Attrition Rate for All Departments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05067F-601A-9F47-B853-EA120C6B559D}"/>
              </a:ext>
            </a:extLst>
          </p:cNvPr>
          <p:cNvSpPr/>
          <p:nvPr/>
        </p:nvSpPr>
        <p:spPr>
          <a:xfrm>
            <a:off x="1138011" y="2899522"/>
            <a:ext cx="10317892" cy="685071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05067F-601A-9F47-B853-EA120C6B559D}"/>
              </a:ext>
            </a:extLst>
          </p:cNvPr>
          <p:cNvSpPr/>
          <p:nvPr/>
        </p:nvSpPr>
        <p:spPr>
          <a:xfrm>
            <a:off x="12685844" y="2899522"/>
            <a:ext cx="11042720" cy="685071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D5A88-35E4-2EB0-B65B-4C61BCF5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89" y="3298398"/>
            <a:ext cx="9750735" cy="5860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3DBB9-ECE0-0C83-A32E-C6BCD1DFD064}"/>
              </a:ext>
            </a:extLst>
          </p:cNvPr>
          <p:cNvSpPr txBox="1"/>
          <p:nvPr/>
        </p:nvSpPr>
        <p:spPr>
          <a:xfrm>
            <a:off x="483242" y="9780087"/>
            <a:ext cx="22325000" cy="379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i="1" dirty="0">
                <a:latin typeface="Tw Cen MT" panose="020B0602020104020603" pitchFamily="34" charset="0"/>
                <a:ea typeface="Adobe Fan Heiti Std B" panose="020B0700000000000000" pitchFamily="34" charset="-128"/>
              </a:rPr>
              <a:t>Average Attrition rate for all Departments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latin typeface="Tw Cen MT" panose="020B0602020104020603" pitchFamily="34" charset="0"/>
                <a:ea typeface="Adobe Fan Heiti Std B" panose="020B0700000000000000" pitchFamily="34" charset="-128"/>
              </a:rPr>
              <a:t>This KPI show Average Attrition Rate for each Department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latin typeface="Tw Cen MT" panose="020B0602020104020603" pitchFamily="34" charset="0"/>
                <a:ea typeface="Adobe Fan Heiti Std B" panose="020B0700000000000000" pitchFamily="34" charset="-128"/>
              </a:rPr>
              <a:t>Average Attrition Rate  = ( Attrition Rate / Total Number of Employees ) *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latin typeface="Tw Cen MT" panose="020B0602020104020603" pitchFamily="34" charset="0"/>
                <a:ea typeface="Adobe Fan Heiti Std B" panose="020B0700000000000000" pitchFamily="34" charset="-128"/>
              </a:rPr>
              <a:t>From this Column Chart , We can conclude that Research &amp; Development Department have higher Attrition rate - 51.21 % &amp; Hardware Department have lowest Attrition Rate - 49.44%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4E584-58D2-EC8E-0E1D-1F12E7D5B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372" y="4438966"/>
            <a:ext cx="10491664" cy="36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05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1" grpId="0" animBg="1"/>
      <p:bldP spid="5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BE45A1-B2F9-6539-9876-ED53E29E161E}"/>
              </a:ext>
            </a:extLst>
          </p:cNvPr>
          <p:cNvSpPr/>
          <p:nvPr/>
        </p:nvSpPr>
        <p:spPr>
          <a:xfrm>
            <a:off x="533681" y="3045489"/>
            <a:ext cx="10317892" cy="685071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FD9412A3-44B3-134C-C15C-682EBB817896}"/>
              </a:ext>
            </a:extLst>
          </p:cNvPr>
          <p:cNvGrpSpPr>
            <a:grpSpLocks/>
          </p:cNvGrpSpPr>
          <p:nvPr/>
        </p:nvGrpSpPr>
        <p:grpSpPr bwMode="auto">
          <a:xfrm>
            <a:off x="5960507" y="3430468"/>
            <a:ext cx="2786701" cy="6080760"/>
            <a:chOff x="6915150" y="1546225"/>
            <a:chExt cx="1503362" cy="3773488"/>
          </a:xfrm>
        </p:grpSpPr>
        <p:sp>
          <p:nvSpPr>
            <p:cNvPr id="3" name="Oval 8">
              <a:extLst>
                <a:ext uri="{FF2B5EF4-FFF2-40B4-BE49-F238E27FC236}">
                  <a16:creationId xmlns:a16="http://schemas.microsoft.com/office/drawing/2014/main" id="{7A5EAFC4-394F-D797-8C6F-467E5793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413" y="1546225"/>
              <a:ext cx="639762" cy="636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Font typeface="Arial" charset="0"/>
                <a:buNone/>
              </a:pP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82A00B35-5835-7B72-E58A-9DB7FBD17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3992563"/>
              <a:ext cx="365125" cy="1327150"/>
            </a:xfrm>
            <a:custGeom>
              <a:avLst/>
              <a:gdLst>
                <a:gd name="T0" fmla="*/ 0 w 86"/>
                <a:gd name="T1" fmla="*/ 2147483646 h 313"/>
                <a:gd name="T2" fmla="*/ 739042719 w 86"/>
                <a:gd name="T3" fmla="*/ 2147483646 h 313"/>
                <a:gd name="T4" fmla="*/ 1550189135 w 86"/>
                <a:gd name="T5" fmla="*/ 2147483646 h 313"/>
                <a:gd name="T6" fmla="*/ 1550189135 w 86"/>
                <a:gd name="T7" fmla="*/ 0 h 313"/>
                <a:gd name="T8" fmla="*/ 0 w 86"/>
                <a:gd name="T9" fmla="*/ 0 h 313"/>
                <a:gd name="T10" fmla="*/ 0 w 86"/>
                <a:gd name="T11" fmla="*/ 2147483646 h 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" h="313">
                  <a:moveTo>
                    <a:pt x="0" y="267"/>
                  </a:moveTo>
                  <a:cubicBezTo>
                    <a:pt x="0" y="290"/>
                    <a:pt x="18" y="310"/>
                    <a:pt x="41" y="312"/>
                  </a:cubicBezTo>
                  <a:cubicBezTo>
                    <a:pt x="66" y="313"/>
                    <a:pt x="86" y="293"/>
                    <a:pt x="86" y="26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7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5B4495C3-C1D8-87A2-C73F-AB2B71449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3992563"/>
              <a:ext cx="363537" cy="1327150"/>
            </a:xfrm>
            <a:custGeom>
              <a:avLst/>
              <a:gdLst>
                <a:gd name="T0" fmla="*/ 0 w 86"/>
                <a:gd name="T1" fmla="*/ 2147483646 h 313"/>
                <a:gd name="T2" fmla="*/ 732628507 w 86"/>
                <a:gd name="T3" fmla="*/ 2147483646 h 313"/>
                <a:gd name="T4" fmla="*/ 1536734307 w 86"/>
                <a:gd name="T5" fmla="*/ 2147483646 h 313"/>
                <a:gd name="T6" fmla="*/ 1536734307 w 86"/>
                <a:gd name="T7" fmla="*/ 0 h 313"/>
                <a:gd name="T8" fmla="*/ 0 w 86"/>
                <a:gd name="T9" fmla="*/ 0 h 313"/>
                <a:gd name="T10" fmla="*/ 0 w 86"/>
                <a:gd name="T11" fmla="*/ 2147483646 h 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" h="313">
                  <a:moveTo>
                    <a:pt x="0" y="267"/>
                  </a:moveTo>
                  <a:cubicBezTo>
                    <a:pt x="0" y="290"/>
                    <a:pt x="18" y="310"/>
                    <a:pt x="41" y="312"/>
                  </a:cubicBezTo>
                  <a:cubicBezTo>
                    <a:pt x="66" y="313"/>
                    <a:pt x="86" y="293"/>
                    <a:pt x="86" y="26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7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29AB5DA3-2269-5682-39C9-F5F7DA671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150" y="2259013"/>
              <a:ext cx="1503362" cy="1733550"/>
            </a:xfrm>
            <a:custGeom>
              <a:avLst/>
              <a:gdLst>
                <a:gd name="T0" fmla="*/ 2147483646 w 355"/>
                <a:gd name="T1" fmla="*/ 0 h 409"/>
                <a:gd name="T2" fmla="*/ 2147483646 w 355"/>
                <a:gd name="T3" fmla="*/ 0 h 409"/>
                <a:gd name="T4" fmla="*/ 2147483646 w 355"/>
                <a:gd name="T5" fmla="*/ 0 h 409"/>
                <a:gd name="T6" fmla="*/ 2147483646 w 355"/>
                <a:gd name="T7" fmla="*/ 0 h 409"/>
                <a:gd name="T8" fmla="*/ 2147483646 w 355"/>
                <a:gd name="T9" fmla="*/ 0 h 409"/>
                <a:gd name="T10" fmla="*/ 2147483646 w 355"/>
                <a:gd name="T11" fmla="*/ 0 h 409"/>
                <a:gd name="T12" fmla="*/ 2147483646 w 355"/>
                <a:gd name="T13" fmla="*/ 0 h 409"/>
                <a:gd name="T14" fmla="*/ 1452633061 w 355"/>
                <a:gd name="T15" fmla="*/ 0 h 409"/>
                <a:gd name="T16" fmla="*/ 1165689956 w 355"/>
                <a:gd name="T17" fmla="*/ 0 h 409"/>
                <a:gd name="T18" fmla="*/ 1076021823 w 355"/>
                <a:gd name="T19" fmla="*/ 0 h 409"/>
                <a:gd name="T20" fmla="*/ 0 w 355"/>
                <a:gd name="T21" fmla="*/ 1095862149 h 409"/>
                <a:gd name="T22" fmla="*/ 0 w 355"/>
                <a:gd name="T23" fmla="*/ 2147483646 h 409"/>
                <a:gd name="T24" fmla="*/ 591812214 w 355"/>
                <a:gd name="T25" fmla="*/ 2147483646 h 409"/>
                <a:gd name="T26" fmla="*/ 1201558902 w 355"/>
                <a:gd name="T27" fmla="*/ 2147483646 h 409"/>
                <a:gd name="T28" fmla="*/ 1201558902 w 355"/>
                <a:gd name="T29" fmla="*/ 2147483646 h 409"/>
                <a:gd name="T30" fmla="*/ 1327095982 w 355"/>
                <a:gd name="T31" fmla="*/ 2147483646 h 409"/>
                <a:gd name="T32" fmla="*/ 1452633061 w 355"/>
                <a:gd name="T33" fmla="*/ 2147483646 h 409"/>
                <a:gd name="T34" fmla="*/ 1452633061 w 355"/>
                <a:gd name="T35" fmla="*/ 2147483646 h 409"/>
                <a:gd name="T36" fmla="*/ 2147483646 w 355"/>
                <a:gd name="T37" fmla="*/ 2147483646 h 409"/>
                <a:gd name="T38" fmla="*/ 2147483646 w 355"/>
                <a:gd name="T39" fmla="*/ 2147483646 h 409"/>
                <a:gd name="T40" fmla="*/ 2147483646 w 355"/>
                <a:gd name="T41" fmla="*/ 2147483646 h 409"/>
                <a:gd name="T42" fmla="*/ 2147483646 w 355"/>
                <a:gd name="T43" fmla="*/ 2147483646 h 409"/>
                <a:gd name="T44" fmla="*/ 2147483646 w 355"/>
                <a:gd name="T45" fmla="*/ 2147483646 h 409"/>
                <a:gd name="T46" fmla="*/ 2147483646 w 355"/>
                <a:gd name="T47" fmla="*/ 2147483646 h 409"/>
                <a:gd name="T48" fmla="*/ 2147483646 w 355"/>
                <a:gd name="T49" fmla="*/ 2147483646 h 409"/>
                <a:gd name="T50" fmla="*/ 2147483646 w 355"/>
                <a:gd name="T51" fmla="*/ 2147483646 h 409"/>
                <a:gd name="T52" fmla="*/ 2147483646 w 355"/>
                <a:gd name="T53" fmla="*/ 2147483646 h 409"/>
                <a:gd name="T54" fmla="*/ 2147483646 w 355"/>
                <a:gd name="T55" fmla="*/ 2147483646 h 409"/>
                <a:gd name="T56" fmla="*/ 2147483646 w 355"/>
                <a:gd name="T57" fmla="*/ 2147483646 h 409"/>
                <a:gd name="T58" fmla="*/ 2147483646 w 355"/>
                <a:gd name="T59" fmla="*/ 2147483646 h 409"/>
                <a:gd name="T60" fmla="*/ 2147483646 w 355"/>
                <a:gd name="T61" fmla="*/ 2147483646 h 409"/>
                <a:gd name="T62" fmla="*/ 2147483646 w 355"/>
                <a:gd name="T63" fmla="*/ 1095862149 h 409"/>
                <a:gd name="T64" fmla="*/ 2147483646 w 355"/>
                <a:gd name="T65" fmla="*/ 0 h 4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5" h="409">
                  <a:moveTo>
                    <a:pt x="295" y="0"/>
                  </a:moveTo>
                  <a:cubicBezTo>
                    <a:pt x="290" y="0"/>
                    <a:pt x="290" y="0"/>
                    <a:pt x="290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44"/>
                    <a:pt x="14" y="360"/>
                    <a:pt x="33" y="360"/>
                  </a:cubicBezTo>
                  <a:cubicBezTo>
                    <a:pt x="52" y="361"/>
                    <a:pt x="67" y="345"/>
                    <a:pt x="67" y="326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7" y="124"/>
                    <a:pt x="70" y="121"/>
                    <a:pt x="74" y="121"/>
                  </a:cubicBezTo>
                  <a:cubicBezTo>
                    <a:pt x="78" y="121"/>
                    <a:pt x="81" y="124"/>
                    <a:pt x="81" y="127"/>
                  </a:cubicBezTo>
                  <a:cubicBezTo>
                    <a:pt x="81" y="409"/>
                    <a:pt x="81" y="409"/>
                    <a:pt x="81" y="409"/>
                  </a:cubicBezTo>
                  <a:cubicBezTo>
                    <a:pt x="167" y="409"/>
                    <a:pt x="167" y="409"/>
                    <a:pt x="167" y="409"/>
                  </a:cubicBezTo>
                  <a:cubicBezTo>
                    <a:pt x="167" y="405"/>
                    <a:pt x="167" y="405"/>
                    <a:pt x="167" y="405"/>
                  </a:cubicBezTo>
                  <a:cubicBezTo>
                    <a:pt x="179" y="405"/>
                    <a:pt x="179" y="405"/>
                    <a:pt x="179" y="405"/>
                  </a:cubicBezTo>
                  <a:cubicBezTo>
                    <a:pt x="184" y="405"/>
                    <a:pt x="184" y="405"/>
                    <a:pt x="184" y="405"/>
                  </a:cubicBezTo>
                  <a:cubicBezTo>
                    <a:pt x="188" y="405"/>
                    <a:pt x="188" y="405"/>
                    <a:pt x="188" y="405"/>
                  </a:cubicBezTo>
                  <a:cubicBezTo>
                    <a:pt x="188" y="409"/>
                    <a:pt x="188" y="409"/>
                    <a:pt x="188" y="409"/>
                  </a:cubicBezTo>
                  <a:cubicBezTo>
                    <a:pt x="274" y="409"/>
                    <a:pt x="274" y="409"/>
                    <a:pt x="274" y="409"/>
                  </a:cubicBezTo>
                  <a:cubicBezTo>
                    <a:pt x="274" y="127"/>
                    <a:pt x="274" y="127"/>
                    <a:pt x="274" y="127"/>
                  </a:cubicBezTo>
                  <a:cubicBezTo>
                    <a:pt x="274" y="124"/>
                    <a:pt x="277" y="121"/>
                    <a:pt x="281" y="121"/>
                  </a:cubicBezTo>
                  <a:cubicBezTo>
                    <a:pt x="285" y="121"/>
                    <a:pt x="288" y="124"/>
                    <a:pt x="288" y="127"/>
                  </a:cubicBezTo>
                  <a:cubicBezTo>
                    <a:pt x="288" y="325"/>
                    <a:pt x="288" y="325"/>
                    <a:pt x="288" y="325"/>
                  </a:cubicBezTo>
                  <a:cubicBezTo>
                    <a:pt x="288" y="344"/>
                    <a:pt x="302" y="360"/>
                    <a:pt x="321" y="360"/>
                  </a:cubicBezTo>
                  <a:cubicBezTo>
                    <a:pt x="340" y="361"/>
                    <a:pt x="355" y="345"/>
                    <a:pt x="355" y="326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5" y="27"/>
                    <a:pt x="328" y="0"/>
                    <a:pt x="295" y="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86ECD5-8BC3-9497-ACAA-C33BB0E1E069}"/>
              </a:ext>
            </a:extLst>
          </p:cNvPr>
          <p:cNvGrpSpPr/>
          <p:nvPr/>
        </p:nvGrpSpPr>
        <p:grpSpPr>
          <a:xfrm>
            <a:off x="2034653" y="3430287"/>
            <a:ext cx="3257657" cy="6081122"/>
            <a:chOff x="869950" y="1546225"/>
            <a:chExt cx="2020888" cy="3772425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5C5E6F8C-1F8B-F69D-FA8D-35637C88B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950" y="2259013"/>
              <a:ext cx="2020887" cy="3055937"/>
            </a:xfrm>
            <a:custGeom>
              <a:avLst/>
              <a:gdLst>
                <a:gd name="T0" fmla="*/ 2147483646 w 477"/>
                <a:gd name="T1" fmla="*/ 2147483646 h 721"/>
                <a:gd name="T2" fmla="*/ 2147483646 w 477"/>
                <a:gd name="T3" fmla="*/ 646727184 h 721"/>
                <a:gd name="T4" fmla="*/ 2147483646 w 477"/>
                <a:gd name="T5" fmla="*/ 0 h 721"/>
                <a:gd name="T6" fmla="*/ 2147483646 w 477"/>
                <a:gd name="T7" fmla="*/ 0 h 721"/>
                <a:gd name="T8" fmla="*/ 2147483646 w 477"/>
                <a:gd name="T9" fmla="*/ 0 h 721"/>
                <a:gd name="T10" fmla="*/ 1633385095 w 477"/>
                <a:gd name="T11" fmla="*/ 646727184 h 721"/>
                <a:gd name="T12" fmla="*/ 143593130 w 477"/>
                <a:gd name="T13" fmla="*/ 2147483646 h 721"/>
                <a:gd name="T14" fmla="*/ 735920618 w 477"/>
                <a:gd name="T15" fmla="*/ 2147483646 h 721"/>
                <a:gd name="T16" fmla="*/ 1328248105 w 477"/>
                <a:gd name="T17" fmla="*/ 2147483646 h 721"/>
                <a:gd name="T18" fmla="*/ 2147483646 w 477"/>
                <a:gd name="T19" fmla="*/ 2083899646 h 721"/>
                <a:gd name="T20" fmla="*/ 2147483646 w 477"/>
                <a:gd name="T21" fmla="*/ 1994073718 h 721"/>
                <a:gd name="T22" fmla="*/ 2147483646 w 477"/>
                <a:gd name="T23" fmla="*/ 2147483646 h 721"/>
                <a:gd name="T24" fmla="*/ 1310297375 w 477"/>
                <a:gd name="T25" fmla="*/ 2147483646 h 721"/>
                <a:gd name="T26" fmla="*/ 1615434365 w 477"/>
                <a:gd name="T27" fmla="*/ 2147483646 h 721"/>
                <a:gd name="T28" fmla="*/ 2147483646 w 477"/>
                <a:gd name="T29" fmla="*/ 2147483646 h 721"/>
                <a:gd name="T30" fmla="*/ 2147483646 w 477"/>
                <a:gd name="T31" fmla="*/ 2147483646 h 721"/>
                <a:gd name="T32" fmla="*/ 2147483646 w 477"/>
                <a:gd name="T33" fmla="*/ 2147483646 h 721"/>
                <a:gd name="T34" fmla="*/ 2147483646 w 477"/>
                <a:gd name="T35" fmla="*/ 2147483646 h 721"/>
                <a:gd name="T36" fmla="*/ 2147483646 w 477"/>
                <a:gd name="T37" fmla="*/ 2147483646 h 721"/>
                <a:gd name="T38" fmla="*/ 2147483646 w 477"/>
                <a:gd name="T39" fmla="*/ 2147483646 h 721"/>
                <a:gd name="T40" fmla="*/ 2147483646 w 477"/>
                <a:gd name="T41" fmla="*/ 2147483646 h 721"/>
                <a:gd name="T42" fmla="*/ 2147483646 w 477"/>
                <a:gd name="T43" fmla="*/ 2147483646 h 721"/>
                <a:gd name="T44" fmla="*/ 2147483646 w 477"/>
                <a:gd name="T45" fmla="*/ 2147483646 h 721"/>
                <a:gd name="T46" fmla="*/ 2147483646 w 477"/>
                <a:gd name="T47" fmla="*/ 2147483646 h 721"/>
                <a:gd name="T48" fmla="*/ 2147483646 w 477"/>
                <a:gd name="T49" fmla="*/ 2147483646 h 721"/>
                <a:gd name="T50" fmla="*/ 2147483646 w 477"/>
                <a:gd name="T51" fmla="*/ 2147483646 h 721"/>
                <a:gd name="T52" fmla="*/ 2147483646 w 477"/>
                <a:gd name="T53" fmla="*/ 2147483646 h 721"/>
                <a:gd name="T54" fmla="*/ 2147483646 w 477"/>
                <a:gd name="T55" fmla="*/ 2147483646 h 721"/>
                <a:gd name="T56" fmla="*/ 2147483646 w 477"/>
                <a:gd name="T57" fmla="*/ 1994073718 h 721"/>
                <a:gd name="T58" fmla="*/ 2147483646 w 477"/>
                <a:gd name="T59" fmla="*/ 2083899646 h 721"/>
                <a:gd name="T60" fmla="*/ 2147483646 w 477"/>
                <a:gd name="T61" fmla="*/ 2147483646 h 721"/>
                <a:gd name="T62" fmla="*/ 2147483646 w 477"/>
                <a:gd name="T63" fmla="*/ 2147483646 h 721"/>
                <a:gd name="T64" fmla="*/ 2147483646 w 477"/>
                <a:gd name="T65" fmla="*/ 2147483646 h 7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77" h="721">
                  <a:moveTo>
                    <a:pt x="471" y="282"/>
                  </a:moveTo>
                  <a:cubicBezTo>
                    <a:pt x="387" y="36"/>
                    <a:pt x="387" y="36"/>
                    <a:pt x="387" y="36"/>
                  </a:cubicBezTo>
                  <a:cubicBezTo>
                    <a:pt x="379" y="15"/>
                    <a:pt x="359" y="0"/>
                    <a:pt x="33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9" y="0"/>
                    <a:pt x="99" y="15"/>
                    <a:pt x="91" y="3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3"/>
                    <a:pt x="17" y="326"/>
                    <a:pt x="41" y="326"/>
                  </a:cubicBezTo>
                  <a:cubicBezTo>
                    <a:pt x="56" y="326"/>
                    <a:pt x="69" y="317"/>
                    <a:pt x="74" y="302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5" y="113"/>
                    <a:pt x="138" y="111"/>
                    <a:pt x="141" y="111"/>
                  </a:cubicBezTo>
                  <a:cubicBezTo>
                    <a:pt x="146" y="111"/>
                    <a:pt x="150" y="116"/>
                    <a:pt x="148" y="121"/>
                  </a:cubicBezTo>
                  <a:cubicBezTo>
                    <a:pt x="73" y="378"/>
                    <a:pt x="73" y="378"/>
                    <a:pt x="73" y="378"/>
                  </a:cubicBezTo>
                  <a:cubicBezTo>
                    <a:pt x="69" y="390"/>
                    <a:pt x="78" y="402"/>
                    <a:pt x="90" y="402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678"/>
                    <a:pt x="139" y="678"/>
                    <a:pt x="139" y="678"/>
                  </a:cubicBezTo>
                  <a:cubicBezTo>
                    <a:pt x="139" y="702"/>
                    <a:pt x="158" y="721"/>
                    <a:pt x="181" y="721"/>
                  </a:cubicBezTo>
                  <a:cubicBezTo>
                    <a:pt x="204" y="721"/>
                    <a:pt x="223" y="702"/>
                    <a:pt x="223" y="678"/>
                  </a:cubicBezTo>
                  <a:cubicBezTo>
                    <a:pt x="223" y="404"/>
                    <a:pt x="223" y="404"/>
                    <a:pt x="223" y="404"/>
                  </a:cubicBezTo>
                  <a:cubicBezTo>
                    <a:pt x="239" y="404"/>
                    <a:pt x="239" y="404"/>
                    <a:pt x="239" y="404"/>
                  </a:cubicBezTo>
                  <a:cubicBezTo>
                    <a:pt x="255" y="404"/>
                    <a:pt x="255" y="404"/>
                    <a:pt x="255" y="404"/>
                  </a:cubicBezTo>
                  <a:cubicBezTo>
                    <a:pt x="255" y="678"/>
                    <a:pt x="255" y="678"/>
                    <a:pt x="255" y="678"/>
                  </a:cubicBezTo>
                  <a:cubicBezTo>
                    <a:pt x="255" y="702"/>
                    <a:pt x="274" y="721"/>
                    <a:pt x="297" y="721"/>
                  </a:cubicBezTo>
                  <a:cubicBezTo>
                    <a:pt x="321" y="721"/>
                    <a:pt x="339" y="702"/>
                    <a:pt x="339" y="678"/>
                  </a:cubicBezTo>
                  <a:cubicBezTo>
                    <a:pt x="339" y="402"/>
                    <a:pt x="339" y="402"/>
                    <a:pt x="339" y="402"/>
                  </a:cubicBezTo>
                  <a:cubicBezTo>
                    <a:pt x="388" y="402"/>
                    <a:pt x="388" y="402"/>
                    <a:pt x="388" y="402"/>
                  </a:cubicBezTo>
                  <a:cubicBezTo>
                    <a:pt x="400" y="402"/>
                    <a:pt x="409" y="390"/>
                    <a:pt x="405" y="378"/>
                  </a:cubicBezTo>
                  <a:cubicBezTo>
                    <a:pt x="330" y="121"/>
                    <a:pt x="330" y="121"/>
                    <a:pt x="330" y="121"/>
                  </a:cubicBezTo>
                  <a:cubicBezTo>
                    <a:pt x="328" y="116"/>
                    <a:pt x="332" y="111"/>
                    <a:pt x="337" y="111"/>
                  </a:cubicBezTo>
                  <a:cubicBezTo>
                    <a:pt x="340" y="111"/>
                    <a:pt x="343" y="113"/>
                    <a:pt x="344" y="116"/>
                  </a:cubicBezTo>
                  <a:cubicBezTo>
                    <a:pt x="404" y="303"/>
                    <a:pt x="404" y="303"/>
                    <a:pt x="404" y="303"/>
                  </a:cubicBezTo>
                  <a:cubicBezTo>
                    <a:pt x="410" y="320"/>
                    <a:pt x="428" y="332"/>
                    <a:pt x="446" y="327"/>
                  </a:cubicBezTo>
                  <a:cubicBezTo>
                    <a:pt x="466" y="323"/>
                    <a:pt x="477" y="302"/>
                    <a:pt x="471" y="282"/>
                  </a:cubicBezTo>
                  <a:close/>
                </a:path>
              </a:pathLst>
            </a:custGeom>
            <a:solidFill>
              <a:srgbClr val="FB83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BBE40B0A-D6EF-02C8-AF9F-41637794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275" y="1546225"/>
              <a:ext cx="639762" cy="636588"/>
            </a:xfrm>
            <a:prstGeom prst="ellipse">
              <a:avLst/>
            </a:prstGeom>
            <a:solidFill>
              <a:srgbClr val="FB83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Font typeface="Arial" charset="0"/>
                <a:buNone/>
              </a:pPr>
              <a:endParaRPr lang="en-US" altLang="en-US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829EB019-D255-BF1B-EF66-8DF0FFE5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950" y="2865438"/>
              <a:ext cx="533400" cy="774700"/>
            </a:xfrm>
            <a:custGeom>
              <a:avLst/>
              <a:gdLst>
                <a:gd name="T0" fmla="*/ 143370300 w 126"/>
                <a:gd name="T1" fmla="*/ 2147483646 h 183"/>
                <a:gd name="T2" fmla="*/ 734766967 w 126"/>
                <a:gd name="T3" fmla="*/ 2147483646 h 183"/>
                <a:gd name="T4" fmla="*/ 1326163633 w 126"/>
                <a:gd name="T5" fmla="*/ 2147483646 h 183"/>
                <a:gd name="T6" fmla="*/ 2147483646 w 126"/>
                <a:gd name="T7" fmla="*/ 0 h 183"/>
                <a:gd name="T8" fmla="*/ 985659700 w 126"/>
                <a:gd name="T9" fmla="*/ 0 h 183"/>
                <a:gd name="T10" fmla="*/ 143370300 w 126"/>
                <a:gd name="T11" fmla="*/ 2147483646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6" h="183">
                  <a:moveTo>
                    <a:pt x="8" y="137"/>
                  </a:moveTo>
                  <a:cubicBezTo>
                    <a:pt x="0" y="160"/>
                    <a:pt x="17" y="183"/>
                    <a:pt x="41" y="183"/>
                  </a:cubicBezTo>
                  <a:cubicBezTo>
                    <a:pt x="56" y="183"/>
                    <a:pt x="69" y="174"/>
                    <a:pt x="74" y="15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8" y="137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22332487-70CA-3B99-B19C-BD338DA86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284" y="2865438"/>
              <a:ext cx="1439862" cy="2453212"/>
            </a:xfrm>
            <a:custGeom>
              <a:avLst/>
              <a:gdLst>
                <a:gd name="T0" fmla="*/ 71739007 w 340"/>
                <a:gd name="T1" fmla="*/ 2147483646 h 578"/>
                <a:gd name="T2" fmla="*/ 376621315 w 340"/>
                <a:gd name="T3" fmla="*/ 2147483646 h 578"/>
                <a:gd name="T4" fmla="*/ 1255398738 w 340"/>
                <a:gd name="T5" fmla="*/ 2147483646 h 578"/>
                <a:gd name="T6" fmla="*/ 1255398738 w 340"/>
                <a:gd name="T7" fmla="*/ 2147483646 h 578"/>
                <a:gd name="T8" fmla="*/ 2008637134 w 340"/>
                <a:gd name="T9" fmla="*/ 2147483646 h 578"/>
                <a:gd name="T10" fmla="*/ 2147483646 w 340"/>
                <a:gd name="T11" fmla="*/ 2147483646 h 578"/>
                <a:gd name="T12" fmla="*/ 2147483646 w 340"/>
                <a:gd name="T13" fmla="*/ 2147483646 h 578"/>
                <a:gd name="T14" fmla="*/ 2147483646 w 340"/>
                <a:gd name="T15" fmla="*/ 2147483646 h 578"/>
                <a:gd name="T16" fmla="*/ 2147483646 w 340"/>
                <a:gd name="T17" fmla="*/ 2147483646 h 578"/>
                <a:gd name="T18" fmla="*/ 2147483646 w 340"/>
                <a:gd name="T19" fmla="*/ 2147483646 h 578"/>
                <a:gd name="T20" fmla="*/ 2147483646 w 340"/>
                <a:gd name="T21" fmla="*/ 2147483646 h 578"/>
                <a:gd name="T22" fmla="*/ 2147483646 w 340"/>
                <a:gd name="T23" fmla="*/ 2147483646 h 578"/>
                <a:gd name="T24" fmla="*/ 2147483646 w 340"/>
                <a:gd name="T25" fmla="*/ 2147483646 h 578"/>
                <a:gd name="T26" fmla="*/ 2147483646 w 340"/>
                <a:gd name="T27" fmla="*/ 2147483646 h 578"/>
                <a:gd name="T28" fmla="*/ 2147483646 w 340"/>
                <a:gd name="T29" fmla="*/ 2147483646 h 578"/>
                <a:gd name="T30" fmla="*/ 2147483646 w 340"/>
                <a:gd name="T31" fmla="*/ 0 h 578"/>
                <a:gd name="T32" fmla="*/ 1309202993 w 340"/>
                <a:gd name="T33" fmla="*/ 0 h 578"/>
                <a:gd name="T34" fmla="*/ 71739007 w 340"/>
                <a:gd name="T35" fmla="*/ 2147483646 h 57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0" h="578">
                  <a:moveTo>
                    <a:pt x="4" y="235"/>
                  </a:moveTo>
                  <a:cubicBezTo>
                    <a:pt x="0" y="247"/>
                    <a:pt x="9" y="259"/>
                    <a:pt x="21" y="259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0" y="535"/>
                    <a:pt x="70" y="535"/>
                    <a:pt x="70" y="535"/>
                  </a:cubicBezTo>
                  <a:cubicBezTo>
                    <a:pt x="70" y="559"/>
                    <a:pt x="89" y="578"/>
                    <a:pt x="112" y="578"/>
                  </a:cubicBezTo>
                  <a:cubicBezTo>
                    <a:pt x="135" y="578"/>
                    <a:pt x="154" y="559"/>
                    <a:pt x="154" y="535"/>
                  </a:cubicBezTo>
                  <a:cubicBezTo>
                    <a:pt x="154" y="261"/>
                    <a:pt x="154" y="261"/>
                    <a:pt x="154" y="261"/>
                  </a:cubicBezTo>
                  <a:cubicBezTo>
                    <a:pt x="170" y="261"/>
                    <a:pt x="170" y="261"/>
                    <a:pt x="170" y="261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6" y="535"/>
                    <a:pt x="186" y="535"/>
                    <a:pt x="186" y="535"/>
                  </a:cubicBezTo>
                  <a:cubicBezTo>
                    <a:pt x="186" y="559"/>
                    <a:pt x="205" y="578"/>
                    <a:pt x="228" y="578"/>
                  </a:cubicBezTo>
                  <a:cubicBezTo>
                    <a:pt x="252" y="578"/>
                    <a:pt x="270" y="559"/>
                    <a:pt x="270" y="535"/>
                  </a:cubicBezTo>
                  <a:cubicBezTo>
                    <a:pt x="270" y="259"/>
                    <a:pt x="270" y="259"/>
                    <a:pt x="270" y="259"/>
                  </a:cubicBezTo>
                  <a:cubicBezTo>
                    <a:pt x="319" y="259"/>
                    <a:pt x="319" y="259"/>
                    <a:pt x="319" y="259"/>
                  </a:cubicBezTo>
                  <a:cubicBezTo>
                    <a:pt x="331" y="259"/>
                    <a:pt x="340" y="247"/>
                    <a:pt x="336" y="2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4" y="235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9652F29A-508B-4BA9-EC28-AB7232FFD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613" y="2865438"/>
              <a:ext cx="530225" cy="800100"/>
            </a:xfrm>
            <a:custGeom>
              <a:avLst/>
              <a:gdLst>
                <a:gd name="T0" fmla="*/ 1277494422 w 125"/>
                <a:gd name="T1" fmla="*/ 0 h 189"/>
                <a:gd name="T2" fmla="*/ 0 w 125"/>
                <a:gd name="T3" fmla="*/ 0 h 189"/>
                <a:gd name="T4" fmla="*/ 935630793 w 125"/>
                <a:gd name="T5" fmla="*/ 2147483646 h 189"/>
                <a:gd name="T6" fmla="*/ 1691328672 w 125"/>
                <a:gd name="T7" fmla="*/ 2147483646 h 189"/>
                <a:gd name="T8" fmla="*/ 2141150353 w 125"/>
                <a:gd name="T9" fmla="*/ 2147483646 h 189"/>
                <a:gd name="T10" fmla="*/ 1277494422 w 125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5" h="189">
                  <a:moveTo>
                    <a:pt x="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8" y="177"/>
                    <a:pt x="76" y="189"/>
                    <a:pt x="94" y="184"/>
                  </a:cubicBezTo>
                  <a:cubicBezTo>
                    <a:pt x="114" y="180"/>
                    <a:pt x="125" y="159"/>
                    <a:pt x="119" y="139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EFC558B-3CC1-EC49-F7E3-72FD7BD5E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2259013"/>
              <a:ext cx="1558925" cy="606425"/>
            </a:xfrm>
            <a:custGeom>
              <a:avLst/>
              <a:gdLst>
                <a:gd name="T0" fmla="*/ 2147483646 w 368"/>
                <a:gd name="T1" fmla="*/ 647415937 h 143"/>
                <a:gd name="T2" fmla="*/ 2147483646 w 368"/>
                <a:gd name="T3" fmla="*/ 0 h 143"/>
                <a:gd name="T4" fmla="*/ 2147483646 w 368"/>
                <a:gd name="T5" fmla="*/ 0 h 143"/>
                <a:gd name="T6" fmla="*/ 1561254915 w 368"/>
                <a:gd name="T7" fmla="*/ 0 h 143"/>
                <a:gd name="T8" fmla="*/ 646038854 w 368"/>
                <a:gd name="T9" fmla="*/ 647415937 h 143"/>
                <a:gd name="T10" fmla="*/ 0 w 368"/>
                <a:gd name="T11" fmla="*/ 2147483646 h 143"/>
                <a:gd name="T12" fmla="*/ 1274128889 w 368"/>
                <a:gd name="T13" fmla="*/ 2147483646 h 143"/>
                <a:gd name="T14" fmla="*/ 1435638603 w 368"/>
                <a:gd name="T15" fmla="*/ 2086123204 h 143"/>
                <a:gd name="T16" fmla="*/ 1543310333 w 368"/>
                <a:gd name="T17" fmla="*/ 1996206915 h 143"/>
                <a:gd name="T18" fmla="*/ 1668926645 w 368"/>
                <a:gd name="T19" fmla="*/ 2147483646 h 143"/>
                <a:gd name="T20" fmla="*/ 1561254915 w 368"/>
                <a:gd name="T21" fmla="*/ 2147483646 h 143"/>
                <a:gd name="T22" fmla="*/ 2147483646 w 368"/>
                <a:gd name="T23" fmla="*/ 2147483646 h 143"/>
                <a:gd name="T24" fmla="*/ 2147483646 w 368"/>
                <a:gd name="T25" fmla="*/ 2147483646 h 143"/>
                <a:gd name="T26" fmla="*/ 2147483646 w 368"/>
                <a:gd name="T27" fmla="*/ 1996206915 h 143"/>
                <a:gd name="T28" fmla="*/ 2147483646 w 368"/>
                <a:gd name="T29" fmla="*/ 2086123204 h 143"/>
                <a:gd name="T30" fmla="*/ 2147483646 w 368"/>
                <a:gd name="T31" fmla="*/ 2147483646 h 143"/>
                <a:gd name="T32" fmla="*/ 2147483646 w 368"/>
                <a:gd name="T33" fmla="*/ 2147483646 h 143"/>
                <a:gd name="T34" fmla="*/ 2147483646 w 368"/>
                <a:gd name="T35" fmla="*/ 647415937 h 1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8" h="143">
                  <a:moveTo>
                    <a:pt x="332" y="36"/>
                  </a:moveTo>
                  <a:cubicBezTo>
                    <a:pt x="324" y="15"/>
                    <a:pt x="304" y="0"/>
                    <a:pt x="28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4" y="0"/>
                    <a:pt x="44" y="15"/>
                    <a:pt x="36" y="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3"/>
                    <a:pt x="83" y="111"/>
                    <a:pt x="86" y="111"/>
                  </a:cubicBezTo>
                  <a:cubicBezTo>
                    <a:pt x="91" y="111"/>
                    <a:pt x="95" y="116"/>
                    <a:pt x="93" y="121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281" y="143"/>
                    <a:pt x="281" y="143"/>
                    <a:pt x="281" y="143"/>
                  </a:cubicBezTo>
                  <a:cubicBezTo>
                    <a:pt x="275" y="121"/>
                    <a:pt x="275" y="121"/>
                    <a:pt x="275" y="121"/>
                  </a:cubicBezTo>
                  <a:cubicBezTo>
                    <a:pt x="273" y="116"/>
                    <a:pt x="277" y="111"/>
                    <a:pt x="282" y="111"/>
                  </a:cubicBezTo>
                  <a:cubicBezTo>
                    <a:pt x="285" y="111"/>
                    <a:pt x="288" y="113"/>
                    <a:pt x="289" y="116"/>
                  </a:cubicBezTo>
                  <a:cubicBezTo>
                    <a:pt x="297" y="143"/>
                    <a:pt x="297" y="143"/>
                    <a:pt x="297" y="143"/>
                  </a:cubicBezTo>
                  <a:cubicBezTo>
                    <a:pt x="368" y="143"/>
                    <a:pt x="368" y="143"/>
                    <a:pt x="368" y="143"/>
                  </a:cubicBezTo>
                  <a:lnTo>
                    <a:pt x="332" y="36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Oval 18">
              <a:extLst>
                <a:ext uri="{FF2B5EF4-FFF2-40B4-BE49-F238E27FC236}">
                  <a16:creationId xmlns:a16="http://schemas.microsoft.com/office/drawing/2014/main" id="{545D0B4D-E9BE-1B69-C620-39E3BFA29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275" y="1546225"/>
              <a:ext cx="639762" cy="636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Font typeface="Arial" charset="0"/>
                <a:buNone/>
              </a:pPr>
              <a:endParaRPr lang="en-US" altLang="en-US"/>
            </a:p>
          </p:txBody>
        </p:sp>
      </p:grp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330DCCDF-537F-2A93-1283-5AFFD6DD828A}"/>
              </a:ext>
            </a:extLst>
          </p:cNvPr>
          <p:cNvSpPr txBox="1"/>
          <p:nvPr/>
        </p:nvSpPr>
        <p:spPr>
          <a:xfrm>
            <a:off x="720511" y="273529"/>
            <a:ext cx="221126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i="1" dirty="0">
                <a:solidFill>
                  <a:schemeClr val="tx2"/>
                </a:solidFill>
                <a:latin typeface="Calibri" panose="020F0502020204030204" pitchFamily="34" charset="0"/>
                <a:ea typeface="Lato Heavy" charset="0"/>
                <a:cs typeface="Calibri" panose="020F0502020204030204" pitchFamily="34" charset="0"/>
              </a:rPr>
              <a:t>Average Hourly rate of Male Research Scientist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BD81D-5164-67B5-4394-676B4AD38D9A}"/>
              </a:ext>
            </a:extLst>
          </p:cNvPr>
          <p:cNvSpPr txBox="1"/>
          <p:nvPr/>
        </p:nvSpPr>
        <p:spPr>
          <a:xfrm>
            <a:off x="795826" y="3259122"/>
            <a:ext cx="2097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FF66FF"/>
                </a:solidFill>
                <a:latin typeface="Tw Cen MT" panose="020B0602020104020603" pitchFamily="34" charset="0"/>
                <a:ea typeface="Ebrima" panose="02000000000000000000" pitchFamily="2" charset="0"/>
                <a:cs typeface="Ebrima" panose="02000000000000000000" pitchFamily="2" charset="0"/>
              </a:rPr>
              <a:t>116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C433E-7682-BBBF-D9EA-B1D7BB8FBF01}"/>
              </a:ext>
            </a:extLst>
          </p:cNvPr>
          <p:cNvSpPr txBox="1"/>
          <p:nvPr/>
        </p:nvSpPr>
        <p:spPr>
          <a:xfrm>
            <a:off x="8546577" y="3259122"/>
            <a:ext cx="2097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B0F0"/>
                </a:solidFill>
                <a:latin typeface="Tw Cen MT" panose="020B0602020104020603" pitchFamily="34" charset="0"/>
                <a:ea typeface="Ebrima" panose="02000000000000000000" pitchFamily="2" charset="0"/>
                <a:cs typeface="Ebrima" panose="02000000000000000000" pitchFamily="2" charset="0"/>
              </a:rPr>
              <a:t>114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1DF93A-4B1E-874B-D110-B17399CB9ACE}"/>
              </a:ext>
            </a:extLst>
          </p:cNvPr>
          <p:cNvGrpSpPr/>
          <p:nvPr/>
        </p:nvGrpSpPr>
        <p:grpSpPr>
          <a:xfrm>
            <a:off x="7621612" y="1847981"/>
            <a:ext cx="7089065" cy="923330"/>
            <a:chOff x="2912521" y="1925573"/>
            <a:chExt cx="7089065" cy="9233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E51C41-D756-D47D-92B8-879FB436883B}"/>
                </a:ext>
              </a:extLst>
            </p:cNvPr>
            <p:cNvSpPr/>
            <p:nvPr/>
          </p:nvSpPr>
          <p:spPr>
            <a:xfrm>
              <a:off x="8042656" y="1925573"/>
              <a:ext cx="19589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tx2"/>
                  </a:solidFill>
                  <a:latin typeface="Calibri" panose="020F0502020204030204" pitchFamily="34" charset="0"/>
                  <a:ea typeface="Roboto Medium" panose="02000000000000000000" pitchFamily="2" charset="0"/>
                  <a:cs typeface="Calibri" panose="020F0502020204030204" pitchFamily="34" charset="0"/>
                </a:rPr>
                <a:t>115</a:t>
              </a:r>
              <a:endParaRPr lang="en-US" sz="16600" b="1" i="1" dirty="0">
                <a:solidFill>
                  <a:schemeClr val="tx2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682D3E-AD10-946A-5E94-26DFAA6F2969}"/>
                </a:ext>
              </a:extLst>
            </p:cNvPr>
            <p:cNvSpPr txBox="1"/>
            <p:nvPr/>
          </p:nvSpPr>
          <p:spPr>
            <a:xfrm>
              <a:off x="2912521" y="2199751"/>
              <a:ext cx="5933871" cy="64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4800" b="1" i="1" dirty="0">
                  <a:latin typeface="Calibri" panose="020F0502020204030204" pitchFamily="34" charset="0"/>
                  <a:ea typeface="Lato Light" panose="020F0502020204030203" pitchFamily="34" charset="0"/>
                  <a:cs typeface="Calibri" panose="020F0502020204030204" pitchFamily="34" charset="0"/>
                </a:rPr>
                <a:t>Average Hourly Rate</a:t>
              </a:r>
              <a:endParaRPr lang="en-US" sz="4400" b="1" i="1" dirty="0">
                <a:latin typeface="Calibri" panose="020F0502020204030204" pitchFamily="34" charset="0"/>
                <a:ea typeface="Lato Light" panose="020F050202020403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E77474-B06F-89C8-003B-FDBF7A021574}"/>
              </a:ext>
            </a:extLst>
          </p:cNvPr>
          <p:cNvSpPr txBox="1"/>
          <p:nvPr/>
        </p:nvSpPr>
        <p:spPr>
          <a:xfrm>
            <a:off x="355320" y="9666493"/>
            <a:ext cx="23494999" cy="332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i="1" dirty="0">
                <a:latin typeface="Tw Cen MT" panose="020B0602020104020603" pitchFamily="34" charset="0"/>
              </a:rPr>
              <a:t>Average Hourly rate of Male Research Scientist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Tw Cen MT" panose="020B0602020104020603" pitchFamily="34" charset="0"/>
              </a:rPr>
              <a:t>This Column Chart shows Average Hourly Rate for Male Research Scientist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Tw Cen MT" panose="020B0602020104020603" pitchFamily="34" charset="0"/>
              </a:rPr>
              <a:t>Average Hourly Rate of Female is higher than Male Research Scientist.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Tw Cen MT" panose="020B0602020104020603" pitchFamily="34" charset="0"/>
              </a:rPr>
              <a:t>Average Hourly Rate for Female Research Scientist is 116 hours &amp; Average Hourly Rate for Male Research Scientist is 114 hours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8F2BFD-FF82-A2E8-3725-809A1735B09F}"/>
              </a:ext>
            </a:extLst>
          </p:cNvPr>
          <p:cNvSpPr/>
          <p:nvPr/>
        </p:nvSpPr>
        <p:spPr>
          <a:xfrm>
            <a:off x="12090400" y="3045488"/>
            <a:ext cx="10317892" cy="685071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3" name="Table 30">
            <a:extLst>
              <a:ext uri="{FF2B5EF4-FFF2-40B4-BE49-F238E27FC236}">
                <a16:creationId xmlns:a16="http://schemas.microsoft.com/office/drawing/2014/main" id="{895EDBA1-537E-A4CF-3B90-1D4829A6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57508"/>
              </p:ext>
            </p:extLst>
          </p:nvPr>
        </p:nvGraphicFramePr>
        <p:xfrm>
          <a:off x="12350908" y="4294776"/>
          <a:ext cx="9581014" cy="460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0507">
                  <a:extLst>
                    <a:ext uri="{9D8B030D-6E8A-4147-A177-3AD203B41FA5}">
                      <a16:colId xmlns:a16="http://schemas.microsoft.com/office/drawing/2014/main" val="1706972223"/>
                    </a:ext>
                  </a:extLst>
                </a:gridCol>
                <a:gridCol w="4790507">
                  <a:extLst>
                    <a:ext uri="{9D8B030D-6E8A-4147-A177-3AD203B41FA5}">
                      <a16:colId xmlns:a16="http://schemas.microsoft.com/office/drawing/2014/main" val="3736395797"/>
                    </a:ext>
                  </a:extLst>
                </a:gridCol>
              </a:tblGrid>
              <a:tr h="1342727">
                <a:tc>
                  <a:txBody>
                    <a:bodyPr/>
                    <a:lstStyle/>
                    <a:p>
                      <a:pPr algn="ctr"/>
                      <a:r>
                        <a:rPr lang="en-US" sz="6000" b="1" i="1" dirty="0">
                          <a:latin typeface="Tw Cen MT" panose="020B0602020104020603" pitchFamily="34" charset="0"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i="1" dirty="0">
                          <a:latin typeface="Tw Cen MT" panose="020B0602020104020603" pitchFamily="34" charset="0"/>
                        </a:rPr>
                        <a:t>Average Hourly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038998"/>
                  </a:ext>
                </a:extLst>
              </a:tr>
              <a:tr h="1342727">
                <a:tc>
                  <a:txBody>
                    <a:bodyPr/>
                    <a:lstStyle/>
                    <a:p>
                      <a:pPr algn="ctr"/>
                      <a:r>
                        <a:rPr lang="en-US" sz="6000" b="1" i="1" dirty="0">
                          <a:latin typeface="Tw Cen MT" panose="020B0602020104020603" pitchFamily="34" charset="0"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i="1" dirty="0">
                          <a:latin typeface="Tw Cen MT" panose="020B0602020104020603" pitchFamily="34" charset="0"/>
                        </a:rPr>
                        <a:t>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956734"/>
                  </a:ext>
                </a:extLst>
              </a:tr>
              <a:tr h="1342727">
                <a:tc>
                  <a:txBody>
                    <a:bodyPr/>
                    <a:lstStyle/>
                    <a:p>
                      <a:pPr algn="ctr"/>
                      <a:r>
                        <a:rPr lang="en-US" sz="6000" b="1" i="1" dirty="0">
                          <a:latin typeface="Tw Cen MT" panose="020B0602020104020603" pitchFamily="34" charset="0"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i="1" dirty="0">
                          <a:latin typeface="Tw Cen MT" panose="020B0602020104020603" pitchFamily="34" charset="0"/>
                        </a:rPr>
                        <a:t>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4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267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21" grpId="0"/>
      <p:bldP spid="22" grpId="0"/>
      <p:bldP spid="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4BE9E-A8F4-A65F-4B80-29CB7844FF36}"/>
              </a:ext>
            </a:extLst>
          </p:cNvPr>
          <p:cNvSpPr/>
          <p:nvPr/>
        </p:nvSpPr>
        <p:spPr>
          <a:xfrm>
            <a:off x="4013200" y="1864690"/>
            <a:ext cx="15174690" cy="880331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uadroTexto 350">
            <a:extLst>
              <a:ext uri="{FF2B5EF4-FFF2-40B4-BE49-F238E27FC236}">
                <a16:creationId xmlns:a16="http://schemas.microsoft.com/office/drawing/2014/main" id="{91B1CDF6-5F41-E873-DD45-78DEBE82CC17}"/>
              </a:ext>
            </a:extLst>
          </p:cNvPr>
          <p:cNvSpPr txBox="1"/>
          <p:nvPr/>
        </p:nvSpPr>
        <p:spPr>
          <a:xfrm>
            <a:off x="3476644" y="287995"/>
            <a:ext cx="16381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tx2"/>
                </a:solidFill>
                <a:latin typeface="Calibri" panose="020F0502020204030204" pitchFamily="34" charset="0"/>
                <a:ea typeface="Lato Heavy" charset="0"/>
                <a:cs typeface="Calibri" panose="020F0502020204030204" pitchFamily="34" charset="0"/>
              </a:rPr>
              <a:t>Attrition rate Vs Monthly income stats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4C272-0011-0FA0-B1CB-17E22F627CDB}"/>
              </a:ext>
            </a:extLst>
          </p:cNvPr>
          <p:cNvSpPr txBox="1"/>
          <p:nvPr/>
        </p:nvSpPr>
        <p:spPr>
          <a:xfrm>
            <a:off x="272374" y="10881814"/>
            <a:ext cx="241116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w Cen MT" panose="020B0602020104020603" pitchFamily="34" charset="0"/>
              </a:rPr>
              <a:t>Attrition rate Vs Monthly income stats</a:t>
            </a:r>
          </a:p>
          <a:p>
            <a:r>
              <a:rPr lang="en-US" sz="4000" i="1" dirty="0">
                <a:latin typeface="Tw Cen MT" panose="020B0602020104020603" pitchFamily="34" charset="0"/>
              </a:rPr>
              <a:t>This KPI shows Attrition Rate vs Monthly Income Stats for different monthly income</a:t>
            </a:r>
          </a:p>
          <a:p>
            <a:r>
              <a:rPr lang="en-US" sz="4000" i="1" dirty="0">
                <a:latin typeface="Tw Cen MT" panose="020B0602020104020603" pitchFamily="34" charset="0"/>
              </a:rPr>
              <a:t>Only 2% Employees are earning more than 45,000</a:t>
            </a:r>
          </a:p>
          <a:p>
            <a:r>
              <a:rPr lang="en-US" sz="4000" i="1" dirty="0">
                <a:latin typeface="Tw Cen MT" panose="020B0602020104020603" pitchFamily="34" charset="0"/>
              </a:rPr>
              <a:t>Attrition Rate is higher at higher Monthly Income range 40,000 to 45,000 &amp; 45,000 to 50,000 INR which is 51%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C7E84-7305-A9FE-3F3A-8B9CBB8A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12" y="1864690"/>
            <a:ext cx="14224000" cy="8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adroTexto 350">
            <a:extLst>
              <a:ext uri="{FF2B5EF4-FFF2-40B4-BE49-F238E27FC236}">
                <a16:creationId xmlns:a16="http://schemas.microsoft.com/office/drawing/2014/main" id="{6B01E900-2520-D140-848F-A66D32728918}"/>
              </a:ext>
            </a:extLst>
          </p:cNvPr>
          <p:cNvSpPr txBox="1"/>
          <p:nvPr/>
        </p:nvSpPr>
        <p:spPr>
          <a:xfrm>
            <a:off x="1409946" y="253349"/>
            <a:ext cx="215641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i="1" dirty="0">
                <a:solidFill>
                  <a:schemeClr val="tx2"/>
                </a:solidFill>
                <a:latin typeface="Calibri" panose="020F0502020204030204" pitchFamily="34" charset="0"/>
                <a:ea typeface="Lato Heavy" charset="0"/>
                <a:cs typeface="Calibri" panose="020F0502020204030204" pitchFamily="34" charset="0"/>
              </a:rPr>
              <a:t>Department Wise Average Working Years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05067F-601A-9F47-B853-EA120C6B559D}"/>
              </a:ext>
            </a:extLst>
          </p:cNvPr>
          <p:cNvSpPr/>
          <p:nvPr/>
        </p:nvSpPr>
        <p:spPr>
          <a:xfrm>
            <a:off x="6234326" y="2722906"/>
            <a:ext cx="11915346" cy="758449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FC9C0-652B-DBE6-2D54-9C17EC57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773" y="3107101"/>
            <a:ext cx="11470451" cy="68822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FC1AFD2-9B5B-F755-0381-B0935183C5F7}"/>
              </a:ext>
            </a:extLst>
          </p:cNvPr>
          <p:cNvGrpSpPr/>
          <p:nvPr/>
        </p:nvGrpSpPr>
        <p:grpSpPr>
          <a:xfrm>
            <a:off x="8074479" y="1826214"/>
            <a:ext cx="7748996" cy="923330"/>
            <a:chOff x="-3352092" y="1831939"/>
            <a:chExt cx="7748996" cy="9233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3DAEF-4C18-2DCB-7F75-6FA7798CAFC3}"/>
                </a:ext>
              </a:extLst>
            </p:cNvPr>
            <p:cNvSpPr/>
            <p:nvPr/>
          </p:nvSpPr>
          <p:spPr>
            <a:xfrm>
              <a:off x="2437974" y="1831939"/>
              <a:ext cx="19589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tx2"/>
                  </a:solidFill>
                  <a:latin typeface="Calibri" panose="020F0502020204030204" pitchFamily="34" charset="0"/>
                  <a:ea typeface="Roboto Medium" panose="02000000000000000000" pitchFamily="2" charset="0"/>
                  <a:cs typeface="Calibri" panose="020F0502020204030204" pitchFamily="34" charset="0"/>
                </a:rPr>
                <a:t>20</a:t>
              </a:r>
              <a:endParaRPr lang="en-US" sz="16600" b="1" i="1" dirty="0">
                <a:solidFill>
                  <a:schemeClr val="tx2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0152C2-E8F8-D6D4-1444-0A94C28ED669}"/>
                </a:ext>
              </a:extLst>
            </p:cNvPr>
            <p:cNvSpPr txBox="1"/>
            <p:nvPr/>
          </p:nvSpPr>
          <p:spPr>
            <a:xfrm>
              <a:off x="-3352092" y="2070046"/>
              <a:ext cx="6536465" cy="64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4800" b="1" i="1" dirty="0">
                  <a:latin typeface="Calibri" panose="020F0502020204030204" pitchFamily="34" charset="0"/>
                  <a:ea typeface="Lato Light" panose="020F0502020204030203" pitchFamily="34" charset="0"/>
                  <a:cs typeface="Calibri" panose="020F0502020204030204" pitchFamily="34" charset="0"/>
                </a:rPr>
                <a:t>Average Working Hours</a:t>
              </a:r>
              <a:endParaRPr lang="en-US" sz="4400" b="1" i="1" dirty="0">
                <a:latin typeface="Calibri" panose="020F0502020204030204" pitchFamily="34" charset="0"/>
                <a:ea typeface="Lato Light" panose="020F050202020403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75D17F-5B52-CD83-77AA-578E516BBBD2}"/>
              </a:ext>
            </a:extLst>
          </p:cNvPr>
          <p:cNvSpPr txBox="1"/>
          <p:nvPr/>
        </p:nvSpPr>
        <p:spPr>
          <a:xfrm>
            <a:off x="304800" y="10182859"/>
            <a:ext cx="2377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w Cen MT" panose="020B0602020104020603" pitchFamily="34" charset="0"/>
              </a:rPr>
              <a:t>Average working years for each Department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i="1" dirty="0">
                <a:latin typeface="Tw Cen MT" panose="020B0602020104020603" pitchFamily="34" charset="0"/>
              </a:rPr>
              <a:t>This KPI shows Average Working Years for each Department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i="1" dirty="0">
                <a:latin typeface="Tw Cen MT" panose="020B0602020104020603" pitchFamily="34" charset="0"/>
              </a:rPr>
              <a:t>From the above Bar Chart we can conclude that Software &amp; Sales Department have Higher Avg. Working Years compared to other departments like Support , Hardware, Human Resources , Research &amp;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98393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3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679</Words>
  <Application>Microsoft Office PowerPoint</Application>
  <PresentationFormat>Custom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Agency FB</vt:lpstr>
      <vt:lpstr>Algerian</vt:lpstr>
      <vt:lpstr>Arial</vt:lpstr>
      <vt:lpstr>Calibri</vt:lpstr>
      <vt:lpstr>Calibri Light</vt:lpstr>
      <vt:lpstr>Edwardian Script ITC</vt:lpstr>
      <vt:lpstr>Lato</vt:lpstr>
      <vt:lpstr>Montserrat</vt:lpstr>
      <vt:lpstr>Open Sans</vt:lpstr>
      <vt:lpstr>Palatino Linotype</vt:lpstr>
      <vt:lpstr>Poppins</vt:lpstr>
      <vt:lpstr>Roboto Medium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Data Set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Challenge’s &amp; Overcome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 Insurance</dc:title>
  <dc:creator>Suresh G.</dc:creator>
  <cp:lastModifiedBy>Suresh Essakiammal</cp:lastModifiedBy>
  <cp:revision>78</cp:revision>
  <dcterms:created xsi:type="dcterms:W3CDTF">2022-06-16T06:27:20Z</dcterms:created>
  <dcterms:modified xsi:type="dcterms:W3CDTF">2022-08-21T16:53:33Z</dcterms:modified>
</cp:coreProperties>
</file>