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6" r:id="rId6"/>
    <p:sldId id="289" r:id="rId7"/>
    <p:sldId id="279" r:id="rId8"/>
    <p:sldId id="290" r:id="rId9"/>
    <p:sldId id="291" r:id="rId10"/>
    <p:sldId id="292" r:id="rId11"/>
    <p:sldId id="293" r:id="rId12"/>
    <p:sldId id="294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3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95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600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6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83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81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7113"/>
            <a:ext cx="9144000" cy="1440394"/>
          </a:xfrm>
        </p:spPr>
        <p:txBody>
          <a:bodyPr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California’s Healthcare Finance Analysis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accent4"/>
                </a:solidFill>
              </a:rPr>
              <a:t>Presentation</a:t>
            </a:r>
            <a:endParaRPr lang="en-US" sz="4000" dirty="0">
              <a:solidFill>
                <a:schemeClr val="accent4"/>
              </a:solidFill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1363500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0D0B5D-EDDA-48EA-A4C9-C5F66CF0406B}"/>
              </a:ext>
            </a:extLst>
          </p:cNvPr>
          <p:cNvSpPr txBox="1"/>
          <p:nvPr/>
        </p:nvSpPr>
        <p:spPr>
          <a:xfrm>
            <a:off x="8046720" y="3919277"/>
            <a:ext cx="2987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Project Members :-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Deepanshu Badge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Prafull Nimje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Prafulla Wankhede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Nikhil Rahate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Priyanka Bahekar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Swaranjali Sontakke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Pranav Sherkar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EBD9E-5B18-48FF-8859-C5C4A931B57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4862F-2ABF-42D6-AC28-E6DAA1928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528320"/>
            <a:ext cx="11774170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76"/>
    </mc:Choice>
    <mc:Fallback xmlns="">
      <p:transition spd="slow" advTm="311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"/>
    </mc:Choice>
    <mc:Fallback xmlns="">
      <p:transition spd="slow" advTm="310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0386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Details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0BA5DD-114F-49BB-A284-93953B51E1E2}"/>
              </a:ext>
            </a:extLst>
          </p:cNvPr>
          <p:cNvSpPr txBox="1"/>
          <p:nvPr/>
        </p:nvSpPr>
        <p:spPr>
          <a:xfrm>
            <a:off x="818832" y="1305020"/>
            <a:ext cx="103978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Objective</a:t>
            </a:r>
            <a:r>
              <a:rPr lang="en-IN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n-IN" dirty="0"/>
              <a:t>:-  To analyse Hospital Quarterly Financial and Utilization Report of California Healthcare from 	        2017 – 2020.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EEEED-E8BC-4BB2-86BC-E7415B856229}"/>
              </a:ext>
            </a:extLst>
          </p:cNvPr>
          <p:cNvSpPr txBox="1"/>
          <p:nvPr/>
        </p:nvSpPr>
        <p:spPr>
          <a:xfrm flipH="1">
            <a:off x="818832" y="2255520"/>
            <a:ext cx="999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Tools Used </a:t>
            </a:r>
            <a:r>
              <a:rPr lang="en-IN" dirty="0"/>
              <a:t>:- MS- Excel, Power 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56272-F08C-4270-998A-1ACE543ABD18}"/>
              </a:ext>
            </a:extLst>
          </p:cNvPr>
          <p:cNvSpPr txBox="1"/>
          <p:nvPr/>
        </p:nvSpPr>
        <p:spPr>
          <a:xfrm>
            <a:off x="955040" y="3048000"/>
            <a:ext cx="5953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KPI Used   </a:t>
            </a:r>
            <a:r>
              <a:rPr lang="en-IN" dirty="0"/>
              <a:t>:-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Hospital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Total Operating Expenses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Total Gross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Total Net Revenue by year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Capital Premium Revenue by Year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Outpatients Revenue by year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0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7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535476" y="4815735"/>
            <a:ext cx="103632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Hospital Bed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This KPI shows the categories of Beds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Table shows count of different types of beds available in the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From the Pie chart we can insight that availability of Licenced beds is greater than Available beds and Staffed beds.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342F7-0945-4B20-9289-90CA2B5F9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6" y="1367008"/>
            <a:ext cx="5225244" cy="28438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52DB63-65EE-4843-818D-C339E0187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3408"/>
              </p:ext>
            </p:extLst>
          </p:nvPr>
        </p:nvGraphicFramePr>
        <p:xfrm>
          <a:off x="6368245" y="1925318"/>
          <a:ext cx="5356396" cy="13939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61068">
                  <a:extLst>
                    <a:ext uri="{9D8B030D-6E8A-4147-A177-3AD203B41FA5}">
                      <a16:colId xmlns:a16="http://schemas.microsoft.com/office/drawing/2014/main" val="2981642610"/>
                    </a:ext>
                  </a:extLst>
                </a:gridCol>
                <a:gridCol w="858375">
                  <a:extLst>
                    <a:ext uri="{9D8B030D-6E8A-4147-A177-3AD203B41FA5}">
                      <a16:colId xmlns:a16="http://schemas.microsoft.com/office/drawing/2014/main" val="1540444660"/>
                    </a:ext>
                  </a:extLst>
                </a:gridCol>
                <a:gridCol w="934317">
                  <a:extLst>
                    <a:ext uri="{9D8B030D-6E8A-4147-A177-3AD203B41FA5}">
                      <a16:colId xmlns:a16="http://schemas.microsoft.com/office/drawing/2014/main" val="1558023950"/>
                    </a:ext>
                  </a:extLst>
                </a:gridCol>
                <a:gridCol w="743207">
                  <a:extLst>
                    <a:ext uri="{9D8B030D-6E8A-4147-A177-3AD203B41FA5}">
                      <a16:colId xmlns:a16="http://schemas.microsoft.com/office/drawing/2014/main" val="223307365"/>
                    </a:ext>
                  </a:extLst>
                </a:gridCol>
                <a:gridCol w="730574">
                  <a:extLst>
                    <a:ext uri="{9D8B030D-6E8A-4147-A177-3AD203B41FA5}">
                      <a16:colId xmlns:a16="http://schemas.microsoft.com/office/drawing/2014/main" val="3268530927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3475007292"/>
                    </a:ext>
                  </a:extLst>
                </a:gridCol>
              </a:tblGrid>
              <a:tr h="348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Beds Category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2019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2020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398442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Available Beds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99950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99521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93010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89139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381620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4336720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Licenced Beds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107303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106976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100673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97159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412111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29147"/>
                  </a:ext>
                </a:extLst>
              </a:tr>
              <a:tr h="348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Staffed Beds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74818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76657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71532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70395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293402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132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2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7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5294AF2-4CE9-48C6-9F81-0443FCAEE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88" t="31561" r="20538" b="17334"/>
          <a:stretch/>
        </p:blipFill>
        <p:spPr>
          <a:xfrm>
            <a:off x="575164" y="1278174"/>
            <a:ext cx="5236355" cy="296870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20C1B-F214-42A3-A308-A0F4C48EB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83161"/>
              </p:ext>
            </p:extLst>
          </p:nvPr>
        </p:nvGraphicFramePr>
        <p:xfrm>
          <a:off x="6745679" y="1674865"/>
          <a:ext cx="4246880" cy="199781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918771">
                  <a:extLst>
                    <a:ext uri="{9D8B030D-6E8A-4147-A177-3AD203B41FA5}">
                      <a16:colId xmlns:a16="http://schemas.microsoft.com/office/drawing/2014/main" val="1938130821"/>
                    </a:ext>
                  </a:extLst>
                </a:gridCol>
                <a:gridCol w="2328109">
                  <a:extLst>
                    <a:ext uri="{9D8B030D-6E8A-4147-A177-3AD203B41FA5}">
                      <a16:colId xmlns:a16="http://schemas.microsoft.com/office/drawing/2014/main" val="16504495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Hospital Category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Count of TYPE_HOSP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416482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Comparable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38506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Hospital-LTC Emphasis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4924672"/>
                  </a:ext>
                </a:extLst>
              </a:tr>
              <a:tr h="28968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Kaiser Foundation Health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6965848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Psychiatric Health Facilities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59562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Shriners Hospitals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372733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State Hospitals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4854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1745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9112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751840" y="4762552"/>
            <a:ext cx="103632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Hospital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This KPI we have used to describe categories of hospitals.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Table shows count of different types of hospital facilities available in the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From the Pie chart we can insight that availability of comparable facilities is greatest and LTC Emphasis is the least.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7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535476" y="4815735"/>
            <a:ext cx="10363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Total Operating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This KPI shows the total operating expenses for the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Table shows operating expenses done by the hospitals in the different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Bar chart shows that Los Angeles Health Department have highest expense than other cities.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517DE-03A0-4875-A115-E9BC75AE7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6" y="1196339"/>
            <a:ext cx="5763724" cy="318516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665D7A-857B-48BF-B4EB-CE69C4B64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64862"/>
              </p:ext>
            </p:extLst>
          </p:nvPr>
        </p:nvGraphicFramePr>
        <p:xfrm>
          <a:off x="7477760" y="1298495"/>
          <a:ext cx="3789680" cy="29677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63703">
                  <a:extLst>
                    <a:ext uri="{9D8B030D-6E8A-4147-A177-3AD203B41FA5}">
                      <a16:colId xmlns:a16="http://schemas.microsoft.com/office/drawing/2014/main" val="1676544141"/>
                    </a:ext>
                  </a:extLst>
                </a:gridCol>
                <a:gridCol w="2225977">
                  <a:extLst>
                    <a:ext uri="{9D8B030D-6E8A-4147-A177-3AD203B41FA5}">
                      <a16:colId xmlns:a16="http://schemas.microsoft.com/office/drawing/2014/main" val="555503651"/>
                    </a:ext>
                  </a:extLst>
                </a:gridCol>
              </a:tblGrid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County Names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Total Operating Expenses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553187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Contra Costa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3530762777.00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711562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Riverside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4598968766.00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5029195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San Bernardino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6295787754.00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8996031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Sacramento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7092521418.00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6788404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San Francisco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8305928643.00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4165514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Orange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8518254058.00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3808026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San Diego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10387451872.00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856608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Santa Clara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11474091405.00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170443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Alameda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11910071959.00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5561417"/>
                  </a:ext>
                </a:extLst>
              </a:tr>
              <a:tr h="24146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Los Angeles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38238051158.00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8490317"/>
                  </a:ext>
                </a:extLst>
              </a:tr>
              <a:tr h="31159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110351889810.00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164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"/>
    </mc:Choice>
    <mc:Fallback xmlns="">
      <p:transition spd="slow" advTm="50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7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504996" y="5054940"/>
            <a:ext cx="10363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Total Gross Revenue from Inpatient and Outpatient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The two bar plots shows the total gross revenue collected from Inpatient and Outpatient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Total Gross Outpatient Revenue is greater the Total Gross Inpatient Revenue.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8851F-1CE3-4E5F-89C6-B938BFB0C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3" y="1475285"/>
            <a:ext cx="5965227" cy="2597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C4C045-909F-4076-8386-55077359F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61" y="1490079"/>
            <a:ext cx="5568678" cy="25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8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504997" y="4911493"/>
            <a:ext cx="103632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Total Net Revenue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The line chart show Total Net Revenue from Hospitals from year 2017 - 2020.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We can make insight from line graph that from year 2017 to 2018, Net revenue has gradually dropped and drastic one from 2018 - 2019.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But from 2019 – 2020 we can see successive growth in Total Net Revenue with 4 Million dollars.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D428F-71ED-4584-B2A2-159A680F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200149"/>
            <a:ext cx="6548120" cy="31775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FD8E72-2151-41C3-B901-515860360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67867"/>
              </p:ext>
            </p:extLst>
          </p:nvPr>
        </p:nvGraphicFramePr>
        <p:xfrm>
          <a:off x="7735887" y="1653541"/>
          <a:ext cx="3132310" cy="207518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1368716527"/>
                    </a:ext>
                  </a:extLst>
                </a:gridCol>
                <a:gridCol w="2143160">
                  <a:extLst>
                    <a:ext uri="{9D8B030D-6E8A-4147-A177-3AD203B41FA5}">
                      <a16:colId xmlns:a16="http://schemas.microsoft.com/office/drawing/2014/main" val="3029462990"/>
                    </a:ext>
                  </a:extLst>
                </a:gridCol>
              </a:tblGrid>
              <a:tr h="20001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Year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Total Net Revenue by 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8624777"/>
                  </a:ext>
                </a:extLst>
              </a:tr>
              <a:tr h="375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$             33,80,43,82,174.00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318085"/>
                  </a:ext>
                </a:extLst>
              </a:tr>
              <a:tr h="375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$             33,20,75,12,328.00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8125168"/>
                  </a:ext>
                </a:extLst>
              </a:tr>
              <a:tr h="375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$             30,22,84,03,316.00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9993592"/>
                  </a:ext>
                </a:extLst>
              </a:tr>
              <a:tr h="375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$             34,34,23,85,478.00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8787241"/>
                  </a:ext>
                </a:extLst>
              </a:tr>
              <a:tr h="37503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 $          1,31,58,26,83,296.00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014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32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8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504997" y="5008469"/>
            <a:ext cx="10363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Capital Premium Revenue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The line chart show Capital Premium Revenue from Hospitals from year 2017 - 2020.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We can make insight from line graph that from year 2017 to 2020, Capital Premium Revenue has gradually increased over the period.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FE328-33CF-425A-8C05-42EAFA08C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7" y="1346638"/>
            <a:ext cx="6302203" cy="288456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C7611F-1649-4AD5-BD26-143EF645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7287"/>
              </p:ext>
            </p:extLst>
          </p:nvPr>
        </p:nvGraphicFramePr>
        <p:xfrm>
          <a:off x="7671923" y="1531621"/>
          <a:ext cx="3117997" cy="234481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84630">
                  <a:extLst>
                    <a:ext uri="{9D8B030D-6E8A-4147-A177-3AD203B41FA5}">
                      <a16:colId xmlns:a16="http://schemas.microsoft.com/office/drawing/2014/main" val="3815578319"/>
                    </a:ext>
                  </a:extLst>
                </a:gridCol>
                <a:gridCol w="2133367">
                  <a:extLst>
                    <a:ext uri="{9D8B030D-6E8A-4147-A177-3AD203B41FA5}">
                      <a16:colId xmlns:a16="http://schemas.microsoft.com/office/drawing/2014/main" val="3381913359"/>
                    </a:ext>
                  </a:extLst>
                </a:gridCol>
              </a:tblGrid>
              <a:tr h="27685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Year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Capital Premium Revenue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249247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$                1,19,74,63,634.00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7407620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$                1,16,66,86,172.00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0616095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$                1,73,50,97,094.00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7415242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$                2,57,71,93,785.00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9299787"/>
                  </a:ext>
                </a:extLst>
              </a:tr>
              <a:tr h="4135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r>
                        <a:rPr lang="en-IN" sz="1100" b="1" u="none" strike="noStrike" dirty="0">
                          <a:effectLst/>
                        </a:rPr>
                        <a:t>$                6,67,64,40,685.00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15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58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32088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KPI’s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BC42A5-7C12-4118-AF38-C996705D7E70}"/>
              </a:ext>
            </a:extLst>
          </p:cNvPr>
          <p:cNvSpPr txBox="1"/>
          <p:nvPr/>
        </p:nvSpPr>
        <p:spPr>
          <a:xfrm>
            <a:off x="504997" y="5054942"/>
            <a:ext cx="103632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cumin Pro" panose="020B0504020202020204" pitchFamily="34" charset="0"/>
              </a:rPr>
              <a:t>Outpatient Visits by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The line chart show Outpatient Visits to Hospitals from year 2017 - 2020.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cumin Pro" panose="020B0504020202020204" pitchFamily="34" charset="0"/>
              </a:rPr>
              <a:t>We can make insight that in 2019, Outpatient Visits is greatest of all years.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A8A5-5BAB-497A-ADE2-044209B83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55252"/>
            <a:ext cx="5928360" cy="326733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A854BB-02EB-4C25-80D7-EE770436D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08785"/>
              </p:ext>
            </p:extLst>
          </p:nvPr>
        </p:nvGraphicFramePr>
        <p:xfrm>
          <a:off x="7455534" y="1691640"/>
          <a:ext cx="2531746" cy="19964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98331">
                  <a:extLst>
                    <a:ext uri="{9D8B030D-6E8A-4147-A177-3AD203B41FA5}">
                      <a16:colId xmlns:a16="http://schemas.microsoft.com/office/drawing/2014/main" val="3820701568"/>
                    </a:ext>
                  </a:extLst>
                </a:gridCol>
                <a:gridCol w="1433415">
                  <a:extLst>
                    <a:ext uri="{9D8B030D-6E8A-4147-A177-3AD203B41FA5}">
                      <a16:colId xmlns:a16="http://schemas.microsoft.com/office/drawing/2014/main" val="2584911965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Year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Outpatient Visit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568508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96692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89925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88683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444092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2019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124546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893338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>
                          <a:effectLst/>
                        </a:rPr>
                        <a:t>2020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105999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230348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415920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161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8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2527</TotalTime>
  <Words>622</Words>
  <Application>Microsoft Office PowerPoint</Application>
  <PresentationFormat>Widescreen</PresentationFormat>
  <Paragraphs>172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Adobe Fan Heiti Std B</vt:lpstr>
      <vt:lpstr>Adobe Gothic Std B</vt:lpstr>
      <vt:lpstr>Adobe Heiti Std R</vt:lpstr>
      <vt:lpstr>Acumin Pro</vt:lpstr>
      <vt:lpstr>Arial</vt:lpstr>
      <vt:lpstr>Bahnschrift</vt:lpstr>
      <vt:lpstr>Calibri</vt:lpstr>
      <vt:lpstr>Century Gothic</vt:lpstr>
      <vt:lpstr>Segoe UI Light</vt:lpstr>
      <vt:lpstr>Office Theme</vt:lpstr>
      <vt:lpstr>California’s Healthcare Finance Analysis Presentation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Finance Healthcare Analysis Presentation</dc:title>
  <dc:creator>praful nimje</dc:creator>
  <cp:lastModifiedBy>praful nimje</cp:lastModifiedBy>
  <cp:revision>23</cp:revision>
  <dcterms:created xsi:type="dcterms:W3CDTF">2022-04-05T09:30:49Z</dcterms:created>
  <dcterms:modified xsi:type="dcterms:W3CDTF">2022-04-07T15:21:43Z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