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6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2" d="100"/>
          <a:sy n="52" d="100"/>
        </p:scale>
        <p:origin x="-1224" y="-6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049DFA-24EC-498B-BBB3-461A1641E831}" type="datetimeFigureOut">
              <a:rPr lang="en-IN" smtClean="0"/>
              <a:t>21-05-2024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C1AFE7-0CA8-4CE3-8795-A0CBDA9EB5B9}" type="slidenum">
              <a:rPr lang="en-IN" smtClean="0"/>
              <a:t>‹#›</a:t>
            </a:fld>
            <a:endParaRPr lang="en-IN"/>
          </a:p>
        </p:txBody>
      </p:sp>
    </p:spTree>
    <p:extLst>
      <p:ext uri="{BB962C8B-B14F-4D97-AF65-F5344CB8AC3E}">
        <p14:creationId xmlns:p14="http://schemas.microsoft.com/office/powerpoint/2010/main" val="2580526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18</a:t>
            </a:fld>
            <a:endParaRPr lang="en-US"/>
          </a:p>
        </p:txBody>
      </p:sp>
    </p:spTree>
    <p:extLst>
      <p:ext uri="{BB962C8B-B14F-4D97-AF65-F5344CB8AC3E}">
        <p14:creationId xmlns:p14="http://schemas.microsoft.com/office/powerpoint/2010/main" val="2974415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78E6118-425E-4120-8893-2451DBF59D39}" type="datetimeFigureOut">
              <a:rPr lang="en-IN" smtClean="0"/>
              <a:t>21-05-2024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45AB06-C12D-4C44-8A18-296E8180DF0D}" type="slidenum">
              <a:rPr lang="en-IN" smtClean="0"/>
              <a:t>‹#›</a:t>
            </a:fld>
            <a:endParaRPr lang="en-IN"/>
          </a:p>
        </p:txBody>
      </p:sp>
    </p:spTree>
    <p:extLst>
      <p:ext uri="{BB962C8B-B14F-4D97-AF65-F5344CB8AC3E}">
        <p14:creationId xmlns:p14="http://schemas.microsoft.com/office/powerpoint/2010/main" val="2017211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78E6118-425E-4120-8893-2451DBF59D39}" type="datetimeFigureOut">
              <a:rPr lang="en-IN" smtClean="0"/>
              <a:t>21-05-2024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45AB06-C12D-4C44-8A18-296E8180DF0D}" type="slidenum">
              <a:rPr lang="en-IN" smtClean="0"/>
              <a:t>‹#›</a:t>
            </a:fld>
            <a:endParaRPr lang="en-IN"/>
          </a:p>
        </p:txBody>
      </p:sp>
    </p:spTree>
    <p:extLst>
      <p:ext uri="{BB962C8B-B14F-4D97-AF65-F5344CB8AC3E}">
        <p14:creationId xmlns:p14="http://schemas.microsoft.com/office/powerpoint/2010/main" val="855344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78E6118-425E-4120-8893-2451DBF59D39}" type="datetimeFigureOut">
              <a:rPr lang="en-IN" smtClean="0"/>
              <a:t>21-05-2024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45AB06-C12D-4C44-8A18-296E8180DF0D}" type="slidenum">
              <a:rPr lang="en-IN" smtClean="0"/>
              <a:t>‹#›</a:t>
            </a:fld>
            <a:endParaRPr lang="en-IN"/>
          </a:p>
        </p:txBody>
      </p:sp>
    </p:spTree>
    <p:extLst>
      <p:ext uri="{BB962C8B-B14F-4D97-AF65-F5344CB8AC3E}">
        <p14:creationId xmlns:p14="http://schemas.microsoft.com/office/powerpoint/2010/main" val="1777852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3">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xmlns="" id="{11843C0D-8C0B-0B3C-7014-7B7217C008E5}"/>
              </a:ext>
              <a:ext uri="{C183D7F6-B498-43B3-948B-1728B52AA6E4}">
                <adec:decorative xmlns:adec="http://schemas.microsoft.com/office/drawing/2017/decorative" xmlns="" val="1"/>
              </a:ext>
            </a:extLst>
          </p:cNvPr>
          <p:cNvCxnSpPr>
            <a:cxnSpLocks/>
          </p:cNvCxnSpPr>
          <p:nvPr userDrawn="1"/>
        </p:nvCxnSpPr>
        <p:spPr>
          <a:xfrm flipH="1">
            <a:off x="6347223" y="5848350"/>
            <a:ext cx="2796777"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F7B715CF-E60F-DDAE-369E-BCC2CE4FF958}"/>
              </a:ext>
              <a:ext uri="{C183D7F6-B498-43B3-948B-1728B52AA6E4}">
                <adec:decorative xmlns:adec="http://schemas.microsoft.com/office/drawing/2017/decorative" xmlns="" val="1"/>
              </a:ext>
            </a:extLst>
          </p:cNvPr>
          <p:cNvCxnSpPr>
            <a:cxnSpLocks/>
          </p:cNvCxnSpPr>
          <p:nvPr userDrawn="1"/>
        </p:nvCxnSpPr>
        <p:spPr>
          <a:xfrm flipH="1">
            <a:off x="8657368" y="1647826"/>
            <a:ext cx="48663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F2BD8F5F-4228-6BB9-5EA6-553590898242}"/>
              </a:ext>
              <a:ext uri="{C183D7F6-B498-43B3-948B-1728B52AA6E4}">
                <adec:decorative xmlns:adec="http://schemas.microsoft.com/office/drawing/2017/decorative" xmlns="" val="1"/>
              </a:ext>
            </a:extLst>
          </p:cNvPr>
          <p:cNvCxnSpPr>
            <a:cxnSpLocks/>
          </p:cNvCxnSpPr>
          <p:nvPr userDrawn="1"/>
        </p:nvCxnSpPr>
        <p:spPr>
          <a:xfrm flipH="1" flipV="1">
            <a:off x="8086165" y="0"/>
            <a:ext cx="1057835"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9F721F95-97C0-7151-B9F6-C088CEA1A7F8}"/>
              </a:ext>
              <a:ext uri="{C183D7F6-B498-43B3-948B-1728B52AA6E4}">
                <adec:decorative xmlns:adec="http://schemas.microsoft.com/office/drawing/2017/decorative" xmlns="" val="1"/>
              </a:ext>
            </a:extLst>
          </p:cNvPr>
          <p:cNvCxnSpPr>
            <a:cxnSpLocks/>
          </p:cNvCxnSpPr>
          <p:nvPr userDrawn="1"/>
        </p:nvCxnSpPr>
        <p:spPr>
          <a:xfrm flipH="1" flipV="1">
            <a:off x="4897041" y="-4762"/>
            <a:ext cx="4246959"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xmlns="" id="{978AD50A-9C6A-454B-0CAD-EAB518440143}"/>
              </a:ext>
            </a:extLst>
          </p:cNvPr>
          <p:cNvSpPr>
            <a:spLocks noGrp="1"/>
          </p:cNvSpPr>
          <p:nvPr>
            <p:ph type="pic" sz="quarter" idx="10"/>
          </p:nvPr>
        </p:nvSpPr>
        <p:spPr>
          <a:xfrm>
            <a:off x="2858" y="0"/>
            <a:ext cx="5862746" cy="6858000"/>
          </a:xfrm>
          <a:custGeom>
            <a:avLst/>
            <a:gdLst>
              <a:gd name="connsiteX0" fmla="*/ 0 w 7813675"/>
              <a:gd name="connsiteY0" fmla="*/ 0 h 6903720"/>
              <a:gd name="connsiteX1" fmla="*/ 7813675 w 7813675"/>
              <a:gd name="connsiteY1" fmla="*/ 0 h 6903720"/>
              <a:gd name="connsiteX2" fmla="*/ 7813675 w 7813675"/>
              <a:gd name="connsiteY2" fmla="*/ 6903720 h 6903720"/>
              <a:gd name="connsiteX3" fmla="*/ 0 w 7813675"/>
              <a:gd name="connsiteY3" fmla="*/ 6903720 h 6903720"/>
              <a:gd name="connsiteX4" fmla="*/ 0 w 7813675"/>
              <a:gd name="connsiteY4" fmla="*/ 0 h 6903720"/>
              <a:gd name="connsiteX0" fmla="*/ 0 w 7813675"/>
              <a:gd name="connsiteY0" fmla="*/ 0 h 6903720"/>
              <a:gd name="connsiteX1" fmla="*/ 7813675 w 7813675"/>
              <a:gd name="connsiteY1" fmla="*/ 0 h 6903720"/>
              <a:gd name="connsiteX2" fmla="*/ 7813675 w 7813675"/>
              <a:gd name="connsiteY2" fmla="*/ 6903720 h 6903720"/>
              <a:gd name="connsiteX3" fmla="*/ 798854 w 7813675"/>
              <a:gd name="connsiteY3" fmla="*/ 6867163 h 6903720"/>
              <a:gd name="connsiteX4" fmla="*/ 0 w 7813675"/>
              <a:gd name="connsiteY4" fmla="*/ 6903720 h 6903720"/>
              <a:gd name="connsiteX5" fmla="*/ 0 w 7813675"/>
              <a:gd name="connsiteY5" fmla="*/ 0 h 6903720"/>
              <a:gd name="connsiteX0" fmla="*/ 0 w 7813675"/>
              <a:gd name="connsiteY0" fmla="*/ 0 h 6907803"/>
              <a:gd name="connsiteX1" fmla="*/ 7813675 w 7813675"/>
              <a:gd name="connsiteY1" fmla="*/ 0 h 6907803"/>
              <a:gd name="connsiteX2" fmla="*/ 7813675 w 7813675"/>
              <a:gd name="connsiteY2" fmla="*/ 6903720 h 6907803"/>
              <a:gd name="connsiteX3" fmla="*/ 809014 w 7813675"/>
              <a:gd name="connsiteY3" fmla="*/ 6907803 h 6907803"/>
              <a:gd name="connsiteX4" fmla="*/ 0 w 7813675"/>
              <a:gd name="connsiteY4" fmla="*/ 6903720 h 6907803"/>
              <a:gd name="connsiteX5" fmla="*/ 0 w 7813675"/>
              <a:gd name="connsiteY5" fmla="*/ 0 h 6907803"/>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9891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740434 w 7813675"/>
              <a:gd name="connsiteY3" fmla="*/ 6898913 h 6903720"/>
              <a:gd name="connsiteX4" fmla="*/ 0 w 7813675"/>
              <a:gd name="connsiteY4" fmla="*/ 6903720 h 6903720"/>
              <a:gd name="connsiteX5" fmla="*/ 0 w 7813675"/>
              <a:gd name="connsiteY5" fmla="*/ 0 h 6903720"/>
              <a:gd name="connsiteX0" fmla="*/ 0 w 7813675"/>
              <a:gd name="connsiteY0" fmla="*/ 0 h 6907385"/>
              <a:gd name="connsiteX1" fmla="*/ 7813675 w 7813675"/>
              <a:gd name="connsiteY1" fmla="*/ 0 h 6907385"/>
              <a:gd name="connsiteX2" fmla="*/ 7813675 w 7813675"/>
              <a:gd name="connsiteY2" fmla="*/ 6903720 h 6907385"/>
              <a:gd name="connsiteX3" fmla="*/ 6359380 w 7813675"/>
              <a:gd name="connsiteY3" fmla="*/ 6907385 h 6907385"/>
              <a:gd name="connsiteX4" fmla="*/ 740434 w 7813675"/>
              <a:gd name="connsiteY4" fmla="*/ 6898913 h 6907385"/>
              <a:gd name="connsiteX5" fmla="*/ 0 w 7813675"/>
              <a:gd name="connsiteY5" fmla="*/ 6903720 h 6907385"/>
              <a:gd name="connsiteX6" fmla="*/ 0 w 7813675"/>
              <a:gd name="connsiteY6"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3320 w 7816995"/>
              <a:gd name="connsiteY5" fmla="*/ 690372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2899555 w 7816995"/>
              <a:gd name="connsiteY2" fmla="*/ 464820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16995" h="6907385">
                <a:moveTo>
                  <a:pt x="3320" y="0"/>
                </a:moveTo>
                <a:lnTo>
                  <a:pt x="7816995" y="0"/>
                </a:lnTo>
                <a:lnTo>
                  <a:pt x="2899555" y="4648200"/>
                </a:lnTo>
                <a:lnTo>
                  <a:pt x="6362700" y="6907385"/>
                </a:lnTo>
                <a:lnTo>
                  <a:pt x="743754" y="6898913"/>
                </a:lnTo>
                <a:lnTo>
                  <a:pt x="2876060" y="4644390"/>
                </a:lnTo>
                <a:cubicBezTo>
                  <a:pt x="1610033" y="3689302"/>
                  <a:pt x="1117437" y="3324763"/>
                  <a:pt x="0" y="2510645"/>
                </a:cubicBezTo>
                <a:cubicBezTo>
                  <a:pt x="1107" y="1673763"/>
                  <a:pt x="2213" y="836882"/>
                  <a:pt x="3320" y="0"/>
                </a:cubicBezTo>
                <a:close/>
              </a:path>
            </a:pathLst>
          </a:custGeom>
          <a:solidFill>
            <a:schemeClr val="tx2"/>
          </a:solidFill>
          <a:ln w="22225">
            <a:noFill/>
          </a:ln>
        </p:spPr>
        <p:txBody>
          <a:bodyPr lIns="274320" tIns="274320">
            <a:normAutofit/>
          </a:bodyPr>
          <a:lstStyle>
            <a:lvl1pPr marL="0" indent="0">
              <a:buNone/>
              <a:defRPr sz="2000"/>
            </a:lvl1pPr>
          </a:lstStyle>
          <a:p>
            <a:r>
              <a:rPr lang="en-US"/>
              <a:t>Click icon to add picture</a:t>
            </a:r>
            <a:endParaRPr lang="en-US" dirty="0"/>
          </a:p>
        </p:txBody>
      </p:sp>
      <p:sp>
        <p:nvSpPr>
          <p:cNvPr id="2" name="Title 1">
            <a:extLst>
              <a:ext uri="{FF2B5EF4-FFF2-40B4-BE49-F238E27FC236}">
                <a16:creationId xmlns:a16="http://schemas.microsoft.com/office/drawing/2014/main" xmlns="" id="{F657BD59-35CC-9BB3-8621-6FA3356F81AA}"/>
              </a:ext>
            </a:extLst>
          </p:cNvPr>
          <p:cNvSpPr>
            <a:spLocks noGrp="1"/>
          </p:cNvSpPr>
          <p:nvPr>
            <p:ph type="title"/>
          </p:nvPr>
        </p:nvSpPr>
        <p:spPr>
          <a:xfrm>
            <a:off x="4560745" y="731562"/>
            <a:ext cx="3677132" cy="3526778"/>
          </a:xfrm>
          <a:noFill/>
        </p:spPr>
        <p:txBody>
          <a:bodyPr anchor="b">
            <a:noAutofit/>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A772710C-A212-1B12-06CD-FA2A14F89D68}"/>
              </a:ext>
            </a:extLst>
          </p:cNvPr>
          <p:cNvSpPr>
            <a:spLocks noGrp="1"/>
          </p:cNvSpPr>
          <p:nvPr>
            <p:ph idx="1" hasCustomPrompt="1"/>
          </p:nvPr>
        </p:nvSpPr>
        <p:spPr>
          <a:xfrm>
            <a:off x="4560745" y="4373218"/>
            <a:ext cx="3677132" cy="1753221"/>
          </a:xfrm>
        </p:spPr>
        <p:txBody>
          <a:bodyPr anchor="t" anchorCtr="0">
            <a:normAutofit/>
          </a:bodyPr>
          <a:lstStyle>
            <a:lvl1pPr marL="0" indent="0">
              <a:spcBef>
                <a:spcPts val="1000"/>
              </a:spcBef>
              <a:buNone/>
              <a:defRPr sz="1800">
                <a:solidFill>
                  <a:schemeClr val="tx1"/>
                </a:solidFill>
              </a:defRPr>
            </a:lvl1pPr>
            <a:lvl2pPr>
              <a:spcBef>
                <a:spcPts val="1000"/>
              </a:spcBef>
              <a:defRPr sz="1600">
                <a:solidFill>
                  <a:schemeClr val="tx1"/>
                </a:solidFill>
              </a:defRPr>
            </a:lvl2pPr>
            <a:lvl3pPr>
              <a:spcBef>
                <a:spcPts val="1000"/>
              </a:spcBef>
              <a:defRPr sz="1400">
                <a:solidFill>
                  <a:schemeClr val="tx1"/>
                </a:solidFill>
              </a:defRPr>
            </a:lvl3pPr>
            <a:lvl4pPr>
              <a:spcBef>
                <a:spcPts val="1000"/>
              </a:spcBef>
              <a:defRPr sz="1200">
                <a:solidFill>
                  <a:schemeClr val="tx1"/>
                </a:solidFill>
              </a:defRPr>
            </a:lvl4pPr>
            <a:lvl5pPr>
              <a:spcBef>
                <a:spcPts val="1000"/>
              </a:spcBef>
              <a:defRPr sz="1200">
                <a:solidFill>
                  <a:schemeClr val="tx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86308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78E6118-425E-4120-8893-2451DBF59D39}" type="datetimeFigureOut">
              <a:rPr lang="en-IN" smtClean="0"/>
              <a:t>21-05-2024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45AB06-C12D-4C44-8A18-296E8180DF0D}" type="slidenum">
              <a:rPr lang="en-IN" smtClean="0"/>
              <a:t>‹#›</a:t>
            </a:fld>
            <a:endParaRPr lang="en-IN"/>
          </a:p>
        </p:txBody>
      </p:sp>
    </p:spTree>
    <p:extLst>
      <p:ext uri="{BB962C8B-B14F-4D97-AF65-F5344CB8AC3E}">
        <p14:creationId xmlns:p14="http://schemas.microsoft.com/office/powerpoint/2010/main" val="760258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8E6118-425E-4120-8893-2451DBF59D39}" type="datetimeFigureOut">
              <a:rPr lang="en-IN" smtClean="0"/>
              <a:t>21-05-2024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45AB06-C12D-4C44-8A18-296E8180DF0D}" type="slidenum">
              <a:rPr lang="en-IN" smtClean="0"/>
              <a:t>‹#›</a:t>
            </a:fld>
            <a:endParaRPr lang="en-IN"/>
          </a:p>
        </p:txBody>
      </p:sp>
    </p:spTree>
    <p:extLst>
      <p:ext uri="{BB962C8B-B14F-4D97-AF65-F5344CB8AC3E}">
        <p14:creationId xmlns:p14="http://schemas.microsoft.com/office/powerpoint/2010/main" val="2705734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78E6118-425E-4120-8893-2451DBF59D39}" type="datetimeFigureOut">
              <a:rPr lang="en-IN" smtClean="0"/>
              <a:t>21-05-2024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45AB06-C12D-4C44-8A18-296E8180DF0D}" type="slidenum">
              <a:rPr lang="en-IN" smtClean="0"/>
              <a:t>‹#›</a:t>
            </a:fld>
            <a:endParaRPr lang="en-IN"/>
          </a:p>
        </p:txBody>
      </p:sp>
    </p:spTree>
    <p:extLst>
      <p:ext uri="{BB962C8B-B14F-4D97-AF65-F5344CB8AC3E}">
        <p14:creationId xmlns:p14="http://schemas.microsoft.com/office/powerpoint/2010/main" val="3837199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78E6118-425E-4120-8893-2451DBF59D39}" type="datetimeFigureOut">
              <a:rPr lang="en-IN" smtClean="0"/>
              <a:t>21-05-2024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45AB06-C12D-4C44-8A18-296E8180DF0D}" type="slidenum">
              <a:rPr lang="en-IN" smtClean="0"/>
              <a:t>‹#›</a:t>
            </a:fld>
            <a:endParaRPr lang="en-IN"/>
          </a:p>
        </p:txBody>
      </p:sp>
    </p:spTree>
    <p:extLst>
      <p:ext uri="{BB962C8B-B14F-4D97-AF65-F5344CB8AC3E}">
        <p14:creationId xmlns:p14="http://schemas.microsoft.com/office/powerpoint/2010/main" val="1274381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78E6118-425E-4120-8893-2451DBF59D39}" type="datetimeFigureOut">
              <a:rPr lang="en-IN" smtClean="0"/>
              <a:t>21-05-2024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45AB06-C12D-4C44-8A18-296E8180DF0D}" type="slidenum">
              <a:rPr lang="en-IN" smtClean="0"/>
              <a:t>‹#›</a:t>
            </a:fld>
            <a:endParaRPr lang="en-IN"/>
          </a:p>
        </p:txBody>
      </p:sp>
    </p:spTree>
    <p:extLst>
      <p:ext uri="{BB962C8B-B14F-4D97-AF65-F5344CB8AC3E}">
        <p14:creationId xmlns:p14="http://schemas.microsoft.com/office/powerpoint/2010/main" val="3318042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8E6118-425E-4120-8893-2451DBF59D39}" type="datetimeFigureOut">
              <a:rPr lang="en-IN" smtClean="0"/>
              <a:t>21-05-2024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E45AB06-C12D-4C44-8A18-296E8180DF0D}" type="slidenum">
              <a:rPr lang="en-IN" smtClean="0"/>
              <a:t>‹#›</a:t>
            </a:fld>
            <a:endParaRPr lang="en-IN"/>
          </a:p>
        </p:txBody>
      </p:sp>
    </p:spTree>
    <p:extLst>
      <p:ext uri="{BB962C8B-B14F-4D97-AF65-F5344CB8AC3E}">
        <p14:creationId xmlns:p14="http://schemas.microsoft.com/office/powerpoint/2010/main" val="987529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8E6118-425E-4120-8893-2451DBF59D39}" type="datetimeFigureOut">
              <a:rPr lang="en-IN" smtClean="0"/>
              <a:t>21-05-2024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45AB06-C12D-4C44-8A18-296E8180DF0D}" type="slidenum">
              <a:rPr lang="en-IN" smtClean="0"/>
              <a:t>‹#›</a:t>
            </a:fld>
            <a:endParaRPr lang="en-IN"/>
          </a:p>
        </p:txBody>
      </p:sp>
    </p:spTree>
    <p:extLst>
      <p:ext uri="{BB962C8B-B14F-4D97-AF65-F5344CB8AC3E}">
        <p14:creationId xmlns:p14="http://schemas.microsoft.com/office/powerpoint/2010/main" val="1122270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8E6118-425E-4120-8893-2451DBF59D39}" type="datetimeFigureOut">
              <a:rPr lang="en-IN" smtClean="0"/>
              <a:t>21-05-2024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45AB06-C12D-4C44-8A18-296E8180DF0D}" type="slidenum">
              <a:rPr lang="en-IN" smtClean="0"/>
              <a:t>‹#›</a:t>
            </a:fld>
            <a:endParaRPr lang="en-IN"/>
          </a:p>
        </p:txBody>
      </p:sp>
    </p:spTree>
    <p:extLst>
      <p:ext uri="{BB962C8B-B14F-4D97-AF65-F5344CB8AC3E}">
        <p14:creationId xmlns:p14="http://schemas.microsoft.com/office/powerpoint/2010/main" val="3846206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8E6118-425E-4120-8893-2451DBF59D39}" type="datetimeFigureOut">
              <a:rPr lang="en-IN" smtClean="0"/>
              <a:t>21-05-2024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45AB06-C12D-4C44-8A18-296E8180DF0D}" type="slidenum">
              <a:rPr lang="en-IN" smtClean="0"/>
              <a:t>‹#›</a:t>
            </a:fld>
            <a:endParaRPr lang="en-IN"/>
          </a:p>
        </p:txBody>
      </p:sp>
    </p:spTree>
    <p:extLst>
      <p:ext uri="{BB962C8B-B14F-4D97-AF65-F5344CB8AC3E}">
        <p14:creationId xmlns:p14="http://schemas.microsoft.com/office/powerpoint/2010/main" val="14366328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9237" y="3068960"/>
            <a:ext cx="7772400" cy="1470025"/>
          </a:xfrm>
        </p:spPr>
        <p:txBody>
          <a:bodyPr>
            <a:normAutofit fontScale="90000"/>
          </a:bodyPr>
          <a:lstStyle/>
          <a:p>
            <a:r>
              <a:rPr lang="en-IN" dirty="0" smtClean="0"/>
              <a:t> Predictive </a:t>
            </a:r>
            <a:r>
              <a:rPr lang="en-IN" dirty="0"/>
              <a:t>A</a:t>
            </a:r>
            <a:r>
              <a:rPr lang="en-IN" dirty="0" smtClean="0"/>
              <a:t>nalytics using R</a:t>
            </a:r>
            <a:br>
              <a:rPr lang="en-IN" dirty="0" smtClean="0"/>
            </a:br>
            <a:r>
              <a:rPr lang="en-IN" dirty="0" smtClean="0"/>
              <a:t/>
            </a:r>
            <a:br>
              <a:rPr lang="en-IN" dirty="0" smtClean="0"/>
            </a:br>
            <a:r>
              <a:rPr lang="en-IN" sz="4000" dirty="0" smtClean="0"/>
              <a:t>topic :- </a:t>
            </a:r>
            <a:r>
              <a:rPr lang="en-US" sz="4000" dirty="0" smtClean="0"/>
              <a:t>Time </a:t>
            </a:r>
            <a:r>
              <a:rPr lang="en-US" sz="4000" dirty="0"/>
              <a:t>series analysis of Apple Inc. (AAPL) stock</a:t>
            </a:r>
            <a:endParaRPr lang="en-IN" sz="4000" dirty="0"/>
          </a:p>
        </p:txBody>
      </p:sp>
      <p:sp>
        <p:nvSpPr>
          <p:cNvPr id="3" name="Subtitle 2"/>
          <p:cNvSpPr>
            <a:spLocks noGrp="1"/>
          </p:cNvSpPr>
          <p:nvPr>
            <p:ph type="subTitle" idx="1"/>
          </p:nvPr>
        </p:nvSpPr>
        <p:spPr>
          <a:xfrm>
            <a:off x="4764956" y="5805264"/>
            <a:ext cx="3920480" cy="625624"/>
          </a:xfrm>
        </p:spPr>
        <p:txBody>
          <a:bodyPr>
            <a:normAutofit fontScale="85000" lnSpcReduction="10000"/>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IN"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Presented by :- PRAFUL</a:t>
            </a:r>
            <a:endParaRPr lang="en-IN"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 name="TextBox 4"/>
          <p:cNvSpPr txBox="1"/>
          <p:nvPr/>
        </p:nvSpPr>
        <p:spPr>
          <a:xfrm>
            <a:off x="1649000" y="332656"/>
            <a:ext cx="6840760" cy="1384995"/>
          </a:xfrm>
          <a:prstGeom prst="rect">
            <a:avLst/>
          </a:prstGeom>
          <a:noFill/>
        </p:spPr>
        <p:txBody>
          <a:bodyPr wrap="square" rtlCol="0">
            <a:spAutoFit/>
          </a:bodyPr>
          <a:lstStyle/>
          <a:p>
            <a:pPr algn="ctr"/>
            <a:r>
              <a:rPr lang="en-IN" sz="2800" b="1" dirty="0" smtClean="0"/>
              <a:t>BCU SCHOOL OF MANAGEMENT STUDIES</a:t>
            </a:r>
          </a:p>
          <a:p>
            <a:pPr algn="ctr"/>
            <a:endParaRPr lang="en-IN" sz="2800" b="1" dirty="0" smtClean="0"/>
          </a:p>
          <a:p>
            <a:pPr algn="ctr"/>
            <a:endParaRPr lang="en-IN" sz="2800" b="1" dirty="0"/>
          </a:p>
        </p:txBody>
      </p:sp>
      <p:pic>
        <p:nvPicPr>
          <p:cNvPr id="6" name="Picture 248">
            <a:extLst>
              <a:ext uri="{FF2B5EF4-FFF2-40B4-BE49-F238E27FC236}">
                <a16:creationId xmlns:a16="http://schemas.microsoft.com/office/drawing/2014/main" xmlns="" id="{3422FE59-CBF3-4166-9B2B-67C80C065E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1063626"/>
            <a:ext cx="3737372" cy="13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584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lstStyle/>
          <a:p>
            <a:pPr marL="0" indent="0">
              <a:buNone/>
            </a:pPr>
            <a:r>
              <a:rPr lang="en-US" b="1" u="sng" dirty="0" smtClean="0"/>
              <a:t>Time Series Decomposition </a:t>
            </a:r>
          </a:p>
          <a:p>
            <a:r>
              <a:rPr lang="en-US" dirty="0" smtClean="0"/>
              <a:t>decomposed &lt;- </a:t>
            </a:r>
            <a:r>
              <a:rPr lang="en-US" dirty="0" err="1" smtClean="0"/>
              <a:t>stl</a:t>
            </a:r>
            <a:r>
              <a:rPr lang="en-US" dirty="0" smtClean="0"/>
              <a:t>(</a:t>
            </a:r>
            <a:r>
              <a:rPr lang="en-US" dirty="0" err="1" smtClean="0"/>
              <a:t>myts</a:t>
            </a:r>
            <a:r>
              <a:rPr lang="en-US" dirty="0" smtClean="0"/>
              <a:t>, </a:t>
            </a:r>
            <a:r>
              <a:rPr lang="en-US" dirty="0" err="1" smtClean="0"/>
              <a:t>s.window</a:t>
            </a:r>
            <a:r>
              <a:rPr lang="en-US" dirty="0" smtClean="0"/>
              <a:t> = "periodic")plot(decomposed)</a:t>
            </a:r>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550" y="2780928"/>
            <a:ext cx="7962900"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1684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lstStyle/>
          <a:p>
            <a:pPr marL="0" indent="0">
              <a:buNone/>
            </a:pPr>
            <a:r>
              <a:rPr lang="en-US" b="1" u="sng" dirty="0"/>
              <a:t>ACF and PACF plots </a:t>
            </a:r>
            <a:endParaRPr lang="en-US" b="1" u="sng" dirty="0" smtClean="0"/>
          </a:p>
          <a:p>
            <a:r>
              <a:rPr lang="en-US" dirty="0" smtClean="0"/>
              <a:t> </a:t>
            </a:r>
            <a:r>
              <a:rPr lang="en-US" sz="2000" dirty="0" smtClean="0"/>
              <a:t>par(</a:t>
            </a:r>
            <a:r>
              <a:rPr lang="en-US" sz="2000" dirty="0" err="1" smtClean="0"/>
              <a:t>mfrow</a:t>
            </a:r>
            <a:r>
              <a:rPr lang="en-US" sz="2000" dirty="0" smtClean="0"/>
              <a:t> = c(2, 1</a:t>
            </a:r>
            <a:r>
              <a:rPr lang="en-US" sz="2000" dirty="0" smtClean="0"/>
              <a:t>))</a:t>
            </a:r>
          </a:p>
          <a:p>
            <a:pPr marL="0" indent="0">
              <a:buNone/>
            </a:pPr>
            <a:r>
              <a:rPr lang="en-US" sz="2000" dirty="0" err="1" smtClean="0"/>
              <a:t>acf</a:t>
            </a:r>
            <a:r>
              <a:rPr lang="en-US" sz="2000" dirty="0" smtClean="0"/>
              <a:t>(</a:t>
            </a:r>
            <a:r>
              <a:rPr lang="en-US" sz="2000" dirty="0" err="1" smtClean="0"/>
              <a:t>myts</a:t>
            </a:r>
            <a:r>
              <a:rPr lang="en-US" sz="2000" dirty="0" smtClean="0"/>
              <a:t>, main = "ACF of Apple Stock Closing Prices")</a:t>
            </a:r>
            <a:r>
              <a:rPr lang="en-US" sz="2000" dirty="0" err="1" smtClean="0"/>
              <a:t>pacf</a:t>
            </a:r>
            <a:r>
              <a:rPr lang="en-US" sz="2000" dirty="0" smtClean="0"/>
              <a:t>(</a:t>
            </a:r>
            <a:r>
              <a:rPr lang="en-US" sz="2000" dirty="0" err="1" smtClean="0"/>
              <a:t>myts</a:t>
            </a:r>
            <a:r>
              <a:rPr lang="en-US" sz="2000" dirty="0" smtClean="0"/>
              <a:t>, main = "PACF of Apple Stock Closing Prices")par(</a:t>
            </a:r>
            <a:r>
              <a:rPr lang="en-US" sz="2000" dirty="0" err="1" smtClean="0"/>
              <a:t>mfrow</a:t>
            </a:r>
            <a:r>
              <a:rPr lang="en-US" sz="2000" dirty="0" smtClean="0"/>
              <a:t> = c(1, 1))</a:t>
            </a:r>
          </a:p>
          <a:p>
            <a:endParaRPr lang="en-US" dirty="0" smtClean="0"/>
          </a:p>
          <a:p>
            <a:endParaRPr lang="en-IN"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852936"/>
            <a:ext cx="5637634"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1684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lstStyle/>
          <a:p>
            <a:pPr marL="0" indent="0">
              <a:buNone/>
            </a:pPr>
            <a:r>
              <a:rPr lang="en-US" b="1" u="sng" dirty="0" smtClean="0"/>
              <a:t>Histogram of the closing prices</a:t>
            </a:r>
          </a:p>
          <a:p>
            <a:r>
              <a:rPr lang="en-US" sz="2400" dirty="0" err="1"/>
              <a:t>hist</a:t>
            </a:r>
            <a:r>
              <a:rPr lang="en-US" sz="2400" dirty="0"/>
              <a:t>(</a:t>
            </a:r>
            <a:r>
              <a:rPr lang="en-US" sz="2400" dirty="0" err="1"/>
              <a:t>appleprices</a:t>
            </a:r>
            <a:r>
              <a:rPr lang="en-US" sz="2400" dirty="0"/>
              <a:t>, breaks = 50, main = "Histogram of Apple Stock </a:t>
            </a:r>
            <a:r>
              <a:rPr lang="en-US" sz="2400" dirty="0" smtClean="0"/>
              <a:t>Closing </a:t>
            </a:r>
            <a:r>
              <a:rPr lang="en-US" sz="2400" dirty="0"/>
              <a:t>Prices", </a:t>
            </a:r>
            <a:r>
              <a:rPr lang="en-US" sz="2400" dirty="0" err="1"/>
              <a:t>xlab</a:t>
            </a:r>
            <a:r>
              <a:rPr lang="en-US" sz="2400" dirty="0"/>
              <a:t> = "Price", col = "blue</a:t>
            </a:r>
            <a:r>
              <a:rPr lang="en-US" sz="2400" dirty="0" smtClean="0"/>
              <a:t>")</a:t>
            </a:r>
          </a:p>
          <a:p>
            <a:pPr marL="0" indent="0">
              <a:buNone/>
            </a:pPr>
            <a:endParaRPr lang="en-IN"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708920"/>
            <a:ext cx="7128792"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8613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rmAutofit/>
          </a:bodyPr>
          <a:lstStyle/>
          <a:p>
            <a:pPr marL="0" indent="0">
              <a:buNone/>
            </a:pPr>
            <a:r>
              <a:rPr lang="en-IN" b="1" u="sng" dirty="0"/>
              <a:t>Fit an ARIMA model </a:t>
            </a:r>
            <a:endParaRPr lang="en-IN" b="1" u="sng" dirty="0" smtClean="0"/>
          </a:p>
          <a:p>
            <a:r>
              <a:rPr lang="en-IN" dirty="0" smtClean="0"/>
              <a:t>model </a:t>
            </a:r>
            <a:r>
              <a:rPr lang="en-IN" dirty="0"/>
              <a:t>&lt;- </a:t>
            </a:r>
            <a:r>
              <a:rPr lang="en-IN" dirty="0" err="1"/>
              <a:t>auto.arima</a:t>
            </a:r>
            <a:r>
              <a:rPr lang="en-IN" dirty="0"/>
              <a:t>(</a:t>
            </a:r>
            <a:r>
              <a:rPr lang="en-IN" dirty="0" err="1"/>
              <a:t>myts</a:t>
            </a:r>
            <a:r>
              <a:rPr lang="en-IN" dirty="0"/>
              <a:t>) </a:t>
            </a:r>
            <a:endParaRPr lang="en-IN" dirty="0" smtClean="0"/>
          </a:p>
          <a:p>
            <a:r>
              <a:rPr lang="en-IN" dirty="0" smtClean="0"/>
              <a:t> </a:t>
            </a:r>
            <a:r>
              <a:rPr lang="en-IN" dirty="0"/>
              <a:t>summary(model) </a:t>
            </a:r>
            <a:r>
              <a:rPr lang="en-IN" dirty="0" smtClean="0">
                <a:effectLst/>
              </a:rPr>
              <a:t>Series: </a:t>
            </a:r>
          </a:p>
          <a:p>
            <a:r>
              <a:rPr lang="en-IN" dirty="0" err="1" smtClean="0">
                <a:effectLst/>
              </a:rPr>
              <a:t>myts</a:t>
            </a:r>
            <a:r>
              <a:rPr lang="en-IN" dirty="0" smtClean="0">
                <a:effectLst/>
              </a:rPr>
              <a:t> </a:t>
            </a:r>
          </a:p>
          <a:p>
            <a:pPr marL="0" indent="0">
              <a:buNone/>
            </a:pPr>
            <a:r>
              <a:rPr lang="en-IN" sz="2600" dirty="0" smtClean="0">
                <a:effectLst/>
              </a:rPr>
              <a:t>ARIMA(1,1,0) with drift Coefficients: ar1 drift -0.0423 0.1219 </a:t>
            </a:r>
            <a:r>
              <a:rPr lang="en-IN" sz="2600" dirty="0" err="1" smtClean="0">
                <a:effectLst/>
              </a:rPr>
              <a:t>s.e.</a:t>
            </a:r>
            <a:r>
              <a:rPr lang="en-IN" sz="2600" dirty="0" smtClean="0">
                <a:effectLst/>
              </a:rPr>
              <a:t> 0.0282 0.0647 sigma^2 = 5.723: log likelihood = -2879.07 AIC=5764.15 </a:t>
            </a:r>
            <a:r>
              <a:rPr lang="en-IN" sz="2600" dirty="0" err="1" smtClean="0">
                <a:effectLst/>
              </a:rPr>
              <a:t>AICc</a:t>
            </a:r>
            <a:r>
              <a:rPr lang="en-IN" sz="2600" dirty="0" smtClean="0">
                <a:effectLst/>
              </a:rPr>
              <a:t>=5764.17 BIC=5779.56 Training set error measures: ME RMSE MAE Training set -0.0001052027 2.389529 1.688985 MPE MAPE MASE Training set -0.01775869 1.421144 0.03789005 ACF1 Training set -0.001038176</a:t>
            </a:r>
            <a:endParaRPr lang="en-IN" sz="2600" dirty="0"/>
          </a:p>
        </p:txBody>
      </p:sp>
    </p:spTree>
    <p:extLst>
      <p:ext uri="{BB962C8B-B14F-4D97-AF65-F5344CB8AC3E}">
        <p14:creationId xmlns:p14="http://schemas.microsoft.com/office/powerpoint/2010/main" val="2258613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lstStyle/>
          <a:p>
            <a:pPr marL="0" indent="0">
              <a:buNone/>
            </a:pPr>
            <a:r>
              <a:rPr lang="en-US" b="1" u="sng" dirty="0" smtClean="0"/>
              <a:t>ACF and PACF of residuals</a:t>
            </a:r>
          </a:p>
          <a:p>
            <a:pPr marL="0" indent="0">
              <a:buNone/>
            </a:pPr>
            <a:r>
              <a:rPr lang="en-US" dirty="0" err="1"/>
              <a:t>acf</a:t>
            </a:r>
            <a:r>
              <a:rPr lang="en-US" dirty="0"/>
              <a:t>(</a:t>
            </a:r>
            <a:r>
              <a:rPr lang="en-US" dirty="0" err="1"/>
              <a:t>model$residuals</a:t>
            </a:r>
            <a:r>
              <a:rPr lang="en-US" dirty="0"/>
              <a:t>, main = "ACF of Residuals</a:t>
            </a:r>
            <a:r>
              <a:rPr lang="en-US" dirty="0" smtClean="0"/>
              <a:t>")</a:t>
            </a:r>
          </a:p>
          <a:p>
            <a:pPr marL="0" indent="0">
              <a:buNone/>
            </a:pPr>
            <a:r>
              <a:rPr lang="en-US" dirty="0" err="1"/>
              <a:t>pacf</a:t>
            </a:r>
            <a:r>
              <a:rPr lang="en-US" dirty="0"/>
              <a:t>(</a:t>
            </a:r>
            <a:r>
              <a:rPr lang="en-US" dirty="0" err="1"/>
              <a:t>model$residuals</a:t>
            </a:r>
            <a:r>
              <a:rPr lang="en-US" dirty="0"/>
              <a:t>, main = "PACF of Residuals")</a:t>
            </a:r>
            <a:endParaRPr lang="en-US" dirty="0" smtClean="0"/>
          </a:p>
          <a:p>
            <a:pPr marL="0" indent="0">
              <a:buNone/>
            </a:pPr>
            <a:endParaRPr lang="en-US"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212976"/>
            <a:ext cx="3981450" cy="234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3212976"/>
            <a:ext cx="4341490" cy="2178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8613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lstStyle/>
          <a:p>
            <a:pPr marL="0" indent="0">
              <a:buNone/>
            </a:pPr>
            <a:r>
              <a:rPr lang="en-US" b="1" u="sng" dirty="0" smtClean="0"/>
              <a:t>Histogram of residuals</a:t>
            </a:r>
          </a:p>
          <a:p>
            <a:pPr marL="0" indent="0">
              <a:buNone/>
            </a:pPr>
            <a:r>
              <a:rPr lang="en-US" sz="1600" dirty="0" err="1" smtClean="0"/>
              <a:t>hist</a:t>
            </a:r>
            <a:r>
              <a:rPr lang="en-US" sz="1600" dirty="0" smtClean="0"/>
              <a:t>(</a:t>
            </a:r>
            <a:r>
              <a:rPr lang="en-US" sz="1600" dirty="0" err="1" smtClean="0"/>
              <a:t>model$residuals</a:t>
            </a:r>
            <a:r>
              <a:rPr lang="en-US" sz="1600" dirty="0" smtClean="0"/>
              <a:t>, col = "red", </a:t>
            </a:r>
            <a:r>
              <a:rPr lang="en-US" sz="1600" dirty="0" err="1" smtClean="0"/>
              <a:t>xlab</a:t>
            </a:r>
            <a:r>
              <a:rPr lang="en-US" sz="1600" dirty="0" smtClean="0"/>
              <a:t> = "Residuals", main = "Histogram of Residuals", </a:t>
            </a:r>
            <a:r>
              <a:rPr lang="en-US" sz="1600" dirty="0" err="1" smtClean="0"/>
              <a:t>freq</a:t>
            </a:r>
            <a:r>
              <a:rPr lang="en-US" sz="1600" dirty="0" smtClean="0"/>
              <a:t> = FALSE)</a:t>
            </a:r>
          </a:p>
          <a:p>
            <a:pPr marL="0" indent="0">
              <a:buNone/>
            </a:pPr>
            <a:r>
              <a:rPr lang="en-US" sz="1600" dirty="0" smtClean="0"/>
              <a:t> &gt; lines(density(</a:t>
            </a:r>
            <a:r>
              <a:rPr lang="en-US" sz="1600" dirty="0" err="1" smtClean="0"/>
              <a:t>model$residuals</a:t>
            </a:r>
            <a:r>
              <a:rPr lang="en-US" sz="1600" dirty="0" smtClean="0"/>
              <a:t>))</a:t>
            </a:r>
          </a:p>
          <a:p>
            <a:pPr marL="0" indent="0">
              <a:buNone/>
            </a:pPr>
            <a:r>
              <a:rPr lang="en-US" sz="2400" dirty="0" smtClean="0"/>
              <a:t> explanation:-In </a:t>
            </a:r>
            <a:r>
              <a:rPr lang="en-US" sz="2400" dirty="0"/>
              <a:t>this case, the histogram appears to be roughly bell-shaped, which suggests that the residuals may be normally distributed.</a:t>
            </a:r>
            <a:endParaRPr lang="en-US" sz="2400" dirty="0" smtClean="0"/>
          </a:p>
          <a:p>
            <a:pPr marL="0" indent="0">
              <a:buNone/>
            </a:pPr>
            <a:endParaRPr lang="en-US" dirty="0" smtClean="0"/>
          </a:p>
          <a:p>
            <a:endParaRPr lang="en-IN"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708920"/>
            <a:ext cx="7797874" cy="4005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9127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lstStyle/>
          <a:p>
            <a:pPr marL="0" indent="0">
              <a:buNone/>
            </a:pPr>
            <a:r>
              <a:rPr lang="en-US" b="1" u="sng" dirty="0" smtClean="0"/>
              <a:t>Forecasting the next 12 months</a:t>
            </a:r>
          </a:p>
          <a:p>
            <a:pPr marL="0" indent="0">
              <a:buNone/>
            </a:pPr>
            <a:r>
              <a:rPr lang="en-US" sz="2400" dirty="0" smtClean="0"/>
              <a:t>forecasted &lt;- forecast(model, h = 365)plot(forecasted, </a:t>
            </a:r>
            <a:r>
              <a:rPr lang="en-US" sz="2400" dirty="0" err="1" smtClean="0"/>
              <a:t>xlab</a:t>
            </a:r>
            <a:r>
              <a:rPr lang="en-US" sz="2400" dirty="0" smtClean="0"/>
              <a:t> = "Date", </a:t>
            </a:r>
            <a:r>
              <a:rPr lang="en-US" sz="2400" dirty="0" err="1" smtClean="0"/>
              <a:t>ylab</a:t>
            </a:r>
            <a:r>
              <a:rPr lang="en-US" sz="2400" dirty="0" smtClean="0"/>
              <a:t> = "Closing Price", main = "Apple Stock Price Forecast", </a:t>
            </a:r>
            <a:r>
              <a:rPr lang="en-US" sz="2400" dirty="0" err="1" smtClean="0"/>
              <a:t>col.main</a:t>
            </a:r>
            <a:r>
              <a:rPr lang="en-US" sz="2400" dirty="0" smtClean="0"/>
              <a:t> = "</a:t>
            </a:r>
            <a:r>
              <a:rPr lang="en-US" sz="2400" dirty="0" err="1" smtClean="0"/>
              <a:t>darkgreen</a:t>
            </a:r>
            <a:r>
              <a:rPr lang="en-US" sz="2400" dirty="0" smtClean="0"/>
              <a:t>")</a:t>
            </a:r>
          </a:p>
          <a:p>
            <a:pPr marL="0" indent="0">
              <a:buNone/>
            </a:pPr>
            <a:endParaRPr lang="en-US" dirty="0" smtClean="0"/>
          </a:p>
          <a:p>
            <a:endParaRPr lang="en-IN" dirty="0"/>
          </a:p>
        </p:txBody>
      </p:sp>
      <p:pic>
        <p:nvPicPr>
          <p:cNvPr id="819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550" y="2836091"/>
            <a:ext cx="8373938" cy="3473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9127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1"/>
                </a:solidFill>
              </a:rPr>
              <a:t>INTERPRETATION</a:t>
            </a:r>
            <a:endParaRPr lang="en-IN" dirty="0"/>
          </a:p>
        </p:txBody>
      </p:sp>
      <p:sp>
        <p:nvSpPr>
          <p:cNvPr id="3" name="Content Placeholder 2"/>
          <p:cNvSpPr>
            <a:spLocks noGrp="1"/>
          </p:cNvSpPr>
          <p:nvPr>
            <p:ph idx="1"/>
          </p:nvPr>
        </p:nvSpPr>
        <p:spPr/>
        <p:txBody>
          <a:bodyPr>
            <a:normAutofit/>
          </a:bodyPr>
          <a:lstStyle/>
          <a:p>
            <a:r>
              <a:rPr lang="en-US" dirty="0" smtClean="0"/>
              <a:t>It </a:t>
            </a:r>
            <a:r>
              <a:rPr lang="en-US" dirty="0"/>
              <a:t>visualizes the closing prices, decomposes the time series, fits an ARIMA model, and forecasts future stock prices. </a:t>
            </a:r>
            <a:r>
              <a:rPr lang="en-US" dirty="0" smtClean="0"/>
              <a:t>Finally</a:t>
            </a:r>
            <a:r>
              <a:rPr lang="en-US" dirty="0"/>
              <a:t>, the forecasted values suggest the expected trend </a:t>
            </a:r>
            <a:r>
              <a:rPr lang="en-US" dirty="0" smtClean="0"/>
              <a:t>of increasing in </a:t>
            </a:r>
            <a:r>
              <a:rPr lang="en-US" dirty="0"/>
              <a:t>Apple stock prices </a:t>
            </a:r>
            <a:r>
              <a:rPr lang="en-US" dirty="0" err="1" smtClean="0"/>
              <a:t>fo</a:t>
            </a:r>
            <a:r>
              <a:rPr lang="en-US" dirty="0" smtClean="0"/>
              <a:t> </a:t>
            </a:r>
            <a:r>
              <a:rPr lang="en-US" dirty="0"/>
              <a:t>the next 12 months.</a:t>
            </a:r>
            <a:endParaRPr lang="en-IN" dirty="0"/>
          </a:p>
        </p:txBody>
      </p:sp>
    </p:spTree>
    <p:extLst>
      <p:ext uri="{BB962C8B-B14F-4D97-AF65-F5344CB8AC3E}">
        <p14:creationId xmlns:p14="http://schemas.microsoft.com/office/powerpoint/2010/main" val="3004764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Placeholder 5" descr="Close-up of a bridge with wires">
            <a:extLst>
              <a:ext uri="{FF2B5EF4-FFF2-40B4-BE49-F238E27FC236}">
                <a16:creationId xmlns:a16="http://schemas.microsoft.com/office/drawing/2014/main" xmlns="" id="{E461669C-A7BA-D639-22CB-B5FBBE698B38}"/>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20" r="20"/>
          <a:stretch/>
        </p:blipFill>
        <p:spPr>
          <a:noFill/>
        </p:spPr>
      </p:pic>
      <p:sp>
        <p:nvSpPr>
          <p:cNvPr id="2" name="Title 1">
            <a:extLst>
              <a:ext uri="{FF2B5EF4-FFF2-40B4-BE49-F238E27FC236}">
                <a16:creationId xmlns:a16="http://schemas.microsoft.com/office/drawing/2014/main" xmlns="" id="{28BAC361-0D7A-DC05-86B5-6DD77D322F5B}"/>
              </a:ext>
            </a:extLst>
          </p:cNvPr>
          <p:cNvSpPr>
            <a:spLocks noGrp="1"/>
          </p:cNvSpPr>
          <p:nvPr>
            <p:ph type="title"/>
          </p:nvPr>
        </p:nvSpPr>
        <p:spPr>
          <a:noFill/>
        </p:spPr>
        <p:txBody>
          <a:bodyPr anchor="b"/>
          <a:lstStyle/>
          <a:p>
            <a:r>
              <a:rPr lang="en-US" dirty="0"/>
              <a:t>THANK YOU</a:t>
            </a:r>
          </a:p>
        </p:txBody>
      </p:sp>
    </p:spTree>
    <p:extLst>
      <p:ext uri="{BB962C8B-B14F-4D97-AF65-F5344CB8AC3E}">
        <p14:creationId xmlns:p14="http://schemas.microsoft.com/office/powerpoint/2010/main" val="1489592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ritannic Bold" panose="020B0903060703020204" pitchFamily="34" charset="0"/>
              </a:rPr>
              <a:t>Time Series</a:t>
            </a:r>
            <a:endParaRPr lang="en-IN" dirty="0"/>
          </a:p>
        </p:txBody>
      </p:sp>
      <p:sp>
        <p:nvSpPr>
          <p:cNvPr id="3" name="Content Placeholder 2"/>
          <p:cNvSpPr>
            <a:spLocks noGrp="1"/>
          </p:cNvSpPr>
          <p:nvPr>
            <p:ph idx="1"/>
          </p:nvPr>
        </p:nvSpPr>
        <p:spPr/>
        <p:txBody>
          <a:bodyPr/>
          <a:lstStyle/>
          <a:p>
            <a:r>
              <a:rPr lang="en-US" dirty="0" smtClean="0"/>
              <a:t/>
            </a:r>
            <a:br>
              <a:rPr lang="en-US" dirty="0" smtClean="0"/>
            </a:br>
            <a:r>
              <a:rPr lang="en-US" dirty="0"/>
              <a:t>A time series is a sequence of data points collected over time, used to understand patterns and trends, forecast future values, and make decisions</a:t>
            </a:r>
            <a:r>
              <a:rPr lang="en-US" dirty="0" smtClean="0"/>
              <a:t>.</a:t>
            </a:r>
          </a:p>
          <a:p>
            <a:endParaRPr lang="en-IN" dirty="0"/>
          </a:p>
        </p:txBody>
      </p:sp>
    </p:spTree>
    <p:extLst>
      <p:ext uri="{BB962C8B-B14F-4D97-AF65-F5344CB8AC3E}">
        <p14:creationId xmlns:p14="http://schemas.microsoft.com/office/powerpoint/2010/main" val="22015843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a:t>
            </a:r>
            <a:r>
              <a:rPr lang="en-IN" dirty="0" smtClean="0"/>
              <a:t>bjectives</a:t>
            </a:r>
            <a:endParaRPr lang="en-IN" dirty="0"/>
          </a:p>
        </p:txBody>
      </p:sp>
      <p:sp>
        <p:nvSpPr>
          <p:cNvPr id="3" name="Content Placeholder 2"/>
          <p:cNvSpPr>
            <a:spLocks noGrp="1"/>
          </p:cNvSpPr>
          <p:nvPr>
            <p:ph idx="1"/>
          </p:nvPr>
        </p:nvSpPr>
        <p:spPr/>
        <p:txBody>
          <a:bodyPr/>
          <a:lstStyle/>
          <a:p>
            <a:r>
              <a:rPr lang="en-US" dirty="0" smtClean="0"/>
              <a:t>The objective of this script is to conduct time series analysis and forecasting for Apple stock data over the last 5 years. It includes steps such as fetching the data, plotting closing prices, decomposing the time series, fitting an ARIMA model, and forecasting future stock prices.</a:t>
            </a:r>
            <a:endParaRPr lang="en-IN" dirty="0"/>
          </a:p>
        </p:txBody>
      </p:sp>
    </p:spTree>
    <p:extLst>
      <p:ext uri="{BB962C8B-B14F-4D97-AF65-F5344CB8AC3E}">
        <p14:creationId xmlns:p14="http://schemas.microsoft.com/office/powerpoint/2010/main" val="1102872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t>Data source</a:t>
            </a:r>
            <a:endParaRPr lang="en-US" dirty="0" smtClean="0"/>
          </a:p>
          <a:p>
            <a:r>
              <a:rPr lang="en-US" dirty="0" smtClean="0"/>
              <a:t>The </a:t>
            </a:r>
            <a:r>
              <a:rPr lang="en-US" dirty="0"/>
              <a:t>script fetches historical stock data for Apple (AAPL) from Yahoo Finance for the period from January 1, 2019, to January 1, 2024</a:t>
            </a:r>
            <a:r>
              <a:rPr lang="en-US" dirty="0" smtClean="0"/>
              <a:t>.</a:t>
            </a:r>
          </a:p>
          <a:p>
            <a:pPr marL="0" indent="0">
              <a:buNone/>
            </a:pPr>
            <a:r>
              <a:rPr lang="en-US" dirty="0" smtClean="0"/>
              <a:t> </a:t>
            </a:r>
            <a:r>
              <a:rPr lang="en-IN" b="1" dirty="0" smtClean="0"/>
              <a:t>Yahoo Finance</a:t>
            </a:r>
          </a:p>
          <a:p>
            <a:pPr marL="0" indent="0">
              <a:buNone/>
            </a:pPr>
            <a:endParaRPr lang="en-IN" b="1" dirty="0"/>
          </a:p>
        </p:txBody>
      </p:sp>
    </p:spTree>
    <p:extLst>
      <p:ext uri="{BB962C8B-B14F-4D97-AF65-F5344CB8AC3E}">
        <p14:creationId xmlns:p14="http://schemas.microsoft.com/office/powerpoint/2010/main" val="16232042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Functions used</a:t>
            </a:r>
            <a:endParaRPr lang="en-IN" dirty="0"/>
          </a:p>
        </p:txBody>
      </p:sp>
      <p:sp>
        <p:nvSpPr>
          <p:cNvPr id="3" name="Content Placeholder 2"/>
          <p:cNvSpPr>
            <a:spLocks noGrp="1"/>
          </p:cNvSpPr>
          <p:nvPr>
            <p:ph idx="1"/>
          </p:nvPr>
        </p:nvSpPr>
        <p:spPr/>
        <p:txBody>
          <a:bodyPr>
            <a:normAutofit fontScale="85000" lnSpcReduction="10000"/>
          </a:bodyPr>
          <a:lstStyle/>
          <a:p>
            <a:r>
              <a:rPr lang="en-IN" b="1" dirty="0" err="1" smtClean="0"/>
              <a:t>Quantmod</a:t>
            </a:r>
            <a:r>
              <a:rPr lang="en-IN" b="1" dirty="0" smtClean="0"/>
              <a:t>:-</a:t>
            </a:r>
            <a:r>
              <a:rPr lang="en-IN" dirty="0" smtClean="0"/>
              <a:t> </a:t>
            </a:r>
            <a:r>
              <a:rPr lang="en-US" dirty="0"/>
              <a:t>Used to fetch stock data from Yahoo Finance (</a:t>
            </a:r>
            <a:r>
              <a:rPr lang="en-US" b="1" dirty="0" err="1" smtClean="0"/>
              <a:t>getSymbols</a:t>
            </a:r>
            <a:r>
              <a:rPr lang="en-US" dirty="0"/>
              <a:t>) and extract closing prices (</a:t>
            </a:r>
            <a:r>
              <a:rPr lang="en-US" b="1" dirty="0" err="1" smtClean="0"/>
              <a:t>Cl</a:t>
            </a:r>
            <a:r>
              <a:rPr lang="en-US" dirty="0" smtClean="0"/>
              <a:t>).</a:t>
            </a:r>
          </a:p>
          <a:p>
            <a:r>
              <a:rPr lang="en-IN" b="1" dirty="0" smtClean="0"/>
              <a:t>forecast:-</a:t>
            </a:r>
            <a:r>
              <a:rPr lang="en-IN" dirty="0"/>
              <a:t> </a:t>
            </a:r>
            <a:r>
              <a:rPr lang="en-IN" b="1" dirty="0" smtClean="0"/>
              <a:t>(‘</a:t>
            </a:r>
            <a:r>
              <a:rPr lang="en-IN" b="1" dirty="0" err="1" smtClean="0"/>
              <a:t>auto.arima</a:t>
            </a:r>
            <a:r>
              <a:rPr lang="en-IN" b="1" dirty="0" smtClean="0"/>
              <a:t>’, ‘forecast’).</a:t>
            </a:r>
          </a:p>
          <a:p>
            <a:r>
              <a:rPr lang="en-IN" b="1" dirty="0" err="1" smtClean="0"/>
              <a:t>Tseries</a:t>
            </a:r>
            <a:r>
              <a:rPr lang="en-IN" b="1" dirty="0" smtClean="0"/>
              <a:t>:-</a:t>
            </a:r>
            <a:r>
              <a:rPr lang="en-IN" dirty="0"/>
              <a:t> </a:t>
            </a:r>
            <a:r>
              <a:rPr lang="en-IN" dirty="0" smtClean="0"/>
              <a:t>(‘</a:t>
            </a:r>
            <a:r>
              <a:rPr lang="en-IN" dirty="0" err="1" smtClean="0"/>
              <a:t>ts</a:t>
            </a:r>
            <a:r>
              <a:rPr lang="en-IN" dirty="0" smtClean="0"/>
              <a:t>’, ‘</a:t>
            </a:r>
            <a:r>
              <a:rPr lang="en-IN" dirty="0" err="1" smtClean="0"/>
              <a:t>stl</a:t>
            </a:r>
            <a:r>
              <a:rPr lang="en-IN" dirty="0" smtClean="0"/>
              <a:t>’, ‘</a:t>
            </a:r>
            <a:r>
              <a:rPr lang="en-IN" dirty="0" err="1" smtClean="0"/>
              <a:t>acf</a:t>
            </a:r>
            <a:r>
              <a:rPr lang="en-IN" dirty="0" smtClean="0"/>
              <a:t>’, ‘</a:t>
            </a:r>
            <a:r>
              <a:rPr lang="en-IN" dirty="0" err="1" smtClean="0"/>
              <a:t>pacf</a:t>
            </a:r>
            <a:r>
              <a:rPr lang="en-IN" dirty="0" smtClean="0"/>
              <a:t>’).</a:t>
            </a:r>
          </a:p>
          <a:p>
            <a:r>
              <a:rPr lang="en-IN" b="1" dirty="0" err="1"/>
              <a:t>lubridate</a:t>
            </a:r>
            <a:r>
              <a:rPr lang="en-IN" dirty="0" smtClean="0"/>
              <a:t>:-(‘</a:t>
            </a:r>
            <a:r>
              <a:rPr lang="en-IN" dirty="0" err="1" smtClean="0"/>
              <a:t>ymd</a:t>
            </a:r>
            <a:r>
              <a:rPr lang="en-IN" dirty="0" smtClean="0"/>
              <a:t>’, ‘</a:t>
            </a:r>
            <a:r>
              <a:rPr lang="en-IN" dirty="0" err="1" smtClean="0"/>
              <a:t>decimal_date</a:t>
            </a:r>
            <a:r>
              <a:rPr lang="en-IN" dirty="0" smtClean="0"/>
              <a:t>’).</a:t>
            </a:r>
            <a:endParaRPr lang="en-IN" b="1" dirty="0"/>
          </a:p>
          <a:p>
            <a:pPr marL="0" indent="0">
              <a:buNone/>
            </a:pPr>
            <a:r>
              <a:rPr lang="en-IN" b="1" u="sng" dirty="0" smtClean="0"/>
              <a:t>Full forms:-</a:t>
            </a:r>
          </a:p>
          <a:p>
            <a:r>
              <a:rPr lang="en-IN" dirty="0" smtClean="0"/>
              <a:t>autocorrelation </a:t>
            </a:r>
            <a:r>
              <a:rPr lang="en-IN" dirty="0"/>
              <a:t>and partial autocorrelation functions (</a:t>
            </a:r>
            <a:r>
              <a:rPr lang="en-IN" dirty="0" err="1" smtClean="0"/>
              <a:t>acf</a:t>
            </a:r>
            <a:r>
              <a:rPr lang="en-IN" dirty="0"/>
              <a:t>, </a:t>
            </a:r>
            <a:r>
              <a:rPr lang="en-IN" dirty="0" err="1" smtClean="0"/>
              <a:t>pacf</a:t>
            </a:r>
            <a:r>
              <a:rPr lang="en-IN" dirty="0" smtClean="0"/>
              <a:t>).</a:t>
            </a:r>
          </a:p>
          <a:p>
            <a:r>
              <a:rPr lang="en-US" b="1" dirty="0"/>
              <a:t>ARIMA</a:t>
            </a:r>
            <a:r>
              <a:rPr lang="en-US" dirty="0"/>
              <a:t>: </a:t>
            </a:r>
            <a:r>
              <a:rPr lang="en-US" dirty="0" err="1"/>
              <a:t>AutoRegressive</a:t>
            </a:r>
            <a:r>
              <a:rPr lang="en-US" dirty="0"/>
              <a:t> Integrated Moving Average</a:t>
            </a:r>
            <a:endParaRPr lang="en-IN" dirty="0" smtClean="0"/>
          </a:p>
          <a:p>
            <a:endParaRPr lang="en-IN" dirty="0"/>
          </a:p>
        </p:txBody>
      </p:sp>
    </p:spTree>
    <p:extLst>
      <p:ext uri="{BB962C8B-B14F-4D97-AF65-F5344CB8AC3E}">
        <p14:creationId xmlns:p14="http://schemas.microsoft.com/office/powerpoint/2010/main" val="16776456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009531"/>
          </a:xfrm>
        </p:spPr>
        <p:txBody>
          <a:bodyPr>
            <a:normAutofit fontScale="70000" lnSpcReduction="20000"/>
          </a:bodyPr>
          <a:lstStyle/>
          <a:p>
            <a:pPr marL="0" indent="0">
              <a:buNone/>
            </a:pPr>
            <a:r>
              <a:rPr lang="en-US" sz="4000" b="1" u="sng" dirty="0"/>
              <a:t>Fetch Apple stock data for the last 5 </a:t>
            </a:r>
            <a:r>
              <a:rPr lang="en-US" sz="4000" b="1" u="sng" dirty="0" smtClean="0"/>
              <a:t>years</a:t>
            </a:r>
          </a:p>
          <a:p>
            <a:endParaRPr lang="en-US" b="1" dirty="0" smtClean="0"/>
          </a:p>
          <a:p>
            <a:pPr marL="0" indent="0">
              <a:buNone/>
            </a:pPr>
            <a:r>
              <a:rPr lang="en-US" dirty="0" smtClean="0"/>
              <a:t> </a:t>
            </a:r>
            <a:r>
              <a:rPr lang="en-US" dirty="0"/>
              <a:t>&gt; </a:t>
            </a:r>
            <a:r>
              <a:rPr lang="en-US" dirty="0" err="1"/>
              <a:t>getSymbols</a:t>
            </a:r>
            <a:r>
              <a:rPr lang="en-US" dirty="0"/>
              <a:t>("AAPL", </a:t>
            </a:r>
            <a:r>
              <a:rPr lang="en-US" dirty="0" err="1"/>
              <a:t>src</a:t>
            </a:r>
            <a:r>
              <a:rPr lang="en-US" dirty="0"/>
              <a:t> = "yahoo", from = "2019-01-01", to = "2024-01-01") </a:t>
            </a:r>
            <a:endParaRPr lang="en-US" dirty="0" smtClean="0"/>
          </a:p>
          <a:p>
            <a:pPr marL="0" indent="0">
              <a:buNone/>
            </a:pPr>
            <a:r>
              <a:rPr lang="en-US" dirty="0" smtClean="0">
                <a:effectLst/>
              </a:rPr>
              <a:t>[1] "AAPL“</a:t>
            </a:r>
          </a:p>
          <a:p>
            <a:pPr marL="0" indent="0">
              <a:buNone/>
            </a:pPr>
            <a:r>
              <a:rPr lang="en-US" dirty="0" smtClean="0">
                <a:effectLst/>
              </a:rPr>
              <a:t>Explanation:-</a:t>
            </a:r>
            <a:endParaRPr lang="en-US" dirty="0" smtClean="0">
              <a:effectLst/>
            </a:endParaRPr>
          </a:p>
          <a:p>
            <a:r>
              <a:rPr lang="en-US" b="1" dirty="0"/>
              <a:t>"AAPL"</a:t>
            </a:r>
            <a:r>
              <a:rPr lang="en-US" dirty="0"/>
              <a:t>: This is the ticker symbol for Apple Inc. It's used to specify which stock data to retrieve. In this case, it fetches data for Apple.</a:t>
            </a:r>
          </a:p>
          <a:p>
            <a:r>
              <a:rPr lang="en-US" b="1" dirty="0" err="1"/>
              <a:t>src</a:t>
            </a:r>
            <a:r>
              <a:rPr lang="en-US" b="1" dirty="0"/>
              <a:t> = "yahoo"</a:t>
            </a:r>
            <a:r>
              <a:rPr lang="en-US" dirty="0"/>
              <a:t>: This specifies the source from which the stock data will be fetched. </a:t>
            </a:r>
          </a:p>
          <a:p>
            <a:r>
              <a:rPr lang="en-US" b="1" dirty="0"/>
              <a:t>from = "2019-01-01"</a:t>
            </a:r>
            <a:r>
              <a:rPr lang="en-US" dirty="0"/>
              <a:t>: This specifies the start date from which the historical stock data will be fetched. Here, it's set to January 1, 2019, indicating that the data retrieval starts from this date.</a:t>
            </a:r>
          </a:p>
          <a:p>
            <a:r>
              <a:rPr lang="en-US" b="1" dirty="0"/>
              <a:t>to = "2024-01-01"</a:t>
            </a:r>
            <a:r>
              <a:rPr lang="en-US" dirty="0"/>
              <a:t>: This specifies the end date up to which the historical stock data will be fetched. Here, it's set to January 1, 2024, indicating that the data retrieval ends on this date.</a:t>
            </a:r>
          </a:p>
          <a:p>
            <a:pPr marL="0" indent="0">
              <a:buNone/>
            </a:pPr>
            <a:endParaRPr lang="en-IN" dirty="0"/>
          </a:p>
        </p:txBody>
      </p:sp>
    </p:spTree>
    <p:extLst>
      <p:ext uri="{BB962C8B-B14F-4D97-AF65-F5344CB8AC3E}">
        <p14:creationId xmlns:p14="http://schemas.microsoft.com/office/powerpoint/2010/main" val="24710945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lstStyle/>
          <a:p>
            <a:pPr marL="0" indent="0">
              <a:buNone/>
            </a:pPr>
            <a:r>
              <a:rPr lang="en-US" b="1" u="sng" dirty="0"/>
              <a:t>Extract the closing prices </a:t>
            </a:r>
            <a:endParaRPr lang="en-US" b="1" u="sng" dirty="0" smtClean="0"/>
          </a:p>
          <a:p>
            <a:r>
              <a:rPr lang="en-US" dirty="0" smtClean="0"/>
              <a:t> </a:t>
            </a:r>
            <a:r>
              <a:rPr lang="en-US" dirty="0" err="1"/>
              <a:t>applestock</a:t>
            </a:r>
            <a:r>
              <a:rPr lang="en-US" dirty="0"/>
              <a:t> &lt;- </a:t>
            </a:r>
            <a:r>
              <a:rPr lang="en-US" dirty="0" err="1"/>
              <a:t>Cl</a:t>
            </a:r>
            <a:r>
              <a:rPr lang="en-US" dirty="0"/>
              <a:t>(AAPL</a:t>
            </a:r>
            <a:r>
              <a:rPr lang="en-US" dirty="0" smtClean="0"/>
              <a:t>)</a:t>
            </a:r>
          </a:p>
          <a:p>
            <a:pPr marL="0" indent="0">
              <a:buNone/>
            </a:pPr>
            <a:endParaRPr lang="en-IN" dirty="0"/>
          </a:p>
          <a:p>
            <a:pPr marL="0" indent="0">
              <a:buNone/>
            </a:pPr>
            <a:r>
              <a:rPr lang="en-IN" dirty="0" smtClean="0"/>
              <a:t>Explanation:-</a:t>
            </a:r>
          </a:p>
          <a:p>
            <a:pPr marL="0" indent="0">
              <a:buNone/>
            </a:pPr>
            <a:r>
              <a:rPr lang="en-US" b="1" dirty="0" err="1"/>
              <a:t>Cl</a:t>
            </a:r>
            <a:r>
              <a:rPr lang="en-US" b="1" dirty="0"/>
              <a:t>()</a:t>
            </a:r>
            <a:r>
              <a:rPr lang="en-US" dirty="0"/>
              <a:t>: This function is part of the </a:t>
            </a:r>
            <a:r>
              <a:rPr lang="en-US" b="1" dirty="0" err="1"/>
              <a:t>quantmod</a:t>
            </a:r>
            <a:r>
              <a:rPr lang="en-US" b="1" dirty="0"/>
              <a:t> package</a:t>
            </a:r>
            <a:r>
              <a:rPr lang="en-US" dirty="0"/>
              <a:t> in R, </a:t>
            </a:r>
            <a:r>
              <a:rPr lang="en-US" dirty="0" smtClean="0"/>
              <a:t>It </a:t>
            </a:r>
            <a:r>
              <a:rPr lang="en-US" dirty="0"/>
              <a:t>is specifically used to extract the closing prices of a stock from the data retrieved by </a:t>
            </a:r>
            <a:r>
              <a:rPr lang="en-US" dirty="0" err="1"/>
              <a:t>getSymbols</a:t>
            </a:r>
            <a:r>
              <a:rPr lang="en-US" dirty="0"/>
              <a:t>.</a:t>
            </a:r>
          </a:p>
          <a:p>
            <a:pPr marL="0" indent="0">
              <a:buNone/>
            </a:pPr>
            <a:r>
              <a:rPr lang="en-IN" b="1" dirty="0" err="1" smtClean="0"/>
              <a:t>Applestock</a:t>
            </a:r>
            <a:r>
              <a:rPr lang="en-IN" b="1" dirty="0" smtClean="0"/>
              <a:t>: </a:t>
            </a:r>
            <a:r>
              <a:rPr lang="en-US" dirty="0"/>
              <a:t>closing prices of Apple stock </a:t>
            </a:r>
            <a:endParaRPr lang="en-US" dirty="0" smtClean="0"/>
          </a:p>
          <a:p>
            <a:pPr marL="0" indent="0">
              <a:buNone/>
            </a:pPr>
            <a:endParaRPr lang="en-IN" dirty="0"/>
          </a:p>
        </p:txBody>
      </p:sp>
    </p:spTree>
    <p:extLst>
      <p:ext uri="{BB962C8B-B14F-4D97-AF65-F5344CB8AC3E}">
        <p14:creationId xmlns:p14="http://schemas.microsoft.com/office/powerpoint/2010/main" val="4186498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009531"/>
          </a:xfrm>
        </p:spPr>
        <p:txBody>
          <a:bodyPr>
            <a:normAutofit/>
          </a:bodyPr>
          <a:lstStyle/>
          <a:p>
            <a:r>
              <a:rPr lang="en-US" sz="4500" b="1" u="sng" dirty="0" err="1" smtClean="0"/>
              <a:t>myts</a:t>
            </a:r>
            <a:endParaRPr lang="en-US" sz="4500" b="1" u="sng" dirty="0" smtClean="0"/>
          </a:p>
          <a:p>
            <a:r>
              <a:rPr lang="en-US" dirty="0" err="1" smtClean="0"/>
              <a:t>myts</a:t>
            </a:r>
            <a:r>
              <a:rPr lang="en-US" dirty="0" smtClean="0"/>
              <a:t> </a:t>
            </a:r>
            <a:r>
              <a:rPr lang="en-US" dirty="0"/>
              <a:t>&lt;- </a:t>
            </a:r>
            <a:r>
              <a:rPr lang="en-US" dirty="0" err="1"/>
              <a:t>ts</a:t>
            </a:r>
            <a:r>
              <a:rPr lang="en-US" dirty="0"/>
              <a:t>(</a:t>
            </a:r>
            <a:r>
              <a:rPr lang="en-US" dirty="0" err="1"/>
              <a:t>appleprices</a:t>
            </a:r>
            <a:r>
              <a:rPr lang="en-US" dirty="0"/>
              <a:t>, start = </a:t>
            </a:r>
            <a:r>
              <a:rPr lang="en-US" dirty="0" err="1"/>
              <a:t>decimal_date</a:t>
            </a:r>
            <a:r>
              <a:rPr lang="en-US" dirty="0"/>
              <a:t>(</a:t>
            </a:r>
            <a:r>
              <a:rPr lang="en-US" dirty="0" err="1"/>
              <a:t>ymd</a:t>
            </a:r>
            <a:r>
              <a:rPr lang="en-US" dirty="0"/>
              <a:t>("2019-01-01")), frequency = </a:t>
            </a:r>
            <a:r>
              <a:rPr lang="en-US" dirty="0" smtClean="0"/>
              <a:t>365.25</a:t>
            </a:r>
          </a:p>
          <a:p>
            <a:pPr marL="0" indent="0">
              <a:buNone/>
            </a:pPr>
            <a:endParaRPr lang="en-US" dirty="0" smtClean="0"/>
          </a:p>
          <a:p>
            <a:pPr marL="0" indent="0">
              <a:buNone/>
            </a:pPr>
            <a:r>
              <a:rPr lang="en-US" dirty="0" smtClean="0"/>
              <a:t>Explanation:-</a:t>
            </a:r>
            <a:endParaRPr lang="en-US" dirty="0" smtClean="0"/>
          </a:p>
          <a:p>
            <a:r>
              <a:rPr lang="en-US" b="1" dirty="0" smtClean="0"/>
              <a:t>frequency = 365.25</a:t>
            </a:r>
            <a:r>
              <a:rPr lang="en-US" dirty="0" smtClean="0"/>
              <a:t>: This parameter specifies the number of observations per unit time. Since the data is daily, the frequency is set to approximately 365.25 </a:t>
            </a:r>
          </a:p>
          <a:p>
            <a:pPr marL="0" indent="0">
              <a:buNone/>
            </a:pPr>
            <a:endParaRPr lang="en-IN" dirty="0"/>
          </a:p>
        </p:txBody>
      </p:sp>
    </p:spTree>
    <p:extLst>
      <p:ext uri="{BB962C8B-B14F-4D97-AF65-F5344CB8AC3E}">
        <p14:creationId xmlns:p14="http://schemas.microsoft.com/office/powerpoint/2010/main" val="1381588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lstStyle/>
          <a:p>
            <a:pPr marL="0" indent="0">
              <a:buNone/>
            </a:pPr>
            <a:r>
              <a:rPr lang="en-US" b="1" u="sng" dirty="0" smtClean="0"/>
              <a:t>Plotting the closing prices</a:t>
            </a:r>
          </a:p>
          <a:p>
            <a:r>
              <a:rPr lang="en-US" dirty="0" smtClean="0"/>
              <a:t>plot(</a:t>
            </a:r>
            <a:r>
              <a:rPr lang="en-US" dirty="0" err="1" smtClean="0"/>
              <a:t>myts</a:t>
            </a:r>
            <a:r>
              <a:rPr lang="en-US" dirty="0"/>
              <a:t>, </a:t>
            </a:r>
            <a:r>
              <a:rPr lang="en-US" dirty="0" err="1"/>
              <a:t>xlab</a:t>
            </a:r>
            <a:r>
              <a:rPr lang="en-US" dirty="0"/>
              <a:t> ="Date", </a:t>
            </a:r>
            <a:r>
              <a:rPr lang="en-US" dirty="0" err="1"/>
              <a:t>ylab</a:t>
            </a:r>
            <a:r>
              <a:rPr lang="en-US" dirty="0"/>
              <a:t> ="Closing Price", main ="Apple Stock Closing Prices", </a:t>
            </a:r>
            <a:r>
              <a:rPr lang="en-US" dirty="0" err="1"/>
              <a:t>col.main</a:t>
            </a:r>
            <a:r>
              <a:rPr lang="en-US" dirty="0"/>
              <a:t> </a:t>
            </a:r>
            <a:r>
              <a:rPr lang="en-US" dirty="0" smtClean="0"/>
              <a:t>="</a:t>
            </a:r>
            <a:r>
              <a:rPr lang="en-US" dirty="0"/>
              <a:t>orange</a:t>
            </a:r>
            <a:r>
              <a:rPr lang="en-US" dirty="0" smtClean="0"/>
              <a:t>")</a:t>
            </a:r>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079" y="3068960"/>
            <a:ext cx="7962900" cy="3482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16846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TotalTime>
  <Words>779</Words>
  <Application>Microsoft Office PowerPoint</Application>
  <PresentationFormat>On-screen Show (4:3)</PresentationFormat>
  <Paragraphs>65</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 Predictive Analytics using R  topic :- Time series analysis of Apple Inc. (AAPL) stock</vt:lpstr>
      <vt:lpstr>Time Series</vt:lpstr>
      <vt:lpstr>Objectives</vt:lpstr>
      <vt:lpstr>PowerPoint Presentation</vt:lpstr>
      <vt:lpstr>Functions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INTERPRETATION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Analytics using R  topic :- Time series analysis of Apple Inc. (AAPL) stock</dc:title>
  <dc:creator>PRAVEEN</dc:creator>
  <cp:lastModifiedBy>PRAVEEN</cp:lastModifiedBy>
  <cp:revision>17</cp:revision>
  <dcterms:created xsi:type="dcterms:W3CDTF">2024-05-20T19:45:28Z</dcterms:created>
  <dcterms:modified xsi:type="dcterms:W3CDTF">2024-05-21T04:36:02Z</dcterms:modified>
</cp:coreProperties>
</file>