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5143500" type="screen16x9"/>
  <p:notesSz cx="6858000" cy="9144000"/>
  <p:embeddedFontLst>
    <p:embeddedFont>
      <p:font typeface="Roboto" panose="020B0604020202020204" charset="0"/>
      <p:regular r:id="rId61"/>
      <p:bold r:id="rId62"/>
      <p:italic r:id="rId63"/>
      <p:boldItalic r:id="rId64"/>
    </p:embeddedFont>
    <p:embeddedFont>
      <p:font typeface="Roboto Slab" panose="020B0604020202020204" charset="0"/>
      <p:regular r:id="rId65"/>
      <p:bold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3.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464f1b27b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g464f1b27ba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4a6194ae39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4a6194ae3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4a6067ca1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4a6067ca1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4a6067ca1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4a6067ca1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4a6067ca1b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4a6067ca1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4a6067ca1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4a6067ca1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4a6067ca1b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4a6067ca1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4a6067ca1b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4a6067ca1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4a6067ca1b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4a6067ca1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a6194ae39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a6194ae3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464f1b27ba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464f1b27b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4a6194ae3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4a6194ae3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 name="Google Shape;404;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4a6194ae39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4a6194ae39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0" name="Google Shape;460;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2"/>
          <p:cNvSpPr txBox="1"/>
          <p:nvPr/>
        </p:nvSpPr>
        <p:spPr>
          <a:xfrm>
            <a:off x="181775" y="4715775"/>
            <a:ext cx="1732200" cy="2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VJTI, Mumbai</a:t>
            </a:r>
            <a:endParaRPr>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11"/>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9" name="Google Shape;5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sp>
        <p:nvSpPr>
          <p:cNvPr id="61" name="Google Shape;61;p12"/>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2"/>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63" name="Google Shape;63;p12"/>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4" name="Google Shape;6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cxnSp>
        <p:nvCxnSpPr>
          <p:cNvPr id="18" name="Google Shape;18;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9" name="Google Shape;19;p3"/>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
        <p:nvSpPr>
          <p:cNvPr id="21" name="Google Shape;21;p3"/>
          <p:cNvSpPr txBox="1"/>
          <p:nvPr/>
        </p:nvSpPr>
        <p:spPr>
          <a:xfrm>
            <a:off x="181775" y="4732225"/>
            <a:ext cx="1978200" cy="2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VJTI, Mumbai</a:t>
            </a:r>
            <a:endParaRPr>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cxnSp>
        <p:nvCxnSpPr>
          <p:cNvPr id="23" name="Google Shape;23;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4" name="Google Shape;24;p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4"/>
          <p:cNvSpPr txBox="1"/>
          <p:nvPr/>
        </p:nvSpPr>
        <p:spPr>
          <a:xfrm>
            <a:off x="181800" y="4726975"/>
            <a:ext cx="1572000" cy="26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VJTI, Mumbai</a:t>
            </a:r>
            <a:endParaRPr>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0" name="Google Shape;30;p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 name="Google Shape;31;p5"/>
          <p:cNvSpPr txBox="1">
            <a:spLocks noGrp="1"/>
          </p:cNvSpPr>
          <p:nvPr>
            <p:ph type="body" idx="1"/>
          </p:nvPr>
        </p:nvSpPr>
        <p:spPr>
          <a:xfrm>
            <a:off x="387900" y="1489825"/>
            <a:ext cx="8124600" cy="30789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atin typeface="Arial"/>
                <a:ea typeface="Arial"/>
                <a:cs typeface="Arial"/>
                <a:sym typeface="Arial"/>
              </a:defRPr>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5"/>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
        <p:nvSpPr>
          <p:cNvPr id="34" name="Google Shape;34;p5"/>
          <p:cNvSpPr txBox="1"/>
          <p:nvPr/>
        </p:nvSpPr>
        <p:spPr>
          <a:xfrm>
            <a:off x="203175" y="4726375"/>
            <a:ext cx="1796400" cy="26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VJTI, Mumbai</a:t>
            </a:r>
            <a:endParaRPr>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
        <p:cNvGrpSpPr/>
        <p:nvPr/>
      </p:nvGrpSpPr>
      <p:grpSpPr>
        <a:xfrm>
          <a:off x="0" y="0"/>
          <a:ext cx="0" cy="0"/>
          <a:chOff x="0" y="0"/>
          <a:chExt cx="0" cy="0"/>
        </a:xfrm>
      </p:grpSpPr>
      <p:sp>
        <p:nvSpPr>
          <p:cNvPr id="36" name="Google Shape;3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6"/>
          <p:cNvSpPr txBox="1"/>
          <p:nvPr/>
        </p:nvSpPr>
        <p:spPr>
          <a:xfrm>
            <a:off x="171100" y="4598150"/>
            <a:ext cx="1924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VJTI, Mumbai</a:t>
            </a:r>
            <a:endParaRPr>
              <a:solidFill>
                <a:srgbClr val="FFFFFF"/>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p:nvPr/>
        </p:nvSpPr>
        <p:spPr>
          <a:xfrm>
            <a:off x="192475" y="4737625"/>
            <a:ext cx="1881900" cy="24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VJTI, Mumbai</a:t>
            </a:r>
            <a:endParaRPr>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cxnSp>
        <p:nvCxnSpPr>
          <p:cNvPr id="43" name="Google Shape;43;p8"/>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4" name="Google Shape;44;p8"/>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5" name="Google Shape;45;p8"/>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6" name="Google Shape;4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10"/>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2" name="Google Shape;52;p10"/>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53" name="Google Shape;53;p10"/>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4" name="Google Shape;54;p10"/>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5" name="Google Shape;55;p1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6" name="Google Shape;5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farwellbrainfingerprinting.com/pdf/Farwell-Donchin-1988-Talking-Off-the-Top-of-Your-Head-BCI-brain-computer-interface.pdf"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ieeexplore.ieee.org/document/4454051"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ieeexplore.ieee.org/document/8204119"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idx="4294967295"/>
          </p:nvPr>
        </p:nvSpPr>
        <p:spPr>
          <a:xfrm>
            <a:off x="480750" y="626375"/>
            <a:ext cx="8222100" cy="403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4000"/>
              <a:buNone/>
            </a:pPr>
            <a:r>
              <a:rPr lang="en" sz="2300" dirty="0"/>
              <a:t>B.Tech. Project Phase </a:t>
            </a:r>
            <a:r>
              <a:rPr lang="en" sz="2300" dirty="0">
                <a:latin typeface="Times New Roman"/>
                <a:ea typeface="Times New Roman"/>
                <a:cs typeface="Times New Roman"/>
                <a:sym typeface="Times New Roman"/>
              </a:rPr>
              <a:t>I</a:t>
            </a:r>
            <a:endParaRPr sz="2300" dirty="0">
              <a:latin typeface="Roboto"/>
              <a:ea typeface="Roboto"/>
              <a:cs typeface="Roboto"/>
              <a:sym typeface="Roboto"/>
            </a:endParaRPr>
          </a:p>
          <a:p>
            <a:pPr marL="0" lvl="0" indent="0" algn="ctr" rtl="0">
              <a:spcBef>
                <a:spcPts val="0"/>
              </a:spcBef>
              <a:spcAft>
                <a:spcPts val="0"/>
              </a:spcAft>
              <a:buClr>
                <a:srgbClr val="000000"/>
              </a:buClr>
              <a:buSzPts val="4000"/>
              <a:buFont typeface="Arial"/>
              <a:buNone/>
            </a:pPr>
            <a:endParaRPr sz="2400" dirty="0"/>
          </a:p>
          <a:p>
            <a:pPr marL="0" lvl="0" indent="0" algn="ctr" rtl="0">
              <a:spcBef>
                <a:spcPts val="0"/>
              </a:spcBef>
              <a:spcAft>
                <a:spcPts val="0"/>
              </a:spcAft>
              <a:buClr>
                <a:srgbClr val="000000"/>
              </a:buClr>
              <a:buSzPts val="4000"/>
              <a:buFont typeface="Arial"/>
              <a:buNone/>
            </a:pPr>
            <a:r>
              <a:rPr lang="en" dirty="0"/>
              <a:t>P300 Speller System for </a:t>
            </a:r>
            <a:endParaRPr dirty="0"/>
          </a:p>
          <a:p>
            <a:pPr marL="0" lvl="0" indent="0" algn="ctr" rtl="0">
              <a:spcBef>
                <a:spcPts val="0"/>
              </a:spcBef>
              <a:spcAft>
                <a:spcPts val="0"/>
              </a:spcAft>
              <a:buSzPts val="4000"/>
              <a:buNone/>
            </a:pPr>
            <a:r>
              <a:rPr lang="en" dirty="0"/>
              <a:t>Brain Computer Interface</a:t>
            </a:r>
            <a:endParaRPr dirty="0"/>
          </a:p>
          <a:p>
            <a:pPr marL="0" lvl="0" indent="0" algn="ctr" rtl="0">
              <a:spcBef>
                <a:spcPts val="0"/>
              </a:spcBef>
              <a:spcAft>
                <a:spcPts val="0"/>
              </a:spcAft>
              <a:buSzPts val="4000"/>
              <a:buNone/>
            </a:pPr>
            <a:endParaRPr sz="2400" dirty="0"/>
          </a:p>
          <a:p>
            <a:pPr marL="0" lvl="0" indent="0" algn="ctr" rtl="0">
              <a:spcBef>
                <a:spcPts val="0"/>
              </a:spcBef>
              <a:spcAft>
                <a:spcPts val="0"/>
              </a:spcAft>
              <a:buClr>
                <a:srgbClr val="000000"/>
              </a:buClr>
              <a:buSzPts val="2400"/>
              <a:buFont typeface="Arial"/>
              <a:buNone/>
            </a:pPr>
            <a:r>
              <a:rPr lang="en" sz="1800" dirty="0">
                <a:solidFill>
                  <a:srgbClr val="FFFFFF"/>
                </a:solidFill>
              </a:rPr>
              <a:t>Guided By </a:t>
            </a:r>
            <a:endParaRPr sz="1800" dirty="0">
              <a:solidFill>
                <a:srgbClr val="FFFFFF"/>
              </a:solidFill>
            </a:endParaRPr>
          </a:p>
          <a:p>
            <a:pPr marL="0" lvl="0" indent="0" algn="ctr" rtl="0">
              <a:spcBef>
                <a:spcPts val="0"/>
              </a:spcBef>
              <a:spcAft>
                <a:spcPts val="0"/>
              </a:spcAft>
              <a:buClr>
                <a:srgbClr val="000000"/>
              </a:buClr>
              <a:buSzPts val="1100"/>
              <a:buFont typeface="Arial"/>
              <a:buNone/>
            </a:pPr>
            <a:r>
              <a:rPr lang="en" sz="2200" dirty="0">
                <a:solidFill>
                  <a:srgbClr val="FFFFFF"/>
                </a:solidFill>
                <a:latin typeface="Roboto"/>
                <a:ea typeface="Roboto"/>
                <a:cs typeface="Roboto"/>
                <a:sym typeface="Roboto"/>
              </a:rPr>
              <a:t>Prof. S. S. Suratkar</a:t>
            </a:r>
            <a:endParaRPr sz="2200" dirty="0">
              <a:solidFill>
                <a:srgbClr val="FFFFFF"/>
              </a:solidFill>
              <a:latin typeface="Roboto"/>
              <a:ea typeface="Roboto"/>
              <a:cs typeface="Roboto"/>
              <a:sym typeface="Roboto"/>
            </a:endParaRPr>
          </a:p>
          <a:p>
            <a:pPr marL="0" lvl="0" indent="0" algn="l" rtl="0">
              <a:spcBef>
                <a:spcPts val="0"/>
              </a:spcBef>
              <a:spcAft>
                <a:spcPts val="0"/>
              </a:spcAft>
              <a:buSzPts val="2400"/>
              <a:buNone/>
            </a:pPr>
            <a:endParaRPr sz="1800" dirty="0">
              <a:solidFill>
                <a:schemeClr val="accent5"/>
              </a:solidFill>
            </a:endParaRPr>
          </a:p>
          <a:p>
            <a:pPr marL="1828800" lvl="0" indent="457200" algn="l" rtl="0">
              <a:spcBef>
                <a:spcPts val="0"/>
              </a:spcBef>
              <a:spcAft>
                <a:spcPts val="0"/>
              </a:spcAft>
              <a:buClr>
                <a:srgbClr val="000000"/>
              </a:buClr>
              <a:buSzPts val="2400"/>
              <a:buFont typeface="Arial"/>
              <a:buNone/>
            </a:pPr>
            <a:r>
              <a:rPr lang="en" sz="1800" dirty="0">
                <a:solidFill>
                  <a:srgbClr val="FFFFFF"/>
                </a:solidFill>
              </a:rPr>
              <a:t>     Praveen Suthar (151070018)</a:t>
            </a:r>
            <a:endParaRPr sz="1800" dirty="0">
              <a:solidFill>
                <a:srgbClr val="FFFFFF"/>
              </a:solidFill>
            </a:endParaRPr>
          </a:p>
          <a:p>
            <a:pPr marL="0" lvl="0" indent="0" algn="ctr" rtl="0">
              <a:spcBef>
                <a:spcPts val="0"/>
              </a:spcBef>
              <a:spcAft>
                <a:spcPts val="0"/>
              </a:spcAft>
              <a:buClr>
                <a:srgbClr val="000000"/>
              </a:buClr>
              <a:buSzPts val="2400"/>
              <a:buFont typeface="Arial"/>
              <a:buNone/>
            </a:pPr>
            <a:r>
              <a:rPr lang="en" sz="1800" dirty="0">
                <a:solidFill>
                  <a:srgbClr val="FFFFFF"/>
                </a:solidFill>
              </a:rPr>
              <a:t>Prafull Parmar (151070025)</a:t>
            </a:r>
            <a:endParaRPr sz="1800" dirty="0">
              <a:solidFill>
                <a:srgbClr val="FFFFFF"/>
              </a:solidFill>
            </a:endParaRPr>
          </a:p>
          <a:p>
            <a:pPr marL="0" lvl="0" indent="0" algn="ctr" rtl="0">
              <a:spcBef>
                <a:spcPts val="0"/>
              </a:spcBef>
              <a:spcAft>
                <a:spcPts val="0"/>
              </a:spcAft>
              <a:buClr>
                <a:srgbClr val="000000"/>
              </a:buClr>
              <a:buSzPts val="2400"/>
              <a:buFont typeface="Arial"/>
              <a:buNone/>
            </a:pPr>
            <a:r>
              <a:rPr lang="en" sz="1800" dirty="0">
                <a:solidFill>
                  <a:srgbClr val="FFFFFF"/>
                </a:solidFill>
              </a:rPr>
              <a:t>Yash Barapatre (151070030)</a:t>
            </a:r>
            <a:endParaRPr sz="1800" dirty="0">
              <a:solidFill>
                <a:srgbClr val="FFFFFF"/>
              </a:solidFill>
            </a:endParaRPr>
          </a:p>
          <a:p>
            <a:pPr marL="0" lvl="0" indent="0" algn="ctr" rtl="0">
              <a:spcBef>
                <a:spcPts val="0"/>
              </a:spcBef>
              <a:spcAft>
                <a:spcPts val="0"/>
              </a:spcAft>
              <a:buClr>
                <a:srgbClr val="000000"/>
              </a:buClr>
              <a:buSzPts val="2400"/>
              <a:buFont typeface="Arial"/>
              <a:buNone/>
            </a:pPr>
            <a:r>
              <a:rPr lang="en" sz="1800" dirty="0">
                <a:solidFill>
                  <a:srgbClr val="FFFFFF"/>
                </a:solidFill>
              </a:rPr>
              <a:t>Aditya Samant (151070038)</a:t>
            </a:r>
            <a:endParaRPr sz="1800" dirty="0">
              <a:solidFill>
                <a:srgbClr val="FFFFFF"/>
              </a:solidFill>
            </a:endParaRPr>
          </a:p>
          <a:p>
            <a:pPr marL="0" lvl="0" indent="0" algn="ctr" rtl="0">
              <a:spcBef>
                <a:spcPts val="0"/>
              </a:spcBef>
              <a:spcAft>
                <a:spcPts val="0"/>
              </a:spcAft>
              <a:buClr>
                <a:srgbClr val="000000"/>
              </a:buClr>
              <a:buSzPts val="2400"/>
              <a:buFont typeface="Arial"/>
              <a:buNone/>
            </a:pPr>
            <a:endParaRPr sz="1800" dirty="0">
              <a:solidFill>
                <a:schemeClr val="accent5"/>
              </a:solidFill>
            </a:endParaRPr>
          </a:p>
          <a:p>
            <a:pPr marL="0" lvl="0" indent="0" algn="ctr" rtl="0">
              <a:spcBef>
                <a:spcPts val="0"/>
              </a:spcBef>
              <a:spcAft>
                <a:spcPts val="0"/>
              </a:spcAft>
              <a:buClr>
                <a:srgbClr val="000000"/>
              </a:buClr>
              <a:buSzPts val="2400"/>
              <a:buFont typeface="Arial"/>
              <a:buNone/>
            </a:pPr>
            <a:endParaRPr sz="1800" dirty="0">
              <a:solidFill>
                <a:schemeClr val="accent5"/>
              </a:solidFill>
            </a:endParaRPr>
          </a:p>
          <a:p>
            <a:pPr marL="0" lvl="0" indent="0" algn="ctr" rtl="0">
              <a:spcBef>
                <a:spcPts val="0"/>
              </a:spcBef>
              <a:spcAft>
                <a:spcPts val="0"/>
              </a:spcAft>
              <a:buClr>
                <a:srgbClr val="000000"/>
              </a:buClr>
              <a:buSzPts val="4000"/>
              <a:buFont typeface="Arial"/>
              <a:buNone/>
            </a:pPr>
            <a:endParaRPr sz="2400" dirty="0"/>
          </a:p>
          <a:p>
            <a:pPr marL="0" lvl="0" indent="0" algn="ctr" rtl="0">
              <a:lnSpc>
                <a:spcPct val="100000"/>
              </a:lnSpc>
              <a:spcBef>
                <a:spcPts val="0"/>
              </a:spcBef>
              <a:spcAft>
                <a:spcPts val="0"/>
              </a:spcAft>
              <a:buSzPts val="4800"/>
              <a:buNone/>
            </a:pP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400" smtClean="0"/>
              <a:t>1</a:t>
            </a:fld>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Motivation</a:t>
            </a:r>
            <a:endParaRPr/>
          </a:p>
        </p:txBody>
      </p:sp>
      <p:sp>
        <p:nvSpPr>
          <p:cNvPr id="129" name="Google Shape;129;p2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0"/>
              </a:spcBef>
              <a:spcAft>
                <a:spcPts val="0"/>
              </a:spcAft>
              <a:buSzPts val="1800"/>
              <a:buChar char="●"/>
            </a:pPr>
            <a:r>
              <a:rPr lang="en"/>
              <a:t>One of the most significant characteristics of human beings is their capability to communicate. The richness and complexity of communication between people play an important role in relationships.However, direct conveyance of emotions, concepts and thoughts from one brain to another brain is still impossible.</a:t>
            </a:r>
            <a:endParaRPr/>
          </a:p>
          <a:p>
            <a:pPr marL="457200" lvl="0" indent="-342900" algn="just" rtl="0">
              <a:lnSpc>
                <a:spcPct val="100000"/>
              </a:lnSpc>
              <a:spcBef>
                <a:spcPts val="0"/>
              </a:spcBef>
              <a:spcAft>
                <a:spcPts val="0"/>
              </a:spcAft>
              <a:buSzPts val="1800"/>
              <a:buChar char="●"/>
            </a:pPr>
            <a:r>
              <a:rPr lang="en"/>
              <a:t>They have to be converted into verbal/written messages, drawings, gestures or other distinguishable expressions.</a:t>
            </a:r>
            <a:endParaRPr/>
          </a:p>
          <a:p>
            <a:pPr marL="457200" lvl="0" indent="-342900" algn="just" rtl="0">
              <a:lnSpc>
                <a:spcPct val="100000"/>
              </a:lnSpc>
              <a:spcBef>
                <a:spcPts val="0"/>
              </a:spcBef>
              <a:spcAft>
                <a:spcPts val="0"/>
              </a:spcAft>
              <a:buSzPts val="1800"/>
              <a:buChar char="●"/>
            </a:pPr>
            <a:r>
              <a:rPr lang="en"/>
              <a:t>Typically, written and verbal communications are sent using the throat, mouth and hands, although the expressions are generated earlier in the human brain.</a:t>
            </a:r>
            <a:endParaRPr/>
          </a:p>
        </p:txBody>
      </p:sp>
      <p:sp>
        <p:nvSpPr>
          <p:cNvPr id="130" name="Google Shape;13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10</a:t>
            </a:fld>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Motivation</a:t>
            </a:r>
            <a:endParaRPr/>
          </a:p>
        </p:txBody>
      </p:sp>
      <p:sp>
        <p:nvSpPr>
          <p:cNvPr id="136" name="Google Shape;136;p2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0"/>
              </a:spcBef>
              <a:spcAft>
                <a:spcPts val="0"/>
              </a:spcAft>
              <a:buSzPts val="1800"/>
              <a:buChar char="●"/>
            </a:pPr>
            <a:r>
              <a:rPr lang="en"/>
              <a:t>However, severely disabled people are unable to use the typical output channels for communication.</a:t>
            </a:r>
            <a:endParaRPr/>
          </a:p>
          <a:p>
            <a:pPr marL="457200" lvl="0" indent="-342900" algn="just" rtl="0">
              <a:lnSpc>
                <a:spcPct val="100000"/>
              </a:lnSpc>
              <a:spcBef>
                <a:spcPts val="0"/>
              </a:spcBef>
              <a:spcAft>
                <a:spcPts val="0"/>
              </a:spcAft>
              <a:buSzPts val="1800"/>
              <a:buChar char="●"/>
            </a:pPr>
            <a:r>
              <a:rPr lang="en"/>
              <a:t>So they need effective tools like BCI for effective communication using eye blinks , concentrating on a particular command etc.</a:t>
            </a:r>
            <a:endParaRPr/>
          </a:p>
          <a:p>
            <a:pPr marL="457200" lvl="0" indent="-342900" algn="just" rtl="0">
              <a:lnSpc>
                <a:spcPct val="100000"/>
              </a:lnSpc>
              <a:spcBef>
                <a:spcPts val="0"/>
              </a:spcBef>
              <a:spcAft>
                <a:spcPts val="0"/>
              </a:spcAft>
              <a:buSzPts val="1800"/>
              <a:buChar char="●"/>
            </a:pPr>
            <a:r>
              <a:rPr lang="en"/>
              <a:t>The number of potential users for BCIs is high, since there are many  people worldwide suffering from long-term or life-long disability .</a:t>
            </a:r>
            <a:endParaRPr/>
          </a:p>
          <a:p>
            <a:pPr marL="457200" lvl="0" indent="-342900" algn="just" rtl="0">
              <a:lnSpc>
                <a:spcPct val="100000"/>
              </a:lnSpc>
              <a:spcBef>
                <a:spcPts val="0"/>
              </a:spcBef>
              <a:spcAft>
                <a:spcPts val="0"/>
              </a:spcAft>
              <a:buSzPts val="1800"/>
              <a:buChar char="●"/>
            </a:pPr>
            <a:r>
              <a:rPr lang="en"/>
              <a:t>People are suffering from disease like Amyotrophic Lateral Sclerosis(ALS) which attacks motor neurons in the brain resulting in complete and permanent paralysis.</a:t>
            </a:r>
            <a:endParaRPr/>
          </a:p>
        </p:txBody>
      </p:sp>
      <p:sp>
        <p:nvSpPr>
          <p:cNvPr id="137" name="Google Shape;13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11</a:t>
            </a:fld>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Motivation</a:t>
            </a:r>
            <a:endParaRPr/>
          </a:p>
        </p:txBody>
      </p:sp>
      <p:sp>
        <p:nvSpPr>
          <p:cNvPr id="143" name="Google Shape;143;p24"/>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
              <a:t>Still, these patients are fully conscious, and have needs, feelings and a deep desire to communicate with others.</a:t>
            </a:r>
            <a:endParaRPr/>
          </a:p>
          <a:p>
            <a:pPr marL="457200" lvl="0" indent="-342900" algn="just" rtl="0">
              <a:lnSpc>
                <a:spcPct val="115000"/>
              </a:lnSpc>
              <a:spcBef>
                <a:spcPts val="0"/>
              </a:spcBef>
              <a:spcAft>
                <a:spcPts val="0"/>
              </a:spcAft>
              <a:buSzPts val="1800"/>
              <a:buChar char="●"/>
            </a:pPr>
            <a:r>
              <a:rPr lang="en"/>
              <a:t>BCI technology would be of great help for communicating with such patients</a:t>
            </a:r>
            <a:endParaRPr/>
          </a:p>
          <a:p>
            <a:pPr marL="457200" lvl="0" indent="-342900" algn="just" rtl="0">
              <a:lnSpc>
                <a:spcPct val="115000"/>
              </a:lnSpc>
              <a:spcBef>
                <a:spcPts val="0"/>
              </a:spcBef>
              <a:spcAft>
                <a:spcPts val="0"/>
              </a:spcAft>
              <a:buSzPts val="1800"/>
              <a:buChar char="●"/>
            </a:pPr>
            <a:r>
              <a:rPr lang="en"/>
              <a:t>These factors motivates to focus on brain-computer interfaces in this study, and particularly on the P300 spelling paradigm, which has been investigated in several studies due to its importance.</a:t>
            </a:r>
            <a:endParaRPr/>
          </a:p>
        </p:txBody>
      </p:sp>
      <p:sp>
        <p:nvSpPr>
          <p:cNvPr id="144" name="Google Shape;14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12</a:t>
            </a:fld>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a:t>Literature Survey</a:t>
            </a:r>
            <a:endParaRPr/>
          </a:p>
        </p:txBody>
      </p:sp>
      <p:sp>
        <p:nvSpPr>
          <p:cNvPr id="150" name="Google Shape;15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13</a:t>
            </a:fld>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Survey 1 : </a:t>
            </a:r>
            <a:r>
              <a:rPr lang="en" sz="1800">
                <a:latin typeface="Roboto"/>
                <a:ea typeface="Roboto"/>
                <a:cs typeface="Roboto"/>
                <a:sym typeface="Roboto"/>
              </a:rPr>
              <a:t>“Talking off the top of your head: toward a mental prosthesis utilizing event-related brain potentials”</a:t>
            </a:r>
            <a:endParaRPr/>
          </a:p>
        </p:txBody>
      </p:sp>
      <p:sp>
        <p:nvSpPr>
          <p:cNvPr id="156" name="Google Shape;156;p26"/>
          <p:cNvSpPr txBox="1">
            <a:spLocks noGrp="1"/>
          </p:cNvSpPr>
          <p:nvPr>
            <p:ph type="body" idx="1"/>
          </p:nvPr>
        </p:nvSpPr>
        <p:spPr>
          <a:xfrm>
            <a:off x="387900" y="1364225"/>
            <a:ext cx="8124600" cy="307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000"/>
              <a:buFont typeface="Arial"/>
              <a:buNone/>
            </a:pPr>
            <a:r>
              <a:rPr lang="en" sz="1800">
                <a:latin typeface="Roboto Slab"/>
                <a:ea typeface="Roboto Slab"/>
                <a:cs typeface="Roboto Slab"/>
                <a:sym typeface="Roboto Slab"/>
              </a:rPr>
              <a:t>This paper was proposed by L.A. Farwell and E. Donchin and accepted for publication in 1988.</a:t>
            </a:r>
            <a:endParaRPr sz="1800">
              <a:solidFill>
                <a:srgbClr val="FFFFFF"/>
              </a:solidFill>
              <a:latin typeface="Roboto"/>
              <a:ea typeface="Roboto"/>
              <a:cs typeface="Roboto"/>
              <a:sym typeface="Roboto"/>
            </a:endParaRPr>
          </a:p>
          <a:p>
            <a:pPr marL="0" lvl="0" indent="0" algn="just" rtl="0">
              <a:lnSpc>
                <a:spcPct val="100000"/>
              </a:lnSpc>
              <a:spcBef>
                <a:spcPts val="1000"/>
              </a:spcBef>
              <a:spcAft>
                <a:spcPts val="0"/>
              </a:spcAft>
              <a:buSzPts val="1400"/>
              <a:buNone/>
            </a:pPr>
            <a:r>
              <a:rPr lang="en" sz="1800">
                <a:solidFill>
                  <a:srgbClr val="FFFFFF"/>
                </a:solidFill>
                <a:latin typeface="Roboto"/>
                <a:ea typeface="Roboto"/>
                <a:cs typeface="Roboto"/>
                <a:sym typeface="Roboto"/>
              </a:rPr>
              <a:t>Paper describes the development and testing of a system for communication through a computer, using the P300 component of the ERPs. Display screen contains 26 alphabets together with some extra symbols  and commands which serve as the keyboard or prosthetic device.</a:t>
            </a:r>
            <a:endParaRPr sz="1800">
              <a:solidFill>
                <a:srgbClr val="FFFFFF"/>
              </a:solidFill>
              <a:latin typeface="Roboto"/>
              <a:ea typeface="Roboto"/>
              <a:cs typeface="Roboto"/>
              <a:sym typeface="Roboto"/>
            </a:endParaRPr>
          </a:p>
          <a:p>
            <a:pPr marL="0" lvl="0" indent="0" algn="just" rtl="0">
              <a:lnSpc>
                <a:spcPct val="100000"/>
              </a:lnSpc>
              <a:spcBef>
                <a:spcPts val="1000"/>
              </a:spcBef>
              <a:spcAft>
                <a:spcPts val="0"/>
              </a:spcAft>
              <a:buSzPts val="1400"/>
              <a:buNone/>
            </a:pPr>
            <a:r>
              <a:rPr lang="en" sz="1800">
                <a:solidFill>
                  <a:srgbClr val="FFFFFF"/>
                </a:solidFill>
                <a:latin typeface="Roboto"/>
                <a:ea typeface="Roboto"/>
                <a:cs typeface="Roboto"/>
                <a:sym typeface="Roboto"/>
              </a:rPr>
              <a:t>It studied 5 healthy volunteers who used the system to communicate a 5 letter word to a computer and the primary purpose was to determine the number of trials and the rate of event presentation that are required to achieve a specific level of accuracy in communication.</a:t>
            </a:r>
            <a:endParaRPr sz="1800">
              <a:solidFill>
                <a:srgbClr val="FFFFFF"/>
              </a:solidFill>
              <a:latin typeface="Roboto"/>
              <a:ea typeface="Roboto"/>
              <a:cs typeface="Roboto"/>
              <a:sym typeface="Roboto"/>
            </a:endParaRPr>
          </a:p>
          <a:p>
            <a:pPr marL="0" lvl="0" indent="0" algn="just" rtl="0">
              <a:lnSpc>
                <a:spcPct val="100000"/>
              </a:lnSpc>
              <a:spcBef>
                <a:spcPts val="1600"/>
              </a:spcBef>
              <a:spcAft>
                <a:spcPts val="1600"/>
              </a:spcAft>
              <a:buSzPts val="1400"/>
              <a:buNone/>
            </a:pPr>
            <a:endParaRPr sz="1800">
              <a:solidFill>
                <a:srgbClr val="FFFFFF"/>
              </a:solidFill>
              <a:latin typeface="Roboto"/>
              <a:ea typeface="Roboto"/>
              <a:cs typeface="Roboto"/>
              <a:sym typeface="Roboto"/>
            </a:endParaRPr>
          </a:p>
        </p:txBody>
      </p:sp>
      <p:sp>
        <p:nvSpPr>
          <p:cNvPr id="157" name="Google Shape;15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14</a:t>
            </a:fld>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387900" y="161675"/>
            <a:ext cx="8368200" cy="686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SzPts val="3000"/>
              <a:buNone/>
            </a:pPr>
            <a:r>
              <a:rPr lang="en"/>
              <a:t>Survey 1 </a:t>
            </a:r>
            <a:endParaRPr/>
          </a:p>
        </p:txBody>
      </p:sp>
      <p:sp>
        <p:nvSpPr>
          <p:cNvPr id="163" name="Google Shape;163;p27"/>
          <p:cNvSpPr txBox="1">
            <a:spLocks noGrp="1"/>
          </p:cNvSpPr>
          <p:nvPr>
            <p:ph type="body" idx="1"/>
          </p:nvPr>
        </p:nvSpPr>
        <p:spPr>
          <a:xfrm>
            <a:off x="387900" y="1251713"/>
            <a:ext cx="8124600" cy="33171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400"/>
              <a:buNone/>
            </a:pPr>
            <a:r>
              <a:rPr lang="en" sz="1800" dirty="0">
                <a:solidFill>
                  <a:srgbClr val="FFFFFF"/>
                </a:solidFill>
              </a:rPr>
              <a:t>Four different algorithms were used to compute the scores: Stepwise linear discriminant analysis (SWDA), Peak Picking, Area and Covariance. The values obtained from above analyses were then used to determine the letter upon which the subject was focusing attention.</a:t>
            </a:r>
            <a:endParaRPr sz="1800" dirty="0">
              <a:solidFill>
                <a:srgbClr val="FFFFFF"/>
              </a:solidFill>
            </a:endParaRPr>
          </a:p>
          <a:p>
            <a:pPr marL="0" lvl="0" indent="0" algn="just" rtl="0">
              <a:lnSpc>
                <a:spcPct val="100000"/>
              </a:lnSpc>
              <a:spcBef>
                <a:spcPts val="0"/>
              </a:spcBef>
              <a:spcAft>
                <a:spcPts val="0"/>
              </a:spcAft>
              <a:buSzPts val="1400"/>
              <a:buNone/>
            </a:pPr>
            <a:endParaRPr sz="1800" dirty="0">
              <a:solidFill>
                <a:srgbClr val="FFFFFF"/>
              </a:solidFill>
            </a:endParaRPr>
          </a:p>
          <a:p>
            <a:pPr marL="0" lvl="0" indent="0" algn="just" rtl="0">
              <a:lnSpc>
                <a:spcPct val="100000"/>
              </a:lnSpc>
              <a:spcBef>
                <a:spcPts val="0"/>
              </a:spcBef>
              <a:spcAft>
                <a:spcPts val="0"/>
              </a:spcAft>
              <a:buSzPts val="1400"/>
              <a:buNone/>
            </a:pPr>
            <a:r>
              <a:rPr lang="en" sz="1800" dirty="0"/>
              <a:t>A low rate of communication was achieved at 1 character every 26 seconds or 2.3 chars per minute.They also used data from only 5 subjects, so it didn’t perform well across subjects and across sessions.</a:t>
            </a:r>
            <a:endParaRPr sz="1800" dirty="0"/>
          </a:p>
          <a:p>
            <a:pPr marL="0" lvl="0" indent="0" algn="just" rtl="0">
              <a:lnSpc>
                <a:spcPct val="100000"/>
              </a:lnSpc>
              <a:spcBef>
                <a:spcPts val="0"/>
              </a:spcBef>
              <a:spcAft>
                <a:spcPts val="0"/>
              </a:spcAft>
              <a:buSzPts val="1400"/>
              <a:buNone/>
            </a:pPr>
            <a:r>
              <a:rPr lang="en" sz="1800" dirty="0"/>
              <a:t> </a:t>
            </a:r>
            <a:endParaRPr sz="1800" dirty="0"/>
          </a:p>
          <a:p>
            <a:pPr marL="0" lvl="0" indent="0" algn="just" rtl="0">
              <a:lnSpc>
                <a:spcPct val="100000"/>
              </a:lnSpc>
              <a:spcBef>
                <a:spcPts val="0"/>
              </a:spcBef>
              <a:spcAft>
                <a:spcPts val="0"/>
              </a:spcAft>
              <a:buSzPts val="1400"/>
              <a:buNone/>
            </a:pPr>
            <a:r>
              <a:rPr lang="en" sz="1800" dirty="0"/>
              <a:t>Link:</a:t>
            </a:r>
            <a:r>
              <a:rPr lang="en" sz="1800" u="sng" dirty="0">
                <a:solidFill>
                  <a:schemeClr val="accent5"/>
                </a:solidFill>
                <a:hlinkClick r:id="rId3"/>
              </a:rPr>
              <a:t>http://www.farwellbrainfingerprinting.com/pdf/Farwell-Donchin-1988-Talking-Off-the-Top-of-Your-Head-BCI-brain-computer-interface.pdf</a:t>
            </a:r>
            <a:endParaRPr sz="1800" dirty="0">
              <a:solidFill>
                <a:srgbClr val="FFFFFF"/>
              </a:solidFill>
            </a:endParaRPr>
          </a:p>
          <a:p>
            <a:pPr marL="0" lvl="0" indent="0" algn="just" rtl="0">
              <a:lnSpc>
                <a:spcPct val="100000"/>
              </a:lnSpc>
              <a:spcBef>
                <a:spcPts val="1600"/>
              </a:spcBef>
              <a:spcAft>
                <a:spcPts val="0"/>
              </a:spcAft>
              <a:buSzPts val="1400"/>
              <a:buNone/>
            </a:pPr>
            <a:endParaRPr sz="1800" dirty="0">
              <a:solidFill>
                <a:srgbClr val="FFFFFF"/>
              </a:solidFill>
            </a:endParaRPr>
          </a:p>
          <a:p>
            <a:pPr marL="0" lvl="0" indent="0" algn="just" rtl="0">
              <a:lnSpc>
                <a:spcPct val="100000"/>
              </a:lnSpc>
              <a:spcBef>
                <a:spcPts val="1600"/>
              </a:spcBef>
              <a:spcAft>
                <a:spcPts val="1600"/>
              </a:spcAft>
              <a:buSzPts val="1400"/>
              <a:buNone/>
            </a:pPr>
            <a:endParaRPr sz="1800" dirty="0">
              <a:solidFill>
                <a:srgbClr val="FFFFFF"/>
              </a:solidFill>
            </a:endParaRPr>
          </a:p>
        </p:txBody>
      </p:sp>
      <p:sp>
        <p:nvSpPr>
          <p:cNvPr id="164" name="Google Shape;16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15</a:t>
            </a:fld>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xfrm>
            <a:off x="387900" y="600900"/>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Survey 2 : </a:t>
            </a:r>
            <a:r>
              <a:rPr lang="en" sz="1800">
                <a:latin typeface="Arial"/>
                <a:ea typeface="Arial"/>
                <a:cs typeface="Arial"/>
                <a:sym typeface="Arial"/>
              </a:rPr>
              <a:t>“BCI Competition </a:t>
            </a:r>
            <a:r>
              <a:rPr lang="en" sz="1800">
                <a:latin typeface="Times New Roman"/>
                <a:ea typeface="Times New Roman"/>
                <a:cs typeface="Times New Roman"/>
                <a:sym typeface="Times New Roman"/>
              </a:rPr>
              <a:t>III</a:t>
            </a:r>
            <a:r>
              <a:rPr lang="en" sz="1800">
                <a:latin typeface="Arial"/>
                <a:ea typeface="Arial"/>
                <a:cs typeface="Arial"/>
                <a:sym typeface="Arial"/>
              </a:rPr>
              <a:t>: Dataset </a:t>
            </a:r>
            <a:r>
              <a:rPr lang="en" sz="1800">
                <a:latin typeface="Times New Roman"/>
                <a:ea typeface="Times New Roman"/>
                <a:cs typeface="Times New Roman"/>
                <a:sym typeface="Times New Roman"/>
              </a:rPr>
              <a:t>II</a:t>
            </a:r>
            <a:r>
              <a:rPr lang="en" sz="1800">
                <a:latin typeface="Arial"/>
                <a:ea typeface="Arial"/>
                <a:cs typeface="Arial"/>
                <a:sym typeface="Arial"/>
              </a:rPr>
              <a:t> - Ensemble of SVMs for BCI P300 Speller”(2008)</a:t>
            </a:r>
            <a:r>
              <a:rPr lang="en"/>
              <a:t> </a:t>
            </a:r>
            <a:endParaRPr/>
          </a:p>
        </p:txBody>
      </p:sp>
      <p:sp>
        <p:nvSpPr>
          <p:cNvPr id="170" name="Google Shape;170;p28"/>
          <p:cNvSpPr txBox="1">
            <a:spLocks noGrp="1"/>
          </p:cNvSpPr>
          <p:nvPr>
            <p:ph type="body" idx="1"/>
          </p:nvPr>
        </p:nvSpPr>
        <p:spPr>
          <a:xfrm>
            <a:off x="387900" y="1061425"/>
            <a:ext cx="8124600" cy="3601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000"/>
              <a:buFont typeface="Arial"/>
              <a:buNone/>
            </a:pPr>
            <a:r>
              <a:rPr lang="en" sz="1800">
                <a:latin typeface="Roboto Slab"/>
                <a:ea typeface="Roboto Slab"/>
                <a:cs typeface="Roboto Slab"/>
                <a:sym typeface="Roboto Slab"/>
              </a:rPr>
              <a:t>This paper was proposed by Alain Rakotomamonjy and Vincent</a:t>
            </a:r>
            <a:r>
              <a:rPr lang="en" sz="3000">
                <a:latin typeface="Roboto Slab"/>
                <a:ea typeface="Roboto Slab"/>
                <a:cs typeface="Roboto Slab"/>
                <a:sym typeface="Roboto Slab"/>
              </a:rPr>
              <a:t> </a:t>
            </a:r>
            <a:r>
              <a:rPr lang="en" sz="1800">
                <a:latin typeface="Roboto Slab"/>
                <a:ea typeface="Roboto Slab"/>
                <a:cs typeface="Roboto Slab"/>
                <a:sym typeface="Roboto Slab"/>
              </a:rPr>
              <a:t>Guigue and accepted for publication as a transaction paper in 2008 by IEEE.</a:t>
            </a:r>
            <a:endParaRPr sz="1800">
              <a:solidFill>
                <a:srgbClr val="FFFFFF"/>
              </a:solidFill>
            </a:endParaRPr>
          </a:p>
          <a:p>
            <a:pPr marL="0" lvl="0" indent="0" algn="just" rtl="0">
              <a:lnSpc>
                <a:spcPct val="100000"/>
              </a:lnSpc>
              <a:spcBef>
                <a:spcPts val="0"/>
              </a:spcBef>
              <a:spcAft>
                <a:spcPts val="0"/>
              </a:spcAft>
              <a:buNone/>
            </a:pPr>
            <a:endParaRPr sz="1800">
              <a:solidFill>
                <a:srgbClr val="FFFFFF"/>
              </a:solidFill>
            </a:endParaRPr>
          </a:p>
          <a:p>
            <a:pPr marL="0" lvl="0" indent="0" algn="just" rtl="0">
              <a:lnSpc>
                <a:spcPct val="100000"/>
              </a:lnSpc>
              <a:spcBef>
                <a:spcPts val="0"/>
              </a:spcBef>
              <a:spcAft>
                <a:spcPts val="0"/>
              </a:spcAft>
              <a:buNone/>
            </a:pPr>
            <a:r>
              <a:rPr lang="en" sz="1800">
                <a:solidFill>
                  <a:srgbClr val="FFFFFF"/>
                </a:solidFill>
              </a:rPr>
              <a:t>Classification methods, like SVM and </a:t>
            </a:r>
            <a:r>
              <a:rPr lang="en" sz="1800"/>
              <a:t>LDA </a:t>
            </a:r>
            <a:r>
              <a:rPr lang="en" sz="1800">
                <a:solidFill>
                  <a:srgbClr val="FFFFFF"/>
                </a:solidFill>
              </a:rPr>
              <a:t>were used in P300 based BCI.</a:t>
            </a:r>
            <a:endParaRPr/>
          </a:p>
          <a:p>
            <a:pPr marL="0" lvl="0" indent="0" algn="just" rtl="0">
              <a:lnSpc>
                <a:spcPct val="100000"/>
              </a:lnSpc>
              <a:spcBef>
                <a:spcPts val="0"/>
              </a:spcBef>
              <a:spcAft>
                <a:spcPts val="0"/>
              </a:spcAft>
              <a:buNone/>
            </a:pPr>
            <a:r>
              <a:rPr lang="en" sz="1800">
                <a:solidFill>
                  <a:srgbClr val="FFFFFF"/>
                </a:solidFill>
              </a:rPr>
              <a:t>BCI competitions allows the community to benchmark several classification techniques in an unbiased way. Indeed, the development and test data are provided by BCI laboratories but the truth about test data are not known by competitors.</a:t>
            </a:r>
            <a:endParaRPr sz="1800">
              <a:solidFill>
                <a:srgbClr val="FFFFFF"/>
              </a:solidFill>
            </a:endParaRPr>
          </a:p>
          <a:p>
            <a:pPr marL="0" lvl="0" indent="0" algn="just" rtl="0">
              <a:lnSpc>
                <a:spcPct val="100000"/>
              </a:lnSpc>
              <a:spcBef>
                <a:spcPts val="0"/>
              </a:spcBef>
              <a:spcAft>
                <a:spcPts val="0"/>
              </a:spcAft>
              <a:buNone/>
            </a:pPr>
            <a:endParaRPr sz="1800">
              <a:solidFill>
                <a:srgbClr val="FFFFFF"/>
              </a:solidFill>
            </a:endParaRPr>
          </a:p>
          <a:p>
            <a:pPr marL="0" lvl="0" indent="0" algn="just" rtl="0">
              <a:lnSpc>
                <a:spcPct val="100000"/>
              </a:lnSpc>
              <a:spcBef>
                <a:spcPts val="0"/>
              </a:spcBef>
              <a:spcAft>
                <a:spcPts val="0"/>
              </a:spcAft>
              <a:buNone/>
            </a:pPr>
            <a:r>
              <a:rPr lang="en" sz="1800">
                <a:solidFill>
                  <a:srgbClr val="FFFFFF"/>
                </a:solidFill>
              </a:rPr>
              <a:t>This paper presents the algorithm that has provided the best classification performance on the dataset produced by a P300 speller matrix during the BCI </a:t>
            </a:r>
            <a:r>
              <a:rPr lang="en" sz="1800">
                <a:solidFill>
                  <a:srgbClr val="FFFFFF"/>
                </a:solidFill>
                <a:latin typeface="Times New Roman"/>
                <a:ea typeface="Times New Roman"/>
                <a:cs typeface="Times New Roman"/>
                <a:sym typeface="Times New Roman"/>
              </a:rPr>
              <a:t>III</a:t>
            </a:r>
            <a:r>
              <a:rPr lang="en" sz="1800">
                <a:solidFill>
                  <a:srgbClr val="FFFFFF"/>
                </a:solidFill>
              </a:rPr>
              <a:t> competition.</a:t>
            </a:r>
            <a:endParaRPr/>
          </a:p>
          <a:p>
            <a:pPr marL="285750" lvl="0" indent="-196850" algn="just" rtl="0">
              <a:lnSpc>
                <a:spcPct val="100000"/>
              </a:lnSpc>
              <a:spcBef>
                <a:spcPts val="1600"/>
              </a:spcBef>
              <a:spcAft>
                <a:spcPts val="0"/>
              </a:spcAft>
              <a:buSzPts val="1400"/>
              <a:buNone/>
            </a:pPr>
            <a:endParaRPr sz="1800">
              <a:solidFill>
                <a:srgbClr val="FFFFFF"/>
              </a:solidFill>
            </a:endParaRPr>
          </a:p>
        </p:txBody>
      </p:sp>
      <p:sp>
        <p:nvSpPr>
          <p:cNvPr id="171" name="Google Shape;171;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16</a:t>
            </a:fld>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387900" y="160350"/>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Survey 2 </a:t>
            </a:r>
            <a:endParaRPr/>
          </a:p>
        </p:txBody>
      </p:sp>
      <p:sp>
        <p:nvSpPr>
          <p:cNvPr id="177" name="Google Shape;177;p29"/>
          <p:cNvSpPr txBox="1">
            <a:spLocks noGrp="1"/>
          </p:cNvSpPr>
          <p:nvPr>
            <p:ph type="body" idx="1"/>
          </p:nvPr>
        </p:nvSpPr>
        <p:spPr>
          <a:xfrm>
            <a:off x="387900" y="1155863"/>
            <a:ext cx="8124600" cy="3078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600"/>
              </a:spcBef>
              <a:spcAft>
                <a:spcPts val="0"/>
              </a:spcAft>
              <a:buNone/>
            </a:pPr>
            <a:r>
              <a:rPr lang="en" sz="1800">
                <a:solidFill>
                  <a:srgbClr val="FFFFFF"/>
                </a:solidFill>
              </a:rPr>
              <a:t>It uses P300 speller for recording brain signals and it is based on the oddball paradigm which states that rare expected stimuli produce a positive deflection in the EEG after about 300ms. P300 speller has been introduced by Farwell &amp; Donchin which was published in 1988.</a:t>
            </a:r>
            <a:endParaRPr/>
          </a:p>
          <a:p>
            <a:pPr marL="0" lvl="0" indent="0" algn="just" rtl="0">
              <a:lnSpc>
                <a:spcPct val="100000"/>
              </a:lnSpc>
              <a:spcBef>
                <a:spcPts val="1600"/>
              </a:spcBef>
              <a:spcAft>
                <a:spcPts val="0"/>
              </a:spcAft>
              <a:buNone/>
            </a:pPr>
            <a:r>
              <a:rPr lang="en" sz="1800">
                <a:solidFill>
                  <a:srgbClr val="FFFFFF"/>
                </a:solidFill>
              </a:rPr>
              <a:t>A multiple classifier system is developed for each subject and each of the single classifier is a linear support vector machine .They achieved a correct classifier performance of 73.5% and 96.5% for respectively 5 and 15 character sequences and this performance has been evaluated on a test set composed of 200 spelling characters.</a:t>
            </a:r>
            <a:endParaRPr/>
          </a:p>
          <a:p>
            <a:pPr marL="0" lvl="0" indent="0" algn="just" rtl="0">
              <a:lnSpc>
                <a:spcPct val="115000"/>
              </a:lnSpc>
              <a:spcBef>
                <a:spcPts val="1600"/>
              </a:spcBef>
              <a:spcAft>
                <a:spcPts val="0"/>
              </a:spcAft>
              <a:buSzPts val="1400"/>
              <a:buNone/>
            </a:pPr>
            <a:endParaRPr sz="1800">
              <a:solidFill>
                <a:srgbClr val="FFFFFF"/>
              </a:solidFill>
            </a:endParaRPr>
          </a:p>
          <a:p>
            <a:pPr marL="0" lvl="0" indent="0" algn="just" rtl="0">
              <a:lnSpc>
                <a:spcPct val="115000"/>
              </a:lnSpc>
              <a:spcBef>
                <a:spcPts val="1600"/>
              </a:spcBef>
              <a:spcAft>
                <a:spcPts val="0"/>
              </a:spcAft>
              <a:buSzPts val="1400"/>
              <a:buNone/>
            </a:pPr>
            <a:endParaRPr sz="1800">
              <a:solidFill>
                <a:srgbClr val="FFFFFF"/>
              </a:solidFill>
            </a:endParaRPr>
          </a:p>
        </p:txBody>
      </p:sp>
      <p:sp>
        <p:nvSpPr>
          <p:cNvPr id="178" name="Google Shape;178;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17</a:t>
            </a:fld>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a:off x="387900" y="172300"/>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Survey 2 </a:t>
            </a:r>
            <a:endParaRPr/>
          </a:p>
        </p:txBody>
      </p:sp>
      <p:sp>
        <p:nvSpPr>
          <p:cNvPr id="184" name="Google Shape;184;p30"/>
          <p:cNvSpPr txBox="1">
            <a:spLocks noGrp="1"/>
          </p:cNvSpPr>
          <p:nvPr>
            <p:ph type="body" idx="1"/>
          </p:nvPr>
        </p:nvSpPr>
        <p:spPr>
          <a:xfrm>
            <a:off x="387900" y="1358850"/>
            <a:ext cx="8124600" cy="3078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800">
                <a:solidFill>
                  <a:srgbClr val="FFFFFF"/>
                </a:solidFill>
              </a:rPr>
              <a:t>Drawback of this paper is that it provides only offline analysis of the classification algorithms and online capacity has to be verified . Also BCI competition</a:t>
            </a:r>
            <a:r>
              <a:rPr lang="en" sz="1800">
                <a:solidFill>
                  <a:srgbClr val="FFFFFF"/>
                </a:solidFill>
                <a:latin typeface="Times New Roman"/>
                <a:ea typeface="Times New Roman"/>
                <a:cs typeface="Times New Roman"/>
                <a:sym typeface="Times New Roman"/>
              </a:rPr>
              <a:t> III </a:t>
            </a:r>
            <a:r>
              <a:rPr lang="en" sz="1800">
                <a:solidFill>
                  <a:srgbClr val="FFFFFF"/>
                </a:solidFill>
              </a:rPr>
              <a:t>has only provided datasets from 2 different subjects although from different acquisition sessions.</a:t>
            </a:r>
            <a:endParaRPr/>
          </a:p>
          <a:p>
            <a:pPr marL="0" lvl="0" indent="0" algn="just" rtl="0">
              <a:lnSpc>
                <a:spcPct val="100000"/>
              </a:lnSpc>
              <a:spcBef>
                <a:spcPts val="1600"/>
              </a:spcBef>
              <a:spcAft>
                <a:spcPts val="0"/>
              </a:spcAft>
              <a:buNone/>
            </a:pPr>
            <a:r>
              <a:rPr lang="en" sz="1800">
                <a:solidFill>
                  <a:srgbClr val="FFFFFF"/>
                </a:solidFill>
              </a:rPr>
              <a:t>The algorithm used is not able to handle inter-subject variability since they have only used signals from the same subject for training and testing.This issue of inter-subject learning is important in order to make this BCI speller efficient with a new patient and without the need of a training session</a:t>
            </a:r>
            <a:endParaRPr/>
          </a:p>
          <a:p>
            <a:pPr marL="0" lvl="0" indent="0" algn="just" rtl="0">
              <a:lnSpc>
                <a:spcPct val="100000"/>
              </a:lnSpc>
              <a:spcBef>
                <a:spcPts val="1600"/>
              </a:spcBef>
              <a:spcAft>
                <a:spcPts val="0"/>
              </a:spcAft>
              <a:buSzPts val="1400"/>
              <a:buNone/>
            </a:pPr>
            <a:r>
              <a:rPr lang="en" sz="1800">
                <a:solidFill>
                  <a:srgbClr val="FFFFFF"/>
                </a:solidFill>
              </a:rPr>
              <a:t>Link: </a:t>
            </a:r>
            <a:r>
              <a:rPr lang="en" sz="1800" u="sng">
                <a:solidFill>
                  <a:schemeClr val="hlink"/>
                </a:solidFill>
                <a:hlinkClick r:id="rId3"/>
              </a:rPr>
              <a:t>https://ieeexplore.ieee.org/document/4454051 </a:t>
            </a:r>
            <a:endParaRPr sz="1800">
              <a:solidFill>
                <a:srgbClr val="FFFFFF"/>
              </a:solidFill>
            </a:endParaRPr>
          </a:p>
          <a:p>
            <a:pPr marL="0" lvl="0" indent="0" algn="just" rtl="0">
              <a:lnSpc>
                <a:spcPct val="115000"/>
              </a:lnSpc>
              <a:spcBef>
                <a:spcPts val="3200"/>
              </a:spcBef>
              <a:spcAft>
                <a:spcPts val="0"/>
              </a:spcAft>
              <a:buSzPts val="1400"/>
              <a:buNone/>
            </a:pPr>
            <a:endParaRPr sz="1800">
              <a:solidFill>
                <a:srgbClr val="FFFFFF"/>
              </a:solidFill>
            </a:endParaRPr>
          </a:p>
        </p:txBody>
      </p:sp>
      <p:sp>
        <p:nvSpPr>
          <p:cNvPr id="185" name="Google Shape;18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18</a:t>
            </a:fld>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Survey 3 : </a:t>
            </a:r>
            <a:r>
              <a:rPr lang="en" sz="1800">
                <a:latin typeface="Roboto"/>
                <a:ea typeface="Roboto"/>
                <a:cs typeface="Roboto"/>
                <a:sym typeface="Roboto"/>
              </a:rPr>
              <a:t>“BCI Competition 2003—Data Set IIb: Support Vector Machines for the P300 Speller Paradigm”</a:t>
            </a:r>
            <a:endParaRPr/>
          </a:p>
        </p:txBody>
      </p:sp>
      <p:sp>
        <p:nvSpPr>
          <p:cNvPr id="191" name="Google Shape;191;p31"/>
          <p:cNvSpPr txBox="1">
            <a:spLocks noGrp="1"/>
          </p:cNvSpPr>
          <p:nvPr>
            <p:ph type="body" idx="1"/>
          </p:nvPr>
        </p:nvSpPr>
        <p:spPr>
          <a:xfrm>
            <a:off x="387900" y="1430299"/>
            <a:ext cx="8368200" cy="307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000"/>
              <a:buFont typeface="Arial"/>
              <a:buNone/>
            </a:pPr>
            <a:r>
              <a:rPr lang="en">
                <a:solidFill>
                  <a:srgbClr val="F3F3F3"/>
                </a:solidFill>
              </a:rPr>
              <a:t>This paper was proposed by </a:t>
            </a:r>
            <a:r>
              <a:rPr lang="en">
                <a:latin typeface="Roboto Slab"/>
                <a:ea typeface="Roboto Slab"/>
                <a:cs typeface="Roboto Slab"/>
                <a:sym typeface="Roboto Slab"/>
              </a:rPr>
              <a:t>Matthias Kaper, Peter Meinicke, Thomas Lingner and accepted for publication as a transaction paper in 2004 by IEEE.</a:t>
            </a:r>
            <a:endParaRPr>
              <a:latin typeface="Roboto Slab"/>
              <a:ea typeface="Roboto Slab"/>
              <a:cs typeface="Roboto Slab"/>
              <a:sym typeface="Roboto Slab"/>
            </a:endParaRPr>
          </a:p>
          <a:p>
            <a:pPr marL="0" lvl="0" indent="0" algn="just" rtl="0">
              <a:lnSpc>
                <a:spcPct val="100000"/>
              </a:lnSpc>
              <a:spcBef>
                <a:spcPts val="1600"/>
              </a:spcBef>
              <a:spcAft>
                <a:spcPts val="0"/>
              </a:spcAft>
              <a:buSzPts val="1800"/>
              <a:buNone/>
            </a:pPr>
            <a:r>
              <a:rPr lang="en"/>
              <a:t>I</a:t>
            </a:r>
            <a:r>
              <a:rPr lang="en">
                <a:solidFill>
                  <a:srgbClr val="FFFFFF"/>
                </a:solidFill>
              </a:rPr>
              <a:t>n this paper they propose to use SVM(Support Vector Machine) to analyse data from the P300 speller paradigm. They performed a P300 speller paradigm in which a subject is presented a 6x6 matrix, containing 36 symbols. Each row and each column is highlighted once within one trial. If the symbol, to which the subject attends, gets highlighted, a P300 component occurs in the EEG.</a:t>
            </a:r>
            <a:endParaRPr>
              <a:solidFill>
                <a:srgbClr val="FFFFFF"/>
              </a:solidFill>
            </a:endParaRPr>
          </a:p>
          <a:p>
            <a:pPr marL="0" lvl="0" indent="0" algn="just" rtl="0">
              <a:lnSpc>
                <a:spcPct val="100000"/>
              </a:lnSpc>
              <a:spcBef>
                <a:spcPts val="1600"/>
              </a:spcBef>
              <a:spcAft>
                <a:spcPts val="1600"/>
              </a:spcAft>
              <a:buSzPts val="1800"/>
              <a:buNone/>
            </a:pPr>
            <a:endParaRPr>
              <a:solidFill>
                <a:srgbClr val="FFFFFF"/>
              </a:solidFill>
            </a:endParaRPr>
          </a:p>
        </p:txBody>
      </p:sp>
      <p:sp>
        <p:nvSpPr>
          <p:cNvPr id="192" name="Google Shape;192;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19</a:t>
            </a:fld>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Index</a:t>
            </a:r>
            <a:endParaRPr/>
          </a:p>
        </p:txBody>
      </p:sp>
      <p:sp>
        <p:nvSpPr>
          <p:cNvPr id="76" name="Google Shape;76;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AutoNum type="arabicPeriod"/>
            </a:pPr>
            <a:r>
              <a:rPr lang="en"/>
              <a:t>Introduction</a:t>
            </a:r>
            <a:endParaRPr/>
          </a:p>
          <a:p>
            <a:pPr marL="457200" lvl="0" indent="-342900" algn="l" rtl="0">
              <a:lnSpc>
                <a:spcPct val="100000"/>
              </a:lnSpc>
              <a:spcBef>
                <a:spcPts val="0"/>
              </a:spcBef>
              <a:spcAft>
                <a:spcPts val="0"/>
              </a:spcAft>
              <a:buSzPts val="1800"/>
              <a:buAutoNum type="arabicPeriod"/>
            </a:pPr>
            <a:r>
              <a:rPr lang="en"/>
              <a:t>Problem Statement</a:t>
            </a:r>
            <a:endParaRPr/>
          </a:p>
          <a:p>
            <a:pPr marL="457200" lvl="0" indent="-342900" algn="l" rtl="0">
              <a:lnSpc>
                <a:spcPct val="100000"/>
              </a:lnSpc>
              <a:spcBef>
                <a:spcPts val="0"/>
              </a:spcBef>
              <a:spcAft>
                <a:spcPts val="0"/>
              </a:spcAft>
              <a:buSzPts val="1800"/>
              <a:buAutoNum type="arabicPeriod"/>
            </a:pPr>
            <a:r>
              <a:rPr lang="en"/>
              <a:t>Motivation</a:t>
            </a:r>
            <a:endParaRPr/>
          </a:p>
          <a:p>
            <a:pPr marL="457200" lvl="0" indent="-342900" algn="l" rtl="0">
              <a:lnSpc>
                <a:spcPct val="100000"/>
              </a:lnSpc>
              <a:spcBef>
                <a:spcPts val="0"/>
              </a:spcBef>
              <a:spcAft>
                <a:spcPts val="0"/>
              </a:spcAft>
              <a:buSzPts val="1800"/>
              <a:buAutoNum type="arabicPeriod"/>
            </a:pPr>
            <a:r>
              <a:rPr lang="en"/>
              <a:t>Literature Survey</a:t>
            </a:r>
            <a:endParaRPr/>
          </a:p>
          <a:p>
            <a:pPr marL="457200" lvl="0" indent="-342900" algn="l" rtl="0">
              <a:lnSpc>
                <a:spcPct val="100000"/>
              </a:lnSpc>
              <a:spcBef>
                <a:spcPts val="0"/>
              </a:spcBef>
              <a:spcAft>
                <a:spcPts val="0"/>
              </a:spcAft>
              <a:buSzPts val="1800"/>
              <a:buAutoNum type="arabicPeriod"/>
            </a:pPr>
            <a:r>
              <a:rPr lang="en"/>
              <a:t>Proposed System Design</a:t>
            </a:r>
            <a:endParaRPr/>
          </a:p>
          <a:p>
            <a:pPr marL="457200" lvl="0" indent="-342900" algn="l" rtl="0">
              <a:lnSpc>
                <a:spcPct val="100000"/>
              </a:lnSpc>
              <a:spcBef>
                <a:spcPts val="0"/>
              </a:spcBef>
              <a:spcAft>
                <a:spcPts val="0"/>
              </a:spcAft>
              <a:buSzPts val="1800"/>
              <a:buAutoNum type="arabicPeriod"/>
            </a:pPr>
            <a:r>
              <a:rPr lang="en"/>
              <a:t>Dataset</a:t>
            </a:r>
            <a:endParaRPr/>
          </a:p>
          <a:p>
            <a:pPr marL="457200" lvl="0" indent="-342900" algn="l" rtl="0">
              <a:lnSpc>
                <a:spcPct val="100000"/>
              </a:lnSpc>
              <a:spcBef>
                <a:spcPts val="0"/>
              </a:spcBef>
              <a:spcAft>
                <a:spcPts val="0"/>
              </a:spcAft>
              <a:buSzPts val="1800"/>
              <a:buAutoNum type="arabicPeriod"/>
            </a:pPr>
            <a:r>
              <a:rPr lang="en"/>
              <a:t>Algorithms</a:t>
            </a:r>
            <a:endParaRPr/>
          </a:p>
          <a:p>
            <a:pPr marL="457200" lvl="0" indent="-342900" algn="l" rtl="0">
              <a:lnSpc>
                <a:spcPct val="100000"/>
              </a:lnSpc>
              <a:spcBef>
                <a:spcPts val="0"/>
              </a:spcBef>
              <a:spcAft>
                <a:spcPts val="0"/>
              </a:spcAft>
              <a:buSzPts val="1800"/>
              <a:buAutoNum type="arabicPeriod"/>
            </a:pPr>
            <a:r>
              <a:rPr lang="en"/>
              <a:t>Summary</a:t>
            </a:r>
            <a:endParaRPr/>
          </a:p>
          <a:p>
            <a:pPr marL="457200" lvl="0" indent="-342900" algn="l" rtl="0">
              <a:lnSpc>
                <a:spcPct val="100000"/>
              </a:lnSpc>
              <a:spcBef>
                <a:spcPts val="0"/>
              </a:spcBef>
              <a:spcAft>
                <a:spcPts val="0"/>
              </a:spcAft>
              <a:buSzPts val="1800"/>
              <a:buAutoNum type="arabicPeriod"/>
            </a:pPr>
            <a:r>
              <a:rPr lang="en"/>
              <a:t>Conclusion</a:t>
            </a:r>
            <a:endParaRPr/>
          </a:p>
          <a:p>
            <a:pPr marL="457200" lvl="0" indent="-342900" algn="l" rtl="0">
              <a:lnSpc>
                <a:spcPct val="100000"/>
              </a:lnSpc>
              <a:spcBef>
                <a:spcPts val="0"/>
              </a:spcBef>
              <a:spcAft>
                <a:spcPts val="0"/>
              </a:spcAft>
              <a:buSzPts val="1800"/>
              <a:buAutoNum type="arabicPeriod"/>
            </a:pPr>
            <a:r>
              <a:rPr lang="en"/>
              <a:t>References</a:t>
            </a:r>
            <a:endParaRPr/>
          </a:p>
        </p:txBody>
      </p:sp>
      <p:sp>
        <p:nvSpPr>
          <p:cNvPr id="77" name="Google Shape;7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body" idx="1"/>
          </p:nvPr>
        </p:nvSpPr>
        <p:spPr>
          <a:xfrm>
            <a:off x="387900" y="1257776"/>
            <a:ext cx="8368200" cy="34641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a:solidFill>
                  <a:srgbClr val="FFFFFF"/>
                </a:solidFill>
              </a:rPr>
              <a:t>They trained an SVM algorithm for binary classification in a training set labeled with “1” and “-1” for P300 presence/absence, and computed the value of its discriminant function within a test set, with a high score indicating presence of a P300.</a:t>
            </a:r>
            <a:endParaRPr>
              <a:solidFill>
                <a:srgbClr val="FFFFFF"/>
              </a:solidFill>
            </a:endParaRPr>
          </a:p>
          <a:p>
            <a:pPr marL="0" lvl="0" indent="0" algn="just" rtl="0">
              <a:lnSpc>
                <a:spcPct val="100000"/>
              </a:lnSpc>
              <a:spcBef>
                <a:spcPts val="0"/>
              </a:spcBef>
              <a:spcAft>
                <a:spcPts val="0"/>
              </a:spcAft>
              <a:buNone/>
            </a:pPr>
            <a:endParaRPr>
              <a:solidFill>
                <a:srgbClr val="FFFFFF"/>
              </a:solidFill>
            </a:endParaRPr>
          </a:p>
          <a:p>
            <a:pPr marL="0" lvl="0" indent="0" algn="just" rtl="0">
              <a:lnSpc>
                <a:spcPct val="100000"/>
              </a:lnSpc>
              <a:spcBef>
                <a:spcPts val="0"/>
              </a:spcBef>
              <a:spcAft>
                <a:spcPts val="0"/>
              </a:spcAft>
              <a:buNone/>
            </a:pPr>
            <a:r>
              <a:rPr lang="en">
                <a:solidFill>
                  <a:srgbClr val="FFFFFF"/>
                </a:solidFill>
              </a:rPr>
              <a:t>By performing five-fold cross validation on the training set they  obtained optimal values for the parameters of SVM by which an accuracy of 84.5% for separation of P300 from non-P300 signals on training set was achieved.</a:t>
            </a:r>
            <a:endParaRPr>
              <a:solidFill>
                <a:srgbClr val="FFFFFF"/>
              </a:solidFill>
            </a:endParaRPr>
          </a:p>
          <a:p>
            <a:pPr marL="0" lvl="0" indent="0" algn="just" rtl="0">
              <a:lnSpc>
                <a:spcPct val="100000"/>
              </a:lnSpc>
              <a:spcBef>
                <a:spcPts val="0"/>
              </a:spcBef>
              <a:spcAft>
                <a:spcPts val="0"/>
              </a:spcAft>
              <a:buNone/>
            </a:pPr>
            <a:endParaRPr>
              <a:solidFill>
                <a:srgbClr val="FFFFFF"/>
              </a:solidFill>
            </a:endParaRPr>
          </a:p>
          <a:p>
            <a:pPr marL="0" lvl="0" indent="0" algn="just" rtl="0">
              <a:lnSpc>
                <a:spcPct val="100000"/>
              </a:lnSpc>
              <a:spcBef>
                <a:spcPts val="0"/>
              </a:spcBef>
              <a:spcAft>
                <a:spcPts val="0"/>
              </a:spcAft>
              <a:buNone/>
            </a:pPr>
            <a:r>
              <a:rPr lang="en"/>
              <a:t>The algorithm was trained and tested on the dataset provided by the BCI laboratories and their is future scope of practical realization with an online scenario.</a:t>
            </a:r>
            <a:endParaRPr/>
          </a:p>
          <a:p>
            <a:pPr marL="0" lvl="0" indent="0" algn="just" rtl="0">
              <a:lnSpc>
                <a:spcPct val="115000"/>
              </a:lnSpc>
              <a:spcBef>
                <a:spcPts val="0"/>
              </a:spcBef>
              <a:spcAft>
                <a:spcPts val="0"/>
              </a:spcAft>
              <a:buSzPts val="1800"/>
              <a:buNone/>
            </a:pPr>
            <a:endParaRPr>
              <a:solidFill>
                <a:srgbClr val="FFFFFF"/>
              </a:solidFill>
            </a:endParaRPr>
          </a:p>
          <a:p>
            <a:pPr marL="0" lvl="0" indent="0" algn="just" rtl="0">
              <a:lnSpc>
                <a:spcPct val="115000"/>
              </a:lnSpc>
              <a:spcBef>
                <a:spcPts val="1600"/>
              </a:spcBef>
              <a:spcAft>
                <a:spcPts val="1600"/>
              </a:spcAft>
              <a:buSzPts val="1800"/>
              <a:buNone/>
            </a:pPr>
            <a:endParaRPr>
              <a:solidFill>
                <a:srgbClr val="FFFFFF"/>
              </a:solidFill>
            </a:endParaRPr>
          </a:p>
        </p:txBody>
      </p:sp>
      <p:sp>
        <p:nvSpPr>
          <p:cNvPr id="198" name="Google Shape;198;p32"/>
          <p:cNvSpPr txBox="1">
            <a:spLocks noGrp="1"/>
          </p:cNvSpPr>
          <p:nvPr>
            <p:ph type="title"/>
          </p:nvPr>
        </p:nvSpPr>
        <p:spPr>
          <a:xfrm>
            <a:off x="387900" y="20797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Survey 3 </a:t>
            </a:r>
            <a:endParaRPr/>
          </a:p>
        </p:txBody>
      </p:sp>
      <p:sp>
        <p:nvSpPr>
          <p:cNvPr id="199" name="Google Shape;199;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20</a:t>
            </a:fld>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Survey 4 : </a:t>
            </a:r>
            <a:r>
              <a:rPr lang="en" sz="1800">
                <a:latin typeface="Roboto"/>
                <a:ea typeface="Roboto"/>
                <a:cs typeface="Roboto"/>
                <a:sym typeface="Roboto"/>
              </a:rPr>
              <a:t>“Score</a:t>
            </a:r>
            <a:r>
              <a:rPr lang="en" sz="1800">
                <a:latin typeface="Arial"/>
                <a:ea typeface="Arial"/>
                <a:cs typeface="Arial"/>
                <a:sym typeface="Arial"/>
              </a:rPr>
              <a:t> normalization of Ensemble SVMs for BCI P300 Speller” (2017)</a:t>
            </a:r>
            <a:endParaRPr/>
          </a:p>
        </p:txBody>
      </p:sp>
      <p:sp>
        <p:nvSpPr>
          <p:cNvPr id="205" name="Google Shape;205;p33"/>
          <p:cNvSpPr txBox="1">
            <a:spLocks noGrp="1"/>
          </p:cNvSpPr>
          <p:nvPr>
            <p:ph type="body" idx="1"/>
          </p:nvPr>
        </p:nvSpPr>
        <p:spPr>
          <a:xfrm>
            <a:off x="387900" y="1287875"/>
            <a:ext cx="8124600" cy="32316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400"/>
              <a:buNone/>
            </a:pPr>
            <a:r>
              <a:rPr lang="en" sz="1800" dirty="0">
                <a:solidFill>
                  <a:srgbClr val="FFFFFF"/>
                </a:solidFill>
              </a:rPr>
              <a:t>This paper was proposed by Sourav Kundu and Samit Ari </a:t>
            </a:r>
            <a:r>
              <a:rPr lang="en" sz="1800" dirty="0">
                <a:latin typeface="Roboto Slab"/>
                <a:ea typeface="Roboto Slab"/>
                <a:cs typeface="Roboto Slab"/>
                <a:sym typeface="Roboto Slab"/>
              </a:rPr>
              <a:t>and accepted for publication as a conference paper in 2017 by IEEE.</a:t>
            </a:r>
            <a:endParaRPr sz="1800" dirty="0">
              <a:solidFill>
                <a:srgbClr val="FFFFFF"/>
              </a:solidFill>
            </a:endParaRPr>
          </a:p>
          <a:p>
            <a:pPr marL="0" lvl="0" indent="0" algn="just" rtl="0">
              <a:lnSpc>
                <a:spcPct val="100000"/>
              </a:lnSpc>
              <a:spcBef>
                <a:spcPts val="1600"/>
              </a:spcBef>
              <a:spcAft>
                <a:spcPts val="0"/>
              </a:spcAft>
              <a:buSzPts val="1400"/>
              <a:buNone/>
            </a:pPr>
            <a:r>
              <a:rPr lang="en" sz="1800" dirty="0">
                <a:solidFill>
                  <a:srgbClr val="FFFFFF"/>
                </a:solidFill>
              </a:rPr>
              <a:t>Used the ensemble technique for reducing classifier variability</a:t>
            </a:r>
            <a:endParaRPr sz="1800" dirty="0">
              <a:solidFill>
                <a:srgbClr val="FFFFFF"/>
              </a:solidFill>
            </a:endParaRPr>
          </a:p>
          <a:p>
            <a:pPr marL="0" lvl="0" indent="0" algn="just" rtl="0">
              <a:lnSpc>
                <a:spcPct val="100000"/>
              </a:lnSpc>
              <a:spcBef>
                <a:spcPts val="1600"/>
              </a:spcBef>
              <a:spcAft>
                <a:spcPts val="0"/>
              </a:spcAft>
              <a:buSzPts val="1400"/>
              <a:buNone/>
            </a:pPr>
            <a:r>
              <a:rPr lang="en" sz="1800" dirty="0">
                <a:solidFill>
                  <a:srgbClr val="FFFFFF"/>
                </a:solidFill>
              </a:rPr>
              <a:t>Since in multi classifier system the averaged score can be affected by one classifier as the score of different classifiers are not in the same level so they used normalization methods to normalized the scores of each of classifiers.</a:t>
            </a:r>
            <a:endParaRPr sz="1800" dirty="0">
              <a:solidFill>
                <a:srgbClr val="FFFFFF"/>
              </a:solidFill>
            </a:endParaRPr>
          </a:p>
          <a:p>
            <a:pPr marL="0" lvl="0" indent="0" algn="just" rtl="0">
              <a:lnSpc>
                <a:spcPct val="100000"/>
              </a:lnSpc>
              <a:spcBef>
                <a:spcPts val="1600"/>
              </a:spcBef>
              <a:spcAft>
                <a:spcPts val="0"/>
              </a:spcAft>
              <a:buSzPts val="1400"/>
              <a:buNone/>
            </a:pPr>
            <a:r>
              <a:rPr lang="en" sz="1800" dirty="0">
                <a:solidFill>
                  <a:srgbClr val="FFFFFF"/>
                </a:solidFill>
              </a:rPr>
              <a:t>Different Score Normalization Techniques for ESVM are used ,i.e,</a:t>
            </a:r>
            <a:endParaRPr sz="1800" dirty="0">
              <a:solidFill>
                <a:srgbClr val="FFFFFF"/>
              </a:solidFill>
            </a:endParaRPr>
          </a:p>
          <a:p>
            <a:pPr marL="457200" lvl="0" indent="-342900" algn="just" rtl="0">
              <a:lnSpc>
                <a:spcPct val="100000"/>
              </a:lnSpc>
              <a:spcBef>
                <a:spcPts val="0"/>
              </a:spcBef>
              <a:spcAft>
                <a:spcPts val="0"/>
              </a:spcAft>
              <a:buClr>
                <a:srgbClr val="FFFFFF"/>
              </a:buClr>
              <a:buSzPts val="1800"/>
              <a:buAutoNum type="arabicParenR"/>
            </a:pPr>
            <a:r>
              <a:rPr lang="en" sz="1800" dirty="0">
                <a:solidFill>
                  <a:srgbClr val="FFFFFF"/>
                </a:solidFill>
              </a:rPr>
              <a:t>Min-Max Normalization</a:t>
            </a:r>
            <a:endParaRPr sz="1800" dirty="0">
              <a:solidFill>
                <a:srgbClr val="FFFFFF"/>
              </a:solidFill>
            </a:endParaRPr>
          </a:p>
          <a:p>
            <a:pPr marL="457200" lvl="0" indent="-342900" algn="just" rtl="0">
              <a:lnSpc>
                <a:spcPct val="100000"/>
              </a:lnSpc>
              <a:spcBef>
                <a:spcPts val="0"/>
              </a:spcBef>
              <a:spcAft>
                <a:spcPts val="0"/>
              </a:spcAft>
              <a:buClr>
                <a:srgbClr val="FFFFFF"/>
              </a:buClr>
              <a:buSzPts val="1800"/>
              <a:buAutoNum type="arabicParenR"/>
            </a:pPr>
            <a:r>
              <a:rPr lang="en" sz="1800" dirty="0">
                <a:solidFill>
                  <a:srgbClr val="FFFFFF"/>
                </a:solidFill>
              </a:rPr>
              <a:t>Z-Score Normalization</a:t>
            </a:r>
            <a:endParaRPr sz="1800" dirty="0">
              <a:solidFill>
                <a:srgbClr val="FFFFFF"/>
              </a:solidFill>
            </a:endParaRPr>
          </a:p>
          <a:p>
            <a:pPr marL="457200" lvl="0" indent="-342900" algn="just" rtl="0">
              <a:lnSpc>
                <a:spcPct val="100000"/>
              </a:lnSpc>
              <a:spcBef>
                <a:spcPts val="0"/>
              </a:spcBef>
              <a:spcAft>
                <a:spcPts val="0"/>
              </a:spcAft>
              <a:buClr>
                <a:srgbClr val="FFFFFF"/>
              </a:buClr>
              <a:buSzPts val="1800"/>
              <a:buAutoNum type="arabicParenR"/>
            </a:pPr>
            <a:r>
              <a:rPr lang="en" sz="1800" dirty="0">
                <a:solidFill>
                  <a:srgbClr val="FFFFFF"/>
                </a:solidFill>
              </a:rPr>
              <a:t>Median Absolute Deviation (MAD)</a:t>
            </a:r>
            <a:endParaRPr sz="1800" dirty="0">
              <a:solidFill>
                <a:srgbClr val="FFFFFF"/>
              </a:solidFill>
            </a:endParaRPr>
          </a:p>
        </p:txBody>
      </p:sp>
      <p:sp>
        <p:nvSpPr>
          <p:cNvPr id="206" name="Google Shape;206;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21</a:t>
            </a:fld>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4"/>
          <p:cNvSpPr txBox="1">
            <a:spLocks noGrp="1"/>
          </p:cNvSpPr>
          <p:nvPr>
            <p:ph type="title"/>
          </p:nvPr>
        </p:nvSpPr>
        <p:spPr>
          <a:xfrm>
            <a:off x="387900" y="20797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Survey 4 </a:t>
            </a:r>
            <a:endParaRPr/>
          </a:p>
        </p:txBody>
      </p:sp>
      <p:sp>
        <p:nvSpPr>
          <p:cNvPr id="212" name="Google Shape;212;p34"/>
          <p:cNvSpPr txBox="1">
            <a:spLocks noGrp="1"/>
          </p:cNvSpPr>
          <p:nvPr>
            <p:ph type="body" idx="1"/>
          </p:nvPr>
        </p:nvSpPr>
        <p:spPr>
          <a:xfrm>
            <a:off x="387900" y="1242325"/>
            <a:ext cx="8124600" cy="3420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400"/>
              <a:buNone/>
            </a:pPr>
            <a:r>
              <a:rPr lang="en" sz="1800" dirty="0">
                <a:solidFill>
                  <a:srgbClr val="FFFFFF"/>
                </a:solidFill>
              </a:rPr>
              <a:t>Used the BCI Competition 3- Dataset 2 for training and testing and also it contained data about only 2 subjects</a:t>
            </a:r>
            <a:endParaRPr sz="1800" dirty="0">
              <a:solidFill>
                <a:srgbClr val="FFFFFF"/>
              </a:solidFill>
            </a:endParaRPr>
          </a:p>
          <a:p>
            <a:pPr marL="0" lvl="0" indent="0" algn="just" rtl="0">
              <a:lnSpc>
                <a:spcPct val="100000"/>
              </a:lnSpc>
              <a:spcBef>
                <a:spcPts val="0"/>
              </a:spcBef>
              <a:spcAft>
                <a:spcPts val="0"/>
              </a:spcAft>
              <a:buSzPts val="1400"/>
              <a:buNone/>
            </a:pPr>
            <a:endParaRPr sz="1800" dirty="0">
              <a:solidFill>
                <a:srgbClr val="FFFFFF"/>
              </a:solidFill>
            </a:endParaRPr>
          </a:p>
          <a:p>
            <a:pPr marL="0" lvl="0" indent="0" algn="just" rtl="0">
              <a:lnSpc>
                <a:spcPct val="100000"/>
              </a:lnSpc>
              <a:spcBef>
                <a:spcPts val="0"/>
              </a:spcBef>
              <a:spcAft>
                <a:spcPts val="0"/>
              </a:spcAft>
              <a:buSzPts val="1400"/>
              <a:buNone/>
            </a:pPr>
            <a:r>
              <a:rPr lang="en" sz="1800" dirty="0">
                <a:solidFill>
                  <a:srgbClr val="FFFFFF"/>
                </a:solidFill>
              </a:rPr>
              <a:t>The proposed Min-Max normalization achieves 76% on 5 epoch and 97% on 15 epoch compared to initial method of 73.5% and 96.5% and in case of Z-score the accuracy is 75.5% and 97.5% and for MAD it is 76% and 98%.</a:t>
            </a:r>
            <a:endParaRPr sz="1800" dirty="0">
              <a:solidFill>
                <a:srgbClr val="FFFFFF"/>
              </a:solidFill>
            </a:endParaRPr>
          </a:p>
          <a:p>
            <a:pPr marL="0" lvl="0" indent="0" algn="just" rtl="0">
              <a:lnSpc>
                <a:spcPct val="100000"/>
              </a:lnSpc>
              <a:spcBef>
                <a:spcPts val="0"/>
              </a:spcBef>
              <a:spcAft>
                <a:spcPts val="0"/>
              </a:spcAft>
              <a:buSzPts val="1400"/>
              <a:buNone/>
            </a:pPr>
            <a:endParaRPr sz="1800" dirty="0">
              <a:solidFill>
                <a:srgbClr val="FFFFFF"/>
              </a:solidFill>
            </a:endParaRPr>
          </a:p>
          <a:p>
            <a:pPr marL="0" lvl="0" indent="0" algn="just" rtl="0">
              <a:lnSpc>
                <a:spcPct val="100000"/>
              </a:lnSpc>
              <a:spcBef>
                <a:spcPts val="0"/>
              </a:spcBef>
              <a:spcAft>
                <a:spcPts val="0"/>
              </a:spcAft>
              <a:buClr>
                <a:srgbClr val="000000"/>
              </a:buClr>
              <a:buSzPts val="1100"/>
              <a:buFont typeface="Arial"/>
              <a:buNone/>
            </a:pPr>
            <a:r>
              <a:rPr lang="en" sz="1800" dirty="0">
                <a:solidFill>
                  <a:srgbClr val="FFFFFF"/>
                </a:solidFill>
              </a:rPr>
              <a:t>Drawbacks are that algorithms are tested on the dataset provided by BCI and their performance is not checked on real-time data and also since the dataset contains data about only 2 subjects therefore they perform badly for inter-subject testing.</a:t>
            </a:r>
            <a:endParaRPr sz="1800" dirty="0">
              <a:solidFill>
                <a:srgbClr val="FFFFFF"/>
              </a:solidFill>
            </a:endParaRPr>
          </a:p>
          <a:p>
            <a:pPr marL="0" lvl="0" indent="0" algn="just" rtl="0">
              <a:lnSpc>
                <a:spcPct val="100000"/>
              </a:lnSpc>
              <a:spcBef>
                <a:spcPts val="0"/>
              </a:spcBef>
              <a:spcAft>
                <a:spcPts val="0"/>
              </a:spcAft>
              <a:buClr>
                <a:srgbClr val="000000"/>
              </a:buClr>
              <a:buSzPts val="1100"/>
              <a:buFont typeface="Arial"/>
              <a:buNone/>
            </a:pPr>
            <a:r>
              <a:rPr lang="en" sz="1800" dirty="0">
                <a:solidFill>
                  <a:srgbClr val="FFFFFF"/>
                </a:solidFill>
              </a:rPr>
              <a:t>Link: </a:t>
            </a:r>
            <a:r>
              <a:rPr lang="en" sz="1800" u="sng" dirty="0">
                <a:solidFill>
                  <a:schemeClr val="hlink"/>
                </a:solidFill>
                <a:hlinkClick r:id="rId3"/>
              </a:rPr>
              <a:t>https://ieeexplore.ieee.org/document/8204119</a:t>
            </a:r>
            <a:endParaRPr sz="1800" dirty="0">
              <a:solidFill>
                <a:srgbClr val="FFFFFF"/>
              </a:solidFill>
            </a:endParaRPr>
          </a:p>
          <a:p>
            <a:pPr marL="0" lvl="0" indent="0" algn="just" rtl="0">
              <a:lnSpc>
                <a:spcPct val="115000"/>
              </a:lnSpc>
              <a:spcBef>
                <a:spcPts val="0"/>
              </a:spcBef>
              <a:spcAft>
                <a:spcPts val="0"/>
              </a:spcAft>
              <a:buSzPts val="1400"/>
              <a:buNone/>
            </a:pPr>
            <a:endParaRPr sz="1800" dirty="0">
              <a:solidFill>
                <a:srgbClr val="FFFFFF"/>
              </a:solidFill>
            </a:endParaRPr>
          </a:p>
        </p:txBody>
      </p:sp>
      <p:sp>
        <p:nvSpPr>
          <p:cNvPr id="213" name="Google Shape;213;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22</a:t>
            </a:fld>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Survey 5 : </a:t>
            </a:r>
            <a:r>
              <a:rPr lang="en" sz="1800">
                <a:latin typeface="Roboto"/>
                <a:ea typeface="Roboto"/>
                <a:cs typeface="Roboto"/>
                <a:sym typeface="Roboto"/>
              </a:rPr>
              <a:t>“The BCI Competition 2003: Progress and Perspectives in Detection and Discrimination of EEG Single Trials”</a:t>
            </a:r>
            <a:endParaRPr>
              <a:solidFill>
                <a:srgbClr val="F3F3F3"/>
              </a:solidFill>
              <a:latin typeface="Roboto"/>
              <a:ea typeface="Roboto"/>
              <a:cs typeface="Roboto"/>
              <a:sym typeface="Roboto"/>
            </a:endParaRPr>
          </a:p>
        </p:txBody>
      </p:sp>
      <p:sp>
        <p:nvSpPr>
          <p:cNvPr id="219" name="Google Shape;219;p35"/>
          <p:cNvSpPr txBox="1">
            <a:spLocks noGrp="1"/>
          </p:cNvSpPr>
          <p:nvPr>
            <p:ph type="body" idx="1"/>
          </p:nvPr>
        </p:nvSpPr>
        <p:spPr>
          <a:xfrm>
            <a:off x="387900" y="1364224"/>
            <a:ext cx="8368200" cy="307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solidFill>
                  <a:srgbClr val="F3F3F3"/>
                </a:solidFill>
              </a:rPr>
              <a:t>This paper was proposed by Benjamin Blankertz, Gabriel Curio, Niels Birbaumer and Michael Schröder </a:t>
            </a:r>
            <a:r>
              <a:rPr lang="en"/>
              <a:t>and accepted for publication as a transaction paper in 2004 by IEEE.</a:t>
            </a:r>
            <a:endParaRPr>
              <a:solidFill>
                <a:srgbClr val="F3F3F3"/>
              </a:solidFill>
            </a:endParaRPr>
          </a:p>
          <a:p>
            <a:pPr marL="0" lvl="0" indent="0" algn="just" rtl="0">
              <a:lnSpc>
                <a:spcPct val="100000"/>
              </a:lnSpc>
              <a:spcBef>
                <a:spcPts val="1600"/>
              </a:spcBef>
              <a:spcAft>
                <a:spcPts val="0"/>
              </a:spcAft>
              <a:buSzPts val="1800"/>
              <a:buNone/>
            </a:pPr>
            <a:r>
              <a:rPr lang="en">
                <a:solidFill>
                  <a:srgbClr val="FFFFFF"/>
                </a:solidFill>
              </a:rPr>
              <a:t>This data set, i.e., BCI Competition </a:t>
            </a:r>
            <a:r>
              <a:rPr lang="en">
                <a:solidFill>
                  <a:srgbClr val="FFFFFF"/>
                </a:solidFill>
                <a:latin typeface="Times New Roman"/>
                <a:ea typeface="Times New Roman"/>
                <a:cs typeface="Times New Roman"/>
                <a:sym typeface="Times New Roman"/>
              </a:rPr>
              <a:t>III</a:t>
            </a:r>
            <a:r>
              <a:rPr lang="en">
                <a:solidFill>
                  <a:srgbClr val="FFFFFF"/>
                </a:solidFill>
              </a:rPr>
              <a:t> Dataset </a:t>
            </a:r>
            <a:r>
              <a:rPr lang="en">
                <a:solidFill>
                  <a:srgbClr val="FFFFFF"/>
                </a:solidFill>
                <a:latin typeface="Times New Roman"/>
                <a:ea typeface="Times New Roman"/>
                <a:cs typeface="Times New Roman"/>
                <a:sym typeface="Times New Roman"/>
              </a:rPr>
              <a:t>II</a:t>
            </a:r>
            <a:r>
              <a:rPr lang="en">
                <a:solidFill>
                  <a:srgbClr val="FFFFFF"/>
                </a:solidFill>
              </a:rPr>
              <a:t>, represented a complete record of P300 evoked potentials (three sessions from one subject) recorded with the Wadsworth BCI2000 software using the paradigm described in and originally by Farwell and Donchin.</a:t>
            </a:r>
            <a:endParaRPr>
              <a:solidFill>
                <a:srgbClr val="FFFFFF"/>
              </a:solidFill>
            </a:endParaRPr>
          </a:p>
          <a:p>
            <a:pPr marL="0" lvl="0" indent="0" algn="just" rtl="0">
              <a:lnSpc>
                <a:spcPct val="100000"/>
              </a:lnSpc>
              <a:spcBef>
                <a:spcPts val="1600"/>
              </a:spcBef>
              <a:spcAft>
                <a:spcPts val="1600"/>
              </a:spcAft>
              <a:buClr>
                <a:srgbClr val="000000"/>
              </a:buClr>
              <a:buSzPts val="1100"/>
              <a:buFont typeface="Arial"/>
              <a:buNone/>
            </a:pPr>
            <a:r>
              <a:rPr lang="en">
                <a:solidFill>
                  <a:srgbClr val="FFFFFF"/>
                </a:solidFill>
              </a:rPr>
              <a:t>The objective in the contest was to use the data from two sessions (i.e., 42 characters) to train a classifier and to then predict the 31 characters in the one remaining session.</a:t>
            </a:r>
            <a:endParaRPr>
              <a:solidFill>
                <a:srgbClr val="FFFFFF"/>
              </a:solidFill>
            </a:endParaRPr>
          </a:p>
        </p:txBody>
      </p:sp>
      <p:sp>
        <p:nvSpPr>
          <p:cNvPr id="220" name="Google Shape;22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23</a:t>
            </a:fld>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387900" y="19607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1100"/>
              <a:buFont typeface="Arial"/>
              <a:buNone/>
            </a:pPr>
            <a:r>
              <a:rPr lang="en"/>
              <a:t>Survey 5</a:t>
            </a:r>
            <a:endParaRPr>
              <a:latin typeface="Roboto"/>
              <a:ea typeface="Roboto"/>
              <a:cs typeface="Roboto"/>
              <a:sym typeface="Roboto"/>
            </a:endParaRPr>
          </a:p>
        </p:txBody>
      </p:sp>
      <p:sp>
        <p:nvSpPr>
          <p:cNvPr id="226" name="Google Shape;226;p36"/>
          <p:cNvSpPr txBox="1">
            <a:spLocks noGrp="1"/>
          </p:cNvSpPr>
          <p:nvPr>
            <p:ph type="body" idx="1"/>
          </p:nvPr>
        </p:nvSpPr>
        <p:spPr>
          <a:xfrm>
            <a:off x="387900" y="1355549"/>
            <a:ext cx="8368200" cy="3078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rgbClr val="000000"/>
              </a:buClr>
              <a:buSzPts val="1100"/>
              <a:buFont typeface="Arial"/>
              <a:buNone/>
            </a:pPr>
            <a:r>
              <a:rPr lang="en">
                <a:solidFill>
                  <a:srgbClr val="FFFFFF"/>
                </a:solidFill>
              </a:rPr>
              <a:t>The user was presented with a 6 by 6 matrix of characters. The user’s task was to focus attention on characters in a word that was prescribed by the investigator (i.e., one character at a time). The six rows and six columns of this matrix were successively and randomly intensified at a rate of 5.7 Hz. Two out of 12 intensifications of rows or columns highlighted the desired character (i.e., one particular row and one particular column).</a:t>
            </a:r>
            <a:endParaRPr>
              <a:solidFill>
                <a:srgbClr val="FFFFFF"/>
              </a:solidFill>
            </a:endParaRPr>
          </a:p>
          <a:p>
            <a:pPr marL="0" lvl="0" indent="0" algn="just" rtl="0">
              <a:lnSpc>
                <a:spcPct val="100000"/>
              </a:lnSpc>
              <a:spcBef>
                <a:spcPts val="1600"/>
              </a:spcBef>
              <a:spcAft>
                <a:spcPts val="1600"/>
              </a:spcAft>
              <a:buClr>
                <a:srgbClr val="000000"/>
              </a:buClr>
              <a:buSzPts val="1100"/>
              <a:buFont typeface="Arial"/>
              <a:buNone/>
            </a:pPr>
            <a:r>
              <a:rPr lang="en">
                <a:solidFill>
                  <a:srgbClr val="FFFFFF"/>
                </a:solidFill>
              </a:rPr>
              <a:t>Signals were collected from one subject in three sessions and digitized at 240 Hz. Each session consisted of a number of runs. In each run, the subject focused attention on a series of characters. It was concluded that 5 epochs produced the same result as 15 epochs.</a:t>
            </a:r>
            <a:endParaRPr>
              <a:solidFill>
                <a:srgbClr val="FFFFFF"/>
              </a:solidFill>
            </a:endParaRPr>
          </a:p>
        </p:txBody>
      </p:sp>
      <p:sp>
        <p:nvSpPr>
          <p:cNvPr id="227" name="Google Shape;22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24</a:t>
            </a:fld>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Literature Survey Conclusion:</a:t>
            </a:r>
            <a:endParaRPr/>
          </a:p>
        </p:txBody>
      </p:sp>
      <p:sp>
        <p:nvSpPr>
          <p:cNvPr id="233" name="Google Shape;233;p37"/>
          <p:cNvSpPr txBox="1">
            <a:spLocks noGrp="1"/>
          </p:cNvSpPr>
          <p:nvPr>
            <p:ph type="body" idx="1"/>
          </p:nvPr>
        </p:nvSpPr>
        <p:spPr>
          <a:xfrm>
            <a:off x="387900" y="1489825"/>
            <a:ext cx="81246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0"/>
              </a:spcBef>
              <a:spcAft>
                <a:spcPts val="0"/>
              </a:spcAft>
              <a:buClr>
                <a:srgbClr val="FFFFFF"/>
              </a:buClr>
              <a:buSzPts val="1800"/>
              <a:buChar char="●"/>
            </a:pPr>
            <a:r>
              <a:rPr lang="en" sz="1800">
                <a:solidFill>
                  <a:srgbClr val="FFFFFF"/>
                </a:solidFill>
              </a:rPr>
              <a:t>Since all these proposed system are based on the offline data that are provided by BCI there is little knowledge about the performance of these same algorithms on real-time EEG data.</a:t>
            </a:r>
            <a:endParaRPr sz="1800">
              <a:solidFill>
                <a:srgbClr val="FFFFFF"/>
              </a:solidFill>
            </a:endParaRPr>
          </a:p>
          <a:p>
            <a:pPr marL="0" lvl="0" indent="0" algn="just" rtl="0">
              <a:lnSpc>
                <a:spcPct val="100000"/>
              </a:lnSpc>
              <a:spcBef>
                <a:spcPts val="0"/>
              </a:spcBef>
              <a:spcAft>
                <a:spcPts val="0"/>
              </a:spcAft>
              <a:buSzPts val="1400"/>
              <a:buNone/>
            </a:pPr>
            <a:endParaRPr sz="1800">
              <a:solidFill>
                <a:srgbClr val="FFFFFF"/>
              </a:solidFill>
            </a:endParaRPr>
          </a:p>
          <a:p>
            <a:pPr marL="457200" lvl="0" indent="-342900" algn="just" rtl="0">
              <a:lnSpc>
                <a:spcPct val="100000"/>
              </a:lnSpc>
              <a:spcBef>
                <a:spcPts val="0"/>
              </a:spcBef>
              <a:spcAft>
                <a:spcPts val="0"/>
              </a:spcAft>
              <a:buClr>
                <a:srgbClr val="FFFFFF"/>
              </a:buClr>
              <a:buSzPts val="1800"/>
              <a:buChar char="●"/>
            </a:pPr>
            <a:r>
              <a:rPr lang="en" sz="1800">
                <a:solidFill>
                  <a:srgbClr val="FFFFFF"/>
                </a:solidFill>
              </a:rPr>
              <a:t>Also the dataset provided only consist of 2 or 5 subjects which leads to less accurate results for person not present in the training and testing phase.</a:t>
            </a:r>
            <a:endParaRPr sz="1800">
              <a:solidFill>
                <a:srgbClr val="FFFFFF"/>
              </a:solidFill>
            </a:endParaRPr>
          </a:p>
          <a:p>
            <a:pPr marL="0" lvl="0" indent="0" algn="just" rtl="0">
              <a:lnSpc>
                <a:spcPct val="100000"/>
              </a:lnSpc>
              <a:spcBef>
                <a:spcPts val="0"/>
              </a:spcBef>
              <a:spcAft>
                <a:spcPts val="0"/>
              </a:spcAft>
              <a:buSzPts val="1400"/>
              <a:buNone/>
            </a:pPr>
            <a:endParaRPr sz="1800">
              <a:solidFill>
                <a:srgbClr val="FFFFFF"/>
              </a:solidFill>
            </a:endParaRPr>
          </a:p>
          <a:p>
            <a:pPr marL="457200" lvl="0" indent="-342900" algn="just" rtl="0">
              <a:lnSpc>
                <a:spcPct val="100000"/>
              </a:lnSpc>
              <a:spcBef>
                <a:spcPts val="0"/>
              </a:spcBef>
              <a:spcAft>
                <a:spcPts val="0"/>
              </a:spcAft>
              <a:buClr>
                <a:srgbClr val="FFFFFF"/>
              </a:buClr>
              <a:buSzPts val="1800"/>
              <a:buChar char="●"/>
            </a:pPr>
            <a:r>
              <a:rPr lang="en" sz="1800">
                <a:solidFill>
                  <a:srgbClr val="FFFFFF"/>
                </a:solidFill>
              </a:rPr>
              <a:t>So, we aim to work on getting the performance of SVM algorithm on the real-time EEG data and provide good accuracy in the classification results of the target character.</a:t>
            </a:r>
            <a:endParaRPr sz="1800">
              <a:solidFill>
                <a:srgbClr val="FFFFFF"/>
              </a:solidFill>
            </a:endParaRPr>
          </a:p>
          <a:p>
            <a:pPr marL="0" lvl="0" indent="0" algn="just" rtl="0">
              <a:lnSpc>
                <a:spcPct val="115000"/>
              </a:lnSpc>
              <a:spcBef>
                <a:spcPts val="0"/>
              </a:spcBef>
              <a:spcAft>
                <a:spcPts val="0"/>
              </a:spcAft>
              <a:buSzPts val="1400"/>
              <a:buNone/>
            </a:pPr>
            <a:endParaRPr sz="1800">
              <a:solidFill>
                <a:srgbClr val="FFFFFF"/>
              </a:solidFill>
            </a:endParaRPr>
          </a:p>
          <a:p>
            <a:pPr marL="0" lvl="0" indent="0" algn="just" rtl="0">
              <a:lnSpc>
                <a:spcPct val="115000"/>
              </a:lnSpc>
              <a:spcBef>
                <a:spcPts val="0"/>
              </a:spcBef>
              <a:spcAft>
                <a:spcPts val="0"/>
              </a:spcAft>
              <a:buSzPts val="1400"/>
              <a:buNone/>
            </a:pPr>
            <a:endParaRPr sz="1800">
              <a:solidFill>
                <a:srgbClr val="FFFFFF"/>
              </a:solidFill>
            </a:endParaRPr>
          </a:p>
        </p:txBody>
      </p:sp>
      <p:sp>
        <p:nvSpPr>
          <p:cNvPr id="234" name="Google Shape;234;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25</a:t>
            </a:fld>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a:t>Proposed System Design</a:t>
            </a:r>
            <a:endParaRPr/>
          </a:p>
        </p:txBody>
      </p:sp>
      <p:sp>
        <p:nvSpPr>
          <p:cNvPr id="240" name="Google Shape;240;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26</a:t>
            </a:fld>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Proposed System Design :</a:t>
            </a:r>
            <a:endParaRPr/>
          </a:p>
        </p:txBody>
      </p:sp>
      <p:sp>
        <p:nvSpPr>
          <p:cNvPr id="246" name="Google Shape;246;p39"/>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n"/>
              <a:t>The P300 speller system will comprise of the following hardware and software modules:</a:t>
            </a:r>
            <a:endParaRPr/>
          </a:p>
          <a:p>
            <a:pPr marL="457200" lvl="0" indent="-342900" algn="just" rtl="0">
              <a:lnSpc>
                <a:spcPct val="115000"/>
              </a:lnSpc>
              <a:spcBef>
                <a:spcPts val="1600"/>
              </a:spcBef>
              <a:spcAft>
                <a:spcPts val="0"/>
              </a:spcAft>
              <a:buSzPts val="1800"/>
              <a:buAutoNum type="arabicPeriod"/>
            </a:pPr>
            <a:r>
              <a:rPr lang="en"/>
              <a:t>8-channel Enobio EEG machine</a:t>
            </a:r>
            <a:endParaRPr/>
          </a:p>
          <a:p>
            <a:pPr marL="457200" lvl="0" indent="-342900" algn="just" rtl="0">
              <a:lnSpc>
                <a:spcPct val="115000"/>
              </a:lnSpc>
              <a:spcBef>
                <a:spcPts val="0"/>
              </a:spcBef>
              <a:spcAft>
                <a:spcPts val="0"/>
              </a:spcAft>
              <a:buSzPts val="1800"/>
              <a:buAutoNum type="arabicPeriod"/>
            </a:pPr>
            <a:r>
              <a:rPr lang="en"/>
              <a:t>NIC software (compatible with the Enobio machine)</a:t>
            </a:r>
            <a:endParaRPr/>
          </a:p>
          <a:p>
            <a:pPr marL="457200" lvl="0" indent="-342900" algn="just" rtl="0">
              <a:lnSpc>
                <a:spcPct val="115000"/>
              </a:lnSpc>
              <a:spcBef>
                <a:spcPts val="0"/>
              </a:spcBef>
              <a:spcAft>
                <a:spcPts val="0"/>
              </a:spcAft>
              <a:buSzPts val="1800"/>
              <a:buAutoNum type="arabicPeriod"/>
            </a:pPr>
            <a:r>
              <a:rPr lang="en"/>
              <a:t>P300 Speller GUI</a:t>
            </a:r>
            <a:endParaRPr/>
          </a:p>
          <a:p>
            <a:pPr marL="457200" lvl="0" indent="-342900" algn="just" rtl="0">
              <a:lnSpc>
                <a:spcPct val="115000"/>
              </a:lnSpc>
              <a:spcBef>
                <a:spcPts val="0"/>
              </a:spcBef>
              <a:spcAft>
                <a:spcPts val="0"/>
              </a:spcAft>
              <a:buSzPts val="1800"/>
              <a:buAutoNum type="arabicPeriod"/>
            </a:pPr>
            <a:r>
              <a:rPr lang="en"/>
              <a:t>Machine Learning module  </a:t>
            </a:r>
            <a:endParaRPr/>
          </a:p>
          <a:p>
            <a:pPr marL="0" lvl="0" indent="0" algn="just" rtl="0">
              <a:lnSpc>
                <a:spcPct val="115000"/>
              </a:lnSpc>
              <a:spcBef>
                <a:spcPts val="1600"/>
              </a:spcBef>
              <a:spcAft>
                <a:spcPts val="1600"/>
              </a:spcAft>
              <a:buSzPts val="1800"/>
              <a:buNone/>
            </a:pPr>
            <a:endParaRPr/>
          </a:p>
        </p:txBody>
      </p:sp>
      <p:sp>
        <p:nvSpPr>
          <p:cNvPr id="247" name="Google Shape;247;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27</a:t>
            </a:fld>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40"/>
          <p:cNvPicPr preferRelativeResize="0"/>
          <p:nvPr/>
        </p:nvPicPr>
        <p:blipFill rotWithShape="1">
          <a:blip r:embed="rId3">
            <a:alphaModFix/>
          </a:blip>
          <a:srcRect/>
          <a:stretch/>
        </p:blipFill>
        <p:spPr>
          <a:xfrm>
            <a:off x="750200" y="305225"/>
            <a:ext cx="7643601" cy="4225501"/>
          </a:xfrm>
          <a:prstGeom prst="rect">
            <a:avLst/>
          </a:prstGeom>
          <a:noFill/>
          <a:ln>
            <a:noFill/>
          </a:ln>
        </p:spPr>
      </p:pic>
      <p:sp>
        <p:nvSpPr>
          <p:cNvPr id="253" name="Google Shape;253;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28</a:t>
            </a:fld>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Proposed System Design : Enobio EEG</a:t>
            </a:r>
            <a:endParaRPr/>
          </a:p>
        </p:txBody>
      </p:sp>
      <p:sp>
        <p:nvSpPr>
          <p:cNvPr id="259" name="Google Shape;259;p4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n"/>
              <a:t>The Enobio EEG machine is an 8-channel, dry electrode headwear.</a:t>
            </a:r>
            <a:endParaRPr/>
          </a:p>
          <a:p>
            <a:pPr marL="0" lvl="0" indent="0" algn="just" rtl="0">
              <a:lnSpc>
                <a:spcPct val="115000"/>
              </a:lnSpc>
              <a:spcBef>
                <a:spcPts val="1600"/>
              </a:spcBef>
              <a:spcAft>
                <a:spcPts val="0"/>
              </a:spcAft>
              <a:buSzPts val="1800"/>
              <a:buNone/>
            </a:pPr>
            <a:r>
              <a:rPr lang="en"/>
              <a:t>The electrode arrangement for our system has been chosen such that the EEG signals pertinent to our application will be recorded.</a:t>
            </a:r>
            <a:endParaRPr/>
          </a:p>
          <a:p>
            <a:pPr marL="0" lvl="0" indent="0" algn="just" rtl="0">
              <a:lnSpc>
                <a:spcPct val="115000"/>
              </a:lnSpc>
              <a:spcBef>
                <a:spcPts val="1600"/>
              </a:spcBef>
              <a:spcAft>
                <a:spcPts val="1600"/>
              </a:spcAft>
              <a:buSzPts val="1800"/>
              <a:buNone/>
            </a:pPr>
            <a:r>
              <a:rPr lang="en"/>
              <a:t>The Enobio EEG device is capable of recording EEG readings every 2 milliseconds, which will ensure that sufficient data is recorded per epoch. </a:t>
            </a:r>
            <a:endParaRPr/>
          </a:p>
        </p:txBody>
      </p:sp>
      <p:sp>
        <p:nvSpPr>
          <p:cNvPr id="260" name="Google Shape;260;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29</a:t>
            </a:fld>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idx="4294967295"/>
          </p:nvPr>
        </p:nvSpPr>
        <p:spPr>
          <a:xfrm>
            <a:off x="480750" y="1764950"/>
            <a:ext cx="8222100" cy="907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sz="4800"/>
              <a:t>Introduction</a:t>
            </a:r>
            <a:endParaRPr sz="4800"/>
          </a:p>
        </p:txBody>
      </p:sp>
      <p:sp>
        <p:nvSpPr>
          <p:cNvPr id="83" name="Google Shape;8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3</a:t>
            </a:fld>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Proposed System Design : Enobio EEG</a:t>
            </a:r>
            <a:endParaRPr/>
          </a:p>
        </p:txBody>
      </p:sp>
      <p:sp>
        <p:nvSpPr>
          <p:cNvPr id="266" name="Google Shape;266;p4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10-20 system connection for Detecting P300 signals:</a:t>
            </a:r>
            <a:endParaRPr/>
          </a:p>
        </p:txBody>
      </p:sp>
      <p:pic>
        <p:nvPicPr>
          <p:cNvPr id="267" name="Google Shape;267;p42"/>
          <p:cNvPicPr preferRelativeResize="0"/>
          <p:nvPr/>
        </p:nvPicPr>
        <p:blipFill rotWithShape="1">
          <a:blip r:embed="rId3">
            <a:alphaModFix/>
          </a:blip>
          <a:srcRect/>
          <a:stretch/>
        </p:blipFill>
        <p:spPr>
          <a:xfrm>
            <a:off x="2847049" y="1943725"/>
            <a:ext cx="3384675" cy="2759775"/>
          </a:xfrm>
          <a:prstGeom prst="rect">
            <a:avLst/>
          </a:prstGeom>
          <a:noFill/>
          <a:ln>
            <a:noFill/>
          </a:ln>
        </p:spPr>
      </p:pic>
      <p:sp>
        <p:nvSpPr>
          <p:cNvPr id="268" name="Google Shape;26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30</a:t>
            </a:fld>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Images of Enobio 3G (8 Channel)</a:t>
            </a:r>
            <a:endParaRPr/>
          </a:p>
        </p:txBody>
      </p:sp>
      <p:sp>
        <p:nvSpPr>
          <p:cNvPr id="274" name="Google Shape;274;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31</a:t>
            </a:fld>
            <a:endParaRPr/>
          </a:p>
        </p:txBody>
      </p:sp>
      <p:pic>
        <p:nvPicPr>
          <p:cNvPr id="275" name="Google Shape;275;p43"/>
          <p:cNvPicPr preferRelativeResize="0"/>
          <p:nvPr/>
        </p:nvPicPr>
        <p:blipFill>
          <a:blip r:embed="rId3">
            <a:alphaModFix/>
          </a:blip>
          <a:stretch>
            <a:fillRect/>
          </a:stretch>
        </p:blipFill>
        <p:spPr>
          <a:xfrm>
            <a:off x="947400" y="1489825"/>
            <a:ext cx="3087875" cy="3173400"/>
          </a:xfrm>
          <a:prstGeom prst="rect">
            <a:avLst/>
          </a:prstGeom>
          <a:noFill/>
          <a:ln>
            <a:noFill/>
          </a:ln>
        </p:spPr>
      </p:pic>
      <p:pic>
        <p:nvPicPr>
          <p:cNvPr id="276" name="Google Shape;276;p43"/>
          <p:cNvPicPr preferRelativeResize="0"/>
          <p:nvPr/>
        </p:nvPicPr>
        <p:blipFill>
          <a:blip r:embed="rId4">
            <a:alphaModFix/>
          </a:blip>
          <a:stretch>
            <a:fillRect/>
          </a:stretch>
        </p:blipFill>
        <p:spPr>
          <a:xfrm>
            <a:off x="5245865" y="1489825"/>
            <a:ext cx="2775860" cy="3173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1100"/>
              <a:buFont typeface="Arial"/>
              <a:buNone/>
            </a:pPr>
            <a:r>
              <a:rPr lang="en"/>
              <a:t>Proposed System Design : NIC</a:t>
            </a:r>
            <a:endParaRPr/>
          </a:p>
        </p:txBody>
      </p:sp>
      <p:sp>
        <p:nvSpPr>
          <p:cNvPr id="282" name="Google Shape;282;p44"/>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n"/>
              <a:t>Neuroelectrics Instrument Controller (NIC):</a:t>
            </a:r>
            <a:endParaRPr/>
          </a:p>
          <a:p>
            <a:pPr marL="457200" lvl="0" indent="-342900" algn="just" rtl="0">
              <a:lnSpc>
                <a:spcPct val="115000"/>
              </a:lnSpc>
              <a:spcBef>
                <a:spcPts val="1600"/>
              </a:spcBef>
              <a:spcAft>
                <a:spcPts val="0"/>
              </a:spcAft>
              <a:buSzPts val="1800"/>
              <a:buChar char="●"/>
            </a:pPr>
            <a:r>
              <a:rPr lang="en"/>
              <a:t>NIC is a software developed for the Enobio EEG machine.</a:t>
            </a:r>
            <a:endParaRPr/>
          </a:p>
          <a:p>
            <a:pPr marL="457200" lvl="0" indent="-342900" algn="just" rtl="0">
              <a:lnSpc>
                <a:spcPct val="115000"/>
              </a:lnSpc>
              <a:spcBef>
                <a:spcPts val="0"/>
              </a:spcBef>
              <a:spcAft>
                <a:spcPts val="0"/>
              </a:spcAft>
              <a:buSzPts val="1800"/>
              <a:buChar char="●"/>
            </a:pPr>
            <a:r>
              <a:rPr lang="en"/>
              <a:t>It has features that allow us to view the recorded EEG signals as a graph as well as save the EEG readings in a .easy file format along with a timestamp and a marker to denote their significance.</a:t>
            </a:r>
            <a:endParaRPr/>
          </a:p>
          <a:p>
            <a:pPr marL="457200" lvl="0" indent="-342900" algn="just" rtl="0">
              <a:lnSpc>
                <a:spcPct val="115000"/>
              </a:lnSpc>
              <a:spcBef>
                <a:spcPts val="0"/>
              </a:spcBef>
              <a:spcAft>
                <a:spcPts val="0"/>
              </a:spcAft>
              <a:buSzPts val="1800"/>
              <a:buChar char="●"/>
            </a:pPr>
            <a:r>
              <a:rPr lang="en"/>
              <a:t>The marker field is used to record the row or column number of a particular intensification during an epoch.</a:t>
            </a:r>
            <a:endParaRPr/>
          </a:p>
          <a:p>
            <a:pPr marL="457200" lvl="0" indent="-342900" algn="just" rtl="0">
              <a:lnSpc>
                <a:spcPct val="115000"/>
              </a:lnSpc>
              <a:spcBef>
                <a:spcPts val="0"/>
              </a:spcBef>
              <a:spcAft>
                <a:spcPts val="0"/>
              </a:spcAft>
              <a:buSzPts val="1800"/>
              <a:buChar char="●"/>
            </a:pPr>
            <a:r>
              <a:rPr lang="en"/>
              <a:t>The other fields that are recorded include the timestamp field and one field each for the electrode readings.</a:t>
            </a:r>
            <a:endParaRPr/>
          </a:p>
        </p:txBody>
      </p:sp>
      <p:sp>
        <p:nvSpPr>
          <p:cNvPr id="283" name="Google Shape;283;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32</a:t>
            </a:fld>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Snapshots of NIC</a:t>
            </a:r>
            <a:endParaRPr/>
          </a:p>
        </p:txBody>
      </p:sp>
      <p:sp>
        <p:nvSpPr>
          <p:cNvPr id="289" name="Google Shape;289;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33</a:t>
            </a:fld>
            <a:endParaRPr/>
          </a:p>
        </p:txBody>
      </p:sp>
      <p:pic>
        <p:nvPicPr>
          <p:cNvPr id="290" name="Google Shape;290;p45"/>
          <p:cNvPicPr preferRelativeResize="0"/>
          <p:nvPr/>
        </p:nvPicPr>
        <p:blipFill>
          <a:blip r:embed="rId3">
            <a:alphaModFix/>
          </a:blip>
          <a:stretch>
            <a:fillRect/>
          </a:stretch>
        </p:blipFill>
        <p:spPr>
          <a:xfrm>
            <a:off x="1028225" y="1361150"/>
            <a:ext cx="7444224" cy="3431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Snapshots of NIC</a:t>
            </a:r>
            <a:endParaRPr/>
          </a:p>
        </p:txBody>
      </p:sp>
      <p:sp>
        <p:nvSpPr>
          <p:cNvPr id="296" name="Google Shape;296;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pic>
        <p:nvPicPr>
          <p:cNvPr id="297" name="Google Shape;297;p46"/>
          <p:cNvPicPr preferRelativeResize="0"/>
          <p:nvPr/>
        </p:nvPicPr>
        <p:blipFill>
          <a:blip r:embed="rId3">
            <a:alphaModFix/>
          </a:blip>
          <a:stretch>
            <a:fillRect/>
          </a:stretch>
        </p:blipFill>
        <p:spPr>
          <a:xfrm>
            <a:off x="1047975" y="1272425"/>
            <a:ext cx="7424475" cy="3485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Snapshots of NIC</a:t>
            </a:r>
            <a:endParaRPr/>
          </a:p>
        </p:txBody>
      </p:sp>
      <p:sp>
        <p:nvSpPr>
          <p:cNvPr id="303" name="Google Shape;303;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pic>
        <p:nvPicPr>
          <p:cNvPr id="304" name="Google Shape;304;p47"/>
          <p:cNvPicPr preferRelativeResize="0"/>
          <p:nvPr/>
        </p:nvPicPr>
        <p:blipFill>
          <a:blip r:embed="rId3">
            <a:alphaModFix/>
          </a:blip>
          <a:stretch>
            <a:fillRect/>
          </a:stretch>
        </p:blipFill>
        <p:spPr>
          <a:xfrm>
            <a:off x="855250" y="1349125"/>
            <a:ext cx="7617199" cy="3314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Proposed System Design : P300 GUI</a:t>
            </a:r>
            <a:endParaRPr/>
          </a:p>
        </p:txBody>
      </p:sp>
      <p:sp>
        <p:nvSpPr>
          <p:cNvPr id="310" name="Google Shape;310;p48"/>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
              <a:t>The P300 GUI has been written in Python and can be used in two modes: Training and Testing. </a:t>
            </a:r>
            <a:endParaRPr/>
          </a:p>
          <a:p>
            <a:pPr marL="457200" lvl="0" indent="-342900" algn="just" rtl="0">
              <a:lnSpc>
                <a:spcPct val="115000"/>
              </a:lnSpc>
              <a:spcBef>
                <a:spcPts val="0"/>
              </a:spcBef>
              <a:spcAft>
                <a:spcPts val="0"/>
              </a:spcAft>
              <a:buSzPts val="1800"/>
              <a:buChar char="●"/>
            </a:pPr>
            <a:r>
              <a:rPr lang="en"/>
              <a:t>It includes a P300 speller display that can intensify the rows and columns of the P300 speller grid.</a:t>
            </a:r>
            <a:endParaRPr/>
          </a:p>
          <a:p>
            <a:pPr marL="457200" lvl="0" indent="-342900" algn="just" rtl="0">
              <a:lnSpc>
                <a:spcPct val="115000"/>
              </a:lnSpc>
              <a:spcBef>
                <a:spcPts val="0"/>
              </a:spcBef>
              <a:spcAft>
                <a:spcPts val="0"/>
              </a:spcAft>
              <a:buSzPts val="1800"/>
              <a:buChar char="●"/>
            </a:pPr>
            <a:r>
              <a:rPr lang="en"/>
              <a:t>It connects to NIC using the labstreaminglayer (LSL) library and sends it markers for the row/column that was intensified.</a:t>
            </a:r>
            <a:endParaRPr/>
          </a:p>
          <a:p>
            <a:pPr marL="457200" lvl="0" indent="-342900" algn="just" rtl="0">
              <a:lnSpc>
                <a:spcPct val="115000"/>
              </a:lnSpc>
              <a:spcBef>
                <a:spcPts val="0"/>
              </a:spcBef>
              <a:spcAft>
                <a:spcPts val="0"/>
              </a:spcAft>
              <a:buSzPts val="1800"/>
              <a:buChar char="●"/>
            </a:pPr>
            <a:r>
              <a:rPr lang="en"/>
              <a:t>It can also receive EEG data from NIC.</a:t>
            </a:r>
            <a:endParaRPr/>
          </a:p>
        </p:txBody>
      </p:sp>
      <p:sp>
        <p:nvSpPr>
          <p:cNvPr id="311" name="Google Shape;311;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36</a:t>
            </a:fld>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9"/>
          <p:cNvSpPr txBox="1">
            <a:spLocks noGrp="1"/>
          </p:cNvSpPr>
          <p:nvPr>
            <p:ph type="title"/>
          </p:nvPr>
        </p:nvSpPr>
        <p:spPr>
          <a:xfrm>
            <a:off x="104250" y="99500"/>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Snapshots of P300 GUI </a:t>
            </a:r>
            <a:endParaRPr/>
          </a:p>
        </p:txBody>
      </p:sp>
      <p:sp>
        <p:nvSpPr>
          <p:cNvPr id="317" name="Google Shape;317;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pic>
        <p:nvPicPr>
          <p:cNvPr id="318" name="Google Shape;318;p49"/>
          <p:cNvPicPr preferRelativeResize="0"/>
          <p:nvPr/>
        </p:nvPicPr>
        <p:blipFill>
          <a:blip r:embed="rId3">
            <a:alphaModFix/>
          </a:blip>
          <a:stretch>
            <a:fillRect/>
          </a:stretch>
        </p:blipFill>
        <p:spPr>
          <a:xfrm>
            <a:off x="358534" y="808000"/>
            <a:ext cx="8368200" cy="3920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0"/>
          <p:cNvSpPr txBox="1">
            <a:spLocks noGrp="1"/>
          </p:cNvSpPr>
          <p:nvPr>
            <p:ph type="title"/>
          </p:nvPr>
        </p:nvSpPr>
        <p:spPr>
          <a:xfrm>
            <a:off x="162788" y="12707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Snapshots of P300 GUI </a:t>
            </a:r>
            <a:endParaRPr/>
          </a:p>
        </p:txBody>
      </p:sp>
      <p:sp>
        <p:nvSpPr>
          <p:cNvPr id="324" name="Google Shape;324;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pic>
        <p:nvPicPr>
          <p:cNvPr id="325" name="Google Shape;325;p50"/>
          <p:cNvPicPr preferRelativeResize="0"/>
          <p:nvPr/>
        </p:nvPicPr>
        <p:blipFill>
          <a:blip r:embed="rId3">
            <a:alphaModFix/>
          </a:blip>
          <a:stretch>
            <a:fillRect/>
          </a:stretch>
        </p:blipFill>
        <p:spPr>
          <a:xfrm>
            <a:off x="387902" y="769611"/>
            <a:ext cx="8368200" cy="389361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1"/>
          <p:cNvSpPr txBox="1">
            <a:spLocks noGrp="1"/>
          </p:cNvSpPr>
          <p:nvPr>
            <p:ph type="title"/>
          </p:nvPr>
        </p:nvSpPr>
        <p:spPr>
          <a:xfrm>
            <a:off x="0" y="857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Snapshots of P300 GUI </a:t>
            </a:r>
            <a:endParaRPr/>
          </a:p>
        </p:txBody>
      </p:sp>
      <p:sp>
        <p:nvSpPr>
          <p:cNvPr id="331" name="Google Shape;331;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pic>
        <p:nvPicPr>
          <p:cNvPr id="332" name="Google Shape;332;p51"/>
          <p:cNvPicPr preferRelativeResize="0"/>
          <p:nvPr/>
        </p:nvPicPr>
        <p:blipFill>
          <a:blip r:embed="rId3">
            <a:alphaModFix/>
          </a:blip>
          <a:stretch>
            <a:fillRect/>
          </a:stretch>
        </p:blipFill>
        <p:spPr>
          <a:xfrm>
            <a:off x="235137" y="662224"/>
            <a:ext cx="8535026" cy="406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Introduction</a:t>
            </a:r>
            <a:endParaRPr/>
          </a:p>
        </p:txBody>
      </p:sp>
      <p:sp>
        <p:nvSpPr>
          <p:cNvPr id="89" name="Google Shape;89;p16"/>
          <p:cNvSpPr txBox="1">
            <a:spLocks noGrp="1"/>
          </p:cNvSpPr>
          <p:nvPr>
            <p:ph type="body" idx="1"/>
          </p:nvPr>
        </p:nvSpPr>
        <p:spPr>
          <a:xfrm>
            <a:off x="387900" y="1285049"/>
            <a:ext cx="8368200" cy="3078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800"/>
              <a:buNone/>
            </a:pPr>
            <a:r>
              <a:rPr lang="en"/>
              <a:t>Brain-Computer Interfacing (BCI) systems aim to develop a direct communication medium between a user and a computer machine.Using BCI, we can send commands to a computer without any muscular activity.The BCI system involves recording conscious neural electrical activates via electroencephalograms (EEGs) signals, and performing signal processing and pattern recognition activities to detect what user wants to communicate.</a:t>
            </a:r>
            <a:endParaRPr/>
          </a:p>
          <a:p>
            <a:pPr marL="0" lvl="0" indent="0" algn="just" rtl="0">
              <a:lnSpc>
                <a:spcPct val="100000"/>
              </a:lnSpc>
              <a:spcBef>
                <a:spcPts val="1600"/>
              </a:spcBef>
              <a:spcAft>
                <a:spcPts val="1600"/>
              </a:spcAft>
              <a:buSzPts val="1800"/>
              <a:buNone/>
            </a:pPr>
            <a:r>
              <a:rPr lang="en"/>
              <a:t>Event-Related Potentials (ERPs) are the components of EEG that occur in response to some stimuli. A speller system based on the P300 ERP is commonly known as P300 speller. Here, P300 means a positive going ERP produced after 300 ms of stimulation.</a:t>
            </a:r>
            <a:endParaRPr/>
          </a:p>
        </p:txBody>
      </p:sp>
      <p:sp>
        <p:nvSpPr>
          <p:cNvPr id="90" name="Google Shape;90;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4</a:t>
            </a:fld>
            <a:endParaRPr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Proposed System Design : ML Module</a:t>
            </a:r>
            <a:endParaRPr/>
          </a:p>
        </p:txBody>
      </p:sp>
      <p:sp>
        <p:nvSpPr>
          <p:cNvPr id="338" name="Google Shape;338;p5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
              <a:t>The data collected by the Enobio EEG machine will be provided as input to an ML Classifier model for training.</a:t>
            </a:r>
            <a:endParaRPr/>
          </a:p>
          <a:p>
            <a:pPr marL="457200" lvl="0" indent="-342900" algn="just" rtl="0">
              <a:lnSpc>
                <a:spcPct val="115000"/>
              </a:lnSpc>
              <a:spcBef>
                <a:spcPts val="0"/>
              </a:spcBef>
              <a:spcAft>
                <a:spcPts val="0"/>
              </a:spcAft>
              <a:buSzPts val="1800"/>
              <a:buChar char="●"/>
            </a:pPr>
            <a:r>
              <a:rPr lang="en"/>
              <a:t>After the model has been trained then it will be used for real time letter prediction.</a:t>
            </a:r>
            <a:endParaRPr/>
          </a:p>
          <a:p>
            <a:pPr marL="457200" lvl="0" indent="-342900" algn="just" rtl="0">
              <a:lnSpc>
                <a:spcPct val="115000"/>
              </a:lnSpc>
              <a:spcBef>
                <a:spcPts val="0"/>
              </a:spcBef>
              <a:spcAft>
                <a:spcPts val="0"/>
              </a:spcAft>
              <a:buSzPts val="1800"/>
              <a:buChar char="●"/>
            </a:pPr>
            <a:r>
              <a:rPr lang="en"/>
              <a:t>The proposed model for implementation is the Support Vector Machine (SVM) model. </a:t>
            </a:r>
            <a:endParaRPr/>
          </a:p>
        </p:txBody>
      </p:sp>
      <p:sp>
        <p:nvSpPr>
          <p:cNvPr id="339" name="Google Shape;339;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40</a:t>
            </a:fld>
            <a:endParaRPr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Dataset</a:t>
            </a:r>
            <a:endParaRPr/>
          </a:p>
        </p:txBody>
      </p:sp>
      <p:sp>
        <p:nvSpPr>
          <p:cNvPr id="345" name="Google Shape;345;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The Dataset</a:t>
            </a:r>
            <a:endParaRPr/>
          </a:p>
        </p:txBody>
      </p:sp>
      <p:sp>
        <p:nvSpPr>
          <p:cNvPr id="351" name="Google Shape;351;p54"/>
          <p:cNvSpPr txBox="1">
            <a:spLocks noGrp="1"/>
          </p:cNvSpPr>
          <p:nvPr>
            <p:ph type="body" idx="1"/>
          </p:nvPr>
        </p:nvSpPr>
        <p:spPr>
          <a:xfrm>
            <a:off x="387900" y="1364224"/>
            <a:ext cx="83682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0"/>
              </a:spcBef>
              <a:spcAft>
                <a:spcPts val="0"/>
              </a:spcAft>
              <a:buSzPts val="1800"/>
              <a:buChar char="●"/>
            </a:pPr>
            <a:r>
              <a:rPr lang="en"/>
              <a:t>Data is collected in different sessions.</a:t>
            </a:r>
            <a:endParaRPr/>
          </a:p>
          <a:p>
            <a:pPr marL="457200" lvl="0" indent="-342900" algn="just" rtl="0">
              <a:lnSpc>
                <a:spcPct val="100000"/>
              </a:lnSpc>
              <a:spcBef>
                <a:spcPts val="0"/>
              </a:spcBef>
              <a:spcAft>
                <a:spcPts val="0"/>
              </a:spcAft>
              <a:buSzPts val="1800"/>
              <a:buChar char="●"/>
            </a:pPr>
            <a:r>
              <a:rPr lang="en"/>
              <a:t>Every session is made out of various runs and for every run, a subject is asked to spell a character. </a:t>
            </a:r>
            <a:endParaRPr/>
          </a:p>
          <a:p>
            <a:pPr marL="457200" lvl="0" indent="-342900" algn="just" rtl="0">
              <a:lnSpc>
                <a:spcPct val="100000"/>
              </a:lnSpc>
              <a:spcBef>
                <a:spcPts val="0"/>
              </a:spcBef>
              <a:spcAft>
                <a:spcPts val="0"/>
              </a:spcAft>
              <a:buSzPts val="1800"/>
              <a:buChar char="●"/>
            </a:pPr>
            <a:r>
              <a:rPr lang="en"/>
              <a:t>The character matrix is intensified for 100 ms and blank for 75 ms. </a:t>
            </a:r>
            <a:endParaRPr/>
          </a:p>
          <a:p>
            <a:pPr marL="457200" lvl="0" indent="-342900" algn="just" rtl="0">
              <a:lnSpc>
                <a:spcPct val="100000"/>
              </a:lnSpc>
              <a:spcBef>
                <a:spcPts val="0"/>
              </a:spcBef>
              <a:spcAft>
                <a:spcPts val="0"/>
              </a:spcAft>
              <a:buSzPts val="1800"/>
              <a:buChar char="●"/>
            </a:pPr>
            <a:r>
              <a:rPr lang="en"/>
              <a:t>For one round there are 12 intensifications and for one character the sets of 12 intensifications are repeated 15 times (i.e., each row/column is intensified 15 times and thus there are 12∗15 = 180 total intensifications for single character).</a:t>
            </a:r>
            <a:endParaRPr/>
          </a:p>
          <a:p>
            <a:pPr marL="457200" lvl="0" indent="-342900" algn="just" rtl="0">
              <a:lnSpc>
                <a:spcPct val="100000"/>
              </a:lnSpc>
              <a:spcBef>
                <a:spcPts val="0"/>
              </a:spcBef>
              <a:spcAft>
                <a:spcPts val="0"/>
              </a:spcAft>
              <a:buSzPts val="1800"/>
              <a:buChar char="●"/>
            </a:pPr>
            <a:r>
              <a:rPr lang="en"/>
              <a:t>Each repetition is called epoch. So, each character data consist of fifteen epochs.</a:t>
            </a:r>
            <a:endParaRPr/>
          </a:p>
          <a:p>
            <a:pPr marL="457200" lvl="0" indent="-342900" algn="just" rtl="0">
              <a:lnSpc>
                <a:spcPct val="100000"/>
              </a:lnSpc>
              <a:spcBef>
                <a:spcPts val="0"/>
              </a:spcBef>
              <a:spcAft>
                <a:spcPts val="0"/>
              </a:spcAft>
              <a:buSzPts val="1800"/>
              <a:buChar char="●"/>
            </a:pPr>
            <a:r>
              <a:rPr lang="en"/>
              <a:t>The EEG data is collected continuously from 8-channels.</a:t>
            </a:r>
            <a:endParaRPr/>
          </a:p>
        </p:txBody>
      </p:sp>
      <p:sp>
        <p:nvSpPr>
          <p:cNvPr id="352" name="Google Shape;352;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42</a:t>
            </a:fld>
            <a:endParaRPr sz="1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The Dataset</a:t>
            </a:r>
            <a:endParaRPr/>
          </a:p>
        </p:txBody>
      </p:sp>
      <p:sp>
        <p:nvSpPr>
          <p:cNvPr id="358" name="Google Shape;358;p55"/>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
              <a:t>The data files generated by the Neuroelectric Interface Controller (NIC) are in the ‘.easy’ format.</a:t>
            </a:r>
            <a:endParaRPr/>
          </a:p>
          <a:p>
            <a:pPr marL="457200" lvl="0" indent="-342900" algn="just" rtl="0">
              <a:lnSpc>
                <a:spcPct val="115000"/>
              </a:lnSpc>
              <a:spcBef>
                <a:spcPts val="0"/>
              </a:spcBef>
              <a:spcAft>
                <a:spcPts val="0"/>
              </a:spcAft>
              <a:buSzPts val="1800"/>
              <a:buChar char="●"/>
            </a:pPr>
            <a:r>
              <a:rPr lang="en"/>
              <a:t>The dataset consists of 10 columns. </a:t>
            </a:r>
            <a:endParaRPr/>
          </a:p>
          <a:p>
            <a:pPr marL="457200" lvl="0" indent="-342900" algn="just" rtl="0">
              <a:lnSpc>
                <a:spcPct val="115000"/>
              </a:lnSpc>
              <a:spcBef>
                <a:spcPts val="0"/>
              </a:spcBef>
              <a:spcAft>
                <a:spcPts val="0"/>
              </a:spcAft>
              <a:buSzPts val="1800"/>
              <a:buChar char="●"/>
            </a:pPr>
            <a:r>
              <a:rPr lang="en"/>
              <a:t>The first 8 columns are for the 8 channels of the EEG machine and the remaining 2 columns are used for storing marker and timestamp.</a:t>
            </a:r>
            <a:endParaRPr/>
          </a:p>
          <a:p>
            <a:pPr marL="457200" lvl="0" indent="-342900" algn="just" rtl="0">
              <a:lnSpc>
                <a:spcPct val="115000"/>
              </a:lnSpc>
              <a:spcBef>
                <a:spcPts val="0"/>
              </a:spcBef>
              <a:spcAft>
                <a:spcPts val="0"/>
              </a:spcAft>
              <a:buSzPts val="1800"/>
              <a:buChar char="●"/>
            </a:pPr>
            <a:r>
              <a:rPr lang="en"/>
              <a:t>The unit of the EEG sample is nano volts and its range is from +400000000nV to -400000000 nV.</a:t>
            </a:r>
            <a:endParaRPr/>
          </a:p>
        </p:txBody>
      </p:sp>
      <p:sp>
        <p:nvSpPr>
          <p:cNvPr id="359" name="Google Shape;359;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43</a:t>
            </a:fld>
            <a:endParaRPr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44</a:t>
            </a:fld>
            <a:endParaRPr/>
          </a:p>
        </p:txBody>
      </p:sp>
      <p:pic>
        <p:nvPicPr>
          <p:cNvPr id="365" name="Google Shape;365;p56"/>
          <p:cNvPicPr preferRelativeResize="0"/>
          <p:nvPr/>
        </p:nvPicPr>
        <p:blipFill>
          <a:blip r:embed="rId3">
            <a:alphaModFix/>
          </a:blip>
          <a:stretch>
            <a:fillRect/>
          </a:stretch>
        </p:blipFill>
        <p:spPr>
          <a:xfrm>
            <a:off x="209125" y="1099825"/>
            <a:ext cx="8599401" cy="3529375"/>
          </a:xfrm>
          <a:prstGeom prst="rect">
            <a:avLst/>
          </a:prstGeom>
          <a:noFill/>
          <a:ln>
            <a:noFill/>
          </a:ln>
        </p:spPr>
      </p:pic>
      <p:sp>
        <p:nvSpPr>
          <p:cNvPr id="366" name="Google Shape;366;p56"/>
          <p:cNvSpPr txBox="1"/>
          <p:nvPr/>
        </p:nvSpPr>
        <p:spPr>
          <a:xfrm>
            <a:off x="301150" y="132500"/>
            <a:ext cx="8507400" cy="80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rgbClr val="FFFFFF"/>
                </a:solidFill>
              </a:rPr>
              <a:t>Snapshot of the Dataset</a:t>
            </a:r>
            <a:endParaRPr sz="3000">
              <a:solidFill>
                <a:srgbClr val="FFFF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7"/>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a:t>Algorithms</a:t>
            </a:r>
            <a:endParaRPr/>
          </a:p>
        </p:txBody>
      </p:sp>
      <p:sp>
        <p:nvSpPr>
          <p:cNvPr id="372" name="Google Shape;372;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45</a:t>
            </a:fld>
            <a:endParaRPr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Task</a:t>
            </a:r>
            <a:endParaRPr/>
          </a:p>
        </p:txBody>
      </p:sp>
      <p:sp>
        <p:nvSpPr>
          <p:cNvPr id="378" name="Google Shape;378;p58"/>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
              <a:t>Training by separation of data points representing a spike in the detected EEG brain signals from the usual stable state signals.</a:t>
            </a:r>
            <a:endParaRPr/>
          </a:p>
          <a:p>
            <a:pPr marL="457200" lvl="0" indent="-342900" algn="just" rtl="0">
              <a:lnSpc>
                <a:spcPct val="115000"/>
              </a:lnSpc>
              <a:spcBef>
                <a:spcPts val="0"/>
              </a:spcBef>
              <a:spcAft>
                <a:spcPts val="0"/>
              </a:spcAft>
              <a:buSzPts val="1800"/>
              <a:buChar char="●"/>
            </a:pPr>
            <a:r>
              <a:rPr lang="en"/>
              <a:t>Identifying and mapping these surges with the characters on the P300 speller.</a:t>
            </a:r>
            <a:endParaRPr/>
          </a:p>
          <a:p>
            <a:pPr marL="457200" lvl="0" indent="-342900" algn="just" rtl="0">
              <a:lnSpc>
                <a:spcPct val="115000"/>
              </a:lnSpc>
              <a:spcBef>
                <a:spcPts val="0"/>
              </a:spcBef>
              <a:spcAft>
                <a:spcPts val="0"/>
              </a:spcAft>
              <a:buSzPts val="1800"/>
              <a:buChar char="●"/>
            </a:pPr>
            <a:r>
              <a:rPr lang="en"/>
              <a:t>Swift prediction of data recorded and sent by the EEG machine.</a:t>
            </a:r>
            <a:endParaRPr/>
          </a:p>
          <a:p>
            <a:pPr marL="457200" lvl="0" indent="-342900" algn="just" rtl="0">
              <a:lnSpc>
                <a:spcPct val="115000"/>
              </a:lnSpc>
              <a:spcBef>
                <a:spcPts val="0"/>
              </a:spcBef>
              <a:spcAft>
                <a:spcPts val="0"/>
              </a:spcAft>
              <a:buSzPts val="1800"/>
              <a:buChar char="●"/>
            </a:pPr>
            <a:r>
              <a:rPr lang="en"/>
              <a:t>A Machine Learning model based on Support Vector Machine classifier will be used for this purpose.</a:t>
            </a:r>
            <a:endParaRPr/>
          </a:p>
          <a:p>
            <a:pPr marL="457200" lvl="0" indent="0" algn="just" rtl="0">
              <a:lnSpc>
                <a:spcPct val="115000"/>
              </a:lnSpc>
              <a:spcBef>
                <a:spcPts val="1600"/>
              </a:spcBef>
              <a:spcAft>
                <a:spcPts val="1600"/>
              </a:spcAft>
              <a:buSzPts val="1800"/>
              <a:buNone/>
            </a:pPr>
            <a:r>
              <a:rPr lang="en"/>
              <a:t> </a:t>
            </a:r>
            <a:endParaRPr/>
          </a:p>
        </p:txBody>
      </p:sp>
      <p:sp>
        <p:nvSpPr>
          <p:cNvPr id="379" name="Google Shape;379;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46</a:t>
            </a:fld>
            <a:endParaRPr sz="1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9"/>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Support Vector Machines (SVM)</a:t>
            </a:r>
            <a:endParaRPr/>
          </a:p>
        </p:txBody>
      </p:sp>
      <p:sp>
        <p:nvSpPr>
          <p:cNvPr id="385" name="Google Shape;385;p59"/>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
              <a:t>A non-probabilistic binary linear and non-linear classifier which can be used as a one-against-all classifier for a multi-class classification problem.</a:t>
            </a:r>
            <a:endParaRPr/>
          </a:p>
          <a:p>
            <a:pPr marL="457200" lvl="0" indent="-342900" algn="just" rtl="0">
              <a:lnSpc>
                <a:spcPct val="115000"/>
              </a:lnSpc>
              <a:spcBef>
                <a:spcPts val="0"/>
              </a:spcBef>
              <a:spcAft>
                <a:spcPts val="0"/>
              </a:spcAft>
              <a:buSzPts val="1800"/>
              <a:buChar char="●"/>
            </a:pPr>
            <a:r>
              <a:rPr lang="en"/>
              <a:t>An SVM model represents the dataset as points in space, mapped in a way that separate categories are divided by a clear gap as wide as possible.</a:t>
            </a:r>
            <a:endParaRPr/>
          </a:p>
          <a:p>
            <a:pPr marL="457200" lvl="0" indent="-342900" algn="just" rtl="0">
              <a:lnSpc>
                <a:spcPct val="115000"/>
              </a:lnSpc>
              <a:spcBef>
                <a:spcPts val="0"/>
              </a:spcBef>
              <a:spcAft>
                <a:spcPts val="0"/>
              </a:spcAft>
              <a:buSzPts val="1800"/>
              <a:buChar char="●"/>
            </a:pPr>
            <a:r>
              <a:rPr lang="en"/>
              <a:t>New data points are mapped onto the same space and predictions are made on the basis of the side of the separator on which they lie.</a:t>
            </a:r>
            <a:endParaRPr/>
          </a:p>
          <a:p>
            <a:pPr marL="457200" lvl="0" indent="-228600" algn="just" rtl="0">
              <a:lnSpc>
                <a:spcPct val="115000"/>
              </a:lnSpc>
              <a:spcBef>
                <a:spcPts val="0"/>
              </a:spcBef>
              <a:spcAft>
                <a:spcPts val="0"/>
              </a:spcAft>
              <a:buSzPts val="1800"/>
              <a:buNone/>
            </a:pPr>
            <a:endParaRPr/>
          </a:p>
        </p:txBody>
      </p:sp>
      <p:pic>
        <p:nvPicPr>
          <p:cNvPr id="386" name="Google Shape;386;p59"/>
          <p:cNvPicPr preferRelativeResize="0"/>
          <p:nvPr/>
        </p:nvPicPr>
        <p:blipFill rotWithShape="1">
          <a:blip r:embed="rId3">
            <a:alphaModFix/>
          </a:blip>
          <a:srcRect t="8766" r="14184"/>
          <a:stretch/>
        </p:blipFill>
        <p:spPr>
          <a:xfrm>
            <a:off x="1866700" y="3597925"/>
            <a:ext cx="4539175" cy="686100"/>
          </a:xfrm>
          <a:prstGeom prst="rect">
            <a:avLst/>
          </a:prstGeom>
          <a:noFill/>
          <a:ln>
            <a:noFill/>
          </a:ln>
        </p:spPr>
      </p:pic>
      <p:sp>
        <p:nvSpPr>
          <p:cNvPr id="387" name="Google Shape;387;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47</a:t>
            </a:fld>
            <a:endParaRPr sz="1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Diagrammatic representation </a:t>
            </a:r>
            <a:endParaRPr/>
          </a:p>
        </p:txBody>
      </p:sp>
      <p:sp>
        <p:nvSpPr>
          <p:cNvPr id="393" name="Google Shape;393;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48</a:t>
            </a:fld>
            <a:endParaRPr/>
          </a:p>
        </p:txBody>
      </p:sp>
      <p:pic>
        <p:nvPicPr>
          <p:cNvPr id="394" name="Google Shape;394;p60"/>
          <p:cNvPicPr preferRelativeResize="0"/>
          <p:nvPr/>
        </p:nvPicPr>
        <p:blipFill>
          <a:blip r:embed="rId3">
            <a:alphaModFix/>
          </a:blip>
          <a:stretch>
            <a:fillRect/>
          </a:stretch>
        </p:blipFill>
        <p:spPr>
          <a:xfrm>
            <a:off x="1884800" y="1144125"/>
            <a:ext cx="4988081" cy="36945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Why use SVM in this case?</a:t>
            </a:r>
            <a:endParaRPr/>
          </a:p>
        </p:txBody>
      </p:sp>
      <p:sp>
        <p:nvSpPr>
          <p:cNvPr id="400" name="Google Shape;400;p6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
              <a:t>Type of data: Here, based on the type of data, we will require a classifier which produces a non-linear boundary.</a:t>
            </a:r>
            <a:endParaRPr/>
          </a:p>
          <a:p>
            <a:pPr marL="457200" lvl="0" indent="-342900" algn="just" rtl="0">
              <a:lnSpc>
                <a:spcPct val="115000"/>
              </a:lnSpc>
              <a:spcBef>
                <a:spcPts val="0"/>
              </a:spcBef>
              <a:spcAft>
                <a:spcPts val="0"/>
              </a:spcAft>
              <a:buSzPts val="1800"/>
              <a:buChar char="●"/>
            </a:pPr>
            <a:r>
              <a:rPr lang="en"/>
              <a:t>Higher accuracy: As compared to traditional classifiers like logistic regression and decision trees, results produced by SVM prove to be more accurate.  </a:t>
            </a:r>
            <a:endParaRPr/>
          </a:p>
          <a:p>
            <a:pPr marL="457200" lvl="0" indent="-342900" algn="just" rtl="0">
              <a:lnSpc>
                <a:spcPct val="115000"/>
              </a:lnSpc>
              <a:spcBef>
                <a:spcPts val="0"/>
              </a:spcBef>
              <a:spcAft>
                <a:spcPts val="0"/>
              </a:spcAft>
              <a:buSzPts val="1800"/>
              <a:buChar char="●"/>
            </a:pPr>
            <a:r>
              <a:rPr lang="en"/>
              <a:t>Handling outliers: Data recording involves infusion of noise, which can be handled by the SVM parameter ‘C’ doing the job of regularization.</a:t>
            </a:r>
            <a:endParaRPr/>
          </a:p>
          <a:p>
            <a:pPr marL="457200" lvl="0" indent="-342900" algn="just" rtl="0">
              <a:lnSpc>
                <a:spcPct val="115000"/>
              </a:lnSpc>
              <a:spcBef>
                <a:spcPts val="0"/>
              </a:spcBef>
              <a:spcAft>
                <a:spcPts val="0"/>
              </a:spcAft>
              <a:buSzPts val="1800"/>
              <a:buChar char="●"/>
            </a:pPr>
            <a:r>
              <a:rPr lang="en"/>
              <a:t>No need of transforming data: Data transformation for better modelling is handled by SVM itself.</a:t>
            </a:r>
            <a:endParaRPr/>
          </a:p>
        </p:txBody>
      </p:sp>
      <p:sp>
        <p:nvSpPr>
          <p:cNvPr id="401" name="Google Shape;401;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49</a:t>
            </a:fld>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Introduction</a:t>
            </a:r>
            <a:endParaRPr/>
          </a:p>
        </p:txBody>
      </p:sp>
      <p:sp>
        <p:nvSpPr>
          <p:cNvPr id="96" name="Google Shape;96;p1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800"/>
              <a:buNone/>
            </a:pPr>
            <a:r>
              <a:rPr lang="en"/>
              <a:t>If a user is asked to distinguish between two stimuli (presented in a random order), where one of them rarely occurs (the “odd-ball”), then a P300 wave is produced in response, and this phenomenon is known as “odd-ball paradigm”</a:t>
            </a:r>
            <a:endParaRPr/>
          </a:p>
          <a:p>
            <a:pPr marL="0" lvl="0" indent="0" algn="just" rtl="0">
              <a:lnSpc>
                <a:spcPct val="100000"/>
              </a:lnSpc>
              <a:spcBef>
                <a:spcPts val="1600"/>
              </a:spcBef>
              <a:spcAft>
                <a:spcPts val="0"/>
              </a:spcAft>
              <a:buSzPts val="1800"/>
              <a:buNone/>
            </a:pPr>
            <a:r>
              <a:rPr lang="en"/>
              <a:t>A visual paradigm based P300 speller system consists of several stages: </a:t>
            </a:r>
            <a:endParaRPr/>
          </a:p>
          <a:p>
            <a:pPr marL="457200" lvl="0" indent="-342900" algn="just" rtl="0">
              <a:lnSpc>
                <a:spcPct val="100000"/>
              </a:lnSpc>
              <a:spcBef>
                <a:spcPts val="1600"/>
              </a:spcBef>
              <a:spcAft>
                <a:spcPts val="0"/>
              </a:spcAft>
              <a:buSzPts val="1800"/>
              <a:buAutoNum type="arabicPeriod"/>
            </a:pPr>
            <a:r>
              <a:rPr lang="en"/>
              <a:t>Stimulating a subject by presenting a P300 display paradigm matrix</a:t>
            </a:r>
            <a:endParaRPr/>
          </a:p>
          <a:p>
            <a:pPr marL="457200" lvl="0" indent="-342900" algn="just" rtl="0">
              <a:lnSpc>
                <a:spcPct val="100000"/>
              </a:lnSpc>
              <a:spcBef>
                <a:spcPts val="0"/>
              </a:spcBef>
              <a:spcAft>
                <a:spcPts val="0"/>
              </a:spcAft>
              <a:buSzPts val="1800"/>
              <a:buAutoNum type="arabicPeriod"/>
            </a:pPr>
            <a:r>
              <a:rPr lang="en"/>
              <a:t>Recording the EEG</a:t>
            </a:r>
            <a:endParaRPr/>
          </a:p>
          <a:p>
            <a:pPr marL="457200" lvl="0" indent="-342900" algn="just" rtl="0">
              <a:lnSpc>
                <a:spcPct val="100000"/>
              </a:lnSpc>
              <a:spcBef>
                <a:spcPts val="0"/>
              </a:spcBef>
              <a:spcAft>
                <a:spcPts val="0"/>
              </a:spcAft>
              <a:buSzPts val="1800"/>
              <a:buAutoNum type="arabicPeriod"/>
            </a:pPr>
            <a:r>
              <a:rPr lang="en"/>
              <a:t>Signal preprocessing</a:t>
            </a:r>
            <a:endParaRPr/>
          </a:p>
          <a:p>
            <a:pPr marL="457200" lvl="0" indent="-342900" algn="just" rtl="0">
              <a:lnSpc>
                <a:spcPct val="100000"/>
              </a:lnSpc>
              <a:spcBef>
                <a:spcPts val="0"/>
              </a:spcBef>
              <a:spcAft>
                <a:spcPts val="0"/>
              </a:spcAft>
              <a:buSzPts val="1800"/>
              <a:buAutoNum type="arabicPeriod"/>
            </a:pPr>
            <a:r>
              <a:rPr lang="en"/>
              <a:t>Feature extraction</a:t>
            </a:r>
            <a:endParaRPr/>
          </a:p>
          <a:p>
            <a:pPr marL="457200" lvl="0" indent="-342900" algn="just" rtl="0">
              <a:lnSpc>
                <a:spcPct val="100000"/>
              </a:lnSpc>
              <a:spcBef>
                <a:spcPts val="0"/>
              </a:spcBef>
              <a:spcAft>
                <a:spcPts val="0"/>
              </a:spcAft>
              <a:buSzPts val="1800"/>
              <a:buAutoNum type="arabicPeriod"/>
            </a:pPr>
            <a:r>
              <a:rPr lang="en"/>
              <a:t>Classification </a:t>
            </a:r>
            <a:endParaRPr/>
          </a:p>
        </p:txBody>
      </p:sp>
      <p:sp>
        <p:nvSpPr>
          <p:cNvPr id="97" name="Google Shape;9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5</a:t>
            </a:fld>
            <a:endParaRPr sz="1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06" name="Google Shape;406;p62"/>
          <p:cNvPicPr preferRelativeResize="0"/>
          <p:nvPr/>
        </p:nvPicPr>
        <p:blipFill rotWithShape="1">
          <a:blip r:embed="rId3">
            <a:alphaModFix/>
          </a:blip>
          <a:srcRect/>
          <a:stretch/>
        </p:blipFill>
        <p:spPr>
          <a:xfrm>
            <a:off x="1389213" y="1262375"/>
            <a:ext cx="6365576" cy="3513850"/>
          </a:xfrm>
          <a:prstGeom prst="rect">
            <a:avLst/>
          </a:prstGeom>
          <a:noFill/>
          <a:ln>
            <a:noFill/>
          </a:ln>
        </p:spPr>
      </p:pic>
      <p:sp>
        <p:nvSpPr>
          <p:cNvPr id="407" name="Google Shape;407;p6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Comparison of SVM with traditional classifiers</a:t>
            </a:r>
            <a:endParaRPr/>
          </a:p>
        </p:txBody>
      </p:sp>
      <p:sp>
        <p:nvSpPr>
          <p:cNvPr id="408" name="Google Shape;408;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50</a:t>
            </a:fld>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Transformation of data by SVM</a:t>
            </a:r>
            <a:endParaRPr/>
          </a:p>
        </p:txBody>
      </p:sp>
      <p:sp>
        <p:nvSpPr>
          <p:cNvPr id="414" name="Google Shape;414;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51</a:t>
            </a:fld>
            <a:endParaRPr/>
          </a:p>
        </p:txBody>
      </p:sp>
      <p:pic>
        <p:nvPicPr>
          <p:cNvPr id="415" name="Google Shape;415;p63"/>
          <p:cNvPicPr preferRelativeResize="0"/>
          <p:nvPr/>
        </p:nvPicPr>
        <p:blipFill>
          <a:blip r:embed="rId3">
            <a:alphaModFix/>
          </a:blip>
          <a:stretch>
            <a:fillRect/>
          </a:stretch>
        </p:blipFill>
        <p:spPr>
          <a:xfrm>
            <a:off x="2108425" y="1611550"/>
            <a:ext cx="4633175" cy="24978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6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Ensemble SVM</a:t>
            </a:r>
            <a:endParaRPr/>
          </a:p>
        </p:txBody>
      </p:sp>
      <p:sp>
        <p:nvSpPr>
          <p:cNvPr id="421" name="Google Shape;421;p64"/>
          <p:cNvSpPr txBox="1">
            <a:spLocks noGrp="1"/>
          </p:cNvSpPr>
          <p:nvPr>
            <p:ph type="body" idx="1"/>
          </p:nvPr>
        </p:nvSpPr>
        <p:spPr>
          <a:xfrm>
            <a:off x="387900" y="1275800"/>
            <a:ext cx="8368200" cy="32928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
              <a:t>Averages out various classifier scores for a particular task to reduce variability produced by each one of them.</a:t>
            </a:r>
            <a:endParaRPr/>
          </a:p>
          <a:p>
            <a:pPr marL="457200" lvl="0" indent="-342900" algn="just" rtl="0">
              <a:lnSpc>
                <a:spcPct val="115000"/>
              </a:lnSpc>
              <a:spcBef>
                <a:spcPts val="0"/>
              </a:spcBef>
              <a:spcAft>
                <a:spcPts val="0"/>
              </a:spcAft>
              <a:buSzPts val="1800"/>
              <a:buChar char="●"/>
            </a:pPr>
            <a:r>
              <a:rPr lang="en"/>
              <a:t>Employs one of the two methods:-</a:t>
            </a:r>
            <a:endParaRPr/>
          </a:p>
          <a:p>
            <a:pPr marL="914400" lvl="0" indent="-342900" algn="just" rtl="0">
              <a:lnSpc>
                <a:spcPct val="115000"/>
              </a:lnSpc>
              <a:spcBef>
                <a:spcPts val="0"/>
              </a:spcBef>
              <a:spcAft>
                <a:spcPts val="0"/>
              </a:spcAft>
              <a:buSzPts val="1800"/>
              <a:buAutoNum type="arabicPeriod"/>
            </a:pPr>
            <a:r>
              <a:rPr lang="en"/>
              <a:t>Bagging: Training on randomly chosen samples via a bootstrap technique.</a:t>
            </a:r>
            <a:endParaRPr/>
          </a:p>
          <a:p>
            <a:pPr marL="914400" lvl="0" indent="-342900" algn="just" rtl="0">
              <a:lnSpc>
                <a:spcPct val="115000"/>
              </a:lnSpc>
              <a:spcBef>
                <a:spcPts val="0"/>
              </a:spcBef>
              <a:spcAft>
                <a:spcPts val="0"/>
              </a:spcAft>
              <a:buSzPts val="1800"/>
              <a:buAutoNum type="arabicPeriod"/>
            </a:pPr>
            <a:r>
              <a:rPr lang="en"/>
              <a:t>Boosting: Training on samples based on their probability distribution, which is updated in proportion to the erroneousness of the sample. </a:t>
            </a:r>
            <a:endParaRPr/>
          </a:p>
          <a:p>
            <a:pPr marL="457200" lvl="0" indent="-342900" algn="just" rtl="0">
              <a:lnSpc>
                <a:spcPct val="115000"/>
              </a:lnSpc>
              <a:spcBef>
                <a:spcPts val="0"/>
              </a:spcBef>
              <a:spcAft>
                <a:spcPts val="0"/>
              </a:spcAft>
              <a:buSzPts val="1800"/>
              <a:buChar char="●"/>
            </a:pPr>
            <a:r>
              <a:rPr lang="en"/>
              <a:t>Aggregation of individually trained SVMs to make decisions, is based on several methods like majority voting and least-squares estimation-based weighting.</a:t>
            </a:r>
            <a:endParaRPr/>
          </a:p>
        </p:txBody>
      </p:sp>
      <p:sp>
        <p:nvSpPr>
          <p:cNvPr id="422" name="Google Shape;422;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52</a:t>
            </a:fld>
            <a:endParaRPr sz="1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SUMMARY</a:t>
            </a:r>
            <a:endParaRPr/>
          </a:p>
        </p:txBody>
      </p:sp>
      <p:sp>
        <p:nvSpPr>
          <p:cNvPr id="428" name="Google Shape;428;p65"/>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
              <a:t>P300 speller for Brain-Computer Interface systems aims to provide a direct communication between computer-machine and human brain, without any muscular activity. </a:t>
            </a:r>
            <a:endParaRPr/>
          </a:p>
          <a:p>
            <a:pPr marL="457200" lvl="0" indent="-342900" algn="just" rtl="0">
              <a:lnSpc>
                <a:spcPct val="115000"/>
              </a:lnSpc>
              <a:spcBef>
                <a:spcPts val="0"/>
              </a:spcBef>
              <a:spcAft>
                <a:spcPts val="0"/>
              </a:spcAft>
              <a:buSzPts val="1800"/>
              <a:buChar char="●"/>
            </a:pPr>
            <a:r>
              <a:rPr lang="en"/>
              <a:t>We aim to design a real-time EEG-based communication system using brain-computer interface (BCI) technologies implementing Machine Learning(ML) and using Enobio headset as an EEG Input system. </a:t>
            </a:r>
            <a:endParaRPr/>
          </a:p>
          <a:p>
            <a:pPr marL="457200" lvl="0" indent="-342900" algn="just" rtl="0">
              <a:lnSpc>
                <a:spcPct val="115000"/>
              </a:lnSpc>
              <a:spcBef>
                <a:spcPts val="0"/>
              </a:spcBef>
              <a:spcAft>
                <a:spcPts val="0"/>
              </a:spcAft>
              <a:buSzPts val="1800"/>
              <a:buChar char="●"/>
            </a:pPr>
            <a:r>
              <a:rPr lang="en"/>
              <a:t>We propose to use the Support Vector Machines (SVM) classification technique. </a:t>
            </a:r>
            <a:endParaRPr/>
          </a:p>
        </p:txBody>
      </p:sp>
      <p:sp>
        <p:nvSpPr>
          <p:cNvPr id="429" name="Google Shape;429;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53</a:t>
            </a:fld>
            <a:endParaRPr sz="1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SUMMARY</a:t>
            </a:r>
            <a:endParaRPr/>
          </a:p>
        </p:txBody>
      </p:sp>
      <p:sp>
        <p:nvSpPr>
          <p:cNvPr id="435" name="Google Shape;435;p6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
              <a:t>Our proposed system would have 4 modules namely: 8-channel Enobio EEG machine, NIC software (compatible with the Enobio machine), P300 Speller GUI and ML module. </a:t>
            </a:r>
            <a:endParaRPr/>
          </a:p>
          <a:p>
            <a:pPr marL="0" lvl="0" indent="0" algn="just" rtl="0">
              <a:lnSpc>
                <a:spcPct val="115000"/>
              </a:lnSpc>
              <a:spcBef>
                <a:spcPts val="1600"/>
              </a:spcBef>
              <a:spcAft>
                <a:spcPts val="1600"/>
              </a:spcAft>
              <a:buSzPts val="1800"/>
              <a:buNone/>
            </a:pPr>
            <a:endParaRPr/>
          </a:p>
        </p:txBody>
      </p:sp>
      <p:sp>
        <p:nvSpPr>
          <p:cNvPr id="436" name="Google Shape;436;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54</a:t>
            </a:fld>
            <a:endParaRPr sz="1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Conclusion</a:t>
            </a:r>
            <a:endParaRPr/>
          </a:p>
        </p:txBody>
      </p:sp>
      <p:sp>
        <p:nvSpPr>
          <p:cNvPr id="442" name="Google Shape;442;p6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
              <a:t>Literature survey of the topic has been completed.</a:t>
            </a:r>
            <a:endParaRPr/>
          </a:p>
          <a:p>
            <a:pPr marL="457200" lvl="0" indent="-342900" algn="just" rtl="0">
              <a:lnSpc>
                <a:spcPct val="115000"/>
              </a:lnSpc>
              <a:spcBef>
                <a:spcPts val="0"/>
              </a:spcBef>
              <a:spcAft>
                <a:spcPts val="0"/>
              </a:spcAft>
              <a:buSzPts val="1800"/>
              <a:buChar char="●"/>
            </a:pPr>
            <a:r>
              <a:rPr lang="en"/>
              <a:t>Requirements have been noted.</a:t>
            </a:r>
            <a:endParaRPr/>
          </a:p>
          <a:p>
            <a:pPr marL="457200" lvl="0" indent="-342900" algn="just" rtl="0">
              <a:lnSpc>
                <a:spcPct val="115000"/>
              </a:lnSpc>
              <a:spcBef>
                <a:spcPts val="0"/>
              </a:spcBef>
              <a:spcAft>
                <a:spcPts val="0"/>
              </a:spcAft>
              <a:buSzPts val="1800"/>
              <a:buChar char="●"/>
            </a:pPr>
            <a:r>
              <a:rPr lang="en"/>
              <a:t>System design has been proposed and analysed.</a:t>
            </a:r>
            <a:endParaRPr/>
          </a:p>
          <a:p>
            <a:pPr marL="457200" lvl="0" indent="-342900" algn="just" rtl="0">
              <a:lnSpc>
                <a:spcPct val="115000"/>
              </a:lnSpc>
              <a:spcBef>
                <a:spcPts val="0"/>
              </a:spcBef>
              <a:spcAft>
                <a:spcPts val="0"/>
              </a:spcAft>
              <a:buSzPts val="1800"/>
              <a:buChar char="●"/>
            </a:pPr>
            <a:r>
              <a:rPr lang="en"/>
              <a:t>Implementation of the P300 speller GUI is almost complete.</a:t>
            </a:r>
            <a:endParaRPr/>
          </a:p>
          <a:p>
            <a:pPr marL="457200" lvl="0" indent="-342900" algn="just" rtl="0">
              <a:lnSpc>
                <a:spcPct val="115000"/>
              </a:lnSpc>
              <a:spcBef>
                <a:spcPts val="0"/>
              </a:spcBef>
              <a:spcAft>
                <a:spcPts val="0"/>
              </a:spcAft>
              <a:buSzPts val="1800"/>
              <a:buChar char="●"/>
            </a:pPr>
            <a:r>
              <a:rPr lang="en"/>
              <a:t>Communication mechanism between NIC and P300 speller GUI has been implemented. </a:t>
            </a:r>
            <a:endParaRPr/>
          </a:p>
        </p:txBody>
      </p:sp>
      <p:sp>
        <p:nvSpPr>
          <p:cNvPr id="443" name="Google Shape;443;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55</a:t>
            </a:fld>
            <a:endParaRPr sz="1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References:</a:t>
            </a:r>
            <a:endParaRPr/>
          </a:p>
        </p:txBody>
      </p:sp>
      <p:sp>
        <p:nvSpPr>
          <p:cNvPr id="449" name="Google Shape;449;p68"/>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AutoNum type="arabicParenR"/>
            </a:pPr>
            <a:r>
              <a:rPr lang="en"/>
              <a:t>A. Rakotomamonjy, and V. Guigue, “BCI competition III: dataset II- ensemble of SVMs for BCI P300 speller,” IEEE Trans Biomed Eng, vol. 55, no. 3, pp. 1147-54, Mar, 2008.</a:t>
            </a:r>
            <a:endParaRPr/>
          </a:p>
          <a:p>
            <a:pPr marL="457200" lvl="0" indent="-342900" algn="just" rtl="0">
              <a:lnSpc>
                <a:spcPct val="115000"/>
              </a:lnSpc>
              <a:spcBef>
                <a:spcPts val="0"/>
              </a:spcBef>
              <a:spcAft>
                <a:spcPts val="0"/>
              </a:spcAft>
              <a:buSzPts val="1800"/>
              <a:buAutoNum type="arabicParenR"/>
            </a:pPr>
            <a:r>
              <a:rPr lang="en"/>
              <a:t>L. A. Farwell, and E. Donchin, “Talking off the top of your head: toward a mental prosthesis utilizing event-related brain potentials,Electroencephalogr Clin Neurophysiol,vol. 70, no. 6, pp. 510-23, Dec, 1988.</a:t>
            </a:r>
            <a:endParaRPr/>
          </a:p>
          <a:p>
            <a:pPr marL="457200" lvl="0" indent="-342900" algn="just" rtl="0">
              <a:lnSpc>
                <a:spcPct val="115000"/>
              </a:lnSpc>
              <a:spcBef>
                <a:spcPts val="0"/>
              </a:spcBef>
              <a:spcAft>
                <a:spcPts val="0"/>
              </a:spcAft>
              <a:buSzPts val="1800"/>
              <a:buAutoNum type="arabicParenR"/>
            </a:pPr>
            <a:r>
              <a:rPr lang="en"/>
              <a:t>S. Kundu and S. Ari, "Score normalization of ensemble SVMs for brain-computer interface P300 speller," 2017 8th International Conference on Computing, Communication and Networking Technologies (ICCCNT), Delhi, 2017.</a:t>
            </a:r>
            <a:endParaRPr/>
          </a:p>
        </p:txBody>
      </p:sp>
      <p:sp>
        <p:nvSpPr>
          <p:cNvPr id="450" name="Google Shape;450;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56</a:t>
            </a:fld>
            <a:endParaRPr sz="1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9"/>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References:</a:t>
            </a:r>
            <a:endParaRPr/>
          </a:p>
        </p:txBody>
      </p:sp>
      <p:sp>
        <p:nvSpPr>
          <p:cNvPr id="456" name="Google Shape;456;p69"/>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n" dirty="0"/>
              <a:t>4) L. F. Nicolas-Alonso and J. Gomez-Gil, “Brain computer interfaces, a review,” Sensors, vol. 12, no. 2, pp. 1211–1279, 2012.</a:t>
            </a:r>
            <a:endParaRPr dirty="0"/>
          </a:p>
          <a:p>
            <a:pPr marL="0" lvl="0" indent="0" algn="just" rtl="0">
              <a:lnSpc>
                <a:spcPct val="115000"/>
              </a:lnSpc>
              <a:spcBef>
                <a:spcPts val="1600"/>
              </a:spcBef>
              <a:spcAft>
                <a:spcPts val="0"/>
              </a:spcAft>
              <a:buSzPts val="1800"/>
              <a:buNone/>
            </a:pPr>
            <a:r>
              <a:rPr lang="en" dirty="0"/>
              <a:t>5) Chaurasiya, Rahul &amp; Londhe, Narendra &amp; Ghosh, S. (2015). An Efficient P300 Speller System for Brain- Computer Interface.</a:t>
            </a:r>
            <a:endParaRPr dirty="0"/>
          </a:p>
          <a:p>
            <a:pPr marL="0" lvl="0" indent="0" algn="just" rtl="0">
              <a:lnSpc>
                <a:spcPct val="115000"/>
              </a:lnSpc>
              <a:spcBef>
                <a:spcPts val="1600"/>
              </a:spcBef>
              <a:spcAft>
                <a:spcPts val="0"/>
              </a:spcAft>
              <a:buSzPts val="1800"/>
              <a:buNone/>
            </a:pPr>
            <a:r>
              <a:rPr lang="en" dirty="0"/>
              <a:t>6) S. Xing, R. McCardle and S. Xie, "Reading the mind: The potential of electroencephalography in brain computer interfaces," 2012 19th International Conference on Mechatronics and Machine Vision in Practice (M2VIP), Auckland, 2012.</a:t>
            </a:r>
            <a:endParaRPr dirty="0"/>
          </a:p>
          <a:p>
            <a:pPr marL="0" lvl="0" indent="0" algn="just" rtl="0">
              <a:lnSpc>
                <a:spcPct val="115000"/>
              </a:lnSpc>
              <a:spcBef>
                <a:spcPts val="1600"/>
              </a:spcBef>
              <a:spcAft>
                <a:spcPts val="1600"/>
              </a:spcAft>
              <a:buSzPts val="1800"/>
              <a:buNone/>
            </a:pPr>
            <a:endParaRPr dirty="0"/>
          </a:p>
        </p:txBody>
      </p:sp>
      <p:sp>
        <p:nvSpPr>
          <p:cNvPr id="457" name="Google Shape;457;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57</a:t>
            </a:fld>
            <a:endParaRPr sz="1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70"/>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a:t>Thank You!</a:t>
            </a:r>
            <a:endParaRPr/>
          </a:p>
        </p:txBody>
      </p:sp>
      <p:sp>
        <p:nvSpPr>
          <p:cNvPr id="463" name="Google Shape;463;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58</a:t>
            </a:fld>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Introduction</a:t>
            </a:r>
            <a:endParaRPr/>
          </a:p>
        </p:txBody>
      </p:sp>
      <p:pic>
        <p:nvPicPr>
          <p:cNvPr id="103" name="Google Shape;103;p18"/>
          <p:cNvPicPr preferRelativeResize="0"/>
          <p:nvPr/>
        </p:nvPicPr>
        <p:blipFill rotWithShape="1">
          <a:blip r:embed="rId3">
            <a:alphaModFix/>
          </a:blip>
          <a:srcRect/>
          <a:stretch/>
        </p:blipFill>
        <p:spPr>
          <a:xfrm>
            <a:off x="1469575" y="1337075"/>
            <a:ext cx="6480575" cy="3199750"/>
          </a:xfrm>
          <a:prstGeom prst="rect">
            <a:avLst/>
          </a:prstGeom>
          <a:noFill/>
          <a:ln>
            <a:noFill/>
          </a:ln>
        </p:spPr>
      </p:pic>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6</a:t>
            </a:fld>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a:t>Problem Statement</a:t>
            </a:r>
            <a:endParaRPr/>
          </a:p>
        </p:txBody>
      </p:sp>
      <p:sp>
        <p:nvSpPr>
          <p:cNvPr id="110" name="Google Shape;11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7</a:t>
            </a:fld>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Problem Statement :</a:t>
            </a:r>
            <a:endParaRPr/>
          </a:p>
        </p:txBody>
      </p:sp>
      <p:sp>
        <p:nvSpPr>
          <p:cNvPr id="116" name="Google Shape;116;p20"/>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n"/>
              <a:t>To develop an efficient, real-time system that: </a:t>
            </a:r>
            <a:endParaRPr/>
          </a:p>
          <a:p>
            <a:pPr marL="457200" lvl="0" indent="-342900" algn="just" rtl="0">
              <a:lnSpc>
                <a:spcPct val="115000"/>
              </a:lnSpc>
              <a:spcBef>
                <a:spcPts val="1600"/>
              </a:spcBef>
              <a:spcAft>
                <a:spcPts val="0"/>
              </a:spcAft>
              <a:buSzPts val="1800"/>
              <a:buAutoNum type="arabicPeriod"/>
            </a:pPr>
            <a:r>
              <a:rPr lang="en"/>
              <a:t>Implements P300 speller</a:t>
            </a:r>
            <a:endParaRPr/>
          </a:p>
          <a:p>
            <a:pPr marL="457200" lvl="0" indent="-342900" algn="just" rtl="0">
              <a:lnSpc>
                <a:spcPct val="115000"/>
              </a:lnSpc>
              <a:spcBef>
                <a:spcPts val="0"/>
              </a:spcBef>
              <a:spcAft>
                <a:spcPts val="0"/>
              </a:spcAft>
              <a:buSzPts val="1800"/>
              <a:buAutoNum type="arabicPeriod"/>
            </a:pPr>
            <a:r>
              <a:rPr lang="en"/>
              <a:t>Gathers EEG data at appropriate intervals. </a:t>
            </a:r>
            <a:endParaRPr/>
          </a:p>
          <a:p>
            <a:pPr marL="457200" lvl="0" indent="-342900" algn="just" rtl="0">
              <a:lnSpc>
                <a:spcPct val="115000"/>
              </a:lnSpc>
              <a:spcBef>
                <a:spcPts val="0"/>
              </a:spcBef>
              <a:spcAft>
                <a:spcPts val="0"/>
              </a:spcAft>
              <a:buSzPts val="1800"/>
              <a:buAutoNum type="arabicPeriod"/>
            </a:pPr>
            <a:r>
              <a:rPr lang="en"/>
              <a:t>Analyses the EEG signals </a:t>
            </a:r>
            <a:endParaRPr/>
          </a:p>
          <a:p>
            <a:pPr marL="457200" lvl="0" indent="-342900" algn="just" rtl="0">
              <a:lnSpc>
                <a:spcPct val="115000"/>
              </a:lnSpc>
              <a:spcBef>
                <a:spcPts val="0"/>
              </a:spcBef>
              <a:spcAft>
                <a:spcPts val="0"/>
              </a:spcAft>
              <a:buSzPts val="1800"/>
              <a:buAutoNum type="arabicPeriod"/>
            </a:pPr>
            <a:r>
              <a:rPr lang="en"/>
              <a:t>Generates accurate output alphabets and numbers</a:t>
            </a:r>
            <a:endParaRPr/>
          </a:p>
          <a:p>
            <a:pPr marL="457200" lvl="0" indent="-342900" algn="just" rtl="0">
              <a:lnSpc>
                <a:spcPct val="115000"/>
              </a:lnSpc>
              <a:spcBef>
                <a:spcPts val="0"/>
              </a:spcBef>
              <a:spcAft>
                <a:spcPts val="0"/>
              </a:spcAft>
              <a:buSzPts val="1800"/>
              <a:buAutoNum type="arabicPeriod"/>
            </a:pPr>
            <a:r>
              <a:rPr lang="en"/>
              <a:t>Acts as a word suggestion tool.</a:t>
            </a:r>
            <a:endParaRPr/>
          </a:p>
        </p:txBody>
      </p:sp>
      <p:sp>
        <p:nvSpPr>
          <p:cNvPr id="117" name="Google Shape;11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8</a:t>
            </a:fld>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a:t>Motivation</a:t>
            </a:r>
            <a:endParaRPr/>
          </a:p>
        </p:txBody>
      </p:sp>
      <p:sp>
        <p:nvSpPr>
          <p:cNvPr id="123" name="Google Shape;12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sz="1400"/>
              <a:t>9</a:t>
            </a:fld>
            <a:endParaRPr sz="1400"/>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3358</Words>
  <Application>Microsoft Office PowerPoint</Application>
  <PresentationFormat>On-screen Show (16:9)</PresentationFormat>
  <Paragraphs>275</Paragraphs>
  <Slides>58</Slides>
  <Notes>58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Roboto Slab</vt:lpstr>
      <vt:lpstr>Roboto</vt:lpstr>
      <vt:lpstr>Arial</vt:lpstr>
      <vt:lpstr>Times New Roman</vt:lpstr>
      <vt:lpstr>Marina</vt:lpstr>
      <vt:lpstr>B.Tech. Project Phase I  P300 Speller System for  Brain Computer Interface  Guided By  Prof. S. S. Suratkar       Praveen Suthar (151070018) Prafull Parmar (151070025) Yash Barapatre (151070030) Aditya Samant (151070038)    </vt:lpstr>
      <vt:lpstr>Index</vt:lpstr>
      <vt:lpstr>Introduction</vt:lpstr>
      <vt:lpstr>Introduction</vt:lpstr>
      <vt:lpstr>Introduction</vt:lpstr>
      <vt:lpstr>Introduction</vt:lpstr>
      <vt:lpstr>Problem Statement</vt:lpstr>
      <vt:lpstr>Problem Statement :</vt:lpstr>
      <vt:lpstr>Motivation</vt:lpstr>
      <vt:lpstr>Motivation</vt:lpstr>
      <vt:lpstr>Motivation</vt:lpstr>
      <vt:lpstr>Motivation</vt:lpstr>
      <vt:lpstr>Literature Survey</vt:lpstr>
      <vt:lpstr>Survey 1 : “Talking off the top of your head: toward a mental prosthesis utilizing event-related brain potentials”</vt:lpstr>
      <vt:lpstr>Survey 1 </vt:lpstr>
      <vt:lpstr>Survey 2 : “BCI Competition III: Dataset II - Ensemble of SVMs for BCI P300 Speller”(2008) </vt:lpstr>
      <vt:lpstr>Survey 2 </vt:lpstr>
      <vt:lpstr>Survey 2 </vt:lpstr>
      <vt:lpstr>Survey 3 : “BCI Competition 2003—Data Set IIb: Support Vector Machines for the P300 Speller Paradigm”</vt:lpstr>
      <vt:lpstr>Survey 3 </vt:lpstr>
      <vt:lpstr>Survey 4 : “Score normalization of Ensemble SVMs for BCI P300 Speller” (2017)</vt:lpstr>
      <vt:lpstr>Survey 4 </vt:lpstr>
      <vt:lpstr>Survey 5 : “The BCI Competition 2003: Progress and Perspectives in Detection and Discrimination of EEG Single Trials”</vt:lpstr>
      <vt:lpstr>Survey 5</vt:lpstr>
      <vt:lpstr>Literature Survey Conclusion:</vt:lpstr>
      <vt:lpstr>Proposed System Design</vt:lpstr>
      <vt:lpstr>Proposed System Design :</vt:lpstr>
      <vt:lpstr>PowerPoint Presentation</vt:lpstr>
      <vt:lpstr>Proposed System Design : Enobio EEG</vt:lpstr>
      <vt:lpstr>Proposed System Design : Enobio EEG</vt:lpstr>
      <vt:lpstr>Images of Enobio 3G (8 Channel)</vt:lpstr>
      <vt:lpstr>Proposed System Design : NIC</vt:lpstr>
      <vt:lpstr>Snapshots of NIC</vt:lpstr>
      <vt:lpstr>Snapshots of NIC</vt:lpstr>
      <vt:lpstr>Snapshots of NIC</vt:lpstr>
      <vt:lpstr>Proposed System Design : P300 GUI</vt:lpstr>
      <vt:lpstr>Snapshots of P300 GUI </vt:lpstr>
      <vt:lpstr>Snapshots of P300 GUI </vt:lpstr>
      <vt:lpstr>Snapshots of P300 GUI </vt:lpstr>
      <vt:lpstr>Proposed System Design : ML Module</vt:lpstr>
      <vt:lpstr>Dataset</vt:lpstr>
      <vt:lpstr>The Dataset</vt:lpstr>
      <vt:lpstr>The Dataset</vt:lpstr>
      <vt:lpstr>PowerPoint Presentation</vt:lpstr>
      <vt:lpstr>Algorithms</vt:lpstr>
      <vt:lpstr>Task</vt:lpstr>
      <vt:lpstr>Support Vector Machines (SVM)</vt:lpstr>
      <vt:lpstr>Diagrammatic representation </vt:lpstr>
      <vt:lpstr>Why use SVM in this case?</vt:lpstr>
      <vt:lpstr>Comparison of SVM with traditional classifiers</vt:lpstr>
      <vt:lpstr>Transformation of data by SVM</vt:lpstr>
      <vt:lpstr>Ensemble SVM</vt:lpstr>
      <vt:lpstr>SUMMARY</vt:lpstr>
      <vt:lpstr>SUMMARY</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B.Tech Project Phase I  P300 Speller System for  Brain Computer Interface  Guided By  Prof. S. S. Suratkar       Praveen Suthar (151070018) Prafull Parmar (151070025) Yash Barapatre (151070030) Aditya Samant (151070038)    </dc:title>
  <cp:lastModifiedBy>Praveen Suthar</cp:lastModifiedBy>
  <cp:revision>4</cp:revision>
  <dcterms:modified xsi:type="dcterms:W3CDTF">2018-12-13T04:47:38Z</dcterms:modified>
</cp:coreProperties>
</file>