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Roboto Slab"/>
      <p:regular r:id="rId56"/>
      <p:bold r:id="rId57"/>
    </p:embeddedFon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obotoSlab-bold.fntdata"/><Relationship Id="rId12" Type="http://schemas.openxmlformats.org/officeDocument/2006/relationships/slide" Target="slides/slide8.xml"/><Relationship Id="rId56" Type="http://schemas.openxmlformats.org/officeDocument/2006/relationships/font" Target="fonts/RobotoSlab-regular.fntdata"/><Relationship Id="rId15" Type="http://schemas.openxmlformats.org/officeDocument/2006/relationships/slide" Target="slides/slide11.xml"/><Relationship Id="rId59" Type="http://schemas.openxmlformats.org/officeDocument/2006/relationships/font" Target="fonts/Roboto-bold.fntdata"/><Relationship Id="rId14" Type="http://schemas.openxmlformats.org/officeDocument/2006/relationships/slide" Target="slides/slide10.xml"/><Relationship Id="rId58" Type="http://schemas.openxmlformats.org/officeDocument/2006/relationships/font" Target="fonts/Robo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42f3ca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42f3ca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42f3cad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42f3cad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42f3ca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42f3ca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42f3ca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42f3ca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a3d8a3a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a3d8a3a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a3d8a3ab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a3d8a3a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a3d8a3ab0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a3d8a3a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3d8a3ab0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3d8a3ab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a3d8a3ab0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a3d8a3a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42f3ca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42f3ca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3d8a3ab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3d8a3ab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a3d8a3ab0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3d8a3ab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3d8a3ab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3d8a3ab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a3d8a3ab0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a3d8a3ab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9c32b214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9c32b214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9c32b214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9c32b214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9c32b2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9c32b2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9c32b21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9c32b21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9c32b21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9c32b21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642f3cad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642f3c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432389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432389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642f3cad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642f3ca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a406eea29_3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a406eea2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a406eea29_3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a406eea2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a41ed8ab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a41ed8ab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a406eea29_3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a406eea2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a41ed8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a41ed8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a406eea29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a406eea29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a406eea29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a406eea29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a41ed8aba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a41ed8aba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6432389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6432389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a406eea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a406eea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6432389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6432389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a406eea2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a406eea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a41ed8aba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a41ed8ab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6432389f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6432389f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6432389f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6432389f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6432389f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6432389f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a41ed8ab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a41ed8a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a41ed8aba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a41ed8aba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6432389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6432389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a41ed8aba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a41ed8aba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a41ed8a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a41ed8a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432389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432389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432389f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432389f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432389f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432389f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a41ed8a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a41ed8a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81246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atin typeface="Arial"/>
                <a:ea typeface="Arial"/>
                <a:cs typeface="Arial"/>
                <a:sym typeface="Arial"/>
              </a:defRPr>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farwellbrainfingerprinting.com/pdf/Farwell-Donchin-1988-Talking-Off-the-Top-of-Your-Head-BCI-brain-computer-interfac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ieeexplore.ieee.org/document/445405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ieeexplore.ieee.org/document/820411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49700" y="1043025"/>
            <a:ext cx="66312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P300 Speller System for </a:t>
            </a:r>
            <a:endParaRPr/>
          </a:p>
          <a:p>
            <a:pPr indent="0" lvl="0" marL="0" rtl="0" algn="ctr">
              <a:spcBef>
                <a:spcPts val="0"/>
              </a:spcBef>
              <a:spcAft>
                <a:spcPts val="0"/>
              </a:spcAft>
              <a:buNone/>
            </a:pPr>
            <a:r>
              <a:rPr lang="en"/>
              <a:t>Brain Computer Interface</a:t>
            </a:r>
            <a:endParaRPr/>
          </a:p>
        </p:txBody>
      </p:sp>
      <p:sp>
        <p:nvSpPr>
          <p:cNvPr id="64" name="Google Shape;64;p13"/>
          <p:cNvSpPr txBox="1"/>
          <p:nvPr>
            <p:ph idx="1" type="subTitle"/>
          </p:nvPr>
        </p:nvSpPr>
        <p:spPr>
          <a:xfrm>
            <a:off x="1680300" y="2891575"/>
            <a:ext cx="5970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PraveenKumar Suthar(15100018)</a:t>
            </a:r>
            <a:endParaRPr/>
          </a:p>
          <a:p>
            <a:pPr indent="0" lvl="0" marL="0" rtl="0" algn="ctr">
              <a:spcBef>
                <a:spcPts val="0"/>
              </a:spcBef>
              <a:spcAft>
                <a:spcPts val="0"/>
              </a:spcAft>
              <a:buNone/>
            </a:pPr>
            <a:r>
              <a:rPr lang="en"/>
              <a:t>Prafull Dinesh Parmar(151070025)</a:t>
            </a:r>
            <a:endParaRPr/>
          </a:p>
          <a:p>
            <a:pPr indent="0" lvl="0" marL="0" rtl="0" algn="ctr">
              <a:spcBef>
                <a:spcPts val="0"/>
              </a:spcBef>
              <a:spcAft>
                <a:spcPts val="0"/>
              </a:spcAft>
              <a:buNone/>
            </a:pPr>
            <a:r>
              <a:rPr lang="en"/>
              <a:t>Yash Bhushan Barapatre(151070030)</a:t>
            </a:r>
            <a:endParaRPr/>
          </a:p>
          <a:p>
            <a:pPr indent="0" lvl="0" marL="0" rtl="0" algn="ctr">
              <a:spcBef>
                <a:spcPts val="0"/>
              </a:spcBef>
              <a:spcAft>
                <a:spcPts val="0"/>
              </a:spcAft>
              <a:buNone/>
            </a:pPr>
            <a:r>
              <a:rPr lang="en"/>
              <a:t>Aditya Manish Samant(151070035)</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33" name="Google Shape;13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significant characteristics of human beings is their capability to communicate. The richness and complexity of communication between people play an important role in relationships.However, direct conveyance of emotions, concepts and thoughts from one brain to another brain is still impossible.</a:t>
            </a:r>
            <a:endParaRPr/>
          </a:p>
          <a:p>
            <a:pPr indent="-342900" lvl="0" marL="457200" rtl="0" algn="l">
              <a:spcBef>
                <a:spcPts val="0"/>
              </a:spcBef>
              <a:spcAft>
                <a:spcPts val="0"/>
              </a:spcAft>
              <a:buSzPts val="1800"/>
              <a:buChar char="●"/>
            </a:pPr>
            <a:r>
              <a:rPr lang="en"/>
              <a:t>They have to be converted into verbal/written messages, drawings, gestures or other distinguishable expressions.</a:t>
            </a:r>
            <a:endParaRPr/>
          </a:p>
          <a:p>
            <a:pPr indent="-342900" lvl="0" marL="457200" rtl="0" algn="l">
              <a:spcBef>
                <a:spcPts val="0"/>
              </a:spcBef>
              <a:spcAft>
                <a:spcPts val="0"/>
              </a:spcAft>
              <a:buSzPts val="1800"/>
              <a:buChar char="●"/>
            </a:pPr>
            <a:r>
              <a:rPr lang="en"/>
              <a:t>Typically, written and verbal communications are sent using the throat, mouth and hands, although the expressions are generated earlier in the human brain.</a:t>
            </a:r>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0" name="Google Shape;140;p24"/>
          <p:cNvSpPr txBox="1"/>
          <p:nvPr>
            <p:ph idx="1" type="body"/>
          </p:nvPr>
        </p:nvSpPr>
        <p:spPr>
          <a:xfrm>
            <a:off x="387900" y="1417550"/>
            <a:ext cx="8368200" cy="354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However, severely disabled people are unable to use the typical output channels for communication.</a:t>
            </a:r>
            <a:endParaRPr/>
          </a:p>
          <a:p>
            <a:pPr indent="-342900" lvl="0" marL="457200" rtl="0" algn="l">
              <a:spcBef>
                <a:spcPts val="0"/>
              </a:spcBef>
              <a:spcAft>
                <a:spcPts val="0"/>
              </a:spcAft>
              <a:buSzPts val="1800"/>
              <a:buChar char="●"/>
            </a:pPr>
            <a:r>
              <a:rPr lang="en"/>
              <a:t>So they need effective tools like BCI for effective communication using eye blinks , concentrating on a particular command etc.</a:t>
            </a:r>
            <a:endParaRPr/>
          </a:p>
          <a:p>
            <a:pPr indent="-342900" lvl="0" marL="457200" rtl="0" algn="l">
              <a:spcBef>
                <a:spcPts val="0"/>
              </a:spcBef>
              <a:spcAft>
                <a:spcPts val="0"/>
              </a:spcAft>
              <a:buSzPts val="1800"/>
              <a:buChar char="●"/>
            </a:pPr>
            <a:r>
              <a:rPr lang="en"/>
              <a:t>The number of potential users for BCIs is high, since there are many  people worldwide suffering from long-term or life-long disability .</a:t>
            </a:r>
            <a:endParaRPr/>
          </a:p>
          <a:p>
            <a:pPr indent="-342900" lvl="0" marL="457200" rtl="0" algn="l">
              <a:spcBef>
                <a:spcPts val="0"/>
              </a:spcBef>
              <a:spcAft>
                <a:spcPts val="0"/>
              </a:spcAft>
              <a:buSzPts val="1800"/>
              <a:buChar char="●"/>
            </a:pPr>
            <a:r>
              <a:rPr lang="en"/>
              <a:t>People are suffering from disease like Amyotrophic Lateral Sclerosis(ALS) which attacks motor neurons in the brain resulting in complete and permanent paralysis.</a:t>
            </a:r>
            <a:endParaRPr/>
          </a:p>
        </p:txBody>
      </p:sp>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7" name="Google Shape;147;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Still, these patients are fully conscious, and have needs, feelings and a deep desire to communicate with others.</a:t>
            </a:r>
            <a:endParaRPr/>
          </a:p>
          <a:p>
            <a:pPr indent="-342900" lvl="0" marL="457200" rtl="0" algn="l">
              <a:spcBef>
                <a:spcPts val="0"/>
              </a:spcBef>
              <a:spcAft>
                <a:spcPts val="0"/>
              </a:spcAft>
              <a:buSzPts val="1800"/>
              <a:buChar char="●"/>
            </a:pPr>
            <a:r>
              <a:rPr lang="en"/>
              <a:t>BCI technology would be of great help for communicating with such patients</a:t>
            </a:r>
            <a:endParaRPr/>
          </a:p>
          <a:p>
            <a:pPr indent="-342900" lvl="0" marL="457200" rtl="0" algn="l">
              <a:spcBef>
                <a:spcPts val="0"/>
              </a:spcBef>
              <a:spcAft>
                <a:spcPts val="0"/>
              </a:spcAft>
              <a:buSzPts val="1800"/>
              <a:buChar char="●"/>
            </a:pPr>
            <a:r>
              <a:rPr lang="en"/>
              <a:t>These factors motivates to focus on brain-computer interfaces in this study, and particularly on the P300 spelling paradigm, which has been investigated in several studies due to its importance.</a:t>
            </a:r>
            <a:endParaRPr/>
          </a:p>
        </p:txBody>
      </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1 : L.A. Farwell and E. Donchin</a:t>
            </a:r>
            <a:endParaRPr/>
          </a:p>
        </p:txBody>
      </p:sp>
      <p:sp>
        <p:nvSpPr>
          <p:cNvPr id="160" name="Google Shape;160;p27"/>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“Talking off the top of your head: toward a mental prosthesis utilizing event-related brain potentials” </a:t>
            </a:r>
            <a:endParaRPr sz="1800">
              <a:solidFill>
                <a:srgbClr val="FFFFFF"/>
              </a:solidFill>
            </a:endParaRPr>
          </a:p>
          <a:p>
            <a:pPr indent="0" lvl="0" marL="0" rtl="0" algn="l">
              <a:spcBef>
                <a:spcPts val="0"/>
              </a:spcBef>
              <a:spcAft>
                <a:spcPts val="0"/>
              </a:spcAft>
              <a:buNone/>
            </a:pPr>
            <a:r>
              <a:rPr lang="en" sz="1800">
                <a:solidFill>
                  <a:srgbClr val="FFFFFF"/>
                </a:solidFill>
              </a:rPr>
              <a:t>This paper describes the development and testing of a system whereby one can communicate through a computer by using the P300 component of the event-related potentials (ERP). There is a display of screen containing 26 alphabets together with some extra symbols  and commands which serves as the keyboard or prosthetic device.</a:t>
            </a:r>
            <a:endParaRPr sz="1800">
              <a:solidFill>
                <a:srgbClr val="FFFFFF"/>
              </a:solidFill>
            </a:endParaRPr>
          </a:p>
          <a:p>
            <a:pPr indent="0" lvl="0" marL="0" rtl="0" algn="l">
              <a:spcBef>
                <a:spcPts val="0"/>
              </a:spcBef>
              <a:spcAft>
                <a:spcPts val="1600"/>
              </a:spcAft>
              <a:buNone/>
            </a:pPr>
            <a:r>
              <a:rPr lang="en" sz="1800">
                <a:solidFill>
                  <a:srgbClr val="FFFFFF"/>
                </a:solidFill>
              </a:rPr>
              <a:t>It studied 5 healthy volunteers who used the system to communicate a 5 letter word to a computer and the primary purpose was to determine the number of trials and the rate of event presentation that are required to achieve a specific level of accuracy in communication.</a:t>
            </a:r>
            <a:endParaRPr sz="1800">
              <a:solidFill>
                <a:srgbClr val="FFFFFF"/>
              </a:solidFill>
            </a:endParaRPr>
          </a:p>
        </p:txBody>
      </p:sp>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1 : L.A. Farwell and E. Donchin</a:t>
            </a:r>
            <a:endParaRPr/>
          </a:p>
        </p:txBody>
      </p:sp>
      <p:sp>
        <p:nvSpPr>
          <p:cNvPr id="167" name="Google Shape;167;p28"/>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Four different algorithms were used to compute the scores :</a:t>
            </a:r>
            <a:endParaRPr sz="1800">
              <a:solidFill>
                <a:srgbClr val="FFFFFF"/>
              </a:solidFill>
            </a:endParaRPr>
          </a:p>
          <a:p>
            <a:pPr indent="-342900" lvl="0" marL="457200" rtl="0" algn="l">
              <a:spcBef>
                <a:spcPts val="1600"/>
              </a:spcBef>
              <a:spcAft>
                <a:spcPts val="0"/>
              </a:spcAft>
              <a:buClr>
                <a:srgbClr val="FFFFFF"/>
              </a:buClr>
              <a:buSzPts val="1800"/>
              <a:buAutoNum type="arabicParenR"/>
            </a:pPr>
            <a:r>
              <a:rPr lang="en" sz="1800">
                <a:solidFill>
                  <a:srgbClr val="FFFFFF"/>
                </a:solidFill>
              </a:rPr>
              <a:t>Stepwise linear discriminant analysis (SWDA)</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Peak Picking</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Area </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Covariance</a:t>
            </a:r>
            <a:endParaRPr sz="1800">
              <a:solidFill>
                <a:srgbClr val="FFFFFF"/>
              </a:solidFill>
            </a:endParaRPr>
          </a:p>
          <a:p>
            <a:pPr indent="0" lvl="0" marL="0" rtl="0" algn="l">
              <a:spcBef>
                <a:spcPts val="1600"/>
              </a:spcBef>
              <a:spcAft>
                <a:spcPts val="0"/>
              </a:spcAft>
              <a:buNone/>
            </a:pPr>
            <a:r>
              <a:rPr lang="en" sz="1800">
                <a:solidFill>
                  <a:srgbClr val="FFFFFF"/>
                </a:solidFill>
              </a:rPr>
              <a:t>The values </a:t>
            </a:r>
            <a:r>
              <a:rPr lang="en" sz="1800">
                <a:solidFill>
                  <a:srgbClr val="FFFFFF"/>
                </a:solidFill>
              </a:rPr>
              <a:t>obtained</a:t>
            </a:r>
            <a:r>
              <a:rPr lang="en" sz="1800">
                <a:solidFill>
                  <a:srgbClr val="FFFFFF"/>
                </a:solidFill>
              </a:rPr>
              <a:t> from above analyses were then used to determine the letter upon which the subject was focusing attention.</a:t>
            </a:r>
            <a:endParaRPr sz="1800">
              <a:solidFill>
                <a:srgbClr val="FFFFFF"/>
              </a:solidFill>
            </a:endParaRPr>
          </a:p>
          <a:p>
            <a:pPr indent="0" lvl="0" marL="0" rtl="0" algn="l">
              <a:spcBef>
                <a:spcPts val="1600"/>
              </a:spcBef>
              <a:spcAft>
                <a:spcPts val="0"/>
              </a:spcAft>
              <a:buNone/>
            </a:pPr>
            <a:r>
              <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1 : L.A. Farwell and E. Donchin</a:t>
            </a:r>
            <a:endParaRPr/>
          </a:p>
        </p:txBody>
      </p:sp>
      <p:sp>
        <p:nvSpPr>
          <p:cNvPr id="174" name="Google Shape;174;p29"/>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With this approach the characters can be communicated with </a:t>
            </a:r>
            <a:r>
              <a:rPr lang="en" sz="1800">
                <a:solidFill>
                  <a:srgbClr val="FFFFFF"/>
                </a:solidFill>
              </a:rPr>
              <a:t>reliability</a:t>
            </a:r>
            <a:r>
              <a:rPr lang="en" sz="1800">
                <a:solidFill>
                  <a:srgbClr val="FFFFFF"/>
                </a:solidFill>
              </a:rPr>
              <a:t> at the rate of 1 character every 26 secs , or 2.3 chars/min. This is, of course, rather a low rate for a communication channel.</a:t>
            </a:r>
            <a:endParaRPr sz="1800">
              <a:solidFill>
                <a:srgbClr val="FFFFFF"/>
              </a:solidFill>
            </a:endParaRPr>
          </a:p>
          <a:p>
            <a:pPr indent="0" lvl="0" marL="0" rtl="0" algn="l">
              <a:spcBef>
                <a:spcPts val="1600"/>
              </a:spcBef>
              <a:spcAft>
                <a:spcPts val="0"/>
              </a:spcAft>
              <a:buNone/>
            </a:pPr>
            <a:r>
              <a:rPr lang="en" sz="1800">
                <a:solidFill>
                  <a:srgbClr val="FFFFFF"/>
                </a:solidFill>
              </a:rPr>
              <a:t>They also used data from only 5 subjects, so it didn’t perform well across subjects and across sessions. </a:t>
            </a:r>
            <a:endParaRPr sz="1800">
              <a:solidFill>
                <a:srgbClr val="FFFFFF"/>
              </a:solidFill>
            </a:endParaRPr>
          </a:p>
          <a:p>
            <a:pPr indent="0" lvl="0" marL="0" rtl="0" algn="l">
              <a:spcBef>
                <a:spcPts val="1600"/>
              </a:spcBef>
              <a:spcAft>
                <a:spcPts val="0"/>
              </a:spcAft>
              <a:buNone/>
            </a:pPr>
            <a:r>
              <a:rPr lang="en" sz="1800">
                <a:solidFill>
                  <a:srgbClr val="FFFFFF"/>
                </a:solidFill>
              </a:rPr>
              <a:t>Link :</a:t>
            </a:r>
            <a:endParaRPr sz="1800">
              <a:solidFill>
                <a:srgbClr val="FFFFFF"/>
              </a:solidFill>
            </a:endParaRPr>
          </a:p>
          <a:p>
            <a:pPr indent="0" lvl="0" marL="0" rtl="0" algn="l">
              <a:spcBef>
                <a:spcPts val="1600"/>
              </a:spcBef>
              <a:spcAft>
                <a:spcPts val="1600"/>
              </a:spcAft>
              <a:buNone/>
            </a:pPr>
            <a:r>
              <a:rPr lang="en" sz="1800" u="sng">
                <a:solidFill>
                  <a:schemeClr val="hlink"/>
                </a:solidFill>
                <a:hlinkClick r:id="rId3"/>
              </a:rPr>
              <a:t>http://www.farwellbrainfingerprinting.com/pdf/Farwell-Donchin-1988-Talking-Off-the-Top-of-Your-Head-BCI-brain-computer-interface.pdf</a:t>
            </a:r>
            <a:endParaRPr sz="1800">
              <a:solidFill>
                <a:srgbClr val="FFFFFF"/>
              </a:solidFill>
            </a:endParaRPr>
          </a:p>
        </p:txBody>
      </p:sp>
      <p:sp>
        <p:nvSpPr>
          <p:cNvPr id="175" name="Google Shape;17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2 : Rakotomamonjy and Vincent  </a:t>
            </a:r>
            <a:endParaRPr/>
          </a:p>
        </p:txBody>
      </p:sp>
      <p:sp>
        <p:nvSpPr>
          <p:cNvPr id="181" name="Google Shape;181;p30"/>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“BCI Competition 3: Dataset2 -Ensemble of SVMs for BCI P300 Speller”(2008)</a:t>
            </a:r>
            <a:endParaRPr sz="1800">
              <a:solidFill>
                <a:srgbClr val="FFFFFF"/>
              </a:solidFill>
            </a:endParaRPr>
          </a:p>
          <a:p>
            <a:pPr indent="0" lvl="0" marL="0" rtl="0" algn="l">
              <a:spcBef>
                <a:spcPts val="1600"/>
              </a:spcBef>
              <a:spcAft>
                <a:spcPts val="0"/>
              </a:spcAft>
              <a:buNone/>
            </a:pPr>
            <a:r>
              <a:rPr lang="en" sz="1800">
                <a:solidFill>
                  <a:srgbClr val="FFFFFF"/>
                </a:solidFill>
              </a:rPr>
              <a:t>Within the context of P300 based BCI , several classification methods, like Support Vector Machine (SVM) or Linear Discriminant Analysis (</a:t>
            </a:r>
            <a:r>
              <a:rPr lang="en" sz="1800"/>
              <a:t>LDA) </a:t>
            </a:r>
            <a:r>
              <a:rPr lang="en" sz="1800">
                <a:solidFill>
                  <a:srgbClr val="FFFFFF"/>
                </a:solidFill>
              </a:rPr>
              <a:t>have been used.</a:t>
            </a:r>
            <a:endParaRPr sz="1800">
              <a:solidFill>
                <a:srgbClr val="FFFFFF"/>
              </a:solidFill>
            </a:endParaRPr>
          </a:p>
          <a:p>
            <a:pPr indent="0" lvl="0" marL="0" rtl="0" algn="l">
              <a:spcBef>
                <a:spcPts val="1600"/>
              </a:spcBef>
              <a:spcAft>
                <a:spcPts val="1600"/>
              </a:spcAft>
              <a:buNone/>
            </a:pPr>
            <a:r>
              <a:rPr lang="en" sz="1800">
                <a:solidFill>
                  <a:srgbClr val="FFFFFF"/>
                </a:solidFill>
              </a:rPr>
              <a:t>Several BCI competitions have been organized in order to promote the development of BCI and the underlying data mining techniques and these competitions allows the community to benchmark several classification techniques in an unbiased way. Indeed, the development and test data are provided by BCI laboratories but the truth about test data are not known by competitors.</a:t>
            </a:r>
            <a:endParaRPr sz="1800">
              <a:solidFill>
                <a:srgbClr val="FFFFFF"/>
              </a:solidFill>
            </a:endParaRPr>
          </a:p>
        </p:txBody>
      </p:sp>
      <p:sp>
        <p:nvSpPr>
          <p:cNvPr id="182" name="Google Shape;18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2 : Rakotomamonjy and Vincent  </a:t>
            </a:r>
            <a:endParaRPr/>
          </a:p>
        </p:txBody>
      </p:sp>
      <p:sp>
        <p:nvSpPr>
          <p:cNvPr id="188" name="Google Shape;188;p31"/>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This paper presents the algorithm that has provided the best classification performance on the dataset produced by a P300 speller matrix during the BCI 3 competition</a:t>
            </a:r>
            <a:endParaRPr sz="1800">
              <a:solidFill>
                <a:srgbClr val="FFFFFF"/>
              </a:solidFill>
            </a:endParaRPr>
          </a:p>
          <a:p>
            <a:pPr indent="0" lvl="0" marL="0" rtl="0" algn="l">
              <a:spcBef>
                <a:spcPts val="1600"/>
              </a:spcBef>
              <a:spcAft>
                <a:spcPts val="0"/>
              </a:spcAft>
              <a:buNone/>
            </a:pPr>
            <a:r>
              <a:rPr lang="en" sz="1800">
                <a:solidFill>
                  <a:srgbClr val="FFFFFF"/>
                </a:solidFill>
              </a:rPr>
              <a:t>It uses P300 speller for recording brain signals and it is based on the </a:t>
            </a:r>
            <a:r>
              <a:rPr lang="en" sz="1800">
                <a:solidFill>
                  <a:srgbClr val="FFFFFF"/>
                </a:solidFill>
              </a:rPr>
              <a:t>oddball</a:t>
            </a:r>
            <a:r>
              <a:rPr lang="en" sz="1800">
                <a:solidFill>
                  <a:srgbClr val="FFFFFF"/>
                </a:solidFill>
              </a:rPr>
              <a:t> paradigm which states that rare expected stimuli produce a positive deflection in the EEG after about 300ms</a:t>
            </a:r>
            <a:endParaRPr sz="1800">
              <a:solidFill>
                <a:srgbClr val="FFFFFF"/>
              </a:solidFill>
            </a:endParaRPr>
          </a:p>
          <a:p>
            <a:pPr indent="0" lvl="0" marL="0" rtl="0" algn="l">
              <a:spcBef>
                <a:spcPts val="1600"/>
              </a:spcBef>
              <a:spcAft>
                <a:spcPts val="1600"/>
              </a:spcAft>
              <a:buNone/>
            </a:pPr>
            <a:r>
              <a:rPr lang="en" sz="1800">
                <a:solidFill>
                  <a:srgbClr val="FFFFFF"/>
                </a:solidFill>
              </a:rPr>
              <a:t>P300 speller has been introduced by Farwell &amp; Donchin which was published in 1988.</a:t>
            </a:r>
            <a:endParaRPr sz="1800">
              <a:solidFill>
                <a:srgbClr val="FFFFFF"/>
              </a:solidFill>
            </a:endParaRPr>
          </a:p>
        </p:txBody>
      </p:sp>
      <p:sp>
        <p:nvSpPr>
          <p:cNvPr id="189" name="Google Shape;18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P300 speller for Brain-Computer Interface systems aim to provide a direct communication between computer -machine and human brain, without any muscular activity. </a:t>
            </a:r>
            <a:endParaRPr/>
          </a:p>
          <a:p>
            <a:pPr indent="-342900" lvl="0" marL="457200" rtl="0" algn="l">
              <a:spcBef>
                <a:spcPts val="0"/>
              </a:spcBef>
              <a:spcAft>
                <a:spcPts val="0"/>
              </a:spcAft>
              <a:buSzPts val="1800"/>
              <a:buChar char="●"/>
            </a:pPr>
            <a:r>
              <a:rPr lang="en"/>
              <a:t>The communication is provided by detecting the presence of P300 Event Related Potentials (ERPs) in the </a:t>
            </a:r>
            <a:r>
              <a:rPr lang="en"/>
              <a:t>electroencephalogram</a:t>
            </a:r>
            <a:r>
              <a:rPr lang="en"/>
              <a:t>(EEG) signals, recorded from scalp.</a:t>
            </a:r>
            <a:endParaRPr/>
          </a:p>
          <a:p>
            <a:pPr indent="-342900" lvl="0" marL="457200" rtl="0" algn="l">
              <a:spcBef>
                <a:spcPts val="0"/>
              </a:spcBef>
              <a:spcAft>
                <a:spcPts val="0"/>
              </a:spcAft>
              <a:buSzPts val="1800"/>
              <a:buChar char="●"/>
            </a:pPr>
            <a:r>
              <a:rPr lang="en"/>
              <a:t>We aim to design a real-time EEG-based communication aid using brain-computer interface (BCI) technologies implementing Machine Learning(ML) and using Enobio headset as an EEG Input system. </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2 : Rakotomamonjy and Vincent  </a:t>
            </a:r>
            <a:endParaRPr/>
          </a:p>
        </p:txBody>
      </p:sp>
      <p:sp>
        <p:nvSpPr>
          <p:cNvPr id="195" name="Google Shape;195;p32"/>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In this to reduce the influence of signal variability in the classification problem it tries to use an ensemble of classifiers approach which helps to reduce signal to noise ratio and therefore the classifier variability.</a:t>
            </a:r>
            <a:endParaRPr sz="1800">
              <a:solidFill>
                <a:srgbClr val="FFFFFF"/>
              </a:solidFill>
            </a:endParaRPr>
          </a:p>
          <a:p>
            <a:pPr indent="0" lvl="0" marL="0" rtl="0" algn="l">
              <a:spcBef>
                <a:spcPts val="1600"/>
              </a:spcBef>
              <a:spcAft>
                <a:spcPts val="0"/>
              </a:spcAft>
              <a:buNone/>
            </a:pPr>
            <a:r>
              <a:rPr lang="en" sz="1800">
                <a:solidFill>
                  <a:srgbClr val="FFFFFF"/>
                </a:solidFill>
              </a:rPr>
              <a:t>A multiple classifier system is developed for each subject and each of the single classifier is a linear support vector machine </a:t>
            </a:r>
            <a:endParaRPr sz="1800">
              <a:solidFill>
                <a:srgbClr val="FFFFFF"/>
              </a:solidFill>
            </a:endParaRPr>
          </a:p>
          <a:p>
            <a:pPr indent="0" lvl="0" marL="0" rtl="0" algn="l">
              <a:spcBef>
                <a:spcPts val="1600"/>
              </a:spcBef>
              <a:spcAft>
                <a:spcPts val="1600"/>
              </a:spcAft>
              <a:buNone/>
            </a:pPr>
            <a:r>
              <a:rPr lang="en" sz="1800">
                <a:solidFill>
                  <a:srgbClr val="FFFFFF"/>
                </a:solidFill>
              </a:rPr>
              <a:t>They achieved a correct classifier performance of 73.5% and 96.5% for respectively 5 and 15 character sequences and this performance has been evaluated on a test set composed of 200 spelling characters.</a:t>
            </a:r>
            <a:endParaRPr sz="1800">
              <a:solidFill>
                <a:srgbClr val="FFFFFF"/>
              </a:solidFill>
            </a:endParaRPr>
          </a:p>
        </p:txBody>
      </p:sp>
      <p:sp>
        <p:nvSpPr>
          <p:cNvPr id="196" name="Google Shape;19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2 : Rakotomamonjy and Vincent  </a:t>
            </a:r>
            <a:endParaRPr/>
          </a:p>
        </p:txBody>
      </p:sp>
      <p:sp>
        <p:nvSpPr>
          <p:cNvPr id="202" name="Google Shape;202;p33"/>
          <p:cNvSpPr txBox="1"/>
          <p:nvPr>
            <p:ph idx="1" type="body"/>
          </p:nvPr>
        </p:nvSpPr>
        <p:spPr>
          <a:xfrm>
            <a:off x="387900" y="1357325"/>
            <a:ext cx="8124600" cy="35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Drawback of this paper is that it provides only offline analysis of the classification algorithms and online capacity has to be verified . Also BCI competition</a:t>
            </a:r>
            <a:r>
              <a:rPr lang="en" sz="1800">
                <a:solidFill>
                  <a:srgbClr val="FFFFFF"/>
                </a:solidFill>
                <a:latin typeface="Times New Roman"/>
                <a:ea typeface="Times New Roman"/>
                <a:cs typeface="Times New Roman"/>
                <a:sym typeface="Times New Roman"/>
              </a:rPr>
              <a:t> III </a:t>
            </a:r>
            <a:r>
              <a:rPr lang="en" sz="1800">
                <a:solidFill>
                  <a:srgbClr val="FFFFFF"/>
                </a:solidFill>
              </a:rPr>
              <a:t>has only provided datasets from 2 different subjects although from different acquisition sessions.</a:t>
            </a:r>
            <a:endParaRPr sz="1800">
              <a:solidFill>
                <a:srgbClr val="FFFFFF"/>
              </a:solidFill>
            </a:endParaRPr>
          </a:p>
          <a:p>
            <a:pPr indent="0" lvl="0" marL="0" rtl="0" algn="l">
              <a:spcBef>
                <a:spcPts val="1600"/>
              </a:spcBef>
              <a:spcAft>
                <a:spcPts val="0"/>
              </a:spcAft>
              <a:buNone/>
            </a:pPr>
            <a:r>
              <a:rPr lang="en" sz="1800">
                <a:solidFill>
                  <a:srgbClr val="FFFFFF"/>
                </a:solidFill>
              </a:rPr>
              <a:t>The algorithm used is not able to handle inter-subject variability since they have only used signals from the same subject for training and testing.This issue of inter-subject learning is important in order to make this BCI speller efficient with a new patient and without the need of a training session</a:t>
            </a:r>
            <a:endParaRPr sz="1800">
              <a:solidFill>
                <a:srgbClr val="FFFFFF"/>
              </a:solidFill>
            </a:endParaRPr>
          </a:p>
          <a:p>
            <a:pPr indent="0" lvl="0" marL="0" rtl="0" algn="l">
              <a:spcBef>
                <a:spcPts val="1600"/>
              </a:spcBef>
              <a:spcAft>
                <a:spcPts val="1600"/>
              </a:spcAft>
              <a:buNone/>
            </a:pPr>
            <a:r>
              <a:rPr lang="en" sz="1800">
                <a:solidFill>
                  <a:srgbClr val="FFFFFF"/>
                </a:solidFill>
              </a:rPr>
              <a:t>Link: </a:t>
            </a:r>
            <a:r>
              <a:rPr lang="en" sz="1800" u="sng">
                <a:solidFill>
                  <a:schemeClr val="hlink"/>
                </a:solidFill>
                <a:hlinkClick r:id="rId3"/>
              </a:rPr>
              <a:t>https://ieeexplore.ieee.org/document/4454051 </a:t>
            </a:r>
            <a:endParaRPr sz="1800">
              <a:solidFill>
                <a:srgbClr val="FFFFFF"/>
              </a:solidFill>
            </a:endParaRPr>
          </a:p>
        </p:txBody>
      </p:sp>
      <p:sp>
        <p:nvSpPr>
          <p:cNvPr id="203" name="Google Shape;20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265000" y="458025"/>
            <a:ext cx="85524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3: Sourav and Samit </a:t>
            </a:r>
            <a:endParaRPr/>
          </a:p>
        </p:txBody>
      </p:sp>
      <p:sp>
        <p:nvSpPr>
          <p:cNvPr id="209" name="Google Shape;209;p34"/>
          <p:cNvSpPr txBox="1"/>
          <p:nvPr>
            <p:ph idx="1" type="body"/>
          </p:nvPr>
        </p:nvSpPr>
        <p:spPr>
          <a:xfrm>
            <a:off x="387900" y="1309150"/>
            <a:ext cx="8124600" cy="3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“Score normalization of Ensemble SVMs for BCI P300 Speller” (2017)</a:t>
            </a:r>
            <a:endParaRPr sz="1800">
              <a:solidFill>
                <a:srgbClr val="FFFFFF"/>
              </a:solidFill>
            </a:endParaRPr>
          </a:p>
          <a:p>
            <a:pPr indent="0" lvl="0" marL="0" rtl="0" algn="l">
              <a:spcBef>
                <a:spcPts val="1600"/>
              </a:spcBef>
              <a:spcAft>
                <a:spcPts val="0"/>
              </a:spcAft>
              <a:buNone/>
            </a:pPr>
            <a:r>
              <a:rPr lang="en" sz="1800">
                <a:solidFill>
                  <a:srgbClr val="FFFFFF"/>
                </a:solidFill>
              </a:rPr>
              <a:t>Used the same ensemble technique for reducing classifier variability</a:t>
            </a:r>
            <a:endParaRPr sz="1800">
              <a:solidFill>
                <a:srgbClr val="FFFFFF"/>
              </a:solidFill>
            </a:endParaRPr>
          </a:p>
          <a:p>
            <a:pPr indent="0" lvl="0" marL="0" rtl="0" algn="l">
              <a:spcBef>
                <a:spcPts val="1600"/>
              </a:spcBef>
              <a:spcAft>
                <a:spcPts val="0"/>
              </a:spcAft>
              <a:buNone/>
            </a:pPr>
            <a:r>
              <a:rPr lang="en" sz="1800">
                <a:solidFill>
                  <a:srgbClr val="FFFFFF"/>
                </a:solidFill>
              </a:rPr>
              <a:t>Since in </a:t>
            </a:r>
            <a:r>
              <a:rPr lang="en" sz="1800">
                <a:solidFill>
                  <a:srgbClr val="FFFFFF"/>
                </a:solidFill>
              </a:rPr>
              <a:t>multi classifier</a:t>
            </a:r>
            <a:r>
              <a:rPr lang="en" sz="1800">
                <a:solidFill>
                  <a:srgbClr val="FFFFFF"/>
                </a:solidFill>
              </a:rPr>
              <a:t> system the averaged score can be </a:t>
            </a:r>
            <a:r>
              <a:rPr lang="en" sz="1800">
                <a:solidFill>
                  <a:srgbClr val="FFFFFF"/>
                </a:solidFill>
              </a:rPr>
              <a:t>affected</a:t>
            </a:r>
            <a:r>
              <a:rPr lang="en" sz="1800">
                <a:solidFill>
                  <a:srgbClr val="FFFFFF"/>
                </a:solidFill>
              </a:rPr>
              <a:t> by one classifier as the score of different classifiers are not in the same level so they used normalization methods to normalized the scores of each of classifiers.</a:t>
            </a:r>
            <a:endParaRPr sz="1800">
              <a:solidFill>
                <a:srgbClr val="FFFFFF"/>
              </a:solidFill>
            </a:endParaRPr>
          </a:p>
          <a:p>
            <a:pPr indent="0" lvl="0" marL="0" rtl="0" algn="l">
              <a:spcBef>
                <a:spcPts val="1600"/>
              </a:spcBef>
              <a:spcAft>
                <a:spcPts val="0"/>
              </a:spcAft>
              <a:buNone/>
            </a:pPr>
            <a:r>
              <a:rPr lang="en" sz="1800">
                <a:solidFill>
                  <a:srgbClr val="FFFFFF"/>
                </a:solidFill>
              </a:rPr>
              <a:t>Different Score Normalization Techniques for ESVM are used ,i.e,</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Min-Max Normalization</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Z-Score Normalization</a:t>
            </a:r>
            <a:endParaRPr sz="1800">
              <a:solidFill>
                <a:srgbClr val="FFFFFF"/>
              </a:solidFill>
            </a:endParaRPr>
          </a:p>
          <a:p>
            <a:pPr indent="-342900" lvl="0" marL="457200" rtl="0" algn="l">
              <a:spcBef>
                <a:spcPts val="0"/>
              </a:spcBef>
              <a:spcAft>
                <a:spcPts val="0"/>
              </a:spcAft>
              <a:buClr>
                <a:srgbClr val="FFFFFF"/>
              </a:buClr>
              <a:buSzPts val="1800"/>
              <a:buAutoNum type="arabicParenR"/>
            </a:pPr>
            <a:r>
              <a:rPr lang="en" sz="1800">
                <a:solidFill>
                  <a:srgbClr val="FFFFFF"/>
                </a:solidFill>
              </a:rPr>
              <a:t>Median Absolute Deviation (MAD)</a:t>
            </a:r>
            <a:endParaRPr sz="1800">
              <a:solidFill>
                <a:srgbClr val="FFFFFF"/>
              </a:solidFill>
            </a:endParaRPr>
          </a:p>
        </p:txBody>
      </p:sp>
      <p:sp>
        <p:nvSpPr>
          <p:cNvPr id="210" name="Google Shape;21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95800" y="337575"/>
            <a:ext cx="85524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3: Sourav and Samit </a:t>
            </a:r>
            <a:endParaRPr/>
          </a:p>
        </p:txBody>
      </p:sp>
      <p:sp>
        <p:nvSpPr>
          <p:cNvPr id="216" name="Google Shape;216;p35"/>
          <p:cNvSpPr txBox="1"/>
          <p:nvPr>
            <p:ph idx="1" type="body"/>
          </p:nvPr>
        </p:nvSpPr>
        <p:spPr>
          <a:xfrm>
            <a:off x="387900" y="1236875"/>
            <a:ext cx="8124600" cy="373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Used the BCI Competition 3- Dataset 2 for training and testing and also it contained data about only 2 subjects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The proposed Min-Max normalization achieves 76% on 5 epoch and 97% on 15 epoch compared to initial method of 73.5% and 96.5% and in case of Z-score the accuracy is 75.5% and 97.5% and for MAD it is 76% and 98%.</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Clr>
                <a:srgbClr val="000000"/>
              </a:buClr>
              <a:buSzPts val="1100"/>
              <a:buFont typeface="Arial"/>
              <a:buNone/>
            </a:pPr>
            <a:r>
              <a:rPr lang="en" sz="1800">
                <a:solidFill>
                  <a:srgbClr val="FFFFFF"/>
                </a:solidFill>
              </a:rPr>
              <a:t>Drawbacks are that algorithms are tested on the dataset provided by BCI and their performance is not checked on real-time data and also since the dataset contains data about only 2 subjects therefore they perform badly for inter-subject testing . Link: </a:t>
            </a:r>
            <a:r>
              <a:rPr lang="en" sz="1800" u="sng">
                <a:solidFill>
                  <a:schemeClr val="hlink"/>
                </a:solidFill>
                <a:hlinkClick r:id="rId3"/>
              </a:rPr>
              <a:t>https://ieeexplore.ieee.org/document/8204119</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217" name="Google Shape;21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87900" y="589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4: </a:t>
            </a:r>
            <a:r>
              <a:rPr lang="en">
                <a:solidFill>
                  <a:srgbClr val="F3F3F3"/>
                </a:solidFill>
                <a:latin typeface="Roboto"/>
                <a:ea typeface="Roboto"/>
                <a:cs typeface="Roboto"/>
                <a:sym typeface="Roboto"/>
              </a:rPr>
              <a:t>Benjamin Blankertz, Gabriel Curio, Niels Birbaumer and Michael Schröder</a:t>
            </a:r>
            <a:endParaRPr>
              <a:solidFill>
                <a:srgbClr val="F3F3F3"/>
              </a:solidFill>
              <a:latin typeface="Roboto"/>
              <a:ea typeface="Roboto"/>
              <a:cs typeface="Roboto"/>
              <a:sym typeface="Roboto"/>
            </a:endParaRPr>
          </a:p>
        </p:txBody>
      </p:sp>
      <p:sp>
        <p:nvSpPr>
          <p:cNvPr id="223" name="Google Shape;223;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“The BCI Competition 2003: Progress and Perspectives in Detection and Discrimination of EEG Single Trials”</a:t>
            </a:r>
            <a:endParaRPr>
              <a:solidFill>
                <a:srgbClr val="FFFFFF"/>
              </a:solidFill>
            </a:endParaRPr>
          </a:p>
          <a:p>
            <a:pPr indent="0" lvl="0" marL="0" rtl="0" algn="just">
              <a:spcBef>
                <a:spcPts val="1600"/>
              </a:spcBef>
              <a:spcAft>
                <a:spcPts val="0"/>
              </a:spcAft>
              <a:buNone/>
            </a:pPr>
            <a:r>
              <a:rPr lang="en">
                <a:solidFill>
                  <a:srgbClr val="FFFFFF"/>
                </a:solidFill>
              </a:rPr>
              <a:t>This data set, i.e., BCI Competition III Dataset 2, represents a complete record of P300 evoked potentials (three sessions from one subject) recorded with the Wadsworth BCI2000 software using the paradigm described in and originally by Farwell and Donchin.</a:t>
            </a:r>
            <a:endParaRPr>
              <a:solidFill>
                <a:srgbClr val="FFFFFF"/>
              </a:solidFill>
            </a:endParaRPr>
          </a:p>
          <a:p>
            <a:pPr indent="0" lvl="0" marL="0" rtl="0" algn="just">
              <a:spcBef>
                <a:spcPts val="1600"/>
              </a:spcBef>
              <a:spcAft>
                <a:spcPts val="1600"/>
              </a:spcAft>
              <a:buClr>
                <a:srgbClr val="000000"/>
              </a:buClr>
              <a:buSzPts val="1100"/>
              <a:buFont typeface="Arial"/>
              <a:buNone/>
            </a:pPr>
            <a:r>
              <a:rPr lang="en">
                <a:solidFill>
                  <a:srgbClr val="FFFFFF"/>
                </a:solidFill>
              </a:rPr>
              <a:t>The objective in the contest was to use the data from two sessions (i.e., 42 characters) to train a classifier and to then predict the 31 characters in the one remaining session.</a:t>
            </a:r>
            <a:endParaRPr>
              <a:solidFill>
                <a:srgbClr val="FFFFFF"/>
              </a:solidFill>
            </a:endParaRPr>
          </a:p>
        </p:txBody>
      </p:sp>
      <p:sp>
        <p:nvSpPr>
          <p:cNvPr id="224" name="Google Shape;224;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Survey 4: </a:t>
            </a:r>
            <a:r>
              <a:rPr lang="en">
                <a:solidFill>
                  <a:srgbClr val="F3F3F3"/>
                </a:solidFill>
                <a:latin typeface="Roboto"/>
                <a:ea typeface="Roboto"/>
                <a:cs typeface="Roboto"/>
                <a:sym typeface="Roboto"/>
              </a:rPr>
              <a:t>Benjamin Blankertz, Gabriel Curio, Niels Birbaumer and Michael Schröder</a:t>
            </a:r>
            <a:endParaRPr>
              <a:latin typeface="Roboto"/>
              <a:ea typeface="Roboto"/>
              <a:cs typeface="Roboto"/>
              <a:sym typeface="Roboto"/>
            </a:endParaRPr>
          </a:p>
        </p:txBody>
      </p:sp>
      <p:sp>
        <p:nvSpPr>
          <p:cNvPr id="230" name="Google Shape;230;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a:solidFill>
                  <a:srgbClr val="FFFFFF"/>
                </a:solidFill>
              </a:rPr>
              <a:t>The user was presented with a 6 by 6 matrix of characters. The user’s task was to focus attention on characters in a word that was prescribed by the investigator (i.e., one character at a time). The six rows and six columns of this matrix were successively and randomly intensified at a rate of 5.7 Hz. Two out of 12 intensifications of rows or columns highlighted the desired character (i.e., one particular row and one particular column).</a:t>
            </a:r>
            <a:endParaRPr>
              <a:solidFill>
                <a:srgbClr val="FFFFFF"/>
              </a:solidFill>
            </a:endParaRPr>
          </a:p>
          <a:p>
            <a:pPr indent="0" lvl="0" marL="0" rtl="0" algn="just">
              <a:spcBef>
                <a:spcPts val="1600"/>
              </a:spcBef>
              <a:spcAft>
                <a:spcPts val="1600"/>
              </a:spcAft>
              <a:buClr>
                <a:srgbClr val="000000"/>
              </a:buClr>
              <a:buSzPts val="1100"/>
              <a:buFont typeface="Arial"/>
              <a:buNone/>
            </a:pPr>
            <a:r>
              <a:rPr lang="en">
                <a:solidFill>
                  <a:srgbClr val="FFFFFF"/>
                </a:solidFill>
              </a:rPr>
              <a:t>Signals were collected from one subject in three sessions and digitized at 240 Hz. Each session consisted of a number of runs. In each run, the subject focused attention on a series of characters.</a:t>
            </a:r>
            <a:endParaRPr>
              <a:solidFill>
                <a:srgbClr val="FFFFFF"/>
              </a:solidFill>
            </a:endParaRPr>
          </a:p>
        </p:txBody>
      </p:sp>
      <p:sp>
        <p:nvSpPr>
          <p:cNvPr id="231" name="Google Shape;231;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265000" y="289100"/>
            <a:ext cx="87213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5: Matthias Kaper, Peter Meinicke, Thomas Lingner </a:t>
            </a:r>
            <a:endParaRPr/>
          </a:p>
        </p:txBody>
      </p:sp>
      <p:sp>
        <p:nvSpPr>
          <p:cNvPr id="237" name="Google Shape;237;p38"/>
          <p:cNvSpPr txBox="1"/>
          <p:nvPr>
            <p:ph idx="1" type="body"/>
          </p:nvPr>
        </p:nvSpPr>
        <p:spPr>
          <a:xfrm>
            <a:off x="387900" y="1489825"/>
            <a:ext cx="8368200" cy="3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BCI Competition 2003—Data Set IIb: Support Vector Machines for the P300 Speller Paradigm”</a:t>
            </a:r>
            <a:endParaRPr/>
          </a:p>
          <a:p>
            <a:pPr indent="0" lvl="0" marL="0" rtl="0" algn="l">
              <a:spcBef>
                <a:spcPts val="1600"/>
              </a:spcBef>
              <a:spcAft>
                <a:spcPts val="0"/>
              </a:spcAft>
              <a:buNone/>
            </a:pPr>
            <a:r>
              <a:rPr lang="en"/>
              <a:t>I</a:t>
            </a:r>
            <a:r>
              <a:rPr lang="en">
                <a:solidFill>
                  <a:srgbClr val="FFFFFF"/>
                </a:solidFill>
              </a:rPr>
              <a:t>n this paper they propose to use SVM(Support Vector Machine) to analyse data from the P300 speller paradigm . They performed a P300 speller paradigm in which a subject is presented a 6x6 matrix, containing 36 symbols. Each row and each column is highlighted once within one trial. If the symbol, to which the subject attends, gets highlighted, a P300 component occurs in the EEG</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38" name="Google Shape;238;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265000" y="289100"/>
            <a:ext cx="87213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5: Matthias Kaper,Peter Meinicke,Thomas Lingner </a:t>
            </a:r>
            <a:endParaRPr/>
          </a:p>
        </p:txBody>
      </p:sp>
      <p:sp>
        <p:nvSpPr>
          <p:cNvPr id="244" name="Google Shape;244;p39"/>
          <p:cNvSpPr txBox="1"/>
          <p:nvPr>
            <p:ph idx="1" type="body"/>
          </p:nvPr>
        </p:nvSpPr>
        <p:spPr>
          <a:xfrm>
            <a:off x="387900" y="1489825"/>
            <a:ext cx="8368200" cy="3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They trained an SVM algorithm for binary classification in a training set labeled with “1” and “-1” for P300 presence/absence, and computed the value of its discriminant function within a test set, with a high score indicating presence of a P300.</a:t>
            </a:r>
            <a:endParaRPr>
              <a:solidFill>
                <a:srgbClr val="FFFFFF"/>
              </a:solidFill>
            </a:endParaRPr>
          </a:p>
          <a:p>
            <a:pPr indent="0" lvl="0" marL="0" rtl="0" algn="l">
              <a:spcBef>
                <a:spcPts val="1600"/>
              </a:spcBef>
              <a:spcAft>
                <a:spcPts val="0"/>
              </a:spcAft>
              <a:buNone/>
            </a:pPr>
            <a:r>
              <a:rPr lang="en">
                <a:solidFill>
                  <a:srgbClr val="FFFFFF"/>
                </a:solidFill>
              </a:rPr>
              <a:t>They performed five-fold cross validation on the training set and obtained optimal values for the parameters of SVM.</a:t>
            </a:r>
            <a:endParaRPr>
              <a:solidFill>
                <a:srgbClr val="FFFFFF"/>
              </a:solidFill>
            </a:endParaRPr>
          </a:p>
          <a:p>
            <a:pPr indent="0" lvl="0" marL="0" rtl="0" algn="just">
              <a:spcBef>
                <a:spcPts val="1600"/>
              </a:spcBef>
              <a:spcAft>
                <a:spcPts val="0"/>
              </a:spcAft>
              <a:buNone/>
            </a:pPr>
            <a:r>
              <a:rPr lang="en">
                <a:solidFill>
                  <a:srgbClr val="FFFFFF"/>
                </a:solidFill>
              </a:rPr>
              <a:t>They achieved an accuracy of 84.5% for separation of P300 from non-P300 signals on training set and  after five repetitions  on the test set the error rates decreased from 35.5% to 0.0%.</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45" name="Google Shape;24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65000" y="289100"/>
            <a:ext cx="8721300" cy="97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Survey 5: Matthias Kaper,Peter Meinicke,Thomas Lingner </a:t>
            </a:r>
            <a:endParaRPr/>
          </a:p>
        </p:txBody>
      </p:sp>
      <p:sp>
        <p:nvSpPr>
          <p:cNvPr id="251" name="Google Shape;251;p40"/>
          <p:cNvSpPr txBox="1"/>
          <p:nvPr>
            <p:ph idx="1" type="body"/>
          </p:nvPr>
        </p:nvSpPr>
        <p:spPr>
          <a:xfrm>
            <a:off x="387900" y="1489825"/>
            <a:ext cx="8368200" cy="347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The algorithm was trained and tested on the dataset provided by the BCI laboratories and their is future scope of practical realization with an online scenario.</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52" name="Google Shape;25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295800" y="337575"/>
            <a:ext cx="85524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Literature Survey Conclusion:</a:t>
            </a:r>
            <a:endParaRPr/>
          </a:p>
        </p:txBody>
      </p:sp>
      <p:sp>
        <p:nvSpPr>
          <p:cNvPr id="258" name="Google Shape;258;p41"/>
          <p:cNvSpPr txBox="1"/>
          <p:nvPr>
            <p:ph idx="1" type="body"/>
          </p:nvPr>
        </p:nvSpPr>
        <p:spPr>
          <a:xfrm>
            <a:off x="387900" y="1236875"/>
            <a:ext cx="8124600" cy="373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Since all these proposed system are based on the offline data that are provided by BCI there is little knowledge about the performance of these same algorithms on real-time EEG data.</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Also the dataset provided only consist of 2 or 5 subjects which leads to less accurate results for person not present in the training and testing phase.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So, we aim to work on getting the performance of SVM algorithm on the real-time EEG data and provide good accuracy in the classification results of the target character.</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259" name="Google Shape;25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 </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
            </a:r>
            <a:r>
              <a:rPr lang="en"/>
              <a:t>e present a method to analyze the EEG data for P300 speller system using Support Vector Machines (SVM) classification technique. </a:t>
            </a:r>
            <a:endParaRPr/>
          </a:p>
          <a:p>
            <a:pPr indent="-342900" lvl="0" marL="457200" rtl="0" algn="l">
              <a:spcBef>
                <a:spcPts val="0"/>
              </a:spcBef>
              <a:spcAft>
                <a:spcPts val="0"/>
              </a:spcAft>
              <a:buSzPts val="1800"/>
              <a:buChar char="●"/>
            </a:pPr>
            <a:r>
              <a:rPr lang="en"/>
              <a:t>Using the proposed method, we would be able to find a correct and faster solution for the “target character detection” associated with the P300 speller system  which makes it suitable for </a:t>
            </a:r>
            <a:r>
              <a:rPr lang="en"/>
              <a:t>real time</a:t>
            </a:r>
            <a:r>
              <a:rPr lang="en"/>
              <a:t> analysis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65" name="Google Shape;265;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271" name="Google Shape;271;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develop an efficient, real-time system that: </a:t>
            </a:r>
            <a:endParaRPr/>
          </a:p>
          <a:p>
            <a:pPr indent="-342900" lvl="0" marL="457200" rtl="0" algn="l">
              <a:spcBef>
                <a:spcPts val="1600"/>
              </a:spcBef>
              <a:spcAft>
                <a:spcPts val="0"/>
              </a:spcAft>
              <a:buSzPts val="1800"/>
              <a:buAutoNum type="arabicPeriod"/>
            </a:pPr>
            <a:r>
              <a:rPr lang="en"/>
              <a:t>Implements P300 speller</a:t>
            </a:r>
            <a:endParaRPr/>
          </a:p>
          <a:p>
            <a:pPr indent="-342900" lvl="0" marL="457200" rtl="0" algn="l">
              <a:spcBef>
                <a:spcPts val="0"/>
              </a:spcBef>
              <a:spcAft>
                <a:spcPts val="0"/>
              </a:spcAft>
              <a:buSzPts val="1800"/>
              <a:buAutoNum type="arabicPeriod"/>
            </a:pPr>
            <a:r>
              <a:rPr lang="en"/>
              <a:t>Gathers EEG data at appropriate intervals. </a:t>
            </a:r>
            <a:endParaRPr/>
          </a:p>
          <a:p>
            <a:pPr indent="-342900" lvl="0" marL="457200" rtl="0" algn="l">
              <a:spcBef>
                <a:spcPts val="0"/>
              </a:spcBef>
              <a:spcAft>
                <a:spcPts val="0"/>
              </a:spcAft>
              <a:buSzPts val="1800"/>
              <a:buAutoNum type="arabicPeriod"/>
            </a:pPr>
            <a:r>
              <a:rPr lang="en"/>
              <a:t>Analyses the EEG signals </a:t>
            </a:r>
            <a:endParaRPr/>
          </a:p>
          <a:p>
            <a:pPr indent="-342900" lvl="0" marL="457200" rtl="0" algn="l">
              <a:spcBef>
                <a:spcPts val="0"/>
              </a:spcBef>
              <a:spcAft>
                <a:spcPts val="0"/>
              </a:spcAft>
              <a:buSzPts val="1800"/>
              <a:buAutoNum type="arabicPeriod"/>
            </a:pPr>
            <a:r>
              <a:rPr lang="en"/>
              <a:t>Generates accurate output alphabets and numbers</a:t>
            </a:r>
            <a:endParaRPr/>
          </a:p>
          <a:p>
            <a:pPr indent="-342900" lvl="0" marL="457200" rtl="0" algn="l">
              <a:spcBef>
                <a:spcPts val="0"/>
              </a:spcBef>
              <a:spcAft>
                <a:spcPts val="0"/>
              </a:spcAft>
              <a:buSzPts val="1800"/>
              <a:buAutoNum type="arabicPeriod"/>
            </a:pPr>
            <a:r>
              <a:rPr lang="en"/>
              <a:t>Acts as a word suggestion tool.</a:t>
            </a:r>
            <a:endParaRPr/>
          </a:p>
        </p:txBody>
      </p:sp>
      <p:sp>
        <p:nvSpPr>
          <p:cNvPr id="272" name="Google Shape;27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System Design</a:t>
            </a:r>
            <a:endParaRPr/>
          </a:p>
        </p:txBody>
      </p:sp>
      <p:sp>
        <p:nvSpPr>
          <p:cNvPr id="278" name="Google Shape;27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 Design :</a:t>
            </a:r>
            <a:endParaRPr/>
          </a:p>
        </p:txBody>
      </p:sp>
      <p:sp>
        <p:nvSpPr>
          <p:cNvPr id="284" name="Google Shape;284;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P300 speller system will comprise of the following hardware and software modules:</a:t>
            </a:r>
            <a:endParaRPr/>
          </a:p>
          <a:p>
            <a:pPr indent="-342900" lvl="0" marL="457200" rtl="0" algn="l">
              <a:spcBef>
                <a:spcPts val="1600"/>
              </a:spcBef>
              <a:spcAft>
                <a:spcPts val="0"/>
              </a:spcAft>
              <a:buSzPts val="1800"/>
              <a:buAutoNum type="arabicPeriod"/>
            </a:pPr>
            <a:r>
              <a:rPr lang="en"/>
              <a:t>8-channel Enobio EEG machine</a:t>
            </a:r>
            <a:endParaRPr/>
          </a:p>
          <a:p>
            <a:pPr indent="-342900" lvl="0" marL="457200" rtl="0" algn="l">
              <a:spcBef>
                <a:spcPts val="0"/>
              </a:spcBef>
              <a:spcAft>
                <a:spcPts val="0"/>
              </a:spcAft>
              <a:buSzPts val="1800"/>
              <a:buAutoNum type="arabicPeriod"/>
            </a:pPr>
            <a:r>
              <a:rPr lang="en"/>
              <a:t>NIC software (compatible with the Enobio machine)</a:t>
            </a:r>
            <a:endParaRPr/>
          </a:p>
          <a:p>
            <a:pPr indent="-342900" lvl="0" marL="457200" rtl="0" algn="l">
              <a:spcBef>
                <a:spcPts val="0"/>
              </a:spcBef>
              <a:spcAft>
                <a:spcPts val="0"/>
              </a:spcAft>
              <a:buSzPts val="1800"/>
              <a:buAutoNum type="arabicPeriod"/>
            </a:pPr>
            <a:r>
              <a:rPr lang="en"/>
              <a:t>P300 Speller GUI</a:t>
            </a:r>
            <a:endParaRPr/>
          </a:p>
          <a:p>
            <a:pPr indent="-342900" lvl="0" marL="457200" rtl="0" algn="l">
              <a:spcBef>
                <a:spcPts val="0"/>
              </a:spcBef>
              <a:spcAft>
                <a:spcPts val="0"/>
              </a:spcAft>
              <a:buSzPts val="1800"/>
              <a:buAutoNum type="arabicPeriod"/>
            </a:pPr>
            <a:r>
              <a:rPr lang="en"/>
              <a:t>Machine Learning module  </a:t>
            </a:r>
            <a:endParaRPr/>
          </a:p>
          <a:p>
            <a:pPr indent="0" lvl="0" marL="0" rtl="0" algn="l">
              <a:spcBef>
                <a:spcPts val="1600"/>
              </a:spcBef>
              <a:spcAft>
                <a:spcPts val="1600"/>
              </a:spcAft>
              <a:buNone/>
            </a:pPr>
            <a:r>
              <a:t/>
            </a:r>
            <a:endParaRPr/>
          </a:p>
        </p:txBody>
      </p:sp>
      <p:sp>
        <p:nvSpPr>
          <p:cNvPr id="285" name="Google Shape;28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6"/>
          <p:cNvPicPr preferRelativeResize="0"/>
          <p:nvPr/>
        </p:nvPicPr>
        <p:blipFill>
          <a:blip r:embed="rId3">
            <a:alphaModFix/>
          </a:blip>
          <a:stretch>
            <a:fillRect/>
          </a:stretch>
        </p:blipFill>
        <p:spPr>
          <a:xfrm>
            <a:off x="750212" y="388850"/>
            <a:ext cx="7643587" cy="4402800"/>
          </a:xfrm>
          <a:prstGeom prst="rect">
            <a:avLst/>
          </a:prstGeom>
          <a:noFill/>
          <a:ln>
            <a:noFill/>
          </a:ln>
        </p:spPr>
      </p:pic>
      <p:sp>
        <p:nvSpPr>
          <p:cNvPr id="291" name="Google Shape;29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 Design : Enobio EEG</a:t>
            </a:r>
            <a:endParaRPr/>
          </a:p>
        </p:txBody>
      </p:sp>
      <p:sp>
        <p:nvSpPr>
          <p:cNvPr id="297" name="Google Shape;297;p4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Enobio EEG machine is an 8-channel, dry electrode headwear.</a:t>
            </a:r>
            <a:endParaRPr/>
          </a:p>
          <a:p>
            <a:pPr indent="0" lvl="0" marL="0" rtl="0" algn="l">
              <a:spcBef>
                <a:spcPts val="1600"/>
              </a:spcBef>
              <a:spcAft>
                <a:spcPts val="0"/>
              </a:spcAft>
              <a:buNone/>
            </a:pPr>
            <a:r>
              <a:rPr lang="en"/>
              <a:t>The electrode arrangement for our system has been chosen such that the EEG signals pertinent to our application will be recorded.</a:t>
            </a:r>
            <a:endParaRPr/>
          </a:p>
          <a:p>
            <a:pPr indent="0" lvl="0" marL="0" rtl="0" algn="l">
              <a:spcBef>
                <a:spcPts val="1600"/>
              </a:spcBef>
              <a:spcAft>
                <a:spcPts val="1600"/>
              </a:spcAft>
              <a:buNone/>
            </a:pPr>
            <a:r>
              <a:rPr lang="en"/>
              <a:t>The Enobio EEG device is capable of recording EEG readings every 2 milliseconds, which will ensure that sufficient data is recorded per epoch. </a:t>
            </a:r>
            <a:endParaRPr/>
          </a:p>
        </p:txBody>
      </p:sp>
      <p:sp>
        <p:nvSpPr>
          <p:cNvPr id="298" name="Google Shape;298;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87900" y="4177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 Design : Enobio EEG</a:t>
            </a:r>
            <a:endParaRPr/>
          </a:p>
        </p:txBody>
      </p:sp>
      <p:sp>
        <p:nvSpPr>
          <p:cNvPr id="304" name="Google Shape;304;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10-20 system connection for Detecting P300 signals:</a:t>
            </a:r>
            <a:endParaRPr/>
          </a:p>
        </p:txBody>
      </p:sp>
      <p:pic>
        <p:nvPicPr>
          <p:cNvPr id="305" name="Google Shape;305;p48"/>
          <p:cNvPicPr preferRelativeResize="0"/>
          <p:nvPr/>
        </p:nvPicPr>
        <p:blipFill>
          <a:blip r:embed="rId3">
            <a:alphaModFix/>
          </a:blip>
          <a:stretch>
            <a:fillRect/>
          </a:stretch>
        </p:blipFill>
        <p:spPr>
          <a:xfrm>
            <a:off x="2847049" y="1943725"/>
            <a:ext cx="3384675" cy="2759775"/>
          </a:xfrm>
          <a:prstGeom prst="rect">
            <a:avLst/>
          </a:prstGeom>
          <a:noFill/>
          <a:ln>
            <a:noFill/>
          </a:ln>
        </p:spPr>
      </p:pic>
      <p:sp>
        <p:nvSpPr>
          <p:cNvPr id="306" name="Google Shape;306;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Proposed System Design : NIC</a:t>
            </a:r>
            <a:endParaRPr/>
          </a:p>
        </p:txBody>
      </p:sp>
      <p:sp>
        <p:nvSpPr>
          <p:cNvPr id="312" name="Google Shape;312;p49"/>
          <p:cNvSpPr txBox="1"/>
          <p:nvPr>
            <p:ph idx="1" type="body"/>
          </p:nvPr>
        </p:nvSpPr>
        <p:spPr>
          <a:xfrm>
            <a:off x="387900" y="15166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Neuroelectrics Instrument Controller(NIC):</a:t>
            </a:r>
            <a:endParaRPr/>
          </a:p>
          <a:p>
            <a:pPr indent="-342900" lvl="0" marL="457200" rtl="0" algn="l">
              <a:spcBef>
                <a:spcPts val="1600"/>
              </a:spcBef>
              <a:spcAft>
                <a:spcPts val="0"/>
              </a:spcAft>
              <a:buSzPts val="1800"/>
              <a:buChar char="●"/>
            </a:pPr>
            <a:r>
              <a:rPr lang="en"/>
              <a:t>NIC is a software developed for the Enobio EEG machine.</a:t>
            </a:r>
            <a:endParaRPr/>
          </a:p>
          <a:p>
            <a:pPr indent="-342900" lvl="0" marL="457200" rtl="0" algn="l">
              <a:spcBef>
                <a:spcPts val="0"/>
              </a:spcBef>
              <a:spcAft>
                <a:spcPts val="0"/>
              </a:spcAft>
              <a:buSzPts val="1800"/>
              <a:buChar char="●"/>
            </a:pPr>
            <a:r>
              <a:rPr lang="en"/>
              <a:t>It has features that allow us to view the recorded EEG signals as a graph as well as save the EEG readings in a .easy file format along with a timestamp and a marker to denote their significance.</a:t>
            </a:r>
            <a:endParaRPr/>
          </a:p>
          <a:p>
            <a:pPr indent="-342900" lvl="0" marL="457200" rtl="0" algn="l">
              <a:spcBef>
                <a:spcPts val="0"/>
              </a:spcBef>
              <a:spcAft>
                <a:spcPts val="0"/>
              </a:spcAft>
              <a:buSzPts val="1800"/>
              <a:buChar char="●"/>
            </a:pPr>
            <a:r>
              <a:rPr lang="en"/>
              <a:t>The marker field is used to record the row or column number of a particular intensification during an epoch.</a:t>
            </a:r>
            <a:endParaRPr/>
          </a:p>
          <a:p>
            <a:pPr indent="-342900" lvl="0" marL="457200" rtl="0" algn="l">
              <a:spcBef>
                <a:spcPts val="0"/>
              </a:spcBef>
              <a:spcAft>
                <a:spcPts val="0"/>
              </a:spcAft>
              <a:buSzPts val="1800"/>
              <a:buChar char="●"/>
            </a:pPr>
            <a:r>
              <a:rPr lang="en"/>
              <a:t>The other fields that are recorded include the timestamp field and one field each for the electrode readings.</a:t>
            </a:r>
            <a:endParaRPr/>
          </a:p>
        </p:txBody>
      </p:sp>
      <p:sp>
        <p:nvSpPr>
          <p:cNvPr id="313" name="Google Shape;31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 Design : P300 GUI</a:t>
            </a:r>
            <a:endParaRPr/>
          </a:p>
        </p:txBody>
      </p:sp>
      <p:sp>
        <p:nvSpPr>
          <p:cNvPr id="319" name="Google Shape;319;p5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P300 GUI has been written in Python and can be used in two modes: Training and Testing. </a:t>
            </a:r>
            <a:endParaRPr/>
          </a:p>
          <a:p>
            <a:pPr indent="-342900" lvl="0" marL="457200" rtl="0" algn="l">
              <a:spcBef>
                <a:spcPts val="0"/>
              </a:spcBef>
              <a:spcAft>
                <a:spcPts val="0"/>
              </a:spcAft>
              <a:buSzPts val="1800"/>
              <a:buChar char="●"/>
            </a:pPr>
            <a:r>
              <a:rPr lang="en"/>
              <a:t>It includes a P300 speller display that can intensify the rows and columns of the P300 speller grid.</a:t>
            </a:r>
            <a:endParaRPr/>
          </a:p>
          <a:p>
            <a:pPr indent="-342900" lvl="0" marL="457200" rtl="0" algn="l">
              <a:spcBef>
                <a:spcPts val="0"/>
              </a:spcBef>
              <a:spcAft>
                <a:spcPts val="0"/>
              </a:spcAft>
              <a:buSzPts val="1800"/>
              <a:buChar char="●"/>
            </a:pPr>
            <a:r>
              <a:rPr lang="en"/>
              <a:t>It connects to NIC using the labstreaminglayer(LSL) library and sends it markers for the row/column that was intensified.</a:t>
            </a:r>
            <a:endParaRPr/>
          </a:p>
          <a:p>
            <a:pPr indent="-342900" lvl="0" marL="457200" rtl="0" algn="l">
              <a:spcBef>
                <a:spcPts val="0"/>
              </a:spcBef>
              <a:spcAft>
                <a:spcPts val="0"/>
              </a:spcAft>
              <a:buSzPts val="1800"/>
              <a:buChar char="●"/>
            </a:pPr>
            <a:r>
              <a:rPr lang="en"/>
              <a:t>It can also receive EEG data from NIC.</a:t>
            </a:r>
            <a:endParaRPr/>
          </a:p>
        </p:txBody>
      </p:sp>
      <p:sp>
        <p:nvSpPr>
          <p:cNvPr id="320" name="Google Shape;320;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Proposed System Design : ML Module</a:t>
            </a:r>
            <a:endParaRPr/>
          </a:p>
        </p:txBody>
      </p:sp>
      <p:sp>
        <p:nvSpPr>
          <p:cNvPr id="326" name="Google Shape;326;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collected by the Enobio EEG machine will be provided as input to an ML Classifier model for training</a:t>
            </a:r>
            <a:endParaRPr/>
          </a:p>
          <a:p>
            <a:pPr indent="-342900" lvl="0" marL="457200" rtl="0" algn="l">
              <a:spcBef>
                <a:spcPts val="0"/>
              </a:spcBef>
              <a:spcAft>
                <a:spcPts val="0"/>
              </a:spcAft>
              <a:buSzPts val="1800"/>
              <a:buChar char="●"/>
            </a:pPr>
            <a:r>
              <a:rPr lang="en"/>
              <a:t>After the model has been trained then it will be used for real time letter prediction</a:t>
            </a:r>
            <a:endParaRPr/>
          </a:p>
          <a:p>
            <a:pPr indent="-342900" lvl="0" marL="457200" rtl="0" algn="l">
              <a:spcBef>
                <a:spcPts val="0"/>
              </a:spcBef>
              <a:spcAft>
                <a:spcPts val="0"/>
              </a:spcAft>
              <a:buSzPts val="1800"/>
              <a:buChar char="●"/>
            </a:pPr>
            <a:r>
              <a:rPr lang="en"/>
              <a:t>The proposed model for implementation is the Support Vector Machine(SVM) model </a:t>
            </a:r>
            <a:endParaRPr/>
          </a:p>
        </p:txBody>
      </p:sp>
      <p:sp>
        <p:nvSpPr>
          <p:cNvPr id="327" name="Google Shape;327;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Algorithms</a:t>
            </a:r>
            <a:endParaRPr/>
          </a:p>
        </p:txBody>
      </p:sp>
      <p:sp>
        <p:nvSpPr>
          <p:cNvPr id="333" name="Google Shape;333;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a:t>
            </a:r>
            <a:endParaRPr/>
          </a:p>
        </p:txBody>
      </p:sp>
      <p:sp>
        <p:nvSpPr>
          <p:cNvPr id="339" name="Google Shape;339;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Training by separation of data points representing a spike in the detected EEG brain signals from the usual stable state signals.</a:t>
            </a:r>
            <a:endParaRPr/>
          </a:p>
          <a:p>
            <a:pPr indent="-342900" lvl="0" marL="457200" rtl="0" algn="l">
              <a:spcBef>
                <a:spcPts val="0"/>
              </a:spcBef>
              <a:spcAft>
                <a:spcPts val="0"/>
              </a:spcAft>
              <a:buSzPts val="1800"/>
              <a:buChar char="●"/>
            </a:pPr>
            <a:r>
              <a:rPr lang="en"/>
              <a:t>Identifying and mapping these surges with the characters on the P300 speller.</a:t>
            </a:r>
            <a:endParaRPr/>
          </a:p>
          <a:p>
            <a:pPr indent="-342900" lvl="0" marL="457200" rtl="0" algn="l">
              <a:spcBef>
                <a:spcPts val="0"/>
              </a:spcBef>
              <a:spcAft>
                <a:spcPts val="0"/>
              </a:spcAft>
              <a:buSzPts val="1800"/>
              <a:buChar char="●"/>
            </a:pPr>
            <a:r>
              <a:rPr lang="en"/>
              <a:t>Swift prediction of</a:t>
            </a:r>
            <a:r>
              <a:rPr lang="en"/>
              <a:t> data recorded and sent by the EEG machine.</a:t>
            </a:r>
            <a:endParaRPr/>
          </a:p>
          <a:p>
            <a:pPr indent="-342900" lvl="0" marL="457200" rtl="0" algn="l">
              <a:spcBef>
                <a:spcPts val="0"/>
              </a:spcBef>
              <a:spcAft>
                <a:spcPts val="0"/>
              </a:spcAft>
              <a:buSzPts val="1800"/>
              <a:buChar char="●"/>
            </a:pPr>
            <a:r>
              <a:rPr lang="en"/>
              <a:t>A Machine Learning model based on Support Vector Machine classifier will be used for this purpose.</a:t>
            </a:r>
            <a:endParaRPr/>
          </a:p>
          <a:p>
            <a:pPr indent="0" lvl="0" marL="457200" rtl="0" algn="l">
              <a:spcBef>
                <a:spcPts val="1600"/>
              </a:spcBef>
              <a:spcAft>
                <a:spcPts val="1600"/>
              </a:spcAft>
              <a:buNone/>
            </a:pPr>
            <a:r>
              <a:rPr lang="en"/>
              <a:t> </a:t>
            </a:r>
            <a:endParaRPr/>
          </a:p>
        </p:txBody>
      </p:sp>
      <p:sp>
        <p:nvSpPr>
          <p:cNvPr id="340" name="Google Shape;340;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 Vector Machines (SVM)</a:t>
            </a:r>
            <a:endParaRPr/>
          </a:p>
        </p:txBody>
      </p:sp>
      <p:sp>
        <p:nvSpPr>
          <p:cNvPr id="346" name="Google Shape;346;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non-probabilistic binary linear and non-linear classifier which can be used as a one-against-all classifier for a multi-class classification problem.</a:t>
            </a:r>
            <a:endParaRPr/>
          </a:p>
          <a:p>
            <a:pPr indent="-342900" lvl="0" marL="457200" rtl="0" algn="l">
              <a:spcBef>
                <a:spcPts val="0"/>
              </a:spcBef>
              <a:spcAft>
                <a:spcPts val="0"/>
              </a:spcAft>
              <a:buSzPts val="1800"/>
              <a:buChar char="●"/>
            </a:pPr>
            <a:r>
              <a:rPr lang="en"/>
              <a:t>An SVM model represents the dataset as points in space, mapped in a way that separate categories are divided by a clear gap as wide as possible.</a:t>
            </a:r>
            <a:endParaRPr/>
          </a:p>
          <a:p>
            <a:pPr indent="-342900" lvl="0" marL="457200" rtl="0" algn="l">
              <a:spcBef>
                <a:spcPts val="0"/>
              </a:spcBef>
              <a:spcAft>
                <a:spcPts val="0"/>
              </a:spcAft>
              <a:buSzPts val="1800"/>
              <a:buChar char="●"/>
            </a:pPr>
            <a:r>
              <a:rPr lang="en"/>
              <a:t>New data points are mapped onto the same space and predictions are made on the basis of the side of the separator on which they lie.</a:t>
            </a:r>
            <a:endParaRPr/>
          </a:p>
          <a:p>
            <a:pPr indent="-342900" lvl="0" marL="457200" rtl="0" algn="l">
              <a:spcBef>
                <a:spcPts val="0"/>
              </a:spcBef>
              <a:spcAft>
                <a:spcPts val="0"/>
              </a:spcAft>
              <a:buSzPts val="1800"/>
              <a:buChar char="●"/>
            </a:pPr>
            <a:r>
              <a:t/>
            </a:r>
            <a:endParaRPr/>
          </a:p>
        </p:txBody>
      </p:sp>
      <p:pic>
        <p:nvPicPr>
          <p:cNvPr id="347" name="Google Shape;347;p54"/>
          <p:cNvPicPr preferRelativeResize="0"/>
          <p:nvPr/>
        </p:nvPicPr>
        <p:blipFill rotWithShape="1">
          <a:blip r:embed="rId3">
            <a:alphaModFix/>
          </a:blip>
          <a:srcRect b="0" l="0" r="14185" t="8767"/>
          <a:stretch/>
        </p:blipFill>
        <p:spPr>
          <a:xfrm>
            <a:off x="1866700" y="3597925"/>
            <a:ext cx="4539175" cy="686100"/>
          </a:xfrm>
          <a:prstGeom prst="rect">
            <a:avLst/>
          </a:prstGeom>
          <a:noFill/>
          <a:ln>
            <a:noFill/>
          </a:ln>
        </p:spPr>
      </p:pic>
      <p:sp>
        <p:nvSpPr>
          <p:cNvPr id="348" name="Google Shape;348;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SVM in this case?</a:t>
            </a:r>
            <a:endParaRPr/>
          </a:p>
        </p:txBody>
      </p:sp>
      <p:sp>
        <p:nvSpPr>
          <p:cNvPr id="354" name="Google Shape;354;p5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 of data: Here, based on the type of data, we will require a classifier which produces a non-linear boundary.</a:t>
            </a:r>
            <a:endParaRPr/>
          </a:p>
          <a:p>
            <a:pPr indent="-342900" lvl="0" marL="457200" rtl="0" algn="l">
              <a:spcBef>
                <a:spcPts val="0"/>
              </a:spcBef>
              <a:spcAft>
                <a:spcPts val="0"/>
              </a:spcAft>
              <a:buSzPts val="1800"/>
              <a:buChar char="●"/>
            </a:pPr>
            <a:r>
              <a:rPr lang="en"/>
              <a:t>Higher accuracy: As compared to traditional classifiers like logistic regression and decision trees, results produced by SVM prove to be more accurate.  </a:t>
            </a:r>
            <a:endParaRPr/>
          </a:p>
          <a:p>
            <a:pPr indent="-342900" lvl="0" marL="457200" rtl="0" algn="l">
              <a:spcBef>
                <a:spcPts val="0"/>
              </a:spcBef>
              <a:spcAft>
                <a:spcPts val="0"/>
              </a:spcAft>
              <a:buSzPts val="1800"/>
              <a:buChar char="●"/>
            </a:pPr>
            <a:r>
              <a:rPr lang="en"/>
              <a:t>Handling outliers: Data recording involves infusion of noise, which can be handled by the SVM parameter ‘C’ doing the job of regularization.</a:t>
            </a:r>
            <a:endParaRPr/>
          </a:p>
          <a:p>
            <a:pPr indent="-342900" lvl="0" marL="457200" rtl="0" algn="l">
              <a:spcBef>
                <a:spcPts val="0"/>
              </a:spcBef>
              <a:spcAft>
                <a:spcPts val="0"/>
              </a:spcAft>
              <a:buSzPts val="1800"/>
              <a:buChar char="●"/>
            </a:pPr>
            <a:r>
              <a:rPr lang="en"/>
              <a:t>No need of transforming data: Data transformation for better modelling is handled by SVM itself.</a:t>
            </a:r>
            <a:endParaRPr/>
          </a:p>
        </p:txBody>
      </p:sp>
      <p:sp>
        <p:nvSpPr>
          <p:cNvPr id="355" name="Google Shape;355;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Google Shape;360;p56"/>
          <p:cNvPicPr preferRelativeResize="0"/>
          <p:nvPr/>
        </p:nvPicPr>
        <p:blipFill>
          <a:blip r:embed="rId3">
            <a:alphaModFix/>
          </a:blip>
          <a:stretch>
            <a:fillRect/>
          </a:stretch>
        </p:blipFill>
        <p:spPr>
          <a:xfrm>
            <a:off x="1389213" y="1262375"/>
            <a:ext cx="6365576" cy="3513850"/>
          </a:xfrm>
          <a:prstGeom prst="rect">
            <a:avLst/>
          </a:prstGeom>
          <a:noFill/>
          <a:ln>
            <a:noFill/>
          </a:ln>
        </p:spPr>
      </p:pic>
      <p:sp>
        <p:nvSpPr>
          <p:cNvPr id="361" name="Google Shape;361;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SVM with traditional classifiers</a:t>
            </a:r>
            <a:endParaRPr/>
          </a:p>
        </p:txBody>
      </p:sp>
      <p:sp>
        <p:nvSpPr>
          <p:cNvPr id="362" name="Google Shape;36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Ensemble SVM</a:t>
            </a:r>
            <a:endParaRPr/>
          </a:p>
        </p:txBody>
      </p:sp>
      <p:sp>
        <p:nvSpPr>
          <p:cNvPr id="368" name="Google Shape;368;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Averages out various classifier scores for a particular task to reduce variability produced by each one of them.</a:t>
            </a:r>
            <a:endParaRPr/>
          </a:p>
          <a:p>
            <a:pPr indent="-342900" lvl="0" marL="457200" rtl="0" algn="l">
              <a:spcBef>
                <a:spcPts val="0"/>
              </a:spcBef>
              <a:spcAft>
                <a:spcPts val="0"/>
              </a:spcAft>
              <a:buSzPts val="1800"/>
              <a:buChar char="●"/>
            </a:pPr>
            <a:r>
              <a:rPr lang="en"/>
              <a:t>Employes one of the two methods:-</a:t>
            </a:r>
            <a:endParaRPr/>
          </a:p>
          <a:p>
            <a:pPr indent="-342900" lvl="0" marL="914400" rtl="0" algn="l">
              <a:spcBef>
                <a:spcPts val="0"/>
              </a:spcBef>
              <a:spcAft>
                <a:spcPts val="0"/>
              </a:spcAft>
              <a:buSzPts val="1800"/>
              <a:buAutoNum type="arabicPeriod"/>
            </a:pPr>
            <a:r>
              <a:rPr lang="en"/>
              <a:t>Bagging: Training on randomly chosen samples via a bootstrap technique.</a:t>
            </a:r>
            <a:endParaRPr/>
          </a:p>
          <a:p>
            <a:pPr indent="-342900" lvl="0" marL="914400" rtl="0" algn="l">
              <a:spcBef>
                <a:spcPts val="0"/>
              </a:spcBef>
              <a:spcAft>
                <a:spcPts val="0"/>
              </a:spcAft>
              <a:buSzPts val="1800"/>
              <a:buAutoNum type="arabicPeriod"/>
            </a:pPr>
            <a:r>
              <a:rPr lang="en"/>
              <a:t>Boosting: Training on samples based on their probability distribution, which is updated in proportion to the erroneousness of the sample. </a:t>
            </a:r>
            <a:endParaRPr/>
          </a:p>
          <a:p>
            <a:pPr indent="-342900" lvl="0" marL="457200" rtl="0" algn="l">
              <a:spcBef>
                <a:spcPts val="0"/>
              </a:spcBef>
              <a:spcAft>
                <a:spcPts val="0"/>
              </a:spcAft>
              <a:buSzPts val="1800"/>
              <a:buChar char="●"/>
            </a:pPr>
            <a:r>
              <a:rPr lang="en"/>
              <a:t>Aggregation of individually trained SVMs to make decisions based on several methods like majority voting and least-squares estimation-based weighting.</a:t>
            </a:r>
            <a:endParaRPr/>
          </a:p>
        </p:txBody>
      </p:sp>
      <p:sp>
        <p:nvSpPr>
          <p:cNvPr id="369" name="Google Shape;36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75" name="Google Shape;375;p58"/>
          <p:cNvSpPr txBox="1"/>
          <p:nvPr>
            <p:ph idx="1" type="body"/>
          </p:nvPr>
        </p:nvSpPr>
        <p:spPr>
          <a:xfrm>
            <a:off x="387900" y="1489825"/>
            <a:ext cx="8368200" cy="33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A. Rakotomamonjy, and V. Guigue, “BCI competition III: dataset II- ensemble of SVMs for BCI P300 speller,” IEEE Trans Biomed Eng, vol. 55, no. 3, pp. 1147-54, Mar, 2008.</a:t>
            </a:r>
            <a:endParaRPr/>
          </a:p>
          <a:p>
            <a:pPr indent="-342900" lvl="0" marL="457200" rtl="0" algn="l">
              <a:spcBef>
                <a:spcPts val="0"/>
              </a:spcBef>
              <a:spcAft>
                <a:spcPts val="0"/>
              </a:spcAft>
              <a:buSzPts val="1800"/>
              <a:buAutoNum type="arabicParenR"/>
            </a:pPr>
            <a:r>
              <a:rPr lang="en"/>
              <a:t>L. A. Farwell, and E. Donchin, “Talking off the top of your head: toward a mental prosthesis utilizing event-related brain potentials,Electroencephalogr Clin Neurophysiol,vol. 70, no. 6, pp. 510-23, Dec, 1988</a:t>
            </a:r>
            <a:endParaRPr/>
          </a:p>
          <a:p>
            <a:pPr indent="-342900" lvl="0" marL="457200" rtl="0" algn="l">
              <a:spcBef>
                <a:spcPts val="0"/>
              </a:spcBef>
              <a:spcAft>
                <a:spcPts val="0"/>
              </a:spcAft>
              <a:buSzPts val="1800"/>
              <a:buAutoNum type="arabicParenR"/>
            </a:pPr>
            <a:r>
              <a:rPr lang="en"/>
              <a:t>S. Kundu and S. Ari, "Score normalization of ensemble SVMs for brain-computer interface P300 speller," 2017 8th International Conference on Computing, Communication and Networking Technologies (ICCCNT), Delhi, 2017</a:t>
            </a:r>
            <a:endParaRPr/>
          </a:p>
        </p:txBody>
      </p:sp>
      <p:sp>
        <p:nvSpPr>
          <p:cNvPr id="376" name="Google Shape;376;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82" name="Google Shape;382;p59"/>
          <p:cNvSpPr txBox="1"/>
          <p:nvPr>
            <p:ph idx="1" type="body"/>
          </p:nvPr>
        </p:nvSpPr>
        <p:spPr>
          <a:xfrm>
            <a:off x="387900" y="1489825"/>
            <a:ext cx="8368200" cy="33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L. F. Nicolas-Alonso and J. Gomez-Gil, “Brain computer interfaces, a review,” Sensors, vol. 12, no. 2, pp. 1211–1279, 2012.</a:t>
            </a:r>
            <a:endParaRPr/>
          </a:p>
          <a:p>
            <a:pPr indent="0" lvl="0" marL="0" rtl="0" algn="l">
              <a:spcBef>
                <a:spcPts val="1600"/>
              </a:spcBef>
              <a:spcAft>
                <a:spcPts val="0"/>
              </a:spcAft>
              <a:buNone/>
            </a:pPr>
            <a:r>
              <a:rPr lang="en"/>
              <a:t>5) Chaurasiya, Rahul &amp; Londhe, Narendra &amp; Ghosh, S. (2015). An Efficient P300 Speller System for Brain- Computer Interface.</a:t>
            </a:r>
            <a:endParaRPr/>
          </a:p>
          <a:p>
            <a:pPr indent="0" lvl="0" marL="0" rtl="0" algn="l">
              <a:spcBef>
                <a:spcPts val="1600"/>
              </a:spcBef>
              <a:spcAft>
                <a:spcPts val="0"/>
              </a:spcAft>
              <a:buNone/>
            </a:pPr>
            <a:r>
              <a:rPr lang="en"/>
              <a:t>6) S. Xing, R. McCardle and S. Xie, "Reading the mind: The potential of electroencephalography in brain computer interfaces," 2012 19th International Conference on Mechatronics and Machine Vision in Practice (M2VIP), Auckland, 2012.</a:t>
            </a:r>
            <a:endParaRPr/>
          </a:p>
          <a:p>
            <a:pPr indent="0" lvl="0" marL="0" rtl="0" algn="l">
              <a:spcBef>
                <a:spcPts val="1600"/>
              </a:spcBef>
              <a:spcAft>
                <a:spcPts val="1600"/>
              </a:spcAft>
              <a:buNone/>
            </a:pPr>
            <a:r>
              <a:t/>
            </a:r>
            <a:endParaRPr/>
          </a:p>
        </p:txBody>
      </p:sp>
      <p:sp>
        <p:nvSpPr>
          <p:cNvPr id="383" name="Google Shape;383;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89" name="Google Shape;389;p6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P300 speller for Brain-Computer Interface systems aims to provide a direct communication between computer-machine and human brain, without any muscular activity. </a:t>
            </a:r>
            <a:endParaRPr/>
          </a:p>
          <a:p>
            <a:pPr indent="-342900" lvl="0" marL="457200" rtl="0" algn="l">
              <a:spcBef>
                <a:spcPts val="0"/>
              </a:spcBef>
              <a:spcAft>
                <a:spcPts val="0"/>
              </a:spcAft>
              <a:buSzPts val="1800"/>
              <a:buChar char="●"/>
            </a:pPr>
            <a:r>
              <a:rPr lang="en"/>
              <a:t>We aim to design a real-time EEG-based communication system using brain-computer interface (BCI) technologies implementing Machine Learning(ML) and using Enobio headset as an EEG Input system. </a:t>
            </a:r>
            <a:endParaRPr/>
          </a:p>
          <a:p>
            <a:pPr indent="-342900" lvl="0" marL="457200" rtl="0" algn="l">
              <a:spcBef>
                <a:spcPts val="0"/>
              </a:spcBef>
              <a:spcAft>
                <a:spcPts val="0"/>
              </a:spcAft>
              <a:buSzPts val="1800"/>
              <a:buChar char="●"/>
            </a:pPr>
            <a:r>
              <a:rPr lang="en"/>
              <a:t>We propose to use the Support Vector Machines (SVM) classification technique. </a:t>
            </a:r>
            <a:endParaRPr/>
          </a:p>
        </p:txBody>
      </p:sp>
      <p:sp>
        <p:nvSpPr>
          <p:cNvPr id="390" name="Google Shape;39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96" name="Google Shape;396;p61"/>
          <p:cNvSpPr txBox="1"/>
          <p:nvPr>
            <p:ph idx="1" type="body"/>
          </p:nvPr>
        </p:nvSpPr>
        <p:spPr>
          <a:xfrm>
            <a:off x="387900" y="15677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proposed system would have 4 modules namely: </a:t>
            </a:r>
            <a:r>
              <a:rPr lang="en"/>
              <a:t>8-channel Enobio EEG machine, NIC software (compatible with the Enobio machine), P300 Speller GUI and ML module  </a:t>
            </a:r>
            <a:endParaRPr/>
          </a:p>
          <a:p>
            <a:pPr indent="0" lvl="0" marL="0" rtl="0" algn="l">
              <a:spcBef>
                <a:spcPts val="1600"/>
              </a:spcBef>
              <a:spcAft>
                <a:spcPts val="1600"/>
              </a:spcAft>
              <a:buNone/>
            </a:pPr>
            <a:r>
              <a:t/>
            </a:r>
            <a:endParaRPr/>
          </a:p>
        </p:txBody>
      </p:sp>
      <p:sp>
        <p:nvSpPr>
          <p:cNvPr id="397" name="Google Shape;397;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1" name="Google Shape;91;p17"/>
          <p:cNvSpPr txBox="1"/>
          <p:nvPr>
            <p:ph idx="1" type="body"/>
          </p:nvPr>
        </p:nvSpPr>
        <p:spPr>
          <a:xfrm>
            <a:off x="387900" y="1337075"/>
            <a:ext cx="8368200" cy="3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Brain-Computer Interfacing (BCI) systems aim to develop a direct communication medium between a user and a computer machine.Using BCI, we can send commands to a computer without any muscular activity.The BCI system involves recording conscious neural electrical activates via electroencephalograms (EEGs) signals, and performing signal processing and pattern recognition activities to detect what user wants to communicate.</a:t>
            </a:r>
            <a:endParaRPr/>
          </a:p>
          <a:p>
            <a:pPr indent="0" lvl="0" marL="0" rtl="0" algn="l">
              <a:spcBef>
                <a:spcPts val="1600"/>
              </a:spcBef>
              <a:spcAft>
                <a:spcPts val="1600"/>
              </a:spcAft>
              <a:buNone/>
            </a:pPr>
            <a:r>
              <a:rPr lang="en"/>
              <a:t>Event-Related Potentials (ERPs) are the components of EEG that occur in response to some stimuli. A speller system based on the P300 ERP is commonly known as P300 speller. Here, P300 means a positive going ERP produced after 300 ms of stimulation.</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3" name="Google Shape;403;p6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Literature survey of the topic has been completed.</a:t>
            </a:r>
            <a:endParaRPr/>
          </a:p>
          <a:p>
            <a:pPr indent="-342900" lvl="0" marL="457200" rtl="0" algn="l">
              <a:spcBef>
                <a:spcPts val="0"/>
              </a:spcBef>
              <a:spcAft>
                <a:spcPts val="0"/>
              </a:spcAft>
              <a:buSzPts val="1800"/>
              <a:buChar char="●"/>
            </a:pPr>
            <a:r>
              <a:rPr lang="en"/>
              <a:t>Requirements have been noted.</a:t>
            </a:r>
            <a:endParaRPr/>
          </a:p>
          <a:p>
            <a:pPr indent="-342900" lvl="0" marL="457200" rtl="0" algn="l">
              <a:spcBef>
                <a:spcPts val="0"/>
              </a:spcBef>
              <a:spcAft>
                <a:spcPts val="0"/>
              </a:spcAft>
              <a:buSzPts val="1800"/>
              <a:buChar char="●"/>
            </a:pPr>
            <a:r>
              <a:rPr lang="en"/>
              <a:t>System design has been proposed and analysed.</a:t>
            </a:r>
            <a:endParaRPr/>
          </a:p>
          <a:p>
            <a:pPr indent="-342900" lvl="0" marL="457200" rtl="0" algn="l">
              <a:spcBef>
                <a:spcPts val="0"/>
              </a:spcBef>
              <a:spcAft>
                <a:spcPts val="0"/>
              </a:spcAft>
              <a:buSzPts val="1800"/>
              <a:buChar char="●"/>
            </a:pPr>
            <a:r>
              <a:rPr lang="en"/>
              <a:t>Implementation of the P300 speller GUI is almost complete.</a:t>
            </a:r>
            <a:endParaRPr/>
          </a:p>
          <a:p>
            <a:pPr indent="-342900" lvl="0" marL="457200" rtl="0" algn="l">
              <a:spcBef>
                <a:spcPts val="0"/>
              </a:spcBef>
              <a:spcAft>
                <a:spcPts val="0"/>
              </a:spcAft>
              <a:buSzPts val="1800"/>
              <a:buChar char="●"/>
            </a:pPr>
            <a:r>
              <a:rPr lang="en"/>
              <a:t>Communication mechanism between NIC and P300 speller GUI has been implemented. </a:t>
            </a:r>
            <a:endParaRPr/>
          </a:p>
        </p:txBody>
      </p:sp>
      <p:sp>
        <p:nvSpPr>
          <p:cNvPr id="404" name="Google Shape;404;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410" name="Google Shape;410;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8" name="Google Shape;98;p18"/>
          <p:cNvSpPr txBox="1"/>
          <p:nvPr>
            <p:ph idx="1" type="body"/>
          </p:nvPr>
        </p:nvSpPr>
        <p:spPr>
          <a:xfrm>
            <a:off x="387900" y="1337075"/>
            <a:ext cx="8368200" cy="3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user is asked to distinguish between two stimuli (presented in a random order), where one of them rarely occurs (the “odd-ball”), then a P300 wave is produced in response, and this phenomenon is known as “odd-ball paradigm”</a:t>
            </a:r>
            <a:endParaRPr/>
          </a:p>
          <a:p>
            <a:pPr indent="0" lvl="0" marL="0" rtl="0" algn="l">
              <a:spcBef>
                <a:spcPts val="1600"/>
              </a:spcBef>
              <a:spcAft>
                <a:spcPts val="0"/>
              </a:spcAft>
              <a:buNone/>
            </a:pPr>
            <a:r>
              <a:rPr lang="en"/>
              <a:t>A visual paradigm based P300 speller system consists of several stages: </a:t>
            </a:r>
            <a:endParaRPr/>
          </a:p>
          <a:p>
            <a:pPr indent="-342900" lvl="0" marL="457200" rtl="0" algn="l">
              <a:spcBef>
                <a:spcPts val="1600"/>
              </a:spcBef>
              <a:spcAft>
                <a:spcPts val="0"/>
              </a:spcAft>
              <a:buSzPts val="1800"/>
              <a:buAutoNum type="arabicPeriod"/>
            </a:pPr>
            <a:r>
              <a:rPr lang="en"/>
              <a:t>Stimulating a subject by presenting a P300 display paradigm matrix</a:t>
            </a:r>
            <a:endParaRPr/>
          </a:p>
          <a:p>
            <a:pPr indent="-342900" lvl="0" marL="457200" rtl="0" algn="l">
              <a:spcBef>
                <a:spcPts val="0"/>
              </a:spcBef>
              <a:spcAft>
                <a:spcPts val="0"/>
              </a:spcAft>
              <a:buSzPts val="1800"/>
              <a:buAutoNum type="arabicPeriod"/>
            </a:pPr>
            <a:r>
              <a:rPr lang="en"/>
              <a:t>Recording the EEG</a:t>
            </a:r>
            <a:endParaRPr/>
          </a:p>
          <a:p>
            <a:pPr indent="-342900" lvl="0" marL="457200" rtl="0" algn="l">
              <a:spcBef>
                <a:spcPts val="0"/>
              </a:spcBef>
              <a:spcAft>
                <a:spcPts val="0"/>
              </a:spcAft>
              <a:buSzPts val="1800"/>
              <a:buAutoNum type="arabicPeriod"/>
            </a:pPr>
            <a:r>
              <a:rPr lang="en"/>
              <a:t>Signal preprocessing</a:t>
            </a:r>
            <a:endParaRPr/>
          </a:p>
          <a:p>
            <a:pPr indent="-342900" lvl="0" marL="457200" rtl="0" algn="l">
              <a:spcBef>
                <a:spcPts val="0"/>
              </a:spcBef>
              <a:spcAft>
                <a:spcPts val="0"/>
              </a:spcAft>
              <a:buSzPts val="1800"/>
              <a:buAutoNum type="arabicPeriod"/>
            </a:pPr>
            <a:r>
              <a:rPr lang="en"/>
              <a:t>Feature extraction</a:t>
            </a:r>
            <a:endParaRPr/>
          </a:p>
          <a:p>
            <a:pPr indent="-342900" lvl="0" marL="457200" rtl="0" algn="l">
              <a:spcBef>
                <a:spcPts val="0"/>
              </a:spcBef>
              <a:spcAft>
                <a:spcPts val="0"/>
              </a:spcAft>
              <a:buSzPts val="1800"/>
              <a:buAutoNum type="arabicPeriod"/>
            </a:pPr>
            <a:r>
              <a:rPr lang="en"/>
              <a:t>Classification </a:t>
            </a:r>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 name="Google Shape;105;p19"/>
          <p:cNvSpPr txBox="1"/>
          <p:nvPr>
            <p:ph idx="1" type="body"/>
          </p:nvPr>
        </p:nvSpPr>
        <p:spPr>
          <a:xfrm>
            <a:off x="530125" y="1337075"/>
            <a:ext cx="6480600" cy="319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530000" y="1337075"/>
            <a:ext cx="6480575" cy="3199750"/>
          </a:xfrm>
          <a:prstGeom prst="rect">
            <a:avLst/>
          </a:prstGeom>
          <a:noFill/>
          <a:ln>
            <a:noFill/>
          </a:ln>
        </p:spPr>
      </p:pic>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13" name="Google Shape;113;p20"/>
          <p:cNvSpPr txBox="1"/>
          <p:nvPr>
            <p:ph idx="1" type="body"/>
          </p:nvPr>
        </p:nvSpPr>
        <p:spPr>
          <a:xfrm>
            <a:off x="530125" y="1337075"/>
            <a:ext cx="8368200" cy="370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is collected  in different sessions.</a:t>
            </a:r>
            <a:endParaRPr/>
          </a:p>
          <a:p>
            <a:pPr indent="-342900" lvl="0" marL="457200" rtl="0" algn="l">
              <a:spcBef>
                <a:spcPts val="0"/>
              </a:spcBef>
              <a:spcAft>
                <a:spcPts val="0"/>
              </a:spcAft>
              <a:buSzPts val="1800"/>
              <a:buChar char="●"/>
            </a:pPr>
            <a:r>
              <a:rPr lang="en"/>
              <a:t>Every session is made out of various runs and for every run, a subject is asked to spell a character. </a:t>
            </a:r>
            <a:endParaRPr/>
          </a:p>
          <a:p>
            <a:pPr indent="-342900" lvl="0" marL="457200" rtl="0" algn="l">
              <a:spcBef>
                <a:spcPts val="0"/>
              </a:spcBef>
              <a:spcAft>
                <a:spcPts val="0"/>
              </a:spcAft>
              <a:buSzPts val="1800"/>
              <a:buChar char="●"/>
            </a:pPr>
            <a:r>
              <a:rPr lang="en"/>
              <a:t>The character matrix is intensified for 100 ms and blank for 75 ms. </a:t>
            </a:r>
            <a:endParaRPr/>
          </a:p>
          <a:p>
            <a:pPr indent="-342900" lvl="0" marL="457200" rtl="0" algn="l">
              <a:spcBef>
                <a:spcPts val="0"/>
              </a:spcBef>
              <a:spcAft>
                <a:spcPts val="0"/>
              </a:spcAft>
              <a:buSzPts val="1800"/>
              <a:buChar char="●"/>
            </a:pPr>
            <a:r>
              <a:rPr lang="en"/>
              <a:t>For one round there are 12 flashing and for one character the sets of 12 intensifications are repeated 15 times (i.e., each row/column is intensified 15 times and thus there are 12∗15 = 180 total intensifications for single character).</a:t>
            </a:r>
            <a:endParaRPr/>
          </a:p>
          <a:p>
            <a:pPr indent="-342900" lvl="0" marL="457200" rtl="0" algn="l">
              <a:spcBef>
                <a:spcPts val="0"/>
              </a:spcBef>
              <a:spcAft>
                <a:spcPts val="0"/>
              </a:spcAft>
              <a:buSzPts val="1800"/>
              <a:buChar char="●"/>
            </a:pPr>
            <a:r>
              <a:rPr lang="en"/>
              <a:t> Each repetition is called epoch. so, each character data consist of fifteen epochs.</a:t>
            </a:r>
            <a:endParaRPr/>
          </a:p>
          <a:p>
            <a:pPr indent="-342900" lvl="0" marL="457200" rtl="0" algn="l">
              <a:spcBef>
                <a:spcPts val="0"/>
              </a:spcBef>
              <a:spcAft>
                <a:spcPts val="0"/>
              </a:spcAft>
              <a:buSzPts val="1800"/>
              <a:buChar char="●"/>
            </a:pPr>
            <a:r>
              <a:rPr lang="en"/>
              <a:t>The EEG data is collected continuously from 8-channels.</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20" name="Google Shape;12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 files generated by the Neuroectric Interface Controller(NIC) are in the ‘.easy’ format</a:t>
            </a:r>
            <a:endParaRPr/>
          </a:p>
          <a:p>
            <a:pPr indent="-342900" lvl="0" marL="457200" rtl="0" algn="l">
              <a:spcBef>
                <a:spcPts val="0"/>
              </a:spcBef>
              <a:spcAft>
                <a:spcPts val="0"/>
              </a:spcAft>
              <a:buSzPts val="1800"/>
              <a:buChar char="●"/>
            </a:pPr>
            <a:r>
              <a:rPr lang="en"/>
              <a:t>The dataset consists of 10 columns. </a:t>
            </a:r>
            <a:endParaRPr/>
          </a:p>
          <a:p>
            <a:pPr indent="-342900" lvl="0" marL="457200" rtl="0" algn="l">
              <a:spcBef>
                <a:spcPts val="0"/>
              </a:spcBef>
              <a:spcAft>
                <a:spcPts val="0"/>
              </a:spcAft>
              <a:buSzPts val="1800"/>
              <a:buChar char="●"/>
            </a:pPr>
            <a:r>
              <a:rPr lang="en"/>
              <a:t>The first 8 columns are for the 8 channels of the EEG machine and the remaining 2 columns are used for storing marker and timestamp</a:t>
            </a:r>
            <a:endParaRPr/>
          </a:p>
          <a:p>
            <a:pPr indent="-342900" lvl="0" marL="457200" rtl="0" algn="l">
              <a:spcBef>
                <a:spcPts val="0"/>
              </a:spcBef>
              <a:spcAft>
                <a:spcPts val="0"/>
              </a:spcAft>
              <a:buSzPts val="1800"/>
              <a:buChar char="●"/>
            </a:pPr>
            <a:r>
              <a:rPr lang="en"/>
              <a:t>The unit of the EEG sample is nano volts and its range is from +400000000 to -400000000 nV</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