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3"/>
  </p:notesMasterIdLst>
  <p:sldIdLst>
    <p:sldId id="256" r:id="rId5"/>
    <p:sldId id="304" r:id="rId6"/>
    <p:sldId id="309" r:id="rId7"/>
    <p:sldId id="335" r:id="rId8"/>
    <p:sldId id="352" r:id="rId9"/>
    <p:sldId id="338" r:id="rId10"/>
    <p:sldId id="337" r:id="rId11"/>
    <p:sldId id="336" r:id="rId12"/>
    <p:sldId id="339" r:id="rId13"/>
    <p:sldId id="340" r:id="rId14"/>
    <p:sldId id="341" r:id="rId15"/>
    <p:sldId id="342" r:id="rId16"/>
    <p:sldId id="350" r:id="rId17"/>
    <p:sldId id="308" r:id="rId18"/>
    <p:sldId id="312" r:id="rId19"/>
    <p:sldId id="343" r:id="rId20"/>
    <p:sldId id="344" r:id="rId21"/>
    <p:sldId id="345" r:id="rId22"/>
    <p:sldId id="346" r:id="rId23"/>
    <p:sldId id="257" r:id="rId24"/>
    <p:sldId id="349" r:id="rId25"/>
    <p:sldId id="348" r:id="rId26"/>
    <p:sldId id="355" r:id="rId27"/>
    <p:sldId id="327" r:id="rId28"/>
    <p:sldId id="354" r:id="rId29"/>
    <p:sldId id="353" r:id="rId30"/>
    <p:sldId id="351" r:id="rId31"/>
    <p:sldId id="275" r:id="rId32"/>
  </p:sldIdLst>
  <p:sldSz cx="12192000" cy="6858000"/>
  <p:notesSz cx="6858000" cy="105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yla Ronellenfitsch" initials="KR" lastIdx="10" clrIdx="0">
    <p:extLst>
      <p:ext uri="{19B8F6BF-5375-455C-9EA6-DF929625EA0E}">
        <p15:presenceInfo xmlns:p15="http://schemas.microsoft.com/office/powerpoint/2012/main" userId="S::kmr1@uchicago.edu::7dc6c2a8-c1af-47b5-915b-630a517d7343" providerId="AD"/>
      </p:ext>
    </p:extLst>
  </p:cmAuthor>
  <p:cmAuthor id="2" name="Guest User" initials="GU" lastIdx="6" clrIdx="1">
    <p:extLst>
      <p:ext uri="{19B8F6BF-5375-455C-9EA6-DF929625EA0E}">
        <p15:presenceInfo xmlns:p15="http://schemas.microsoft.com/office/powerpoint/2012/main" userId="S::urn:spo:anon#2ead7fbcb240bdea95cc471288287e89b3f3f73aa5e86c8c0f553daaca2e936f::" providerId="AD"/>
      </p:ext>
    </p:extLst>
  </p:cmAuthor>
  <p:cmAuthor id="3" name="Chris Reimann" initials="CR" lastIdx="2" clrIdx="2">
    <p:extLst>
      <p:ext uri="{19B8F6BF-5375-455C-9EA6-DF929625EA0E}">
        <p15:presenceInfo xmlns:p15="http://schemas.microsoft.com/office/powerpoint/2012/main" userId="S::creimann@uchicago.edu::b9b6998c-2df5-45fb-805d-26d2c574a7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CFCE"/>
    <a:srgbClr val="1CA385"/>
    <a:srgbClr val="1A4E66"/>
    <a:srgbClr val="EDDACC"/>
    <a:srgbClr val="CEDA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67F9C-7DEC-4074-A4A2-3A56F80D1022}" v="2816" dt="2020-12-07T01:15:34.591"/>
    <p1510:client id="{38037DFE-B5D6-A32F-6A37-58E468DB0BF8}" v="402" dt="2020-12-06T02:22:18.293"/>
    <p1510:client id="{41C48714-A20B-46CC-A90A-0FBD361AE5D5}" v="78" dt="2020-12-06T03:24:13.106"/>
    <p1510:client id="{475AB9A7-DAE8-3B3F-5E80-C541272FA842}" v="26" dt="2020-12-06T01:24:51.677"/>
    <p1510:client id="{549F1789-CB06-AEDA-B6F1-B28CE2517BE4}" v="665" dt="2020-12-06T05:35:04.037"/>
    <p1510:client id="{5C0EC7A3-F2AE-4DBB-05BA-0E9F8664C175}" v="153" dt="2020-12-06T05:22:16.154"/>
    <p1510:client id="{607992D4-5D01-427A-8CD7-263C2883CE2F}" v="44" dt="2020-12-06T04:16:47.523"/>
    <p1510:client id="{619A163A-9748-4B6F-88B1-D817903E9AB2}" v="697" dt="2020-12-06T04:09:43.819"/>
    <p1510:client id="{7F0D15D2-56E5-40AA-BD23-C5D955CC9425}" v="51" dt="2020-12-06T05:55:28.896"/>
    <p1510:client id="{862B3DC0-A03B-5289-8CA1-3DBF5A2A1D5A}" v="1031" dt="2020-12-07T01:10:43.991"/>
    <p1510:client id="{9E22B035-1774-49F0-A440-D58D878BE5C1}" v="2" dt="2020-12-06T05:23:13.467"/>
    <p1510:client id="{A4862EF7-D176-41C7-BD4B-5EA138B2C16B}" v="115" dt="2020-12-06T02:22:39.846"/>
    <p1510:client id="{A756F470-2B1A-4503-BACE-5F238291ECDF}" v="1196" dt="2020-12-06T01:45:38.419"/>
    <p1510:client id="{AE3C8DC2-5CA9-72CD-F58E-07D0572AF627}" v="335" dt="2020-12-06T06:18:20.264"/>
    <p1510:client id="{B35D69E8-6F34-41C9-A192-783CB9ED35B7}" v="1123" dt="2020-12-06T04:56:32.416"/>
    <p1510:client id="{C9597F82-73E9-4121-8D6E-1030EF8BFF17}" v="71" dt="2020-12-06T23:22:40.104"/>
    <p1510:client id="{D7824047-EECA-4202-8068-EE2194492D58}" v="46" dt="2020-12-06T08:09:39.007"/>
    <p1510:client id="{DA0957AD-D50D-A765-7F6F-0F9106024F02}" v="167" dt="2020-12-06T23:35:04.738"/>
    <p1510:client id="{DA7AC26A-9043-62F4-71B1-7F34193DD353}" v="14" dt="2020-12-06T05:28:05.840"/>
    <p1510:client id="{E277216A-F0F4-424F-9C44-480DE7E5554A}" v="334" dt="2020-12-06T06:31:17.9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85BF94-536E-4649-B765-DB59E5514C67}" type="doc">
      <dgm:prSet loTypeId="urn:microsoft.com/office/officeart/2005/8/layout/vList2" loCatId="list" qsTypeId="urn:microsoft.com/office/officeart/2005/8/quickstyle/simple2" qsCatId="simple" csTypeId="urn:microsoft.com/office/officeart/2005/8/colors/accent3_5" csCatId="accent3" phldr="1"/>
      <dgm:spPr/>
      <dgm:t>
        <a:bodyPr/>
        <a:lstStyle/>
        <a:p>
          <a:endParaRPr lang="en-US"/>
        </a:p>
      </dgm:t>
    </dgm:pt>
    <dgm:pt modelId="{58275C84-B1E7-475A-BBD1-C1A96FE99B24}">
      <dgm:prSet phldr="0"/>
      <dgm:spPr/>
      <dgm:t>
        <a:bodyPr/>
        <a:lstStyle/>
        <a:p>
          <a:pPr rtl="0"/>
          <a:r>
            <a:rPr lang="en-US" b="1" i="1">
              <a:latin typeface="Calibri Light" panose="020F0302020204030204"/>
            </a:rPr>
            <a:t>Number of Time series:</a:t>
          </a:r>
          <a:r>
            <a:rPr lang="en-US" b="1">
              <a:latin typeface="Calibri Light" panose="020F0302020204030204"/>
            </a:rPr>
            <a:t> 145k Wikipedia Pages</a:t>
          </a:r>
        </a:p>
      </dgm:t>
    </dgm:pt>
    <dgm:pt modelId="{83DA0077-607E-4A02-B0B0-5C7A23F92625}" type="parTrans" cxnId="{79FC03F8-5B4C-435F-8D57-1BDA2FFECE51}">
      <dgm:prSet/>
      <dgm:spPr/>
      <dgm:t>
        <a:bodyPr/>
        <a:lstStyle/>
        <a:p>
          <a:endParaRPr lang="en-US"/>
        </a:p>
      </dgm:t>
    </dgm:pt>
    <dgm:pt modelId="{99D61805-3247-4FB1-A708-397E7FE6298F}" type="sibTrans" cxnId="{79FC03F8-5B4C-435F-8D57-1BDA2FFECE51}">
      <dgm:prSet/>
      <dgm:spPr/>
      <dgm:t>
        <a:bodyPr/>
        <a:lstStyle/>
        <a:p>
          <a:endParaRPr lang="en-US"/>
        </a:p>
      </dgm:t>
    </dgm:pt>
    <dgm:pt modelId="{1FE07E0E-C972-41A9-9A5F-EAAD4BCEE84E}">
      <dgm:prSet phldr="0"/>
      <dgm:spPr/>
      <dgm:t>
        <a:bodyPr/>
        <a:lstStyle/>
        <a:p>
          <a:pPr rtl="0"/>
          <a:r>
            <a:rPr lang="en-US" b="1">
              <a:latin typeface="Calibri Light" panose="020F0302020204030204"/>
            </a:rPr>
            <a:t> </a:t>
          </a:r>
          <a:r>
            <a:rPr lang="en-US" b="1" i="1">
              <a:latin typeface="Calibri Light" panose="020F0302020204030204"/>
            </a:rPr>
            <a:t>Frequency </a:t>
          </a:r>
          <a:r>
            <a:rPr lang="en-US" b="1">
              <a:latin typeface="Calibri Light" panose="020F0302020204030204"/>
            </a:rPr>
            <a:t>: Daily</a:t>
          </a:r>
        </a:p>
      </dgm:t>
    </dgm:pt>
    <dgm:pt modelId="{944F9056-B39F-44DC-928D-8C3B29A1DDFA}" type="parTrans" cxnId="{16CFB648-34E3-422E-A7D3-B834D712E4A1}">
      <dgm:prSet/>
      <dgm:spPr/>
      <dgm:t>
        <a:bodyPr/>
        <a:lstStyle/>
        <a:p>
          <a:endParaRPr lang="en-US"/>
        </a:p>
      </dgm:t>
    </dgm:pt>
    <dgm:pt modelId="{11AE1CFC-E337-4134-9787-1C2ABF0D4103}" type="sibTrans" cxnId="{16CFB648-34E3-422E-A7D3-B834D712E4A1}">
      <dgm:prSet/>
      <dgm:spPr/>
      <dgm:t>
        <a:bodyPr/>
        <a:lstStyle/>
        <a:p>
          <a:endParaRPr lang="en-US"/>
        </a:p>
      </dgm:t>
    </dgm:pt>
    <dgm:pt modelId="{648B8090-786E-475E-BC1C-277015E722AA}">
      <dgm:prSet phldr="0"/>
      <dgm:spPr/>
      <dgm:t>
        <a:bodyPr/>
        <a:lstStyle/>
        <a:p>
          <a:pPr rtl="0"/>
          <a:r>
            <a:rPr lang="en-US" b="1">
              <a:latin typeface="Calibri Light" panose="020F0302020204030204"/>
            </a:rPr>
            <a:t> </a:t>
          </a:r>
          <a:r>
            <a:rPr lang="en-US" b="1" i="1">
              <a:latin typeface="Calibri Light" panose="020F0302020204030204"/>
            </a:rPr>
            <a:t>Span:</a:t>
          </a:r>
          <a:r>
            <a:rPr lang="en-US" b="1">
              <a:latin typeface="Calibri Light" panose="020F0302020204030204"/>
            </a:rPr>
            <a:t> </a:t>
          </a:r>
          <a:r>
            <a:rPr lang="en-US" b="1"/>
            <a:t>July 1st, 2015</a:t>
          </a:r>
          <a:r>
            <a:rPr lang="en-US" b="1">
              <a:latin typeface="Calibri Light" panose="020F0302020204030204"/>
            </a:rPr>
            <a:t> -</a:t>
          </a:r>
          <a:r>
            <a:rPr lang="en-US" b="1"/>
            <a:t> December 31st, 2016</a:t>
          </a:r>
        </a:p>
      </dgm:t>
    </dgm:pt>
    <dgm:pt modelId="{8108D104-B91D-46FB-8D4B-F2C46C6A3CB3}" type="parTrans" cxnId="{95A24A21-D6B5-4EB7-AB61-EE78DFA5EBA1}">
      <dgm:prSet/>
      <dgm:spPr/>
      <dgm:t>
        <a:bodyPr/>
        <a:lstStyle/>
        <a:p>
          <a:endParaRPr lang="en-US"/>
        </a:p>
      </dgm:t>
    </dgm:pt>
    <dgm:pt modelId="{850FD41F-5A77-44C9-885D-C28715B2B4C4}" type="sibTrans" cxnId="{95A24A21-D6B5-4EB7-AB61-EE78DFA5EBA1}">
      <dgm:prSet/>
      <dgm:spPr/>
      <dgm:t>
        <a:bodyPr/>
        <a:lstStyle/>
        <a:p>
          <a:endParaRPr lang="en-US"/>
        </a:p>
      </dgm:t>
    </dgm:pt>
    <dgm:pt modelId="{D98E92C0-7861-480F-A599-077ACC446D84}">
      <dgm:prSet phldr="0"/>
      <dgm:spPr/>
      <dgm:t>
        <a:bodyPr/>
        <a:lstStyle/>
        <a:p>
          <a:pPr rtl="0"/>
          <a:r>
            <a:rPr lang="en-US" b="1">
              <a:latin typeface="Calibri Light" panose="020F0302020204030204"/>
            </a:rPr>
            <a:t> </a:t>
          </a:r>
          <a:r>
            <a:rPr lang="en-US" b="1" i="1">
              <a:latin typeface="Calibri Light" panose="020F0302020204030204"/>
            </a:rPr>
            <a:t>Languages</a:t>
          </a:r>
          <a:r>
            <a:rPr lang="en-US" b="1">
              <a:latin typeface="Calibri Light" panose="020F0302020204030204"/>
            </a:rPr>
            <a:t>: 7</a:t>
          </a:r>
        </a:p>
      </dgm:t>
    </dgm:pt>
    <dgm:pt modelId="{425F381E-4FAF-44F1-A87A-A36F535A6EFA}" type="parTrans" cxnId="{27D30E8D-6D14-472F-99F1-9C17438F39C8}">
      <dgm:prSet/>
      <dgm:spPr/>
      <dgm:t>
        <a:bodyPr/>
        <a:lstStyle/>
        <a:p>
          <a:endParaRPr lang="en-US"/>
        </a:p>
      </dgm:t>
    </dgm:pt>
    <dgm:pt modelId="{A543B9EB-E2EF-4C20-AA1D-56C49A253554}" type="sibTrans" cxnId="{27D30E8D-6D14-472F-99F1-9C17438F39C8}">
      <dgm:prSet/>
      <dgm:spPr/>
      <dgm:t>
        <a:bodyPr/>
        <a:lstStyle/>
        <a:p>
          <a:endParaRPr lang="en-US"/>
        </a:p>
      </dgm:t>
    </dgm:pt>
    <dgm:pt modelId="{1E97D103-C8F0-44A9-BF50-656437A5FB08}" type="pres">
      <dgm:prSet presAssocID="{E885BF94-536E-4649-B765-DB59E5514C67}" presName="linear" presStyleCnt="0">
        <dgm:presLayoutVars>
          <dgm:animLvl val="lvl"/>
          <dgm:resizeHandles val="exact"/>
        </dgm:presLayoutVars>
      </dgm:prSet>
      <dgm:spPr/>
    </dgm:pt>
    <dgm:pt modelId="{E265BEDD-0D70-4376-BF3D-4D9413433BBF}" type="pres">
      <dgm:prSet presAssocID="{58275C84-B1E7-475A-BBD1-C1A96FE99B24}" presName="parentText" presStyleLbl="node1" presStyleIdx="0" presStyleCnt="4">
        <dgm:presLayoutVars>
          <dgm:chMax val="0"/>
          <dgm:bulletEnabled val="1"/>
        </dgm:presLayoutVars>
      </dgm:prSet>
      <dgm:spPr/>
    </dgm:pt>
    <dgm:pt modelId="{51C0454D-CA73-4FA0-A46C-B3A3522A5E3A}" type="pres">
      <dgm:prSet presAssocID="{99D61805-3247-4FB1-A708-397E7FE6298F}" presName="spacer" presStyleCnt="0"/>
      <dgm:spPr/>
    </dgm:pt>
    <dgm:pt modelId="{4F2F8CCA-7FDF-42FB-805E-64BE82D1BE25}" type="pres">
      <dgm:prSet presAssocID="{1FE07E0E-C972-41A9-9A5F-EAAD4BCEE84E}" presName="parentText" presStyleLbl="node1" presStyleIdx="1" presStyleCnt="4">
        <dgm:presLayoutVars>
          <dgm:chMax val="0"/>
          <dgm:bulletEnabled val="1"/>
        </dgm:presLayoutVars>
      </dgm:prSet>
      <dgm:spPr/>
    </dgm:pt>
    <dgm:pt modelId="{80433827-FC58-4C25-93BD-CDF2613B625A}" type="pres">
      <dgm:prSet presAssocID="{11AE1CFC-E337-4134-9787-1C2ABF0D4103}" presName="spacer" presStyleCnt="0"/>
      <dgm:spPr/>
    </dgm:pt>
    <dgm:pt modelId="{7F9DA51B-A0B3-4271-8DF1-018273641602}" type="pres">
      <dgm:prSet presAssocID="{648B8090-786E-475E-BC1C-277015E722AA}" presName="parentText" presStyleLbl="node1" presStyleIdx="2" presStyleCnt="4">
        <dgm:presLayoutVars>
          <dgm:chMax val="0"/>
          <dgm:bulletEnabled val="1"/>
        </dgm:presLayoutVars>
      </dgm:prSet>
      <dgm:spPr/>
    </dgm:pt>
    <dgm:pt modelId="{D69CA0B9-016B-457F-8A2B-4A022D83C783}" type="pres">
      <dgm:prSet presAssocID="{850FD41F-5A77-44C9-885D-C28715B2B4C4}" presName="spacer" presStyleCnt="0"/>
      <dgm:spPr/>
    </dgm:pt>
    <dgm:pt modelId="{F6792A08-20DF-45BB-9C84-1AF3BD69ABAD}" type="pres">
      <dgm:prSet presAssocID="{D98E92C0-7861-480F-A599-077ACC446D84}" presName="parentText" presStyleLbl="node1" presStyleIdx="3" presStyleCnt="4">
        <dgm:presLayoutVars>
          <dgm:chMax val="0"/>
          <dgm:bulletEnabled val="1"/>
        </dgm:presLayoutVars>
      </dgm:prSet>
      <dgm:spPr/>
    </dgm:pt>
  </dgm:ptLst>
  <dgm:cxnLst>
    <dgm:cxn modelId="{70ADD21F-726D-447D-ACD1-2CD7899BCA9F}" type="presOf" srcId="{1FE07E0E-C972-41A9-9A5F-EAAD4BCEE84E}" destId="{4F2F8CCA-7FDF-42FB-805E-64BE82D1BE25}" srcOrd="0" destOrd="0" presId="urn:microsoft.com/office/officeart/2005/8/layout/vList2"/>
    <dgm:cxn modelId="{95A24A21-D6B5-4EB7-AB61-EE78DFA5EBA1}" srcId="{E885BF94-536E-4649-B765-DB59E5514C67}" destId="{648B8090-786E-475E-BC1C-277015E722AA}" srcOrd="2" destOrd="0" parTransId="{8108D104-B91D-46FB-8D4B-F2C46C6A3CB3}" sibTransId="{850FD41F-5A77-44C9-885D-C28715B2B4C4}"/>
    <dgm:cxn modelId="{16CFB648-34E3-422E-A7D3-B834D712E4A1}" srcId="{E885BF94-536E-4649-B765-DB59E5514C67}" destId="{1FE07E0E-C972-41A9-9A5F-EAAD4BCEE84E}" srcOrd="1" destOrd="0" parTransId="{944F9056-B39F-44DC-928D-8C3B29A1DDFA}" sibTransId="{11AE1CFC-E337-4134-9787-1C2ABF0D4103}"/>
    <dgm:cxn modelId="{11E8B56B-CCC1-42A6-8872-1308AFFDDB51}" type="presOf" srcId="{D98E92C0-7861-480F-A599-077ACC446D84}" destId="{F6792A08-20DF-45BB-9C84-1AF3BD69ABAD}" srcOrd="0" destOrd="0" presId="urn:microsoft.com/office/officeart/2005/8/layout/vList2"/>
    <dgm:cxn modelId="{0C54EF75-B3CB-469D-9D64-A6C43960EBB7}" type="presOf" srcId="{58275C84-B1E7-475A-BBD1-C1A96FE99B24}" destId="{E265BEDD-0D70-4376-BF3D-4D9413433BBF}" srcOrd="0" destOrd="0" presId="urn:microsoft.com/office/officeart/2005/8/layout/vList2"/>
    <dgm:cxn modelId="{27D30E8D-6D14-472F-99F1-9C17438F39C8}" srcId="{E885BF94-536E-4649-B765-DB59E5514C67}" destId="{D98E92C0-7861-480F-A599-077ACC446D84}" srcOrd="3" destOrd="0" parTransId="{425F381E-4FAF-44F1-A87A-A36F535A6EFA}" sibTransId="{A543B9EB-E2EF-4C20-AA1D-56C49A253554}"/>
    <dgm:cxn modelId="{F2C776A2-08C0-4405-8F37-DED74A24CE90}" type="presOf" srcId="{E885BF94-536E-4649-B765-DB59E5514C67}" destId="{1E97D103-C8F0-44A9-BF50-656437A5FB08}" srcOrd="0" destOrd="0" presId="urn:microsoft.com/office/officeart/2005/8/layout/vList2"/>
    <dgm:cxn modelId="{58077DA7-3DD3-4E7B-A018-81F3EAFC7E84}" type="presOf" srcId="{648B8090-786E-475E-BC1C-277015E722AA}" destId="{7F9DA51B-A0B3-4271-8DF1-018273641602}" srcOrd="0" destOrd="0" presId="urn:microsoft.com/office/officeart/2005/8/layout/vList2"/>
    <dgm:cxn modelId="{79FC03F8-5B4C-435F-8D57-1BDA2FFECE51}" srcId="{E885BF94-536E-4649-B765-DB59E5514C67}" destId="{58275C84-B1E7-475A-BBD1-C1A96FE99B24}" srcOrd="0" destOrd="0" parTransId="{83DA0077-607E-4A02-B0B0-5C7A23F92625}" sibTransId="{99D61805-3247-4FB1-A708-397E7FE6298F}"/>
    <dgm:cxn modelId="{6E756B2E-0411-4ED0-8310-A134582FD920}" type="presParOf" srcId="{1E97D103-C8F0-44A9-BF50-656437A5FB08}" destId="{E265BEDD-0D70-4376-BF3D-4D9413433BBF}" srcOrd="0" destOrd="0" presId="urn:microsoft.com/office/officeart/2005/8/layout/vList2"/>
    <dgm:cxn modelId="{0FCC6078-D2EB-48CE-AF42-94C4164B4DAF}" type="presParOf" srcId="{1E97D103-C8F0-44A9-BF50-656437A5FB08}" destId="{51C0454D-CA73-4FA0-A46C-B3A3522A5E3A}" srcOrd="1" destOrd="0" presId="urn:microsoft.com/office/officeart/2005/8/layout/vList2"/>
    <dgm:cxn modelId="{1F581F02-37F3-44E2-9EF8-F7AEB92FE74F}" type="presParOf" srcId="{1E97D103-C8F0-44A9-BF50-656437A5FB08}" destId="{4F2F8CCA-7FDF-42FB-805E-64BE82D1BE25}" srcOrd="2" destOrd="0" presId="urn:microsoft.com/office/officeart/2005/8/layout/vList2"/>
    <dgm:cxn modelId="{2ECAC36F-6652-4005-AAC2-61CB38083B1B}" type="presParOf" srcId="{1E97D103-C8F0-44A9-BF50-656437A5FB08}" destId="{80433827-FC58-4C25-93BD-CDF2613B625A}" srcOrd="3" destOrd="0" presId="urn:microsoft.com/office/officeart/2005/8/layout/vList2"/>
    <dgm:cxn modelId="{5146501D-0004-4133-A5E2-4FDAA1C9B3AE}" type="presParOf" srcId="{1E97D103-C8F0-44A9-BF50-656437A5FB08}" destId="{7F9DA51B-A0B3-4271-8DF1-018273641602}" srcOrd="4" destOrd="0" presId="urn:microsoft.com/office/officeart/2005/8/layout/vList2"/>
    <dgm:cxn modelId="{B66F98A9-8E78-4DC4-9DA7-26AD56B7FDDC}" type="presParOf" srcId="{1E97D103-C8F0-44A9-BF50-656437A5FB08}" destId="{D69CA0B9-016B-457F-8A2B-4A022D83C783}" srcOrd="5" destOrd="0" presId="urn:microsoft.com/office/officeart/2005/8/layout/vList2"/>
    <dgm:cxn modelId="{779FC79D-7B5F-4B07-8511-9E2C3AF04BEF}" type="presParOf" srcId="{1E97D103-C8F0-44A9-BF50-656437A5FB08}" destId="{F6792A08-20DF-45BB-9C84-1AF3BD69ABA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t>
          </a:r>
          <a:r>
            <a:rPr lang="en-US" b="1"/>
            <a:t>ETS model </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t>
          </a:r>
          <a:r>
            <a:rPr lang="en-US" b="1"/>
            <a:t>Seasonal ARIMA model </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t>
          </a:r>
          <a:r>
            <a:rPr lang="en-US" b="0"/>
            <a:t>TBATS(0, {0,0}, -, {&lt;7,3&gt;})</a:t>
          </a:r>
          <a:r>
            <a:rPr lang="en-US" b="1"/>
            <a:t> </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08AE8C5-6912-45C8-BD0D-0B5C54C5B95E}" type="doc">
      <dgm:prSet loTypeId="urn:microsoft.com/office/officeart/2005/8/layout/chevron2" loCatId="process" qsTypeId="urn:microsoft.com/office/officeart/2005/8/quickstyle/simple1" qsCatId="simple" csTypeId="urn:microsoft.com/office/officeart/2005/8/colors/accent3_5" csCatId="accent3" phldr="1"/>
      <dgm:spPr/>
      <dgm:t>
        <a:bodyPr/>
        <a:lstStyle/>
        <a:p>
          <a:endParaRPr lang="en-GB"/>
        </a:p>
      </dgm:t>
    </dgm:pt>
    <dgm:pt modelId="{C6FEF6AF-131E-44BD-9B8F-D962DDDCA5DE}">
      <dgm:prSet phldrT="[Text]" phldr="0"/>
      <dgm:spPr/>
      <dgm:t>
        <a:bodyPr/>
        <a:lstStyle/>
        <a:p>
          <a:r>
            <a:rPr lang="en-GB" b="1">
              <a:latin typeface="Calibri Light" panose="020F0302020204030204"/>
            </a:rPr>
            <a:t>1</a:t>
          </a:r>
          <a:endParaRPr lang="en-GB" b="1"/>
        </a:p>
      </dgm:t>
    </dgm:pt>
    <dgm:pt modelId="{919F279F-0116-411E-877D-717B9BB3B6F7}" type="parTrans" cxnId="{2F4C7182-543C-4143-B6CE-30D3ACF69D43}">
      <dgm:prSet/>
      <dgm:spPr/>
      <dgm:t>
        <a:bodyPr/>
        <a:lstStyle/>
        <a:p>
          <a:endParaRPr lang="en-GB"/>
        </a:p>
      </dgm:t>
    </dgm:pt>
    <dgm:pt modelId="{6E77359C-B116-4CD4-98D4-F325AA230AD2}" type="sibTrans" cxnId="{2F4C7182-543C-4143-B6CE-30D3ACF69D43}">
      <dgm:prSet/>
      <dgm:spPr/>
      <dgm:t>
        <a:bodyPr/>
        <a:lstStyle/>
        <a:p>
          <a:endParaRPr lang="en-GB"/>
        </a:p>
      </dgm:t>
    </dgm:pt>
    <dgm:pt modelId="{7587C38B-F233-4E98-84F8-0A8E452C2278}">
      <dgm:prSet phldrT="[Text]" phldr="0"/>
      <dgm:spPr/>
      <dgm:t>
        <a:bodyPr/>
        <a:lstStyle/>
        <a:p>
          <a:pPr rtl="0"/>
          <a:r>
            <a:rPr lang="en-GB" b="1">
              <a:latin typeface="Calibri Light" panose="020F0302020204030204"/>
            </a:rPr>
            <a:t> Min Max Scaling </a:t>
          </a:r>
          <a:endParaRPr lang="en-GB" b="1"/>
        </a:p>
      </dgm:t>
    </dgm:pt>
    <dgm:pt modelId="{DA152566-1AED-4C1A-AD7B-E7DB1865D573}" type="parTrans" cxnId="{A8C7A79B-1291-4869-8E61-7580557EFC39}">
      <dgm:prSet/>
      <dgm:spPr/>
      <dgm:t>
        <a:bodyPr/>
        <a:lstStyle/>
        <a:p>
          <a:endParaRPr lang="en-GB"/>
        </a:p>
      </dgm:t>
    </dgm:pt>
    <dgm:pt modelId="{727B86FD-1BD6-405F-AFD3-B00AAECFF0BE}" type="sibTrans" cxnId="{A8C7A79B-1291-4869-8E61-7580557EFC39}">
      <dgm:prSet/>
      <dgm:spPr/>
      <dgm:t>
        <a:bodyPr/>
        <a:lstStyle/>
        <a:p>
          <a:endParaRPr lang="en-GB"/>
        </a:p>
      </dgm:t>
    </dgm:pt>
    <dgm:pt modelId="{96705EF5-6FFF-440B-B956-87AFC99E2DBE}">
      <dgm:prSet phldrT="[Text]" phldr="0"/>
      <dgm:spPr/>
      <dgm:t>
        <a:bodyPr/>
        <a:lstStyle/>
        <a:p>
          <a:r>
            <a:rPr lang="en-GB" b="1">
              <a:latin typeface="Calibri Light" panose="020F0302020204030204"/>
            </a:rPr>
            <a:t>2</a:t>
          </a:r>
          <a:endParaRPr lang="en-GB" b="1"/>
        </a:p>
      </dgm:t>
    </dgm:pt>
    <dgm:pt modelId="{63D46906-17FD-4591-A1FF-CE348D8886FC}" type="parTrans" cxnId="{9D1943FF-4E51-4F6A-A114-EAE9AB38DAEE}">
      <dgm:prSet/>
      <dgm:spPr/>
      <dgm:t>
        <a:bodyPr/>
        <a:lstStyle/>
        <a:p>
          <a:endParaRPr lang="en-GB"/>
        </a:p>
      </dgm:t>
    </dgm:pt>
    <dgm:pt modelId="{339D6E57-2F16-4F80-9342-696699E6B9D2}" type="sibTrans" cxnId="{9D1943FF-4E51-4F6A-A114-EAE9AB38DAEE}">
      <dgm:prSet/>
      <dgm:spPr/>
      <dgm:t>
        <a:bodyPr/>
        <a:lstStyle/>
        <a:p>
          <a:endParaRPr lang="en-GB"/>
        </a:p>
      </dgm:t>
    </dgm:pt>
    <dgm:pt modelId="{123E41C7-2E30-4DB1-BED2-DEDCD7985011}">
      <dgm:prSet phldrT="[Text]" phldr="0"/>
      <dgm:spPr/>
      <dgm:t>
        <a:bodyPr/>
        <a:lstStyle/>
        <a:p>
          <a:pPr rtl="0"/>
          <a:r>
            <a:rPr lang="en-GB" b="1">
              <a:latin typeface="Calibri Light" panose="020F0302020204030204"/>
            </a:rPr>
            <a:t> Test Train Split</a:t>
          </a:r>
          <a:endParaRPr lang="en-GB" b="1"/>
        </a:p>
      </dgm:t>
    </dgm:pt>
    <dgm:pt modelId="{D75E7CE7-933D-4E98-83D7-ED8502E291A8}" type="parTrans" cxnId="{88DD353B-B7AF-4BBA-B2D9-441FF2D1F4B9}">
      <dgm:prSet/>
      <dgm:spPr/>
      <dgm:t>
        <a:bodyPr/>
        <a:lstStyle/>
        <a:p>
          <a:endParaRPr lang="en-GB"/>
        </a:p>
      </dgm:t>
    </dgm:pt>
    <dgm:pt modelId="{B316A4E1-D2B8-4BE0-B8A9-36411FC5BAD7}" type="sibTrans" cxnId="{88DD353B-B7AF-4BBA-B2D9-441FF2D1F4B9}">
      <dgm:prSet/>
      <dgm:spPr/>
      <dgm:t>
        <a:bodyPr/>
        <a:lstStyle/>
        <a:p>
          <a:endParaRPr lang="en-GB"/>
        </a:p>
      </dgm:t>
    </dgm:pt>
    <dgm:pt modelId="{10B51FC5-69F9-429D-987C-0DE88B5EF95E}">
      <dgm:prSet phldrT="[Text]" phldr="0"/>
      <dgm:spPr/>
      <dgm:t>
        <a:bodyPr/>
        <a:lstStyle/>
        <a:p>
          <a:r>
            <a:rPr lang="en-GB" b="1">
              <a:latin typeface="Calibri Light" panose="020F0302020204030204"/>
            </a:rPr>
            <a:t>3</a:t>
          </a:r>
          <a:endParaRPr lang="en-GB" b="1"/>
        </a:p>
      </dgm:t>
    </dgm:pt>
    <dgm:pt modelId="{4A8542FE-0B9D-4B99-A579-31B6DAB3377C}" type="parTrans" cxnId="{40433DD0-FAD8-40D2-985C-6194EB893B26}">
      <dgm:prSet/>
      <dgm:spPr/>
      <dgm:t>
        <a:bodyPr/>
        <a:lstStyle/>
        <a:p>
          <a:endParaRPr lang="en-GB"/>
        </a:p>
      </dgm:t>
    </dgm:pt>
    <dgm:pt modelId="{81C05CB7-84BC-4FD0-BD0E-C05B1A758D5B}" type="sibTrans" cxnId="{40433DD0-FAD8-40D2-985C-6194EB893B26}">
      <dgm:prSet/>
      <dgm:spPr/>
      <dgm:t>
        <a:bodyPr/>
        <a:lstStyle/>
        <a:p>
          <a:endParaRPr lang="en-GB"/>
        </a:p>
      </dgm:t>
    </dgm:pt>
    <dgm:pt modelId="{666CCDB9-40A0-4493-ACC1-4C5878F95BB1}">
      <dgm:prSet phldrT="[Text]" phldr="0"/>
      <dgm:spPr/>
      <dgm:t>
        <a:bodyPr/>
        <a:lstStyle/>
        <a:p>
          <a:pPr rtl="0"/>
          <a:r>
            <a:rPr lang="en-GB" b="1">
              <a:latin typeface="Calibri Light" panose="020F0302020204030204"/>
            </a:rPr>
            <a:t> Restructure the data </a:t>
          </a:r>
          <a:endParaRPr lang="en-GB" b="1"/>
        </a:p>
      </dgm:t>
    </dgm:pt>
    <dgm:pt modelId="{071BED63-BF21-45A8-9B48-164D1B7AAEBD}" type="parTrans" cxnId="{E65832F3-FDDA-479E-996E-27388455754F}">
      <dgm:prSet/>
      <dgm:spPr/>
      <dgm:t>
        <a:bodyPr/>
        <a:lstStyle/>
        <a:p>
          <a:endParaRPr lang="en-GB"/>
        </a:p>
      </dgm:t>
    </dgm:pt>
    <dgm:pt modelId="{C28ACE00-1517-416B-ACBF-C0A29BC08B49}" type="sibTrans" cxnId="{E65832F3-FDDA-479E-996E-27388455754F}">
      <dgm:prSet/>
      <dgm:spPr/>
      <dgm:t>
        <a:bodyPr/>
        <a:lstStyle/>
        <a:p>
          <a:endParaRPr lang="en-GB"/>
        </a:p>
      </dgm:t>
    </dgm:pt>
    <dgm:pt modelId="{5E0CD7E7-3FD4-4628-B8C3-21ACCEDE062E}">
      <dgm:prSet phldr="0"/>
      <dgm:spPr/>
      <dgm:t>
        <a:bodyPr/>
        <a:lstStyle/>
        <a:p>
          <a:pPr rtl="0"/>
          <a:r>
            <a:rPr lang="en-GB" b="1" i="1">
              <a:latin typeface="Calibri Light" panose="020F0302020204030204"/>
            </a:rPr>
            <a:t>Lookback window</a:t>
          </a:r>
        </a:p>
      </dgm:t>
    </dgm:pt>
    <dgm:pt modelId="{6C6A65FB-FD65-427A-97E8-E841C43CA98F}" type="parTrans" cxnId="{3092A8B1-3EC1-436A-86E1-AC32103F23AB}">
      <dgm:prSet/>
      <dgm:spPr/>
    </dgm:pt>
    <dgm:pt modelId="{D5FC9823-5BC2-4485-A3D4-774943D41F83}" type="sibTrans" cxnId="{3092A8B1-3EC1-436A-86E1-AC32103F23AB}">
      <dgm:prSet/>
      <dgm:spPr/>
    </dgm:pt>
    <dgm:pt modelId="{B8C16D74-970B-4420-9937-D4E2CC242687}">
      <dgm:prSet phldr="0"/>
      <dgm:spPr/>
      <dgm:t>
        <a:bodyPr/>
        <a:lstStyle/>
        <a:p>
          <a:pPr rtl="0"/>
          <a:r>
            <a:rPr lang="en-GB" b="1" i="1">
              <a:latin typeface="Calibri Light" panose="020F0302020204030204"/>
            </a:rPr>
            <a:t> Data Format: samples</a:t>
          </a:r>
          <a:r>
            <a:rPr lang="en-GB" b="1" i="1"/>
            <a:t>, time steps, features</a:t>
          </a:r>
        </a:p>
      </dgm:t>
    </dgm:pt>
    <dgm:pt modelId="{AB90961A-9B7C-4FE5-AD66-BE7D875E297C}" type="parTrans" cxnId="{6EC98B1D-7A1D-42E4-8FCB-0765546C4832}">
      <dgm:prSet/>
      <dgm:spPr/>
    </dgm:pt>
    <dgm:pt modelId="{5FCEAE3C-BC07-4AD4-862A-7C4ECE62EBCF}" type="sibTrans" cxnId="{6EC98B1D-7A1D-42E4-8FCB-0765546C4832}">
      <dgm:prSet/>
      <dgm:spPr/>
    </dgm:pt>
    <dgm:pt modelId="{D4273929-E9A2-4CDE-95BE-C8270BDC4EA5}">
      <dgm:prSet phldr="0"/>
      <dgm:spPr/>
      <dgm:t>
        <a:bodyPr/>
        <a:lstStyle/>
        <a:p>
          <a:r>
            <a:rPr lang="en-GB" b="1" i="0">
              <a:latin typeface="Calibri Light" panose="020F0302020204030204"/>
            </a:rPr>
            <a:t>4</a:t>
          </a:r>
        </a:p>
      </dgm:t>
    </dgm:pt>
    <dgm:pt modelId="{B5449EAA-9004-461C-BC36-A761CB10B202}" type="parTrans" cxnId="{86E49306-CC5C-4640-A919-96F8AC34B72A}">
      <dgm:prSet/>
      <dgm:spPr/>
    </dgm:pt>
    <dgm:pt modelId="{49C52314-2FB1-46C3-A50C-D51D2574C1D4}" type="sibTrans" cxnId="{86E49306-CC5C-4640-A919-96F8AC34B72A}">
      <dgm:prSet/>
      <dgm:spPr/>
    </dgm:pt>
    <dgm:pt modelId="{6C8C8431-CA97-4497-BC88-EDEF43E46CFA}">
      <dgm:prSet phldr="0"/>
      <dgm:spPr/>
      <dgm:t>
        <a:bodyPr/>
        <a:lstStyle/>
        <a:p>
          <a:pPr rtl="0"/>
          <a:r>
            <a:rPr lang="en-GB" b="1" i="0">
              <a:latin typeface="Calibri Light" panose="020F0302020204030204"/>
            </a:rPr>
            <a:t> LSTM Model</a:t>
          </a:r>
        </a:p>
      </dgm:t>
    </dgm:pt>
    <dgm:pt modelId="{0694174C-5496-4946-A34D-42560D847A4B}" type="parTrans" cxnId="{1C46A06E-C623-4AB2-BDB8-8F443BA079FC}">
      <dgm:prSet/>
      <dgm:spPr/>
    </dgm:pt>
    <dgm:pt modelId="{655D85D9-4C75-4A42-9498-2B7B3EBD8BBA}" type="sibTrans" cxnId="{1C46A06E-C623-4AB2-BDB8-8F443BA079FC}">
      <dgm:prSet/>
      <dgm:spPr/>
    </dgm:pt>
    <dgm:pt modelId="{2A67AB41-D5C8-42AB-B5D2-6C16E7AC0A9B}">
      <dgm:prSet phldr="0"/>
      <dgm:spPr/>
      <dgm:t>
        <a:bodyPr/>
        <a:lstStyle/>
        <a:p>
          <a:r>
            <a:rPr lang="en-GB" b="1" i="0">
              <a:latin typeface="Calibri Light" panose="020F0302020204030204"/>
            </a:rPr>
            <a:t>5</a:t>
          </a:r>
        </a:p>
      </dgm:t>
    </dgm:pt>
    <dgm:pt modelId="{19FAED51-9317-486C-B0F1-53856EBAA03C}" type="parTrans" cxnId="{3A365ECC-CA58-4485-A730-4697621F7205}">
      <dgm:prSet/>
      <dgm:spPr/>
    </dgm:pt>
    <dgm:pt modelId="{D2B6FE75-D512-4CA3-9377-479DF4458A5B}" type="sibTrans" cxnId="{3A365ECC-CA58-4485-A730-4697621F7205}">
      <dgm:prSet/>
      <dgm:spPr/>
    </dgm:pt>
    <dgm:pt modelId="{00101DCA-3380-416E-BFEB-AD9077ACEC69}">
      <dgm:prSet phldr="0"/>
      <dgm:spPr/>
      <dgm:t>
        <a:bodyPr/>
        <a:lstStyle/>
        <a:p>
          <a:pPr rtl="0"/>
          <a:r>
            <a:rPr lang="en-GB" b="1" i="0">
              <a:latin typeface="Calibri Light" panose="020F0302020204030204"/>
            </a:rPr>
            <a:t> Invert the predictions</a:t>
          </a:r>
        </a:p>
      </dgm:t>
    </dgm:pt>
    <dgm:pt modelId="{F04AE28D-EEF3-4692-B5DE-3131C0A13168}" type="parTrans" cxnId="{08EF335A-AC23-40FE-B90D-666F2CACB02F}">
      <dgm:prSet/>
      <dgm:spPr/>
    </dgm:pt>
    <dgm:pt modelId="{4F593FA7-2003-4737-8832-DF14007ECA2A}" type="sibTrans" cxnId="{08EF335A-AC23-40FE-B90D-666F2CACB02F}">
      <dgm:prSet/>
      <dgm:spPr/>
    </dgm:pt>
    <dgm:pt modelId="{ED510498-4505-49E5-8A1E-4CEE93AF114E}" type="pres">
      <dgm:prSet presAssocID="{D08AE8C5-6912-45C8-BD0D-0B5C54C5B95E}" presName="linearFlow" presStyleCnt="0">
        <dgm:presLayoutVars>
          <dgm:dir/>
          <dgm:animLvl val="lvl"/>
          <dgm:resizeHandles val="exact"/>
        </dgm:presLayoutVars>
      </dgm:prSet>
      <dgm:spPr/>
    </dgm:pt>
    <dgm:pt modelId="{FB52CC8C-D83F-43B1-8631-E8FC3E0FF633}" type="pres">
      <dgm:prSet presAssocID="{C6FEF6AF-131E-44BD-9B8F-D962DDDCA5DE}" presName="composite" presStyleCnt="0"/>
      <dgm:spPr/>
    </dgm:pt>
    <dgm:pt modelId="{FE416235-3718-413A-BCF2-D991720F5795}" type="pres">
      <dgm:prSet presAssocID="{C6FEF6AF-131E-44BD-9B8F-D962DDDCA5DE}" presName="parentText" presStyleLbl="alignNode1" presStyleIdx="0" presStyleCnt="5">
        <dgm:presLayoutVars>
          <dgm:chMax val="1"/>
          <dgm:bulletEnabled val="1"/>
        </dgm:presLayoutVars>
      </dgm:prSet>
      <dgm:spPr/>
    </dgm:pt>
    <dgm:pt modelId="{10C67A4E-A3B7-414F-A497-1B239350BBA4}" type="pres">
      <dgm:prSet presAssocID="{C6FEF6AF-131E-44BD-9B8F-D962DDDCA5DE}" presName="descendantText" presStyleLbl="alignAcc1" presStyleIdx="0" presStyleCnt="5">
        <dgm:presLayoutVars>
          <dgm:bulletEnabled val="1"/>
        </dgm:presLayoutVars>
      </dgm:prSet>
      <dgm:spPr/>
    </dgm:pt>
    <dgm:pt modelId="{DE6EAE39-9771-4373-95B5-560BDA57383C}" type="pres">
      <dgm:prSet presAssocID="{6E77359C-B116-4CD4-98D4-F325AA230AD2}" presName="sp" presStyleCnt="0"/>
      <dgm:spPr/>
    </dgm:pt>
    <dgm:pt modelId="{7B60537D-0EBA-42F8-B52A-2853CE053C81}" type="pres">
      <dgm:prSet presAssocID="{96705EF5-6FFF-440B-B956-87AFC99E2DBE}" presName="composite" presStyleCnt="0"/>
      <dgm:spPr/>
    </dgm:pt>
    <dgm:pt modelId="{9B41992E-31F8-46DA-AA9A-3ED4D4F8AE22}" type="pres">
      <dgm:prSet presAssocID="{96705EF5-6FFF-440B-B956-87AFC99E2DBE}" presName="parentText" presStyleLbl="alignNode1" presStyleIdx="1" presStyleCnt="5">
        <dgm:presLayoutVars>
          <dgm:chMax val="1"/>
          <dgm:bulletEnabled val="1"/>
        </dgm:presLayoutVars>
      </dgm:prSet>
      <dgm:spPr/>
    </dgm:pt>
    <dgm:pt modelId="{890527F3-7DDF-48A4-9069-E86F3D9D757D}" type="pres">
      <dgm:prSet presAssocID="{96705EF5-6FFF-440B-B956-87AFC99E2DBE}" presName="descendantText" presStyleLbl="alignAcc1" presStyleIdx="1" presStyleCnt="5">
        <dgm:presLayoutVars>
          <dgm:bulletEnabled val="1"/>
        </dgm:presLayoutVars>
      </dgm:prSet>
      <dgm:spPr/>
    </dgm:pt>
    <dgm:pt modelId="{89ADA911-5B19-47A9-9E6C-4B93392C563F}" type="pres">
      <dgm:prSet presAssocID="{339D6E57-2F16-4F80-9342-696699E6B9D2}" presName="sp" presStyleCnt="0"/>
      <dgm:spPr/>
    </dgm:pt>
    <dgm:pt modelId="{5B98B25F-3588-4BBB-98BF-BCD39407C615}" type="pres">
      <dgm:prSet presAssocID="{10B51FC5-69F9-429D-987C-0DE88B5EF95E}" presName="composite" presStyleCnt="0"/>
      <dgm:spPr/>
    </dgm:pt>
    <dgm:pt modelId="{8D975F93-ED21-4A2F-9A6B-674F92D7C176}" type="pres">
      <dgm:prSet presAssocID="{10B51FC5-69F9-429D-987C-0DE88B5EF95E}" presName="parentText" presStyleLbl="alignNode1" presStyleIdx="2" presStyleCnt="5">
        <dgm:presLayoutVars>
          <dgm:chMax val="1"/>
          <dgm:bulletEnabled val="1"/>
        </dgm:presLayoutVars>
      </dgm:prSet>
      <dgm:spPr/>
    </dgm:pt>
    <dgm:pt modelId="{021B2BA6-EE04-4CCD-9910-11F0A31937F9}" type="pres">
      <dgm:prSet presAssocID="{10B51FC5-69F9-429D-987C-0DE88B5EF95E}" presName="descendantText" presStyleLbl="alignAcc1" presStyleIdx="2" presStyleCnt="5">
        <dgm:presLayoutVars>
          <dgm:bulletEnabled val="1"/>
        </dgm:presLayoutVars>
      </dgm:prSet>
      <dgm:spPr/>
    </dgm:pt>
    <dgm:pt modelId="{30AE066D-6DAF-4BC8-8DA4-23097B0B3A6A}" type="pres">
      <dgm:prSet presAssocID="{81C05CB7-84BC-4FD0-BD0E-C05B1A758D5B}" presName="sp" presStyleCnt="0"/>
      <dgm:spPr/>
    </dgm:pt>
    <dgm:pt modelId="{00662833-682F-41CC-931E-547272BF4F91}" type="pres">
      <dgm:prSet presAssocID="{D4273929-E9A2-4CDE-95BE-C8270BDC4EA5}" presName="composite" presStyleCnt="0"/>
      <dgm:spPr/>
    </dgm:pt>
    <dgm:pt modelId="{A83BE324-9F9E-42A3-A1D8-AF596BBC2358}" type="pres">
      <dgm:prSet presAssocID="{D4273929-E9A2-4CDE-95BE-C8270BDC4EA5}" presName="parentText" presStyleLbl="alignNode1" presStyleIdx="3" presStyleCnt="5">
        <dgm:presLayoutVars>
          <dgm:chMax val="1"/>
          <dgm:bulletEnabled val="1"/>
        </dgm:presLayoutVars>
      </dgm:prSet>
      <dgm:spPr/>
    </dgm:pt>
    <dgm:pt modelId="{F5103D21-0087-420F-B2BD-9CBAE7A997D5}" type="pres">
      <dgm:prSet presAssocID="{D4273929-E9A2-4CDE-95BE-C8270BDC4EA5}" presName="descendantText" presStyleLbl="alignAcc1" presStyleIdx="3" presStyleCnt="5">
        <dgm:presLayoutVars>
          <dgm:bulletEnabled val="1"/>
        </dgm:presLayoutVars>
      </dgm:prSet>
      <dgm:spPr/>
    </dgm:pt>
    <dgm:pt modelId="{7694ACB7-46D8-4A68-A3AE-F53D74998419}" type="pres">
      <dgm:prSet presAssocID="{49C52314-2FB1-46C3-A50C-D51D2574C1D4}" presName="sp" presStyleCnt="0"/>
      <dgm:spPr/>
    </dgm:pt>
    <dgm:pt modelId="{532F6348-4173-43BD-A4A7-5B34BA2DB854}" type="pres">
      <dgm:prSet presAssocID="{2A67AB41-D5C8-42AB-B5D2-6C16E7AC0A9B}" presName="composite" presStyleCnt="0"/>
      <dgm:spPr/>
    </dgm:pt>
    <dgm:pt modelId="{E6ECB4C6-97E0-495A-B679-8A74D2F12BF1}" type="pres">
      <dgm:prSet presAssocID="{2A67AB41-D5C8-42AB-B5D2-6C16E7AC0A9B}" presName="parentText" presStyleLbl="alignNode1" presStyleIdx="4" presStyleCnt="5">
        <dgm:presLayoutVars>
          <dgm:chMax val="1"/>
          <dgm:bulletEnabled val="1"/>
        </dgm:presLayoutVars>
      </dgm:prSet>
      <dgm:spPr/>
    </dgm:pt>
    <dgm:pt modelId="{64DF2C79-ED3C-44B6-B0EA-10C5B51C921D}" type="pres">
      <dgm:prSet presAssocID="{2A67AB41-D5C8-42AB-B5D2-6C16E7AC0A9B}" presName="descendantText" presStyleLbl="alignAcc1" presStyleIdx="4" presStyleCnt="5">
        <dgm:presLayoutVars>
          <dgm:bulletEnabled val="1"/>
        </dgm:presLayoutVars>
      </dgm:prSet>
      <dgm:spPr/>
    </dgm:pt>
  </dgm:ptLst>
  <dgm:cxnLst>
    <dgm:cxn modelId="{86E49306-CC5C-4640-A919-96F8AC34B72A}" srcId="{D08AE8C5-6912-45C8-BD0D-0B5C54C5B95E}" destId="{D4273929-E9A2-4CDE-95BE-C8270BDC4EA5}" srcOrd="3" destOrd="0" parTransId="{B5449EAA-9004-461C-BC36-A761CB10B202}" sibTransId="{49C52314-2FB1-46C3-A50C-D51D2574C1D4}"/>
    <dgm:cxn modelId="{7CB9A216-2823-4390-9CD8-7A47750E31F0}" type="presOf" srcId="{2A67AB41-D5C8-42AB-B5D2-6C16E7AC0A9B}" destId="{E6ECB4C6-97E0-495A-B679-8A74D2F12BF1}" srcOrd="0" destOrd="0" presId="urn:microsoft.com/office/officeart/2005/8/layout/chevron2"/>
    <dgm:cxn modelId="{98A62B19-DC4F-45D1-90AC-2F24D7D94F11}" type="presOf" srcId="{123E41C7-2E30-4DB1-BED2-DEDCD7985011}" destId="{890527F3-7DDF-48A4-9069-E86F3D9D757D}" srcOrd="0" destOrd="0" presId="urn:microsoft.com/office/officeart/2005/8/layout/chevron2"/>
    <dgm:cxn modelId="{6EC98B1D-7A1D-42E4-8FCB-0765546C4832}" srcId="{666CCDB9-40A0-4493-ACC1-4C5878F95BB1}" destId="{B8C16D74-970B-4420-9937-D4E2CC242687}" srcOrd="1" destOrd="0" parTransId="{AB90961A-9B7C-4FE5-AD66-BE7D875E297C}" sibTransId="{5FCEAE3C-BC07-4AD4-862A-7C4ECE62EBCF}"/>
    <dgm:cxn modelId="{32EC751F-2FBD-40D3-828B-B3C56729FBFF}" type="presOf" srcId="{00101DCA-3380-416E-BFEB-AD9077ACEC69}" destId="{64DF2C79-ED3C-44B6-B0EA-10C5B51C921D}" srcOrd="0" destOrd="0" presId="urn:microsoft.com/office/officeart/2005/8/layout/chevron2"/>
    <dgm:cxn modelId="{C1187523-ACF7-497F-A0ED-13C2F9D1F90F}" type="presOf" srcId="{7587C38B-F233-4E98-84F8-0A8E452C2278}" destId="{10C67A4E-A3B7-414F-A497-1B239350BBA4}" srcOrd="0" destOrd="0" presId="urn:microsoft.com/office/officeart/2005/8/layout/chevron2"/>
    <dgm:cxn modelId="{2D626924-8D72-490E-B8D1-A3661DBA807A}" type="presOf" srcId="{5E0CD7E7-3FD4-4628-B8C3-21ACCEDE062E}" destId="{021B2BA6-EE04-4CCD-9910-11F0A31937F9}" srcOrd="0" destOrd="1" presId="urn:microsoft.com/office/officeart/2005/8/layout/chevron2"/>
    <dgm:cxn modelId="{11277C27-EA1D-430F-ADAA-32B9DA5E74EE}" type="presOf" srcId="{D4273929-E9A2-4CDE-95BE-C8270BDC4EA5}" destId="{A83BE324-9F9E-42A3-A1D8-AF596BBC2358}" srcOrd="0" destOrd="0" presId="urn:microsoft.com/office/officeart/2005/8/layout/chevron2"/>
    <dgm:cxn modelId="{88DD353B-B7AF-4BBA-B2D9-441FF2D1F4B9}" srcId="{96705EF5-6FFF-440B-B956-87AFC99E2DBE}" destId="{123E41C7-2E30-4DB1-BED2-DEDCD7985011}" srcOrd="0" destOrd="0" parTransId="{D75E7CE7-933D-4E98-83D7-ED8502E291A8}" sibTransId="{B316A4E1-D2B8-4BE0-B8A9-36411FC5BAD7}"/>
    <dgm:cxn modelId="{E9E77C45-BF96-41E4-8F5F-921D521509A6}" type="presOf" srcId="{6C8C8431-CA97-4497-BC88-EDEF43E46CFA}" destId="{F5103D21-0087-420F-B2BD-9CBAE7A997D5}" srcOrd="0" destOrd="0" presId="urn:microsoft.com/office/officeart/2005/8/layout/chevron2"/>
    <dgm:cxn modelId="{1C46A06E-C623-4AB2-BDB8-8F443BA079FC}" srcId="{D4273929-E9A2-4CDE-95BE-C8270BDC4EA5}" destId="{6C8C8431-CA97-4497-BC88-EDEF43E46CFA}" srcOrd="0" destOrd="0" parTransId="{0694174C-5496-4946-A34D-42560D847A4B}" sibTransId="{655D85D9-4C75-4A42-9498-2B7B3EBD8BBA}"/>
    <dgm:cxn modelId="{52C06A53-9D54-4BF1-B665-2EEC82305E1D}" type="presOf" srcId="{C6FEF6AF-131E-44BD-9B8F-D962DDDCA5DE}" destId="{FE416235-3718-413A-BCF2-D991720F5795}" srcOrd="0" destOrd="0" presId="urn:microsoft.com/office/officeart/2005/8/layout/chevron2"/>
    <dgm:cxn modelId="{08EF335A-AC23-40FE-B90D-666F2CACB02F}" srcId="{2A67AB41-D5C8-42AB-B5D2-6C16E7AC0A9B}" destId="{00101DCA-3380-416E-BFEB-AD9077ACEC69}" srcOrd="0" destOrd="0" parTransId="{F04AE28D-EEF3-4692-B5DE-3131C0A13168}" sibTransId="{4F593FA7-2003-4737-8832-DF14007ECA2A}"/>
    <dgm:cxn modelId="{8A2BF981-0FB5-4250-85A2-E40157C84C64}" type="presOf" srcId="{96705EF5-6FFF-440B-B956-87AFC99E2DBE}" destId="{9B41992E-31F8-46DA-AA9A-3ED4D4F8AE22}" srcOrd="0" destOrd="0" presId="urn:microsoft.com/office/officeart/2005/8/layout/chevron2"/>
    <dgm:cxn modelId="{2F4C7182-543C-4143-B6CE-30D3ACF69D43}" srcId="{D08AE8C5-6912-45C8-BD0D-0B5C54C5B95E}" destId="{C6FEF6AF-131E-44BD-9B8F-D962DDDCA5DE}" srcOrd="0" destOrd="0" parTransId="{919F279F-0116-411E-877D-717B9BB3B6F7}" sibTransId="{6E77359C-B116-4CD4-98D4-F325AA230AD2}"/>
    <dgm:cxn modelId="{B10CA08E-C48B-4D49-9CE0-5133D1C3B014}" type="presOf" srcId="{10B51FC5-69F9-429D-987C-0DE88B5EF95E}" destId="{8D975F93-ED21-4A2F-9A6B-674F92D7C176}" srcOrd="0" destOrd="0" presId="urn:microsoft.com/office/officeart/2005/8/layout/chevron2"/>
    <dgm:cxn modelId="{A8C7A79B-1291-4869-8E61-7580557EFC39}" srcId="{C6FEF6AF-131E-44BD-9B8F-D962DDDCA5DE}" destId="{7587C38B-F233-4E98-84F8-0A8E452C2278}" srcOrd="0" destOrd="0" parTransId="{DA152566-1AED-4C1A-AD7B-E7DB1865D573}" sibTransId="{727B86FD-1BD6-405F-AFD3-B00AAECFF0BE}"/>
    <dgm:cxn modelId="{3092A8B1-3EC1-436A-86E1-AC32103F23AB}" srcId="{666CCDB9-40A0-4493-ACC1-4C5878F95BB1}" destId="{5E0CD7E7-3FD4-4628-B8C3-21ACCEDE062E}" srcOrd="0" destOrd="0" parTransId="{6C6A65FB-FD65-427A-97E8-E841C43CA98F}" sibTransId="{D5FC9823-5BC2-4485-A3D4-774943D41F83}"/>
    <dgm:cxn modelId="{5AB4BBB4-FF78-43B5-8656-FB59E8A8E6E9}" type="presOf" srcId="{666CCDB9-40A0-4493-ACC1-4C5878F95BB1}" destId="{021B2BA6-EE04-4CCD-9910-11F0A31937F9}" srcOrd="0" destOrd="0" presId="urn:microsoft.com/office/officeart/2005/8/layout/chevron2"/>
    <dgm:cxn modelId="{3A365ECC-CA58-4485-A730-4697621F7205}" srcId="{D08AE8C5-6912-45C8-BD0D-0B5C54C5B95E}" destId="{2A67AB41-D5C8-42AB-B5D2-6C16E7AC0A9B}" srcOrd="4" destOrd="0" parTransId="{19FAED51-9317-486C-B0F1-53856EBAA03C}" sibTransId="{D2B6FE75-D512-4CA3-9377-479DF4458A5B}"/>
    <dgm:cxn modelId="{40433DD0-FAD8-40D2-985C-6194EB893B26}" srcId="{D08AE8C5-6912-45C8-BD0D-0B5C54C5B95E}" destId="{10B51FC5-69F9-429D-987C-0DE88B5EF95E}" srcOrd="2" destOrd="0" parTransId="{4A8542FE-0B9D-4B99-A579-31B6DAB3377C}" sibTransId="{81C05CB7-84BC-4FD0-BD0E-C05B1A758D5B}"/>
    <dgm:cxn modelId="{887C55DA-D406-4702-8DC2-4EE100C498D0}" type="presOf" srcId="{D08AE8C5-6912-45C8-BD0D-0B5C54C5B95E}" destId="{ED510498-4505-49E5-8A1E-4CEE93AF114E}" srcOrd="0" destOrd="0" presId="urn:microsoft.com/office/officeart/2005/8/layout/chevron2"/>
    <dgm:cxn modelId="{0E74F8E7-34A7-45B3-A9F2-64593F056759}" type="presOf" srcId="{B8C16D74-970B-4420-9937-D4E2CC242687}" destId="{021B2BA6-EE04-4CCD-9910-11F0A31937F9}" srcOrd="0" destOrd="2" presId="urn:microsoft.com/office/officeart/2005/8/layout/chevron2"/>
    <dgm:cxn modelId="{E65832F3-FDDA-479E-996E-27388455754F}" srcId="{10B51FC5-69F9-429D-987C-0DE88B5EF95E}" destId="{666CCDB9-40A0-4493-ACC1-4C5878F95BB1}" srcOrd="0" destOrd="0" parTransId="{071BED63-BF21-45A8-9B48-164D1B7AAEBD}" sibTransId="{C28ACE00-1517-416B-ACBF-C0A29BC08B49}"/>
    <dgm:cxn modelId="{9D1943FF-4E51-4F6A-A114-EAE9AB38DAEE}" srcId="{D08AE8C5-6912-45C8-BD0D-0B5C54C5B95E}" destId="{96705EF5-6FFF-440B-B956-87AFC99E2DBE}" srcOrd="1" destOrd="0" parTransId="{63D46906-17FD-4591-A1FF-CE348D8886FC}" sibTransId="{339D6E57-2F16-4F80-9342-696699E6B9D2}"/>
    <dgm:cxn modelId="{B67283FF-E2A7-4AC9-B85D-6076F0F67660}" type="presParOf" srcId="{ED510498-4505-49E5-8A1E-4CEE93AF114E}" destId="{FB52CC8C-D83F-43B1-8631-E8FC3E0FF633}" srcOrd="0" destOrd="0" presId="urn:microsoft.com/office/officeart/2005/8/layout/chevron2"/>
    <dgm:cxn modelId="{E78343CC-0036-492A-97FA-53E520A90B3C}" type="presParOf" srcId="{FB52CC8C-D83F-43B1-8631-E8FC3E0FF633}" destId="{FE416235-3718-413A-BCF2-D991720F5795}" srcOrd="0" destOrd="0" presId="urn:microsoft.com/office/officeart/2005/8/layout/chevron2"/>
    <dgm:cxn modelId="{DDC081A8-7875-4B66-9B33-DCF72E9305D3}" type="presParOf" srcId="{FB52CC8C-D83F-43B1-8631-E8FC3E0FF633}" destId="{10C67A4E-A3B7-414F-A497-1B239350BBA4}" srcOrd="1" destOrd="0" presId="urn:microsoft.com/office/officeart/2005/8/layout/chevron2"/>
    <dgm:cxn modelId="{B54004ED-FA57-41AF-B946-DCE7F079B46C}" type="presParOf" srcId="{ED510498-4505-49E5-8A1E-4CEE93AF114E}" destId="{DE6EAE39-9771-4373-95B5-560BDA57383C}" srcOrd="1" destOrd="0" presId="urn:microsoft.com/office/officeart/2005/8/layout/chevron2"/>
    <dgm:cxn modelId="{AD9FF55E-E0FE-4D32-97A8-6CF3FF7647DD}" type="presParOf" srcId="{ED510498-4505-49E5-8A1E-4CEE93AF114E}" destId="{7B60537D-0EBA-42F8-B52A-2853CE053C81}" srcOrd="2" destOrd="0" presId="urn:microsoft.com/office/officeart/2005/8/layout/chevron2"/>
    <dgm:cxn modelId="{FB4546DB-5C00-49DC-9FF7-582C6995CE81}" type="presParOf" srcId="{7B60537D-0EBA-42F8-B52A-2853CE053C81}" destId="{9B41992E-31F8-46DA-AA9A-3ED4D4F8AE22}" srcOrd="0" destOrd="0" presId="urn:microsoft.com/office/officeart/2005/8/layout/chevron2"/>
    <dgm:cxn modelId="{95BAB500-9B0C-4B16-8A78-D601CFD97486}" type="presParOf" srcId="{7B60537D-0EBA-42F8-B52A-2853CE053C81}" destId="{890527F3-7DDF-48A4-9069-E86F3D9D757D}" srcOrd="1" destOrd="0" presId="urn:microsoft.com/office/officeart/2005/8/layout/chevron2"/>
    <dgm:cxn modelId="{C4E5FF0E-A2E4-4287-BC19-BC7E7DC640B6}" type="presParOf" srcId="{ED510498-4505-49E5-8A1E-4CEE93AF114E}" destId="{89ADA911-5B19-47A9-9E6C-4B93392C563F}" srcOrd="3" destOrd="0" presId="urn:microsoft.com/office/officeart/2005/8/layout/chevron2"/>
    <dgm:cxn modelId="{E217E8D7-9FBA-41FB-9D7A-3A0C4D1C517B}" type="presParOf" srcId="{ED510498-4505-49E5-8A1E-4CEE93AF114E}" destId="{5B98B25F-3588-4BBB-98BF-BCD39407C615}" srcOrd="4" destOrd="0" presId="urn:microsoft.com/office/officeart/2005/8/layout/chevron2"/>
    <dgm:cxn modelId="{0893544F-EAF9-4B0C-AE96-BAC65C7AC31D}" type="presParOf" srcId="{5B98B25F-3588-4BBB-98BF-BCD39407C615}" destId="{8D975F93-ED21-4A2F-9A6B-674F92D7C176}" srcOrd="0" destOrd="0" presId="urn:microsoft.com/office/officeart/2005/8/layout/chevron2"/>
    <dgm:cxn modelId="{2D1DD92A-E3F3-4BDF-AB9E-CD903FB042A0}" type="presParOf" srcId="{5B98B25F-3588-4BBB-98BF-BCD39407C615}" destId="{021B2BA6-EE04-4CCD-9910-11F0A31937F9}" srcOrd="1" destOrd="0" presId="urn:microsoft.com/office/officeart/2005/8/layout/chevron2"/>
    <dgm:cxn modelId="{E562C204-A5B2-4B3A-A45B-4DC37898ECD5}" type="presParOf" srcId="{ED510498-4505-49E5-8A1E-4CEE93AF114E}" destId="{30AE066D-6DAF-4BC8-8DA4-23097B0B3A6A}" srcOrd="5" destOrd="0" presId="urn:microsoft.com/office/officeart/2005/8/layout/chevron2"/>
    <dgm:cxn modelId="{50AFBB17-0925-4443-8114-7D5AF14FEE29}" type="presParOf" srcId="{ED510498-4505-49E5-8A1E-4CEE93AF114E}" destId="{00662833-682F-41CC-931E-547272BF4F91}" srcOrd="6" destOrd="0" presId="urn:microsoft.com/office/officeart/2005/8/layout/chevron2"/>
    <dgm:cxn modelId="{6487E584-3FDA-44F1-98CD-ACEADE381DD8}" type="presParOf" srcId="{00662833-682F-41CC-931E-547272BF4F91}" destId="{A83BE324-9F9E-42A3-A1D8-AF596BBC2358}" srcOrd="0" destOrd="0" presId="urn:microsoft.com/office/officeart/2005/8/layout/chevron2"/>
    <dgm:cxn modelId="{0FBACD52-ACE5-421C-B7FF-2E93F04BDC0B}" type="presParOf" srcId="{00662833-682F-41CC-931E-547272BF4F91}" destId="{F5103D21-0087-420F-B2BD-9CBAE7A997D5}" srcOrd="1" destOrd="0" presId="urn:microsoft.com/office/officeart/2005/8/layout/chevron2"/>
    <dgm:cxn modelId="{7D999BD1-009C-4B8F-B047-738BBF25B4DE}" type="presParOf" srcId="{ED510498-4505-49E5-8A1E-4CEE93AF114E}" destId="{7694ACB7-46D8-4A68-A3AE-F53D74998419}" srcOrd="7" destOrd="0" presId="urn:microsoft.com/office/officeart/2005/8/layout/chevron2"/>
    <dgm:cxn modelId="{BEFFFD79-AF79-43D1-A129-5A8574E1A7D0}" type="presParOf" srcId="{ED510498-4505-49E5-8A1E-4CEE93AF114E}" destId="{532F6348-4173-43BD-A4A7-5B34BA2DB854}" srcOrd="8" destOrd="0" presId="urn:microsoft.com/office/officeart/2005/8/layout/chevron2"/>
    <dgm:cxn modelId="{8308C5D3-445D-43EE-9063-7397E8B4B06E}" type="presParOf" srcId="{532F6348-4173-43BD-A4A7-5B34BA2DB854}" destId="{E6ECB4C6-97E0-495A-B679-8A74D2F12BF1}" srcOrd="0" destOrd="0" presId="urn:microsoft.com/office/officeart/2005/8/layout/chevron2"/>
    <dgm:cxn modelId="{AC4487B1-7A78-48ED-B876-46A91D630408}" type="presParOf" srcId="{532F6348-4173-43BD-A4A7-5B34BA2DB854}" destId="{64DF2C79-ED3C-44B6-B0EA-10C5B51C921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Train</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Test</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885BF94-536E-4649-B765-DB59E5514C6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0A744B3-9604-4C7D-A3F0-1C42914607E9}">
      <dgm:prSet phldr="0"/>
      <dgm:spPr/>
      <dgm:t>
        <a:bodyPr/>
        <a:lstStyle/>
        <a:p>
          <a:pPr rtl="0"/>
          <a:r>
            <a:rPr lang="en-US" b="1">
              <a:latin typeface="Calibri Light" panose="020F0302020204030204"/>
            </a:rPr>
            <a:t>Intervention on 23</a:t>
          </a:r>
          <a:r>
            <a:rPr lang="en-US" b="1" baseline="30000">
              <a:latin typeface="Calibri Light" panose="020F0302020204030204"/>
            </a:rPr>
            <a:t>rd</a:t>
          </a:r>
          <a:r>
            <a:rPr lang="en-US" b="1">
              <a:latin typeface="Calibri Light" panose="020F0302020204030204"/>
            </a:rPr>
            <a:t> Dec 2015</a:t>
          </a:r>
        </a:p>
      </dgm:t>
    </dgm:pt>
    <dgm:pt modelId="{D933D93D-61E1-4A1A-B20F-C33E0CD601D1}" type="parTrans" cxnId="{30E37479-8DDD-4323-BEEF-B52ECCFE2C7E}">
      <dgm:prSet/>
      <dgm:spPr/>
      <dgm:t>
        <a:bodyPr/>
        <a:lstStyle/>
        <a:p>
          <a:endParaRPr lang="en-US"/>
        </a:p>
      </dgm:t>
    </dgm:pt>
    <dgm:pt modelId="{CF8DCE48-C13E-4E8D-BD69-D0DA7918E7B9}" type="sibTrans" cxnId="{30E37479-8DDD-4323-BEEF-B52ECCFE2C7E}">
      <dgm:prSet/>
      <dgm:spPr/>
      <dgm:t>
        <a:bodyPr/>
        <a:lstStyle/>
        <a:p>
          <a:endParaRPr lang="en-US"/>
        </a:p>
      </dgm:t>
    </dgm:pt>
    <dgm:pt modelId="{C93B1BA8-08FB-471D-9064-3419FBA0629F}">
      <dgm:prSet phldr="0"/>
      <dgm:spPr/>
      <dgm:t>
        <a:bodyPr/>
        <a:lstStyle/>
        <a:p>
          <a:pPr rtl="0"/>
          <a:r>
            <a:rPr lang="en-US" b="1">
              <a:latin typeface="Calibri Light" panose="020F0302020204030204"/>
            </a:rPr>
            <a:t>Dividing to pre- and post-intervention</a:t>
          </a:r>
        </a:p>
      </dgm:t>
    </dgm:pt>
    <dgm:pt modelId="{14A0CA66-A271-4B23-B52E-5427E607A212}" type="parTrans" cxnId="{CD03D885-7963-4975-8EB0-0A3A2BC7BD2A}">
      <dgm:prSet/>
      <dgm:spPr/>
      <dgm:t>
        <a:bodyPr/>
        <a:lstStyle/>
        <a:p>
          <a:endParaRPr lang="en-US"/>
        </a:p>
      </dgm:t>
    </dgm:pt>
    <dgm:pt modelId="{A3E3B114-F4E5-4CA2-93AD-CDAD3151651E}" type="sibTrans" cxnId="{CD03D885-7963-4975-8EB0-0A3A2BC7BD2A}">
      <dgm:prSet/>
      <dgm:spPr/>
      <dgm:t>
        <a:bodyPr/>
        <a:lstStyle/>
        <a:p>
          <a:endParaRPr lang="en-US"/>
        </a:p>
      </dgm:t>
    </dgm:pt>
    <dgm:pt modelId="{CCCB107C-D211-4FCF-9C69-9540D8D76CEF}">
      <dgm:prSet phldr="0"/>
      <dgm:spPr/>
      <dgm:t>
        <a:bodyPr/>
        <a:lstStyle/>
        <a:p>
          <a:pPr rtl="0"/>
          <a:r>
            <a:rPr lang="en-US" b="1">
              <a:latin typeface="Calibri Light" panose="020F0302020204030204"/>
            </a:rPr>
            <a:t>Taking a subset of observations</a:t>
          </a:r>
        </a:p>
      </dgm:t>
    </dgm:pt>
    <dgm:pt modelId="{BAF3D90C-ADBD-45E4-895D-1DA5F11427F9}" type="parTrans" cxnId="{FA984B55-3F95-456D-9644-3FFC0066DEE5}">
      <dgm:prSet/>
      <dgm:spPr/>
      <dgm:t>
        <a:bodyPr/>
        <a:lstStyle/>
        <a:p>
          <a:endParaRPr lang="en-US"/>
        </a:p>
      </dgm:t>
    </dgm:pt>
    <dgm:pt modelId="{A1CA4CB7-3B46-43ED-881E-469A9A822062}" type="sibTrans" cxnId="{FA984B55-3F95-456D-9644-3FFC0066DEE5}">
      <dgm:prSet/>
      <dgm:spPr/>
      <dgm:t>
        <a:bodyPr/>
        <a:lstStyle/>
        <a:p>
          <a:endParaRPr lang="en-US"/>
        </a:p>
      </dgm:t>
    </dgm:pt>
    <dgm:pt modelId="{79F124CC-59E8-4361-9751-622F254EC435}">
      <dgm:prSet phldr="0"/>
      <dgm:spPr/>
      <dgm:t>
        <a:bodyPr/>
        <a:lstStyle/>
        <a:p>
          <a:pPr rtl="0"/>
          <a:r>
            <a:rPr lang="en-US" b="1">
              <a:latin typeface="Calibri Light" panose="020F0302020204030204"/>
            </a:rPr>
            <a:t>Trying to find the underlying process before intervention</a:t>
          </a:r>
        </a:p>
      </dgm:t>
    </dgm:pt>
    <dgm:pt modelId="{1CD7751A-C0CE-4BA1-8E8C-F919703D0810}" type="parTrans" cxnId="{916B7F92-EE7E-4399-89C8-5529B23847E1}">
      <dgm:prSet/>
      <dgm:spPr/>
      <dgm:t>
        <a:bodyPr/>
        <a:lstStyle/>
        <a:p>
          <a:endParaRPr lang="en-US"/>
        </a:p>
      </dgm:t>
    </dgm:pt>
    <dgm:pt modelId="{0CD5FCB3-7391-469B-8043-28E5758CC276}" type="sibTrans" cxnId="{916B7F92-EE7E-4399-89C8-5529B23847E1}">
      <dgm:prSet/>
      <dgm:spPr/>
      <dgm:t>
        <a:bodyPr/>
        <a:lstStyle/>
        <a:p>
          <a:endParaRPr lang="en-US"/>
        </a:p>
      </dgm:t>
    </dgm:pt>
    <dgm:pt modelId="{E2AC7F8F-78DF-4B33-8D65-97EEE1EDC4D2}" type="pres">
      <dgm:prSet presAssocID="{E885BF94-536E-4649-B765-DB59E5514C67}" presName="linear" presStyleCnt="0">
        <dgm:presLayoutVars>
          <dgm:animLvl val="lvl"/>
          <dgm:resizeHandles val="exact"/>
        </dgm:presLayoutVars>
      </dgm:prSet>
      <dgm:spPr/>
    </dgm:pt>
    <dgm:pt modelId="{EEC48821-A06C-4292-8B75-0C4514FAE9EE}" type="pres">
      <dgm:prSet presAssocID="{CCCB107C-D211-4FCF-9C69-9540D8D76CEF}" presName="parentText" presStyleLbl="node1" presStyleIdx="0" presStyleCnt="4">
        <dgm:presLayoutVars>
          <dgm:chMax val="0"/>
          <dgm:bulletEnabled val="1"/>
        </dgm:presLayoutVars>
      </dgm:prSet>
      <dgm:spPr/>
    </dgm:pt>
    <dgm:pt modelId="{CA29B791-4625-4B8D-AAAB-3EAA292A3E2B}" type="pres">
      <dgm:prSet presAssocID="{A1CA4CB7-3B46-43ED-881E-469A9A822062}" presName="spacer" presStyleCnt="0"/>
      <dgm:spPr/>
    </dgm:pt>
    <dgm:pt modelId="{E9C2B2C9-E59E-40C3-877D-90109DD7DF83}" type="pres">
      <dgm:prSet presAssocID="{B0A744B3-9604-4C7D-A3F0-1C42914607E9}" presName="parentText" presStyleLbl="node1" presStyleIdx="1" presStyleCnt="4">
        <dgm:presLayoutVars>
          <dgm:chMax val="0"/>
          <dgm:bulletEnabled val="1"/>
        </dgm:presLayoutVars>
      </dgm:prSet>
      <dgm:spPr/>
    </dgm:pt>
    <dgm:pt modelId="{A19BE95C-396A-4709-9E08-A5FE1027C612}" type="pres">
      <dgm:prSet presAssocID="{CF8DCE48-C13E-4E8D-BD69-D0DA7918E7B9}" presName="spacer" presStyleCnt="0"/>
      <dgm:spPr/>
    </dgm:pt>
    <dgm:pt modelId="{6FEFA57F-5BA2-426D-9537-076C412EA891}" type="pres">
      <dgm:prSet presAssocID="{C93B1BA8-08FB-471D-9064-3419FBA0629F}" presName="parentText" presStyleLbl="node1" presStyleIdx="2" presStyleCnt="4">
        <dgm:presLayoutVars>
          <dgm:chMax val="0"/>
          <dgm:bulletEnabled val="1"/>
        </dgm:presLayoutVars>
      </dgm:prSet>
      <dgm:spPr/>
    </dgm:pt>
    <dgm:pt modelId="{FA742F97-75E1-4EFA-88F2-74D037B56D2C}" type="pres">
      <dgm:prSet presAssocID="{A3E3B114-F4E5-4CA2-93AD-CDAD3151651E}" presName="spacer" presStyleCnt="0"/>
      <dgm:spPr/>
    </dgm:pt>
    <dgm:pt modelId="{EF1A15B2-33DC-4BED-B846-55A619465F04}" type="pres">
      <dgm:prSet presAssocID="{79F124CC-59E8-4361-9751-622F254EC435}" presName="parentText" presStyleLbl="node1" presStyleIdx="3" presStyleCnt="4">
        <dgm:presLayoutVars>
          <dgm:chMax val="0"/>
          <dgm:bulletEnabled val="1"/>
        </dgm:presLayoutVars>
      </dgm:prSet>
      <dgm:spPr/>
    </dgm:pt>
  </dgm:ptLst>
  <dgm:cxnLst>
    <dgm:cxn modelId="{7082B426-826C-4136-A232-40FB0DF6E503}" type="presOf" srcId="{79F124CC-59E8-4361-9751-622F254EC435}" destId="{EF1A15B2-33DC-4BED-B846-55A619465F04}" srcOrd="0" destOrd="0" presId="urn:microsoft.com/office/officeart/2005/8/layout/vList2"/>
    <dgm:cxn modelId="{4848F363-46D0-4EA9-A07C-84157010EC0C}" type="presOf" srcId="{E885BF94-536E-4649-B765-DB59E5514C67}" destId="{E2AC7F8F-78DF-4B33-8D65-97EEE1EDC4D2}" srcOrd="0" destOrd="0" presId="urn:microsoft.com/office/officeart/2005/8/layout/vList2"/>
    <dgm:cxn modelId="{FA984B55-3F95-456D-9644-3FFC0066DEE5}" srcId="{E885BF94-536E-4649-B765-DB59E5514C67}" destId="{CCCB107C-D211-4FCF-9C69-9540D8D76CEF}" srcOrd="0" destOrd="0" parTransId="{BAF3D90C-ADBD-45E4-895D-1DA5F11427F9}" sibTransId="{A1CA4CB7-3B46-43ED-881E-469A9A822062}"/>
    <dgm:cxn modelId="{30E37479-8DDD-4323-BEEF-B52ECCFE2C7E}" srcId="{E885BF94-536E-4649-B765-DB59E5514C67}" destId="{B0A744B3-9604-4C7D-A3F0-1C42914607E9}" srcOrd="1" destOrd="0" parTransId="{D933D93D-61E1-4A1A-B20F-C33E0CD601D1}" sibTransId="{CF8DCE48-C13E-4E8D-BD69-D0DA7918E7B9}"/>
    <dgm:cxn modelId="{901E2A7B-DCB5-486D-9F7A-2E0E3646C496}" type="presOf" srcId="{B0A744B3-9604-4C7D-A3F0-1C42914607E9}" destId="{E9C2B2C9-E59E-40C3-877D-90109DD7DF83}" srcOrd="0" destOrd="0" presId="urn:microsoft.com/office/officeart/2005/8/layout/vList2"/>
    <dgm:cxn modelId="{DBC8A180-D335-4164-B806-4FA1DC64905B}" type="presOf" srcId="{CCCB107C-D211-4FCF-9C69-9540D8D76CEF}" destId="{EEC48821-A06C-4292-8B75-0C4514FAE9EE}" srcOrd="0" destOrd="0" presId="urn:microsoft.com/office/officeart/2005/8/layout/vList2"/>
    <dgm:cxn modelId="{CD03D885-7963-4975-8EB0-0A3A2BC7BD2A}" srcId="{E885BF94-536E-4649-B765-DB59E5514C67}" destId="{C93B1BA8-08FB-471D-9064-3419FBA0629F}" srcOrd="2" destOrd="0" parTransId="{14A0CA66-A271-4B23-B52E-5427E607A212}" sibTransId="{A3E3B114-F4E5-4CA2-93AD-CDAD3151651E}"/>
    <dgm:cxn modelId="{916B7F92-EE7E-4399-89C8-5529B23847E1}" srcId="{E885BF94-536E-4649-B765-DB59E5514C67}" destId="{79F124CC-59E8-4361-9751-622F254EC435}" srcOrd="3" destOrd="0" parTransId="{1CD7751A-C0CE-4BA1-8E8C-F919703D0810}" sibTransId="{0CD5FCB3-7391-469B-8043-28E5758CC276}"/>
    <dgm:cxn modelId="{33B8729E-9AC1-406E-A0C9-99C7F6938DF6}" type="presOf" srcId="{C93B1BA8-08FB-471D-9064-3419FBA0629F}" destId="{6FEFA57F-5BA2-426D-9537-076C412EA891}" srcOrd="0" destOrd="0" presId="urn:microsoft.com/office/officeart/2005/8/layout/vList2"/>
    <dgm:cxn modelId="{88B26430-937E-45D7-A58C-58248BF34FA4}" type="presParOf" srcId="{E2AC7F8F-78DF-4B33-8D65-97EEE1EDC4D2}" destId="{EEC48821-A06C-4292-8B75-0C4514FAE9EE}" srcOrd="0" destOrd="0" presId="urn:microsoft.com/office/officeart/2005/8/layout/vList2"/>
    <dgm:cxn modelId="{099CCA57-B8FA-4AE0-A9CD-FE771FE689CE}" type="presParOf" srcId="{E2AC7F8F-78DF-4B33-8D65-97EEE1EDC4D2}" destId="{CA29B791-4625-4B8D-AAAB-3EAA292A3E2B}" srcOrd="1" destOrd="0" presId="urn:microsoft.com/office/officeart/2005/8/layout/vList2"/>
    <dgm:cxn modelId="{B7F44636-F47A-4CB5-A2D8-F9406D35FB9C}" type="presParOf" srcId="{E2AC7F8F-78DF-4B33-8D65-97EEE1EDC4D2}" destId="{E9C2B2C9-E59E-40C3-877D-90109DD7DF83}" srcOrd="2" destOrd="0" presId="urn:microsoft.com/office/officeart/2005/8/layout/vList2"/>
    <dgm:cxn modelId="{09A7F160-DB49-40A3-BF67-13FCDF729748}" type="presParOf" srcId="{E2AC7F8F-78DF-4B33-8D65-97EEE1EDC4D2}" destId="{A19BE95C-396A-4709-9E08-A5FE1027C612}" srcOrd="3" destOrd="0" presId="urn:microsoft.com/office/officeart/2005/8/layout/vList2"/>
    <dgm:cxn modelId="{3E5CBC87-5733-497C-A42F-E27783DB6233}" type="presParOf" srcId="{E2AC7F8F-78DF-4B33-8D65-97EEE1EDC4D2}" destId="{6FEFA57F-5BA2-426D-9537-076C412EA891}" srcOrd="4" destOrd="0" presId="urn:microsoft.com/office/officeart/2005/8/layout/vList2"/>
    <dgm:cxn modelId="{082A36FA-4F13-4A81-ABE9-FA317D15FB73}" type="presParOf" srcId="{E2AC7F8F-78DF-4B33-8D65-97EEE1EDC4D2}" destId="{FA742F97-75E1-4EFA-88F2-74D037B56D2C}" srcOrd="5" destOrd="0" presId="urn:microsoft.com/office/officeart/2005/8/layout/vList2"/>
    <dgm:cxn modelId="{535FD710-9ABF-4A2D-A57B-BB137F898A83}" type="presParOf" srcId="{E2AC7F8F-78DF-4B33-8D65-97EEE1EDC4D2}" destId="{EF1A15B2-33DC-4BED-B846-55A619465F0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885BF94-536E-4649-B765-DB59E5514C6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0A744B3-9604-4C7D-A3F0-1C42914607E9}">
      <dgm:prSet phldr="0"/>
      <dgm:spPr/>
      <dgm:t>
        <a:bodyPr/>
        <a:lstStyle/>
        <a:p>
          <a:pPr rtl="0"/>
          <a:r>
            <a:rPr lang="en-US" b="0">
              <a:latin typeface="Calibri Light" panose="020F0302020204030204"/>
            </a:rPr>
            <a:t>Residuals look good but model complex</a:t>
          </a:r>
        </a:p>
      </dgm:t>
    </dgm:pt>
    <dgm:pt modelId="{D933D93D-61E1-4A1A-B20F-C33E0CD601D1}" type="parTrans" cxnId="{30E37479-8DDD-4323-BEEF-B52ECCFE2C7E}">
      <dgm:prSet/>
      <dgm:spPr/>
      <dgm:t>
        <a:bodyPr/>
        <a:lstStyle/>
        <a:p>
          <a:endParaRPr lang="en-US"/>
        </a:p>
      </dgm:t>
    </dgm:pt>
    <dgm:pt modelId="{CF8DCE48-C13E-4E8D-BD69-D0DA7918E7B9}" type="sibTrans" cxnId="{30E37479-8DDD-4323-BEEF-B52ECCFE2C7E}">
      <dgm:prSet/>
      <dgm:spPr/>
      <dgm:t>
        <a:bodyPr/>
        <a:lstStyle/>
        <a:p>
          <a:endParaRPr lang="en-US"/>
        </a:p>
      </dgm:t>
    </dgm:pt>
    <dgm:pt modelId="{CCCB107C-D211-4FCF-9C69-9540D8D76CEF}">
      <dgm:prSet phldr="0"/>
      <dgm:spPr/>
      <dgm:t>
        <a:bodyPr/>
        <a:lstStyle/>
        <a:p>
          <a:pPr rtl="0"/>
          <a:r>
            <a:rPr lang="en-US" b="0">
              <a:latin typeface="Calibri Light" panose="020F0302020204030204"/>
            </a:rPr>
            <a:t>Model fitted pre-intervention – ARIMA(5,1,2)</a:t>
          </a:r>
        </a:p>
      </dgm:t>
    </dgm:pt>
    <dgm:pt modelId="{BAF3D90C-ADBD-45E4-895D-1DA5F11427F9}" type="parTrans" cxnId="{FA984B55-3F95-456D-9644-3FFC0066DEE5}">
      <dgm:prSet/>
      <dgm:spPr/>
      <dgm:t>
        <a:bodyPr/>
        <a:lstStyle/>
        <a:p>
          <a:endParaRPr lang="en-US"/>
        </a:p>
      </dgm:t>
    </dgm:pt>
    <dgm:pt modelId="{A1CA4CB7-3B46-43ED-881E-469A9A822062}" type="sibTrans" cxnId="{FA984B55-3F95-456D-9644-3FFC0066DEE5}">
      <dgm:prSet/>
      <dgm:spPr/>
      <dgm:t>
        <a:bodyPr/>
        <a:lstStyle/>
        <a:p>
          <a:endParaRPr lang="en-US"/>
        </a:p>
      </dgm:t>
    </dgm:pt>
    <dgm:pt modelId="{CB550DCB-8CED-46A3-AA59-1EF4935E7DC5}">
      <dgm:prSet phldr="0"/>
      <dgm:spPr/>
      <dgm:t>
        <a:bodyPr/>
        <a:lstStyle/>
        <a:p>
          <a:pPr rtl="0"/>
          <a:r>
            <a:rPr lang="en-US" b="0">
              <a:latin typeface="Calibri Light" panose="020F0302020204030204"/>
            </a:rPr>
            <a:t>Model fitted after down sampling – ARIMA (1,1,1)</a:t>
          </a:r>
        </a:p>
      </dgm:t>
    </dgm:pt>
    <dgm:pt modelId="{F7625A62-CD71-4784-9874-A0B293CEE601}" type="parTrans" cxnId="{435967E6-A27B-4C3D-962A-E253A7F6CB4F}">
      <dgm:prSet/>
      <dgm:spPr/>
      <dgm:t>
        <a:bodyPr/>
        <a:lstStyle/>
        <a:p>
          <a:endParaRPr lang="en-US"/>
        </a:p>
      </dgm:t>
    </dgm:pt>
    <dgm:pt modelId="{AA43D5C5-BE1A-4977-86B0-9A9E5000C457}" type="sibTrans" cxnId="{435967E6-A27B-4C3D-962A-E253A7F6CB4F}">
      <dgm:prSet/>
      <dgm:spPr/>
      <dgm:t>
        <a:bodyPr/>
        <a:lstStyle/>
        <a:p>
          <a:endParaRPr lang="en-US"/>
        </a:p>
      </dgm:t>
    </dgm:pt>
    <dgm:pt modelId="{E2AC7F8F-78DF-4B33-8D65-97EEE1EDC4D2}" type="pres">
      <dgm:prSet presAssocID="{E885BF94-536E-4649-B765-DB59E5514C67}" presName="linear" presStyleCnt="0">
        <dgm:presLayoutVars>
          <dgm:animLvl val="lvl"/>
          <dgm:resizeHandles val="exact"/>
        </dgm:presLayoutVars>
      </dgm:prSet>
      <dgm:spPr/>
    </dgm:pt>
    <dgm:pt modelId="{EEC48821-A06C-4292-8B75-0C4514FAE9EE}" type="pres">
      <dgm:prSet presAssocID="{CCCB107C-D211-4FCF-9C69-9540D8D76CEF}" presName="parentText" presStyleLbl="node1" presStyleIdx="0" presStyleCnt="3">
        <dgm:presLayoutVars>
          <dgm:chMax val="0"/>
          <dgm:bulletEnabled val="1"/>
        </dgm:presLayoutVars>
      </dgm:prSet>
      <dgm:spPr/>
    </dgm:pt>
    <dgm:pt modelId="{CA29B791-4625-4B8D-AAAB-3EAA292A3E2B}" type="pres">
      <dgm:prSet presAssocID="{A1CA4CB7-3B46-43ED-881E-469A9A822062}" presName="spacer" presStyleCnt="0"/>
      <dgm:spPr/>
    </dgm:pt>
    <dgm:pt modelId="{E9C2B2C9-E59E-40C3-877D-90109DD7DF83}" type="pres">
      <dgm:prSet presAssocID="{B0A744B3-9604-4C7D-A3F0-1C42914607E9}" presName="parentText" presStyleLbl="node1" presStyleIdx="1" presStyleCnt="3">
        <dgm:presLayoutVars>
          <dgm:chMax val="0"/>
          <dgm:bulletEnabled val="1"/>
        </dgm:presLayoutVars>
      </dgm:prSet>
      <dgm:spPr/>
    </dgm:pt>
    <dgm:pt modelId="{11C3B6F4-D18E-456B-A084-6A72A0594528}" type="pres">
      <dgm:prSet presAssocID="{CF8DCE48-C13E-4E8D-BD69-D0DA7918E7B9}" presName="spacer" presStyleCnt="0"/>
      <dgm:spPr/>
    </dgm:pt>
    <dgm:pt modelId="{1BC9F831-B93B-42AE-BEB6-02DE3421CF7D}" type="pres">
      <dgm:prSet presAssocID="{CB550DCB-8CED-46A3-AA59-1EF4935E7DC5}" presName="parentText" presStyleLbl="node1" presStyleIdx="2" presStyleCnt="3">
        <dgm:presLayoutVars>
          <dgm:chMax val="0"/>
          <dgm:bulletEnabled val="1"/>
        </dgm:presLayoutVars>
      </dgm:prSet>
      <dgm:spPr/>
    </dgm:pt>
  </dgm:ptLst>
  <dgm:cxnLst>
    <dgm:cxn modelId="{4848F363-46D0-4EA9-A07C-84157010EC0C}" type="presOf" srcId="{E885BF94-536E-4649-B765-DB59E5514C67}" destId="{E2AC7F8F-78DF-4B33-8D65-97EEE1EDC4D2}" srcOrd="0" destOrd="0" presId="urn:microsoft.com/office/officeart/2005/8/layout/vList2"/>
    <dgm:cxn modelId="{FA984B55-3F95-456D-9644-3FFC0066DEE5}" srcId="{E885BF94-536E-4649-B765-DB59E5514C67}" destId="{CCCB107C-D211-4FCF-9C69-9540D8D76CEF}" srcOrd="0" destOrd="0" parTransId="{BAF3D90C-ADBD-45E4-895D-1DA5F11427F9}" sibTransId="{A1CA4CB7-3B46-43ED-881E-469A9A822062}"/>
    <dgm:cxn modelId="{30E37479-8DDD-4323-BEEF-B52ECCFE2C7E}" srcId="{E885BF94-536E-4649-B765-DB59E5514C67}" destId="{B0A744B3-9604-4C7D-A3F0-1C42914607E9}" srcOrd="1" destOrd="0" parTransId="{D933D93D-61E1-4A1A-B20F-C33E0CD601D1}" sibTransId="{CF8DCE48-C13E-4E8D-BD69-D0DA7918E7B9}"/>
    <dgm:cxn modelId="{901E2A7B-DCB5-486D-9F7A-2E0E3646C496}" type="presOf" srcId="{B0A744B3-9604-4C7D-A3F0-1C42914607E9}" destId="{E9C2B2C9-E59E-40C3-877D-90109DD7DF83}" srcOrd="0" destOrd="0" presId="urn:microsoft.com/office/officeart/2005/8/layout/vList2"/>
    <dgm:cxn modelId="{DBC8A180-D335-4164-B806-4FA1DC64905B}" type="presOf" srcId="{CCCB107C-D211-4FCF-9C69-9540D8D76CEF}" destId="{EEC48821-A06C-4292-8B75-0C4514FAE9EE}" srcOrd="0" destOrd="0" presId="urn:microsoft.com/office/officeart/2005/8/layout/vList2"/>
    <dgm:cxn modelId="{FC68EEBA-B48E-48BF-8647-425B6E107ED5}" type="presOf" srcId="{CB550DCB-8CED-46A3-AA59-1EF4935E7DC5}" destId="{1BC9F831-B93B-42AE-BEB6-02DE3421CF7D}" srcOrd="0" destOrd="0" presId="urn:microsoft.com/office/officeart/2005/8/layout/vList2"/>
    <dgm:cxn modelId="{435967E6-A27B-4C3D-962A-E253A7F6CB4F}" srcId="{E885BF94-536E-4649-B765-DB59E5514C67}" destId="{CB550DCB-8CED-46A3-AA59-1EF4935E7DC5}" srcOrd="2" destOrd="0" parTransId="{F7625A62-CD71-4784-9874-A0B293CEE601}" sibTransId="{AA43D5C5-BE1A-4977-86B0-9A9E5000C457}"/>
    <dgm:cxn modelId="{88B26430-937E-45D7-A58C-58248BF34FA4}" type="presParOf" srcId="{E2AC7F8F-78DF-4B33-8D65-97EEE1EDC4D2}" destId="{EEC48821-A06C-4292-8B75-0C4514FAE9EE}" srcOrd="0" destOrd="0" presId="urn:microsoft.com/office/officeart/2005/8/layout/vList2"/>
    <dgm:cxn modelId="{099CCA57-B8FA-4AE0-A9CD-FE771FE689CE}" type="presParOf" srcId="{E2AC7F8F-78DF-4B33-8D65-97EEE1EDC4D2}" destId="{CA29B791-4625-4B8D-AAAB-3EAA292A3E2B}" srcOrd="1" destOrd="0" presId="urn:microsoft.com/office/officeart/2005/8/layout/vList2"/>
    <dgm:cxn modelId="{B7F44636-F47A-4CB5-A2D8-F9406D35FB9C}" type="presParOf" srcId="{E2AC7F8F-78DF-4B33-8D65-97EEE1EDC4D2}" destId="{E9C2B2C9-E59E-40C3-877D-90109DD7DF83}" srcOrd="2" destOrd="0" presId="urn:microsoft.com/office/officeart/2005/8/layout/vList2"/>
    <dgm:cxn modelId="{C7DAC250-8460-4ABF-A531-54707ABBBFE2}" type="presParOf" srcId="{E2AC7F8F-78DF-4B33-8D65-97EEE1EDC4D2}" destId="{11C3B6F4-D18E-456B-A084-6A72A0594528}" srcOrd="3" destOrd="0" presId="urn:microsoft.com/office/officeart/2005/8/layout/vList2"/>
    <dgm:cxn modelId="{716756B1-CF81-4081-87A7-1D4F3AA6CCCE}" type="presParOf" srcId="{E2AC7F8F-78DF-4B33-8D65-97EEE1EDC4D2}" destId="{1BC9F831-B93B-42AE-BEB6-02DE3421CF7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885BF94-536E-4649-B765-DB59E5514C6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0A744B3-9604-4C7D-A3F0-1C42914607E9}">
      <dgm:prSet phldr="0"/>
      <dgm:spPr/>
      <dgm:t>
        <a:bodyPr/>
        <a:lstStyle/>
        <a:p>
          <a:pPr rtl="0"/>
          <a:r>
            <a:rPr lang="en-US" b="0">
              <a:latin typeface="Calibri Light" panose="020F0302020204030204"/>
            </a:rPr>
            <a:t>ARIMAX model to capture underlying process and intervention</a:t>
          </a:r>
        </a:p>
      </dgm:t>
    </dgm:pt>
    <dgm:pt modelId="{D933D93D-61E1-4A1A-B20F-C33E0CD601D1}" type="parTrans" cxnId="{30E37479-8DDD-4323-BEEF-B52ECCFE2C7E}">
      <dgm:prSet/>
      <dgm:spPr/>
      <dgm:t>
        <a:bodyPr/>
        <a:lstStyle/>
        <a:p>
          <a:endParaRPr lang="en-US"/>
        </a:p>
      </dgm:t>
    </dgm:pt>
    <dgm:pt modelId="{CF8DCE48-C13E-4E8D-BD69-D0DA7918E7B9}" type="sibTrans" cxnId="{30E37479-8DDD-4323-BEEF-B52ECCFE2C7E}">
      <dgm:prSet/>
      <dgm:spPr/>
      <dgm:t>
        <a:bodyPr/>
        <a:lstStyle/>
        <a:p>
          <a:endParaRPr lang="en-US"/>
        </a:p>
      </dgm:t>
    </dgm:pt>
    <dgm:pt modelId="{CCCB107C-D211-4FCF-9C69-9540D8D76CEF}">
      <dgm:prSet phldr="0"/>
      <dgm:spPr/>
      <dgm:t>
        <a:bodyPr/>
        <a:lstStyle/>
        <a:p>
          <a:pPr rtl="0"/>
          <a:r>
            <a:rPr lang="en-US" b="0">
              <a:latin typeface="Calibri Light" panose="020F0302020204030204"/>
            </a:rPr>
            <a:t>Assumed that intervention was ARMA(2,2) process</a:t>
          </a:r>
        </a:p>
      </dgm:t>
    </dgm:pt>
    <dgm:pt modelId="{BAF3D90C-ADBD-45E4-895D-1DA5F11427F9}" type="parTrans" cxnId="{FA984B55-3F95-456D-9644-3FFC0066DEE5}">
      <dgm:prSet/>
      <dgm:spPr/>
      <dgm:t>
        <a:bodyPr/>
        <a:lstStyle/>
        <a:p>
          <a:endParaRPr lang="en-US"/>
        </a:p>
      </dgm:t>
    </dgm:pt>
    <dgm:pt modelId="{A1CA4CB7-3B46-43ED-881E-469A9A822062}" type="sibTrans" cxnId="{FA984B55-3F95-456D-9644-3FFC0066DEE5}">
      <dgm:prSet/>
      <dgm:spPr/>
      <dgm:t>
        <a:bodyPr/>
        <a:lstStyle/>
        <a:p>
          <a:endParaRPr lang="en-US"/>
        </a:p>
      </dgm:t>
    </dgm:pt>
    <dgm:pt modelId="{E2AC7F8F-78DF-4B33-8D65-97EEE1EDC4D2}" type="pres">
      <dgm:prSet presAssocID="{E885BF94-536E-4649-B765-DB59E5514C67}" presName="linear" presStyleCnt="0">
        <dgm:presLayoutVars>
          <dgm:animLvl val="lvl"/>
          <dgm:resizeHandles val="exact"/>
        </dgm:presLayoutVars>
      </dgm:prSet>
      <dgm:spPr/>
    </dgm:pt>
    <dgm:pt modelId="{EEC48821-A06C-4292-8B75-0C4514FAE9EE}" type="pres">
      <dgm:prSet presAssocID="{CCCB107C-D211-4FCF-9C69-9540D8D76CEF}" presName="parentText" presStyleLbl="node1" presStyleIdx="0" presStyleCnt="2">
        <dgm:presLayoutVars>
          <dgm:chMax val="0"/>
          <dgm:bulletEnabled val="1"/>
        </dgm:presLayoutVars>
      </dgm:prSet>
      <dgm:spPr/>
    </dgm:pt>
    <dgm:pt modelId="{CA29B791-4625-4B8D-AAAB-3EAA292A3E2B}" type="pres">
      <dgm:prSet presAssocID="{A1CA4CB7-3B46-43ED-881E-469A9A822062}" presName="spacer" presStyleCnt="0"/>
      <dgm:spPr/>
    </dgm:pt>
    <dgm:pt modelId="{E9C2B2C9-E59E-40C3-877D-90109DD7DF83}" type="pres">
      <dgm:prSet presAssocID="{B0A744B3-9604-4C7D-A3F0-1C42914607E9}" presName="parentText" presStyleLbl="node1" presStyleIdx="1" presStyleCnt="2">
        <dgm:presLayoutVars>
          <dgm:chMax val="0"/>
          <dgm:bulletEnabled val="1"/>
        </dgm:presLayoutVars>
      </dgm:prSet>
      <dgm:spPr/>
    </dgm:pt>
  </dgm:ptLst>
  <dgm:cxnLst>
    <dgm:cxn modelId="{4848F363-46D0-4EA9-A07C-84157010EC0C}" type="presOf" srcId="{E885BF94-536E-4649-B765-DB59E5514C67}" destId="{E2AC7F8F-78DF-4B33-8D65-97EEE1EDC4D2}" srcOrd="0" destOrd="0" presId="urn:microsoft.com/office/officeart/2005/8/layout/vList2"/>
    <dgm:cxn modelId="{FA984B55-3F95-456D-9644-3FFC0066DEE5}" srcId="{E885BF94-536E-4649-B765-DB59E5514C67}" destId="{CCCB107C-D211-4FCF-9C69-9540D8D76CEF}" srcOrd="0" destOrd="0" parTransId="{BAF3D90C-ADBD-45E4-895D-1DA5F11427F9}" sibTransId="{A1CA4CB7-3B46-43ED-881E-469A9A822062}"/>
    <dgm:cxn modelId="{30E37479-8DDD-4323-BEEF-B52ECCFE2C7E}" srcId="{E885BF94-536E-4649-B765-DB59E5514C67}" destId="{B0A744B3-9604-4C7D-A3F0-1C42914607E9}" srcOrd="1" destOrd="0" parTransId="{D933D93D-61E1-4A1A-B20F-C33E0CD601D1}" sibTransId="{CF8DCE48-C13E-4E8D-BD69-D0DA7918E7B9}"/>
    <dgm:cxn modelId="{901E2A7B-DCB5-486D-9F7A-2E0E3646C496}" type="presOf" srcId="{B0A744B3-9604-4C7D-A3F0-1C42914607E9}" destId="{E9C2B2C9-E59E-40C3-877D-90109DD7DF83}" srcOrd="0" destOrd="0" presId="urn:microsoft.com/office/officeart/2005/8/layout/vList2"/>
    <dgm:cxn modelId="{DBC8A180-D335-4164-B806-4FA1DC64905B}" type="presOf" srcId="{CCCB107C-D211-4FCF-9C69-9540D8D76CEF}" destId="{EEC48821-A06C-4292-8B75-0C4514FAE9EE}" srcOrd="0" destOrd="0" presId="urn:microsoft.com/office/officeart/2005/8/layout/vList2"/>
    <dgm:cxn modelId="{88B26430-937E-45D7-A58C-58248BF34FA4}" type="presParOf" srcId="{E2AC7F8F-78DF-4B33-8D65-97EEE1EDC4D2}" destId="{EEC48821-A06C-4292-8B75-0C4514FAE9EE}" srcOrd="0" destOrd="0" presId="urn:microsoft.com/office/officeart/2005/8/layout/vList2"/>
    <dgm:cxn modelId="{099CCA57-B8FA-4AE0-A9CD-FE771FE689CE}" type="presParOf" srcId="{E2AC7F8F-78DF-4B33-8D65-97EEE1EDC4D2}" destId="{CA29B791-4625-4B8D-AAAB-3EAA292A3E2B}" srcOrd="1" destOrd="0" presId="urn:microsoft.com/office/officeart/2005/8/layout/vList2"/>
    <dgm:cxn modelId="{B7F44636-F47A-4CB5-A2D8-F9406D35FB9C}" type="presParOf" srcId="{E2AC7F8F-78DF-4B33-8D65-97EEE1EDC4D2}" destId="{E9C2B2C9-E59E-40C3-877D-90109DD7DF8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885BF94-536E-4649-B765-DB59E5514C6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0A744B3-9604-4C7D-A3F0-1C42914607E9}">
      <dgm:prSet phldr="0"/>
      <dgm:spPr/>
      <dgm:t>
        <a:bodyPr/>
        <a:lstStyle/>
        <a:p>
          <a:pPr rtl="0"/>
          <a:r>
            <a:rPr lang="en-US" b="1">
              <a:latin typeface="Calibri Light" panose="020F0302020204030204"/>
            </a:rPr>
            <a:t>Residuals not white noise</a:t>
          </a:r>
        </a:p>
      </dgm:t>
    </dgm:pt>
    <dgm:pt modelId="{D933D93D-61E1-4A1A-B20F-C33E0CD601D1}" type="parTrans" cxnId="{30E37479-8DDD-4323-BEEF-B52ECCFE2C7E}">
      <dgm:prSet/>
      <dgm:spPr/>
      <dgm:t>
        <a:bodyPr/>
        <a:lstStyle/>
        <a:p>
          <a:endParaRPr lang="en-US"/>
        </a:p>
      </dgm:t>
    </dgm:pt>
    <dgm:pt modelId="{CF8DCE48-C13E-4E8D-BD69-D0DA7918E7B9}" type="sibTrans" cxnId="{30E37479-8DDD-4323-BEEF-B52ECCFE2C7E}">
      <dgm:prSet/>
      <dgm:spPr/>
      <dgm:t>
        <a:bodyPr/>
        <a:lstStyle/>
        <a:p>
          <a:endParaRPr lang="en-US"/>
        </a:p>
      </dgm:t>
    </dgm:pt>
    <dgm:pt modelId="{CCCB107C-D211-4FCF-9C69-9540D8D76CEF}">
      <dgm:prSet phldr="0"/>
      <dgm:spPr/>
      <dgm:t>
        <a:bodyPr/>
        <a:lstStyle/>
        <a:p>
          <a:pPr rtl="0"/>
          <a:r>
            <a:rPr lang="en-US" b="1">
              <a:latin typeface="Calibri Light" panose="020F0302020204030204"/>
            </a:rPr>
            <a:t>Model doing for fitted values and actual values</a:t>
          </a:r>
        </a:p>
      </dgm:t>
    </dgm:pt>
    <dgm:pt modelId="{BAF3D90C-ADBD-45E4-895D-1DA5F11427F9}" type="parTrans" cxnId="{FA984B55-3F95-456D-9644-3FFC0066DEE5}">
      <dgm:prSet/>
      <dgm:spPr/>
      <dgm:t>
        <a:bodyPr/>
        <a:lstStyle/>
        <a:p>
          <a:endParaRPr lang="en-US"/>
        </a:p>
      </dgm:t>
    </dgm:pt>
    <dgm:pt modelId="{A1CA4CB7-3B46-43ED-881E-469A9A822062}" type="sibTrans" cxnId="{FA984B55-3F95-456D-9644-3FFC0066DEE5}">
      <dgm:prSet/>
      <dgm:spPr/>
      <dgm:t>
        <a:bodyPr/>
        <a:lstStyle/>
        <a:p>
          <a:endParaRPr lang="en-US"/>
        </a:p>
      </dgm:t>
    </dgm:pt>
    <dgm:pt modelId="{CC4228A9-1FB0-4F33-AC29-DF7F5AD13011}">
      <dgm:prSet phldr="0"/>
      <dgm:spPr/>
      <dgm:t>
        <a:bodyPr/>
        <a:lstStyle/>
        <a:p>
          <a:pPr rtl="0"/>
          <a:r>
            <a:rPr lang="en-US" b="1">
              <a:latin typeface="Calibri Light" panose="020F0302020204030204"/>
            </a:rPr>
            <a:t>Model needs improvement</a:t>
          </a:r>
        </a:p>
      </dgm:t>
    </dgm:pt>
    <dgm:pt modelId="{D8A4CC78-6347-462B-B45E-DA7FF3469CFA}" type="parTrans" cxnId="{A128A557-00D3-4D88-9AD7-65C78693E2FD}">
      <dgm:prSet/>
      <dgm:spPr/>
    </dgm:pt>
    <dgm:pt modelId="{3F659F22-E3FC-4BF0-A089-7E42EE8B0E20}" type="sibTrans" cxnId="{A128A557-00D3-4D88-9AD7-65C78693E2FD}">
      <dgm:prSet/>
      <dgm:spPr/>
    </dgm:pt>
    <dgm:pt modelId="{C4D3E406-D433-45C7-A90F-4DB5698C2F40}">
      <dgm:prSet phldr="0"/>
      <dgm:spPr/>
      <dgm:t>
        <a:bodyPr/>
        <a:lstStyle/>
        <a:p>
          <a:pPr rtl="0"/>
          <a:r>
            <a:rPr lang="en-US" b="1">
              <a:latin typeface="Calibri Light" panose="020F0302020204030204"/>
            </a:rPr>
            <a:t>Better estimation of transfer function for the intervention</a:t>
          </a:r>
        </a:p>
      </dgm:t>
    </dgm:pt>
    <dgm:pt modelId="{C3032B01-2792-4B72-9C66-7B83646F5AAC}" type="parTrans" cxnId="{75AD8BBE-80D2-420A-A706-1B04F2D6C03F}">
      <dgm:prSet/>
      <dgm:spPr/>
    </dgm:pt>
    <dgm:pt modelId="{25B38D38-59E9-4EFD-A278-A579C1911F97}" type="sibTrans" cxnId="{75AD8BBE-80D2-420A-A706-1B04F2D6C03F}">
      <dgm:prSet/>
      <dgm:spPr/>
    </dgm:pt>
    <dgm:pt modelId="{E2AC7F8F-78DF-4B33-8D65-97EEE1EDC4D2}" type="pres">
      <dgm:prSet presAssocID="{E885BF94-536E-4649-B765-DB59E5514C67}" presName="linear" presStyleCnt="0">
        <dgm:presLayoutVars>
          <dgm:animLvl val="lvl"/>
          <dgm:resizeHandles val="exact"/>
        </dgm:presLayoutVars>
      </dgm:prSet>
      <dgm:spPr/>
    </dgm:pt>
    <dgm:pt modelId="{EEC48821-A06C-4292-8B75-0C4514FAE9EE}" type="pres">
      <dgm:prSet presAssocID="{CCCB107C-D211-4FCF-9C69-9540D8D76CEF}" presName="parentText" presStyleLbl="node1" presStyleIdx="0" presStyleCnt="4">
        <dgm:presLayoutVars>
          <dgm:chMax val="0"/>
          <dgm:bulletEnabled val="1"/>
        </dgm:presLayoutVars>
      </dgm:prSet>
      <dgm:spPr/>
    </dgm:pt>
    <dgm:pt modelId="{CA29B791-4625-4B8D-AAAB-3EAA292A3E2B}" type="pres">
      <dgm:prSet presAssocID="{A1CA4CB7-3B46-43ED-881E-469A9A822062}" presName="spacer" presStyleCnt="0"/>
      <dgm:spPr/>
    </dgm:pt>
    <dgm:pt modelId="{E9C2B2C9-E59E-40C3-877D-90109DD7DF83}" type="pres">
      <dgm:prSet presAssocID="{B0A744B3-9604-4C7D-A3F0-1C42914607E9}" presName="parentText" presStyleLbl="node1" presStyleIdx="1" presStyleCnt="4">
        <dgm:presLayoutVars>
          <dgm:chMax val="0"/>
          <dgm:bulletEnabled val="1"/>
        </dgm:presLayoutVars>
      </dgm:prSet>
      <dgm:spPr/>
    </dgm:pt>
    <dgm:pt modelId="{EEA57A3D-8CBD-4147-AD19-316BF2482AF3}" type="pres">
      <dgm:prSet presAssocID="{CF8DCE48-C13E-4E8D-BD69-D0DA7918E7B9}" presName="spacer" presStyleCnt="0"/>
      <dgm:spPr/>
    </dgm:pt>
    <dgm:pt modelId="{44EE2AA7-7C37-4CEF-AFAA-EFDE24D6A77B}" type="pres">
      <dgm:prSet presAssocID="{CC4228A9-1FB0-4F33-AC29-DF7F5AD13011}" presName="parentText" presStyleLbl="node1" presStyleIdx="2" presStyleCnt="4">
        <dgm:presLayoutVars>
          <dgm:chMax val="0"/>
          <dgm:bulletEnabled val="1"/>
        </dgm:presLayoutVars>
      </dgm:prSet>
      <dgm:spPr/>
    </dgm:pt>
    <dgm:pt modelId="{BF88725B-A278-4F7D-AEB7-1B28C50EFB51}" type="pres">
      <dgm:prSet presAssocID="{3F659F22-E3FC-4BF0-A089-7E42EE8B0E20}" presName="spacer" presStyleCnt="0"/>
      <dgm:spPr/>
    </dgm:pt>
    <dgm:pt modelId="{BFB09086-E6F1-4AE5-B090-36E84F908E5A}" type="pres">
      <dgm:prSet presAssocID="{C4D3E406-D433-45C7-A90F-4DB5698C2F40}" presName="parentText" presStyleLbl="node1" presStyleIdx="3" presStyleCnt="4">
        <dgm:presLayoutVars>
          <dgm:chMax val="0"/>
          <dgm:bulletEnabled val="1"/>
        </dgm:presLayoutVars>
      </dgm:prSet>
      <dgm:spPr/>
    </dgm:pt>
  </dgm:ptLst>
  <dgm:cxnLst>
    <dgm:cxn modelId="{4848F363-46D0-4EA9-A07C-84157010EC0C}" type="presOf" srcId="{E885BF94-536E-4649-B765-DB59E5514C67}" destId="{E2AC7F8F-78DF-4B33-8D65-97EEE1EDC4D2}" srcOrd="0" destOrd="0" presId="urn:microsoft.com/office/officeart/2005/8/layout/vList2"/>
    <dgm:cxn modelId="{FA984B55-3F95-456D-9644-3FFC0066DEE5}" srcId="{E885BF94-536E-4649-B765-DB59E5514C67}" destId="{CCCB107C-D211-4FCF-9C69-9540D8D76CEF}" srcOrd="0" destOrd="0" parTransId="{BAF3D90C-ADBD-45E4-895D-1DA5F11427F9}" sibTransId="{A1CA4CB7-3B46-43ED-881E-469A9A822062}"/>
    <dgm:cxn modelId="{A128A557-00D3-4D88-9AD7-65C78693E2FD}" srcId="{E885BF94-536E-4649-B765-DB59E5514C67}" destId="{CC4228A9-1FB0-4F33-AC29-DF7F5AD13011}" srcOrd="2" destOrd="0" parTransId="{D8A4CC78-6347-462B-B45E-DA7FF3469CFA}" sibTransId="{3F659F22-E3FC-4BF0-A089-7E42EE8B0E20}"/>
    <dgm:cxn modelId="{30E37479-8DDD-4323-BEEF-B52ECCFE2C7E}" srcId="{E885BF94-536E-4649-B765-DB59E5514C67}" destId="{B0A744B3-9604-4C7D-A3F0-1C42914607E9}" srcOrd="1" destOrd="0" parTransId="{D933D93D-61E1-4A1A-B20F-C33E0CD601D1}" sibTransId="{CF8DCE48-C13E-4E8D-BD69-D0DA7918E7B9}"/>
    <dgm:cxn modelId="{901E2A7B-DCB5-486D-9F7A-2E0E3646C496}" type="presOf" srcId="{B0A744B3-9604-4C7D-A3F0-1C42914607E9}" destId="{E9C2B2C9-E59E-40C3-877D-90109DD7DF83}" srcOrd="0" destOrd="0" presId="urn:microsoft.com/office/officeart/2005/8/layout/vList2"/>
    <dgm:cxn modelId="{DBC8A180-D335-4164-B806-4FA1DC64905B}" type="presOf" srcId="{CCCB107C-D211-4FCF-9C69-9540D8D76CEF}" destId="{EEC48821-A06C-4292-8B75-0C4514FAE9EE}" srcOrd="0" destOrd="0" presId="urn:microsoft.com/office/officeart/2005/8/layout/vList2"/>
    <dgm:cxn modelId="{75AD8BBE-80D2-420A-A706-1B04F2D6C03F}" srcId="{E885BF94-536E-4649-B765-DB59E5514C67}" destId="{C4D3E406-D433-45C7-A90F-4DB5698C2F40}" srcOrd="3" destOrd="0" parTransId="{C3032B01-2792-4B72-9C66-7B83646F5AAC}" sibTransId="{25B38D38-59E9-4EFD-A278-A579C1911F97}"/>
    <dgm:cxn modelId="{BB2DBCD6-9CEF-4229-B937-328D7A60B809}" type="presOf" srcId="{C4D3E406-D433-45C7-A90F-4DB5698C2F40}" destId="{BFB09086-E6F1-4AE5-B090-36E84F908E5A}" srcOrd="0" destOrd="0" presId="urn:microsoft.com/office/officeart/2005/8/layout/vList2"/>
    <dgm:cxn modelId="{236045DF-58B1-4E67-A431-C9ED7DA99B07}" type="presOf" srcId="{CC4228A9-1FB0-4F33-AC29-DF7F5AD13011}" destId="{44EE2AA7-7C37-4CEF-AFAA-EFDE24D6A77B}" srcOrd="0" destOrd="0" presId="urn:microsoft.com/office/officeart/2005/8/layout/vList2"/>
    <dgm:cxn modelId="{88B26430-937E-45D7-A58C-58248BF34FA4}" type="presParOf" srcId="{E2AC7F8F-78DF-4B33-8D65-97EEE1EDC4D2}" destId="{EEC48821-A06C-4292-8B75-0C4514FAE9EE}" srcOrd="0" destOrd="0" presId="urn:microsoft.com/office/officeart/2005/8/layout/vList2"/>
    <dgm:cxn modelId="{099CCA57-B8FA-4AE0-A9CD-FE771FE689CE}" type="presParOf" srcId="{E2AC7F8F-78DF-4B33-8D65-97EEE1EDC4D2}" destId="{CA29B791-4625-4B8D-AAAB-3EAA292A3E2B}" srcOrd="1" destOrd="0" presId="urn:microsoft.com/office/officeart/2005/8/layout/vList2"/>
    <dgm:cxn modelId="{B7F44636-F47A-4CB5-A2D8-F9406D35FB9C}" type="presParOf" srcId="{E2AC7F8F-78DF-4B33-8D65-97EEE1EDC4D2}" destId="{E9C2B2C9-E59E-40C3-877D-90109DD7DF83}" srcOrd="2" destOrd="0" presId="urn:microsoft.com/office/officeart/2005/8/layout/vList2"/>
    <dgm:cxn modelId="{CCCA4FEF-A8EF-45B6-BCE7-222F866DF71B}" type="presParOf" srcId="{E2AC7F8F-78DF-4B33-8D65-97EEE1EDC4D2}" destId="{EEA57A3D-8CBD-4147-AD19-316BF2482AF3}" srcOrd="3" destOrd="0" presId="urn:microsoft.com/office/officeart/2005/8/layout/vList2"/>
    <dgm:cxn modelId="{888B1ABB-8AD5-470B-AD53-2789CB812DE2}" type="presParOf" srcId="{E2AC7F8F-78DF-4B33-8D65-97EEE1EDC4D2}" destId="{44EE2AA7-7C37-4CEF-AFAA-EFDE24D6A77B}" srcOrd="4" destOrd="0" presId="urn:microsoft.com/office/officeart/2005/8/layout/vList2"/>
    <dgm:cxn modelId="{199092FD-59D6-4A9D-BCC5-CE53C8F0F5B1}" type="presParOf" srcId="{E2AC7F8F-78DF-4B33-8D65-97EEE1EDC4D2}" destId="{BF88725B-A278-4F7D-AEB7-1B28C50EFB51}" srcOrd="5" destOrd="0" presId="urn:microsoft.com/office/officeart/2005/8/layout/vList2"/>
    <dgm:cxn modelId="{A78E2FDB-06FB-477A-86D9-8F19F3452A4B}" type="presParOf" srcId="{E2AC7F8F-78DF-4B33-8D65-97EEE1EDC4D2}" destId="{BFB09086-E6F1-4AE5-B090-36E84F908E5A}"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t>
          </a:r>
          <a:r>
            <a:rPr lang="en-US" b="0"/>
            <a:t>Weighted average cost of capital </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Naive Forecasts</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ARIMA</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Unflitered Time Series</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Residuals from ARIMA</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Time Series Display</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ARIMA</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Train</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Test</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0">
              <a:latin typeface="Calibri Light" panose="020F0302020204030204"/>
            </a:rPr>
            <a:t> </a:t>
          </a:r>
          <a:r>
            <a:rPr lang="en-US" b="0"/>
            <a:t>3C_zh</a:t>
          </a:r>
          <a:r>
            <a:rPr lang="en-US" b="0">
              <a:latin typeface="Calibri Light" panose="020F0302020204030204"/>
            </a:rPr>
            <a:t> - </a:t>
          </a:r>
          <a:r>
            <a:rPr lang="en-US" b="0"/>
            <a:t>Crystal structure of CYP2R1 in complex with vitamin D2</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Legal High – Japanese TV Series</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India</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85BF94-536E-4649-B765-DB59E5514C67}"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58275C84-B1E7-475A-BBD1-C1A96FE99B24}">
      <dgm:prSet phldr="0"/>
      <dgm:spPr/>
      <dgm:t>
        <a:bodyPr/>
        <a:lstStyle/>
        <a:p>
          <a:pPr rtl="0"/>
          <a:r>
            <a:rPr lang="en-US" b="0" i="1">
              <a:latin typeface="Calibri Light" panose="020F0302020204030204"/>
            </a:rPr>
            <a:t> Span: </a:t>
          </a:r>
          <a:r>
            <a:rPr lang="en-US" b="0">
              <a:latin typeface="Calibri Light" panose="020F0302020204030204"/>
            </a:rPr>
            <a:t>5</a:t>
          </a:r>
          <a:r>
            <a:rPr lang="en-US" b="0"/>
            <a:t> to 21 August 2016</a:t>
          </a:r>
        </a:p>
      </dgm:t>
    </dgm:pt>
    <dgm:pt modelId="{83DA0077-607E-4A02-B0B0-5C7A23F92625}" type="parTrans" cxnId="{79FC03F8-5B4C-435F-8D57-1BDA2FFECE51}">
      <dgm:prSet/>
      <dgm:spPr/>
    </dgm:pt>
    <dgm:pt modelId="{99D61805-3247-4FB1-A708-397E7FE6298F}" type="sibTrans" cxnId="{79FC03F8-5B4C-435F-8D57-1BDA2FFECE51}">
      <dgm:prSet/>
      <dgm:spPr/>
      <dgm:t>
        <a:bodyPr/>
        <a:lstStyle/>
        <a:p>
          <a:endParaRPr lang="en-US"/>
        </a:p>
      </dgm:t>
    </dgm:pt>
    <dgm:pt modelId="{1FE07E0E-C972-41A9-9A5F-EAAD4BCEE84E}">
      <dgm:prSet phldr="0"/>
      <dgm:spPr/>
      <dgm:t>
        <a:bodyPr/>
        <a:lstStyle/>
        <a:p>
          <a:pPr rtl="0"/>
          <a:r>
            <a:rPr lang="en-US" b="0">
              <a:latin typeface="Calibri Light" panose="020F0302020204030204"/>
            </a:rPr>
            <a:t> </a:t>
          </a:r>
          <a:r>
            <a:rPr lang="en-US" b="0" i="1">
              <a:latin typeface="Calibri Light" panose="020F0302020204030204"/>
            </a:rPr>
            <a:t>Frequency </a:t>
          </a:r>
          <a:r>
            <a:rPr lang="en-US" b="0">
              <a:latin typeface="Calibri Light" panose="020F0302020204030204"/>
            </a:rPr>
            <a:t>: Daily</a:t>
          </a:r>
        </a:p>
      </dgm:t>
    </dgm:pt>
    <dgm:pt modelId="{944F9056-B39F-44DC-928D-8C3B29A1DDFA}" type="parTrans" cxnId="{16CFB648-34E3-422E-A7D3-B834D712E4A1}">
      <dgm:prSet/>
      <dgm:spPr/>
    </dgm:pt>
    <dgm:pt modelId="{11AE1CFC-E337-4134-9787-1C2ABF0D4103}" type="sibTrans" cxnId="{16CFB648-34E3-422E-A7D3-B834D712E4A1}">
      <dgm:prSet/>
      <dgm:spPr/>
      <dgm:t>
        <a:bodyPr/>
        <a:lstStyle/>
        <a:p>
          <a:endParaRPr lang="en-US"/>
        </a:p>
      </dgm:t>
    </dgm:pt>
    <dgm:pt modelId="{648B8090-786E-475E-BC1C-277015E722AA}">
      <dgm:prSet phldr="0"/>
      <dgm:spPr/>
      <dgm:t>
        <a:bodyPr/>
        <a:lstStyle/>
        <a:p>
          <a:pPr rtl="0"/>
          <a:r>
            <a:rPr lang="en-US" b="0">
              <a:latin typeface="Calibri Light" panose="020F0302020204030204"/>
            </a:rPr>
            <a:t> </a:t>
          </a:r>
          <a:r>
            <a:rPr lang="en-US" b="0" i="1">
              <a:latin typeface="Calibri Light" panose="020F0302020204030204"/>
            </a:rPr>
            <a:t>Dec 2015: </a:t>
          </a:r>
          <a:r>
            <a:rPr lang="en-US" b="0"/>
            <a:t>human right violations in Rio</a:t>
          </a:r>
        </a:p>
      </dgm:t>
    </dgm:pt>
    <dgm:pt modelId="{8108D104-B91D-46FB-8D4B-F2C46C6A3CB3}" type="parTrans" cxnId="{95A24A21-D6B5-4EB7-AB61-EE78DFA5EBA1}">
      <dgm:prSet/>
      <dgm:spPr/>
    </dgm:pt>
    <dgm:pt modelId="{850FD41F-5A77-44C9-885D-C28715B2B4C4}" type="sibTrans" cxnId="{95A24A21-D6B5-4EB7-AB61-EE78DFA5EBA1}">
      <dgm:prSet/>
      <dgm:spPr/>
      <dgm:t>
        <a:bodyPr/>
        <a:lstStyle/>
        <a:p>
          <a:endParaRPr lang="en-US"/>
        </a:p>
      </dgm:t>
    </dgm:pt>
    <dgm:pt modelId="{B0A744B3-9604-4C7D-A3F0-1C42914607E9}">
      <dgm:prSet phldr="0"/>
      <dgm:spPr/>
      <dgm:t>
        <a:bodyPr/>
        <a:lstStyle/>
        <a:p>
          <a:pPr rtl="0"/>
          <a:r>
            <a:rPr lang="en-US" b="0" i="1"/>
            <a:t>April 2016</a:t>
          </a:r>
          <a:r>
            <a:rPr lang="en-US" b="0" i="1">
              <a:latin typeface="Calibri Light" panose="020F0302020204030204"/>
            </a:rPr>
            <a:t>:</a:t>
          </a:r>
          <a:r>
            <a:rPr lang="en-US" b="0">
              <a:latin typeface="Calibri Light" panose="020F0302020204030204"/>
            </a:rPr>
            <a:t> Torch Relay</a:t>
          </a:r>
        </a:p>
      </dgm:t>
    </dgm:pt>
    <dgm:pt modelId="{D933D93D-61E1-4A1A-B20F-C33E0CD601D1}" type="parTrans" cxnId="{30E37479-8DDD-4323-BEEF-B52ECCFE2C7E}">
      <dgm:prSet/>
      <dgm:spPr/>
    </dgm:pt>
    <dgm:pt modelId="{CF8DCE48-C13E-4E8D-BD69-D0DA7918E7B9}" type="sibTrans" cxnId="{30E37479-8DDD-4323-BEEF-B52ECCFE2C7E}">
      <dgm:prSet/>
      <dgm:spPr/>
    </dgm:pt>
    <dgm:pt modelId="{E2AC7F8F-78DF-4B33-8D65-97EEE1EDC4D2}" type="pres">
      <dgm:prSet presAssocID="{E885BF94-536E-4649-B765-DB59E5514C67}" presName="linear" presStyleCnt="0">
        <dgm:presLayoutVars>
          <dgm:animLvl val="lvl"/>
          <dgm:resizeHandles val="exact"/>
        </dgm:presLayoutVars>
      </dgm:prSet>
      <dgm:spPr/>
    </dgm:pt>
    <dgm:pt modelId="{E137D4D9-6268-416C-92E0-07D14ED64E1F}" type="pres">
      <dgm:prSet presAssocID="{58275C84-B1E7-475A-BBD1-C1A96FE99B24}" presName="parentText" presStyleLbl="node1" presStyleIdx="0" presStyleCnt="4">
        <dgm:presLayoutVars>
          <dgm:chMax val="0"/>
          <dgm:bulletEnabled val="1"/>
        </dgm:presLayoutVars>
      </dgm:prSet>
      <dgm:spPr/>
    </dgm:pt>
    <dgm:pt modelId="{2C5EFBC7-74B7-4F3A-8B73-4975EE0CB868}" type="pres">
      <dgm:prSet presAssocID="{99D61805-3247-4FB1-A708-397E7FE6298F}" presName="spacer" presStyleCnt="0"/>
      <dgm:spPr/>
    </dgm:pt>
    <dgm:pt modelId="{B39003FB-845B-42C6-BF1D-971EEDC39D27}" type="pres">
      <dgm:prSet presAssocID="{1FE07E0E-C972-41A9-9A5F-EAAD4BCEE84E}" presName="parentText" presStyleLbl="node1" presStyleIdx="1" presStyleCnt="4">
        <dgm:presLayoutVars>
          <dgm:chMax val="0"/>
          <dgm:bulletEnabled val="1"/>
        </dgm:presLayoutVars>
      </dgm:prSet>
      <dgm:spPr/>
    </dgm:pt>
    <dgm:pt modelId="{DECDAAFD-C515-4C48-938D-B72835C6180A}" type="pres">
      <dgm:prSet presAssocID="{11AE1CFC-E337-4134-9787-1C2ABF0D4103}" presName="spacer" presStyleCnt="0"/>
      <dgm:spPr/>
    </dgm:pt>
    <dgm:pt modelId="{07E941D4-ABAC-4134-9954-716C8CD9AA2E}" type="pres">
      <dgm:prSet presAssocID="{648B8090-786E-475E-BC1C-277015E722AA}" presName="parentText" presStyleLbl="node1" presStyleIdx="2" presStyleCnt="4">
        <dgm:presLayoutVars>
          <dgm:chMax val="0"/>
          <dgm:bulletEnabled val="1"/>
        </dgm:presLayoutVars>
      </dgm:prSet>
      <dgm:spPr/>
    </dgm:pt>
    <dgm:pt modelId="{C8350251-5458-4ABC-B3E2-9FB429A0507E}" type="pres">
      <dgm:prSet presAssocID="{850FD41F-5A77-44C9-885D-C28715B2B4C4}" presName="spacer" presStyleCnt="0"/>
      <dgm:spPr/>
    </dgm:pt>
    <dgm:pt modelId="{E9C2B2C9-E59E-40C3-877D-90109DD7DF83}" type="pres">
      <dgm:prSet presAssocID="{B0A744B3-9604-4C7D-A3F0-1C42914607E9}" presName="parentText" presStyleLbl="node1" presStyleIdx="3" presStyleCnt="4">
        <dgm:presLayoutVars>
          <dgm:chMax val="0"/>
          <dgm:bulletEnabled val="1"/>
        </dgm:presLayoutVars>
      </dgm:prSet>
      <dgm:spPr/>
    </dgm:pt>
  </dgm:ptLst>
  <dgm:cxnLst>
    <dgm:cxn modelId="{FE33280B-411E-45CE-A872-EBD68E60626D}" type="presOf" srcId="{1FE07E0E-C972-41A9-9A5F-EAAD4BCEE84E}" destId="{B39003FB-845B-42C6-BF1D-971EEDC39D27}" srcOrd="0" destOrd="0" presId="urn:microsoft.com/office/officeart/2005/8/layout/vList2"/>
    <dgm:cxn modelId="{BA7A450E-E602-4956-8549-C4500281B416}" type="presOf" srcId="{648B8090-786E-475E-BC1C-277015E722AA}" destId="{07E941D4-ABAC-4134-9954-716C8CD9AA2E}" srcOrd="0" destOrd="0" presId="urn:microsoft.com/office/officeart/2005/8/layout/vList2"/>
    <dgm:cxn modelId="{2C1DD11B-450C-4F9F-92FC-D685A0A32073}" type="presOf" srcId="{58275C84-B1E7-475A-BBD1-C1A96FE99B24}" destId="{E137D4D9-6268-416C-92E0-07D14ED64E1F}" srcOrd="0" destOrd="0" presId="urn:microsoft.com/office/officeart/2005/8/layout/vList2"/>
    <dgm:cxn modelId="{95A24A21-D6B5-4EB7-AB61-EE78DFA5EBA1}" srcId="{E885BF94-536E-4649-B765-DB59E5514C67}" destId="{648B8090-786E-475E-BC1C-277015E722AA}" srcOrd="2" destOrd="0" parTransId="{8108D104-B91D-46FB-8D4B-F2C46C6A3CB3}" sibTransId="{850FD41F-5A77-44C9-885D-C28715B2B4C4}"/>
    <dgm:cxn modelId="{4848F363-46D0-4EA9-A07C-84157010EC0C}" type="presOf" srcId="{E885BF94-536E-4649-B765-DB59E5514C67}" destId="{E2AC7F8F-78DF-4B33-8D65-97EEE1EDC4D2}" srcOrd="0" destOrd="0" presId="urn:microsoft.com/office/officeart/2005/8/layout/vList2"/>
    <dgm:cxn modelId="{16CFB648-34E3-422E-A7D3-B834D712E4A1}" srcId="{E885BF94-536E-4649-B765-DB59E5514C67}" destId="{1FE07E0E-C972-41A9-9A5F-EAAD4BCEE84E}" srcOrd="1" destOrd="0" parTransId="{944F9056-B39F-44DC-928D-8C3B29A1DDFA}" sibTransId="{11AE1CFC-E337-4134-9787-1C2ABF0D4103}"/>
    <dgm:cxn modelId="{30E37479-8DDD-4323-BEEF-B52ECCFE2C7E}" srcId="{E885BF94-536E-4649-B765-DB59E5514C67}" destId="{B0A744B3-9604-4C7D-A3F0-1C42914607E9}" srcOrd="3" destOrd="0" parTransId="{D933D93D-61E1-4A1A-B20F-C33E0CD601D1}" sibTransId="{CF8DCE48-C13E-4E8D-BD69-D0DA7918E7B9}"/>
    <dgm:cxn modelId="{901E2A7B-DCB5-486D-9F7A-2E0E3646C496}" type="presOf" srcId="{B0A744B3-9604-4C7D-A3F0-1C42914607E9}" destId="{E9C2B2C9-E59E-40C3-877D-90109DD7DF83}" srcOrd="0" destOrd="0" presId="urn:microsoft.com/office/officeart/2005/8/layout/vList2"/>
    <dgm:cxn modelId="{79FC03F8-5B4C-435F-8D57-1BDA2FFECE51}" srcId="{E885BF94-536E-4649-B765-DB59E5514C67}" destId="{58275C84-B1E7-475A-BBD1-C1A96FE99B24}" srcOrd="0" destOrd="0" parTransId="{83DA0077-607E-4A02-B0B0-5C7A23F92625}" sibTransId="{99D61805-3247-4FB1-A708-397E7FE6298F}"/>
    <dgm:cxn modelId="{E6B716AC-2447-48A7-8892-7BB2E06666EB}" type="presParOf" srcId="{E2AC7F8F-78DF-4B33-8D65-97EEE1EDC4D2}" destId="{E137D4D9-6268-416C-92E0-07D14ED64E1F}" srcOrd="0" destOrd="0" presId="urn:microsoft.com/office/officeart/2005/8/layout/vList2"/>
    <dgm:cxn modelId="{8ABC1838-8729-48EC-9F47-8F70E918D648}" type="presParOf" srcId="{E2AC7F8F-78DF-4B33-8D65-97EEE1EDC4D2}" destId="{2C5EFBC7-74B7-4F3A-8B73-4975EE0CB868}" srcOrd="1" destOrd="0" presId="urn:microsoft.com/office/officeart/2005/8/layout/vList2"/>
    <dgm:cxn modelId="{2AC4795F-9F6C-4A51-9B94-4B77880FEBBD}" type="presParOf" srcId="{E2AC7F8F-78DF-4B33-8D65-97EEE1EDC4D2}" destId="{B39003FB-845B-42C6-BF1D-971EEDC39D27}" srcOrd="2" destOrd="0" presId="urn:microsoft.com/office/officeart/2005/8/layout/vList2"/>
    <dgm:cxn modelId="{A11F8F29-7531-4DA7-B48E-DC6716DE8A7C}" type="presParOf" srcId="{E2AC7F8F-78DF-4B33-8D65-97EEE1EDC4D2}" destId="{DECDAAFD-C515-4C48-938D-B72835C6180A}" srcOrd="3" destOrd="0" presId="urn:microsoft.com/office/officeart/2005/8/layout/vList2"/>
    <dgm:cxn modelId="{17EC0170-D90D-49AC-8D7D-632452CE285F}" type="presParOf" srcId="{E2AC7F8F-78DF-4B33-8D65-97EEE1EDC4D2}" destId="{07E941D4-ABAC-4134-9954-716C8CD9AA2E}" srcOrd="4" destOrd="0" presId="urn:microsoft.com/office/officeart/2005/8/layout/vList2"/>
    <dgm:cxn modelId="{FACD47BA-672A-4295-B929-827D74BEFA65}" type="presParOf" srcId="{E2AC7F8F-78DF-4B33-8D65-97EEE1EDC4D2}" destId="{C8350251-5458-4ABC-B3E2-9FB429A0507E}" srcOrd="5" destOrd="0" presId="urn:microsoft.com/office/officeart/2005/8/layout/vList2"/>
    <dgm:cxn modelId="{B7F44636-F47A-4CB5-A2D8-F9406D35FB9C}" type="presParOf" srcId="{E2AC7F8F-78DF-4B33-8D65-97EEE1EDC4D2}" destId="{E9C2B2C9-E59E-40C3-877D-90109DD7DF8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Code</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Output</a:t>
          </a:r>
          <a:endParaRPr lang="en-US" b="1"/>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449598A2-9FED-4FED-AC43-1787367B8AA4}" type="presOf" srcId="{1C75BE17-BAC7-4F11-88B9-28B07D930373}" destId="{E530D0B9-D5A4-49D3-BB61-7AD5B0F01C8B}" srcOrd="0" destOrd="0" presId="urn:microsoft.com/office/officeart/2005/8/layout/vList2"/>
    <dgm:cxn modelId="{5253C3C7-966A-4B79-B2F1-5B910300BEED}"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3EA799-59F7-435D-9A48-48B1F001915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1C75BE17-BAC7-4F11-88B9-28B07D930373}">
      <dgm:prSet phldrT="[Text]" phldr="0"/>
      <dgm:spPr/>
      <dgm:t>
        <a:bodyPr/>
        <a:lstStyle/>
        <a:p>
          <a:pPr rtl="0"/>
          <a:r>
            <a:rPr lang="en-US" b="1">
              <a:latin typeface="Calibri Light" panose="020F0302020204030204"/>
            </a:rPr>
            <a:t>    </a:t>
          </a:r>
          <a:r>
            <a:rPr lang="en-US" b="1"/>
            <a:t>Non-Seasonal ARIMA model </a:t>
          </a:r>
        </a:p>
      </dgm:t>
    </dgm:pt>
    <dgm:pt modelId="{81B610AE-7907-45A6-840D-AC2F14D41C14}" type="parTrans" cxnId="{26349678-3AF0-4A75-809D-B308EE41F132}">
      <dgm:prSet/>
      <dgm:spPr/>
      <dgm:t>
        <a:bodyPr/>
        <a:lstStyle/>
        <a:p>
          <a:endParaRPr lang="en-US"/>
        </a:p>
      </dgm:t>
    </dgm:pt>
    <dgm:pt modelId="{EEAE7E93-8D99-4578-813D-E54FD154FACE}" type="sibTrans" cxnId="{26349678-3AF0-4A75-809D-B308EE41F132}">
      <dgm:prSet/>
      <dgm:spPr/>
      <dgm:t>
        <a:bodyPr/>
        <a:lstStyle/>
        <a:p>
          <a:endParaRPr lang="en-US"/>
        </a:p>
      </dgm:t>
    </dgm:pt>
    <dgm:pt modelId="{A3BE17E0-B299-4135-87E7-F6ACCDBDA8D2}" type="pres">
      <dgm:prSet presAssocID="{833EA799-59F7-435D-9A48-48B1F0019155}" presName="linear" presStyleCnt="0">
        <dgm:presLayoutVars>
          <dgm:animLvl val="lvl"/>
          <dgm:resizeHandles val="exact"/>
        </dgm:presLayoutVars>
      </dgm:prSet>
      <dgm:spPr/>
    </dgm:pt>
    <dgm:pt modelId="{E530D0B9-D5A4-49D3-BB61-7AD5B0F01C8B}" type="pres">
      <dgm:prSet presAssocID="{1C75BE17-BAC7-4F11-88B9-28B07D930373}" presName="parentText" presStyleLbl="node1" presStyleIdx="0" presStyleCnt="1">
        <dgm:presLayoutVars>
          <dgm:chMax val="0"/>
          <dgm:bulletEnabled val="1"/>
        </dgm:presLayoutVars>
      </dgm:prSet>
      <dgm:spPr/>
    </dgm:pt>
  </dgm:ptLst>
  <dgm:cxnLst>
    <dgm:cxn modelId="{5BE3643C-E012-47A0-8A89-C45C551552C4}" type="presOf" srcId="{1C75BE17-BAC7-4F11-88B9-28B07D930373}" destId="{E530D0B9-D5A4-49D3-BB61-7AD5B0F01C8B}" srcOrd="0" destOrd="0" presId="urn:microsoft.com/office/officeart/2005/8/layout/vList2"/>
    <dgm:cxn modelId="{AF0D065D-110B-481A-9416-A4F4D99B6B96}" type="presOf" srcId="{833EA799-59F7-435D-9A48-48B1F0019155}" destId="{A3BE17E0-B299-4135-87E7-F6ACCDBDA8D2}" srcOrd="0" destOrd="0" presId="urn:microsoft.com/office/officeart/2005/8/layout/vList2"/>
    <dgm:cxn modelId="{26349678-3AF0-4A75-809D-B308EE41F132}" srcId="{833EA799-59F7-435D-9A48-48B1F0019155}" destId="{1C75BE17-BAC7-4F11-88B9-28B07D930373}" srcOrd="0" destOrd="0" parTransId="{81B610AE-7907-45A6-840D-AC2F14D41C14}" sibTransId="{EEAE7E93-8D99-4578-813D-E54FD154FACE}"/>
    <dgm:cxn modelId="{C034D4EF-89D4-4AF3-984F-98A890231E39}" type="presParOf" srcId="{A3BE17E0-B299-4135-87E7-F6ACCDBDA8D2}" destId="{E530D0B9-D5A4-49D3-BB61-7AD5B0F01C8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5BEDD-0D70-4376-BF3D-4D9413433BBF}">
      <dsp:nvSpPr>
        <dsp:cNvPr id="0" name=""/>
        <dsp:cNvSpPr/>
      </dsp:nvSpPr>
      <dsp:spPr>
        <a:xfrm>
          <a:off x="0" y="59658"/>
          <a:ext cx="3675597" cy="636480"/>
        </a:xfrm>
        <a:prstGeom prst="roundRect">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i="1" kern="1200">
              <a:latin typeface="Calibri Light" panose="020F0302020204030204"/>
            </a:rPr>
            <a:t>Number of Time series:</a:t>
          </a:r>
          <a:r>
            <a:rPr lang="en-US" sz="1600" b="1" kern="1200">
              <a:latin typeface="Calibri Light" panose="020F0302020204030204"/>
            </a:rPr>
            <a:t> 145k Wikipedia Pages</a:t>
          </a:r>
        </a:p>
      </dsp:txBody>
      <dsp:txXfrm>
        <a:off x="31070" y="90728"/>
        <a:ext cx="3613457" cy="574340"/>
      </dsp:txXfrm>
    </dsp:sp>
    <dsp:sp modelId="{4F2F8CCA-7FDF-42FB-805E-64BE82D1BE25}">
      <dsp:nvSpPr>
        <dsp:cNvPr id="0" name=""/>
        <dsp:cNvSpPr/>
      </dsp:nvSpPr>
      <dsp:spPr>
        <a:xfrm>
          <a:off x="0" y="742218"/>
          <a:ext cx="3675597" cy="636480"/>
        </a:xfrm>
        <a:prstGeom prst="roundRect">
          <a:avLst/>
        </a:prstGeom>
        <a:solidFill>
          <a:schemeClr val="accent3">
            <a:alpha val="90000"/>
            <a:hueOff val="0"/>
            <a:satOff val="0"/>
            <a:lumOff val="0"/>
            <a:alphaOff val="-13333"/>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a:latin typeface="Calibri Light" panose="020F0302020204030204"/>
            </a:rPr>
            <a:t> </a:t>
          </a:r>
          <a:r>
            <a:rPr lang="en-US" sz="1600" b="1" i="1" kern="1200">
              <a:latin typeface="Calibri Light" panose="020F0302020204030204"/>
            </a:rPr>
            <a:t>Frequency </a:t>
          </a:r>
          <a:r>
            <a:rPr lang="en-US" sz="1600" b="1" kern="1200">
              <a:latin typeface="Calibri Light" panose="020F0302020204030204"/>
            </a:rPr>
            <a:t>: Daily</a:t>
          </a:r>
        </a:p>
      </dsp:txBody>
      <dsp:txXfrm>
        <a:off x="31070" y="773288"/>
        <a:ext cx="3613457" cy="574340"/>
      </dsp:txXfrm>
    </dsp:sp>
    <dsp:sp modelId="{7F9DA51B-A0B3-4271-8DF1-018273641602}">
      <dsp:nvSpPr>
        <dsp:cNvPr id="0" name=""/>
        <dsp:cNvSpPr/>
      </dsp:nvSpPr>
      <dsp:spPr>
        <a:xfrm>
          <a:off x="0" y="1424778"/>
          <a:ext cx="3675597" cy="636480"/>
        </a:xfrm>
        <a:prstGeom prst="roundRect">
          <a:avLst/>
        </a:prstGeom>
        <a:solidFill>
          <a:schemeClr val="accent3">
            <a:alpha val="90000"/>
            <a:hueOff val="0"/>
            <a:satOff val="0"/>
            <a:lumOff val="0"/>
            <a:alphaOff val="-26667"/>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a:latin typeface="Calibri Light" panose="020F0302020204030204"/>
            </a:rPr>
            <a:t> </a:t>
          </a:r>
          <a:r>
            <a:rPr lang="en-US" sz="1600" b="1" i="1" kern="1200">
              <a:latin typeface="Calibri Light" panose="020F0302020204030204"/>
            </a:rPr>
            <a:t>Span:</a:t>
          </a:r>
          <a:r>
            <a:rPr lang="en-US" sz="1600" b="1" kern="1200">
              <a:latin typeface="Calibri Light" panose="020F0302020204030204"/>
            </a:rPr>
            <a:t> </a:t>
          </a:r>
          <a:r>
            <a:rPr lang="en-US" sz="1600" b="1" kern="1200"/>
            <a:t>July 1st, 2015</a:t>
          </a:r>
          <a:r>
            <a:rPr lang="en-US" sz="1600" b="1" kern="1200">
              <a:latin typeface="Calibri Light" panose="020F0302020204030204"/>
            </a:rPr>
            <a:t> -</a:t>
          </a:r>
          <a:r>
            <a:rPr lang="en-US" sz="1600" b="1" kern="1200"/>
            <a:t> December 31st, 2016</a:t>
          </a:r>
        </a:p>
      </dsp:txBody>
      <dsp:txXfrm>
        <a:off x="31070" y="1455848"/>
        <a:ext cx="3613457" cy="574340"/>
      </dsp:txXfrm>
    </dsp:sp>
    <dsp:sp modelId="{F6792A08-20DF-45BB-9C84-1AF3BD69ABAD}">
      <dsp:nvSpPr>
        <dsp:cNvPr id="0" name=""/>
        <dsp:cNvSpPr/>
      </dsp:nvSpPr>
      <dsp:spPr>
        <a:xfrm>
          <a:off x="0" y="2107338"/>
          <a:ext cx="3675597" cy="636480"/>
        </a:xfrm>
        <a:prstGeom prst="roundRect">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a:latin typeface="Calibri Light" panose="020F0302020204030204"/>
            </a:rPr>
            <a:t> </a:t>
          </a:r>
          <a:r>
            <a:rPr lang="en-US" sz="1600" b="1" i="1" kern="1200">
              <a:latin typeface="Calibri Light" panose="020F0302020204030204"/>
            </a:rPr>
            <a:t>Languages</a:t>
          </a:r>
          <a:r>
            <a:rPr lang="en-US" sz="1600" b="1" kern="1200">
              <a:latin typeface="Calibri Light" panose="020F0302020204030204"/>
            </a:rPr>
            <a:t>: 7</a:t>
          </a:r>
        </a:p>
      </dsp:txBody>
      <dsp:txXfrm>
        <a:off x="31070" y="2138408"/>
        <a:ext cx="3613457" cy="5743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1" kern="1200"/>
            <a:t>ETS model </a:t>
          </a:r>
        </a:p>
      </dsp:txBody>
      <dsp:txXfrm>
        <a:off x="30442" y="41755"/>
        <a:ext cx="5075287" cy="5627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1" kern="1200"/>
            <a:t>Seasonal ARIMA model </a:t>
          </a:r>
        </a:p>
      </dsp:txBody>
      <dsp:txXfrm>
        <a:off x="30442" y="41755"/>
        <a:ext cx="5075287" cy="5627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0" kern="1200"/>
            <a:t>TBATS(0, {0,0}, -, {&lt;7,3&gt;})</a:t>
          </a:r>
          <a:r>
            <a:rPr lang="en-US" sz="2600" b="1" kern="1200"/>
            <a:t> </a:t>
          </a:r>
        </a:p>
      </dsp:txBody>
      <dsp:txXfrm>
        <a:off x="30442" y="41755"/>
        <a:ext cx="5075287" cy="56272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16235-3718-413A-BCF2-D991720F5795}">
      <dsp:nvSpPr>
        <dsp:cNvPr id="0" name=""/>
        <dsp:cNvSpPr/>
      </dsp:nvSpPr>
      <dsp:spPr>
        <a:xfrm rot="5400000">
          <a:off x="-146514" y="147368"/>
          <a:ext cx="976760" cy="683732"/>
        </a:xfrm>
        <a:prstGeom prst="chevron">
          <a:avLst/>
        </a:prstGeom>
        <a:solidFill>
          <a:schemeClr val="accent3">
            <a:alpha val="9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b="1" kern="1200">
              <a:latin typeface="Calibri Light" panose="020F0302020204030204"/>
            </a:rPr>
            <a:t>1</a:t>
          </a:r>
          <a:endParaRPr lang="en-GB" sz="1900" b="1" kern="1200"/>
        </a:p>
      </dsp:txBody>
      <dsp:txXfrm rot="-5400000">
        <a:off x="0" y="342720"/>
        <a:ext cx="683732" cy="293028"/>
      </dsp:txXfrm>
    </dsp:sp>
    <dsp:sp modelId="{10C67A4E-A3B7-414F-A497-1B239350BBA4}">
      <dsp:nvSpPr>
        <dsp:cNvPr id="0" name=""/>
        <dsp:cNvSpPr/>
      </dsp:nvSpPr>
      <dsp:spPr>
        <a:xfrm rot="5400000">
          <a:off x="2622924" y="-1938337"/>
          <a:ext cx="634894" cy="4513277"/>
        </a:xfrm>
        <a:prstGeom prst="round2SameRect">
          <a:avLst/>
        </a:prstGeom>
        <a:solidFill>
          <a:schemeClr val="lt1">
            <a:alpha val="9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a:latin typeface="Calibri Light" panose="020F0302020204030204"/>
            </a:rPr>
            <a:t> Min Max Scaling </a:t>
          </a:r>
          <a:endParaRPr lang="en-GB" sz="1100" b="1" kern="1200"/>
        </a:p>
      </dsp:txBody>
      <dsp:txXfrm rot="-5400000">
        <a:off x="683733" y="31847"/>
        <a:ext cx="4482284" cy="572908"/>
      </dsp:txXfrm>
    </dsp:sp>
    <dsp:sp modelId="{9B41992E-31F8-46DA-AA9A-3ED4D4F8AE22}">
      <dsp:nvSpPr>
        <dsp:cNvPr id="0" name=""/>
        <dsp:cNvSpPr/>
      </dsp:nvSpPr>
      <dsp:spPr>
        <a:xfrm rot="5400000">
          <a:off x="-146514" y="1005510"/>
          <a:ext cx="976760" cy="683732"/>
        </a:xfrm>
        <a:prstGeom prst="chevron">
          <a:avLst/>
        </a:prstGeom>
        <a:solidFill>
          <a:schemeClr val="accent3">
            <a:alpha val="90000"/>
            <a:hueOff val="0"/>
            <a:satOff val="0"/>
            <a:lumOff val="0"/>
            <a:alphaOff val="-10000"/>
          </a:schemeClr>
        </a:solidFill>
        <a:ln w="12700" cap="flat" cmpd="sng" algn="ctr">
          <a:solidFill>
            <a:schemeClr val="accent3">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b="1" kern="1200">
              <a:latin typeface="Calibri Light" panose="020F0302020204030204"/>
            </a:rPr>
            <a:t>2</a:t>
          </a:r>
          <a:endParaRPr lang="en-GB" sz="1900" b="1" kern="1200"/>
        </a:p>
      </dsp:txBody>
      <dsp:txXfrm rot="-5400000">
        <a:off x="0" y="1200862"/>
        <a:ext cx="683732" cy="293028"/>
      </dsp:txXfrm>
    </dsp:sp>
    <dsp:sp modelId="{890527F3-7DDF-48A4-9069-E86F3D9D757D}">
      <dsp:nvSpPr>
        <dsp:cNvPr id="0" name=""/>
        <dsp:cNvSpPr/>
      </dsp:nvSpPr>
      <dsp:spPr>
        <a:xfrm rot="5400000">
          <a:off x="2622924" y="-1080195"/>
          <a:ext cx="634894" cy="4513277"/>
        </a:xfrm>
        <a:prstGeom prst="round2SameRect">
          <a:avLst/>
        </a:prstGeom>
        <a:solidFill>
          <a:schemeClr val="lt1">
            <a:alpha val="90000"/>
            <a:hueOff val="0"/>
            <a:satOff val="0"/>
            <a:lumOff val="0"/>
            <a:alphaOff val="0"/>
          </a:schemeClr>
        </a:solidFill>
        <a:ln w="12700" cap="flat" cmpd="sng" algn="ctr">
          <a:solidFill>
            <a:schemeClr val="accent3">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a:latin typeface="Calibri Light" panose="020F0302020204030204"/>
            </a:rPr>
            <a:t> Test Train Split</a:t>
          </a:r>
          <a:endParaRPr lang="en-GB" sz="1100" b="1" kern="1200"/>
        </a:p>
      </dsp:txBody>
      <dsp:txXfrm rot="-5400000">
        <a:off x="683733" y="889989"/>
        <a:ext cx="4482284" cy="572908"/>
      </dsp:txXfrm>
    </dsp:sp>
    <dsp:sp modelId="{8D975F93-ED21-4A2F-9A6B-674F92D7C176}">
      <dsp:nvSpPr>
        <dsp:cNvPr id="0" name=""/>
        <dsp:cNvSpPr/>
      </dsp:nvSpPr>
      <dsp:spPr>
        <a:xfrm rot="5400000">
          <a:off x="-146514" y="1863652"/>
          <a:ext cx="976760" cy="683732"/>
        </a:xfrm>
        <a:prstGeom prst="chevron">
          <a:avLst/>
        </a:prstGeom>
        <a:solidFill>
          <a:schemeClr val="accent3">
            <a:alpha val="90000"/>
            <a:hueOff val="0"/>
            <a:satOff val="0"/>
            <a:lumOff val="0"/>
            <a:alphaOff val="-20000"/>
          </a:schemeClr>
        </a:solidFill>
        <a:ln w="12700" cap="flat" cmpd="sng" algn="ctr">
          <a:solidFill>
            <a:schemeClr val="accent3">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b="1" kern="1200">
              <a:latin typeface="Calibri Light" panose="020F0302020204030204"/>
            </a:rPr>
            <a:t>3</a:t>
          </a:r>
          <a:endParaRPr lang="en-GB" sz="1900" b="1" kern="1200"/>
        </a:p>
      </dsp:txBody>
      <dsp:txXfrm rot="-5400000">
        <a:off x="0" y="2059004"/>
        <a:ext cx="683732" cy="293028"/>
      </dsp:txXfrm>
    </dsp:sp>
    <dsp:sp modelId="{021B2BA6-EE04-4CCD-9910-11F0A31937F9}">
      <dsp:nvSpPr>
        <dsp:cNvPr id="0" name=""/>
        <dsp:cNvSpPr/>
      </dsp:nvSpPr>
      <dsp:spPr>
        <a:xfrm rot="5400000">
          <a:off x="2622924" y="-222053"/>
          <a:ext cx="634894" cy="4513277"/>
        </a:xfrm>
        <a:prstGeom prst="round2SameRect">
          <a:avLst/>
        </a:prstGeom>
        <a:solidFill>
          <a:schemeClr val="lt1">
            <a:alpha val="90000"/>
            <a:hueOff val="0"/>
            <a:satOff val="0"/>
            <a:lumOff val="0"/>
            <a:alphaOff val="0"/>
          </a:schemeClr>
        </a:solidFill>
        <a:ln w="12700" cap="flat" cmpd="sng" algn="ctr">
          <a:solidFill>
            <a:schemeClr val="accent3">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rtl="0">
            <a:lnSpc>
              <a:spcPct val="90000"/>
            </a:lnSpc>
            <a:spcBef>
              <a:spcPct val="0"/>
            </a:spcBef>
            <a:spcAft>
              <a:spcPct val="15000"/>
            </a:spcAft>
            <a:buChar char="•"/>
          </a:pPr>
          <a:r>
            <a:rPr lang="en-GB" sz="1100" b="1" kern="1200">
              <a:latin typeface="Calibri Light" panose="020F0302020204030204"/>
            </a:rPr>
            <a:t> Restructure the data </a:t>
          </a:r>
          <a:endParaRPr lang="en-GB" sz="1100" b="1" kern="1200"/>
        </a:p>
        <a:p>
          <a:pPr marL="114300" lvl="2" indent="-57150" algn="l" defTabSz="488950" rtl="0">
            <a:lnSpc>
              <a:spcPct val="90000"/>
            </a:lnSpc>
            <a:spcBef>
              <a:spcPct val="0"/>
            </a:spcBef>
            <a:spcAft>
              <a:spcPct val="15000"/>
            </a:spcAft>
            <a:buChar char="•"/>
          </a:pPr>
          <a:r>
            <a:rPr lang="en-GB" sz="1100" b="1" i="1" kern="1200">
              <a:latin typeface="Calibri Light" panose="020F0302020204030204"/>
            </a:rPr>
            <a:t>Lookback window</a:t>
          </a:r>
        </a:p>
        <a:p>
          <a:pPr marL="114300" lvl="2" indent="-57150" algn="l" defTabSz="488950" rtl="0">
            <a:lnSpc>
              <a:spcPct val="90000"/>
            </a:lnSpc>
            <a:spcBef>
              <a:spcPct val="0"/>
            </a:spcBef>
            <a:spcAft>
              <a:spcPct val="15000"/>
            </a:spcAft>
            <a:buChar char="•"/>
          </a:pPr>
          <a:r>
            <a:rPr lang="en-GB" sz="1100" b="1" i="1" kern="1200">
              <a:latin typeface="Calibri Light" panose="020F0302020204030204"/>
            </a:rPr>
            <a:t> Data Format: samples</a:t>
          </a:r>
          <a:r>
            <a:rPr lang="en-GB" sz="1100" b="1" i="1" kern="1200"/>
            <a:t>, time steps, features</a:t>
          </a:r>
        </a:p>
      </dsp:txBody>
      <dsp:txXfrm rot="-5400000">
        <a:off x="683733" y="1748131"/>
        <a:ext cx="4482284" cy="572908"/>
      </dsp:txXfrm>
    </dsp:sp>
    <dsp:sp modelId="{A83BE324-9F9E-42A3-A1D8-AF596BBC2358}">
      <dsp:nvSpPr>
        <dsp:cNvPr id="0" name=""/>
        <dsp:cNvSpPr/>
      </dsp:nvSpPr>
      <dsp:spPr>
        <a:xfrm rot="5400000">
          <a:off x="-146514" y="2721794"/>
          <a:ext cx="976760" cy="683732"/>
        </a:xfrm>
        <a:prstGeom prst="chevron">
          <a:avLst/>
        </a:prstGeom>
        <a:solidFill>
          <a:schemeClr val="accent3">
            <a:alpha val="90000"/>
            <a:hueOff val="0"/>
            <a:satOff val="0"/>
            <a:lumOff val="0"/>
            <a:alphaOff val="-30000"/>
          </a:schemeClr>
        </a:solidFill>
        <a:ln w="12700" cap="flat" cmpd="sng" algn="ctr">
          <a:solidFill>
            <a:schemeClr val="accent3">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b="1" i="0" kern="1200">
              <a:latin typeface="Calibri Light" panose="020F0302020204030204"/>
            </a:rPr>
            <a:t>4</a:t>
          </a:r>
        </a:p>
      </dsp:txBody>
      <dsp:txXfrm rot="-5400000">
        <a:off x="0" y="2917146"/>
        <a:ext cx="683732" cy="293028"/>
      </dsp:txXfrm>
    </dsp:sp>
    <dsp:sp modelId="{F5103D21-0087-420F-B2BD-9CBAE7A997D5}">
      <dsp:nvSpPr>
        <dsp:cNvPr id="0" name=""/>
        <dsp:cNvSpPr/>
      </dsp:nvSpPr>
      <dsp:spPr>
        <a:xfrm rot="5400000">
          <a:off x="2622924" y="636088"/>
          <a:ext cx="634894" cy="4513277"/>
        </a:xfrm>
        <a:prstGeom prst="round2SameRect">
          <a:avLst/>
        </a:prstGeom>
        <a:solidFill>
          <a:schemeClr val="lt1">
            <a:alpha val="90000"/>
            <a:hueOff val="0"/>
            <a:satOff val="0"/>
            <a:lumOff val="0"/>
            <a:alphaOff val="0"/>
          </a:schemeClr>
        </a:solidFill>
        <a:ln w="12700" cap="flat" cmpd="sng" algn="ctr">
          <a:solidFill>
            <a:schemeClr val="accent3">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rtl="0">
            <a:lnSpc>
              <a:spcPct val="90000"/>
            </a:lnSpc>
            <a:spcBef>
              <a:spcPct val="0"/>
            </a:spcBef>
            <a:spcAft>
              <a:spcPct val="15000"/>
            </a:spcAft>
            <a:buChar char="•"/>
          </a:pPr>
          <a:r>
            <a:rPr lang="en-GB" sz="1100" b="1" i="0" kern="1200">
              <a:latin typeface="Calibri Light" panose="020F0302020204030204"/>
            </a:rPr>
            <a:t> LSTM Model</a:t>
          </a:r>
        </a:p>
      </dsp:txBody>
      <dsp:txXfrm rot="-5400000">
        <a:off x="683733" y="2606273"/>
        <a:ext cx="4482284" cy="572908"/>
      </dsp:txXfrm>
    </dsp:sp>
    <dsp:sp modelId="{E6ECB4C6-97E0-495A-B679-8A74D2F12BF1}">
      <dsp:nvSpPr>
        <dsp:cNvPr id="0" name=""/>
        <dsp:cNvSpPr/>
      </dsp:nvSpPr>
      <dsp:spPr>
        <a:xfrm rot="5400000">
          <a:off x="-146514" y="3579935"/>
          <a:ext cx="976760" cy="683732"/>
        </a:xfrm>
        <a:prstGeom prst="chevron">
          <a:avLst/>
        </a:prstGeom>
        <a:solidFill>
          <a:schemeClr val="accent3">
            <a:alpha val="90000"/>
            <a:hueOff val="0"/>
            <a:satOff val="0"/>
            <a:lumOff val="0"/>
            <a:alphaOff val="-40000"/>
          </a:schemeClr>
        </a:solidFill>
        <a:ln w="1270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b="1" i="0" kern="1200">
              <a:latin typeface="Calibri Light" panose="020F0302020204030204"/>
            </a:rPr>
            <a:t>5</a:t>
          </a:r>
        </a:p>
      </dsp:txBody>
      <dsp:txXfrm rot="-5400000">
        <a:off x="0" y="3775287"/>
        <a:ext cx="683732" cy="293028"/>
      </dsp:txXfrm>
    </dsp:sp>
    <dsp:sp modelId="{64DF2C79-ED3C-44B6-B0EA-10C5B51C921D}">
      <dsp:nvSpPr>
        <dsp:cNvPr id="0" name=""/>
        <dsp:cNvSpPr/>
      </dsp:nvSpPr>
      <dsp:spPr>
        <a:xfrm rot="5400000">
          <a:off x="2622924" y="1494230"/>
          <a:ext cx="634894" cy="4513277"/>
        </a:xfrm>
        <a:prstGeom prst="round2SameRect">
          <a:avLst/>
        </a:prstGeom>
        <a:solidFill>
          <a:schemeClr val="lt1">
            <a:alpha val="90000"/>
            <a:hueOff val="0"/>
            <a:satOff val="0"/>
            <a:lumOff val="0"/>
            <a:alphaOff val="0"/>
          </a:schemeClr>
        </a:solidFill>
        <a:ln w="1270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rtl="0">
            <a:lnSpc>
              <a:spcPct val="90000"/>
            </a:lnSpc>
            <a:spcBef>
              <a:spcPct val="0"/>
            </a:spcBef>
            <a:spcAft>
              <a:spcPct val="15000"/>
            </a:spcAft>
            <a:buChar char="•"/>
          </a:pPr>
          <a:r>
            <a:rPr lang="en-GB" sz="1100" b="1" i="0" kern="1200">
              <a:latin typeface="Calibri Light" panose="020F0302020204030204"/>
            </a:rPr>
            <a:t> Invert the predictions</a:t>
          </a:r>
        </a:p>
      </dsp:txBody>
      <dsp:txXfrm rot="-5400000">
        <a:off x="683733" y="3464415"/>
        <a:ext cx="4482284" cy="57290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Train</a:t>
          </a:r>
          <a:endParaRPr lang="en-US" sz="2600" b="1" kern="1200"/>
        </a:p>
      </dsp:txBody>
      <dsp:txXfrm>
        <a:off x="30442" y="41755"/>
        <a:ext cx="5075287" cy="5627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Test</a:t>
          </a:r>
          <a:endParaRPr lang="en-US" sz="2600" b="1" kern="1200"/>
        </a:p>
      </dsp:txBody>
      <dsp:txXfrm>
        <a:off x="30442" y="41755"/>
        <a:ext cx="5075287" cy="5627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8821-A06C-4292-8B75-0C4514FAE9EE}">
      <dsp:nvSpPr>
        <dsp:cNvPr id="0" name=""/>
        <dsp:cNvSpPr/>
      </dsp:nvSpPr>
      <dsp:spPr>
        <a:xfrm>
          <a:off x="0" y="78058"/>
          <a:ext cx="4308229" cy="5958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a:latin typeface="Calibri Light" panose="020F0302020204030204"/>
            </a:rPr>
            <a:t>Taking a subset of observations</a:t>
          </a:r>
        </a:p>
      </dsp:txBody>
      <dsp:txXfrm>
        <a:off x="29088" y="107146"/>
        <a:ext cx="4250053" cy="537701"/>
      </dsp:txXfrm>
    </dsp:sp>
    <dsp:sp modelId="{E9C2B2C9-E59E-40C3-877D-90109DD7DF83}">
      <dsp:nvSpPr>
        <dsp:cNvPr id="0" name=""/>
        <dsp:cNvSpPr/>
      </dsp:nvSpPr>
      <dsp:spPr>
        <a:xfrm>
          <a:off x="0" y="717135"/>
          <a:ext cx="4308229" cy="5958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a:latin typeface="Calibri Light" panose="020F0302020204030204"/>
            </a:rPr>
            <a:t>Intervention on 23</a:t>
          </a:r>
          <a:r>
            <a:rPr lang="en-US" sz="1500" b="1" kern="1200" baseline="30000">
              <a:latin typeface="Calibri Light" panose="020F0302020204030204"/>
            </a:rPr>
            <a:t>rd</a:t>
          </a:r>
          <a:r>
            <a:rPr lang="en-US" sz="1500" b="1" kern="1200">
              <a:latin typeface="Calibri Light" panose="020F0302020204030204"/>
            </a:rPr>
            <a:t> Dec 2015</a:t>
          </a:r>
        </a:p>
      </dsp:txBody>
      <dsp:txXfrm>
        <a:off x="29088" y="746223"/>
        <a:ext cx="4250053" cy="537701"/>
      </dsp:txXfrm>
    </dsp:sp>
    <dsp:sp modelId="{6FEFA57F-5BA2-426D-9537-076C412EA891}">
      <dsp:nvSpPr>
        <dsp:cNvPr id="0" name=""/>
        <dsp:cNvSpPr/>
      </dsp:nvSpPr>
      <dsp:spPr>
        <a:xfrm>
          <a:off x="0" y="1356213"/>
          <a:ext cx="4308229" cy="5958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a:latin typeface="Calibri Light" panose="020F0302020204030204"/>
            </a:rPr>
            <a:t>Dividing to pre- and post-intervention</a:t>
          </a:r>
        </a:p>
      </dsp:txBody>
      <dsp:txXfrm>
        <a:off x="29088" y="1385301"/>
        <a:ext cx="4250053" cy="537701"/>
      </dsp:txXfrm>
    </dsp:sp>
    <dsp:sp modelId="{EF1A15B2-33DC-4BED-B846-55A619465F04}">
      <dsp:nvSpPr>
        <dsp:cNvPr id="0" name=""/>
        <dsp:cNvSpPr/>
      </dsp:nvSpPr>
      <dsp:spPr>
        <a:xfrm>
          <a:off x="0" y="1995290"/>
          <a:ext cx="4308229" cy="59587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a:latin typeface="Calibri Light" panose="020F0302020204030204"/>
            </a:rPr>
            <a:t>Trying to find the underlying process before intervention</a:t>
          </a:r>
        </a:p>
      </dsp:txBody>
      <dsp:txXfrm>
        <a:off x="29088" y="2024378"/>
        <a:ext cx="4250053" cy="5377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8821-A06C-4292-8B75-0C4514FAE9EE}">
      <dsp:nvSpPr>
        <dsp:cNvPr id="0" name=""/>
        <dsp:cNvSpPr/>
      </dsp:nvSpPr>
      <dsp:spPr>
        <a:xfrm>
          <a:off x="0" y="11791"/>
          <a:ext cx="430822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a:latin typeface="Calibri Light" panose="020F0302020204030204"/>
            </a:rPr>
            <a:t>Model fitted pre-intervention – ARIMA(5,1,2)</a:t>
          </a:r>
        </a:p>
      </dsp:txBody>
      <dsp:txXfrm>
        <a:off x="34954" y="46745"/>
        <a:ext cx="4238321" cy="646132"/>
      </dsp:txXfrm>
    </dsp:sp>
    <dsp:sp modelId="{E9C2B2C9-E59E-40C3-877D-90109DD7DF83}">
      <dsp:nvSpPr>
        <dsp:cNvPr id="0" name=""/>
        <dsp:cNvSpPr/>
      </dsp:nvSpPr>
      <dsp:spPr>
        <a:xfrm>
          <a:off x="0" y="779671"/>
          <a:ext cx="430822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a:latin typeface="Calibri Light" panose="020F0302020204030204"/>
            </a:rPr>
            <a:t>Residuals look good but model complex</a:t>
          </a:r>
        </a:p>
      </dsp:txBody>
      <dsp:txXfrm>
        <a:off x="34954" y="814625"/>
        <a:ext cx="4238321" cy="646132"/>
      </dsp:txXfrm>
    </dsp:sp>
    <dsp:sp modelId="{1BC9F831-B93B-42AE-BEB6-02DE3421CF7D}">
      <dsp:nvSpPr>
        <dsp:cNvPr id="0" name=""/>
        <dsp:cNvSpPr/>
      </dsp:nvSpPr>
      <dsp:spPr>
        <a:xfrm>
          <a:off x="0" y="1547551"/>
          <a:ext cx="430822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a:latin typeface="Calibri Light" panose="020F0302020204030204"/>
            </a:rPr>
            <a:t>Model fitted after down sampling – ARIMA (1,1,1)</a:t>
          </a:r>
        </a:p>
      </dsp:txBody>
      <dsp:txXfrm>
        <a:off x="34954" y="1582505"/>
        <a:ext cx="4238321" cy="6461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8821-A06C-4292-8B75-0C4514FAE9EE}">
      <dsp:nvSpPr>
        <dsp:cNvPr id="0" name=""/>
        <dsp:cNvSpPr/>
      </dsp:nvSpPr>
      <dsp:spPr>
        <a:xfrm>
          <a:off x="0" y="135083"/>
          <a:ext cx="4119870" cy="8353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0" kern="1200">
              <a:latin typeface="Calibri Light" panose="020F0302020204030204"/>
            </a:rPr>
            <a:t>Assumed that intervention was ARMA(2,2) process</a:t>
          </a:r>
        </a:p>
      </dsp:txBody>
      <dsp:txXfrm>
        <a:off x="40780" y="175863"/>
        <a:ext cx="4038310" cy="753819"/>
      </dsp:txXfrm>
    </dsp:sp>
    <dsp:sp modelId="{E9C2B2C9-E59E-40C3-877D-90109DD7DF83}">
      <dsp:nvSpPr>
        <dsp:cNvPr id="0" name=""/>
        <dsp:cNvSpPr/>
      </dsp:nvSpPr>
      <dsp:spPr>
        <a:xfrm>
          <a:off x="0" y="1030943"/>
          <a:ext cx="4119870" cy="83537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b="0" kern="1200">
              <a:latin typeface="Calibri Light" panose="020F0302020204030204"/>
            </a:rPr>
            <a:t>ARIMAX model to capture underlying process and intervention</a:t>
          </a:r>
        </a:p>
      </dsp:txBody>
      <dsp:txXfrm>
        <a:off x="40780" y="1071723"/>
        <a:ext cx="4038310" cy="7538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8821-A06C-4292-8B75-0C4514FAE9EE}">
      <dsp:nvSpPr>
        <dsp:cNvPr id="0" name=""/>
        <dsp:cNvSpPr/>
      </dsp:nvSpPr>
      <dsp:spPr>
        <a:xfrm>
          <a:off x="0" y="38944"/>
          <a:ext cx="4308229" cy="6753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a:latin typeface="Calibri Light" panose="020F0302020204030204"/>
            </a:rPr>
            <a:t>Model doing for fitted values and actual values</a:t>
          </a:r>
        </a:p>
      </dsp:txBody>
      <dsp:txXfrm>
        <a:off x="32967" y="71911"/>
        <a:ext cx="4242295" cy="609393"/>
      </dsp:txXfrm>
    </dsp:sp>
    <dsp:sp modelId="{E9C2B2C9-E59E-40C3-877D-90109DD7DF83}">
      <dsp:nvSpPr>
        <dsp:cNvPr id="0" name=""/>
        <dsp:cNvSpPr/>
      </dsp:nvSpPr>
      <dsp:spPr>
        <a:xfrm>
          <a:off x="0" y="763232"/>
          <a:ext cx="4308229" cy="6753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a:latin typeface="Calibri Light" panose="020F0302020204030204"/>
            </a:rPr>
            <a:t>Residuals not white noise</a:t>
          </a:r>
        </a:p>
      </dsp:txBody>
      <dsp:txXfrm>
        <a:off x="32967" y="796199"/>
        <a:ext cx="4242295" cy="609393"/>
      </dsp:txXfrm>
    </dsp:sp>
    <dsp:sp modelId="{44EE2AA7-7C37-4CEF-AFAA-EFDE24D6A77B}">
      <dsp:nvSpPr>
        <dsp:cNvPr id="0" name=""/>
        <dsp:cNvSpPr/>
      </dsp:nvSpPr>
      <dsp:spPr>
        <a:xfrm>
          <a:off x="0" y="1487520"/>
          <a:ext cx="4308229" cy="6753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a:latin typeface="Calibri Light" panose="020F0302020204030204"/>
            </a:rPr>
            <a:t>Model needs improvement</a:t>
          </a:r>
        </a:p>
      </dsp:txBody>
      <dsp:txXfrm>
        <a:off x="32967" y="1520487"/>
        <a:ext cx="4242295" cy="609393"/>
      </dsp:txXfrm>
    </dsp:sp>
    <dsp:sp modelId="{BFB09086-E6F1-4AE5-B090-36E84F908E5A}">
      <dsp:nvSpPr>
        <dsp:cNvPr id="0" name=""/>
        <dsp:cNvSpPr/>
      </dsp:nvSpPr>
      <dsp:spPr>
        <a:xfrm>
          <a:off x="0" y="2211807"/>
          <a:ext cx="4308229" cy="67532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a:latin typeface="Calibri Light" panose="020F0302020204030204"/>
            </a:rPr>
            <a:t>Better estimation of transfer function for the intervention</a:t>
          </a:r>
        </a:p>
      </dsp:txBody>
      <dsp:txXfrm>
        <a:off x="32967" y="2244774"/>
        <a:ext cx="4242295" cy="60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0" kern="1200"/>
            <a:t>Weighted average cost of capital </a:t>
          </a:r>
        </a:p>
      </dsp:txBody>
      <dsp:txXfrm>
        <a:off x="30442" y="41755"/>
        <a:ext cx="5075287" cy="56272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Naive Forecasts</a:t>
          </a:r>
          <a:endParaRPr lang="en-US" sz="2600" b="1" kern="1200"/>
        </a:p>
      </dsp:txBody>
      <dsp:txXfrm>
        <a:off x="30442" y="41755"/>
        <a:ext cx="5075287" cy="56272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ARIMA</a:t>
          </a:r>
          <a:endParaRPr lang="en-US" sz="2600" b="1" kern="1200"/>
        </a:p>
      </dsp:txBody>
      <dsp:txXfrm>
        <a:off x="30442" y="41755"/>
        <a:ext cx="5075287" cy="56272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Unflitered Time Series</a:t>
          </a:r>
        </a:p>
      </dsp:txBody>
      <dsp:txXfrm>
        <a:off x="30442" y="41755"/>
        <a:ext cx="5075287" cy="5627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Residuals from ARIMA</a:t>
          </a:r>
          <a:endParaRPr lang="en-US" sz="2600" b="1" kern="1200"/>
        </a:p>
      </dsp:txBody>
      <dsp:txXfrm>
        <a:off x="30442" y="41755"/>
        <a:ext cx="5075287" cy="56272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Time Series Display</a:t>
          </a:r>
          <a:endParaRPr lang="en-US" sz="2600" b="1" kern="1200"/>
        </a:p>
      </dsp:txBody>
      <dsp:txXfrm>
        <a:off x="30442" y="41755"/>
        <a:ext cx="5075287" cy="56272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ARIMA</a:t>
          </a:r>
          <a:endParaRPr lang="en-US" sz="2600" b="1" kern="1200"/>
        </a:p>
      </dsp:txBody>
      <dsp:txXfrm>
        <a:off x="30442" y="41755"/>
        <a:ext cx="5075287" cy="56272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Train</a:t>
          </a:r>
          <a:endParaRPr lang="en-US" sz="2600" b="1" kern="1200"/>
        </a:p>
      </dsp:txBody>
      <dsp:txXfrm>
        <a:off x="30442" y="41755"/>
        <a:ext cx="5075287" cy="56272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Test</a:t>
          </a:r>
          <a:endParaRPr lang="en-US" sz="2600" b="1" kern="1200"/>
        </a:p>
      </dsp:txBody>
      <dsp:txXfrm>
        <a:off x="30442" y="41755"/>
        <a:ext cx="5075287"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4878"/>
          <a:ext cx="5136171" cy="63648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a:latin typeface="Calibri Light" panose="020F0302020204030204"/>
            </a:rPr>
            <a:t> </a:t>
          </a:r>
          <a:r>
            <a:rPr lang="en-US" sz="1600" b="0" kern="1200"/>
            <a:t>3C_zh</a:t>
          </a:r>
          <a:r>
            <a:rPr lang="en-US" sz="1600" b="0" kern="1200">
              <a:latin typeface="Calibri Light" panose="020F0302020204030204"/>
            </a:rPr>
            <a:t> - </a:t>
          </a:r>
          <a:r>
            <a:rPr lang="en-US" sz="1600" b="0" kern="1200"/>
            <a:t>Crystal structure of CYP2R1 in complex with vitamin D2</a:t>
          </a:r>
        </a:p>
      </dsp:txBody>
      <dsp:txXfrm>
        <a:off x="31070" y="35948"/>
        <a:ext cx="5074031"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6444"/>
          <a:ext cx="5136171" cy="551655"/>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b="1" kern="1200">
              <a:latin typeface="Calibri Light" panose="020F0302020204030204"/>
            </a:rPr>
            <a:t>   Legal High – Japanese TV Series</a:t>
          </a:r>
          <a:endParaRPr lang="en-US" sz="2300" b="1" kern="1200"/>
        </a:p>
      </dsp:txBody>
      <dsp:txXfrm>
        <a:off x="26930" y="33374"/>
        <a:ext cx="5082311"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India</a:t>
          </a:r>
          <a:endParaRPr lang="en-US" sz="2600" b="1" kern="1200"/>
        </a:p>
      </dsp:txBody>
      <dsp:txXfrm>
        <a:off x="30442" y="41755"/>
        <a:ext cx="5075287" cy="562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7D4D9-6268-416C-92E0-07D14ED64E1F}">
      <dsp:nvSpPr>
        <dsp:cNvPr id="0" name=""/>
        <dsp:cNvSpPr/>
      </dsp:nvSpPr>
      <dsp:spPr>
        <a:xfrm>
          <a:off x="0" y="402000"/>
          <a:ext cx="4308229" cy="47970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1" kern="1200">
              <a:latin typeface="Calibri Light" panose="020F0302020204030204"/>
            </a:rPr>
            <a:t> Span: </a:t>
          </a:r>
          <a:r>
            <a:rPr lang="en-US" sz="2000" b="0" kern="1200">
              <a:latin typeface="Calibri Light" panose="020F0302020204030204"/>
            </a:rPr>
            <a:t>5</a:t>
          </a:r>
          <a:r>
            <a:rPr lang="en-US" sz="2000" b="0" kern="1200"/>
            <a:t> to 21 August 2016</a:t>
          </a:r>
        </a:p>
      </dsp:txBody>
      <dsp:txXfrm>
        <a:off x="23417" y="425417"/>
        <a:ext cx="4261395" cy="432866"/>
      </dsp:txXfrm>
    </dsp:sp>
    <dsp:sp modelId="{B39003FB-845B-42C6-BF1D-971EEDC39D27}">
      <dsp:nvSpPr>
        <dsp:cNvPr id="0" name=""/>
        <dsp:cNvSpPr/>
      </dsp:nvSpPr>
      <dsp:spPr>
        <a:xfrm>
          <a:off x="0" y="939300"/>
          <a:ext cx="4308229" cy="479700"/>
        </a:xfrm>
        <a:prstGeom prst="roundRect">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a:latin typeface="Calibri Light" panose="020F0302020204030204"/>
            </a:rPr>
            <a:t> </a:t>
          </a:r>
          <a:r>
            <a:rPr lang="en-US" sz="2000" b="0" i="1" kern="1200">
              <a:latin typeface="Calibri Light" panose="020F0302020204030204"/>
            </a:rPr>
            <a:t>Frequency </a:t>
          </a:r>
          <a:r>
            <a:rPr lang="en-US" sz="2000" b="0" kern="1200">
              <a:latin typeface="Calibri Light" panose="020F0302020204030204"/>
            </a:rPr>
            <a:t>: Daily</a:t>
          </a:r>
        </a:p>
      </dsp:txBody>
      <dsp:txXfrm>
        <a:off x="23417" y="962717"/>
        <a:ext cx="4261395" cy="432866"/>
      </dsp:txXfrm>
    </dsp:sp>
    <dsp:sp modelId="{07E941D4-ABAC-4134-9954-716C8CD9AA2E}">
      <dsp:nvSpPr>
        <dsp:cNvPr id="0" name=""/>
        <dsp:cNvSpPr/>
      </dsp:nvSpPr>
      <dsp:spPr>
        <a:xfrm>
          <a:off x="0" y="1476600"/>
          <a:ext cx="4308229" cy="479700"/>
        </a:xfrm>
        <a:prstGeom prst="roundRect">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kern="1200">
              <a:latin typeface="Calibri Light" panose="020F0302020204030204"/>
            </a:rPr>
            <a:t> </a:t>
          </a:r>
          <a:r>
            <a:rPr lang="en-US" sz="2000" b="0" i="1" kern="1200">
              <a:latin typeface="Calibri Light" panose="020F0302020204030204"/>
            </a:rPr>
            <a:t>Dec 2015: </a:t>
          </a:r>
          <a:r>
            <a:rPr lang="en-US" sz="2000" b="0" kern="1200"/>
            <a:t>human right violations in Rio</a:t>
          </a:r>
        </a:p>
      </dsp:txBody>
      <dsp:txXfrm>
        <a:off x="23417" y="1500017"/>
        <a:ext cx="4261395" cy="432866"/>
      </dsp:txXfrm>
    </dsp:sp>
    <dsp:sp modelId="{E9C2B2C9-E59E-40C3-877D-90109DD7DF83}">
      <dsp:nvSpPr>
        <dsp:cNvPr id="0" name=""/>
        <dsp:cNvSpPr/>
      </dsp:nvSpPr>
      <dsp:spPr>
        <a:xfrm>
          <a:off x="0" y="2013901"/>
          <a:ext cx="4308229" cy="479700"/>
        </a:xfrm>
        <a:prstGeom prst="round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1" kern="1200"/>
            <a:t>April 2016</a:t>
          </a:r>
          <a:r>
            <a:rPr lang="en-US" sz="2000" b="0" i="1" kern="1200">
              <a:latin typeface="Calibri Light" panose="020F0302020204030204"/>
            </a:rPr>
            <a:t>:</a:t>
          </a:r>
          <a:r>
            <a:rPr lang="en-US" sz="2000" b="0" kern="1200">
              <a:latin typeface="Calibri Light" panose="020F0302020204030204"/>
            </a:rPr>
            <a:t> Torch Relay</a:t>
          </a:r>
        </a:p>
      </dsp:txBody>
      <dsp:txXfrm>
        <a:off x="23417" y="2037318"/>
        <a:ext cx="4261395"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Code</a:t>
          </a:r>
          <a:endParaRPr lang="en-US" sz="2600" b="1" kern="1200"/>
        </a:p>
      </dsp:txBody>
      <dsp:txXfrm>
        <a:off x="30442" y="41755"/>
        <a:ext cx="5075287"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Output</a:t>
          </a:r>
          <a:endParaRPr lang="en-US" sz="2600" b="1" kern="1200"/>
        </a:p>
      </dsp:txBody>
      <dsp:txXfrm>
        <a:off x="30442" y="41755"/>
        <a:ext cx="5075287" cy="5627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0D0B9-D5A4-49D3-BB61-7AD5B0F01C8B}">
      <dsp:nvSpPr>
        <dsp:cNvPr id="0" name=""/>
        <dsp:cNvSpPr/>
      </dsp:nvSpPr>
      <dsp:spPr>
        <a:xfrm>
          <a:off x="0" y="11313"/>
          <a:ext cx="5136171" cy="623610"/>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1" kern="1200"/>
            <a:t>Non-Seasonal ARIMA model </a:t>
          </a:r>
        </a:p>
      </dsp:txBody>
      <dsp:txXfrm>
        <a:off x="30442" y="41755"/>
        <a:ext cx="5075287"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1452A-49DD-41BC-B554-7161F6C8CD23}" type="datetimeFigureOut">
              <a:rPr lang="en-US" smtClean="0"/>
              <a:t>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FBD4A-AEC9-422A-ABF8-5997FD676CF5}" type="slidenum">
              <a:rPr lang="en-US" smtClean="0"/>
              <a:t>‹#›</a:t>
            </a:fld>
            <a:endParaRPr lang="en-US"/>
          </a:p>
        </p:txBody>
      </p:sp>
    </p:spTree>
    <p:extLst>
      <p:ext uri="{BB962C8B-B14F-4D97-AF65-F5344CB8AC3E}">
        <p14:creationId xmlns:p14="http://schemas.microsoft.com/office/powerpoint/2010/main" val="35521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I'm happy to kick us off...</a:t>
            </a:r>
            <a:br>
              <a:rPr lang="en-US">
                <a:cs typeface="+mn-lt"/>
              </a:rPr>
            </a:br>
            <a:r>
              <a:rPr lang="en-US"/>
              <a:t>Possible project outline:</a:t>
            </a:r>
          </a:p>
          <a:p>
            <a:pPr marL="171450" indent="-171450">
              <a:buFont typeface="Arial"/>
              <a:buChar char="•"/>
            </a:pPr>
            <a:r>
              <a:rPr lang="en-US"/>
              <a:t>Introduction: Includes problem statement and objective of your project.</a:t>
            </a:r>
            <a:endParaRPr lang="en-US">
              <a:cs typeface="Calibri"/>
            </a:endParaRPr>
          </a:p>
          <a:p>
            <a:pPr marL="171450" indent="-171450">
              <a:buFont typeface="Arial"/>
              <a:buChar char="•"/>
            </a:pPr>
            <a:r>
              <a:rPr lang="en-US"/>
              <a:t>Data: Elaborate on the data used in this project with detailed description of all attributes, source of data, missing observations, etc. Describe any steps you followed to prepare the data.</a:t>
            </a:r>
            <a:endParaRPr lang="en-US">
              <a:cs typeface="Calibri"/>
            </a:endParaRPr>
          </a:p>
          <a:p>
            <a:pPr marL="171450" indent="-171450">
              <a:buFont typeface="Arial"/>
              <a:buChar char="•"/>
            </a:pPr>
            <a:r>
              <a:rPr lang="en-US"/>
              <a:t>Experimental results and Analysis: Execute algorithm (plots, ACF, PACF, Spectral Analysis, hypothesis testing, ), discuss results with appropriate details.</a:t>
            </a:r>
            <a:endParaRPr lang="en-US">
              <a:cs typeface="Calibri"/>
            </a:endParaRPr>
          </a:p>
          <a:p>
            <a:pPr marL="171450" indent="-171450">
              <a:buFont typeface="Arial"/>
              <a:buChar char="•"/>
            </a:pPr>
            <a:r>
              <a:rPr lang="en-US"/>
              <a:t>Model Selection: Select final model based on selection criteria and evaluate forecasting metrics and accuracy.</a:t>
            </a:r>
            <a:endParaRPr lang="en-US">
              <a:cs typeface="Calibri"/>
            </a:endParaRPr>
          </a:p>
          <a:p>
            <a:pPr marL="171450" indent="-171450">
              <a:buFont typeface="Arial"/>
              <a:buChar char="•"/>
            </a:pPr>
            <a:r>
              <a:rPr lang="en-US"/>
              <a:t>Conclusion and Future work: Summarize your work and draw specific conclusions from the overall final project. Describe next steps to continue working on this project. (i.e., how the model forecasting can be improved)</a:t>
            </a:r>
            <a:endParaRPr lang="en-US">
              <a:cs typeface="Calibri"/>
            </a:endParaRPr>
          </a:p>
          <a:p>
            <a:r>
              <a:rPr lang="en-US"/>
              <a:t>      The students will be graded based on the following criteria:</a:t>
            </a:r>
            <a:endParaRPr lang="en-US">
              <a:cs typeface="Calibri"/>
            </a:endParaRPr>
          </a:p>
          <a:p>
            <a:pPr marL="171450" indent="-171450">
              <a:buFont typeface="Arial"/>
              <a:buChar char="•"/>
            </a:pPr>
            <a:r>
              <a:rPr lang="en-US"/>
              <a:t>Presentation</a:t>
            </a:r>
            <a:endParaRPr lang="en-US">
              <a:cs typeface="Calibri"/>
            </a:endParaRPr>
          </a:p>
          <a:p>
            <a:pPr marL="171450" indent="-171450">
              <a:buFont typeface="Arial"/>
              <a:buChar char="•"/>
            </a:pPr>
            <a:r>
              <a:rPr lang="en-US"/>
              <a:t>Problem Statement and Assumptions</a:t>
            </a:r>
            <a:endParaRPr lang="en-US">
              <a:cs typeface="Calibri"/>
            </a:endParaRPr>
          </a:p>
          <a:p>
            <a:pPr marL="171450" indent="-171450">
              <a:buFont typeface="Arial"/>
              <a:buChar char="•"/>
            </a:pPr>
            <a:r>
              <a:rPr lang="en-US"/>
              <a:t>Derived Solution</a:t>
            </a:r>
            <a:endParaRPr lang="en-US">
              <a:cs typeface="Calibri"/>
            </a:endParaRPr>
          </a:p>
          <a:p>
            <a:pPr marL="171450" indent="-171450">
              <a:buFont typeface="Arial"/>
              <a:buChar char="•"/>
            </a:pPr>
            <a:r>
              <a:rPr lang="en-US"/>
              <a:t>Results</a:t>
            </a:r>
            <a:endParaRPr lang="en-US">
              <a:cs typeface="Calibri"/>
            </a:endParaRPr>
          </a:p>
          <a:p>
            <a:pPr marL="171450" indent="-171450">
              <a:buFont typeface="Arial"/>
              <a:buChar char="•"/>
            </a:pPr>
            <a:r>
              <a:rPr lang="en-US"/>
              <a:t>Future Work</a:t>
            </a:r>
            <a:endParaRPr lang="en-US">
              <a:cs typeface="Calibri"/>
            </a:endParaRPr>
          </a:p>
          <a:p>
            <a:r>
              <a:rPr lang="en-US">
                <a:cs typeface="Calibri"/>
              </a:rPr>
              <a:t> </a:t>
            </a:r>
            <a:endParaRPr lang="en-US"/>
          </a:p>
        </p:txBody>
      </p:sp>
      <p:sp>
        <p:nvSpPr>
          <p:cNvPr id="4" name="Slide Number Placeholder 3"/>
          <p:cNvSpPr>
            <a:spLocks noGrp="1"/>
          </p:cNvSpPr>
          <p:nvPr>
            <p:ph type="sldNum" sz="quarter" idx="5"/>
          </p:nvPr>
        </p:nvSpPr>
        <p:spPr/>
        <p:txBody>
          <a:bodyPr/>
          <a:lstStyle/>
          <a:p>
            <a:fld id="{BFDFBD4A-AEC9-422A-ABF8-5997FD676CF5}" type="slidenum">
              <a:rPr lang="en-US" smtClean="0"/>
              <a:t>1</a:t>
            </a:fld>
            <a:endParaRPr lang="en-US"/>
          </a:p>
        </p:txBody>
      </p:sp>
    </p:spTree>
    <p:extLst>
      <p:ext uri="{BB962C8B-B14F-4D97-AF65-F5344CB8AC3E}">
        <p14:creationId xmlns:p14="http://schemas.microsoft.com/office/powerpoint/2010/main" val="3762291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All the models underfit but the best model we could get right now was the LSTM model going by lower generalization error</a:t>
            </a:r>
          </a:p>
          <a:p>
            <a:r>
              <a:rPr lang="en-US">
                <a:cs typeface="Calibri"/>
              </a:rPr>
              <a:t>- As Aakash said, The first model allowed us to smoothen the variance but there was a loss in information due to which the model is underfitting. </a:t>
            </a:r>
          </a:p>
          <a:p>
            <a:r>
              <a:rPr lang="en-US">
                <a:cs typeface="Calibri"/>
              </a:rPr>
              <a:t>- The second Model doesn't perform well as it's not able to capture the significant variance change</a:t>
            </a:r>
            <a:endParaRPr lang="en-US"/>
          </a:p>
          <a:p>
            <a:r>
              <a:rPr lang="en-US">
                <a:cs typeface="Calibri"/>
              </a:rPr>
              <a:t>- LSTM is the best we could come up with but there's a lot of scope for improvement</a:t>
            </a:r>
          </a:p>
          <a:p>
            <a:endParaRPr lang="en-US">
              <a:cs typeface="Calibri"/>
            </a:endParaRPr>
          </a:p>
        </p:txBody>
      </p:sp>
      <p:sp>
        <p:nvSpPr>
          <p:cNvPr id="4" name="Slide Number Placeholder 3"/>
          <p:cNvSpPr>
            <a:spLocks noGrp="1"/>
          </p:cNvSpPr>
          <p:nvPr>
            <p:ph type="sldNum" sz="quarter" idx="5"/>
          </p:nvPr>
        </p:nvSpPr>
        <p:spPr/>
        <p:txBody>
          <a:bodyPr/>
          <a:lstStyle/>
          <a:p>
            <a:fld id="{BFDFBD4A-AEC9-422A-ABF8-5997FD676CF5}" type="slidenum">
              <a:rPr lang="en-US" smtClean="0"/>
              <a:t>15</a:t>
            </a:fld>
            <a:endParaRPr lang="en-US"/>
          </a:p>
        </p:txBody>
      </p:sp>
    </p:spTree>
    <p:extLst>
      <p:ext uri="{BB962C8B-B14F-4D97-AF65-F5344CB8AC3E}">
        <p14:creationId xmlns:p14="http://schemas.microsoft.com/office/powerpoint/2010/main" val="2713485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Took subset of observations – t=100 to t=400 i.e., 9</a:t>
            </a:r>
            <a:r>
              <a:rPr lang="en-US" baseline="30000"/>
              <a:t>th</a:t>
            </a:r>
            <a:r>
              <a:rPr lang="en-US"/>
              <a:t> Oct 2015 to 4</a:t>
            </a:r>
            <a:r>
              <a:rPr lang="en-US" baseline="30000"/>
              <a:t>th</a:t>
            </a:r>
            <a:r>
              <a:rPr lang="en-US"/>
              <a:t> Aug 2016 – to specifically focus the Dec 23</a:t>
            </a:r>
            <a:r>
              <a:rPr lang="en-US" baseline="30000"/>
              <a:t>rd</a:t>
            </a:r>
            <a:r>
              <a:rPr lang="en-US"/>
              <a:t>, 2015 intervention</a:t>
            </a:r>
          </a:p>
          <a:p>
            <a:pPr marL="171450" indent="-171450">
              <a:buFontTx/>
              <a:buChar char="-"/>
            </a:pPr>
            <a:r>
              <a:rPr lang="en-US"/>
              <a:t>As mentioned earlier – Intervention – Article in leading newspaper (The Guardian) on 15</a:t>
            </a:r>
            <a:r>
              <a:rPr lang="en-US" baseline="30000"/>
              <a:t>th</a:t>
            </a:r>
            <a:r>
              <a:rPr lang="en-US"/>
              <a:t> Dec 2015 about widespread human rights violation in Rio – people being displaced to create infrastructure for Rio Olympics 2016 – this might have generated curiosity among readers – hence the intervention</a:t>
            </a:r>
          </a:p>
          <a:p>
            <a:pPr marL="171450" indent="-171450">
              <a:buFontTx/>
              <a:buChar char="-"/>
            </a:pPr>
            <a:r>
              <a:rPr lang="en-US"/>
              <a:t>There is change in level and trend of the data post Dec 23</a:t>
            </a:r>
            <a:r>
              <a:rPr lang="en-US" baseline="30000"/>
              <a:t>rd</a:t>
            </a:r>
            <a:r>
              <a:rPr lang="en-US"/>
              <a:t>, 2015</a:t>
            </a:r>
          </a:p>
          <a:p>
            <a:pPr marL="171450" indent="-171450">
              <a:buFontTx/>
              <a:buChar char="-"/>
            </a:pPr>
            <a:r>
              <a:rPr lang="en-US"/>
              <a:t>We divided the data into pre- and post-intervention</a:t>
            </a:r>
          </a:p>
          <a:p>
            <a:pPr marL="171450" indent="-171450">
              <a:buFontTx/>
              <a:buChar char="-"/>
            </a:pPr>
            <a:r>
              <a:rPr lang="en-US"/>
              <a:t>The entire signal is a combination of the underlying process and the intervention and we first try to find what is the underlying process</a:t>
            </a:r>
          </a:p>
        </p:txBody>
      </p:sp>
      <p:sp>
        <p:nvSpPr>
          <p:cNvPr id="4" name="Slide Number Placeholder 3"/>
          <p:cNvSpPr>
            <a:spLocks noGrp="1"/>
          </p:cNvSpPr>
          <p:nvPr>
            <p:ph type="sldNum" sz="quarter" idx="5"/>
          </p:nvPr>
        </p:nvSpPr>
        <p:spPr/>
        <p:txBody>
          <a:bodyPr/>
          <a:lstStyle/>
          <a:p>
            <a:fld id="{BFDFBD4A-AEC9-422A-ABF8-5997FD676CF5}" type="slidenum">
              <a:rPr lang="en-US" smtClean="0"/>
              <a:t>16</a:t>
            </a:fld>
            <a:endParaRPr lang="en-US"/>
          </a:p>
        </p:txBody>
      </p:sp>
    </p:spTree>
    <p:extLst>
      <p:ext uri="{BB962C8B-B14F-4D97-AF65-F5344CB8AC3E}">
        <p14:creationId xmlns:p14="http://schemas.microsoft.com/office/powerpoint/2010/main" val="270151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First, we try to fit the model for pre-intervention, we do the Box-Cox transformation, seasonal and non-seasonal differencing and we come up with ARIMA(5,1,2) model. This model gives white noise residuals but its too complex</a:t>
            </a:r>
          </a:p>
          <a:p>
            <a:pPr marL="171450" indent="-171450">
              <a:buFontTx/>
              <a:buChar char="-"/>
            </a:pPr>
            <a:r>
              <a:rPr lang="en-US"/>
              <a:t>So, we down sample the data and end up with ARIMA(1,1,1) – simple and gives white noise</a:t>
            </a:r>
          </a:p>
        </p:txBody>
      </p:sp>
      <p:sp>
        <p:nvSpPr>
          <p:cNvPr id="4" name="Slide Number Placeholder 3"/>
          <p:cNvSpPr>
            <a:spLocks noGrp="1"/>
          </p:cNvSpPr>
          <p:nvPr>
            <p:ph type="sldNum" sz="quarter" idx="5"/>
          </p:nvPr>
        </p:nvSpPr>
        <p:spPr/>
        <p:txBody>
          <a:bodyPr/>
          <a:lstStyle/>
          <a:p>
            <a:fld id="{BFDFBD4A-AEC9-422A-ABF8-5997FD676CF5}" type="slidenum">
              <a:rPr lang="en-US" smtClean="0"/>
              <a:t>17</a:t>
            </a:fld>
            <a:endParaRPr lang="en-US"/>
          </a:p>
        </p:txBody>
      </p:sp>
    </p:spTree>
    <p:extLst>
      <p:ext uri="{BB962C8B-B14F-4D97-AF65-F5344CB8AC3E}">
        <p14:creationId xmlns:p14="http://schemas.microsoft.com/office/powerpoint/2010/main" val="92318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For determining the transfer function that represents the intervention, we tried to follow the airmiles example taught in class.</a:t>
            </a:r>
          </a:p>
          <a:p>
            <a:pPr marL="171450" indent="-171450">
              <a:buFontTx/>
              <a:buChar char="-"/>
            </a:pPr>
            <a:r>
              <a:rPr lang="en-US"/>
              <a:t>We suspect that the intervention can be described as ARMA(2,2) process. For this, we kind of did trial and error for various processes like AR(1), AR(2), ARMA(1,1) etc. And we saw that the ARMA(2,2) process gave us a shape that was closer to the shape of our intervention.</a:t>
            </a:r>
          </a:p>
          <a:p>
            <a:pPr marL="171450" indent="-171450">
              <a:buFontTx/>
              <a:buChar char="-"/>
            </a:pPr>
            <a:r>
              <a:rPr lang="en-US"/>
              <a:t>Here we applied the Regression with ARMA error for capturing the underlying unperturbed process and the intervention. We also included one additive outlier at t= 175. i.e., 1</a:t>
            </a:r>
            <a:r>
              <a:rPr lang="en-US" baseline="30000"/>
              <a:t>st</a:t>
            </a:r>
            <a:r>
              <a:rPr lang="en-US"/>
              <a:t> April 2016. Here additive outlier may be regarded as interventions of unknown nature that have a pulse response function.</a:t>
            </a:r>
          </a:p>
        </p:txBody>
      </p:sp>
      <p:sp>
        <p:nvSpPr>
          <p:cNvPr id="4" name="Slide Number Placeholder 3"/>
          <p:cNvSpPr>
            <a:spLocks noGrp="1"/>
          </p:cNvSpPr>
          <p:nvPr>
            <p:ph type="sldNum" sz="quarter" idx="5"/>
          </p:nvPr>
        </p:nvSpPr>
        <p:spPr/>
        <p:txBody>
          <a:bodyPr/>
          <a:lstStyle/>
          <a:p>
            <a:fld id="{BFDFBD4A-AEC9-422A-ABF8-5997FD676CF5}" type="slidenum">
              <a:rPr lang="en-US" smtClean="0"/>
              <a:t>18</a:t>
            </a:fld>
            <a:endParaRPr lang="en-US"/>
          </a:p>
        </p:txBody>
      </p:sp>
    </p:spTree>
    <p:extLst>
      <p:ext uri="{BB962C8B-B14F-4D97-AF65-F5344CB8AC3E}">
        <p14:creationId xmlns:p14="http://schemas.microsoft.com/office/powerpoint/2010/main" val="2009082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We plot the fitted values out of this model and the actual observations – look pretty good – this is down sampled data</a:t>
            </a:r>
          </a:p>
          <a:p>
            <a:pPr marL="171450" indent="-171450">
              <a:buFontTx/>
              <a:buChar char="-"/>
            </a:pPr>
            <a:r>
              <a:rPr lang="en-US"/>
              <a:t>But residuals are still not white noise, and this indicates our model needs improvement</a:t>
            </a:r>
            <a:endParaRPr lang="en-US">
              <a:cs typeface="Calibri"/>
            </a:endParaRPr>
          </a:p>
          <a:p>
            <a:pPr marL="171450" indent="-171450">
              <a:buFontTx/>
              <a:buChar char="-"/>
            </a:pPr>
            <a:r>
              <a:rPr lang="en-US"/>
              <a:t>More time must be spent to understand the math and produce a better transfer function that can explain the intervention more appropriately</a:t>
            </a:r>
          </a:p>
          <a:p>
            <a:r>
              <a:rPr lang="en-US">
                <a:cs typeface="Calibri"/>
              </a:rPr>
              <a:t>-   Requirement cyclical data: Last 8 years</a:t>
            </a:r>
          </a:p>
          <a:p>
            <a:r>
              <a:rPr lang="en-US">
                <a:cs typeface="Calibri"/>
              </a:rPr>
              <a:t>-   Additional covariance: As we have complex seasonality. Some other time series is impacting the current time series</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BFDFBD4A-AEC9-422A-ABF8-5997FD676CF5}" type="slidenum">
              <a:rPr lang="en-US" smtClean="0"/>
              <a:t>19</a:t>
            </a:fld>
            <a:endParaRPr lang="en-US"/>
          </a:p>
        </p:txBody>
      </p:sp>
    </p:spTree>
    <p:extLst>
      <p:ext uri="{BB962C8B-B14F-4D97-AF65-F5344CB8AC3E}">
        <p14:creationId xmlns:p14="http://schemas.microsoft.com/office/powerpoint/2010/main" val="1434180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For example, given the current time (t) we want to predict the value at the next time in the sequence (t+1), we can use the current time (t), as well as the two prior times (t-1 and t-2) as input variables</a:t>
            </a:r>
          </a:p>
          <a:p>
            <a:r>
              <a:rPr lang="en-US">
                <a:cs typeface="Calibri"/>
              </a:rPr>
              <a:t>- Here we have taken lookback range to be 5 previous values</a:t>
            </a:r>
          </a:p>
        </p:txBody>
      </p:sp>
      <p:sp>
        <p:nvSpPr>
          <p:cNvPr id="4" name="Slide Number Placeholder 3"/>
          <p:cNvSpPr>
            <a:spLocks noGrp="1"/>
          </p:cNvSpPr>
          <p:nvPr>
            <p:ph type="sldNum" sz="quarter" idx="5"/>
          </p:nvPr>
        </p:nvSpPr>
        <p:spPr/>
        <p:txBody>
          <a:bodyPr/>
          <a:lstStyle/>
          <a:p>
            <a:fld id="{BFDFBD4A-AEC9-422A-ABF8-5997FD676CF5}" type="slidenum">
              <a:rPr lang="en-US" smtClean="0"/>
              <a:t>27</a:t>
            </a:fld>
            <a:endParaRPr lang="en-US"/>
          </a:p>
        </p:txBody>
      </p:sp>
    </p:spTree>
    <p:extLst>
      <p:ext uri="{BB962C8B-B14F-4D97-AF65-F5344CB8AC3E}">
        <p14:creationId xmlns:p14="http://schemas.microsoft.com/office/powerpoint/2010/main" val="177688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spcBef>
                <a:spcPts val="1000"/>
              </a:spcBef>
              <a:buFont typeface="Arial"/>
              <a:buChar char="•"/>
            </a:pPr>
            <a:r>
              <a:rPr lang="en-US"/>
              <a:t>Introduction </a:t>
            </a:r>
          </a:p>
          <a:p>
            <a:pPr lvl="1" indent="-342900">
              <a:lnSpc>
                <a:spcPct val="150000"/>
              </a:lnSpc>
              <a:spcBef>
                <a:spcPts val="500"/>
              </a:spcBef>
              <a:buFont typeface="Arial"/>
              <a:buChar char="•"/>
            </a:pPr>
            <a:r>
              <a:rPr lang="en-US"/>
              <a:t>(problem statement/objective/Data ); Shaddy's recommendation to use single time series</a:t>
            </a:r>
          </a:p>
          <a:p>
            <a:pPr lvl="1" indent="-342900">
              <a:lnSpc>
                <a:spcPct val="150000"/>
              </a:lnSpc>
              <a:spcBef>
                <a:spcPts val="500"/>
              </a:spcBef>
              <a:buFont typeface="Arial"/>
              <a:buChar char="•"/>
            </a:pPr>
            <a:r>
              <a:rPr lang="en-US"/>
              <a:t>Research about Data - RIO Olympics  (Interventions)</a:t>
            </a:r>
          </a:p>
          <a:p>
            <a:pPr marL="285750" indent="-285750">
              <a:lnSpc>
                <a:spcPct val="150000"/>
              </a:lnSpc>
              <a:spcBef>
                <a:spcPts val="1000"/>
              </a:spcBef>
              <a:buFont typeface="Arial"/>
              <a:buChar char="•"/>
            </a:pPr>
            <a:r>
              <a:rPr lang="en-US"/>
              <a:t>Walk through different approaches - RIO Olympics </a:t>
            </a:r>
          </a:p>
          <a:p>
            <a:pPr lvl="1">
              <a:lnSpc>
                <a:spcPct val="150000"/>
              </a:lnSpc>
              <a:spcBef>
                <a:spcPts val="500"/>
              </a:spcBef>
              <a:buFont typeface="Arial"/>
              <a:buChar char="•"/>
            </a:pPr>
            <a:r>
              <a:rPr lang="en-US"/>
              <a:t>Down-Sampling (weekly)</a:t>
            </a:r>
          </a:p>
          <a:p>
            <a:pPr lvl="1">
              <a:lnSpc>
                <a:spcPct val="150000"/>
              </a:lnSpc>
              <a:spcBef>
                <a:spcPts val="500"/>
              </a:spcBef>
              <a:buFont typeface="Arial"/>
              <a:buChar char="•"/>
            </a:pPr>
            <a:r>
              <a:rPr lang="en-US"/>
              <a:t>Different frequency (train 2)</a:t>
            </a:r>
          </a:p>
          <a:p>
            <a:pPr lvl="1">
              <a:lnSpc>
                <a:spcPct val="150000"/>
              </a:lnSpc>
              <a:spcBef>
                <a:spcPts val="500"/>
              </a:spcBef>
              <a:buFont typeface="Arial"/>
              <a:buChar char="•"/>
            </a:pPr>
            <a:r>
              <a:rPr lang="en-US"/>
              <a:t>LSTM</a:t>
            </a:r>
          </a:p>
          <a:p>
            <a:pPr marL="285750" indent="-285750">
              <a:lnSpc>
                <a:spcPct val="150000"/>
              </a:lnSpc>
              <a:spcBef>
                <a:spcPts val="1000"/>
              </a:spcBef>
              <a:buFont typeface="Arial"/>
              <a:buChar char="•"/>
            </a:pPr>
            <a:r>
              <a:rPr lang="en-US"/>
              <a:t>Model Selection / Comparison of techniques :Select final model based on selection criteria and evaluate forecasting metrics and accuracy</a:t>
            </a:r>
          </a:p>
          <a:p>
            <a:pPr marL="285750" indent="-285750">
              <a:lnSpc>
                <a:spcPct val="150000"/>
              </a:lnSpc>
              <a:spcBef>
                <a:spcPts val="1000"/>
              </a:spcBef>
              <a:buFont typeface="Arial"/>
              <a:buChar char="•"/>
            </a:pPr>
            <a:r>
              <a:rPr lang="en-US"/>
              <a:t>Future Work</a:t>
            </a:r>
          </a:p>
          <a:p>
            <a:pPr lvl="1" indent="-342900">
              <a:lnSpc>
                <a:spcPct val="150000"/>
              </a:lnSpc>
              <a:spcBef>
                <a:spcPts val="500"/>
              </a:spcBef>
              <a:buFont typeface="Arial"/>
              <a:buChar char="•"/>
            </a:pPr>
            <a:r>
              <a:rPr lang="en-US"/>
              <a:t>Intervention Analysis </a:t>
            </a:r>
          </a:p>
          <a:p>
            <a:pPr marL="285750" indent="-285750">
              <a:lnSpc>
                <a:spcPct val="150000"/>
              </a:lnSpc>
              <a:spcBef>
                <a:spcPts val="1000"/>
              </a:spcBef>
              <a:buFont typeface="Arial"/>
              <a:buChar char="•"/>
            </a:pPr>
            <a:r>
              <a:rPr lang="en-US"/>
              <a:t> Appendix </a:t>
            </a:r>
          </a:p>
          <a:p>
            <a:pPr marL="800100" lvl="1" indent="-342900">
              <a:lnSpc>
                <a:spcPct val="150000"/>
              </a:lnSpc>
              <a:spcBef>
                <a:spcPts val="500"/>
              </a:spcBef>
              <a:buFont typeface="Arial"/>
              <a:buChar char="•"/>
            </a:pPr>
            <a:r>
              <a:rPr lang="en-US"/>
              <a:t>Periodogram for stationary data </a:t>
            </a:r>
          </a:p>
          <a:p>
            <a:pPr marL="800100" lvl="1" indent="-342900">
              <a:lnSpc>
                <a:spcPct val="150000"/>
              </a:lnSpc>
              <a:spcBef>
                <a:spcPts val="500"/>
              </a:spcBef>
              <a:buFont typeface="Arial"/>
              <a:buChar char="•"/>
            </a:pPr>
            <a:r>
              <a:rPr lang="en-US"/>
              <a:t>Stationary Data we started with – ARIMA, ARFIMA, ETS, PEROIDOGRAM, TBATS</a:t>
            </a:r>
          </a:p>
          <a:p>
            <a:pPr>
              <a:lnSpc>
                <a:spcPct val="150000"/>
              </a:lnSpc>
              <a:spcBef>
                <a:spcPts val="1000"/>
              </a:spcBef>
            </a:pPr>
            <a:endParaRPr lang="en-US"/>
          </a:p>
          <a:p>
            <a:pPr marL="800100" lvl="1" indent="-342900">
              <a:lnSpc>
                <a:spcPct val="150000"/>
              </a:lnSpc>
              <a:spcBef>
                <a:spcPts val="500"/>
              </a:spcBef>
              <a:buChar char="•"/>
            </a:pPr>
            <a:endParaRPr lang="en-US"/>
          </a:p>
          <a:p>
            <a:pPr marL="228600" indent="-228600">
              <a:lnSpc>
                <a:spcPct val="90000"/>
              </a:lnSpc>
              <a:spcBef>
                <a:spcPts val="1000"/>
              </a:spcBef>
            </a:pPr>
            <a:endParaRPr lang="en-US"/>
          </a:p>
          <a:p>
            <a:pPr>
              <a:lnSpc>
                <a:spcPct val="150000"/>
              </a:lnSpc>
              <a:spcBef>
                <a:spcPts val="1000"/>
              </a:spcBef>
            </a:pPr>
            <a:endParaRPr lang="en-US"/>
          </a:p>
          <a:p>
            <a:pPr marL="285750" indent="-285750">
              <a:lnSpc>
                <a:spcPct val="150000"/>
              </a:lnSpc>
              <a:spcBef>
                <a:spcPts val="1000"/>
              </a:spcBef>
              <a:buFont typeface="Arial"/>
              <a:buChar char="•"/>
            </a:pPr>
            <a:endParaRPr lang="en-US"/>
          </a:p>
          <a:p>
            <a:pPr>
              <a:lnSpc>
                <a:spcPct val="150000"/>
              </a:lnSpc>
              <a:spcBef>
                <a:spcPts val="1000"/>
              </a:spcBef>
            </a:pPr>
            <a:endParaRPr lang="en-US"/>
          </a:p>
          <a:p>
            <a:pPr lvl="1">
              <a:lnSpc>
                <a:spcPct val="150000"/>
              </a:lnSpc>
              <a:spcBef>
                <a:spcPts val="500"/>
              </a:spcBef>
              <a:buChar char="•"/>
            </a:pPr>
            <a:endParaRPr lang="en-US"/>
          </a:p>
          <a:p>
            <a:pPr lvl="1">
              <a:lnSpc>
                <a:spcPct val="150000"/>
              </a:lnSpc>
              <a:spcBef>
                <a:spcPts val="500"/>
              </a:spcBef>
              <a:buChar char="•"/>
            </a:pPr>
            <a:endParaRPr lang="en-US"/>
          </a:p>
          <a:p>
            <a:pPr marL="285750" indent="-285750">
              <a:lnSpc>
                <a:spcPct val="150000"/>
              </a:lnSpc>
              <a:spcBef>
                <a:spcPts val="1000"/>
              </a:spcBef>
              <a:buFont typeface="Arial"/>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BFDFBD4A-AEC9-422A-ABF8-5997FD676CF5}" type="slidenum">
              <a:rPr lang="en-US" smtClean="0"/>
              <a:t>2</a:t>
            </a:fld>
            <a:endParaRPr lang="en-US"/>
          </a:p>
        </p:txBody>
      </p:sp>
    </p:spTree>
    <p:extLst>
      <p:ext uri="{BB962C8B-B14F-4D97-AF65-F5344CB8AC3E}">
        <p14:creationId xmlns:p14="http://schemas.microsoft.com/office/powerpoint/2010/main" val="326615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Used by websites to handle outages</a:t>
            </a:r>
          </a:p>
          <a:p>
            <a:r>
              <a:rPr lang="en-US">
                <a:cs typeface="Calibri"/>
              </a:rPr>
              <a:t>- Understand how user interacts with their product</a:t>
            </a:r>
          </a:p>
          <a:p>
            <a:r>
              <a:rPr lang="en-US">
                <a:cs typeface="Calibri"/>
              </a:rPr>
              <a:t>- Technique itself can be extended to various other areas</a:t>
            </a:r>
          </a:p>
        </p:txBody>
      </p:sp>
      <p:sp>
        <p:nvSpPr>
          <p:cNvPr id="4" name="Slide Number Placeholder 3"/>
          <p:cNvSpPr>
            <a:spLocks noGrp="1"/>
          </p:cNvSpPr>
          <p:nvPr>
            <p:ph type="sldNum" sz="quarter" idx="5"/>
          </p:nvPr>
        </p:nvSpPr>
        <p:spPr/>
        <p:txBody>
          <a:bodyPr/>
          <a:lstStyle/>
          <a:p>
            <a:fld id="{BFDFBD4A-AEC9-422A-ABF8-5997FD676CF5}" type="slidenum">
              <a:rPr lang="en-US" smtClean="0"/>
              <a:t>3</a:t>
            </a:fld>
            <a:endParaRPr lang="en-US"/>
          </a:p>
        </p:txBody>
      </p:sp>
    </p:spTree>
    <p:extLst>
      <p:ext uri="{BB962C8B-B14F-4D97-AF65-F5344CB8AC3E}">
        <p14:creationId xmlns:p14="http://schemas.microsoft.com/office/powerpoint/2010/main" val="195596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Our dataset is composed of daily views on 145k Wikipedia pages in 7 different languages. These time series spans across July 1st, 2015 – December 31st, 2016. </a:t>
            </a:r>
          </a:p>
          <a:p>
            <a:r>
              <a:rPr lang="en-US">
                <a:cs typeface="Calibri"/>
              </a:rPr>
              <a:t>- On the left you can see an interesting graph on how the Russian and American total views follow the similar trend with similar behavior around August –September 2016 . On further research, we found out that this trend is governed by two external events, first being the RIO </a:t>
            </a:r>
            <a:r>
              <a:rPr lang="en-US" err="1">
                <a:cs typeface="Calibri"/>
              </a:rPr>
              <a:t>olympics</a:t>
            </a:r>
            <a:r>
              <a:rPr lang="en-US">
                <a:cs typeface="Calibri"/>
              </a:rPr>
              <a:t> and second being the US elections. For our project we would be focusing on the RIO Olympics dataset. </a:t>
            </a:r>
          </a:p>
        </p:txBody>
      </p:sp>
      <p:sp>
        <p:nvSpPr>
          <p:cNvPr id="4" name="Slide Number Placeholder 3"/>
          <p:cNvSpPr>
            <a:spLocks noGrp="1"/>
          </p:cNvSpPr>
          <p:nvPr>
            <p:ph type="sldNum" sz="quarter" idx="5"/>
          </p:nvPr>
        </p:nvSpPr>
        <p:spPr/>
        <p:txBody>
          <a:bodyPr/>
          <a:lstStyle/>
          <a:p>
            <a:fld id="{BFDFBD4A-AEC9-422A-ABF8-5997FD676CF5}" type="slidenum">
              <a:rPr lang="en-US" smtClean="0"/>
              <a:t>4</a:t>
            </a:fld>
            <a:endParaRPr lang="en-US"/>
          </a:p>
        </p:txBody>
      </p:sp>
    </p:spTree>
    <p:extLst>
      <p:ext uri="{BB962C8B-B14F-4D97-AF65-F5344CB8AC3E}">
        <p14:creationId xmlns:p14="http://schemas.microsoft.com/office/powerpoint/2010/main" val="170766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but before diving deeper into it, we would like to show some time series we worked on which were similar to ones we faced in our </a:t>
            </a:r>
            <a:r>
              <a:rPr lang="en-US" err="1"/>
              <a:t>homeworks</a:t>
            </a:r>
            <a:r>
              <a:rPr lang="en-US"/>
              <a:t> and class which gave us good results. We have added the analysis in our appendix slides. </a:t>
            </a:r>
            <a:endParaRPr lang="en-US">
              <a:cs typeface="Calibri"/>
            </a:endParaRPr>
          </a:p>
          <a:p>
            <a:endParaRPr lang="en-US"/>
          </a:p>
        </p:txBody>
      </p:sp>
      <p:sp>
        <p:nvSpPr>
          <p:cNvPr id="4" name="Slide Number Placeholder 3"/>
          <p:cNvSpPr>
            <a:spLocks noGrp="1"/>
          </p:cNvSpPr>
          <p:nvPr>
            <p:ph type="sldNum" sz="quarter" idx="5"/>
          </p:nvPr>
        </p:nvSpPr>
        <p:spPr/>
        <p:txBody>
          <a:bodyPr/>
          <a:lstStyle/>
          <a:p>
            <a:fld id="{BFDFBD4A-AEC9-422A-ABF8-5997FD676CF5}" type="slidenum">
              <a:rPr lang="en-US" smtClean="0"/>
              <a:t>5</a:t>
            </a:fld>
            <a:endParaRPr lang="en-US"/>
          </a:p>
        </p:txBody>
      </p:sp>
    </p:spTree>
    <p:extLst>
      <p:ext uri="{BB962C8B-B14F-4D97-AF65-F5344CB8AC3E}">
        <p14:creationId xmlns:p14="http://schemas.microsoft.com/office/powerpoint/2010/main" val="28649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DFBD4A-AEC9-422A-ABF8-5997FD676CF5}" type="slidenum">
              <a:rPr lang="en-US" smtClean="0"/>
              <a:t>6</a:t>
            </a:fld>
            <a:endParaRPr lang="en-US"/>
          </a:p>
        </p:txBody>
      </p:sp>
    </p:spTree>
    <p:extLst>
      <p:ext uri="{BB962C8B-B14F-4D97-AF65-F5344CB8AC3E}">
        <p14:creationId xmlns:p14="http://schemas.microsoft.com/office/powerpoint/2010/main" val="2129816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Residuals are Correlated and significant lag at 7,14,21 showing seasonal component</a:t>
            </a:r>
          </a:p>
          <a:p>
            <a:r>
              <a:rPr lang="en-US">
                <a:cs typeface="Calibri"/>
              </a:rPr>
              <a:t>- </a:t>
            </a:r>
            <a:r>
              <a:rPr lang="en-US"/>
              <a:t>Additive Error, Trend and Seasonality</a:t>
            </a:r>
            <a:endParaRPr lang="en-US">
              <a:cs typeface="Calibri"/>
            </a:endParaRPr>
          </a:p>
        </p:txBody>
      </p:sp>
      <p:sp>
        <p:nvSpPr>
          <p:cNvPr id="4" name="Slide Number Placeholder 3"/>
          <p:cNvSpPr>
            <a:spLocks noGrp="1"/>
          </p:cNvSpPr>
          <p:nvPr>
            <p:ph type="sldNum" sz="quarter" idx="5"/>
          </p:nvPr>
        </p:nvSpPr>
        <p:spPr/>
        <p:txBody>
          <a:bodyPr/>
          <a:lstStyle/>
          <a:p>
            <a:fld id="{BFDFBD4A-AEC9-422A-ABF8-5997FD676CF5}" type="slidenum">
              <a:rPr lang="en-US" smtClean="0"/>
              <a:t>10</a:t>
            </a:fld>
            <a:endParaRPr lang="en-US"/>
          </a:p>
        </p:txBody>
      </p:sp>
    </p:spTree>
    <p:extLst>
      <p:ext uri="{BB962C8B-B14F-4D97-AF65-F5344CB8AC3E}">
        <p14:creationId xmlns:p14="http://schemas.microsoft.com/office/powerpoint/2010/main" val="973869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Residuals are autocorrelated at seasonal time periods(14,21)</a:t>
            </a:r>
          </a:p>
          <a:p>
            <a:endParaRPr lang="en-US"/>
          </a:p>
        </p:txBody>
      </p:sp>
      <p:sp>
        <p:nvSpPr>
          <p:cNvPr id="4" name="Slide Number Placeholder 3"/>
          <p:cNvSpPr>
            <a:spLocks noGrp="1"/>
          </p:cNvSpPr>
          <p:nvPr>
            <p:ph type="sldNum" sz="quarter" idx="5"/>
          </p:nvPr>
        </p:nvSpPr>
        <p:spPr/>
        <p:txBody>
          <a:bodyPr/>
          <a:lstStyle/>
          <a:p>
            <a:fld id="{BFDFBD4A-AEC9-422A-ABF8-5997FD676CF5}" type="slidenum">
              <a:rPr lang="en-US" smtClean="0"/>
              <a:t>11</a:t>
            </a:fld>
            <a:endParaRPr lang="en-US"/>
          </a:p>
        </p:txBody>
      </p:sp>
    </p:spTree>
    <p:extLst>
      <p:ext uri="{BB962C8B-B14F-4D97-AF65-F5344CB8AC3E}">
        <p14:creationId xmlns:p14="http://schemas.microsoft.com/office/powerpoint/2010/main" val="3187535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t>
            </a:r>
            <a:r>
              <a:rPr lang="en-US"/>
              <a:t>LSTMs are sensitive to the scale of the input data, specifically when the sigmoid (default) or tanh activation functions are used. It can be a good practice to rescale the data to the range of 0-to-1, also called normalizing.</a:t>
            </a:r>
            <a:endParaRPr lang="en-US" b="1">
              <a:cs typeface="Calibri"/>
            </a:endParaRPr>
          </a:p>
          <a:p>
            <a:r>
              <a:rPr lang="en-US" b="1">
                <a:cs typeface="Calibri"/>
              </a:rPr>
              <a:t>-  Test Train Split : </a:t>
            </a:r>
            <a:r>
              <a:rPr lang="en-US"/>
              <a:t>With time series data, the sequence of values is important.</a:t>
            </a:r>
            <a:endParaRPr lang="en-US">
              <a:cs typeface="Calibri"/>
            </a:endParaRPr>
          </a:p>
          <a:p>
            <a:r>
              <a:rPr lang="en-US" b="1">
                <a:cs typeface="Calibri"/>
              </a:rPr>
              <a:t>-  Restructure the data:  </a:t>
            </a:r>
            <a:r>
              <a:rPr lang="en-US" b="1" err="1"/>
              <a:t>look_back</a:t>
            </a:r>
            <a:r>
              <a:rPr lang="en-US"/>
              <a:t> which is the number of previous time steps to use as input variables to predict the next time period. T -&gt; T+1. 1 input, a hidden layer with 8 LSTM blocks or neurons, and an output layer that makes a single value prediction.</a:t>
            </a:r>
          </a:p>
          <a:p>
            <a:r>
              <a:rPr lang="en-US">
                <a:cs typeface="Calibri"/>
              </a:rPr>
              <a:t>- Invert the predictions: Scaling</a:t>
            </a:r>
          </a:p>
          <a:p>
            <a:endParaRPr lang="en-US">
              <a:cs typeface="Calibri"/>
            </a:endParaRPr>
          </a:p>
        </p:txBody>
      </p:sp>
      <p:sp>
        <p:nvSpPr>
          <p:cNvPr id="4" name="Slide Number Placeholder 3"/>
          <p:cNvSpPr>
            <a:spLocks noGrp="1"/>
          </p:cNvSpPr>
          <p:nvPr>
            <p:ph type="sldNum" sz="quarter" idx="5"/>
          </p:nvPr>
        </p:nvSpPr>
        <p:spPr/>
        <p:txBody>
          <a:bodyPr/>
          <a:lstStyle/>
          <a:p>
            <a:fld id="{BFDFBD4A-AEC9-422A-ABF8-5997FD676CF5}" type="slidenum">
              <a:rPr lang="en-US" smtClean="0"/>
              <a:t>13</a:t>
            </a:fld>
            <a:endParaRPr lang="en-US"/>
          </a:p>
        </p:txBody>
      </p:sp>
    </p:spTree>
    <p:extLst>
      <p:ext uri="{BB962C8B-B14F-4D97-AF65-F5344CB8AC3E}">
        <p14:creationId xmlns:p14="http://schemas.microsoft.com/office/powerpoint/2010/main" val="2357590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523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176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6121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128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289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842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77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7312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628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485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061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0051050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26.png"/><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image" Target="../media/image28.png"/><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32.png"/><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3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9.xml"/><Relationship Id="rId3" Type="http://schemas.openxmlformats.org/officeDocument/2006/relationships/image" Target="../media/image38.png"/><Relationship Id="rId7" Type="http://schemas.openxmlformats.org/officeDocument/2006/relationships/diagramQuickStyle" Target="../diagrams/quickStyle19.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Layout" Target="../diagrams/layout19.xml"/><Relationship Id="rId5" Type="http://schemas.openxmlformats.org/officeDocument/2006/relationships/diagramData" Target="../diagrams/data19.xml"/><Relationship Id="rId4" Type="http://schemas.openxmlformats.org/officeDocument/2006/relationships/image" Target="../media/image39.png"/><Relationship Id="rId9" Type="http://schemas.microsoft.com/office/2007/relationships/diagramDrawing" Target="../diagrams/drawing19.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47.png"/><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46.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image" Target="../media/image16.png"/><Relationship Id="rId3" Type="http://schemas.openxmlformats.org/officeDocument/2006/relationships/diagramLayout" Target="../diagrams/layout22.xml"/><Relationship Id="rId7" Type="http://schemas.openxmlformats.org/officeDocument/2006/relationships/diagramData" Target="../diagrams/data23.xml"/><Relationship Id="rId12" Type="http://schemas.openxmlformats.org/officeDocument/2006/relationships/image" Target="../media/image48.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image" Target="../media/image50.png"/><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image" Target="../media/image49.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7.xml"/><Relationship Id="rId13" Type="http://schemas.openxmlformats.org/officeDocument/2006/relationships/image" Target="../media/image54.png"/><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 Id="rId1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image" Target="../media/image19.png"/><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image" Target="../media/image17.png"/><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image" Target="../media/image16.png"/><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22.pn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2FCE0C-7EF0-4DA4-B142-74D87B7398A8}"/>
              </a:ext>
            </a:extLst>
          </p:cNvPr>
          <p:cNvSpPr/>
          <p:nvPr/>
        </p:nvSpPr>
        <p:spPr>
          <a:xfrm>
            <a:off x="-2042" y="510"/>
            <a:ext cx="12197113" cy="3779312"/>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a:extLst>
              <a:ext uri="{FF2B5EF4-FFF2-40B4-BE49-F238E27FC236}">
                <a16:creationId xmlns:a16="http://schemas.microsoft.com/office/drawing/2014/main" id="{4AEB373F-5B22-4A91-8C18-D6A75C62F978}"/>
              </a:ext>
            </a:extLst>
          </p:cNvPr>
          <p:cNvSpPr>
            <a:spLocks noGrp="1"/>
          </p:cNvSpPr>
          <p:nvPr>
            <p:ph type="subTitle" idx="1"/>
          </p:nvPr>
        </p:nvSpPr>
        <p:spPr>
          <a:xfrm>
            <a:off x="327062" y="2503756"/>
            <a:ext cx="11537395" cy="1514988"/>
          </a:xfrm>
        </p:spPr>
        <p:txBody>
          <a:bodyPr vert="horz" lIns="91440" tIns="45720" rIns="91440" bIns="45720" rtlCol="0" anchor="t">
            <a:normAutofit/>
          </a:bodyPr>
          <a:lstStyle/>
          <a:p>
            <a:pPr>
              <a:lnSpc>
                <a:spcPct val="110000"/>
              </a:lnSpc>
              <a:spcBef>
                <a:spcPct val="0"/>
              </a:spcBef>
            </a:pPr>
            <a:r>
              <a:rPr lang="en-US" sz="4400">
                <a:ea typeface="+mn-lt"/>
                <a:cs typeface="+mn-lt"/>
              </a:rPr>
              <a:t>Web Traffic Time Series Forecasting</a:t>
            </a:r>
            <a:endParaRPr lang="en-US"/>
          </a:p>
          <a:p>
            <a:pPr>
              <a:lnSpc>
                <a:spcPct val="110000"/>
              </a:lnSpc>
              <a:spcBef>
                <a:spcPct val="0"/>
              </a:spcBef>
            </a:pPr>
            <a:r>
              <a:rPr lang="en-US" sz="2800">
                <a:ea typeface="+mn-lt"/>
                <a:cs typeface="+mn-lt"/>
              </a:rPr>
              <a:t>MSCA 31009</a:t>
            </a:r>
            <a:endParaRPr lang="en-US" sz="2800">
              <a:ea typeface="+mj-ea"/>
              <a:cs typeface="Calibri"/>
            </a:endParaRPr>
          </a:p>
        </p:txBody>
      </p:sp>
      <p:sp>
        <p:nvSpPr>
          <p:cNvPr id="4" name="TextBox 3">
            <a:extLst>
              <a:ext uri="{FF2B5EF4-FFF2-40B4-BE49-F238E27FC236}">
                <a16:creationId xmlns:a16="http://schemas.microsoft.com/office/drawing/2014/main" id="{6CEECC4D-6DA0-4A7F-B6D2-BDA6643E7928}"/>
              </a:ext>
            </a:extLst>
          </p:cNvPr>
          <p:cNvSpPr txBox="1"/>
          <p:nvPr/>
        </p:nvSpPr>
        <p:spPr>
          <a:xfrm>
            <a:off x="4052481" y="3832322"/>
            <a:ext cx="41361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Avenir Next LT Pro"/>
              </a:rPr>
              <a:t>Chicago | December</a:t>
            </a:r>
            <a:r>
              <a:rPr lang="en-US" b="1">
                <a:latin typeface="Avenir Next LT Pro"/>
                <a:cs typeface="Calibri"/>
              </a:rPr>
              <a:t> 7, 2020</a:t>
            </a:r>
            <a:endParaRPr lang="en-US">
              <a:cs typeface="Calibri" panose="020F0502020204030204"/>
            </a:endParaRPr>
          </a:p>
        </p:txBody>
      </p:sp>
    </p:spTree>
    <p:extLst>
      <p:ext uri="{BB962C8B-B14F-4D97-AF65-F5344CB8AC3E}">
        <p14:creationId xmlns:p14="http://schemas.microsoft.com/office/powerpoint/2010/main" val="9891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ea typeface="+mj-lt"/>
                <a:cs typeface="+mj-lt"/>
              </a:rPr>
              <a:t>TS Models with Weekly Time Period </a:t>
            </a:r>
            <a:endParaRPr lang="en-US"/>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Diagram 7">
            <a:extLst>
              <a:ext uri="{FF2B5EF4-FFF2-40B4-BE49-F238E27FC236}">
                <a16:creationId xmlns:a16="http://schemas.microsoft.com/office/drawing/2014/main" id="{F4FA77B5-3839-4331-ABE6-FD9C27C7FB83}"/>
              </a:ext>
            </a:extLst>
          </p:cNvPr>
          <p:cNvGraphicFramePr/>
          <p:nvPr/>
        </p:nvGraphicFramePr>
        <p:xfrm>
          <a:off x="505558" y="1885949"/>
          <a:ext cx="5136171" cy="646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4" name="Diagram 7">
            <a:extLst>
              <a:ext uri="{FF2B5EF4-FFF2-40B4-BE49-F238E27FC236}">
                <a16:creationId xmlns:a16="http://schemas.microsoft.com/office/drawing/2014/main" id="{0A40A3DA-3F41-4727-B082-1A220344B669}"/>
              </a:ext>
            </a:extLst>
          </p:cNvPr>
          <p:cNvGraphicFramePr/>
          <p:nvPr/>
        </p:nvGraphicFramePr>
        <p:xfrm>
          <a:off x="6601558" y="1885948"/>
          <a:ext cx="5136171" cy="646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33" name="Picture 7" descr="Chart&#10;&#10;Description automatically generated">
            <a:extLst>
              <a:ext uri="{FF2B5EF4-FFF2-40B4-BE49-F238E27FC236}">
                <a16:creationId xmlns:a16="http://schemas.microsoft.com/office/drawing/2014/main" id="{A462ECC9-1CF9-4CF2-922A-69D20C1A6EC0}"/>
              </a:ext>
            </a:extLst>
          </p:cNvPr>
          <p:cNvPicPr>
            <a:picLocks noChangeAspect="1"/>
          </p:cNvPicPr>
          <p:nvPr/>
        </p:nvPicPr>
        <p:blipFill>
          <a:blip r:embed="rId13"/>
          <a:stretch>
            <a:fillRect/>
          </a:stretch>
        </p:blipFill>
        <p:spPr>
          <a:xfrm>
            <a:off x="507363" y="2687626"/>
            <a:ext cx="5857981" cy="3177046"/>
          </a:xfrm>
          <a:prstGeom prst="rect">
            <a:avLst/>
          </a:prstGeom>
        </p:spPr>
      </p:pic>
      <p:pic>
        <p:nvPicPr>
          <p:cNvPr id="135" name="Picture 19" descr="Chart&#10;&#10;Description automatically generated">
            <a:extLst>
              <a:ext uri="{FF2B5EF4-FFF2-40B4-BE49-F238E27FC236}">
                <a16:creationId xmlns:a16="http://schemas.microsoft.com/office/drawing/2014/main" id="{6C440644-C4D0-4A87-ACB4-6D3C6F24D4DC}"/>
              </a:ext>
            </a:extLst>
          </p:cNvPr>
          <p:cNvPicPr>
            <a:picLocks noChangeAspect="1"/>
          </p:cNvPicPr>
          <p:nvPr/>
        </p:nvPicPr>
        <p:blipFill>
          <a:blip r:embed="rId14"/>
          <a:stretch>
            <a:fillRect/>
          </a:stretch>
        </p:blipFill>
        <p:spPr>
          <a:xfrm>
            <a:off x="6702177" y="2750582"/>
            <a:ext cx="5207897" cy="3053827"/>
          </a:xfrm>
          <a:prstGeom prst="rect">
            <a:avLst/>
          </a:prstGeom>
        </p:spPr>
      </p:pic>
    </p:spTree>
    <p:extLst>
      <p:ext uri="{BB962C8B-B14F-4D97-AF65-F5344CB8AC3E}">
        <p14:creationId xmlns:p14="http://schemas.microsoft.com/office/powerpoint/2010/main" val="188403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ea typeface="+mj-lt"/>
                <a:cs typeface="+mj-lt"/>
              </a:rPr>
              <a:t>TS Models with Weekly Time Period </a:t>
            </a:r>
            <a:endParaRPr lang="en-US"/>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Diagram 7">
            <a:extLst>
              <a:ext uri="{FF2B5EF4-FFF2-40B4-BE49-F238E27FC236}">
                <a16:creationId xmlns:a16="http://schemas.microsoft.com/office/drawing/2014/main" id="{F4FA77B5-3839-4331-ABE6-FD9C27C7FB83}"/>
              </a:ext>
            </a:extLst>
          </p:cNvPr>
          <p:cNvGraphicFramePr/>
          <p:nvPr/>
        </p:nvGraphicFramePr>
        <p:xfrm>
          <a:off x="505558" y="1885949"/>
          <a:ext cx="5136171" cy="646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4" name="Diagram 7">
            <a:extLst>
              <a:ext uri="{FF2B5EF4-FFF2-40B4-BE49-F238E27FC236}">
                <a16:creationId xmlns:a16="http://schemas.microsoft.com/office/drawing/2014/main" id="{0A40A3DA-3F41-4727-B082-1A220344B669}"/>
              </a:ext>
            </a:extLst>
          </p:cNvPr>
          <p:cNvGraphicFramePr/>
          <p:nvPr/>
        </p:nvGraphicFramePr>
        <p:xfrm>
          <a:off x="6601558" y="1885948"/>
          <a:ext cx="5136171" cy="646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5" name="Picture 26" descr="Chart&#10;&#10;Description automatically generated">
            <a:extLst>
              <a:ext uri="{FF2B5EF4-FFF2-40B4-BE49-F238E27FC236}">
                <a16:creationId xmlns:a16="http://schemas.microsoft.com/office/drawing/2014/main" id="{D3941CE7-D2C8-430D-AD08-E5E714CECB58}"/>
              </a:ext>
            </a:extLst>
          </p:cNvPr>
          <p:cNvPicPr>
            <a:picLocks noChangeAspect="1"/>
          </p:cNvPicPr>
          <p:nvPr/>
        </p:nvPicPr>
        <p:blipFill>
          <a:blip r:embed="rId13"/>
          <a:stretch>
            <a:fillRect/>
          </a:stretch>
        </p:blipFill>
        <p:spPr>
          <a:xfrm>
            <a:off x="179512" y="2833560"/>
            <a:ext cx="5749487" cy="3389941"/>
          </a:xfrm>
          <a:prstGeom prst="rect">
            <a:avLst/>
          </a:prstGeom>
        </p:spPr>
      </p:pic>
      <p:pic>
        <p:nvPicPr>
          <p:cNvPr id="46" name="Picture 25" descr="Chart, box and whisker chart&#10;&#10;Description automatically generated">
            <a:extLst>
              <a:ext uri="{FF2B5EF4-FFF2-40B4-BE49-F238E27FC236}">
                <a16:creationId xmlns:a16="http://schemas.microsoft.com/office/drawing/2014/main" id="{8D4AA719-79E7-444F-AFA8-23188CBE43B6}"/>
              </a:ext>
            </a:extLst>
          </p:cNvPr>
          <p:cNvPicPr>
            <a:picLocks noChangeAspect="1"/>
          </p:cNvPicPr>
          <p:nvPr/>
        </p:nvPicPr>
        <p:blipFill>
          <a:blip r:embed="rId14"/>
          <a:stretch>
            <a:fillRect/>
          </a:stretch>
        </p:blipFill>
        <p:spPr>
          <a:xfrm>
            <a:off x="6349824" y="2987256"/>
            <a:ext cx="5392526" cy="3239080"/>
          </a:xfrm>
          <a:prstGeom prst="rect">
            <a:avLst/>
          </a:prstGeom>
        </p:spPr>
      </p:pic>
    </p:spTree>
    <p:extLst>
      <p:ext uri="{BB962C8B-B14F-4D97-AF65-F5344CB8AC3E}">
        <p14:creationId xmlns:p14="http://schemas.microsoft.com/office/powerpoint/2010/main" val="278454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7634785" y="629266"/>
            <a:ext cx="4454724" cy="1676603"/>
          </a:xfrm>
        </p:spPr>
        <p:txBody>
          <a:bodyPr vert="horz" lIns="91440" tIns="45720" rIns="91440" bIns="45720" rtlCol="0" anchor="ctr">
            <a:normAutofit fontScale="90000"/>
          </a:bodyPr>
          <a:lstStyle/>
          <a:p>
            <a:r>
              <a:rPr lang="en-US" b="1">
                <a:ea typeface="+mj-lt"/>
                <a:cs typeface="+mj-lt"/>
              </a:rPr>
              <a:t>TS Models with Weekly Time Period </a:t>
            </a:r>
            <a:endParaRPr lang="en-US"/>
          </a:p>
          <a:p>
            <a:endParaRPr lang="en-US">
              <a:cs typeface="Calibri Light"/>
            </a:endParaRP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hart, box and whisker chart&#10;&#10;Description automatically generated">
            <a:extLst>
              <a:ext uri="{FF2B5EF4-FFF2-40B4-BE49-F238E27FC236}">
                <a16:creationId xmlns:a16="http://schemas.microsoft.com/office/drawing/2014/main" id="{DDA62AC6-E055-4D66-8801-5C316A4DD547}"/>
              </a:ext>
            </a:extLst>
          </p:cNvPr>
          <p:cNvPicPr>
            <a:picLocks noChangeAspect="1"/>
          </p:cNvPicPr>
          <p:nvPr/>
        </p:nvPicPr>
        <p:blipFill>
          <a:blip r:embed="rId2"/>
          <a:stretch>
            <a:fillRect/>
          </a:stretch>
        </p:blipFill>
        <p:spPr>
          <a:xfrm>
            <a:off x="636032" y="1789854"/>
            <a:ext cx="6279222" cy="3546889"/>
          </a:xfrm>
          <a:prstGeom prst="rect">
            <a:avLst/>
          </a:prstGeom>
        </p:spPr>
      </p:pic>
      <p:sp>
        <p:nvSpPr>
          <p:cNvPr id="8" name="TextBox 7">
            <a:extLst>
              <a:ext uri="{FF2B5EF4-FFF2-40B4-BE49-F238E27FC236}">
                <a16:creationId xmlns:a16="http://schemas.microsoft.com/office/drawing/2014/main" id="{A376809F-A1BD-4143-B1EB-58A7737D33E9}"/>
              </a:ext>
            </a:extLst>
          </p:cNvPr>
          <p:cNvSpPr txBox="1"/>
          <p:nvPr/>
        </p:nvSpPr>
        <p:spPr>
          <a:xfrm>
            <a:off x="7857429" y="2134305"/>
            <a:ext cx="401319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Regression with ARIMA Errors</a:t>
            </a:r>
            <a:endParaRPr lang="en-US"/>
          </a:p>
          <a:p>
            <a:endParaRPr lang="en-US">
              <a:cs typeface="Calibri"/>
            </a:endParaRPr>
          </a:p>
          <a:p>
            <a:r>
              <a:rPr lang="en-US">
                <a:cs typeface="Calibri"/>
              </a:rPr>
              <a:t>Fourier Transform with K=3</a:t>
            </a:r>
          </a:p>
          <a:p>
            <a:endParaRPr lang="en-US">
              <a:cs typeface="Calibri"/>
            </a:endParaRPr>
          </a:p>
          <a:p>
            <a:r>
              <a:rPr lang="en-US">
                <a:cs typeface="Calibri"/>
              </a:rPr>
              <a:t>Residuals of ARIMA looks like White Noise</a:t>
            </a:r>
          </a:p>
          <a:p>
            <a:endParaRPr lang="en-US">
              <a:cs typeface="Calibri"/>
            </a:endParaRPr>
          </a:p>
          <a:p>
            <a:r>
              <a:rPr lang="en-US">
                <a:cs typeface="Calibri"/>
              </a:rPr>
              <a:t>Residuals  has outliers due to significant spike during the Olympics event period</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403589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8153400" y="640081"/>
            <a:ext cx="3398518" cy="5255364"/>
          </a:xfrm>
        </p:spPr>
        <p:txBody>
          <a:bodyPr vert="horz" lIns="91440" tIns="45720" rIns="91440" bIns="45720" rtlCol="0" anchor="ctr">
            <a:normAutofit/>
          </a:bodyPr>
          <a:lstStyle/>
          <a:p>
            <a:r>
              <a:rPr lang="en-US" sz="4800" b="1"/>
              <a:t>LSTM </a:t>
            </a:r>
            <a:endParaRPr lang="en-US" sz="4800"/>
          </a:p>
          <a:p>
            <a:endParaRPr lang="en-US" sz="4800"/>
          </a:p>
        </p:txBody>
      </p:sp>
      <p:sp>
        <p:nvSpPr>
          <p:cNvPr id="22" name="Rectangle 21">
            <a:extLst>
              <a:ext uri="{FF2B5EF4-FFF2-40B4-BE49-F238E27FC236}">
                <a16:creationId xmlns:a16="http://schemas.microsoft.com/office/drawing/2014/main" id="{3FA8EA49-487B-4E62-AC3C-3D4A96EF0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3C8D54F-CA08-42F3-9924-FBA3CB680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208" y="484632"/>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 17">
            <a:extLst>
              <a:ext uri="{FF2B5EF4-FFF2-40B4-BE49-F238E27FC236}">
                <a16:creationId xmlns:a16="http://schemas.microsoft.com/office/drawing/2014/main" id="{B793A6AC-AC9D-41F5-A28B-C6E89E230558}"/>
              </a:ext>
            </a:extLst>
          </p:cNvPr>
          <p:cNvGraphicFramePr/>
          <p:nvPr>
            <p:extLst>
              <p:ext uri="{D42A27DB-BD31-4B8C-83A1-F6EECF244321}">
                <p14:modId xmlns:p14="http://schemas.microsoft.com/office/powerpoint/2010/main" val="2754064834"/>
              </p:ext>
            </p:extLst>
          </p:nvPr>
        </p:nvGraphicFramePr>
        <p:xfrm>
          <a:off x="1130157" y="1471772"/>
          <a:ext cx="5197010" cy="4411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892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latin typeface="Avenir Next LT Pro"/>
              </a:rPr>
              <a:t>LSTM </a:t>
            </a:r>
            <a:endParaRPr lang="en-US" b="1">
              <a:latin typeface="Avenir Next LT Pro" panose="020B0504020202020204" pitchFamily="34" charset="0"/>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Diagram 7">
            <a:extLst>
              <a:ext uri="{FF2B5EF4-FFF2-40B4-BE49-F238E27FC236}">
                <a16:creationId xmlns:a16="http://schemas.microsoft.com/office/drawing/2014/main" id="{F4FA77B5-3839-4331-ABE6-FD9C27C7FB83}"/>
              </a:ext>
            </a:extLst>
          </p:cNvPr>
          <p:cNvGraphicFramePr/>
          <p:nvPr>
            <p:extLst>
              <p:ext uri="{D42A27DB-BD31-4B8C-83A1-F6EECF244321}">
                <p14:modId xmlns:p14="http://schemas.microsoft.com/office/powerpoint/2010/main" val="2011424388"/>
              </p:ext>
            </p:extLst>
          </p:nvPr>
        </p:nvGraphicFramePr>
        <p:xfrm>
          <a:off x="505558" y="1885949"/>
          <a:ext cx="5136171" cy="64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4" name="Diagram 7">
            <a:extLst>
              <a:ext uri="{FF2B5EF4-FFF2-40B4-BE49-F238E27FC236}">
                <a16:creationId xmlns:a16="http://schemas.microsoft.com/office/drawing/2014/main" id="{0A40A3DA-3F41-4727-B082-1A220344B669}"/>
              </a:ext>
            </a:extLst>
          </p:cNvPr>
          <p:cNvGraphicFramePr/>
          <p:nvPr>
            <p:extLst>
              <p:ext uri="{D42A27DB-BD31-4B8C-83A1-F6EECF244321}">
                <p14:modId xmlns:p14="http://schemas.microsoft.com/office/powerpoint/2010/main" val="291286797"/>
              </p:ext>
            </p:extLst>
          </p:nvPr>
        </p:nvGraphicFramePr>
        <p:xfrm>
          <a:off x="6601558" y="1885948"/>
          <a:ext cx="5136171" cy="646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38" name="Picture 138" descr="Chart, line chart&#10;&#10;Description automatically generated">
            <a:extLst>
              <a:ext uri="{FF2B5EF4-FFF2-40B4-BE49-F238E27FC236}">
                <a16:creationId xmlns:a16="http://schemas.microsoft.com/office/drawing/2014/main" id="{A203C25F-6179-4ED9-9480-D742D667AE0C}"/>
              </a:ext>
            </a:extLst>
          </p:cNvPr>
          <p:cNvPicPr>
            <a:picLocks noGrp="1" noChangeAspect="1"/>
          </p:cNvPicPr>
          <p:nvPr>
            <p:ph idx="1"/>
          </p:nvPr>
        </p:nvPicPr>
        <p:blipFill>
          <a:blip r:embed="rId12"/>
          <a:stretch>
            <a:fillRect/>
          </a:stretch>
        </p:blipFill>
        <p:spPr>
          <a:xfrm>
            <a:off x="757621" y="2955782"/>
            <a:ext cx="4734872" cy="3135563"/>
          </a:xfrm>
        </p:spPr>
      </p:pic>
      <p:pic>
        <p:nvPicPr>
          <p:cNvPr id="139" name="Picture 139" descr="Chart, line chart&#10;&#10;Description automatically generated">
            <a:extLst>
              <a:ext uri="{FF2B5EF4-FFF2-40B4-BE49-F238E27FC236}">
                <a16:creationId xmlns:a16="http://schemas.microsoft.com/office/drawing/2014/main" id="{78B5AE73-F560-4BEA-8EE5-60296497CBF9}"/>
              </a:ext>
            </a:extLst>
          </p:cNvPr>
          <p:cNvPicPr>
            <a:picLocks noChangeAspect="1"/>
          </p:cNvPicPr>
          <p:nvPr/>
        </p:nvPicPr>
        <p:blipFill>
          <a:blip r:embed="rId13"/>
          <a:stretch>
            <a:fillRect/>
          </a:stretch>
        </p:blipFill>
        <p:spPr>
          <a:xfrm>
            <a:off x="6950468" y="2954162"/>
            <a:ext cx="4695289" cy="3150057"/>
          </a:xfrm>
          <a:prstGeom prst="rect">
            <a:avLst/>
          </a:prstGeom>
        </p:spPr>
      </p:pic>
    </p:spTree>
    <p:extLst>
      <p:ext uri="{BB962C8B-B14F-4D97-AF65-F5344CB8AC3E}">
        <p14:creationId xmlns:p14="http://schemas.microsoft.com/office/powerpoint/2010/main" val="424530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latin typeface="Avenir Next LT Pro"/>
              </a:rPr>
              <a:t>Model Comparison </a:t>
            </a:r>
            <a:endParaRPr lang="en-US" b="1">
              <a:latin typeface="Avenir Next LT Pro" panose="020B0504020202020204" pitchFamily="34" charset="0"/>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5" name="Table 5">
            <a:extLst>
              <a:ext uri="{FF2B5EF4-FFF2-40B4-BE49-F238E27FC236}">
                <a16:creationId xmlns:a16="http://schemas.microsoft.com/office/drawing/2014/main" id="{9FAB551C-C9AA-4455-883E-DFE7D4CBAA7B}"/>
              </a:ext>
            </a:extLst>
          </p:cNvPr>
          <p:cNvGraphicFramePr>
            <a:graphicFrameLocks noGrp="1"/>
          </p:cNvGraphicFramePr>
          <p:nvPr>
            <p:extLst>
              <p:ext uri="{D42A27DB-BD31-4B8C-83A1-F6EECF244321}">
                <p14:modId xmlns:p14="http://schemas.microsoft.com/office/powerpoint/2010/main" val="2139401492"/>
              </p:ext>
            </p:extLst>
          </p:nvPr>
        </p:nvGraphicFramePr>
        <p:xfrm>
          <a:off x="428089" y="2191820"/>
          <a:ext cx="11139755" cy="2227380"/>
        </p:xfrm>
        <a:graphic>
          <a:graphicData uri="http://schemas.openxmlformats.org/drawingml/2006/table">
            <a:tbl>
              <a:tblPr firstRow="1" bandRow="1">
                <a:tableStyleId>{9D7B26C5-4107-4FEC-AEDC-1716B250A1EF}</a:tableStyleId>
              </a:tblPr>
              <a:tblGrid>
                <a:gridCol w="1591500">
                  <a:extLst>
                    <a:ext uri="{9D8B030D-6E8A-4147-A177-3AD203B41FA5}">
                      <a16:colId xmlns:a16="http://schemas.microsoft.com/office/drawing/2014/main" val="1771889917"/>
                    </a:ext>
                  </a:extLst>
                </a:gridCol>
                <a:gridCol w="2976318">
                  <a:extLst>
                    <a:ext uri="{9D8B030D-6E8A-4147-A177-3AD203B41FA5}">
                      <a16:colId xmlns:a16="http://schemas.microsoft.com/office/drawing/2014/main" val="1424312001"/>
                    </a:ext>
                  </a:extLst>
                </a:gridCol>
                <a:gridCol w="2937488">
                  <a:extLst>
                    <a:ext uri="{9D8B030D-6E8A-4147-A177-3AD203B41FA5}">
                      <a16:colId xmlns:a16="http://schemas.microsoft.com/office/drawing/2014/main" val="516321789"/>
                    </a:ext>
                  </a:extLst>
                </a:gridCol>
                <a:gridCol w="3634449">
                  <a:extLst>
                    <a:ext uri="{9D8B030D-6E8A-4147-A177-3AD203B41FA5}">
                      <a16:colId xmlns:a16="http://schemas.microsoft.com/office/drawing/2014/main" val="888293372"/>
                    </a:ext>
                  </a:extLst>
                </a:gridCol>
              </a:tblGrid>
              <a:tr h="445476">
                <a:tc>
                  <a:txBody>
                    <a:bodyPr/>
                    <a:lstStyle/>
                    <a:p>
                      <a:r>
                        <a:rPr lang="en-US" b="1"/>
                        <a:t>Approach</a:t>
                      </a:r>
                    </a:p>
                  </a:txBody>
                  <a:tcPr/>
                </a:tc>
                <a:tc>
                  <a:txBody>
                    <a:bodyPr/>
                    <a:lstStyle/>
                    <a:p>
                      <a:pPr lvl="0">
                        <a:buNone/>
                      </a:pPr>
                      <a:r>
                        <a:rPr lang="en-US" sz="1800" b="1" i="0" u="none" strike="noStrike" noProof="0">
                          <a:latin typeface="Calibri"/>
                        </a:rPr>
                        <a:t>Down Sampling  ARIMA</a:t>
                      </a:r>
                      <a:endParaRPr lang="en-US" b="1"/>
                    </a:p>
                  </a:txBody>
                  <a:tcPr/>
                </a:tc>
                <a:tc>
                  <a:txBody>
                    <a:bodyPr/>
                    <a:lstStyle/>
                    <a:p>
                      <a:r>
                        <a:rPr lang="en-US"/>
                        <a:t>Regression with ARIMA Error</a:t>
                      </a:r>
                    </a:p>
                  </a:txBody>
                  <a:tcPr/>
                </a:tc>
                <a:tc>
                  <a:txBody>
                    <a:bodyPr/>
                    <a:lstStyle/>
                    <a:p>
                      <a:r>
                        <a:rPr lang="en-US"/>
                        <a:t>LSTM</a:t>
                      </a:r>
                    </a:p>
                  </a:txBody>
                  <a:tcPr/>
                </a:tc>
                <a:extLst>
                  <a:ext uri="{0D108BD9-81ED-4DB2-BD59-A6C34878D82A}">
                    <a16:rowId xmlns:a16="http://schemas.microsoft.com/office/drawing/2014/main" val="3796085726"/>
                  </a:ext>
                </a:extLst>
              </a:tr>
              <a:tr h="445476">
                <a:tc>
                  <a:txBody>
                    <a:bodyPr/>
                    <a:lstStyle/>
                    <a:p>
                      <a:r>
                        <a:rPr lang="en-US" b="1"/>
                        <a:t>Train RMSE</a:t>
                      </a:r>
                    </a:p>
                  </a:txBody>
                  <a:tcPr/>
                </a:tc>
                <a:tc>
                  <a:txBody>
                    <a:bodyPr/>
                    <a:lstStyle/>
                    <a:p>
                      <a:pPr lvl="0">
                        <a:buNone/>
                      </a:pPr>
                      <a:r>
                        <a:rPr lang="en-US" sz="1800" b="0" i="0" u="none" strike="noStrike" noProof="0">
                          <a:latin typeface="Calibri"/>
                        </a:rPr>
                        <a:t>30228.8853</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14911.731</a:t>
                      </a:r>
                      <a:endParaRPr lang="en-US"/>
                    </a:p>
                  </a:txBody>
                  <a:tcPr/>
                </a:tc>
                <a:tc>
                  <a:txBody>
                    <a:bodyPr/>
                    <a:lstStyle/>
                    <a:p>
                      <a:pPr lvl="0">
                        <a:buNone/>
                      </a:pPr>
                      <a:r>
                        <a:rPr lang="en-US" sz="1800" b="0" i="0" u="none" strike="noStrike" noProof="0"/>
                        <a:t>7756.18</a:t>
                      </a:r>
                      <a:endParaRPr lang="en-US"/>
                    </a:p>
                  </a:txBody>
                  <a:tcPr/>
                </a:tc>
                <a:extLst>
                  <a:ext uri="{0D108BD9-81ED-4DB2-BD59-A6C34878D82A}">
                    <a16:rowId xmlns:a16="http://schemas.microsoft.com/office/drawing/2014/main" val="1068422464"/>
                  </a:ext>
                </a:extLst>
              </a:tr>
              <a:tr h="445476">
                <a:tc>
                  <a:txBody>
                    <a:bodyPr/>
                    <a:lstStyle/>
                    <a:p>
                      <a:r>
                        <a:rPr lang="en-US" b="1"/>
                        <a:t>Test RMSE</a:t>
                      </a:r>
                    </a:p>
                  </a:txBody>
                  <a:tcPr/>
                </a:tc>
                <a:tc>
                  <a:txBody>
                    <a:bodyPr/>
                    <a:lstStyle/>
                    <a:p>
                      <a:pPr lvl="0">
                        <a:buNone/>
                      </a:pPr>
                      <a:r>
                        <a:rPr lang="en-US" sz="1800" b="0" i="0" u="none" strike="noStrike" noProof="0">
                          <a:latin typeface="Calibri"/>
                        </a:rPr>
                        <a:t>528.3937</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620.672</a:t>
                      </a:r>
                      <a:endParaRPr lang="en-US"/>
                    </a:p>
                  </a:txBody>
                  <a:tcPr/>
                </a:tc>
                <a:tc>
                  <a:txBody>
                    <a:bodyPr/>
                    <a:lstStyle/>
                    <a:p>
                      <a:pPr lvl="0">
                        <a:buNone/>
                      </a:pPr>
                      <a:r>
                        <a:rPr lang="en-US" sz="1800" b="0" i="0" u="none" strike="noStrike" noProof="0"/>
                        <a:t>1610.41</a:t>
                      </a:r>
                      <a:endParaRPr lang="en-US"/>
                    </a:p>
                  </a:txBody>
                  <a:tcPr/>
                </a:tc>
                <a:extLst>
                  <a:ext uri="{0D108BD9-81ED-4DB2-BD59-A6C34878D82A}">
                    <a16:rowId xmlns:a16="http://schemas.microsoft.com/office/drawing/2014/main" val="1470634408"/>
                  </a:ext>
                </a:extLst>
              </a:tr>
              <a:tr h="445476">
                <a:tc>
                  <a:txBody>
                    <a:bodyPr/>
                    <a:lstStyle/>
                    <a:p>
                      <a:r>
                        <a:rPr lang="en-US" b="1"/>
                        <a:t>Pros</a:t>
                      </a:r>
                    </a:p>
                  </a:txBody>
                  <a:tcPr/>
                </a:tc>
                <a:tc>
                  <a:txBody>
                    <a:bodyPr/>
                    <a:lstStyle/>
                    <a:p>
                      <a:pPr lvl="0">
                        <a:buNone/>
                      </a:pPr>
                      <a:r>
                        <a:rPr lang="en-US" sz="1800" b="0" i="0" u="none" strike="noStrike" noProof="0"/>
                        <a:t>Smooth variance </a:t>
                      </a:r>
                      <a:endParaRPr lang="en-US"/>
                    </a:p>
                  </a:txBody>
                  <a:tcPr/>
                </a:tc>
                <a:tc>
                  <a:txBody>
                    <a:bodyPr/>
                    <a:lstStyle/>
                    <a:p>
                      <a:endParaRPr lang="en-US"/>
                    </a:p>
                  </a:txBody>
                  <a:tcPr/>
                </a:tc>
                <a:tc>
                  <a:txBody>
                    <a:bodyPr/>
                    <a:lstStyle/>
                    <a:p>
                      <a:r>
                        <a:rPr lang="en-US"/>
                        <a:t>Lower generalization gap</a:t>
                      </a:r>
                    </a:p>
                  </a:txBody>
                  <a:tcPr/>
                </a:tc>
                <a:extLst>
                  <a:ext uri="{0D108BD9-81ED-4DB2-BD59-A6C34878D82A}">
                    <a16:rowId xmlns:a16="http://schemas.microsoft.com/office/drawing/2014/main" val="240494883"/>
                  </a:ext>
                </a:extLst>
              </a:tr>
              <a:tr h="445476">
                <a:tc>
                  <a:txBody>
                    <a:bodyPr/>
                    <a:lstStyle/>
                    <a:p>
                      <a:r>
                        <a:rPr lang="en-US" b="1"/>
                        <a:t>Cons</a:t>
                      </a:r>
                    </a:p>
                  </a:txBody>
                  <a:tcPr/>
                </a:tc>
                <a:tc>
                  <a:txBody>
                    <a:bodyPr/>
                    <a:lstStyle/>
                    <a:p>
                      <a:r>
                        <a:rPr lang="en-US"/>
                        <a:t>Loss of Information</a:t>
                      </a:r>
                    </a:p>
                  </a:txBody>
                  <a:tcPr/>
                </a:tc>
                <a:tc>
                  <a:txBody>
                    <a:bodyPr/>
                    <a:lstStyle/>
                    <a:p>
                      <a:pPr lvl="0">
                        <a:buNone/>
                      </a:pPr>
                      <a:r>
                        <a:rPr lang="en-US" sz="1800" b="0" i="0" u="none" strike="noStrike" noProof="0">
                          <a:latin typeface="Calibri"/>
                        </a:rPr>
                        <a:t>Capture complex seasonality </a:t>
                      </a:r>
                      <a:endParaRPr lang="en-US"/>
                    </a:p>
                  </a:txBody>
                  <a:tcPr/>
                </a:tc>
                <a:tc>
                  <a:txBody>
                    <a:bodyPr/>
                    <a:lstStyle/>
                    <a:p>
                      <a:r>
                        <a:rPr lang="en-US"/>
                        <a:t>No long-term dependency in data</a:t>
                      </a:r>
                      <a:endParaRPr lang="en-US" err="1"/>
                    </a:p>
                  </a:txBody>
                  <a:tcPr/>
                </a:tc>
                <a:extLst>
                  <a:ext uri="{0D108BD9-81ED-4DB2-BD59-A6C34878D82A}">
                    <a16:rowId xmlns:a16="http://schemas.microsoft.com/office/drawing/2014/main" val="3519092090"/>
                  </a:ext>
                </a:extLst>
              </a:tr>
            </a:tbl>
          </a:graphicData>
        </a:graphic>
      </p:graphicFrame>
    </p:spTree>
    <p:extLst>
      <p:ext uri="{BB962C8B-B14F-4D97-AF65-F5344CB8AC3E}">
        <p14:creationId xmlns:p14="http://schemas.microsoft.com/office/powerpoint/2010/main" val="36964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7634786" y="637827"/>
            <a:ext cx="4454723" cy="1676603"/>
          </a:xfrm>
        </p:spPr>
        <p:txBody>
          <a:bodyPr vert="horz" lIns="91440" tIns="45720" rIns="91440" bIns="45720" rtlCol="0" anchor="ctr">
            <a:normAutofit/>
          </a:bodyPr>
          <a:lstStyle/>
          <a:p>
            <a:r>
              <a:rPr lang="en-US" sz="4000" b="1">
                <a:ea typeface="+mj-lt"/>
                <a:cs typeface="+mj-lt"/>
              </a:rPr>
              <a:t>Intervention Analysis</a:t>
            </a:r>
            <a:endParaRPr lang="en-US"/>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202">
            <a:extLst>
              <a:ext uri="{FF2B5EF4-FFF2-40B4-BE49-F238E27FC236}">
                <a16:creationId xmlns:a16="http://schemas.microsoft.com/office/drawing/2014/main" id="{1F530D26-451C-42E9-9498-6DFA2AC559F0}"/>
              </a:ext>
            </a:extLst>
          </p:cNvPr>
          <p:cNvGraphicFramePr/>
          <p:nvPr>
            <p:extLst>
              <p:ext uri="{D42A27DB-BD31-4B8C-83A1-F6EECF244321}">
                <p14:modId xmlns:p14="http://schemas.microsoft.com/office/powerpoint/2010/main" val="3861304858"/>
              </p:ext>
            </p:extLst>
          </p:nvPr>
        </p:nvGraphicFramePr>
        <p:xfrm>
          <a:off x="7700597" y="2332182"/>
          <a:ext cx="4308229" cy="2669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16" descr="Chart, line chart&#10;&#10;Description automatically generated">
            <a:extLst>
              <a:ext uri="{FF2B5EF4-FFF2-40B4-BE49-F238E27FC236}">
                <a16:creationId xmlns:a16="http://schemas.microsoft.com/office/drawing/2014/main" id="{323E30D6-E827-4A4D-86A3-3EACD9939061}"/>
              </a:ext>
            </a:extLst>
          </p:cNvPr>
          <p:cNvPicPr>
            <a:picLocks noChangeAspect="1"/>
          </p:cNvPicPr>
          <p:nvPr/>
        </p:nvPicPr>
        <p:blipFill>
          <a:blip r:embed="rId8"/>
          <a:stretch>
            <a:fillRect/>
          </a:stretch>
        </p:blipFill>
        <p:spPr>
          <a:xfrm>
            <a:off x="640082" y="640852"/>
            <a:ext cx="6281223" cy="5403767"/>
          </a:xfrm>
          <a:prstGeom prst="rect">
            <a:avLst/>
          </a:prstGeom>
        </p:spPr>
      </p:pic>
      <p:sp>
        <p:nvSpPr>
          <p:cNvPr id="37" name="Arrow: Right 36">
            <a:extLst>
              <a:ext uri="{FF2B5EF4-FFF2-40B4-BE49-F238E27FC236}">
                <a16:creationId xmlns:a16="http://schemas.microsoft.com/office/drawing/2014/main" id="{83768F9E-E2C8-4FEC-90A7-0FE47AED1A1A}"/>
              </a:ext>
            </a:extLst>
          </p:cNvPr>
          <p:cNvSpPr/>
          <p:nvPr/>
        </p:nvSpPr>
        <p:spPr>
          <a:xfrm rot="3370684">
            <a:off x="1716260" y="4254383"/>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2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7634786" y="629266"/>
            <a:ext cx="4454723" cy="1368379"/>
          </a:xfrm>
        </p:spPr>
        <p:txBody>
          <a:bodyPr vert="horz" lIns="91440" tIns="45720" rIns="91440" bIns="45720" rtlCol="0" anchor="ctr">
            <a:normAutofit/>
          </a:bodyPr>
          <a:lstStyle/>
          <a:p>
            <a:r>
              <a:rPr lang="en-US" sz="4000" b="1">
                <a:ea typeface="+mj-lt"/>
                <a:cs typeface="+mj-lt"/>
              </a:rPr>
              <a:t>Intervention Analysis</a:t>
            </a:r>
            <a:endParaRPr lang="en-US"/>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202">
            <a:extLst>
              <a:ext uri="{FF2B5EF4-FFF2-40B4-BE49-F238E27FC236}">
                <a16:creationId xmlns:a16="http://schemas.microsoft.com/office/drawing/2014/main" id="{BE702406-01B1-47C5-BF54-74BB9E5D6478}"/>
              </a:ext>
            </a:extLst>
          </p:cNvPr>
          <p:cNvGraphicFramePr/>
          <p:nvPr>
            <p:extLst>
              <p:ext uri="{D42A27DB-BD31-4B8C-83A1-F6EECF244321}">
                <p14:modId xmlns:p14="http://schemas.microsoft.com/office/powerpoint/2010/main" val="1357221208"/>
              </p:ext>
            </p:extLst>
          </p:nvPr>
        </p:nvGraphicFramePr>
        <p:xfrm>
          <a:off x="7700597" y="2332182"/>
          <a:ext cx="4308229" cy="2275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21" descr="Chart&#10;&#10;Description automatically generated">
            <a:extLst>
              <a:ext uri="{FF2B5EF4-FFF2-40B4-BE49-F238E27FC236}">
                <a16:creationId xmlns:a16="http://schemas.microsoft.com/office/drawing/2014/main" id="{7286C457-351E-43A7-A63B-2CC0ABC67EA1}"/>
              </a:ext>
            </a:extLst>
          </p:cNvPr>
          <p:cNvPicPr>
            <a:picLocks noChangeAspect="1"/>
          </p:cNvPicPr>
          <p:nvPr/>
        </p:nvPicPr>
        <p:blipFill>
          <a:blip r:embed="rId8"/>
          <a:stretch>
            <a:fillRect/>
          </a:stretch>
        </p:blipFill>
        <p:spPr>
          <a:xfrm>
            <a:off x="1177678" y="741486"/>
            <a:ext cx="5188986" cy="2637264"/>
          </a:xfrm>
          <a:prstGeom prst="rect">
            <a:avLst/>
          </a:prstGeom>
        </p:spPr>
      </p:pic>
      <p:pic>
        <p:nvPicPr>
          <p:cNvPr id="24" name="Picture 23" descr="Chart&#10;&#10;Description automatically generated">
            <a:extLst>
              <a:ext uri="{FF2B5EF4-FFF2-40B4-BE49-F238E27FC236}">
                <a16:creationId xmlns:a16="http://schemas.microsoft.com/office/drawing/2014/main" id="{2438BBDE-5EEC-49CC-AB5F-671E6A92BC2A}"/>
              </a:ext>
            </a:extLst>
          </p:cNvPr>
          <p:cNvPicPr>
            <a:picLocks noChangeAspect="1"/>
          </p:cNvPicPr>
          <p:nvPr/>
        </p:nvPicPr>
        <p:blipFill>
          <a:blip r:embed="rId9"/>
          <a:stretch>
            <a:fillRect/>
          </a:stretch>
        </p:blipFill>
        <p:spPr>
          <a:xfrm>
            <a:off x="1073534" y="3672583"/>
            <a:ext cx="5387310" cy="2349424"/>
          </a:xfrm>
          <a:prstGeom prst="rect">
            <a:avLst/>
          </a:prstGeom>
        </p:spPr>
      </p:pic>
    </p:spTree>
    <p:extLst>
      <p:ext uri="{BB962C8B-B14F-4D97-AF65-F5344CB8AC3E}">
        <p14:creationId xmlns:p14="http://schemas.microsoft.com/office/powerpoint/2010/main" val="361080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7634786" y="629266"/>
            <a:ext cx="4566026" cy="1368379"/>
          </a:xfrm>
        </p:spPr>
        <p:txBody>
          <a:bodyPr vert="horz" lIns="91440" tIns="45720" rIns="91440" bIns="45720" rtlCol="0" anchor="ctr">
            <a:normAutofit/>
          </a:bodyPr>
          <a:lstStyle/>
          <a:p>
            <a:r>
              <a:rPr lang="en-US" sz="4000" b="1">
                <a:ea typeface="+mj-lt"/>
                <a:cs typeface="+mj-lt"/>
              </a:rPr>
              <a:t> Intervention Analysis</a:t>
            </a:r>
            <a:endParaRPr lang="en-US"/>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Diagram 202">
            <a:extLst>
              <a:ext uri="{FF2B5EF4-FFF2-40B4-BE49-F238E27FC236}">
                <a16:creationId xmlns:a16="http://schemas.microsoft.com/office/drawing/2014/main" id="{8AFC28AD-2B60-49E3-A63D-359EC9D7D944}"/>
              </a:ext>
            </a:extLst>
          </p:cNvPr>
          <p:cNvGraphicFramePr/>
          <p:nvPr>
            <p:extLst>
              <p:ext uri="{D42A27DB-BD31-4B8C-83A1-F6EECF244321}">
                <p14:modId xmlns:p14="http://schemas.microsoft.com/office/powerpoint/2010/main" val="2777007113"/>
              </p:ext>
            </p:extLst>
          </p:nvPr>
        </p:nvGraphicFramePr>
        <p:xfrm>
          <a:off x="7769091" y="2374990"/>
          <a:ext cx="4119870" cy="2001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Picture 26" descr="Chart&#10;&#10;Description automatically generated">
            <a:extLst>
              <a:ext uri="{FF2B5EF4-FFF2-40B4-BE49-F238E27FC236}">
                <a16:creationId xmlns:a16="http://schemas.microsoft.com/office/drawing/2014/main" id="{1F03C921-B7DD-4699-B5C4-2CBF5CB3B3C1}"/>
              </a:ext>
            </a:extLst>
          </p:cNvPr>
          <p:cNvPicPr>
            <a:picLocks noChangeAspect="1"/>
          </p:cNvPicPr>
          <p:nvPr/>
        </p:nvPicPr>
        <p:blipFill>
          <a:blip r:embed="rId8"/>
          <a:stretch>
            <a:fillRect/>
          </a:stretch>
        </p:blipFill>
        <p:spPr>
          <a:xfrm>
            <a:off x="576776" y="634182"/>
            <a:ext cx="6256980" cy="2559184"/>
          </a:xfrm>
          <a:prstGeom prst="rect">
            <a:avLst/>
          </a:prstGeom>
        </p:spPr>
      </p:pic>
      <p:pic>
        <p:nvPicPr>
          <p:cNvPr id="29" name="Picture 28" descr="Table&#10;&#10;Description automatically generated">
            <a:extLst>
              <a:ext uri="{FF2B5EF4-FFF2-40B4-BE49-F238E27FC236}">
                <a16:creationId xmlns:a16="http://schemas.microsoft.com/office/drawing/2014/main" id="{6B169147-14E8-4050-9C6A-659B376A21FC}"/>
              </a:ext>
            </a:extLst>
          </p:cNvPr>
          <p:cNvPicPr>
            <a:picLocks noChangeAspect="1"/>
          </p:cNvPicPr>
          <p:nvPr/>
        </p:nvPicPr>
        <p:blipFill>
          <a:blip r:embed="rId9"/>
          <a:stretch>
            <a:fillRect/>
          </a:stretch>
        </p:blipFill>
        <p:spPr>
          <a:xfrm>
            <a:off x="722391" y="3273405"/>
            <a:ext cx="6256981" cy="2733675"/>
          </a:xfrm>
          <a:prstGeom prst="rect">
            <a:avLst/>
          </a:prstGeom>
        </p:spPr>
      </p:pic>
    </p:spTree>
    <p:extLst>
      <p:ext uri="{BB962C8B-B14F-4D97-AF65-F5344CB8AC3E}">
        <p14:creationId xmlns:p14="http://schemas.microsoft.com/office/powerpoint/2010/main" val="2498447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7634786" y="629266"/>
            <a:ext cx="4566026" cy="1368379"/>
          </a:xfrm>
        </p:spPr>
        <p:txBody>
          <a:bodyPr vert="horz" lIns="91440" tIns="45720" rIns="91440" bIns="45720" rtlCol="0" anchor="ctr">
            <a:normAutofit/>
          </a:bodyPr>
          <a:lstStyle/>
          <a:p>
            <a:r>
              <a:rPr lang="en-US" sz="4000" b="1">
                <a:ea typeface="+mj-lt"/>
                <a:cs typeface="+mj-lt"/>
              </a:rPr>
              <a:t>Future Work – Intervention Analysis</a:t>
            </a:r>
            <a:endParaRPr lang="en-US">
              <a:ea typeface="+mj-lt"/>
              <a:cs typeface="+mj-lt"/>
            </a:endParaRP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2F2E0E-5A3B-4027-960C-186989B5DB4C}"/>
              </a:ext>
            </a:extLst>
          </p:cNvPr>
          <p:cNvPicPr>
            <a:picLocks noChangeAspect="1"/>
          </p:cNvPicPr>
          <p:nvPr/>
        </p:nvPicPr>
        <p:blipFill>
          <a:blip r:embed="rId3"/>
          <a:stretch>
            <a:fillRect/>
          </a:stretch>
        </p:blipFill>
        <p:spPr>
          <a:xfrm>
            <a:off x="987917" y="630184"/>
            <a:ext cx="5397893" cy="3088588"/>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41BC8AFE-3EA2-4987-99BF-7C16BBC3605A}"/>
              </a:ext>
            </a:extLst>
          </p:cNvPr>
          <p:cNvPicPr>
            <a:picLocks noChangeAspect="1"/>
          </p:cNvPicPr>
          <p:nvPr/>
        </p:nvPicPr>
        <p:blipFill>
          <a:blip r:embed="rId4"/>
          <a:stretch>
            <a:fillRect/>
          </a:stretch>
        </p:blipFill>
        <p:spPr>
          <a:xfrm>
            <a:off x="663183" y="3709603"/>
            <a:ext cx="6219825" cy="2411473"/>
          </a:xfrm>
          <a:prstGeom prst="rect">
            <a:avLst/>
          </a:prstGeom>
        </p:spPr>
      </p:pic>
      <p:graphicFrame>
        <p:nvGraphicFramePr>
          <p:cNvPr id="9" name="Diagram 202">
            <a:extLst>
              <a:ext uri="{FF2B5EF4-FFF2-40B4-BE49-F238E27FC236}">
                <a16:creationId xmlns:a16="http://schemas.microsoft.com/office/drawing/2014/main" id="{63DE01C3-3223-434B-9986-579865A579D7}"/>
              </a:ext>
            </a:extLst>
          </p:cNvPr>
          <p:cNvGraphicFramePr/>
          <p:nvPr>
            <p:extLst>
              <p:ext uri="{D42A27DB-BD31-4B8C-83A1-F6EECF244321}">
                <p14:modId xmlns:p14="http://schemas.microsoft.com/office/powerpoint/2010/main" val="388703161"/>
              </p:ext>
            </p:extLst>
          </p:nvPr>
        </p:nvGraphicFramePr>
        <p:xfrm>
          <a:off x="7700597" y="2349305"/>
          <a:ext cx="4308229" cy="29260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6959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C6A7BD-D6EB-4B96-AA22-85020EDD88E0}"/>
              </a:ext>
            </a:extLst>
          </p:cNvPr>
          <p:cNvSpPr/>
          <p:nvPr/>
        </p:nvSpPr>
        <p:spPr>
          <a:xfrm>
            <a:off x="1345688" y="3628920"/>
            <a:ext cx="9504189" cy="104684"/>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Oval 6">
            <a:extLst>
              <a:ext uri="{FF2B5EF4-FFF2-40B4-BE49-F238E27FC236}">
                <a16:creationId xmlns:a16="http://schemas.microsoft.com/office/drawing/2014/main" id="{DA38BF15-FC17-49C9-94E6-12830C11D21D}"/>
              </a:ext>
            </a:extLst>
          </p:cNvPr>
          <p:cNvSpPr/>
          <p:nvPr/>
        </p:nvSpPr>
        <p:spPr>
          <a:xfrm>
            <a:off x="1248298" y="3228867"/>
            <a:ext cx="912175" cy="912175"/>
          </a:xfrm>
          <a:prstGeom prst="ellipse">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b="1">
              <a:solidFill>
                <a:schemeClr val="tx1"/>
              </a:solidFill>
              <a:latin typeface="Avenir"/>
              <a:cs typeface="Calibri"/>
            </a:endParaRPr>
          </a:p>
        </p:txBody>
      </p:sp>
      <p:sp>
        <p:nvSpPr>
          <p:cNvPr id="8" name="Oval 7">
            <a:extLst>
              <a:ext uri="{FF2B5EF4-FFF2-40B4-BE49-F238E27FC236}">
                <a16:creationId xmlns:a16="http://schemas.microsoft.com/office/drawing/2014/main" id="{7063A784-F723-4937-8029-AC777B9FDC7E}"/>
              </a:ext>
            </a:extLst>
          </p:cNvPr>
          <p:cNvSpPr/>
          <p:nvPr/>
        </p:nvSpPr>
        <p:spPr>
          <a:xfrm>
            <a:off x="4221816" y="3221382"/>
            <a:ext cx="912175" cy="912175"/>
          </a:xfrm>
          <a:prstGeom prst="ellipse">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Avenir"/>
              <a:cs typeface="Calibri"/>
            </a:endParaRPr>
          </a:p>
        </p:txBody>
      </p:sp>
      <p:sp>
        <p:nvSpPr>
          <p:cNvPr id="11" name="Oval 10">
            <a:extLst>
              <a:ext uri="{FF2B5EF4-FFF2-40B4-BE49-F238E27FC236}">
                <a16:creationId xmlns:a16="http://schemas.microsoft.com/office/drawing/2014/main" id="{9D0E4752-C989-4868-9BBB-46DC2E61AE87}"/>
              </a:ext>
            </a:extLst>
          </p:cNvPr>
          <p:cNvSpPr/>
          <p:nvPr/>
        </p:nvSpPr>
        <p:spPr>
          <a:xfrm>
            <a:off x="7123781" y="3228197"/>
            <a:ext cx="912175" cy="912175"/>
          </a:xfrm>
          <a:prstGeom prst="ellipse">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Avenir"/>
              <a:cs typeface="Calibri"/>
            </a:endParaRPr>
          </a:p>
        </p:txBody>
      </p:sp>
      <p:sp>
        <p:nvSpPr>
          <p:cNvPr id="12" name="Oval 11">
            <a:extLst>
              <a:ext uri="{FF2B5EF4-FFF2-40B4-BE49-F238E27FC236}">
                <a16:creationId xmlns:a16="http://schemas.microsoft.com/office/drawing/2014/main" id="{E0CD100A-0DD0-487F-BAC7-24506D603AB0}"/>
              </a:ext>
            </a:extLst>
          </p:cNvPr>
          <p:cNvSpPr/>
          <p:nvPr/>
        </p:nvSpPr>
        <p:spPr>
          <a:xfrm>
            <a:off x="10022819" y="3221046"/>
            <a:ext cx="912175" cy="912175"/>
          </a:xfrm>
          <a:prstGeom prst="ellipse">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latin typeface="Avenir"/>
              <a:cs typeface="Calibri"/>
            </a:endParaRPr>
          </a:p>
        </p:txBody>
      </p:sp>
      <p:sp>
        <p:nvSpPr>
          <p:cNvPr id="14" name="Rectangle 13">
            <a:extLst>
              <a:ext uri="{FF2B5EF4-FFF2-40B4-BE49-F238E27FC236}">
                <a16:creationId xmlns:a16="http://schemas.microsoft.com/office/drawing/2014/main" id="{24D93624-4BE2-402E-BC2A-7F4AE0874A13}"/>
              </a:ext>
            </a:extLst>
          </p:cNvPr>
          <p:cNvSpPr/>
          <p:nvPr/>
        </p:nvSpPr>
        <p:spPr>
          <a:xfrm>
            <a:off x="793724" y="4232071"/>
            <a:ext cx="1908088" cy="400110"/>
          </a:xfrm>
          <a:prstGeom prst="rect">
            <a:avLst/>
          </a:prstGeom>
        </p:spPr>
        <p:txBody>
          <a:bodyPr wrap="square" lIns="91440" tIns="45720" rIns="91440" bIns="45720" anchor="t">
            <a:spAutoFit/>
          </a:bodyPr>
          <a:lstStyle/>
          <a:p>
            <a:pPr algn="ctr"/>
            <a:endParaRPr lang="en-US" sz="2000" b="1">
              <a:latin typeface="Avenir Next LT Pro"/>
            </a:endParaRPr>
          </a:p>
        </p:txBody>
      </p:sp>
      <p:sp>
        <p:nvSpPr>
          <p:cNvPr id="17" name="Rectangle 16">
            <a:extLst>
              <a:ext uri="{FF2B5EF4-FFF2-40B4-BE49-F238E27FC236}">
                <a16:creationId xmlns:a16="http://schemas.microsoft.com/office/drawing/2014/main" id="{1D7A2E2F-6675-48FF-A672-20062B4A61AC}"/>
              </a:ext>
            </a:extLst>
          </p:cNvPr>
          <p:cNvSpPr/>
          <p:nvPr/>
        </p:nvSpPr>
        <p:spPr>
          <a:xfrm>
            <a:off x="3349003" y="2780797"/>
            <a:ext cx="2664359" cy="400110"/>
          </a:xfrm>
          <a:prstGeom prst="rect">
            <a:avLst/>
          </a:prstGeom>
        </p:spPr>
        <p:txBody>
          <a:bodyPr wrap="square" lIns="91440" tIns="45720" rIns="91440" bIns="45720" anchor="t">
            <a:spAutoFit/>
          </a:bodyPr>
          <a:lstStyle/>
          <a:p>
            <a:pPr algn="ctr"/>
            <a:endParaRPr lang="en-US" sz="2000" b="1">
              <a:latin typeface="Avenir Next LT Pro"/>
              <a:cs typeface="Calibri" panose="020F0502020204030204"/>
            </a:endParaRPr>
          </a:p>
        </p:txBody>
      </p:sp>
      <p:sp>
        <p:nvSpPr>
          <p:cNvPr id="18" name="Rectangle 17">
            <a:extLst>
              <a:ext uri="{FF2B5EF4-FFF2-40B4-BE49-F238E27FC236}">
                <a16:creationId xmlns:a16="http://schemas.microsoft.com/office/drawing/2014/main" id="{A2C98228-699C-413B-8638-4708115BBF03}"/>
              </a:ext>
            </a:extLst>
          </p:cNvPr>
          <p:cNvSpPr/>
          <p:nvPr/>
        </p:nvSpPr>
        <p:spPr>
          <a:xfrm>
            <a:off x="5888077" y="4197784"/>
            <a:ext cx="4017801" cy="400110"/>
          </a:xfrm>
          <a:prstGeom prst="rect">
            <a:avLst/>
          </a:prstGeom>
        </p:spPr>
        <p:txBody>
          <a:bodyPr wrap="square" lIns="91440" tIns="45720" rIns="91440" bIns="45720" anchor="t">
            <a:spAutoFit/>
          </a:bodyPr>
          <a:lstStyle/>
          <a:p>
            <a:endParaRPr lang="en-US" sz="2000" b="1">
              <a:latin typeface="Avenir Next LT Pro"/>
            </a:endParaRPr>
          </a:p>
        </p:txBody>
      </p:sp>
      <p:sp>
        <p:nvSpPr>
          <p:cNvPr id="19" name="Rectangle 18">
            <a:extLst>
              <a:ext uri="{FF2B5EF4-FFF2-40B4-BE49-F238E27FC236}">
                <a16:creationId xmlns:a16="http://schemas.microsoft.com/office/drawing/2014/main" id="{622DC39C-B3F9-4CD5-9B52-3AE8C8CBC22C}"/>
              </a:ext>
            </a:extLst>
          </p:cNvPr>
          <p:cNvSpPr/>
          <p:nvPr/>
        </p:nvSpPr>
        <p:spPr>
          <a:xfrm>
            <a:off x="9238490" y="2780796"/>
            <a:ext cx="2578459" cy="400110"/>
          </a:xfrm>
          <a:prstGeom prst="rect">
            <a:avLst/>
          </a:prstGeom>
        </p:spPr>
        <p:txBody>
          <a:bodyPr wrap="square" lIns="91440" tIns="45720" rIns="91440" bIns="45720" anchor="t">
            <a:spAutoFit/>
          </a:bodyPr>
          <a:lstStyle/>
          <a:p>
            <a:endParaRPr lang="en-US" sz="2000" b="1">
              <a:latin typeface="Avenir Next LT Pro"/>
            </a:endParaRPr>
          </a:p>
        </p:txBody>
      </p:sp>
      <p:sp>
        <p:nvSpPr>
          <p:cNvPr id="3" name="Title 1">
            <a:extLst>
              <a:ext uri="{FF2B5EF4-FFF2-40B4-BE49-F238E27FC236}">
                <a16:creationId xmlns:a16="http://schemas.microsoft.com/office/drawing/2014/main" id="{8FB2767A-2F86-4FD4-87CA-5E163599E053}"/>
              </a:ext>
            </a:extLst>
          </p:cNvPr>
          <p:cNvSpPr>
            <a:spLocks noGrp="1"/>
          </p:cNvSpPr>
          <p:nvPr>
            <p:ph type="title"/>
          </p:nvPr>
        </p:nvSpPr>
        <p:spPr/>
        <p:txBody>
          <a:bodyPr/>
          <a:lstStyle/>
          <a:p>
            <a:r>
              <a:rPr lang="en-US" b="1">
                <a:latin typeface="Avenir Next LT Pro"/>
              </a:rPr>
              <a:t>Agenda</a:t>
            </a:r>
            <a:endParaRPr lang="en-US"/>
          </a:p>
        </p:txBody>
      </p:sp>
      <p:sp>
        <p:nvSpPr>
          <p:cNvPr id="4" name="TextBox 3">
            <a:extLst>
              <a:ext uri="{FF2B5EF4-FFF2-40B4-BE49-F238E27FC236}">
                <a16:creationId xmlns:a16="http://schemas.microsoft.com/office/drawing/2014/main" id="{558A78AB-4102-4595-AE2E-70CC013366D0}"/>
              </a:ext>
            </a:extLst>
          </p:cNvPr>
          <p:cNvSpPr txBox="1"/>
          <p:nvPr/>
        </p:nvSpPr>
        <p:spPr>
          <a:xfrm>
            <a:off x="1060938" y="4196861"/>
            <a:ext cx="272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Introduction</a:t>
            </a:r>
          </a:p>
        </p:txBody>
      </p:sp>
      <p:sp>
        <p:nvSpPr>
          <p:cNvPr id="15" name="TextBox 14">
            <a:extLst>
              <a:ext uri="{FF2B5EF4-FFF2-40B4-BE49-F238E27FC236}">
                <a16:creationId xmlns:a16="http://schemas.microsoft.com/office/drawing/2014/main" id="{38B1E94A-AD8E-4A00-8F7A-5880BB920DAB}"/>
              </a:ext>
            </a:extLst>
          </p:cNvPr>
          <p:cNvSpPr txBox="1"/>
          <p:nvPr/>
        </p:nvSpPr>
        <p:spPr>
          <a:xfrm>
            <a:off x="3889130" y="2812072"/>
            <a:ext cx="272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Proposed Approach</a:t>
            </a:r>
            <a:endParaRPr lang="en-US" b="1">
              <a:cs typeface="Calibri"/>
            </a:endParaRPr>
          </a:p>
        </p:txBody>
      </p:sp>
      <p:sp>
        <p:nvSpPr>
          <p:cNvPr id="16" name="TextBox 15">
            <a:extLst>
              <a:ext uri="{FF2B5EF4-FFF2-40B4-BE49-F238E27FC236}">
                <a16:creationId xmlns:a16="http://schemas.microsoft.com/office/drawing/2014/main" id="{4C761EBC-FFDB-440C-912E-77E71379F2ED}"/>
              </a:ext>
            </a:extLst>
          </p:cNvPr>
          <p:cNvSpPr txBox="1"/>
          <p:nvPr/>
        </p:nvSpPr>
        <p:spPr>
          <a:xfrm>
            <a:off x="6534149" y="4130918"/>
            <a:ext cx="272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Selection</a:t>
            </a:r>
            <a:endParaRPr lang="en-US" b="1">
              <a:cs typeface="Calibri"/>
            </a:endParaRPr>
          </a:p>
        </p:txBody>
      </p:sp>
      <p:sp>
        <p:nvSpPr>
          <p:cNvPr id="22" name="TextBox 21">
            <a:extLst>
              <a:ext uri="{FF2B5EF4-FFF2-40B4-BE49-F238E27FC236}">
                <a16:creationId xmlns:a16="http://schemas.microsoft.com/office/drawing/2014/main" id="{BE813C94-B371-4BD8-A25D-18FC94508144}"/>
              </a:ext>
            </a:extLst>
          </p:cNvPr>
          <p:cNvSpPr txBox="1"/>
          <p:nvPr/>
        </p:nvSpPr>
        <p:spPr>
          <a:xfrm>
            <a:off x="9779976" y="2812071"/>
            <a:ext cx="27285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Intervention Analysis</a:t>
            </a:r>
          </a:p>
        </p:txBody>
      </p:sp>
      <p:pic>
        <p:nvPicPr>
          <p:cNvPr id="6" name="Graphic 8" descr="Bar chart with solid fill">
            <a:extLst>
              <a:ext uri="{FF2B5EF4-FFF2-40B4-BE49-F238E27FC236}">
                <a16:creationId xmlns:a16="http://schemas.microsoft.com/office/drawing/2014/main" id="{A24A77FD-60AC-4EAC-B89C-26C5C98D3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1415" y="3286857"/>
            <a:ext cx="679939" cy="687266"/>
          </a:xfrm>
          <a:prstGeom prst="rect">
            <a:avLst/>
          </a:prstGeom>
        </p:spPr>
      </p:pic>
      <p:pic>
        <p:nvPicPr>
          <p:cNvPr id="9" name="Graphic 9" descr="Future with solid fill">
            <a:extLst>
              <a:ext uri="{FF2B5EF4-FFF2-40B4-BE49-F238E27FC236}">
                <a16:creationId xmlns:a16="http://schemas.microsoft.com/office/drawing/2014/main" id="{F0F97DAC-2EEB-4FB7-84E6-3026476AD5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59512" y="3367453"/>
            <a:ext cx="635977" cy="635977"/>
          </a:xfrm>
          <a:prstGeom prst="rect">
            <a:avLst/>
          </a:prstGeom>
        </p:spPr>
      </p:pic>
      <p:pic>
        <p:nvPicPr>
          <p:cNvPr id="10" name="Graphic 22" descr="Postit Notes outline">
            <a:extLst>
              <a:ext uri="{FF2B5EF4-FFF2-40B4-BE49-F238E27FC236}">
                <a16:creationId xmlns:a16="http://schemas.microsoft.com/office/drawing/2014/main" id="{A2F1B80D-90E3-452E-9059-C049C19C65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5223" y="3345471"/>
            <a:ext cx="665286" cy="665286"/>
          </a:xfrm>
          <a:prstGeom prst="rect">
            <a:avLst/>
          </a:prstGeom>
        </p:spPr>
      </p:pic>
      <p:pic>
        <p:nvPicPr>
          <p:cNvPr id="23" name="Graphic 23" descr="Research with solid fill">
            <a:extLst>
              <a:ext uri="{FF2B5EF4-FFF2-40B4-BE49-F238E27FC236}">
                <a16:creationId xmlns:a16="http://schemas.microsoft.com/office/drawing/2014/main" id="{17378E10-AF97-4D4E-89E3-28BF610C4C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63916" y="3367453"/>
            <a:ext cx="635978" cy="621324"/>
          </a:xfrm>
          <a:prstGeom prst="rect">
            <a:avLst/>
          </a:prstGeom>
        </p:spPr>
      </p:pic>
    </p:spTree>
    <p:extLst>
      <p:ext uri="{BB962C8B-B14F-4D97-AF65-F5344CB8AC3E}">
        <p14:creationId xmlns:p14="http://schemas.microsoft.com/office/powerpoint/2010/main" val="209750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93646D-1B26-4FCE-B3A7-94158F0CC9CD}"/>
              </a:ext>
            </a:extLst>
          </p:cNvPr>
          <p:cNvSpPr/>
          <p:nvPr/>
        </p:nvSpPr>
        <p:spPr>
          <a:xfrm>
            <a:off x="-2042" y="511"/>
            <a:ext cx="12197113" cy="1114869"/>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31C652CF-F428-46F8-A195-2A90F6C30106}"/>
              </a:ext>
            </a:extLst>
          </p:cNvPr>
          <p:cNvSpPr/>
          <p:nvPr/>
        </p:nvSpPr>
        <p:spPr>
          <a:xfrm>
            <a:off x="4821459" y="296983"/>
            <a:ext cx="3573518" cy="646331"/>
          </a:xfrm>
          <a:prstGeom prst="rect">
            <a:avLst/>
          </a:prstGeom>
        </p:spPr>
        <p:txBody>
          <a:bodyPr wrap="square" lIns="91440" tIns="45720" rIns="91440" bIns="45720" anchor="t">
            <a:spAutoFit/>
          </a:bodyPr>
          <a:lstStyle/>
          <a:p>
            <a:r>
              <a:rPr lang="en-US" sz="3600" b="1">
                <a:latin typeface="Avenir Next LT Pro"/>
              </a:rPr>
              <a:t>Meet the Team</a:t>
            </a:r>
          </a:p>
        </p:txBody>
      </p:sp>
      <p:sp>
        <p:nvSpPr>
          <p:cNvPr id="14" name="Rectangle 13">
            <a:extLst>
              <a:ext uri="{FF2B5EF4-FFF2-40B4-BE49-F238E27FC236}">
                <a16:creationId xmlns:a16="http://schemas.microsoft.com/office/drawing/2014/main" id="{A62BF332-C85D-452B-9CE5-1F05D71B25C6}"/>
              </a:ext>
            </a:extLst>
          </p:cNvPr>
          <p:cNvSpPr/>
          <p:nvPr/>
        </p:nvSpPr>
        <p:spPr>
          <a:xfrm>
            <a:off x="6876438" y="2792389"/>
            <a:ext cx="2819942" cy="369332"/>
          </a:xfrm>
          <a:prstGeom prst="rect">
            <a:avLst/>
          </a:prstGeom>
        </p:spPr>
        <p:txBody>
          <a:bodyPr wrap="square">
            <a:spAutoFit/>
          </a:bodyPr>
          <a:lstStyle/>
          <a:p>
            <a:r>
              <a:rPr lang="en-US"/>
              <a:t> </a:t>
            </a:r>
          </a:p>
        </p:txBody>
      </p:sp>
      <p:sp>
        <p:nvSpPr>
          <p:cNvPr id="15" name="Rectangle 14">
            <a:extLst>
              <a:ext uri="{FF2B5EF4-FFF2-40B4-BE49-F238E27FC236}">
                <a16:creationId xmlns:a16="http://schemas.microsoft.com/office/drawing/2014/main" id="{561A1FE9-A0A4-49DC-91F3-F6740ABC112B}"/>
              </a:ext>
            </a:extLst>
          </p:cNvPr>
          <p:cNvSpPr/>
          <p:nvPr/>
        </p:nvSpPr>
        <p:spPr>
          <a:xfrm>
            <a:off x="983210" y="4426284"/>
            <a:ext cx="2015314" cy="400110"/>
          </a:xfrm>
          <a:prstGeom prst="rect">
            <a:avLst/>
          </a:prstGeom>
        </p:spPr>
        <p:txBody>
          <a:bodyPr wrap="square" lIns="91440" tIns="45720" rIns="91440" bIns="45720" anchor="t">
            <a:spAutoFit/>
          </a:bodyPr>
          <a:lstStyle/>
          <a:p>
            <a:pPr algn="ctr"/>
            <a:endParaRPr lang="en-US" sz="2000" b="1">
              <a:latin typeface="Avenir Next LT Pro"/>
              <a:cs typeface="Calibri"/>
            </a:endParaRPr>
          </a:p>
        </p:txBody>
      </p:sp>
      <p:pic>
        <p:nvPicPr>
          <p:cNvPr id="17" name="Picture 16" descr="A close up of a person with dark hair&#10;&#10;Description automatically generated">
            <a:extLst>
              <a:ext uri="{FF2B5EF4-FFF2-40B4-BE49-F238E27FC236}">
                <a16:creationId xmlns:a16="http://schemas.microsoft.com/office/drawing/2014/main" id="{6F6A0D26-7BAC-45B9-A7F2-E0D221830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184" y="2250586"/>
            <a:ext cx="1983290" cy="2140342"/>
          </a:xfrm>
          <a:prstGeom prst="rect">
            <a:avLst/>
          </a:prstGeom>
        </p:spPr>
      </p:pic>
      <p:sp>
        <p:nvSpPr>
          <p:cNvPr id="18" name="Rectangle 17">
            <a:extLst>
              <a:ext uri="{FF2B5EF4-FFF2-40B4-BE49-F238E27FC236}">
                <a16:creationId xmlns:a16="http://schemas.microsoft.com/office/drawing/2014/main" id="{099AB164-8A5E-4562-A067-1C7BA030C124}"/>
              </a:ext>
            </a:extLst>
          </p:cNvPr>
          <p:cNvSpPr/>
          <p:nvPr/>
        </p:nvSpPr>
        <p:spPr>
          <a:xfrm>
            <a:off x="3418066" y="4584603"/>
            <a:ext cx="2196663" cy="646331"/>
          </a:xfrm>
          <a:prstGeom prst="rect">
            <a:avLst/>
          </a:prstGeom>
        </p:spPr>
        <p:txBody>
          <a:bodyPr wrap="square" lIns="91440" tIns="45720" rIns="91440" bIns="45720" anchor="t">
            <a:spAutoFit/>
          </a:bodyPr>
          <a:lstStyle/>
          <a:p>
            <a:pPr algn="ctr"/>
            <a:r>
              <a:rPr lang="en-US" sz="2000" b="1">
                <a:latin typeface="Avenir Next LT Pro"/>
              </a:rPr>
              <a:t>Devanshi Verma</a:t>
            </a:r>
          </a:p>
          <a:p>
            <a:pPr algn="ctr"/>
            <a:endParaRPr lang="en-US" sz="1600">
              <a:latin typeface="Avenir Next LT Pro"/>
              <a:cs typeface="Calibri"/>
            </a:endParaRPr>
          </a:p>
        </p:txBody>
      </p:sp>
      <p:sp>
        <p:nvSpPr>
          <p:cNvPr id="21" name="Rectangle 20">
            <a:extLst>
              <a:ext uri="{FF2B5EF4-FFF2-40B4-BE49-F238E27FC236}">
                <a16:creationId xmlns:a16="http://schemas.microsoft.com/office/drawing/2014/main" id="{51DEF3C6-33F3-4B12-B8B7-9F30AF514374}"/>
              </a:ext>
            </a:extLst>
          </p:cNvPr>
          <p:cNvSpPr/>
          <p:nvPr/>
        </p:nvSpPr>
        <p:spPr>
          <a:xfrm>
            <a:off x="3285335" y="4421355"/>
            <a:ext cx="2564524" cy="461665"/>
          </a:xfrm>
          <a:prstGeom prst="rect">
            <a:avLst/>
          </a:prstGeom>
        </p:spPr>
        <p:txBody>
          <a:bodyPr wrap="square" lIns="91440" tIns="45720" rIns="91440" bIns="45720" anchor="t">
            <a:spAutoFit/>
          </a:bodyPr>
          <a:lstStyle/>
          <a:p>
            <a:pPr algn="ctr"/>
            <a:endParaRPr lang="en-US" sz="2400" b="1">
              <a:latin typeface="Avenir Next LT Pro"/>
              <a:cs typeface="Calibri"/>
            </a:endParaRPr>
          </a:p>
        </p:txBody>
      </p:sp>
      <p:sp>
        <p:nvSpPr>
          <p:cNvPr id="24" name="Rectangle 23">
            <a:extLst>
              <a:ext uri="{FF2B5EF4-FFF2-40B4-BE49-F238E27FC236}">
                <a16:creationId xmlns:a16="http://schemas.microsoft.com/office/drawing/2014/main" id="{265AE7A0-EF34-4E59-87FC-B41EAD6119F5}"/>
              </a:ext>
            </a:extLst>
          </p:cNvPr>
          <p:cNvSpPr/>
          <p:nvPr/>
        </p:nvSpPr>
        <p:spPr>
          <a:xfrm>
            <a:off x="5985019" y="4392155"/>
            <a:ext cx="2945111" cy="461665"/>
          </a:xfrm>
          <a:prstGeom prst="rect">
            <a:avLst/>
          </a:prstGeom>
        </p:spPr>
        <p:txBody>
          <a:bodyPr wrap="square" lIns="91440" tIns="45720" rIns="91440" bIns="45720" anchor="t">
            <a:spAutoFit/>
          </a:bodyPr>
          <a:lstStyle/>
          <a:p>
            <a:pPr algn="ctr"/>
            <a:endParaRPr lang="en-US" sz="2400">
              <a:latin typeface="Calibri"/>
              <a:cs typeface="Calibri"/>
            </a:endParaRPr>
          </a:p>
        </p:txBody>
      </p:sp>
      <p:pic>
        <p:nvPicPr>
          <p:cNvPr id="5" name="Picture 5" descr="A close up of a sign&#10;&#10;Description generated with very high confidence">
            <a:extLst>
              <a:ext uri="{FF2B5EF4-FFF2-40B4-BE49-F238E27FC236}">
                <a16:creationId xmlns:a16="http://schemas.microsoft.com/office/drawing/2014/main" id="{D580862E-01C6-4FC9-9A7F-69D3B72E227B}"/>
              </a:ext>
            </a:extLst>
          </p:cNvPr>
          <p:cNvPicPr>
            <a:picLocks noChangeAspect="1"/>
          </p:cNvPicPr>
          <p:nvPr/>
        </p:nvPicPr>
        <p:blipFill>
          <a:blip r:embed="rId3"/>
          <a:stretch>
            <a:fillRect/>
          </a:stretch>
        </p:blipFill>
        <p:spPr>
          <a:xfrm>
            <a:off x="440725" y="6015423"/>
            <a:ext cx="2743200" cy="552450"/>
          </a:xfrm>
          <a:prstGeom prst="rect">
            <a:avLst/>
          </a:prstGeom>
        </p:spPr>
      </p:pic>
      <p:pic>
        <p:nvPicPr>
          <p:cNvPr id="3" name="Picture 3" descr="A person wearing glasses and smiling at the camera&#10;&#10;Description automatically generated">
            <a:extLst>
              <a:ext uri="{FF2B5EF4-FFF2-40B4-BE49-F238E27FC236}">
                <a16:creationId xmlns:a16="http://schemas.microsoft.com/office/drawing/2014/main" id="{4B2289E3-581A-4FAA-9BB3-2D7EDFBBA171}"/>
              </a:ext>
            </a:extLst>
          </p:cNvPr>
          <p:cNvPicPr>
            <a:picLocks noChangeAspect="1"/>
          </p:cNvPicPr>
          <p:nvPr/>
        </p:nvPicPr>
        <p:blipFill>
          <a:blip r:embed="rId4"/>
          <a:stretch>
            <a:fillRect/>
          </a:stretch>
        </p:blipFill>
        <p:spPr>
          <a:xfrm>
            <a:off x="6455613" y="2307746"/>
            <a:ext cx="2300017" cy="2141867"/>
          </a:xfrm>
          <a:prstGeom prst="rect">
            <a:avLst/>
          </a:prstGeom>
        </p:spPr>
      </p:pic>
      <p:sp>
        <p:nvSpPr>
          <p:cNvPr id="12" name="Rectangle 11">
            <a:extLst>
              <a:ext uri="{FF2B5EF4-FFF2-40B4-BE49-F238E27FC236}">
                <a16:creationId xmlns:a16="http://schemas.microsoft.com/office/drawing/2014/main" id="{ABF82BF4-4800-40B4-9D78-42AF258ECEFE}"/>
              </a:ext>
            </a:extLst>
          </p:cNvPr>
          <p:cNvSpPr/>
          <p:nvPr/>
        </p:nvSpPr>
        <p:spPr>
          <a:xfrm>
            <a:off x="6231235" y="4544552"/>
            <a:ext cx="2326059" cy="707886"/>
          </a:xfrm>
          <a:prstGeom prst="rect">
            <a:avLst/>
          </a:prstGeom>
        </p:spPr>
        <p:txBody>
          <a:bodyPr wrap="square" lIns="91440" tIns="45720" rIns="91440" bIns="45720" anchor="t">
            <a:spAutoFit/>
          </a:bodyPr>
          <a:lstStyle/>
          <a:p>
            <a:pPr algn="ctr"/>
            <a:r>
              <a:rPr lang="en-US" sz="2000" b="1">
                <a:latin typeface="Avenir Next LT Pro"/>
              </a:rPr>
              <a:t>Prafulla Ranjan Dash</a:t>
            </a:r>
          </a:p>
        </p:txBody>
      </p:sp>
      <p:pic>
        <p:nvPicPr>
          <p:cNvPr id="6" name="Picture 6" descr="A person posing for the camera&#10;&#10;Description automatically generated">
            <a:extLst>
              <a:ext uri="{FF2B5EF4-FFF2-40B4-BE49-F238E27FC236}">
                <a16:creationId xmlns:a16="http://schemas.microsoft.com/office/drawing/2014/main" id="{394508E5-19FE-41F7-A2D1-918E0F272AE6}"/>
              </a:ext>
            </a:extLst>
          </p:cNvPr>
          <p:cNvPicPr>
            <a:picLocks noChangeAspect="1"/>
          </p:cNvPicPr>
          <p:nvPr/>
        </p:nvPicPr>
        <p:blipFill>
          <a:blip r:embed="rId5"/>
          <a:stretch>
            <a:fillRect/>
          </a:stretch>
        </p:blipFill>
        <p:spPr>
          <a:xfrm>
            <a:off x="9333139" y="2366283"/>
            <a:ext cx="2061935" cy="2098220"/>
          </a:xfrm>
          <a:prstGeom prst="rect">
            <a:avLst/>
          </a:prstGeom>
        </p:spPr>
      </p:pic>
      <p:sp>
        <p:nvSpPr>
          <p:cNvPr id="20" name="Rectangle 19">
            <a:extLst>
              <a:ext uri="{FF2B5EF4-FFF2-40B4-BE49-F238E27FC236}">
                <a16:creationId xmlns:a16="http://schemas.microsoft.com/office/drawing/2014/main" id="{0D2E597A-FAE8-4893-AE87-FBAA922D4BC4}"/>
              </a:ext>
            </a:extLst>
          </p:cNvPr>
          <p:cNvSpPr/>
          <p:nvPr/>
        </p:nvSpPr>
        <p:spPr>
          <a:xfrm>
            <a:off x="9070591" y="4626194"/>
            <a:ext cx="2561916" cy="707886"/>
          </a:xfrm>
          <a:prstGeom prst="rect">
            <a:avLst/>
          </a:prstGeom>
        </p:spPr>
        <p:txBody>
          <a:bodyPr wrap="square" lIns="91440" tIns="45720" rIns="91440" bIns="45720" anchor="t">
            <a:spAutoFit/>
          </a:bodyPr>
          <a:lstStyle/>
          <a:p>
            <a:pPr algn="ctr"/>
            <a:r>
              <a:rPr lang="en-US" sz="2000" b="1">
                <a:latin typeface="Avenir Next LT Pro"/>
              </a:rPr>
              <a:t>Surendiran Rangaraj</a:t>
            </a:r>
          </a:p>
        </p:txBody>
      </p:sp>
      <p:sp>
        <p:nvSpPr>
          <p:cNvPr id="22" name="Rectangle 21">
            <a:extLst>
              <a:ext uri="{FF2B5EF4-FFF2-40B4-BE49-F238E27FC236}">
                <a16:creationId xmlns:a16="http://schemas.microsoft.com/office/drawing/2014/main" id="{E21482EF-2A90-4D97-9DD2-C03B1F123448}"/>
              </a:ext>
            </a:extLst>
          </p:cNvPr>
          <p:cNvSpPr/>
          <p:nvPr/>
        </p:nvSpPr>
        <p:spPr>
          <a:xfrm>
            <a:off x="633137" y="4602745"/>
            <a:ext cx="2196663" cy="646331"/>
          </a:xfrm>
          <a:prstGeom prst="rect">
            <a:avLst/>
          </a:prstGeom>
        </p:spPr>
        <p:txBody>
          <a:bodyPr wrap="square" lIns="91440" tIns="45720" rIns="91440" bIns="45720" anchor="t">
            <a:spAutoFit/>
          </a:bodyPr>
          <a:lstStyle/>
          <a:p>
            <a:pPr algn="ctr"/>
            <a:r>
              <a:rPr lang="en-US" sz="2000" b="1">
                <a:latin typeface="Avenir Next LT Pro"/>
              </a:rPr>
              <a:t>Aakash Pahuja</a:t>
            </a:r>
          </a:p>
          <a:p>
            <a:pPr algn="ctr"/>
            <a:endParaRPr lang="en-US" sz="1600">
              <a:latin typeface="Avenir Next LT Pro"/>
              <a:cs typeface="Calibri"/>
            </a:endParaRPr>
          </a:p>
        </p:txBody>
      </p:sp>
      <p:pic>
        <p:nvPicPr>
          <p:cNvPr id="19" name="Picture 18" descr="A person standing in front of a mirror posing for the camera&#10;&#10;Description automatically generated">
            <a:extLst>
              <a:ext uri="{FF2B5EF4-FFF2-40B4-BE49-F238E27FC236}">
                <a16:creationId xmlns:a16="http://schemas.microsoft.com/office/drawing/2014/main" id="{1E1F6A55-20DA-42B8-A78E-3F6E1A372EC4}"/>
              </a:ext>
            </a:extLst>
          </p:cNvPr>
          <p:cNvPicPr>
            <a:picLocks noChangeAspect="1"/>
          </p:cNvPicPr>
          <p:nvPr/>
        </p:nvPicPr>
        <p:blipFill>
          <a:blip r:embed="rId6"/>
          <a:stretch>
            <a:fillRect/>
          </a:stretch>
        </p:blipFill>
        <p:spPr>
          <a:xfrm>
            <a:off x="775548" y="2307130"/>
            <a:ext cx="2071213" cy="2063886"/>
          </a:xfrm>
          <a:prstGeom prst="rect">
            <a:avLst/>
          </a:prstGeom>
        </p:spPr>
      </p:pic>
    </p:spTree>
    <p:extLst>
      <p:ext uri="{BB962C8B-B14F-4D97-AF65-F5344CB8AC3E}">
        <p14:creationId xmlns:p14="http://schemas.microsoft.com/office/powerpoint/2010/main" val="77433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43B651-AF59-433D-B068-B21347EC67F3}"/>
              </a:ext>
            </a:extLst>
          </p:cNvPr>
          <p:cNvSpPr/>
          <p:nvPr/>
        </p:nvSpPr>
        <p:spPr>
          <a:xfrm>
            <a:off x="-2041" y="1230274"/>
            <a:ext cx="12191999" cy="4389432"/>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latin typeface="Avenir"/>
              <a:cs typeface="Calibri"/>
            </a:endParaRPr>
          </a:p>
        </p:txBody>
      </p:sp>
      <p:sp>
        <p:nvSpPr>
          <p:cNvPr id="9" name="Subtitle 2">
            <a:extLst>
              <a:ext uri="{FF2B5EF4-FFF2-40B4-BE49-F238E27FC236}">
                <a16:creationId xmlns:a16="http://schemas.microsoft.com/office/drawing/2014/main" id="{D38B2871-15CB-4830-94EA-0BD33F40147B}"/>
              </a:ext>
            </a:extLst>
          </p:cNvPr>
          <p:cNvSpPr txBox="1">
            <a:spLocks/>
          </p:cNvSpPr>
          <p:nvPr/>
        </p:nvSpPr>
        <p:spPr>
          <a:xfrm>
            <a:off x="325846" y="2929441"/>
            <a:ext cx="11537395" cy="9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US" sz="6000" b="1">
                <a:ea typeface="+mn-lt"/>
                <a:cs typeface="+mn-lt"/>
              </a:rPr>
              <a:t>Appendix</a:t>
            </a:r>
            <a:endParaRPr lang="en-US">
              <a:ea typeface="+mj-ea"/>
            </a:endParaRPr>
          </a:p>
        </p:txBody>
      </p:sp>
    </p:spTree>
    <p:extLst>
      <p:ext uri="{BB962C8B-B14F-4D97-AF65-F5344CB8AC3E}">
        <p14:creationId xmlns:p14="http://schemas.microsoft.com/office/powerpoint/2010/main" val="321664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sz="4000" b="1">
                <a:cs typeface="Calibri Light"/>
              </a:rPr>
              <a:t>Data</a:t>
            </a: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descr="A picture containing chart&#10;&#10;Description automatically generated">
            <a:extLst>
              <a:ext uri="{FF2B5EF4-FFF2-40B4-BE49-F238E27FC236}">
                <a16:creationId xmlns:a16="http://schemas.microsoft.com/office/drawing/2014/main" id="{9A5E1B0E-BDA8-48D8-9AA4-DE2AAB2DDD76}"/>
              </a:ext>
            </a:extLst>
          </p:cNvPr>
          <p:cNvPicPr>
            <a:picLocks noChangeAspect="1"/>
          </p:cNvPicPr>
          <p:nvPr/>
        </p:nvPicPr>
        <p:blipFill>
          <a:blip r:embed="rId2"/>
          <a:stretch>
            <a:fillRect/>
          </a:stretch>
        </p:blipFill>
        <p:spPr>
          <a:xfrm>
            <a:off x="600104" y="1512388"/>
            <a:ext cx="6337103" cy="3916771"/>
          </a:xfrm>
          <a:prstGeom prst="rect">
            <a:avLst/>
          </a:prstGeom>
        </p:spPr>
      </p:pic>
      <p:sp>
        <p:nvSpPr>
          <p:cNvPr id="10" name="TextBox 9">
            <a:extLst>
              <a:ext uri="{FF2B5EF4-FFF2-40B4-BE49-F238E27FC236}">
                <a16:creationId xmlns:a16="http://schemas.microsoft.com/office/drawing/2014/main" id="{07884F5A-9A58-41FF-857F-91F57A6796FF}"/>
              </a:ext>
            </a:extLst>
          </p:cNvPr>
          <p:cNvSpPr txBox="1"/>
          <p:nvPr/>
        </p:nvSpPr>
        <p:spPr>
          <a:xfrm>
            <a:off x="7794381" y="2116015"/>
            <a:ext cx="422323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ea typeface="+mn-lt"/>
                <a:cs typeface="+mn-lt"/>
              </a:rPr>
              <a:t>Before delving deep into the data, the web page let's know about its story. It's a Chinese Wikipedia page for  Weighted average cost of capital which means measure of the cost of capital of a company. Because financing cost is seen as a logical price tag, it was used by many companies as the discount rate for a financing project in the past. It's not a much-researched topic and the range is usually in the range of 0-20 views per day but an extremely varying number.</a:t>
            </a:r>
            <a:endParaRPr lang="en-US"/>
          </a:p>
          <a:p>
            <a:pPr algn="just"/>
            <a:endParaRPr lang="en-US">
              <a:cs typeface="Calibri"/>
            </a:endParaRPr>
          </a:p>
        </p:txBody>
      </p:sp>
    </p:spTree>
    <p:extLst>
      <p:ext uri="{BB962C8B-B14F-4D97-AF65-F5344CB8AC3E}">
        <p14:creationId xmlns:p14="http://schemas.microsoft.com/office/powerpoint/2010/main" val="981159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ea typeface="+mj-lt"/>
                <a:cs typeface="+mj-lt"/>
              </a:rPr>
              <a:t>Models and Results</a:t>
            </a:r>
            <a:endParaRPr lang="en-US">
              <a:ea typeface="+mj-lt"/>
              <a:cs typeface="+mj-lt"/>
            </a:endParaRPr>
          </a:p>
          <a:p>
            <a:endParaRPr lang="en-US" b="1">
              <a:latin typeface="Avenir Next LT Pro" panose="020B0504020202020204" pitchFamily="34" charset="0"/>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5" name="Table 5">
            <a:extLst>
              <a:ext uri="{FF2B5EF4-FFF2-40B4-BE49-F238E27FC236}">
                <a16:creationId xmlns:a16="http://schemas.microsoft.com/office/drawing/2014/main" id="{9FAB551C-C9AA-4455-883E-DFE7D4CBAA7B}"/>
              </a:ext>
            </a:extLst>
          </p:cNvPr>
          <p:cNvGraphicFramePr>
            <a:graphicFrameLocks noGrp="1"/>
          </p:cNvGraphicFramePr>
          <p:nvPr/>
        </p:nvGraphicFramePr>
        <p:xfrm>
          <a:off x="871903" y="5033595"/>
          <a:ext cx="10920952" cy="1336428"/>
        </p:xfrm>
        <a:graphic>
          <a:graphicData uri="http://schemas.openxmlformats.org/drawingml/2006/table">
            <a:tbl>
              <a:tblPr firstRow="1" bandRow="1">
                <a:tableStyleId>{9D7B26C5-4107-4FEC-AEDC-1716B250A1EF}</a:tableStyleId>
              </a:tblPr>
              <a:tblGrid>
                <a:gridCol w="2730238">
                  <a:extLst>
                    <a:ext uri="{9D8B030D-6E8A-4147-A177-3AD203B41FA5}">
                      <a16:colId xmlns:a16="http://schemas.microsoft.com/office/drawing/2014/main" val="1771889917"/>
                    </a:ext>
                  </a:extLst>
                </a:gridCol>
                <a:gridCol w="2625229">
                  <a:extLst>
                    <a:ext uri="{9D8B030D-6E8A-4147-A177-3AD203B41FA5}">
                      <a16:colId xmlns:a16="http://schemas.microsoft.com/office/drawing/2014/main" val="1424312001"/>
                    </a:ext>
                  </a:extLst>
                </a:gridCol>
                <a:gridCol w="2835247">
                  <a:extLst>
                    <a:ext uri="{9D8B030D-6E8A-4147-A177-3AD203B41FA5}">
                      <a16:colId xmlns:a16="http://schemas.microsoft.com/office/drawing/2014/main" val="516321789"/>
                    </a:ext>
                  </a:extLst>
                </a:gridCol>
                <a:gridCol w="2730238">
                  <a:extLst>
                    <a:ext uri="{9D8B030D-6E8A-4147-A177-3AD203B41FA5}">
                      <a16:colId xmlns:a16="http://schemas.microsoft.com/office/drawing/2014/main" val="888293372"/>
                    </a:ext>
                  </a:extLst>
                </a:gridCol>
              </a:tblGrid>
              <a:tr h="445476">
                <a:tc>
                  <a:txBody>
                    <a:bodyPr/>
                    <a:lstStyle/>
                    <a:p>
                      <a:pPr lvl="0">
                        <a:buNone/>
                      </a:pPr>
                      <a:r>
                        <a:rPr lang="en-US" b="1"/>
                        <a:t>Approach</a:t>
                      </a:r>
                      <a:endParaRPr lang="en-US"/>
                    </a:p>
                  </a:txBody>
                  <a:tcPr/>
                </a:tc>
                <a:tc>
                  <a:txBody>
                    <a:bodyPr/>
                    <a:lstStyle/>
                    <a:p>
                      <a:pPr lvl="0">
                        <a:buNone/>
                      </a:pPr>
                      <a:r>
                        <a:rPr lang="en-US" sz="1800" b="1" i="0" u="none" strike="noStrike" noProof="0">
                          <a:latin typeface="Calibri"/>
                        </a:rPr>
                        <a:t>Mean</a:t>
                      </a:r>
                      <a:endParaRPr lang="en-US"/>
                    </a:p>
                  </a:txBody>
                  <a:tcPr/>
                </a:tc>
                <a:tc>
                  <a:txBody>
                    <a:bodyPr/>
                    <a:lstStyle/>
                    <a:p>
                      <a:r>
                        <a:rPr lang="en-US"/>
                        <a:t>Naïve Model</a:t>
                      </a:r>
                    </a:p>
                  </a:txBody>
                  <a:tcPr/>
                </a:tc>
                <a:tc>
                  <a:txBody>
                    <a:bodyPr/>
                    <a:lstStyle/>
                    <a:p>
                      <a:r>
                        <a:rPr lang="en-US"/>
                        <a:t>ARIMA</a:t>
                      </a:r>
                    </a:p>
                  </a:txBody>
                  <a:tcPr/>
                </a:tc>
                <a:extLst>
                  <a:ext uri="{0D108BD9-81ED-4DB2-BD59-A6C34878D82A}">
                    <a16:rowId xmlns:a16="http://schemas.microsoft.com/office/drawing/2014/main" val="3796085726"/>
                  </a:ext>
                </a:extLst>
              </a:tr>
              <a:tr h="445476">
                <a:tc>
                  <a:txBody>
                    <a:bodyPr/>
                    <a:lstStyle/>
                    <a:p>
                      <a:r>
                        <a:rPr lang="en-US" b="1"/>
                        <a:t>Train RMSE</a:t>
                      </a:r>
                      <a:endParaRPr lang="en-US"/>
                    </a:p>
                  </a:txBody>
                  <a:tcPr/>
                </a:tc>
                <a:tc>
                  <a:txBody>
                    <a:bodyPr/>
                    <a:lstStyle/>
                    <a:p>
                      <a:pPr lvl="0">
                        <a:buNone/>
                      </a:pPr>
                      <a:r>
                        <a:rPr lang="en-US" sz="1800" b="0" i="0" u="none" strike="noStrike" noProof="0">
                          <a:latin typeface="Calibri"/>
                        </a:rPr>
                        <a:t>2.920003</a:t>
                      </a:r>
                      <a:endParaRPr lang="en-US"/>
                    </a:p>
                  </a:txBody>
                  <a:tcPr/>
                </a:tc>
                <a:tc>
                  <a:txBody>
                    <a:bodyPr/>
                    <a:lstStyle/>
                    <a:p>
                      <a:pPr lvl="0">
                        <a:buNone/>
                      </a:pPr>
                      <a:r>
                        <a:rPr lang="en-US" sz="1800" b="0" i="0" u="none" strike="noStrike" noProof="0">
                          <a:latin typeface="Calibri"/>
                        </a:rPr>
                        <a:t>3.540327</a:t>
                      </a:r>
                      <a:endParaRPr lang="en-US"/>
                    </a:p>
                  </a:txBody>
                  <a:tcPr/>
                </a:tc>
                <a:tc>
                  <a:txBody>
                    <a:bodyPr/>
                    <a:lstStyle/>
                    <a:p>
                      <a:pPr lvl="0">
                        <a:buNone/>
                      </a:pPr>
                      <a:r>
                        <a:rPr lang="en-US" sz="1800" b="0" i="0" u="none" strike="noStrike" noProof="0"/>
                        <a:t>2.736433</a:t>
                      </a:r>
                      <a:endParaRPr lang="en-US"/>
                    </a:p>
                  </a:txBody>
                  <a:tcPr/>
                </a:tc>
                <a:extLst>
                  <a:ext uri="{0D108BD9-81ED-4DB2-BD59-A6C34878D82A}">
                    <a16:rowId xmlns:a16="http://schemas.microsoft.com/office/drawing/2014/main" val="1068422464"/>
                  </a:ext>
                </a:extLst>
              </a:tr>
              <a:tr h="445476">
                <a:tc>
                  <a:txBody>
                    <a:bodyPr/>
                    <a:lstStyle/>
                    <a:p>
                      <a:r>
                        <a:rPr lang="en-US" b="1"/>
                        <a:t>Test RMSE</a:t>
                      </a:r>
                      <a:endParaRPr lang="en-US"/>
                    </a:p>
                  </a:txBody>
                  <a:tcPr/>
                </a:tc>
                <a:tc>
                  <a:txBody>
                    <a:bodyPr/>
                    <a:lstStyle/>
                    <a:p>
                      <a:pPr lvl="0">
                        <a:buNone/>
                      </a:pPr>
                      <a:r>
                        <a:rPr lang="en-US" sz="1800" b="0" i="0" u="none" strike="noStrike" noProof="0">
                          <a:latin typeface="Calibri"/>
                        </a:rPr>
                        <a:t>3.725011</a:t>
                      </a:r>
                      <a:endParaRPr lang="en-US"/>
                    </a:p>
                  </a:txBody>
                  <a:tcPr/>
                </a:tc>
                <a:tc>
                  <a:txBody>
                    <a:bodyPr/>
                    <a:lstStyle/>
                    <a:p>
                      <a:pPr lvl="0">
                        <a:buNone/>
                      </a:pPr>
                      <a:r>
                        <a:rPr lang="en-US" sz="1800" b="0" i="0" u="none" strike="noStrike" noProof="0">
                          <a:latin typeface="Calibri"/>
                        </a:rPr>
                        <a:t>14.720586</a:t>
                      </a:r>
                      <a:endParaRPr lang="en-US"/>
                    </a:p>
                  </a:txBody>
                  <a:tcPr/>
                </a:tc>
                <a:tc>
                  <a:txBody>
                    <a:bodyPr/>
                    <a:lstStyle/>
                    <a:p>
                      <a:pPr lvl="0">
                        <a:buNone/>
                      </a:pPr>
                      <a:r>
                        <a:rPr lang="en-US" sz="1800" b="0" i="0" u="none" strike="noStrike" noProof="0"/>
                        <a:t>3.213281</a:t>
                      </a:r>
                      <a:endParaRPr lang="en-US"/>
                    </a:p>
                  </a:txBody>
                  <a:tcPr/>
                </a:tc>
                <a:extLst>
                  <a:ext uri="{0D108BD9-81ED-4DB2-BD59-A6C34878D82A}">
                    <a16:rowId xmlns:a16="http://schemas.microsoft.com/office/drawing/2014/main" val="1470634408"/>
                  </a:ext>
                </a:extLst>
              </a:tr>
            </a:tbl>
          </a:graphicData>
        </a:graphic>
      </p:graphicFrame>
      <p:graphicFrame>
        <p:nvGraphicFramePr>
          <p:cNvPr id="3" name="Diagram 7">
            <a:extLst>
              <a:ext uri="{FF2B5EF4-FFF2-40B4-BE49-F238E27FC236}">
                <a16:creationId xmlns:a16="http://schemas.microsoft.com/office/drawing/2014/main" id="{5854A64C-9A94-4EB0-ACAD-2B07F7B85A43}"/>
              </a:ext>
            </a:extLst>
          </p:cNvPr>
          <p:cNvGraphicFramePr/>
          <p:nvPr/>
        </p:nvGraphicFramePr>
        <p:xfrm>
          <a:off x="520212" y="1446334"/>
          <a:ext cx="5136171" cy="64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7">
            <a:extLst>
              <a:ext uri="{FF2B5EF4-FFF2-40B4-BE49-F238E27FC236}">
                <a16:creationId xmlns:a16="http://schemas.microsoft.com/office/drawing/2014/main" id="{037448B6-F3CA-4DD0-9FCB-C46E97275217}"/>
              </a:ext>
            </a:extLst>
          </p:cNvPr>
          <p:cNvGraphicFramePr/>
          <p:nvPr/>
        </p:nvGraphicFramePr>
        <p:xfrm>
          <a:off x="6601558" y="1387717"/>
          <a:ext cx="5136171" cy="646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Picture 129" descr="Chart&#10;&#10;Description automatically generated">
            <a:extLst>
              <a:ext uri="{FF2B5EF4-FFF2-40B4-BE49-F238E27FC236}">
                <a16:creationId xmlns:a16="http://schemas.microsoft.com/office/drawing/2014/main" id="{5845B3F1-91B4-42EC-ADF0-33F8AD996176}"/>
              </a:ext>
            </a:extLst>
          </p:cNvPr>
          <p:cNvPicPr>
            <a:picLocks noChangeAspect="1"/>
          </p:cNvPicPr>
          <p:nvPr/>
        </p:nvPicPr>
        <p:blipFill>
          <a:blip r:embed="rId12"/>
          <a:stretch>
            <a:fillRect/>
          </a:stretch>
        </p:blipFill>
        <p:spPr>
          <a:xfrm>
            <a:off x="1478574" y="2346709"/>
            <a:ext cx="3607777" cy="2582218"/>
          </a:xfrm>
          <a:prstGeom prst="rect">
            <a:avLst/>
          </a:prstGeom>
        </p:spPr>
      </p:pic>
      <p:pic>
        <p:nvPicPr>
          <p:cNvPr id="16" name="Picture 130" descr="Chart&#10;&#10;Description automatically generated">
            <a:extLst>
              <a:ext uri="{FF2B5EF4-FFF2-40B4-BE49-F238E27FC236}">
                <a16:creationId xmlns:a16="http://schemas.microsoft.com/office/drawing/2014/main" id="{12660C38-6E65-4615-8161-8C17C886FECF}"/>
              </a:ext>
            </a:extLst>
          </p:cNvPr>
          <p:cNvPicPr>
            <a:picLocks noChangeAspect="1"/>
          </p:cNvPicPr>
          <p:nvPr/>
        </p:nvPicPr>
        <p:blipFill>
          <a:blip r:embed="rId13"/>
          <a:stretch>
            <a:fillRect/>
          </a:stretch>
        </p:blipFill>
        <p:spPr>
          <a:xfrm>
            <a:off x="7662496" y="2178190"/>
            <a:ext cx="3497873" cy="2501622"/>
          </a:xfrm>
          <a:prstGeom prst="rect">
            <a:avLst/>
          </a:prstGeom>
        </p:spPr>
      </p:pic>
    </p:spTree>
    <p:extLst>
      <p:ext uri="{BB962C8B-B14F-4D97-AF65-F5344CB8AC3E}">
        <p14:creationId xmlns:p14="http://schemas.microsoft.com/office/powerpoint/2010/main" val="1598100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ea typeface="+mj-lt"/>
                <a:cs typeface="+mj-lt"/>
              </a:rPr>
              <a:t>3C_zh Models and Results</a:t>
            </a:r>
            <a:endParaRPr lang="en-US">
              <a:ea typeface="+mj-lt"/>
              <a:cs typeface="+mj-lt"/>
            </a:endParaRPr>
          </a:p>
          <a:p>
            <a:endParaRPr lang="en-US" b="1">
              <a:latin typeface="Avenir Next LT Pro" panose="020B0504020202020204" pitchFamily="34" charset="0"/>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5" name="Table 5">
            <a:extLst>
              <a:ext uri="{FF2B5EF4-FFF2-40B4-BE49-F238E27FC236}">
                <a16:creationId xmlns:a16="http://schemas.microsoft.com/office/drawing/2014/main" id="{9FAB551C-C9AA-4455-883E-DFE7D4CBAA7B}"/>
              </a:ext>
            </a:extLst>
          </p:cNvPr>
          <p:cNvGraphicFramePr>
            <a:graphicFrameLocks noGrp="1"/>
          </p:cNvGraphicFramePr>
          <p:nvPr>
            <p:extLst>
              <p:ext uri="{D42A27DB-BD31-4B8C-83A1-F6EECF244321}">
                <p14:modId xmlns:p14="http://schemas.microsoft.com/office/powerpoint/2010/main" val="3550367929"/>
              </p:ext>
            </p:extLst>
          </p:nvPr>
        </p:nvGraphicFramePr>
        <p:xfrm>
          <a:off x="871903" y="5033595"/>
          <a:ext cx="10920952" cy="1336428"/>
        </p:xfrm>
        <a:graphic>
          <a:graphicData uri="http://schemas.openxmlformats.org/drawingml/2006/table">
            <a:tbl>
              <a:tblPr firstRow="1" bandRow="1">
                <a:tableStyleId>{9D7B26C5-4107-4FEC-AEDC-1716B250A1EF}</a:tableStyleId>
              </a:tblPr>
              <a:tblGrid>
                <a:gridCol w="2730238">
                  <a:extLst>
                    <a:ext uri="{9D8B030D-6E8A-4147-A177-3AD203B41FA5}">
                      <a16:colId xmlns:a16="http://schemas.microsoft.com/office/drawing/2014/main" val="1771889917"/>
                    </a:ext>
                  </a:extLst>
                </a:gridCol>
                <a:gridCol w="2625229">
                  <a:extLst>
                    <a:ext uri="{9D8B030D-6E8A-4147-A177-3AD203B41FA5}">
                      <a16:colId xmlns:a16="http://schemas.microsoft.com/office/drawing/2014/main" val="1424312001"/>
                    </a:ext>
                  </a:extLst>
                </a:gridCol>
                <a:gridCol w="2835247">
                  <a:extLst>
                    <a:ext uri="{9D8B030D-6E8A-4147-A177-3AD203B41FA5}">
                      <a16:colId xmlns:a16="http://schemas.microsoft.com/office/drawing/2014/main" val="516321789"/>
                    </a:ext>
                  </a:extLst>
                </a:gridCol>
                <a:gridCol w="2730238">
                  <a:extLst>
                    <a:ext uri="{9D8B030D-6E8A-4147-A177-3AD203B41FA5}">
                      <a16:colId xmlns:a16="http://schemas.microsoft.com/office/drawing/2014/main" val="888293372"/>
                    </a:ext>
                  </a:extLst>
                </a:gridCol>
              </a:tblGrid>
              <a:tr h="445476">
                <a:tc>
                  <a:txBody>
                    <a:bodyPr/>
                    <a:lstStyle/>
                    <a:p>
                      <a:pPr lvl="0">
                        <a:buNone/>
                      </a:pPr>
                      <a:r>
                        <a:rPr lang="en-US" b="1"/>
                        <a:t>Approach</a:t>
                      </a:r>
                      <a:endParaRPr lang="en-US"/>
                    </a:p>
                  </a:txBody>
                  <a:tcPr/>
                </a:tc>
                <a:tc>
                  <a:txBody>
                    <a:bodyPr/>
                    <a:lstStyle/>
                    <a:p>
                      <a:pPr lvl="0">
                        <a:buNone/>
                      </a:pPr>
                      <a:r>
                        <a:rPr lang="en-US" sz="1800" b="1" i="0" u="none" strike="noStrike" noProof="0">
                          <a:latin typeface="Calibri"/>
                        </a:rPr>
                        <a:t>Mean</a:t>
                      </a:r>
                      <a:endParaRPr lang="en-US"/>
                    </a:p>
                  </a:txBody>
                  <a:tcPr/>
                </a:tc>
                <a:tc>
                  <a:txBody>
                    <a:bodyPr/>
                    <a:lstStyle/>
                    <a:p>
                      <a:r>
                        <a:rPr lang="en-US"/>
                        <a:t>Naïve Model</a:t>
                      </a:r>
                    </a:p>
                  </a:txBody>
                  <a:tcPr/>
                </a:tc>
                <a:tc>
                  <a:txBody>
                    <a:bodyPr/>
                    <a:lstStyle/>
                    <a:p>
                      <a:r>
                        <a:rPr lang="en-US"/>
                        <a:t>ARIMA</a:t>
                      </a:r>
                    </a:p>
                  </a:txBody>
                  <a:tcPr/>
                </a:tc>
                <a:extLst>
                  <a:ext uri="{0D108BD9-81ED-4DB2-BD59-A6C34878D82A}">
                    <a16:rowId xmlns:a16="http://schemas.microsoft.com/office/drawing/2014/main" val="3796085726"/>
                  </a:ext>
                </a:extLst>
              </a:tr>
              <a:tr h="445476">
                <a:tc>
                  <a:txBody>
                    <a:bodyPr/>
                    <a:lstStyle/>
                    <a:p>
                      <a:r>
                        <a:rPr lang="en-US" b="1"/>
                        <a:t>Train RMSE</a:t>
                      </a:r>
                      <a:endParaRPr lang="en-US"/>
                    </a:p>
                  </a:txBody>
                  <a:tcPr/>
                </a:tc>
                <a:tc>
                  <a:txBody>
                    <a:bodyPr/>
                    <a:lstStyle/>
                    <a:p>
                      <a:pPr lvl="0">
                        <a:buNone/>
                      </a:pPr>
                      <a:r>
                        <a:rPr lang="en-US" sz="1800" b="0" i="0" u="none" strike="noStrike" noProof="0"/>
                        <a:t>2.650704</a:t>
                      </a:r>
                      <a:endParaRPr lang="en-US"/>
                    </a:p>
                  </a:txBody>
                  <a:tcPr/>
                </a:tc>
                <a:tc>
                  <a:txBody>
                    <a:bodyPr/>
                    <a:lstStyle/>
                    <a:p>
                      <a:pPr lvl="0">
                        <a:buNone/>
                      </a:pPr>
                      <a:r>
                        <a:rPr lang="en-US" sz="1800" b="0" i="0" u="none" strike="noStrike" noProof="0"/>
                        <a:t>1.994064</a:t>
                      </a:r>
                      <a:endParaRPr lang="en-US"/>
                    </a:p>
                  </a:txBody>
                  <a:tcPr/>
                </a:tc>
                <a:tc>
                  <a:txBody>
                    <a:bodyPr/>
                    <a:lstStyle/>
                    <a:p>
                      <a:pPr lvl="0">
                        <a:buNone/>
                      </a:pPr>
                      <a:r>
                        <a:rPr lang="en-US" sz="1800" b="0" i="0" u="none" strike="noStrike" noProof="0">
                          <a:latin typeface="Calibri"/>
                        </a:rPr>
                        <a:t>2.675221</a:t>
                      </a:r>
                      <a:endParaRPr lang="en-US"/>
                    </a:p>
                  </a:txBody>
                  <a:tcPr/>
                </a:tc>
                <a:extLst>
                  <a:ext uri="{0D108BD9-81ED-4DB2-BD59-A6C34878D82A}">
                    <a16:rowId xmlns:a16="http://schemas.microsoft.com/office/drawing/2014/main" val="1068422464"/>
                  </a:ext>
                </a:extLst>
              </a:tr>
              <a:tr h="445476">
                <a:tc>
                  <a:txBody>
                    <a:bodyPr/>
                    <a:lstStyle/>
                    <a:p>
                      <a:r>
                        <a:rPr lang="en-US" b="1"/>
                        <a:t>Test RMSE</a:t>
                      </a:r>
                      <a:endParaRPr lang="en-US"/>
                    </a:p>
                  </a:txBody>
                  <a:tcPr/>
                </a:tc>
                <a:tc>
                  <a:txBody>
                    <a:bodyPr/>
                    <a:lstStyle/>
                    <a:p>
                      <a:pPr lvl="0">
                        <a:buNone/>
                      </a:pPr>
                      <a:r>
                        <a:rPr lang="en-US" sz="1800" b="0" i="0" u="none" strike="noStrike" noProof="0"/>
                        <a:t>4.496604</a:t>
                      </a:r>
                      <a:endParaRPr lang="en-US"/>
                    </a:p>
                  </a:txBody>
                  <a:tcPr/>
                </a:tc>
                <a:tc>
                  <a:txBody>
                    <a:bodyPr/>
                    <a:lstStyle/>
                    <a:p>
                      <a:pPr lvl="0">
                        <a:buNone/>
                      </a:pPr>
                      <a:r>
                        <a:rPr lang="en-US" sz="1800" b="0" i="0" u="none" strike="noStrike" noProof="0"/>
                        <a:t>2.601935</a:t>
                      </a:r>
                      <a:endParaRPr lang="en-US"/>
                    </a:p>
                  </a:txBody>
                  <a:tcPr/>
                </a:tc>
                <a:tc>
                  <a:txBody>
                    <a:bodyPr/>
                    <a:lstStyle/>
                    <a:p>
                      <a:pPr lvl="0">
                        <a:buNone/>
                      </a:pPr>
                      <a:r>
                        <a:rPr lang="en-US" sz="1800" b="0" i="0" u="none" strike="noStrike" noProof="0">
                          <a:latin typeface="Calibri"/>
                        </a:rPr>
                        <a:t>4.460078</a:t>
                      </a:r>
                      <a:endParaRPr lang="en-US"/>
                    </a:p>
                  </a:txBody>
                  <a:tcPr/>
                </a:tc>
                <a:extLst>
                  <a:ext uri="{0D108BD9-81ED-4DB2-BD59-A6C34878D82A}">
                    <a16:rowId xmlns:a16="http://schemas.microsoft.com/office/drawing/2014/main" val="1470634408"/>
                  </a:ext>
                </a:extLst>
              </a:tr>
            </a:tbl>
          </a:graphicData>
        </a:graphic>
      </p:graphicFrame>
      <p:graphicFrame>
        <p:nvGraphicFramePr>
          <p:cNvPr id="3" name="Diagram 7">
            <a:extLst>
              <a:ext uri="{FF2B5EF4-FFF2-40B4-BE49-F238E27FC236}">
                <a16:creationId xmlns:a16="http://schemas.microsoft.com/office/drawing/2014/main" id="{5854A64C-9A94-4EB0-ACAD-2B07F7B85A43}"/>
              </a:ext>
            </a:extLst>
          </p:cNvPr>
          <p:cNvGraphicFramePr/>
          <p:nvPr>
            <p:extLst>
              <p:ext uri="{D42A27DB-BD31-4B8C-83A1-F6EECF244321}">
                <p14:modId xmlns:p14="http://schemas.microsoft.com/office/powerpoint/2010/main" val="1342695054"/>
              </p:ext>
            </p:extLst>
          </p:nvPr>
        </p:nvGraphicFramePr>
        <p:xfrm>
          <a:off x="520212" y="1446334"/>
          <a:ext cx="5136171" cy="64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7">
            <a:extLst>
              <a:ext uri="{FF2B5EF4-FFF2-40B4-BE49-F238E27FC236}">
                <a16:creationId xmlns:a16="http://schemas.microsoft.com/office/drawing/2014/main" id="{037448B6-F3CA-4DD0-9FCB-C46E97275217}"/>
              </a:ext>
            </a:extLst>
          </p:cNvPr>
          <p:cNvGraphicFramePr/>
          <p:nvPr>
            <p:extLst>
              <p:ext uri="{D42A27DB-BD31-4B8C-83A1-F6EECF244321}">
                <p14:modId xmlns:p14="http://schemas.microsoft.com/office/powerpoint/2010/main" val="492046433"/>
              </p:ext>
            </p:extLst>
          </p:nvPr>
        </p:nvGraphicFramePr>
        <p:xfrm>
          <a:off x="6601558" y="1387717"/>
          <a:ext cx="5136171" cy="646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1" descr="Timeline&#10;&#10;Description automatically generated">
            <a:extLst>
              <a:ext uri="{FF2B5EF4-FFF2-40B4-BE49-F238E27FC236}">
                <a16:creationId xmlns:a16="http://schemas.microsoft.com/office/drawing/2014/main" id="{4A6D75C9-0B04-4D6F-B646-B33EDBC520D0}"/>
              </a:ext>
            </a:extLst>
          </p:cNvPr>
          <p:cNvPicPr>
            <a:picLocks noChangeAspect="1"/>
          </p:cNvPicPr>
          <p:nvPr/>
        </p:nvPicPr>
        <p:blipFill>
          <a:blip r:embed="rId12"/>
          <a:stretch>
            <a:fillRect/>
          </a:stretch>
        </p:blipFill>
        <p:spPr>
          <a:xfrm>
            <a:off x="7030453" y="2267629"/>
            <a:ext cx="4307304" cy="2633558"/>
          </a:xfrm>
          <a:prstGeom prst="rect">
            <a:avLst/>
          </a:prstGeom>
        </p:spPr>
      </p:pic>
      <p:pic>
        <p:nvPicPr>
          <p:cNvPr id="12" name="Picture 12">
            <a:extLst>
              <a:ext uri="{FF2B5EF4-FFF2-40B4-BE49-F238E27FC236}">
                <a16:creationId xmlns:a16="http://schemas.microsoft.com/office/drawing/2014/main" id="{8ABB4785-CF13-4786-AF23-5A56A0758FC2}"/>
              </a:ext>
            </a:extLst>
          </p:cNvPr>
          <p:cNvPicPr>
            <a:picLocks noChangeAspect="1"/>
          </p:cNvPicPr>
          <p:nvPr/>
        </p:nvPicPr>
        <p:blipFill>
          <a:blip r:embed="rId13"/>
          <a:stretch>
            <a:fillRect/>
          </a:stretch>
        </p:blipFill>
        <p:spPr>
          <a:xfrm>
            <a:off x="1014663" y="2202743"/>
            <a:ext cx="4136857" cy="2643014"/>
          </a:xfrm>
          <a:prstGeom prst="rect">
            <a:avLst/>
          </a:prstGeom>
        </p:spPr>
      </p:pic>
    </p:spTree>
    <p:extLst>
      <p:ext uri="{BB962C8B-B14F-4D97-AF65-F5344CB8AC3E}">
        <p14:creationId xmlns:p14="http://schemas.microsoft.com/office/powerpoint/2010/main" val="382519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err="1">
                <a:ea typeface="+mj-lt"/>
                <a:cs typeface="+mj-lt"/>
              </a:rPr>
              <a:t>India.en</a:t>
            </a:r>
            <a:r>
              <a:rPr lang="en-US" b="1">
                <a:ea typeface="+mj-lt"/>
                <a:cs typeface="+mj-lt"/>
              </a:rPr>
              <a:t> Models and Results</a:t>
            </a:r>
            <a:endParaRPr lang="en-US">
              <a:ea typeface="+mj-lt"/>
              <a:cs typeface="+mj-lt"/>
            </a:endParaRPr>
          </a:p>
          <a:p>
            <a:endParaRPr lang="en-US" b="1">
              <a:latin typeface="Avenir Next LT Pro" panose="020B0504020202020204" pitchFamily="34" charset="0"/>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3" name="Diagram 7">
            <a:extLst>
              <a:ext uri="{FF2B5EF4-FFF2-40B4-BE49-F238E27FC236}">
                <a16:creationId xmlns:a16="http://schemas.microsoft.com/office/drawing/2014/main" id="{5854A64C-9A94-4EB0-ACAD-2B07F7B85A43}"/>
              </a:ext>
            </a:extLst>
          </p:cNvPr>
          <p:cNvGraphicFramePr/>
          <p:nvPr>
            <p:extLst>
              <p:ext uri="{D42A27DB-BD31-4B8C-83A1-F6EECF244321}">
                <p14:modId xmlns:p14="http://schemas.microsoft.com/office/powerpoint/2010/main" val="373099570"/>
              </p:ext>
            </p:extLst>
          </p:nvPr>
        </p:nvGraphicFramePr>
        <p:xfrm>
          <a:off x="520212" y="1446334"/>
          <a:ext cx="5136171" cy="64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7">
            <a:extLst>
              <a:ext uri="{FF2B5EF4-FFF2-40B4-BE49-F238E27FC236}">
                <a16:creationId xmlns:a16="http://schemas.microsoft.com/office/drawing/2014/main" id="{037448B6-F3CA-4DD0-9FCB-C46E97275217}"/>
              </a:ext>
            </a:extLst>
          </p:cNvPr>
          <p:cNvGraphicFramePr/>
          <p:nvPr/>
        </p:nvGraphicFramePr>
        <p:xfrm>
          <a:off x="6601558" y="1387717"/>
          <a:ext cx="5136171" cy="646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Picture 11" descr="Chart, histogram&#10;&#10;Description automatically generated">
            <a:extLst>
              <a:ext uri="{FF2B5EF4-FFF2-40B4-BE49-F238E27FC236}">
                <a16:creationId xmlns:a16="http://schemas.microsoft.com/office/drawing/2014/main" id="{B95E0731-7C25-4569-835A-7ACC9946D400}"/>
              </a:ext>
            </a:extLst>
          </p:cNvPr>
          <p:cNvPicPr>
            <a:picLocks noChangeAspect="1"/>
          </p:cNvPicPr>
          <p:nvPr/>
        </p:nvPicPr>
        <p:blipFill>
          <a:blip r:embed="rId12"/>
          <a:stretch>
            <a:fillRect/>
          </a:stretch>
        </p:blipFill>
        <p:spPr>
          <a:xfrm>
            <a:off x="6275614" y="2412093"/>
            <a:ext cx="5392057" cy="3213097"/>
          </a:xfrm>
          <a:prstGeom prst="rect">
            <a:avLst/>
          </a:prstGeom>
        </p:spPr>
      </p:pic>
      <p:pic>
        <p:nvPicPr>
          <p:cNvPr id="12" name="Picture 12" descr="Chart&#10;&#10;Description automatically generated">
            <a:extLst>
              <a:ext uri="{FF2B5EF4-FFF2-40B4-BE49-F238E27FC236}">
                <a16:creationId xmlns:a16="http://schemas.microsoft.com/office/drawing/2014/main" id="{708700E5-BA67-4C1A-986B-531441CE269A}"/>
              </a:ext>
            </a:extLst>
          </p:cNvPr>
          <p:cNvPicPr>
            <a:picLocks noChangeAspect="1"/>
          </p:cNvPicPr>
          <p:nvPr/>
        </p:nvPicPr>
        <p:blipFill>
          <a:blip r:embed="rId13"/>
          <a:stretch>
            <a:fillRect/>
          </a:stretch>
        </p:blipFill>
        <p:spPr>
          <a:xfrm>
            <a:off x="669471" y="2511222"/>
            <a:ext cx="5364842" cy="3268842"/>
          </a:xfrm>
          <a:prstGeom prst="rect">
            <a:avLst/>
          </a:prstGeom>
        </p:spPr>
      </p:pic>
    </p:spTree>
    <p:extLst>
      <p:ext uri="{BB962C8B-B14F-4D97-AF65-F5344CB8AC3E}">
        <p14:creationId xmlns:p14="http://schemas.microsoft.com/office/powerpoint/2010/main" val="18392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C5EF-9831-4AD3-BA02-0D9A582610DB}"/>
              </a:ext>
            </a:extLst>
          </p:cNvPr>
          <p:cNvSpPr>
            <a:spLocks noGrp="1"/>
          </p:cNvSpPr>
          <p:nvPr>
            <p:ph type="title"/>
          </p:nvPr>
        </p:nvSpPr>
        <p:spPr/>
        <p:txBody>
          <a:bodyPr/>
          <a:lstStyle/>
          <a:p>
            <a:r>
              <a:rPr lang="en-US" b="1"/>
              <a:t>Legal High – Models and Results</a:t>
            </a:r>
          </a:p>
        </p:txBody>
      </p:sp>
      <p:pic>
        <p:nvPicPr>
          <p:cNvPr id="4" name="Picture 3">
            <a:extLst>
              <a:ext uri="{FF2B5EF4-FFF2-40B4-BE49-F238E27FC236}">
                <a16:creationId xmlns:a16="http://schemas.microsoft.com/office/drawing/2014/main" id="{AEE8A1B8-BA4E-40B2-8387-D8D5060932D4}"/>
              </a:ext>
            </a:extLst>
          </p:cNvPr>
          <p:cNvPicPr>
            <a:picLocks noChangeAspect="1"/>
          </p:cNvPicPr>
          <p:nvPr/>
        </p:nvPicPr>
        <p:blipFill>
          <a:blip r:embed="rId2"/>
          <a:stretch>
            <a:fillRect/>
          </a:stretch>
        </p:blipFill>
        <p:spPr>
          <a:xfrm>
            <a:off x="354022" y="2092031"/>
            <a:ext cx="4962246" cy="2919836"/>
          </a:xfrm>
          <a:prstGeom prst="rect">
            <a:avLst/>
          </a:prstGeom>
        </p:spPr>
      </p:pic>
      <p:grpSp>
        <p:nvGrpSpPr>
          <p:cNvPr id="8" name="Group 7">
            <a:extLst>
              <a:ext uri="{FF2B5EF4-FFF2-40B4-BE49-F238E27FC236}">
                <a16:creationId xmlns:a16="http://schemas.microsoft.com/office/drawing/2014/main" id="{84164C14-8B39-4E20-990C-A94C95CAF26A}"/>
              </a:ext>
            </a:extLst>
          </p:cNvPr>
          <p:cNvGrpSpPr/>
          <p:nvPr/>
        </p:nvGrpSpPr>
        <p:grpSpPr>
          <a:xfrm>
            <a:off x="838200" y="1392840"/>
            <a:ext cx="4504767" cy="623610"/>
            <a:chOff x="0" y="11313"/>
            <a:chExt cx="5136171" cy="623610"/>
          </a:xfrm>
        </p:grpSpPr>
        <p:sp>
          <p:nvSpPr>
            <p:cNvPr id="9" name="Rectangle: Rounded Corners 8">
              <a:extLst>
                <a:ext uri="{FF2B5EF4-FFF2-40B4-BE49-F238E27FC236}">
                  <a16:creationId xmlns:a16="http://schemas.microsoft.com/office/drawing/2014/main" id="{C7183E3C-41F6-41A8-B60F-A894E5D6BE4B}"/>
                </a:ext>
              </a:extLst>
            </p:cNvPr>
            <p:cNvSpPr/>
            <p:nvPr/>
          </p:nvSpPr>
          <p:spPr>
            <a:xfrm>
              <a:off x="0" y="11313"/>
              <a:ext cx="5136171" cy="62361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90007AEF-9C29-4163-B804-08AEDCB55D20}"/>
                </a:ext>
              </a:extLst>
            </p:cNvPr>
            <p:cNvSpPr txBox="1"/>
            <p:nvPr/>
          </p:nvSpPr>
          <p:spPr>
            <a:xfrm>
              <a:off x="30442" y="41755"/>
              <a:ext cx="5075287" cy="562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1">
                  <a:latin typeface="Calibri Light" panose="020F0302020204030204"/>
                </a:rPr>
                <a:t>Periodogram</a:t>
              </a:r>
              <a:endParaRPr lang="en-US" sz="2600" b="1" kern="1200"/>
            </a:p>
          </p:txBody>
        </p:sp>
      </p:grpSp>
      <p:pic>
        <p:nvPicPr>
          <p:cNvPr id="11" name="Picture 10">
            <a:extLst>
              <a:ext uri="{FF2B5EF4-FFF2-40B4-BE49-F238E27FC236}">
                <a16:creationId xmlns:a16="http://schemas.microsoft.com/office/drawing/2014/main" id="{0BBBDABD-0F49-4E6B-93C0-95D5B363BA2C}"/>
              </a:ext>
            </a:extLst>
          </p:cNvPr>
          <p:cNvPicPr>
            <a:picLocks noChangeAspect="1"/>
          </p:cNvPicPr>
          <p:nvPr/>
        </p:nvPicPr>
        <p:blipFill>
          <a:blip r:embed="rId3"/>
          <a:stretch>
            <a:fillRect/>
          </a:stretch>
        </p:blipFill>
        <p:spPr>
          <a:xfrm>
            <a:off x="5760954" y="2250445"/>
            <a:ext cx="5732175" cy="2603009"/>
          </a:xfrm>
          <a:prstGeom prst="rect">
            <a:avLst/>
          </a:prstGeom>
        </p:spPr>
      </p:pic>
      <p:grpSp>
        <p:nvGrpSpPr>
          <p:cNvPr id="12" name="Group 11">
            <a:extLst>
              <a:ext uri="{FF2B5EF4-FFF2-40B4-BE49-F238E27FC236}">
                <a16:creationId xmlns:a16="http://schemas.microsoft.com/office/drawing/2014/main" id="{F5B8592F-A56B-4061-9F83-B02074707158}"/>
              </a:ext>
            </a:extLst>
          </p:cNvPr>
          <p:cNvGrpSpPr/>
          <p:nvPr/>
        </p:nvGrpSpPr>
        <p:grpSpPr>
          <a:xfrm>
            <a:off x="6096000" y="1394282"/>
            <a:ext cx="4504767" cy="623610"/>
            <a:chOff x="0" y="11313"/>
            <a:chExt cx="5136171" cy="623610"/>
          </a:xfrm>
        </p:grpSpPr>
        <p:sp>
          <p:nvSpPr>
            <p:cNvPr id="13" name="Rectangle: Rounded Corners 12">
              <a:extLst>
                <a:ext uri="{FF2B5EF4-FFF2-40B4-BE49-F238E27FC236}">
                  <a16:creationId xmlns:a16="http://schemas.microsoft.com/office/drawing/2014/main" id="{04A003FE-CCEE-483C-AA81-56BC3D3D8AF2}"/>
                </a:ext>
              </a:extLst>
            </p:cNvPr>
            <p:cNvSpPr/>
            <p:nvPr/>
          </p:nvSpPr>
          <p:spPr>
            <a:xfrm>
              <a:off x="0" y="11313"/>
              <a:ext cx="5136171" cy="62361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9C2C2E8F-982D-4334-AB18-E5FF8BF63912}"/>
                </a:ext>
              </a:extLst>
            </p:cNvPr>
            <p:cNvSpPr txBox="1"/>
            <p:nvPr/>
          </p:nvSpPr>
          <p:spPr>
            <a:xfrm>
              <a:off x="30442" y="41755"/>
              <a:ext cx="5075287" cy="562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Forecas</a:t>
              </a:r>
              <a:r>
                <a:rPr lang="en-US" sz="2600" b="1">
                  <a:latin typeface="Calibri Light" panose="020F0302020204030204"/>
                </a:rPr>
                <a:t>ts</a:t>
              </a:r>
              <a:endParaRPr lang="en-US" sz="2600" b="1" kern="1200"/>
            </a:p>
          </p:txBody>
        </p:sp>
      </p:grpSp>
      <p:pic>
        <p:nvPicPr>
          <p:cNvPr id="15" name="Picture 14">
            <a:extLst>
              <a:ext uri="{FF2B5EF4-FFF2-40B4-BE49-F238E27FC236}">
                <a16:creationId xmlns:a16="http://schemas.microsoft.com/office/drawing/2014/main" id="{C3505D5F-7591-4849-93B0-0F5ADC95F35A}"/>
              </a:ext>
            </a:extLst>
          </p:cNvPr>
          <p:cNvPicPr>
            <a:picLocks noChangeAspect="1"/>
          </p:cNvPicPr>
          <p:nvPr/>
        </p:nvPicPr>
        <p:blipFill>
          <a:blip r:embed="rId4"/>
          <a:stretch>
            <a:fillRect/>
          </a:stretch>
        </p:blipFill>
        <p:spPr>
          <a:xfrm>
            <a:off x="1142078" y="4853454"/>
            <a:ext cx="4174190" cy="1967126"/>
          </a:xfrm>
          <a:prstGeom prst="rect">
            <a:avLst/>
          </a:prstGeom>
        </p:spPr>
      </p:pic>
      <p:grpSp>
        <p:nvGrpSpPr>
          <p:cNvPr id="16" name="Group 15">
            <a:extLst>
              <a:ext uri="{FF2B5EF4-FFF2-40B4-BE49-F238E27FC236}">
                <a16:creationId xmlns:a16="http://schemas.microsoft.com/office/drawing/2014/main" id="{D02DE6A9-F13D-4949-AC5A-D1B02F01E404}"/>
              </a:ext>
            </a:extLst>
          </p:cNvPr>
          <p:cNvGrpSpPr/>
          <p:nvPr/>
        </p:nvGrpSpPr>
        <p:grpSpPr>
          <a:xfrm>
            <a:off x="5925670" y="5213407"/>
            <a:ext cx="4504767" cy="623610"/>
            <a:chOff x="0" y="11313"/>
            <a:chExt cx="5136171" cy="623610"/>
          </a:xfrm>
        </p:grpSpPr>
        <p:sp>
          <p:nvSpPr>
            <p:cNvPr id="17" name="Rectangle: Rounded Corners 16">
              <a:extLst>
                <a:ext uri="{FF2B5EF4-FFF2-40B4-BE49-F238E27FC236}">
                  <a16:creationId xmlns:a16="http://schemas.microsoft.com/office/drawing/2014/main" id="{2E9830C7-C10D-44E5-A1F3-AE7C6C2C260C}"/>
                </a:ext>
              </a:extLst>
            </p:cNvPr>
            <p:cNvSpPr/>
            <p:nvPr/>
          </p:nvSpPr>
          <p:spPr>
            <a:xfrm>
              <a:off x="0" y="11313"/>
              <a:ext cx="5136171" cy="62361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E68763CC-1520-45CA-AF61-1280E12955F2}"/>
                </a:ext>
              </a:extLst>
            </p:cNvPr>
            <p:cNvSpPr txBox="1"/>
            <p:nvPr/>
          </p:nvSpPr>
          <p:spPr>
            <a:xfrm>
              <a:off x="30442" y="41755"/>
              <a:ext cx="5075287" cy="5627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Calibri Light" panose="020F0302020204030204"/>
                </a:rPr>
                <a:t>                            </a:t>
              </a:r>
              <a:r>
                <a:rPr lang="en-US" sz="2600" b="1">
                  <a:latin typeface="Calibri Light" panose="020F0302020204030204"/>
                </a:rPr>
                <a:t>Residuals</a:t>
              </a:r>
              <a:endParaRPr lang="en-US" sz="2600" b="1" kern="1200"/>
            </a:p>
          </p:txBody>
        </p:sp>
      </p:grpSp>
    </p:spTree>
    <p:extLst>
      <p:ext uri="{BB962C8B-B14F-4D97-AF65-F5344CB8AC3E}">
        <p14:creationId xmlns:p14="http://schemas.microsoft.com/office/powerpoint/2010/main" val="1182905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latin typeface="Avenir Next LT Pro"/>
              </a:rPr>
              <a:t>LSTM – Multiple time steps</a:t>
            </a:r>
            <a:endParaRPr lang="en-US" b="1">
              <a:latin typeface="Avenir Next LT Pro" panose="020B0504020202020204" pitchFamily="34" charset="0"/>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Diagram 7">
            <a:extLst>
              <a:ext uri="{FF2B5EF4-FFF2-40B4-BE49-F238E27FC236}">
                <a16:creationId xmlns:a16="http://schemas.microsoft.com/office/drawing/2014/main" id="{F4FA77B5-3839-4331-ABE6-FD9C27C7FB83}"/>
              </a:ext>
            </a:extLst>
          </p:cNvPr>
          <p:cNvGraphicFramePr/>
          <p:nvPr/>
        </p:nvGraphicFramePr>
        <p:xfrm>
          <a:off x="505558" y="1885949"/>
          <a:ext cx="5136171" cy="646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4" name="Diagram 7">
            <a:extLst>
              <a:ext uri="{FF2B5EF4-FFF2-40B4-BE49-F238E27FC236}">
                <a16:creationId xmlns:a16="http://schemas.microsoft.com/office/drawing/2014/main" id="{0A40A3DA-3F41-4727-B082-1A220344B669}"/>
              </a:ext>
            </a:extLst>
          </p:cNvPr>
          <p:cNvGraphicFramePr/>
          <p:nvPr/>
        </p:nvGraphicFramePr>
        <p:xfrm>
          <a:off x="6601558" y="1885948"/>
          <a:ext cx="5136171" cy="646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9" name="Picture 19" descr="Chart, line chart&#10;&#10;Description automatically generated">
            <a:extLst>
              <a:ext uri="{FF2B5EF4-FFF2-40B4-BE49-F238E27FC236}">
                <a16:creationId xmlns:a16="http://schemas.microsoft.com/office/drawing/2014/main" id="{C8125B7B-6437-42E1-9C44-F4537EC7E6D0}"/>
              </a:ext>
            </a:extLst>
          </p:cNvPr>
          <p:cNvPicPr>
            <a:picLocks noChangeAspect="1"/>
          </p:cNvPicPr>
          <p:nvPr/>
        </p:nvPicPr>
        <p:blipFill>
          <a:blip r:embed="rId13"/>
          <a:stretch>
            <a:fillRect/>
          </a:stretch>
        </p:blipFill>
        <p:spPr>
          <a:xfrm>
            <a:off x="563366" y="2742789"/>
            <a:ext cx="4952143" cy="3290265"/>
          </a:xfrm>
          <a:prstGeom prst="rect">
            <a:avLst/>
          </a:prstGeom>
        </p:spPr>
      </p:pic>
      <p:pic>
        <p:nvPicPr>
          <p:cNvPr id="20" name="Picture 20" descr="Chart, line chart&#10;&#10;Description automatically generated">
            <a:extLst>
              <a:ext uri="{FF2B5EF4-FFF2-40B4-BE49-F238E27FC236}">
                <a16:creationId xmlns:a16="http://schemas.microsoft.com/office/drawing/2014/main" id="{18C7391F-8102-46FB-BA09-39E1BFD8600F}"/>
              </a:ext>
            </a:extLst>
          </p:cNvPr>
          <p:cNvPicPr>
            <a:picLocks noChangeAspect="1"/>
          </p:cNvPicPr>
          <p:nvPr/>
        </p:nvPicPr>
        <p:blipFill>
          <a:blip r:embed="rId14"/>
          <a:stretch>
            <a:fillRect/>
          </a:stretch>
        </p:blipFill>
        <p:spPr>
          <a:xfrm>
            <a:off x="6753546" y="2757241"/>
            <a:ext cx="4832278" cy="3278483"/>
          </a:xfrm>
          <a:prstGeom prst="rect">
            <a:avLst/>
          </a:prstGeom>
        </p:spPr>
      </p:pic>
    </p:spTree>
    <p:extLst>
      <p:ext uri="{BB962C8B-B14F-4D97-AF65-F5344CB8AC3E}">
        <p14:creationId xmlns:p14="http://schemas.microsoft.com/office/powerpoint/2010/main" val="811592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43B651-AF59-433D-B068-B21347EC67F3}"/>
              </a:ext>
            </a:extLst>
          </p:cNvPr>
          <p:cNvSpPr/>
          <p:nvPr/>
        </p:nvSpPr>
        <p:spPr>
          <a:xfrm>
            <a:off x="-2041" y="1230274"/>
            <a:ext cx="12191999" cy="4389432"/>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latin typeface="Avenir"/>
              <a:cs typeface="Calibri"/>
            </a:endParaRPr>
          </a:p>
        </p:txBody>
      </p:sp>
      <p:sp>
        <p:nvSpPr>
          <p:cNvPr id="9" name="Subtitle 2">
            <a:extLst>
              <a:ext uri="{FF2B5EF4-FFF2-40B4-BE49-F238E27FC236}">
                <a16:creationId xmlns:a16="http://schemas.microsoft.com/office/drawing/2014/main" id="{D38B2871-15CB-4830-94EA-0BD33F40147B}"/>
              </a:ext>
            </a:extLst>
          </p:cNvPr>
          <p:cNvSpPr txBox="1">
            <a:spLocks/>
          </p:cNvSpPr>
          <p:nvPr/>
        </p:nvSpPr>
        <p:spPr>
          <a:xfrm>
            <a:off x="325846" y="2929441"/>
            <a:ext cx="11537395" cy="9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ct val="0"/>
              </a:spcBef>
              <a:buNone/>
            </a:pPr>
            <a:r>
              <a:rPr lang="en-US" sz="6000" b="1">
                <a:latin typeface="Avenir Next LT Pro"/>
                <a:ea typeface="+mj-ea"/>
                <a:cs typeface="+mj-cs"/>
              </a:rPr>
              <a:t>Questions </a:t>
            </a:r>
            <a:endParaRPr lang="en-US" sz="6000" b="1">
              <a:latin typeface="Avenir Next LT Pro"/>
              <a:ea typeface="+mj-ea"/>
              <a:cs typeface="Calibri" panose="020F0502020204030204"/>
            </a:endParaRPr>
          </a:p>
        </p:txBody>
      </p:sp>
    </p:spTree>
    <p:extLst>
      <p:ext uri="{BB962C8B-B14F-4D97-AF65-F5344CB8AC3E}">
        <p14:creationId xmlns:p14="http://schemas.microsoft.com/office/powerpoint/2010/main" val="37127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EA98-FEDB-4CE3-B8C8-5C918B9CF810}"/>
              </a:ext>
            </a:extLst>
          </p:cNvPr>
          <p:cNvSpPr>
            <a:spLocks noGrp="1"/>
          </p:cNvSpPr>
          <p:nvPr>
            <p:ph type="title"/>
          </p:nvPr>
        </p:nvSpPr>
        <p:spPr/>
        <p:txBody>
          <a:bodyPr/>
          <a:lstStyle/>
          <a:p>
            <a:r>
              <a:rPr lang="en-US" b="1">
                <a:ea typeface="+mj-lt"/>
                <a:cs typeface="+mj-lt"/>
              </a:rPr>
              <a:t>Problem Statement - predicting web traffic </a:t>
            </a:r>
          </a:p>
        </p:txBody>
      </p:sp>
      <p:sp>
        <p:nvSpPr>
          <p:cNvPr id="6" name="Rectangle 5">
            <a:extLst>
              <a:ext uri="{FF2B5EF4-FFF2-40B4-BE49-F238E27FC236}">
                <a16:creationId xmlns:a16="http://schemas.microsoft.com/office/drawing/2014/main" id="{15AE3363-0780-49C6-8A10-C06DB65FF131}"/>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5" name="Graphic 15" descr="Mental Health outline">
            <a:extLst>
              <a:ext uri="{FF2B5EF4-FFF2-40B4-BE49-F238E27FC236}">
                <a16:creationId xmlns:a16="http://schemas.microsoft.com/office/drawing/2014/main" id="{658A235F-3DC4-4E02-8FF7-7D474CB0D4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185" y="3352801"/>
            <a:ext cx="914400" cy="914400"/>
          </a:xfrm>
          <a:prstGeom prst="rect">
            <a:avLst/>
          </a:prstGeom>
        </p:spPr>
      </p:pic>
      <p:sp>
        <p:nvSpPr>
          <p:cNvPr id="16" name="TextBox 15">
            <a:extLst>
              <a:ext uri="{FF2B5EF4-FFF2-40B4-BE49-F238E27FC236}">
                <a16:creationId xmlns:a16="http://schemas.microsoft.com/office/drawing/2014/main" id="{A39773EA-FA46-456B-BC04-43BE22DB95B8}"/>
              </a:ext>
            </a:extLst>
          </p:cNvPr>
          <p:cNvSpPr txBox="1"/>
          <p:nvPr/>
        </p:nvSpPr>
        <p:spPr>
          <a:xfrm>
            <a:off x="2365131" y="1976802"/>
            <a:ext cx="8736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forecasting can help website servers a great deal in effectively handling outages. </a:t>
            </a:r>
            <a:endParaRPr lang="en-US"/>
          </a:p>
        </p:txBody>
      </p:sp>
      <p:sp>
        <p:nvSpPr>
          <p:cNvPr id="17" name="TextBox 16">
            <a:extLst>
              <a:ext uri="{FF2B5EF4-FFF2-40B4-BE49-F238E27FC236}">
                <a16:creationId xmlns:a16="http://schemas.microsoft.com/office/drawing/2014/main" id="{BB7AB379-34CC-49B7-BDC3-5D1C72DEBD21}"/>
              </a:ext>
            </a:extLst>
          </p:cNvPr>
          <p:cNvSpPr txBox="1"/>
          <p:nvPr/>
        </p:nvSpPr>
        <p:spPr>
          <a:xfrm>
            <a:off x="2343149" y="3486148"/>
            <a:ext cx="87366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technique we employed by product companies to better understand user behavior as to how a user interacts with their product and improve user experience.</a:t>
            </a:r>
          </a:p>
        </p:txBody>
      </p:sp>
      <p:sp>
        <p:nvSpPr>
          <p:cNvPr id="19" name="TextBox 18">
            <a:extLst>
              <a:ext uri="{FF2B5EF4-FFF2-40B4-BE49-F238E27FC236}">
                <a16:creationId xmlns:a16="http://schemas.microsoft.com/office/drawing/2014/main" id="{7B93CC98-7BDD-42D2-9FCF-C5ABCEEBB72C}"/>
              </a:ext>
            </a:extLst>
          </p:cNvPr>
          <p:cNvSpPr txBox="1"/>
          <p:nvPr/>
        </p:nvSpPr>
        <p:spPr>
          <a:xfrm>
            <a:off x="2365131" y="5024802"/>
            <a:ext cx="87366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technique we implemented can be extended to diverse applications in financial markets, weather forecasts, audio and video processing. Not just that, understanding your website’s traffic trajectory can open up business opportunities too! </a:t>
            </a:r>
            <a:endParaRPr lang="en-US"/>
          </a:p>
          <a:p>
            <a:endParaRPr lang="en-US">
              <a:cs typeface="Calibri"/>
            </a:endParaRPr>
          </a:p>
        </p:txBody>
      </p:sp>
      <p:pic>
        <p:nvPicPr>
          <p:cNvPr id="20" name="Graphic 20" descr="Money outline">
            <a:extLst>
              <a:ext uri="{FF2B5EF4-FFF2-40B4-BE49-F238E27FC236}">
                <a16:creationId xmlns:a16="http://schemas.microsoft.com/office/drawing/2014/main" id="{404DD87F-1D2F-4132-A9E8-141EA8AF5C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8185" y="5067300"/>
            <a:ext cx="914400" cy="914400"/>
          </a:xfrm>
          <a:prstGeom prst="rect">
            <a:avLst/>
          </a:prstGeom>
        </p:spPr>
      </p:pic>
      <p:pic>
        <p:nvPicPr>
          <p:cNvPr id="3" name="Graphic 3" descr="Daily calendar outline">
            <a:extLst>
              <a:ext uri="{FF2B5EF4-FFF2-40B4-BE49-F238E27FC236}">
                <a16:creationId xmlns:a16="http://schemas.microsoft.com/office/drawing/2014/main" id="{37383A4E-307A-4FA8-B122-2D459C029D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5429" y="1773148"/>
            <a:ext cx="914400" cy="914400"/>
          </a:xfrm>
          <a:prstGeom prst="rect">
            <a:avLst/>
          </a:prstGeom>
        </p:spPr>
      </p:pic>
    </p:spTree>
    <p:extLst>
      <p:ext uri="{BB962C8B-B14F-4D97-AF65-F5344CB8AC3E}">
        <p14:creationId xmlns:p14="http://schemas.microsoft.com/office/powerpoint/2010/main" val="353353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sz="4000" b="1"/>
              <a:t>Training Data</a:t>
            </a:r>
            <a:endParaRPr lang="en-US" sz="4000"/>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202">
            <a:extLst>
              <a:ext uri="{FF2B5EF4-FFF2-40B4-BE49-F238E27FC236}">
                <a16:creationId xmlns:a16="http://schemas.microsoft.com/office/drawing/2014/main" id="{D6F91FFE-7202-4CE1-BBC3-F5FA062D899E}"/>
              </a:ext>
            </a:extLst>
          </p:cNvPr>
          <p:cNvGraphicFramePr/>
          <p:nvPr>
            <p:extLst>
              <p:ext uri="{D42A27DB-BD31-4B8C-83A1-F6EECF244321}">
                <p14:modId xmlns:p14="http://schemas.microsoft.com/office/powerpoint/2010/main" val="3443189751"/>
              </p:ext>
            </p:extLst>
          </p:nvPr>
        </p:nvGraphicFramePr>
        <p:xfrm>
          <a:off x="8037191" y="2387029"/>
          <a:ext cx="3675597" cy="2803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4" name="Picture 64" descr="Chart, line chart, histogram&#10;&#10;Description automatically generated">
            <a:extLst>
              <a:ext uri="{FF2B5EF4-FFF2-40B4-BE49-F238E27FC236}">
                <a16:creationId xmlns:a16="http://schemas.microsoft.com/office/drawing/2014/main" id="{4A05AA26-B570-4673-9B06-A66887B65632}"/>
              </a:ext>
            </a:extLst>
          </p:cNvPr>
          <p:cNvPicPr>
            <a:picLocks noChangeAspect="1"/>
          </p:cNvPicPr>
          <p:nvPr/>
        </p:nvPicPr>
        <p:blipFill>
          <a:blip r:embed="rId8"/>
          <a:stretch>
            <a:fillRect/>
          </a:stretch>
        </p:blipFill>
        <p:spPr>
          <a:xfrm>
            <a:off x="631861" y="1469890"/>
            <a:ext cx="5876817" cy="3952468"/>
          </a:xfrm>
          <a:prstGeom prst="rect">
            <a:avLst/>
          </a:prstGeom>
        </p:spPr>
      </p:pic>
    </p:spTree>
    <p:extLst>
      <p:ext uri="{BB962C8B-B14F-4D97-AF65-F5344CB8AC3E}">
        <p14:creationId xmlns:p14="http://schemas.microsoft.com/office/powerpoint/2010/main" val="68824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cs typeface="Calibri Light"/>
              </a:rPr>
              <a:t>Data</a:t>
            </a: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Diagram 7">
            <a:extLst>
              <a:ext uri="{FF2B5EF4-FFF2-40B4-BE49-F238E27FC236}">
                <a16:creationId xmlns:a16="http://schemas.microsoft.com/office/drawing/2014/main" id="{F4FA77B5-3839-4331-ABE6-FD9C27C7FB83}"/>
              </a:ext>
            </a:extLst>
          </p:cNvPr>
          <p:cNvGraphicFramePr/>
          <p:nvPr>
            <p:extLst>
              <p:ext uri="{D42A27DB-BD31-4B8C-83A1-F6EECF244321}">
                <p14:modId xmlns:p14="http://schemas.microsoft.com/office/powerpoint/2010/main" val="2685937273"/>
              </p:ext>
            </p:extLst>
          </p:nvPr>
        </p:nvGraphicFramePr>
        <p:xfrm>
          <a:off x="479873" y="1389365"/>
          <a:ext cx="5136171" cy="646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4" name="Diagram 7">
            <a:extLst>
              <a:ext uri="{FF2B5EF4-FFF2-40B4-BE49-F238E27FC236}">
                <a16:creationId xmlns:a16="http://schemas.microsoft.com/office/drawing/2014/main" id="{0A40A3DA-3F41-4727-B082-1A220344B669}"/>
              </a:ext>
            </a:extLst>
          </p:cNvPr>
          <p:cNvGraphicFramePr/>
          <p:nvPr>
            <p:extLst>
              <p:ext uri="{D42A27DB-BD31-4B8C-83A1-F6EECF244321}">
                <p14:modId xmlns:p14="http://schemas.microsoft.com/office/powerpoint/2010/main" val="2985358472"/>
              </p:ext>
            </p:extLst>
          </p:nvPr>
        </p:nvGraphicFramePr>
        <p:xfrm>
          <a:off x="6584435" y="1355117"/>
          <a:ext cx="5136171" cy="646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4" name="Diagram 7">
            <a:extLst>
              <a:ext uri="{FF2B5EF4-FFF2-40B4-BE49-F238E27FC236}">
                <a16:creationId xmlns:a16="http://schemas.microsoft.com/office/drawing/2014/main" id="{811F33E9-D5BB-422F-97B5-0422F7F5D994}"/>
              </a:ext>
            </a:extLst>
          </p:cNvPr>
          <p:cNvGraphicFramePr/>
          <p:nvPr>
            <p:extLst>
              <p:ext uri="{D42A27DB-BD31-4B8C-83A1-F6EECF244321}">
                <p14:modId xmlns:p14="http://schemas.microsoft.com/office/powerpoint/2010/main" val="1953334869"/>
              </p:ext>
            </p:extLst>
          </p:nvPr>
        </p:nvGraphicFramePr>
        <p:xfrm>
          <a:off x="479872" y="4137703"/>
          <a:ext cx="5136171" cy="56454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79" name="Diagram 7">
            <a:extLst>
              <a:ext uri="{FF2B5EF4-FFF2-40B4-BE49-F238E27FC236}">
                <a16:creationId xmlns:a16="http://schemas.microsoft.com/office/drawing/2014/main" id="{C2103D90-8505-452E-B5DF-E03902FAD0F6}"/>
              </a:ext>
            </a:extLst>
          </p:cNvPr>
          <p:cNvGraphicFramePr/>
          <p:nvPr>
            <p:extLst>
              <p:ext uri="{D42A27DB-BD31-4B8C-83A1-F6EECF244321}">
                <p14:modId xmlns:p14="http://schemas.microsoft.com/office/powerpoint/2010/main" val="4164138822"/>
              </p:ext>
            </p:extLst>
          </p:nvPr>
        </p:nvGraphicFramePr>
        <p:xfrm>
          <a:off x="6584433" y="4137700"/>
          <a:ext cx="5136171" cy="64623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60" name="Picture 260" descr="Chart&#10;&#10;Description automatically generated">
            <a:extLst>
              <a:ext uri="{FF2B5EF4-FFF2-40B4-BE49-F238E27FC236}">
                <a16:creationId xmlns:a16="http://schemas.microsoft.com/office/drawing/2014/main" id="{D31E023E-4F88-4CC7-A9C8-2E4938FA4613}"/>
              </a:ext>
            </a:extLst>
          </p:cNvPr>
          <p:cNvPicPr>
            <a:picLocks noChangeAspect="1"/>
          </p:cNvPicPr>
          <p:nvPr/>
        </p:nvPicPr>
        <p:blipFill>
          <a:blip r:embed="rId23"/>
          <a:stretch>
            <a:fillRect/>
          </a:stretch>
        </p:blipFill>
        <p:spPr>
          <a:xfrm>
            <a:off x="7431505" y="2142585"/>
            <a:ext cx="3204409" cy="1931145"/>
          </a:xfrm>
          <a:prstGeom prst="rect">
            <a:avLst/>
          </a:prstGeom>
        </p:spPr>
      </p:pic>
      <p:pic>
        <p:nvPicPr>
          <p:cNvPr id="3" name="Picture 2">
            <a:extLst>
              <a:ext uri="{FF2B5EF4-FFF2-40B4-BE49-F238E27FC236}">
                <a16:creationId xmlns:a16="http://schemas.microsoft.com/office/drawing/2014/main" id="{8994BC8A-9BE2-48A0-86CF-B0301CD074D7}"/>
              </a:ext>
            </a:extLst>
          </p:cNvPr>
          <p:cNvPicPr>
            <a:picLocks noChangeAspect="1"/>
          </p:cNvPicPr>
          <p:nvPr/>
        </p:nvPicPr>
        <p:blipFill>
          <a:blip r:embed="rId24"/>
          <a:stretch>
            <a:fillRect/>
          </a:stretch>
        </p:blipFill>
        <p:spPr>
          <a:xfrm>
            <a:off x="1192499" y="4783937"/>
            <a:ext cx="3710915" cy="1581003"/>
          </a:xfrm>
          <a:prstGeom prst="rect">
            <a:avLst/>
          </a:prstGeom>
        </p:spPr>
      </p:pic>
      <p:pic>
        <p:nvPicPr>
          <p:cNvPr id="322" name="Picture 322" descr="Chart&#10;&#10;Description automatically generated">
            <a:extLst>
              <a:ext uri="{FF2B5EF4-FFF2-40B4-BE49-F238E27FC236}">
                <a16:creationId xmlns:a16="http://schemas.microsoft.com/office/drawing/2014/main" id="{8E5818DA-8E37-4ECF-AAAD-60FC18385AA7}"/>
              </a:ext>
            </a:extLst>
          </p:cNvPr>
          <p:cNvPicPr>
            <a:picLocks noChangeAspect="1"/>
          </p:cNvPicPr>
          <p:nvPr/>
        </p:nvPicPr>
        <p:blipFill>
          <a:blip r:embed="rId25"/>
          <a:stretch>
            <a:fillRect/>
          </a:stretch>
        </p:blipFill>
        <p:spPr>
          <a:xfrm>
            <a:off x="7427685" y="4832466"/>
            <a:ext cx="3296558" cy="1547353"/>
          </a:xfrm>
          <a:prstGeom prst="rect">
            <a:avLst/>
          </a:prstGeom>
        </p:spPr>
      </p:pic>
      <p:pic>
        <p:nvPicPr>
          <p:cNvPr id="584" name="Picture 584" descr="A picture containing bar chart&#10;&#10;Description automatically generated">
            <a:extLst>
              <a:ext uri="{FF2B5EF4-FFF2-40B4-BE49-F238E27FC236}">
                <a16:creationId xmlns:a16="http://schemas.microsoft.com/office/drawing/2014/main" id="{5E075EFD-E442-4A0F-96FA-E38C7A794BB6}"/>
              </a:ext>
            </a:extLst>
          </p:cNvPr>
          <p:cNvPicPr>
            <a:picLocks noChangeAspect="1"/>
          </p:cNvPicPr>
          <p:nvPr/>
        </p:nvPicPr>
        <p:blipFill>
          <a:blip r:embed="rId26"/>
          <a:stretch>
            <a:fillRect/>
          </a:stretch>
        </p:blipFill>
        <p:spPr>
          <a:xfrm>
            <a:off x="1505164" y="2144896"/>
            <a:ext cx="3214098" cy="2003130"/>
          </a:xfrm>
          <a:prstGeom prst="rect">
            <a:avLst/>
          </a:prstGeom>
        </p:spPr>
      </p:pic>
    </p:spTree>
    <p:extLst>
      <p:ext uri="{BB962C8B-B14F-4D97-AF65-F5344CB8AC3E}">
        <p14:creationId xmlns:p14="http://schemas.microsoft.com/office/powerpoint/2010/main" val="147970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sz="4000" b="1">
                <a:ea typeface="+mj-lt"/>
                <a:cs typeface="+mj-lt"/>
              </a:rPr>
              <a:t>RIO Olympics</a:t>
            </a:r>
            <a:endParaRPr lang="en-US" sz="4000">
              <a:ea typeface="+mj-lt"/>
              <a:cs typeface="+mj-lt"/>
            </a:endParaRP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202">
            <a:extLst>
              <a:ext uri="{FF2B5EF4-FFF2-40B4-BE49-F238E27FC236}">
                <a16:creationId xmlns:a16="http://schemas.microsoft.com/office/drawing/2014/main" id="{F1BB8AF1-7E12-40F4-858D-5E1AD96CE79E}"/>
              </a:ext>
            </a:extLst>
          </p:cNvPr>
          <p:cNvGraphicFramePr/>
          <p:nvPr>
            <p:extLst>
              <p:ext uri="{D42A27DB-BD31-4B8C-83A1-F6EECF244321}">
                <p14:modId xmlns:p14="http://schemas.microsoft.com/office/powerpoint/2010/main" val="1785062092"/>
              </p:ext>
            </p:extLst>
          </p:nvPr>
        </p:nvGraphicFramePr>
        <p:xfrm>
          <a:off x="7700597" y="2142391"/>
          <a:ext cx="4308229" cy="2895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7" descr="Chart, histogram&#10;&#10;Description automatically generated">
            <a:extLst>
              <a:ext uri="{FF2B5EF4-FFF2-40B4-BE49-F238E27FC236}">
                <a16:creationId xmlns:a16="http://schemas.microsoft.com/office/drawing/2014/main" id="{27CF6280-7273-431D-99A0-5C14BE5099A3}"/>
              </a:ext>
            </a:extLst>
          </p:cNvPr>
          <p:cNvPicPr>
            <a:picLocks noChangeAspect="1"/>
          </p:cNvPicPr>
          <p:nvPr/>
        </p:nvPicPr>
        <p:blipFill>
          <a:blip r:embed="rId8"/>
          <a:stretch>
            <a:fillRect/>
          </a:stretch>
        </p:blipFill>
        <p:spPr>
          <a:xfrm>
            <a:off x="820220" y="1519885"/>
            <a:ext cx="5774076" cy="3578500"/>
          </a:xfrm>
          <a:prstGeom prst="rect">
            <a:avLst/>
          </a:prstGeom>
        </p:spPr>
      </p:pic>
    </p:spTree>
    <p:extLst>
      <p:ext uri="{BB962C8B-B14F-4D97-AF65-F5344CB8AC3E}">
        <p14:creationId xmlns:p14="http://schemas.microsoft.com/office/powerpoint/2010/main" val="192587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BD1A-A073-4450-A5FC-98F5C005C85B}"/>
              </a:ext>
            </a:extLst>
          </p:cNvPr>
          <p:cNvSpPr>
            <a:spLocks noGrp="1"/>
          </p:cNvSpPr>
          <p:nvPr>
            <p:ph type="title"/>
          </p:nvPr>
        </p:nvSpPr>
        <p:spPr/>
        <p:txBody>
          <a:bodyPr/>
          <a:lstStyle/>
          <a:p>
            <a:r>
              <a:rPr lang="en-US" b="1">
                <a:ea typeface="+mj-lt"/>
                <a:cs typeface="+mj-lt"/>
              </a:rPr>
              <a:t>Down Sampling the data from daily to weekly </a:t>
            </a:r>
            <a:endParaRPr lang="en-US">
              <a:ea typeface="+mj-lt"/>
              <a:cs typeface="+mj-lt"/>
            </a:endParaRPr>
          </a:p>
        </p:txBody>
      </p:sp>
      <p:sp>
        <p:nvSpPr>
          <p:cNvPr id="4" name="Rectangle 3">
            <a:extLst>
              <a:ext uri="{FF2B5EF4-FFF2-40B4-BE49-F238E27FC236}">
                <a16:creationId xmlns:a16="http://schemas.microsoft.com/office/drawing/2014/main" id="{E3967253-46B9-49A7-971B-1D5E957112B0}"/>
              </a:ext>
            </a:extLst>
          </p:cNvPr>
          <p:cNvSpPr/>
          <p:nvPr/>
        </p:nvSpPr>
        <p:spPr>
          <a:xfrm>
            <a:off x="417537" y="6516499"/>
            <a:ext cx="11648115" cy="213606"/>
          </a:xfrm>
          <a:prstGeom prst="rect">
            <a:avLst/>
          </a:prstGeom>
          <a:solidFill>
            <a:srgbClr val="DBCFC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7" name="Diagram 7">
            <a:extLst>
              <a:ext uri="{FF2B5EF4-FFF2-40B4-BE49-F238E27FC236}">
                <a16:creationId xmlns:a16="http://schemas.microsoft.com/office/drawing/2014/main" id="{F4FA77B5-3839-4331-ABE6-FD9C27C7FB83}"/>
              </a:ext>
            </a:extLst>
          </p:cNvPr>
          <p:cNvGraphicFramePr/>
          <p:nvPr>
            <p:extLst>
              <p:ext uri="{D42A27DB-BD31-4B8C-83A1-F6EECF244321}">
                <p14:modId xmlns:p14="http://schemas.microsoft.com/office/powerpoint/2010/main" val="632906291"/>
              </p:ext>
            </p:extLst>
          </p:nvPr>
        </p:nvGraphicFramePr>
        <p:xfrm>
          <a:off x="505558" y="1885949"/>
          <a:ext cx="5136171" cy="64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4" name="Diagram 7">
            <a:extLst>
              <a:ext uri="{FF2B5EF4-FFF2-40B4-BE49-F238E27FC236}">
                <a16:creationId xmlns:a16="http://schemas.microsoft.com/office/drawing/2014/main" id="{0A40A3DA-3F41-4727-B082-1A220344B669}"/>
              </a:ext>
            </a:extLst>
          </p:cNvPr>
          <p:cNvGraphicFramePr/>
          <p:nvPr>
            <p:extLst>
              <p:ext uri="{D42A27DB-BD31-4B8C-83A1-F6EECF244321}">
                <p14:modId xmlns:p14="http://schemas.microsoft.com/office/powerpoint/2010/main" val="670347371"/>
              </p:ext>
            </p:extLst>
          </p:nvPr>
        </p:nvGraphicFramePr>
        <p:xfrm>
          <a:off x="6601558" y="1885948"/>
          <a:ext cx="5136171" cy="646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1" name="Picture 7" descr="Table&#10;&#10;Description automatically generated">
            <a:extLst>
              <a:ext uri="{FF2B5EF4-FFF2-40B4-BE49-F238E27FC236}">
                <a16:creationId xmlns:a16="http://schemas.microsoft.com/office/drawing/2014/main" id="{DF798952-3878-4DD9-9F84-F9B3DD106BE9}"/>
              </a:ext>
            </a:extLst>
          </p:cNvPr>
          <p:cNvPicPr>
            <a:picLocks noChangeAspect="1"/>
          </p:cNvPicPr>
          <p:nvPr/>
        </p:nvPicPr>
        <p:blipFill>
          <a:blip r:embed="rId12"/>
          <a:stretch>
            <a:fillRect/>
          </a:stretch>
        </p:blipFill>
        <p:spPr>
          <a:xfrm>
            <a:off x="841809" y="2604407"/>
            <a:ext cx="4550477" cy="3513187"/>
          </a:xfrm>
          <a:prstGeom prst="rect">
            <a:avLst/>
          </a:prstGeom>
        </p:spPr>
      </p:pic>
      <p:pic>
        <p:nvPicPr>
          <p:cNvPr id="32" name="Picture 8" descr="Chart, histogram&#10;&#10;Description automatically generated">
            <a:extLst>
              <a:ext uri="{FF2B5EF4-FFF2-40B4-BE49-F238E27FC236}">
                <a16:creationId xmlns:a16="http://schemas.microsoft.com/office/drawing/2014/main" id="{9969DB47-B2B9-4918-9437-E708FEA3F232}"/>
              </a:ext>
            </a:extLst>
          </p:cNvPr>
          <p:cNvPicPr>
            <a:picLocks noChangeAspect="1"/>
          </p:cNvPicPr>
          <p:nvPr/>
        </p:nvPicPr>
        <p:blipFill>
          <a:blip r:embed="rId13"/>
          <a:stretch>
            <a:fillRect/>
          </a:stretch>
        </p:blipFill>
        <p:spPr>
          <a:xfrm>
            <a:off x="5953086" y="2767583"/>
            <a:ext cx="5786344" cy="3187959"/>
          </a:xfrm>
          <a:prstGeom prst="rect">
            <a:avLst/>
          </a:prstGeom>
        </p:spPr>
      </p:pic>
    </p:spTree>
    <p:extLst>
      <p:ext uri="{BB962C8B-B14F-4D97-AF65-F5344CB8AC3E}">
        <p14:creationId xmlns:p14="http://schemas.microsoft.com/office/powerpoint/2010/main" val="320463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a:ea typeface="+mj-lt"/>
                <a:cs typeface="+mj-lt"/>
              </a:rPr>
              <a:t>Model Results</a:t>
            </a:r>
          </a:p>
          <a:p>
            <a:endParaRPr lang="en-US">
              <a:cs typeface="Calibri Light"/>
            </a:endParaRP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5" descr="Chart&#10;&#10;Description automatically generated">
            <a:extLst>
              <a:ext uri="{FF2B5EF4-FFF2-40B4-BE49-F238E27FC236}">
                <a16:creationId xmlns:a16="http://schemas.microsoft.com/office/drawing/2014/main" id="{DEA36491-B1E7-432B-9852-6409339215EA}"/>
              </a:ext>
            </a:extLst>
          </p:cNvPr>
          <p:cNvPicPr>
            <a:picLocks noChangeAspect="1"/>
          </p:cNvPicPr>
          <p:nvPr/>
        </p:nvPicPr>
        <p:blipFill rotWithShape="1">
          <a:blip r:embed="rId2"/>
          <a:srcRect l="91" r="1" b="1"/>
          <a:stretch/>
        </p:blipFill>
        <p:spPr>
          <a:xfrm>
            <a:off x="628267" y="744626"/>
            <a:ext cx="5943111" cy="2545182"/>
          </a:xfrm>
          <a:prstGeom prst="rect">
            <a:avLst/>
          </a:prstGeom>
        </p:spPr>
      </p:pic>
      <p:pic>
        <p:nvPicPr>
          <p:cNvPr id="27" name="Picture 6" descr="Chart&#10;&#10;Description automatically generated">
            <a:extLst>
              <a:ext uri="{FF2B5EF4-FFF2-40B4-BE49-F238E27FC236}">
                <a16:creationId xmlns:a16="http://schemas.microsoft.com/office/drawing/2014/main" id="{EE178A8D-2C0F-41BE-8C6E-3FD382467B79}"/>
              </a:ext>
            </a:extLst>
          </p:cNvPr>
          <p:cNvPicPr>
            <a:picLocks noChangeAspect="1"/>
          </p:cNvPicPr>
          <p:nvPr/>
        </p:nvPicPr>
        <p:blipFill rotWithShape="1">
          <a:blip r:embed="rId3"/>
          <a:stretch/>
        </p:blipFill>
        <p:spPr>
          <a:xfrm>
            <a:off x="631962" y="3614130"/>
            <a:ext cx="5952846" cy="2229307"/>
          </a:xfrm>
          <a:prstGeom prst="rect">
            <a:avLst/>
          </a:prstGeom>
          <a:effectLst/>
        </p:spPr>
      </p:pic>
      <p:sp>
        <p:nvSpPr>
          <p:cNvPr id="28" name="TextBox 27">
            <a:extLst>
              <a:ext uri="{FF2B5EF4-FFF2-40B4-BE49-F238E27FC236}">
                <a16:creationId xmlns:a16="http://schemas.microsoft.com/office/drawing/2014/main" id="{3C2EDE18-92DD-42A5-B49D-970303748E1A}"/>
              </a:ext>
            </a:extLst>
          </p:cNvPr>
          <p:cNvSpPr txBox="1"/>
          <p:nvPr/>
        </p:nvSpPr>
        <p:spPr>
          <a:xfrm>
            <a:off x="7755276" y="1590781"/>
            <a:ext cx="4078840" cy="4123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90000"/>
              </a:lnSpc>
              <a:spcBef>
                <a:spcPts val="1000"/>
              </a:spcBef>
              <a:buFont typeface="Arial"/>
              <a:buChar char="•"/>
            </a:pPr>
            <a:r>
              <a:rPr lang="en-US" b="1">
                <a:ea typeface="+mn-lt"/>
                <a:cs typeface="+mn-lt"/>
              </a:rPr>
              <a:t>Preprocessing Techniques</a:t>
            </a:r>
            <a:r>
              <a:rPr lang="en-US">
                <a:ea typeface="+mn-lt"/>
                <a:cs typeface="+mn-lt"/>
              </a:rPr>
              <a:t>:</a:t>
            </a:r>
            <a:endParaRPr lang="en-US"/>
          </a:p>
          <a:p>
            <a:pPr marL="742950" lvl="1" indent="-285750" algn="just">
              <a:lnSpc>
                <a:spcPct val="90000"/>
              </a:lnSpc>
              <a:spcBef>
                <a:spcPts val="500"/>
              </a:spcBef>
              <a:buFont typeface="Arial"/>
              <a:buChar char="•"/>
            </a:pPr>
            <a:r>
              <a:rPr lang="en-US">
                <a:ea typeface="+mn-lt"/>
                <a:cs typeface="+mn-lt"/>
              </a:rPr>
              <a:t>Box-Cox Transformation</a:t>
            </a:r>
          </a:p>
          <a:p>
            <a:pPr marL="742950" lvl="1" indent="-285750" algn="just">
              <a:lnSpc>
                <a:spcPct val="90000"/>
              </a:lnSpc>
              <a:spcBef>
                <a:spcPts val="500"/>
              </a:spcBef>
              <a:buFont typeface="Arial"/>
              <a:buChar char="•"/>
            </a:pPr>
            <a:r>
              <a:rPr lang="en-US">
                <a:ea typeface="+mn-lt"/>
                <a:cs typeface="+mn-lt"/>
              </a:rPr>
              <a:t>Differencing</a:t>
            </a:r>
          </a:p>
          <a:p>
            <a:pPr marL="285750" indent="-285750" algn="just">
              <a:lnSpc>
                <a:spcPct val="90000"/>
              </a:lnSpc>
              <a:spcBef>
                <a:spcPts val="1000"/>
              </a:spcBef>
              <a:buFont typeface="Arial"/>
              <a:buChar char="•"/>
            </a:pPr>
            <a:endParaRPr lang="en-US">
              <a:ea typeface="+mn-lt"/>
              <a:cs typeface="+mn-lt"/>
            </a:endParaRPr>
          </a:p>
          <a:p>
            <a:pPr marL="285750" indent="-285750" algn="just">
              <a:lnSpc>
                <a:spcPct val="90000"/>
              </a:lnSpc>
              <a:spcBef>
                <a:spcPts val="1000"/>
              </a:spcBef>
              <a:buFont typeface="Arial"/>
              <a:buChar char="•"/>
            </a:pPr>
            <a:r>
              <a:rPr lang="en-US" b="1">
                <a:ea typeface="+mn-lt"/>
                <a:cs typeface="+mn-lt"/>
              </a:rPr>
              <a:t>Models Applied</a:t>
            </a:r>
            <a:r>
              <a:rPr lang="en-US">
                <a:ea typeface="+mn-lt"/>
                <a:cs typeface="+mn-lt"/>
              </a:rPr>
              <a:t>:</a:t>
            </a:r>
          </a:p>
          <a:p>
            <a:pPr marL="742950" lvl="1" indent="-285750" algn="just">
              <a:lnSpc>
                <a:spcPct val="90000"/>
              </a:lnSpc>
              <a:spcBef>
                <a:spcPts val="500"/>
              </a:spcBef>
              <a:buFont typeface="Arial"/>
              <a:buChar char="•"/>
            </a:pPr>
            <a:r>
              <a:rPr lang="en-US" b="1">
                <a:ea typeface="+mn-lt"/>
                <a:cs typeface="+mn-lt"/>
              </a:rPr>
              <a:t>ARIMA</a:t>
            </a:r>
            <a:r>
              <a:rPr lang="en-US">
                <a:ea typeface="+mn-lt"/>
                <a:cs typeface="+mn-lt"/>
              </a:rPr>
              <a:t>, 'Auto Regressive Integrated Moving Average' explains' a given time series based on its own past values</a:t>
            </a:r>
          </a:p>
          <a:p>
            <a:pPr marL="742950" lvl="1" indent="-285750" algn="just">
              <a:lnSpc>
                <a:spcPct val="90000"/>
              </a:lnSpc>
              <a:spcBef>
                <a:spcPts val="500"/>
              </a:spcBef>
              <a:buFont typeface="Arial"/>
              <a:buChar char="•"/>
            </a:pPr>
            <a:r>
              <a:rPr lang="en-US" b="1">
                <a:ea typeface="+mn-lt"/>
                <a:cs typeface="+mn-lt"/>
              </a:rPr>
              <a:t>ETS, </a:t>
            </a:r>
            <a:r>
              <a:rPr lang="en-US">
                <a:ea typeface="+mn-lt"/>
                <a:cs typeface="+mn-lt"/>
              </a:rPr>
              <a:t>(Error, Trend, Seasonal) used to handle the combination of trend, damping and seasonality.</a:t>
            </a:r>
          </a:p>
          <a:p>
            <a:pPr algn="just"/>
            <a:endParaRPr lang="en-GB">
              <a:cs typeface="Calibri"/>
            </a:endParaRPr>
          </a:p>
        </p:txBody>
      </p:sp>
    </p:spTree>
    <p:extLst>
      <p:ext uri="{BB962C8B-B14F-4D97-AF65-F5344CB8AC3E}">
        <p14:creationId xmlns:p14="http://schemas.microsoft.com/office/powerpoint/2010/main" val="376507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8B41-9B50-449B-921B-519BC46A7D3F}"/>
              </a:ext>
            </a:extLst>
          </p:cNvPr>
          <p:cNvSpPr>
            <a:spLocks noGrp="1"/>
          </p:cNvSpPr>
          <p:nvPr>
            <p:ph type="title"/>
          </p:nvPr>
        </p:nvSpPr>
        <p:spPr>
          <a:xfrm>
            <a:off x="8045751" y="629266"/>
            <a:ext cx="3667039" cy="1676603"/>
          </a:xfrm>
        </p:spPr>
        <p:txBody>
          <a:bodyPr vert="horz" lIns="91440" tIns="45720" rIns="91440" bIns="45720" rtlCol="0" anchor="ctr">
            <a:normAutofit/>
          </a:bodyPr>
          <a:lstStyle/>
          <a:p>
            <a:r>
              <a:rPr lang="en-US">
                <a:ea typeface="+mj-lt"/>
                <a:cs typeface="+mj-lt"/>
              </a:rPr>
              <a:t>Seasonal Decomposition</a:t>
            </a:r>
            <a:endParaRPr lang="en-US"/>
          </a:p>
          <a:p>
            <a:endParaRPr lang="en-US">
              <a:cs typeface="Calibri Light"/>
            </a:endParaRPr>
          </a:p>
        </p:txBody>
      </p:sp>
      <p:sp>
        <p:nvSpPr>
          <p:cNvPr id="13" name="Rectangle 12">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211"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5" descr="Diagram&#10;&#10;Description automatically generated">
            <a:extLst>
              <a:ext uri="{FF2B5EF4-FFF2-40B4-BE49-F238E27FC236}">
                <a16:creationId xmlns:a16="http://schemas.microsoft.com/office/drawing/2014/main" id="{A638DCE1-9D39-4773-9E92-733C8F111D86}"/>
              </a:ext>
            </a:extLst>
          </p:cNvPr>
          <p:cNvPicPr>
            <a:picLocks noChangeAspect="1"/>
          </p:cNvPicPr>
          <p:nvPr/>
        </p:nvPicPr>
        <p:blipFill>
          <a:blip r:embed="rId2"/>
          <a:stretch>
            <a:fillRect/>
          </a:stretch>
        </p:blipFill>
        <p:spPr>
          <a:xfrm>
            <a:off x="694318" y="1370394"/>
            <a:ext cx="6152662" cy="4115675"/>
          </a:xfrm>
          <a:prstGeom prst="rect">
            <a:avLst/>
          </a:prstGeom>
        </p:spPr>
      </p:pic>
      <p:sp>
        <p:nvSpPr>
          <p:cNvPr id="4" name="TextBox 3">
            <a:extLst>
              <a:ext uri="{FF2B5EF4-FFF2-40B4-BE49-F238E27FC236}">
                <a16:creationId xmlns:a16="http://schemas.microsoft.com/office/drawing/2014/main" id="{A930D422-74F2-49CB-8FB2-FDBBEB96E3AE}"/>
              </a:ext>
            </a:extLst>
          </p:cNvPr>
          <p:cNvSpPr txBox="1"/>
          <p:nvPr/>
        </p:nvSpPr>
        <p:spPr>
          <a:xfrm>
            <a:off x="7755276" y="2172983"/>
            <a:ext cx="4113087" cy="2478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US" b="1">
                <a:ea typeface="+mn-lt"/>
                <a:cs typeface="+mn-lt"/>
              </a:rPr>
              <a:t>Weekly Time Period:</a:t>
            </a:r>
          </a:p>
          <a:p>
            <a:pPr algn="just">
              <a:lnSpc>
                <a:spcPct val="90000"/>
              </a:lnSpc>
              <a:spcBef>
                <a:spcPts val="1000"/>
              </a:spcBef>
            </a:pPr>
            <a:endParaRPr lang="en-US" b="1">
              <a:cs typeface="Calibri"/>
            </a:endParaRPr>
          </a:p>
          <a:p>
            <a:pPr algn="just">
              <a:lnSpc>
                <a:spcPct val="90000"/>
              </a:lnSpc>
              <a:spcBef>
                <a:spcPts val="1000"/>
              </a:spcBef>
            </a:pPr>
            <a:r>
              <a:rPr lang="en-US">
                <a:cs typeface="Calibri"/>
              </a:rPr>
              <a:t>Trend is flexible during the Event Period.</a:t>
            </a:r>
          </a:p>
          <a:p>
            <a:pPr algn="just">
              <a:lnSpc>
                <a:spcPct val="90000"/>
              </a:lnSpc>
              <a:spcBef>
                <a:spcPts val="1000"/>
              </a:spcBef>
            </a:pPr>
            <a:endParaRPr lang="en-US">
              <a:cs typeface="Calibri"/>
            </a:endParaRPr>
          </a:p>
          <a:p>
            <a:pPr algn="just">
              <a:lnSpc>
                <a:spcPct val="90000"/>
              </a:lnSpc>
              <a:spcBef>
                <a:spcPts val="1000"/>
              </a:spcBef>
            </a:pPr>
            <a:r>
              <a:rPr lang="en-US">
                <a:cs typeface="Calibri"/>
              </a:rPr>
              <a:t>Change in magnitude of the seasonal Component</a:t>
            </a:r>
          </a:p>
          <a:p>
            <a:pPr algn="just">
              <a:lnSpc>
                <a:spcPct val="90000"/>
              </a:lnSpc>
              <a:spcBef>
                <a:spcPts val="1000"/>
              </a:spcBef>
            </a:pPr>
            <a:endParaRPr lang="en-US">
              <a:cs typeface="Calibri"/>
            </a:endParaRPr>
          </a:p>
        </p:txBody>
      </p:sp>
    </p:spTree>
    <p:extLst>
      <p:ext uri="{BB962C8B-B14F-4D97-AF65-F5344CB8AC3E}">
        <p14:creationId xmlns:p14="http://schemas.microsoft.com/office/powerpoint/2010/main" val="3222414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912851F56CE148BECEDF061D702A28" ma:contentTypeVersion="5" ma:contentTypeDescription="Create a new document." ma:contentTypeScope="" ma:versionID="b4508378ed70f58d0e4fb90845e3d221">
  <xsd:schema xmlns:xsd="http://www.w3.org/2001/XMLSchema" xmlns:xs="http://www.w3.org/2001/XMLSchema" xmlns:p="http://schemas.microsoft.com/office/2006/metadata/properties" xmlns:ns2="6d530480-0da5-4cab-a37f-39e0941b86d3" targetNamespace="http://schemas.microsoft.com/office/2006/metadata/properties" ma:root="true" ma:fieldsID="62f4830552fec4618b4a78b69ffff547" ns2:_="">
    <xsd:import namespace="6d530480-0da5-4cab-a37f-39e0941b86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30480-0da5-4cab-a37f-39e0941b86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B492CA-FBBE-4EED-8731-33F1EC52FED2}">
  <ds:schemaRefs>
    <ds:schemaRef ds:uri="6d530480-0da5-4cab-a37f-39e0941b86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33DDB3-DDDF-4898-8D05-DE434A050AFC}">
  <ds:schemaRefs>
    <ds:schemaRef ds:uri="http://schemas.microsoft.com/sharepoint/v3/contenttype/forms"/>
  </ds:schemaRefs>
</ds:datastoreItem>
</file>

<file path=customXml/itemProps3.xml><?xml version="1.0" encoding="utf-8"?>
<ds:datastoreItem xmlns:ds="http://schemas.openxmlformats.org/officeDocument/2006/customXml" ds:itemID="{406DA51B-84AF-44C7-923B-5E2D9D4E6DB4}">
  <ds:schemaRefs>
    <ds:schemaRef ds:uri="6d530480-0da5-4cab-a37f-39e0941b86d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15</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Agenda</vt:lpstr>
      <vt:lpstr>Problem Statement - predicting web traffic </vt:lpstr>
      <vt:lpstr>Training Data</vt:lpstr>
      <vt:lpstr>Data</vt:lpstr>
      <vt:lpstr>RIO Olympics</vt:lpstr>
      <vt:lpstr>Down Sampling the data from daily to weekly </vt:lpstr>
      <vt:lpstr>Model Results </vt:lpstr>
      <vt:lpstr>Seasonal Decomposition </vt:lpstr>
      <vt:lpstr>TS Models with Weekly Time Period </vt:lpstr>
      <vt:lpstr>TS Models with Weekly Time Period </vt:lpstr>
      <vt:lpstr>TS Models with Weekly Time Period  </vt:lpstr>
      <vt:lpstr>LSTM  </vt:lpstr>
      <vt:lpstr>LSTM </vt:lpstr>
      <vt:lpstr>Model Comparison </vt:lpstr>
      <vt:lpstr>Intervention Analysis</vt:lpstr>
      <vt:lpstr>Intervention Analysis</vt:lpstr>
      <vt:lpstr> Intervention Analysis</vt:lpstr>
      <vt:lpstr>Future Work – Intervention Analysis</vt:lpstr>
      <vt:lpstr>PowerPoint Presentation</vt:lpstr>
      <vt:lpstr>PowerPoint Presentation</vt:lpstr>
      <vt:lpstr>Data</vt:lpstr>
      <vt:lpstr>Models and Results </vt:lpstr>
      <vt:lpstr>3C_zh Models and Results </vt:lpstr>
      <vt:lpstr>India.en Models and Results </vt:lpstr>
      <vt:lpstr>Legal High – Models and Results</vt:lpstr>
      <vt:lpstr>LSTM – Multiple time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Chicago City Planner</dc:title>
  <dc:creator>Oleksiy Anokhin</dc:creator>
  <cp:revision>2</cp:revision>
  <dcterms:created xsi:type="dcterms:W3CDTF">2020-06-05T07:03:55Z</dcterms:created>
  <dcterms:modified xsi:type="dcterms:W3CDTF">2020-12-07T01:18:03Z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0x01010004912851F56CE148BECEDF061D702A28</vt:lpwstr>
  </property>
</Properties>
</file>