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765" autoAdjust="0"/>
    <p:restoredTop sz="86380" autoAdjust="0"/>
  </p:normalViewPr>
  <p:slideViewPr>
    <p:cSldViewPr>
      <p:cViewPr>
        <p:scale>
          <a:sx n="82" d="100"/>
          <a:sy n="82" d="100"/>
        </p:scale>
        <p:origin x="-396" y="102"/>
      </p:cViewPr>
      <p:guideLst>
        <p:guide orient="horz" pos="2880"/>
        <p:guide pos="2160"/>
      </p:guideLst>
    </p:cSldViewPr>
  </p:slideViewPr>
  <p:outlineViewPr>
    <p:cViewPr>
      <p:scale>
        <a:sx n="33" d="100"/>
        <a:sy n="33" d="100"/>
      </p:scale>
      <p:origin x="264" y="175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[Employee_Dataset.xlsx]Sheet4!PivotTable2</c:name>
    <c:fmtId val="3"/>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manualLayout>
          <c:layoutTarget val="inner"/>
          <c:xMode val="edge"/>
          <c:yMode val="edge"/>
          <c:x val="8.726618547681543E-2"/>
          <c:y val="8.3807961504811915E-2"/>
          <c:w val="0.76197134733158434"/>
          <c:h val="0.78433617672790878"/>
        </c:manualLayout>
      </c:layout>
      <c:barChart>
        <c:barDir val="col"/>
        <c:grouping val="clustered"/>
        <c:ser>
          <c:idx val="0"/>
          <c:order val="0"/>
          <c:tx>
            <c:strRef>
              <c:f>Sheet4!$B$3:$B$4</c:f>
              <c:strCache>
                <c:ptCount val="1"/>
                <c:pt idx="0">
                  <c:v>HIGH</c:v>
                </c:pt>
              </c:strCache>
            </c:strRef>
          </c:tx>
          <c:cat>
            <c:strRef>
              <c:f>Sheet4!$A$5:$A$7</c:f>
              <c:strCache>
                <c:ptCount val="2"/>
                <c:pt idx="0">
                  <c:v>Female</c:v>
                </c:pt>
                <c:pt idx="1">
                  <c:v>Male</c:v>
                </c:pt>
              </c:strCache>
            </c:strRef>
          </c:cat>
          <c:val>
            <c:numRef>
              <c:f>Sheet4!$B$5:$B$7</c:f>
              <c:numCache>
                <c:formatCode>General</c:formatCode>
                <c:ptCount val="2"/>
                <c:pt idx="0">
                  <c:v>37</c:v>
                </c:pt>
                <c:pt idx="1">
                  <c:v>40</c:v>
                </c:pt>
              </c:numCache>
            </c:numRef>
          </c:val>
        </c:ser>
        <c:ser>
          <c:idx val="1"/>
          <c:order val="1"/>
          <c:tx>
            <c:strRef>
              <c:f>Sheet4!$C$3:$C$4</c:f>
              <c:strCache>
                <c:ptCount val="1"/>
                <c:pt idx="0">
                  <c:v>LOW</c:v>
                </c:pt>
              </c:strCache>
            </c:strRef>
          </c:tx>
          <c:cat>
            <c:strRef>
              <c:f>Sheet4!$A$5:$A$7</c:f>
              <c:strCache>
                <c:ptCount val="2"/>
                <c:pt idx="0">
                  <c:v>Female</c:v>
                </c:pt>
                <c:pt idx="1">
                  <c:v>Male</c:v>
                </c:pt>
              </c:strCache>
            </c:strRef>
          </c:cat>
          <c:val>
            <c:numRef>
              <c:f>Sheet4!$C$5:$C$7</c:f>
              <c:numCache>
                <c:formatCode>General</c:formatCode>
                <c:ptCount val="2"/>
                <c:pt idx="0">
                  <c:v>54</c:v>
                </c:pt>
                <c:pt idx="1">
                  <c:v>52</c:v>
                </c:pt>
              </c:numCache>
            </c:numRef>
          </c:val>
        </c:ser>
        <c:axId val="118367360"/>
        <c:axId val="118368896"/>
      </c:barChart>
      <c:catAx>
        <c:axId val="118367360"/>
        <c:scaling>
          <c:orientation val="minMax"/>
        </c:scaling>
        <c:axPos val="b"/>
        <c:tickLblPos val="nextTo"/>
        <c:crossAx val="118368896"/>
        <c:crosses val="autoZero"/>
        <c:auto val="1"/>
        <c:lblAlgn val="ctr"/>
        <c:lblOffset val="100"/>
      </c:catAx>
      <c:valAx>
        <c:axId val="118368896"/>
        <c:scaling>
          <c:orientation val="minMax"/>
        </c:scaling>
        <c:axPos val="l"/>
        <c:majorGridlines/>
        <c:numFmt formatCode="General" sourceLinked="1"/>
        <c:tickLblPos val="nextTo"/>
        <c:crossAx val="1183673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119238" y="1071546"/>
            <a:ext cx="9982200" cy="2047997"/>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452662" y="2285992"/>
            <a:ext cx="8610600" cy="1938992"/>
          </a:xfrm>
          <a:prstGeom prst="rect">
            <a:avLst/>
          </a:prstGeom>
          <a:noFill/>
        </p:spPr>
        <p:txBody>
          <a:bodyPr wrap="square" rtlCol="0">
            <a:spAutoFit/>
          </a:bodyPr>
          <a:lstStyle/>
          <a:p>
            <a:r>
              <a:rPr lang="en-US" sz="2400" dirty="0"/>
              <a:t>STUDENT </a:t>
            </a:r>
            <a:r>
              <a:rPr lang="en-US" sz="2400" dirty="0" smtClean="0"/>
              <a:t>NAME:   PRAGATHI.K</a:t>
            </a:r>
            <a:endParaRPr lang="en-US" sz="2400" dirty="0"/>
          </a:p>
          <a:p>
            <a:r>
              <a:rPr lang="en-US" sz="2400" dirty="0"/>
              <a:t>REGISTER NO</a:t>
            </a:r>
            <a:r>
              <a:rPr lang="en-US" sz="2400" dirty="0" smtClean="0"/>
              <a:t>:   322200021</a:t>
            </a:r>
            <a:endParaRPr lang="en-US" sz="2400" dirty="0"/>
          </a:p>
          <a:p>
            <a:r>
              <a:rPr lang="en-US" sz="2400" dirty="0" smtClean="0"/>
              <a:t>DEPARTMENT:  B.COM-HONOURS</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452399" y="1214422"/>
            <a:ext cx="11215767" cy="6155531"/>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Data Collection</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In Data collection the employee data are downloaded from </a:t>
            </a:r>
            <a:r>
              <a:rPr lang="en-US" sz="2000" dirty="0" err="1" smtClean="0">
                <a:latin typeface="Times New Roman" pitchFamily="18" charset="0"/>
                <a:cs typeface="Times New Roman" pitchFamily="18" charset="0"/>
              </a:rPr>
              <a:t>edunet</a:t>
            </a:r>
            <a:r>
              <a:rPr lang="en-US" sz="2000" dirty="0" smtClean="0">
                <a:latin typeface="Times New Roman" pitchFamily="18" charset="0"/>
                <a:cs typeface="Times New Roman" pitchFamily="18" charset="0"/>
              </a:rPr>
              <a:t> dashboard.</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Feature Collection :</a:t>
            </a:r>
          </a:p>
          <a:p>
            <a:r>
              <a:rPr lang="en-US" sz="2000" dirty="0" smtClean="0">
                <a:latin typeface="Times New Roman" pitchFamily="18" charset="0"/>
                <a:cs typeface="Times New Roman" pitchFamily="18" charset="0"/>
              </a:rPr>
              <a:t>In this the features of the dataset are collected .</a:t>
            </a:r>
          </a:p>
          <a:p>
            <a:r>
              <a:rPr lang="en-US" sz="2000" b="1" dirty="0" smtClean="0">
                <a:latin typeface="Times New Roman" pitchFamily="18" charset="0"/>
                <a:cs typeface="Times New Roman" pitchFamily="18" charset="0"/>
              </a:rPr>
              <a:t>The following features are : </a:t>
            </a:r>
          </a:p>
          <a:p>
            <a:r>
              <a:rPr lang="en-US" sz="2000" dirty="0" smtClean="0">
                <a:latin typeface="Times New Roman" pitchFamily="18" charset="0"/>
                <a:cs typeface="Times New Roman" pitchFamily="18" charset="0"/>
              </a:rPr>
              <a:t>EMP ID, Name- Text, Gender- Male Female, Department- Text, Salary Numeric</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Data Cleaning:</a:t>
            </a:r>
          </a:p>
          <a:p>
            <a:r>
              <a:rPr lang="en-US" sz="2000" dirty="0" smtClean="0">
                <a:latin typeface="Times New Roman" pitchFamily="18" charset="0"/>
                <a:cs typeface="Times New Roman" pitchFamily="18" charset="0"/>
              </a:rPr>
              <a:t>In Data Cleaning the missing values are  identified and filtered out.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salary level:</a:t>
            </a:r>
          </a:p>
          <a:p>
            <a:r>
              <a:rPr lang="en-US" sz="2000" dirty="0" smtClean="0">
                <a:latin typeface="Times New Roman" pitchFamily="18" charset="0"/>
                <a:cs typeface="Times New Roman" pitchFamily="18" charset="0"/>
              </a:rPr>
              <a:t>The salary level of the both male and female employees are </a:t>
            </a:r>
            <a:r>
              <a:rPr lang="en-US" sz="2000" dirty="0" err="1" smtClean="0">
                <a:latin typeface="Times New Roman" pitchFamily="18" charset="0"/>
                <a:cs typeface="Times New Roman" pitchFamily="18" charset="0"/>
              </a:rPr>
              <a:t>analyised</a:t>
            </a:r>
            <a:r>
              <a:rPr lang="en-US" sz="2000" dirty="0" smtClean="0">
                <a:latin typeface="Times New Roman" pitchFamily="18" charset="0"/>
                <a:cs typeface="Times New Roman" pitchFamily="18" charset="0"/>
              </a:rPr>
              <a:t>.</a:t>
            </a:r>
          </a:p>
          <a:p>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Summary:</a:t>
            </a:r>
          </a:p>
          <a:p>
            <a:r>
              <a:rPr lang="en-US" sz="2000" dirty="0" smtClean="0">
                <a:latin typeface="Times New Roman" pitchFamily="18" charset="0"/>
                <a:cs typeface="Times New Roman" pitchFamily="18" charset="0"/>
              </a:rPr>
              <a:t>The summary has been done in pivot table with the features of gender and salary</a:t>
            </a:r>
          </a:p>
          <a:p>
            <a:endParaRPr lang="en-US" sz="2000" dirty="0" smtClean="0">
              <a:latin typeface="Times New Roman" pitchFamily="18" charset="0"/>
              <a:cs typeface="Times New Roman" pitchFamily="18" charset="0"/>
            </a:endParaRPr>
          </a:p>
          <a:p>
            <a:endParaRPr lang="en-US" dirty="0" smtClean="0"/>
          </a:p>
          <a:p>
            <a:endParaRPr lang="en-US" dirty="0" smtClean="0"/>
          </a:p>
          <a:p>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712" y="1142986"/>
            <a:ext cx="8215370" cy="1938992"/>
          </a:xfrm>
          <a:prstGeom prst="rect">
            <a:avLst/>
          </a:prstGeom>
        </p:spPr>
        <p:txBody>
          <a:bodyPr wrap="square">
            <a:spAutoFit/>
          </a:bodyPr>
          <a:lstStyle/>
          <a:p>
            <a:r>
              <a:rPr lang="en-US" sz="2000" b="1" dirty="0" smtClean="0">
                <a:latin typeface="Times New Roman" pitchFamily="18" charset="0"/>
                <a:cs typeface="Times New Roman" pitchFamily="18" charset="0"/>
              </a:rPr>
              <a:t>Visualization:</a:t>
            </a:r>
          </a:p>
          <a:p>
            <a:pPr>
              <a:lnSpc>
                <a:spcPct val="150000"/>
              </a:lnSpc>
              <a:buFont typeface="Arial" pitchFamily="34" charset="0"/>
              <a:buChar char="•"/>
            </a:pPr>
            <a:r>
              <a:rPr lang="en-US" sz="2000" dirty="0" smtClean="0">
                <a:latin typeface="Times New Roman" pitchFamily="18" charset="0"/>
                <a:cs typeface="Times New Roman" pitchFamily="18" charset="0"/>
              </a:rPr>
              <a:t>For Visualization graph has been used here for the analysis.</a:t>
            </a:r>
          </a:p>
          <a:p>
            <a:pPr>
              <a:lnSpc>
                <a:spcPct val="150000"/>
              </a:lnSpc>
              <a:buFont typeface="Arial" pitchFamily="34" charset="0"/>
              <a:buChar char="•"/>
            </a:pPr>
            <a:r>
              <a:rPr lang="en-US" sz="2000" dirty="0" smtClean="0">
                <a:latin typeface="Times New Roman" pitchFamily="18" charset="0"/>
                <a:cs typeface="Times New Roman" pitchFamily="18" charset="0"/>
              </a:rPr>
              <a:t>The graph which is used here is bar chart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4"/>
            <a:ext cx="2437131" cy="690574"/>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2238348" y="1857364"/>
          <a:ext cx="6215107" cy="38576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nvGraphicFramePr>
        <p:xfrm>
          <a:off x="2238348" y="1571612"/>
          <a:ext cx="6286544" cy="500066"/>
        </p:xfrm>
        <a:graphic>
          <a:graphicData uri="http://schemas.openxmlformats.org/drawingml/2006/table">
            <a:tbl>
              <a:tblPr/>
              <a:tblGrid>
                <a:gridCol w="6286544"/>
              </a:tblGrid>
              <a:tr h="500066">
                <a:tc>
                  <a:txBody>
                    <a:bodyPr/>
                    <a:lstStyle/>
                    <a:p>
                      <a:pPr algn="l" fontAlgn="b"/>
                      <a:r>
                        <a:rPr lang="en-US" sz="1400" b="1" i="0" u="none" strike="noStrike" dirty="0">
                          <a:solidFill>
                            <a:srgbClr val="000000"/>
                          </a:solidFill>
                          <a:latin typeface="Times New Roman"/>
                        </a:rPr>
                        <a:t>ANALYSIS ON SALARY LEVEL BASED ON EMPLOYEE GENDER</a:t>
                      </a:r>
                    </a:p>
                  </a:txBody>
                  <a:tcPr marL="0" marR="0" marT="0" marB="0" anchor="b">
                    <a:lnL>
                      <a:noFill/>
                    </a:lnL>
                    <a:lnR>
                      <a:noFill/>
                    </a:lnR>
                    <a:lnT>
                      <a:noFill/>
                    </a:lnT>
                    <a:lnB>
                      <a:noFill/>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95340" y="1571612"/>
            <a:ext cx="8262975" cy="2862322"/>
          </a:xfrm>
          <a:prstGeom prst="rect">
            <a:avLst/>
          </a:prstGeom>
        </p:spPr>
        <p:txBody>
          <a:bodyPr wrap="square">
            <a:spAutoFit/>
          </a:bodyPr>
          <a:lstStyle/>
          <a:p>
            <a:pPr algn="just"/>
            <a:r>
              <a:rPr lang="en-US" sz="2000" dirty="0" smtClean="0">
                <a:latin typeface="Times New Roman" pitchFamily="18" charset="0"/>
                <a:cs typeface="Times New Roman" pitchFamily="18" charset="0"/>
              </a:rPr>
              <a:t>The analysis indicates that male employees, on average, receive higher salaries than their female counterparts within the organization. </a:t>
            </a:r>
            <a:r>
              <a:rPr lang="en-US" sz="2000" dirty="0" smtClean="0"/>
              <a:t>It is crucial for the organization to further investigate the root causes of this disparity. Steps should be taken to ensure that salary levels are equitable, regardless of gender, and align with the principles of fairness and equal opportunity. Addressing this issue may involve reviewing compensation policies, conducting more detailed analyses across different job categories, and implementing targeted interventions to close the gender pay gap.</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6"/>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8151" y="1785926"/>
            <a:ext cx="7286676" cy="1938992"/>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To investigate whether there is a significant difference in employee salaries based on gender within .</a:t>
            </a:r>
          </a:p>
          <a:p>
            <a:pPr algn="just">
              <a:buFont typeface="Arial" pitchFamily="34" charset="0"/>
              <a:buChar char="•"/>
            </a:pPr>
            <a:r>
              <a:rPr lang="en-US" sz="2000" dirty="0" smtClean="0">
                <a:latin typeface="Times New Roman" pitchFamily="18" charset="0"/>
                <a:cs typeface="Times New Roman" pitchFamily="18" charset="0"/>
              </a:rPr>
              <a:t> The goal is to identify any gender-based salary disparities, understand the underlying causes, and provide recommendations for achieving fair and equitable compensation practices.</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7"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66712" y="2000241"/>
            <a:ext cx="8358247" cy="2246769"/>
          </a:xfrm>
          <a:prstGeom prst="rect">
            <a:avLst/>
          </a:prstGeom>
          <a:noFill/>
        </p:spPr>
        <p:txBody>
          <a:bodyPr wrap="square" rtlCol="0">
            <a:spAutoFit/>
          </a:bodyPr>
          <a:lstStyle/>
          <a:p>
            <a:pPr algn="just">
              <a:buFont typeface="Arial" pitchFamily="34" charset="0"/>
              <a:buChar char="•"/>
            </a:pPr>
            <a:r>
              <a:rPr lang="en-US" sz="2000" dirty="0" smtClean="0">
                <a:latin typeface="Times New Roman" pitchFamily="18" charset="0"/>
                <a:cs typeface="Times New Roman" pitchFamily="18" charset="0"/>
              </a:rPr>
              <a:t>This project aims to analyze employee salary disparities based on gender. </a:t>
            </a:r>
          </a:p>
          <a:p>
            <a:pPr algn="just">
              <a:buFont typeface="Arial" pitchFamily="34" charset="0"/>
              <a:buChar char="•"/>
            </a:pPr>
            <a:r>
              <a:rPr lang="en-US" sz="2000" dirty="0" smtClean="0">
                <a:latin typeface="Times New Roman" pitchFamily="18" charset="0"/>
                <a:cs typeface="Times New Roman" pitchFamily="18" charset="0"/>
              </a:rPr>
              <a:t>It involves collecting salary data from employees across various roles and departments, categorizing it by gender.</a:t>
            </a:r>
          </a:p>
          <a:p>
            <a:pPr algn="just">
              <a:buFont typeface="Arial" pitchFamily="34" charset="0"/>
              <a:buChar char="•"/>
            </a:pPr>
            <a:r>
              <a:rPr lang="en-US" sz="2000" dirty="0" smtClean="0">
                <a:latin typeface="Times New Roman" pitchFamily="18" charset="0"/>
                <a:cs typeface="Times New Roman" pitchFamily="18" charset="0"/>
              </a:rPr>
              <a:t> Statistical analysis will be performed to identify any significant differences in pay between male and female employees. </a:t>
            </a:r>
          </a:p>
          <a:p>
            <a:pPr algn="just">
              <a:buFont typeface="Arial" pitchFamily="34" charset="0"/>
              <a:buChar char="•"/>
            </a:pPr>
            <a:r>
              <a:rPr lang="en-US" sz="2000" dirty="0" smtClean="0">
                <a:latin typeface="Times New Roman" pitchFamily="18" charset="0"/>
                <a:cs typeface="Times New Roman" pitchFamily="18" charset="0"/>
              </a:rPr>
              <a:t>The results will help assess the extent of gender pay gaps and inform strategies for promoting pay equity. </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452531" y="1928806"/>
            <a:ext cx="3732112" cy="3276282"/>
          </a:xfrm>
          <a:prstGeom prst="rect">
            <a:avLst/>
          </a:prstGeom>
          <a:noFill/>
        </p:spPr>
        <p:txBody>
          <a:bodyPr wrap="none" rtlCol="0">
            <a:spAutoFit/>
          </a:bodyPr>
          <a:lstStyle/>
          <a:p>
            <a:pPr marL="342900" indent="-342900" algn="just">
              <a:lnSpc>
                <a:spcPct val="150000"/>
              </a:lnSpc>
              <a:buFont typeface="+mj-lt"/>
              <a:buAutoNum type="arabicPeriod"/>
            </a:pPr>
            <a:r>
              <a:rPr lang="en-US" sz="2000" dirty="0" smtClean="0">
                <a:latin typeface="Times New Roman" pitchFamily="18" charset="0"/>
                <a:cs typeface="Times New Roman" pitchFamily="18" charset="0"/>
              </a:rPr>
              <a:t>Human Resource Professionals</a:t>
            </a:r>
          </a:p>
          <a:p>
            <a:pPr marL="342900" indent="-342900" algn="just">
              <a:lnSpc>
                <a:spcPct val="150000"/>
              </a:lnSpc>
              <a:buFont typeface="+mj-lt"/>
              <a:buAutoNum type="arabicPeriod"/>
            </a:pPr>
            <a:r>
              <a:rPr lang="en-US" sz="2000" dirty="0" smtClean="0">
                <a:latin typeface="Times New Roman" pitchFamily="18" charset="0"/>
                <a:cs typeface="Times New Roman" pitchFamily="18" charset="0"/>
              </a:rPr>
              <a:t>Management and Executives</a:t>
            </a:r>
          </a:p>
          <a:p>
            <a:pPr marL="342900" indent="-342900" algn="just">
              <a:lnSpc>
                <a:spcPct val="150000"/>
              </a:lnSpc>
              <a:buFont typeface="+mj-lt"/>
              <a:buAutoNum type="arabicPeriod"/>
            </a:pPr>
            <a:r>
              <a:rPr lang="en-US" sz="2000" dirty="0" smtClean="0">
                <a:latin typeface="Times New Roman" pitchFamily="18" charset="0"/>
                <a:cs typeface="Times New Roman" pitchFamily="18" charset="0"/>
              </a:rPr>
              <a:t>Compliance and legal teams</a:t>
            </a:r>
          </a:p>
          <a:p>
            <a:pPr marL="342900" indent="-342900" algn="just">
              <a:lnSpc>
                <a:spcPct val="150000"/>
              </a:lnSpc>
              <a:buFont typeface="+mj-lt"/>
              <a:buAutoNum type="arabicPeriod"/>
            </a:pPr>
            <a:r>
              <a:rPr lang="en-US" sz="2000" dirty="0" smtClean="0">
                <a:latin typeface="Times New Roman" pitchFamily="18" charset="0"/>
                <a:cs typeface="Times New Roman" pitchFamily="18" charset="0"/>
              </a:rPr>
              <a:t>Employees</a:t>
            </a:r>
          </a:p>
          <a:p>
            <a:pPr marL="342900" indent="-342900" algn="just">
              <a:lnSpc>
                <a:spcPct val="150000"/>
              </a:lnSpc>
              <a:buFont typeface="+mj-lt"/>
              <a:buAutoNum type="arabicPeriod"/>
            </a:pPr>
            <a:r>
              <a:rPr lang="en-US" sz="2000" dirty="0" smtClean="0">
                <a:latin typeface="Times New Roman" pitchFamily="18" charset="0"/>
                <a:cs typeface="Times New Roman" pitchFamily="18" charset="0"/>
              </a:rPr>
              <a:t>Investors and </a:t>
            </a:r>
            <a:r>
              <a:rPr lang="en-US" sz="2000" dirty="0" err="1" smtClean="0">
                <a:latin typeface="Times New Roman" pitchFamily="18" charset="0"/>
                <a:cs typeface="Times New Roman" pitchFamily="18" charset="0"/>
              </a:rPr>
              <a:t>shareholdres</a:t>
            </a:r>
            <a:endParaRPr lang="en-US" sz="2000" dirty="0" smtClean="0">
              <a:latin typeface="Times New Roman" pitchFamily="18" charset="0"/>
              <a:cs typeface="Times New Roman" pitchFamily="18" charset="0"/>
            </a:endParaRPr>
          </a:p>
          <a:p>
            <a:pPr marL="342900" indent="-342900" algn="just">
              <a:lnSpc>
                <a:spcPct val="150000"/>
              </a:lnSpc>
              <a:buFont typeface="+mj-lt"/>
              <a:buAutoNum type="arabicPeriod"/>
            </a:pPr>
            <a:r>
              <a:rPr lang="en-US" sz="2000" dirty="0" smtClean="0">
                <a:latin typeface="Times New Roman" pitchFamily="18" charset="0"/>
                <a:cs typeface="Times New Roman" pitchFamily="18" charset="0"/>
              </a:rPr>
              <a:t>External auditors</a:t>
            </a:r>
          </a:p>
          <a:p>
            <a:pPr marL="342900" indent="-342900" algn="just">
              <a:lnSpc>
                <a:spcPct val="150000"/>
              </a:lnSpc>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399" y="2000243"/>
            <a:ext cx="2695575" cy="3248025"/>
          </a:xfrm>
          <a:prstGeom prst="rect">
            <a:avLst/>
          </a:prstGeom>
        </p:spPr>
      </p:pic>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4310053" y="2143116"/>
            <a:ext cx="3528530" cy="2708434"/>
          </a:xfrm>
          <a:prstGeom prst="rect">
            <a:avLst/>
          </a:prstGeom>
          <a:noFill/>
        </p:spPr>
        <p:txBody>
          <a:bodyPr wrap="none" rtlCol="0">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Conditional </a:t>
            </a:r>
            <a:r>
              <a:rPr lang="en-US" sz="2000" dirty="0" err="1" smtClean="0">
                <a:latin typeface="Times New Roman" pitchFamily="18" charset="0"/>
                <a:cs typeface="Times New Roman" pitchFamily="18" charset="0"/>
              </a:rPr>
              <a:t>formating</a:t>
            </a:r>
            <a:r>
              <a:rPr lang="en-US" sz="2000" dirty="0" smtClean="0">
                <a:latin typeface="Times New Roman" pitchFamily="18" charset="0"/>
                <a:cs typeface="Times New Roman" pitchFamily="18" charset="0"/>
              </a:rPr>
              <a:t>- Missing</a:t>
            </a:r>
          </a:p>
          <a:p>
            <a:pPr algn="just">
              <a:lnSpc>
                <a:spcPct val="150000"/>
              </a:lnSpc>
              <a:buFont typeface="Arial" pitchFamily="34" charset="0"/>
              <a:buChar char="•"/>
            </a:pPr>
            <a:r>
              <a:rPr lang="en-US" sz="2000" dirty="0" smtClean="0">
                <a:latin typeface="Times New Roman" pitchFamily="18" charset="0"/>
                <a:cs typeface="Times New Roman" pitchFamily="18" charset="0"/>
              </a:rPr>
              <a:t>Filter- Remove</a:t>
            </a:r>
          </a:p>
          <a:p>
            <a:pPr algn="just">
              <a:lnSpc>
                <a:spcPct val="150000"/>
              </a:lnSpc>
              <a:buFont typeface="Arial" pitchFamily="34" charset="0"/>
              <a:buChar char="•"/>
            </a:pPr>
            <a:r>
              <a:rPr lang="en-US" sz="2000" dirty="0" smtClean="0">
                <a:latin typeface="Times New Roman" pitchFamily="18" charset="0"/>
                <a:cs typeface="Times New Roman" pitchFamily="18" charset="0"/>
              </a:rPr>
              <a:t>Formula- Analysis</a:t>
            </a:r>
          </a:p>
          <a:p>
            <a:pPr algn="just">
              <a:lnSpc>
                <a:spcPct val="150000"/>
              </a:lnSpc>
              <a:buFont typeface="Arial" pitchFamily="34" charset="0"/>
              <a:buChar char="•"/>
            </a:pPr>
            <a:r>
              <a:rPr lang="en-US" sz="2000" dirty="0" smtClean="0">
                <a:latin typeface="Times New Roman" pitchFamily="18" charset="0"/>
                <a:cs typeface="Times New Roman" pitchFamily="18" charset="0"/>
              </a:rPr>
              <a:t>Pivot- Summary</a:t>
            </a:r>
          </a:p>
          <a:p>
            <a:pPr algn="just">
              <a:lnSpc>
                <a:spcPct val="150000"/>
              </a:lnSpc>
              <a:buFont typeface="Arial" pitchFamily="34" charset="0"/>
              <a:buChar char="•"/>
            </a:pPr>
            <a:r>
              <a:rPr lang="en-US" sz="2000" dirty="0" smtClean="0">
                <a:latin typeface="Times New Roman" pitchFamily="18" charset="0"/>
                <a:cs typeface="Times New Roman" pitchFamily="18" charset="0"/>
              </a:rPr>
              <a:t>Graph-  Data visualization</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2095475" y="1857364"/>
            <a:ext cx="2516715" cy="3730317"/>
          </a:xfrm>
          <a:prstGeom prst="rect">
            <a:avLst/>
          </a:prstGeom>
          <a:noFill/>
        </p:spPr>
        <p:txBody>
          <a:bodyPr wrap="none" rtlCol="0">
            <a:spAutoFit/>
          </a:bodyPr>
          <a:lstStyle/>
          <a:p>
            <a:pPr algn="just">
              <a:lnSpc>
                <a:spcPct val="150000"/>
              </a:lnSpc>
              <a:buFont typeface="Arial" pitchFamily="34" charset="0"/>
              <a:buChar char="•"/>
            </a:pPr>
            <a:r>
              <a:rPr lang="en-US" sz="2000" dirty="0" smtClean="0">
                <a:latin typeface="Times New Roman" pitchFamily="18" charset="0"/>
                <a:cs typeface="Times New Roman" pitchFamily="18" charset="0"/>
              </a:rPr>
              <a:t>Employee- </a:t>
            </a:r>
            <a:r>
              <a:rPr lang="en-US" sz="2000" dirty="0" err="1" smtClean="0">
                <a:latin typeface="Times New Roman" pitchFamily="18" charset="0"/>
                <a:cs typeface="Times New Roman" pitchFamily="18" charset="0"/>
              </a:rPr>
              <a:t>kaggle</a:t>
            </a:r>
            <a:endParaRPr lang="en-US" sz="2000" dirty="0" smtClean="0">
              <a:latin typeface="Times New Roman" pitchFamily="18" charset="0"/>
              <a:cs typeface="Times New Roman" pitchFamily="18" charset="0"/>
            </a:endParaRPr>
          </a:p>
          <a:p>
            <a:pPr algn="just">
              <a:lnSpc>
                <a:spcPct val="150000"/>
              </a:lnSpc>
              <a:buFont typeface="Arial" pitchFamily="34" charset="0"/>
              <a:buChar char="•"/>
            </a:pPr>
            <a:r>
              <a:rPr lang="en-US" sz="2000" dirty="0" smtClean="0">
                <a:latin typeface="Times New Roman" pitchFamily="18" charset="0"/>
                <a:cs typeface="Times New Roman" pitchFamily="18" charset="0"/>
              </a:rPr>
              <a:t>9 –Features</a:t>
            </a:r>
          </a:p>
          <a:p>
            <a:pPr algn="just">
              <a:lnSpc>
                <a:spcPct val="150000"/>
              </a:lnSpc>
              <a:buFont typeface="Arial" pitchFamily="34" charset="0"/>
              <a:buChar char="•"/>
            </a:pPr>
            <a:r>
              <a:rPr lang="en-US" sz="2000" dirty="0" smtClean="0">
                <a:latin typeface="Times New Roman" pitchFamily="18" charset="0"/>
                <a:cs typeface="Times New Roman" pitchFamily="18" charset="0"/>
              </a:rPr>
              <a:t>5- Features</a:t>
            </a:r>
          </a:p>
          <a:p>
            <a:pPr algn="just">
              <a:lnSpc>
                <a:spcPct val="150000"/>
              </a:lnSpc>
              <a:buFont typeface="Arial" pitchFamily="34" charset="0"/>
              <a:buChar char="•"/>
            </a:pPr>
            <a:r>
              <a:rPr lang="en-US" sz="2000" dirty="0" smtClean="0">
                <a:latin typeface="Times New Roman" pitchFamily="18" charset="0"/>
                <a:cs typeface="Times New Roman" pitchFamily="18" charset="0"/>
              </a:rPr>
              <a:t>EMP ID</a:t>
            </a:r>
          </a:p>
          <a:p>
            <a:pPr algn="just">
              <a:lnSpc>
                <a:spcPct val="150000"/>
              </a:lnSpc>
              <a:buFont typeface="Arial" pitchFamily="34" charset="0"/>
              <a:buChar char="•"/>
            </a:pPr>
            <a:r>
              <a:rPr lang="en-US" sz="2000" dirty="0" smtClean="0">
                <a:latin typeface="Times New Roman" pitchFamily="18" charset="0"/>
                <a:cs typeface="Times New Roman" pitchFamily="18" charset="0"/>
              </a:rPr>
              <a:t>Name- Text</a:t>
            </a:r>
          </a:p>
          <a:p>
            <a:pPr algn="just">
              <a:lnSpc>
                <a:spcPct val="150000"/>
              </a:lnSpc>
              <a:buFont typeface="Arial" pitchFamily="34" charset="0"/>
              <a:buChar char="•"/>
            </a:pPr>
            <a:r>
              <a:rPr lang="en-US" sz="2000" dirty="0" smtClean="0">
                <a:latin typeface="Times New Roman" pitchFamily="18" charset="0"/>
                <a:cs typeface="Times New Roman" pitchFamily="18" charset="0"/>
              </a:rPr>
              <a:t>Gender- Male Female</a:t>
            </a:r>
          </a:p>
          <a:p>
            <a:pPr algn="just">
              <a:lnSpc>
                <a:spcPct val="150000"/>
              </a:lnSpc>
              <a:buFont typeface="Arial" pitchFamily="34" charset="0"/>
              <a:buChar char="•"/>
            </a:pPr>
            <a:r>
              <a:rPr lang="en-US" sz="2000" dirty="0" smtClean="0">
                <a:latin typeface="Times New Roman" pitchFamily="18" charset="0"/>
                <a:cs typeface="Times New Roman" pitchFamily="18" charset="0"/>
              </a:rPr>
              <a:t>Department- Text</a:t>
            </a:r>
          </a:p>
          <a:p>
            <a:pPr algn="just">
              <a:lnSpc>
                <a:spcPct val="150000"/>
              </a:lnSpc>
              <a:buFont typeface="Arial" pitchFamily="34" charset="0"/>
              <a:buChar char="•"/>
            </a:pPr>
            <a:r>
              <a:rPr lang="en-US" sz="2000" dirty="0" smtClean="0">
                <a:latin typeface="Times New Roman" pitchFamily="18" charset="0"/>
                <a:cs typeface="Times New Roman" pitchFamily="18" charset="0"/>
              </a:rPr>
              <a:t>Salary- Numeric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452533" y="1857366"/>
            <a:ext cx="5975867" cy="830997"/>
          </a:xfrm>
          <a:prstGeom prst="rect">
            <a:avLst/>
          </a:prstGeom>
          <a:noFill/>
        </p:spPr>
        <p:txBody>
          <a:bodyPr wrap="none" rtlCol="0">
            <a:spAutoFit/>
          </a:bodyPr>
          <a:lstStyle/>
          <a:p>
            <a:pPr>
              <a:buFont typeface="Arial" pitchFamily="34" charset="0"/>
              <a:buChar char="•"/>
            </a:pPr>
            <a:r>
              <a:rPr lang="en-US" sz="2400" dirty="0" smtClean="0">
                <a:latin typeface="Times New Roman" pitchFamily="18" charset="0"/>
                <a:cs typeface="Times New Roman" pitchFamily="18" charset="0"/>
              </a:rPr>
              <a:t>Performance</a:t>
            </a:r>
            <a:r>
              <a:rPr lang="en-US" sz="2400" dirty="0" smtClean="0"/>
              <a:t> level:</a:t>
            </a:r>
          </a:p>
          <a:p>
            <a:r>
              <a:rPr lang="en-US" sz="2400" dirty="0" smtClean="0"/>
              <a:t> =IF(E2&gt;=80000,"HIGH",IF(E2&lt;=80000,"LOW"))</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TotalTime>
  <Words>489</Words>
  <Application>Microsoft Office PowerPoint</Application>
  <PresentationFormat>Custom</PresentationFormat>
  <Paragraphs>95</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36</cp:revision>
  <dcterms:created xsi:type="dcterms:W3CDTF">2024-03-29T15:07:22Z</dcterms:created>
  <dcterms:modified xsi:type="dcterms:W3CDTF">2024-08-29T02:50:08Z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