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9" r:id="rId12"/>
    <p:sldId id="270" r:id="rId13"/>
    <p:sldId id="271" r:id="rId14"/>
    <p:sldId id="280" r:id="rId15"/>
    <p:sldId id="272" r:id="rId16"/>
    <p:sldId id="268" r:id="rId17"/>
    <p:sldId id="273" r:id="rId18"/>
    <p:sldId id="276" r:id="rId19"/>
    <p:sldId id="277" r:id="rId20"/>
    <p:sldId id="275" r:id="rId21"/>
    <p:sldId id="278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1" autoAdjust="0"/>
    <p:restoredTop sz="94660"/>
  </p:normalViewPr>
  <p:slideViewPr>
    <p:cSldViewPr>
      <p:cViewPr varScale="1">
        <p:scale>
          <a:sx n="68" d="100"/>
          <a:sy n="68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riyanka\Desktop\best_review_100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riyanka\Desktop\best_review_1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nka\Desktop\recent%20reading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Priyanka\Desktop\recent%20reading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nka\Desktop\recent%20readin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4.1087319495288988E-2"/>
          <c:y val="3.5930484417603159E-2"/>
          <c:w val="0.95086826394025359"/>
          <c:h val="0.79364370715796451"/>
        </c:manualLayout>
      </c:layout>
      <c:barChart>
        <c:barDir val="col"/>
        <c:grouping val="clustered"/>
        <c:ser>
          <c:idx val="0"/>
          <c:order val="0"/>
          <c:tx>
            <c:v>Positive Sentiment Values</c:v>
          </c:tx>
          <c:cat>
            <c:strRef>
              <c:f>Sheet4!$A$1:$A$25</c:f>
              <c:strCache>
                <c:ptCount val="25"/>
                <c:pt idx="0">
                  <c:v>music</c:v>
                </c:pt>
                <c:pt idx="1">
                  <c:v>quality</c:v>
                </c:pt>
                <c:pt idx="2">
                  <c:v>battery</c:v>
                </c:pt>
                <c:pt idx="3">
                  <c:v>software</c:v>
                </c:pt>
                <c:pt idx="4">
                  <c:v>memory</c:v>
                </c:pt>
                <c:pt idx="5">
                  <c:v>product</c:v>
                </c:pt>
                <c:pt idx="6">
                  <c:v>device</c:v>
                </c:pt>
                <c:pt idx="7">
                  <c:v>songs</c:v>
                </c:pt>
                <c:pt idx="8">
                  <c:v>people</c:v>
                </c:pt>
                <c:pt idx="9">
                  <c:v>computer</c:v>
                </c:pt>
                <c:pt idx="10">
                  <c:v>money</c:v>
                </c:pt>
                <c:pt idx="11">
                  <c:v>thing</c:v>
                </c:pt>
                <c:pt idx="12">
                  <c:v>player</c:v>
                </c:pt>
                <c:pt idx="13">
                  <c:v>flash</c:v>
                </c:pt>
                <c:pt idx="14">
                  <c:v>card</c:v>
                </c:pt>
                <c:pt idx="15">
                  <c:v>CD</c:v>
                </c:pt>
                <c:pt idx="16">
                  <c:v>time</c:v>
                </c:pt>
                <c:pt idx="17">
                  <c:v>problem</c:v>
                </c:pt>
                <c:pt idx="18">
                  <c:v>hours</c:v>
                </c:pt>
                <c:pt idx="19">
                  <c:v>lot</c:v>
                </c:pt>
                <c:pt idx="20">
                  <c:v>players</c:v>
                </c:pt>
                <c:pt idx="21">
                  <c:v>rio</c:v>
                </c:pt>
                <c:pt idx="22">
                  <c:v>minutes</c:v>
                </c:pt>
                <c:pt idx="23">
                  <c:v>sound</c:v>
                </c:pt>
                <c:pt idx="24">
                  <c:v>price</c:v>
                </c:pt>
              </c:strCache>
            </c:strRef>
          </c:cat>
          <c:val>
            <c:numRef>
              <c:f>Sheet4!$B$1:$B$25</c:f>
              <c:numCache>
                <c:formatCode>General</c:formatCode>
                <c:ptCount val="25"/>
                <c:pt idx="0">
                  <c:v>31</c:v>
                </c:pt>
                <c:pt idx="1">
                  <c:v>18.25</c:v>
                </c:pt>
                <c:pt idx="2">
                  <c:v>12</c:v>
                </c:pt>
                <c:pt idx="3">
                  <c:v>12.875000000000002</c:v>
                </c:pt>
                <c:pt idx="4">
                  <c:v>23.75</c:v>
                </c:pt>
                <c:pt idx="5">
                  <c:v>16.375</c:v>
                </c:pt>
                <c:pt idx="6">
                  <c:v>2.5</c:v>
                </c:pt>
                <c:pt idx="7">
                  <c:v>23.375</c:v>
                </c:pt>
                <c:pt idx="8">
                  <c:v>5.1249999999999991</c:v>
                </c:pt>
                <c:pt idx="9">
                  <c:v>7.1249999999999991</c:v>
                </c:pt>
                <c:pt idx="10">
                  <c:v>2.625</c:v>
                </c:pt>
                <c:pt idx="11">
                  <c:v>9.5</c:v>
                </c:pt>
                <c:pt idx="12">
                  <c:v>19.625</c:v>
                </c:pt>
                <c:pt idx="13">
                  <c:v>1.7500000000000002</c:v>
                </c:pt>
                <c:pt idx="14">
                  <c:v>5</c:v>
                </c:pt>
                <c:pt idx="15">
                  <c:v>4</c:v>
                </c:pt>
                <c:pt idx="16">
                  <c:v>5.375</c:v>
                </c:pt>
                <c:pt idx="17">
                  <c:v>7.4310000000000009</c:v>
                </c:pt>
                <c:pt idx="18">
                  <c:v>6.75</c:v>
                </c:pt>
                <c:pt idx="19">
                  <c:v>5.556</c:v>
                </c:pt>
                <c:pt idx="20">
                  <c:v>3.5</c:v>
                </c:pt>
                <c:pt idx="21">
                  <c:v>6.806</c:v>
                </c:pt>
                <c:pt idx="22">
                  <c:v>5.875</c:v>
                </c:pt>
                <c:pt idx="23">
                  <c:v>2.25</c:v>
                </c:pt>
                <c:pt idx="24">
                  <c:v>9.625</c:v>
                </c:pt>
              </c:numCache>
            </c:numRef>
          </c:val>
        </c:ser>
        <c:ser>
          <c:idx val="1"/>
          <c:order val="1"/>
          <c:tx>
            <c:v>Negative Sentiment Values</c:v>
          </c:tx>
          <c:cat>
            <c:strRef>
              <c:f>Sheet4!$A$1:$A$25</c:f>
              <c:strCache>
                <c:ptCount val="25"/>
                <c:pt idx="0">
                  <c:v>music</c:v>
                </c:pt>
                <c:pt idx="1">
                  <c:v>quality</c:v>
                </c:pt>
                <c:pt idx="2">
                  <c:v>battery</c:v>
                </c:pt>
                <c:pt idx="3">
                  <c:v>software</c:v>
                </c:pt>
                <c:pt idx="4">
                  <c:v>memory</c:v>
                </c:pt>
                <c:pt idx="5">
                  <c:v>product</c:v>
                </c:pt>
                <c:pt idx="6">
                  <c:v>device</c:v>
                </c:pt>
                <c:pt idx="7">
                  <c:v>songs</c:v>
                </c:pt>
                <c:pt idx="8">
                  <c:v>people</c:v>
                </c:pt>
                <c:pt idx="9">
                  <c:v>computer</c:v>
                </c:pt>
                <c:pt idx="10">
                  <c:v>money</c:v>
                </c:pt>
                <c:pt idx="11">
                  <c:v>thing</c:v>
                </c:pt>
                <c:pt idx="12">
                  <c:v>player</c:v>
                </c:pt>
                <c:pt idx="13">
                  <c:v>flash</c:v>
                </c:pt>
                <c:pt idx="14">
                  <c:v>card</c:v>
                </c:pt>
                <c:pt idx="15">
                  <c:v>CD</c:v>
                </c:pt>
                <c:pt idx="16">
                  <c:v>time</c:v>
                </c:pt>
                <c:pt idx="17">
                  <c:v>problem</c:v>
                </c:pt>
                <c:pt idx="18">
                  <c:v>hours</c:v>
                </c:pt>
                <c:pt idx="19">
                  <c:v>lot</c:v>
                </c:pt>
                <c:pt idx="20">
                  <c:v>players</c:v>
                </c:pt>
                <c:pt idx="21">
                  <c:v>rio</c:v>
                </c:pt>
                <c:pt idx="22">
                  <c:v>minutes</c:v>
                </c:pt>
                <c:pt idx="23">
                  <c:v>sound</c:v>
                </c:pt>
                <c:pt idx="24">
                  <c:v>price</c:v>
                </c:pt>
              </c:strCache>
            </c:strRef>
          </c:cat>
          <c:val>
            <c:numRef>
              <c:f>Sheet4!$C$1:$C$25</c:f>
              <c:numCache>
                <c:formatCode>General</c:formatCode>
                <c:ptCount val="25"/>
                <c:pt idx="0">
                  <c:v>14.125</c:v>
                </c:pt>
                <c:pt idx="1">
                  <c:v>6.25</c:v>
                </c:pt>
                <c:pt idx="2">
                  <c:v>2.3749999999999996</c:v>
                </c:pt>
                <c:pt idx="3">
                  <c:v>5.375</c:v>
                </c:pt>
                <c:pt idx="4">
                  <c:v>9.75</c:v>
                </c:pt>
                <c:pt idx="5">
                  <c:v>7.6249999999999991</c:v>
                </c:pt>
                <c:pt idx="6">
                  <c:v>1.375</c:v>
                </c:pt>
                <c:pt idx="7">
                  <c:v>7.5</c:v>
                </c:pt>
                <c:pt idx="8">
                  <c:v>2.3749999999999996</c:v>
                </c:pt>
                <c:pt idx="9">
                  <c:v>5.5</c:v>
                </c:pt>
                <c:pt idx="10">
                  <c:v>1.375</c:v>
                </c:pt>
                <c:pt idx="11">
                  <c:v>3.625</c:v>
                </c:pt>
                <c:pt idx="12">
                  <c:v>10.25</c:v>
                </c:pt>
                <c:pt idx="13">
                  <c:v>1.7500000000000002</c:v>
                </c:pt>
                <c:pt idx="14">
                  <c:v>4.6249999999999991</c:v>
                </c:pt>
                <c:pt idx="15">
                  <c:v>2.5</c:v>
                </c:pt>
                <c:pt idx="16">
                  <c:v>4.6249999999999991</c:v>
                </c:pt>
                <c:pt idx="17">
                  <c:v>4.1939999999999991</c:v>
                </c:pt>
                <c:pt idx="18">
                  <c:v>1.7500000000000002</c:v>
                </c:pt>
                <c:pt idx="19">
                  <c:v>1.069</c:v>
                </c:pt>
                <c:pt idx="20">
                  <c:v>0.87500000000000011</c:v>
                </c:pt>
                <c:pt idx="21">
                  <c:v>2.694</c:v>
                </c:pt>
                <c:pt idx="22">
                  <c:v>3.25</c:v>
                </c:pt>
                <c:pt idx="23">
                  <c:v>1.25</c:v>
                </c:pt>
                <c:pt idx="24">
                  <c:v>2.25</c:v>
                </c:pt>
              </c:numCache>
            </c:numRef>
          </c:val>
        </c:ser>
        <c:axId val="77746944"/>
        <c:axId val="77748480"/>
      </c:barChart>
      <c:catAx>
        <c:axId val="77746944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7748480"/>
        <c:crosses val="autoZero"/>
        <c:auto val="1"/>
        <c:lblAlgn val="ctr"/>
        <c:lblOffset val="100"/>
      </c:catAx>
      <c:valAx>
        <c:axId val="77748480"/>
        <c:scaling>
          <c:orientation val="minMax"/>
        </c:scaling>
        <c:axPos val="l"/>
        <c:majorGridlines/>
        <c:numFmt formatCode="General" sourceLinked="1"/>
        <c:tickLblPos val="nextTo"/>
        <c:crossAx val="77746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55479418530661"/>
          <c:y val="5.8415286577920569E-2"/>
          <c:w val="0.31629724643515855"/>
          <c:h val="0.11704151058787556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5.3079010285004696E-2"/>
          <c:y val="5.1400554097404488E-2"/>
          <c:w val="0.94083755659574841"/>
          <c:h val="0.73136774569845431"/>
        </c:manualLayout>
      </c:layout>
      <c:barChart>
        <c:barDir val="col"/>
        <c:grouping val="clustered"/>
        <c:ser>
          <c:idx val="0"/>
          <c:order val="0"/>
          <c:tx>
            <c:v>Positive Sentiment Values</c:v>
          </c:tx>
          <c:cat>
            <c:strRef>
              <c:f>Sheet2!$A$1:$A$13</c:f>
              <c:strCache>
                <c:ptCount val="13"/>
                <c:pt idx="0">
                  <c:v>music</c:v>
                </c:pt>
                <c:pt idx="1">
                  <c:v>quality</c:v>
                </c:pt>
                <c:pt idx="2">
                  <c:v>battery </c:v>
                </c:pt>
                <c:pt idx="3">
                  <c:v>software</c:v>
                </c:pt>
                <c:pt idx="4">
                  <c:v>memory</c:v>
                </c:pt>
                <c:pt idx="5">
                  <c:v>product</c:v>
                </c:pt>
                <c:pt idx="6">
                  <c:v>songs</c:v>
                </c:pt>
                <c:pt idx="7">
                  <c:v>player</c:v>
                </c:pt>
                <c:pt idx="8">
                  <c:v>flash</c:v>
                </c:pt>
                <c:pt idx="9">
                  <c:v>time</c:v>
                </c:pt>
                <c:pt idx="10">
                  <c:v>rio</c:v>
                </c:pt>
                <c:pt idx="11">
                  <c:v>minutes</c:v>
                </c:pt>
                <c:pt idx="12">
                  <c:v>sound</c:v>
                </c:pt>
              </c:strCache>
            </c:strRef>
          </c:cat>
          <c:val>
            <c:numRef>
              <c:f>Sheet2!$B$1:$B$13</c:f>
              <c:numCache>
                <c:formatCode>General</c:formatCode>
                <c:ptCount val="13"/>
                <c:pt idx="0">
                  <c:v>33.125000000000007</c:v>
                </c:pt>
                <c:pt idx="1">
                  <c:v>19.375</c:v>
                </c:pt>
                <c:pt idx="2">
                  <c:v>10.625</c:v>
                </c:pt>
                <c:pt idx="3">
                  <c:v>13.75</c:v>
                </c:pt>
                <c:pt idx="4">
                  <c:v>25.375</c:v>
                </c:pt>
                <c:pt idx="5">
                  <c:v>16.75</c:v>
                </c:pt>
                <c:pt idx="6">
                  <c:v>25.75</c:v>
                </c:pt>
                <c:pt idx="7">
                  <c:v>21.5</c:v>
                </c:pt>
                <c:pt idx="8">
                  <c:v>1.75</c:v>
                </c:pt>
                <c:pt idx="9">
                  <c:v>7</c:v>
                </c:pt>
                <c:pt idx="10">
                  <c:v>7.306</c:v>
                </c:pt>
                <c:pt idx="11">
                  <c:v>7.875</c:v>
                </c:pt>
                <c:pt idx="12">
                  <c:v>3.25</c:v>
                </c:pt>
              </c:numCache>
            </c:numRef>
          </c:val>
        </c:ser>
        <c:ser>
          <c:idx val="1"/>
          <c:order val="1"/>
          <c:tx>
            <c:v>Negative Sentiment Values</c:v>
          </c:tx>
          <c:cat>
            <c:strRef>
              <c:f>Sheet2!$A$1:$A$13</c:f>
              <c:strCache>
                <c:ptCount val="13"/>
                <c:pt idx="0">
                  <c:v>music</c:v>
                </c:pt>
                <c:pt idx="1">
                  <c:v>quality</c:v>
                </c:pt>
                <c:pt idx="2">
                  <c:v>battery </c:v>
                </c:pt>
                <c:pt idx="3">
                  <c:v>software</c:v>
                </c:pt>
                <c:pt idx="4">
                  <c:v>memory</c:v>
                </c:pt>
                <c:pt idx="5">
                  <c:v>product</c:v>
                </c:pt>
                <c:pt idx="6">
                  <c:v>songs</c:v>
                </c:pt>
                <c:pt idx="7">
                  <c:v>player</c:v>
                </c:pt>
                <c:pt idx="8">
                  <c:v>flash</c:v>
                </c:pt>
                <c:pt idx="9">
                  <c:v>time</c:v>
                </c:pt>
                <c:pt idx="10">
                  <c:v>rio</c:v>
                </c:pt>
                <c:pt idx="11">
                  <c:v>minutes</c:v>
                </c:pt>
                <c:pt idx="12">
                  <c:v>sound</c:v>
                </c:pt>
              </c:strCache>
            </c:strRef>
          </c:cat>
          <c:val>
            <c:numRef>
              <c:f>Sheet2!$C$1:$C$13</c:f>
              <c:numCache>
                <c:formatCode>General</c:formatCode>
                <c:ptCount val="13"/>
                <c:pt idx="0">
                  <c:v>17.5</c:v>
                </c:pt>
                <c:pt idx="1">
                  <c:v>7.5</c:v>
                </c:pt>
                <c:pt idx="2">
                  <c:v>2.625</c:v>
                </c:pt>
                <c:pt idx="3">
                  <c:v>4.75</c:v>
                </c:pt>
                <c:pt idx="4">
                  <c:v>9.75</c:v>
                </c:pt>
                <c:pt idx="5">
                  <c:v>6.6249999999999991</c:v>
                </c:pt>
                <c:pt idx="6">
                  <c:v>9.75</c:v>
                </c:pt>
                <c:pt idx="7">
                  <c:v>9.25</c:v>
                </c:pt>
                <c:pt idx="8">
                  <c:v>1.75</c:v>
                </c:pt>
                <c:pt idx="9">
                  <c:v>5.1249999999999991</c:v>
                </c:pt>
                <c:pt idx="10">
                  <c:v>2.3189999999999995</c:v>
                </c:pt>
                <c:pt idx="11">
                  <c:v>4</c:v>
                </c:pt>
                <c:pt idx="12">
                  <c:v>2.625</c:v>
                </c:pt>
              </c:numCache>
            </c:numRef>
          </c:val>
        </c:ser>
        <c:axId val="78125696"/>
        <c:axId val="78131584"/>
      </c:barChart>
      <c:catAx>
        <c:axId val="78125696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8131584"/>
        <c:crosses val="autoZero"/>
        <c:auto val="1"/>
        <c:lblAlgn val="ctr"/>
        <c:lblOffset val="100"/>
      </c:catAx>
      <c:valAx>
        <c:axId val="78131584"/>
        <c:scaling>
          <c:orientation val="minMax"/>
        </c:scaling>
        <c:axPos val="l"/>
        <c:majorGridlines/>
        <c:numFmt formatCode="General" sourceLinked="1"/>
        <c:tickLblPos val="nextTo"/>
        <c:crossAx val="78125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163820929448011"/>
          <c:y val="1.2311629828829385E-2"/>
          <c:w val="0.45913776906918891"/>
          <c:h val="0.13056940059616581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4.6490961245981198E-2"/>
          <c:y val="4.2174813618383156E-2"/>
          <c:w val="0.94437466710304263"/>
          <c:h val="0.91565037276323369"/>
        </c:manualLayout>
      </c:layout>
      <c:lineChart>
        <c:grouping val="standard"/>
        <c:ser>
          <c:idx val="0"/>
          <c:order val="0"/>
          <c:tx>
            <c:v>System Evaluation</c:v>
          </c:tx>
          <c:marker>
            <c:symbol val="none"/>
          </c:marker>
          <c:cat>
            <c:strRef>
              <c:f>Sheet4!$A$1:$A$16</c:f>
              <c:strCache>
                <c:ptCount val="16"/>
                <c:pt idx="0">
                  <c:v>camera</c:v>
                </c:pt>
                <c:pt idx="1">
                  <c:v>picture</c:v>
                </c:pt>
                <c:pt idx="2">
                  <c:v>lens</c:v>
                </c:pt>
                <c:pt idx="3">
                  <c:v>picture-quality</c:v>
                </c:pt>
                <c:pt idx="4">
                  <c:v>features</c:v>
                </c:pt>
                <c:pt idx="5">
                  <c:v>flexibility</c:v>
                </c:pt>
                <c:pt idx="6">
                  <c:v>software</c:v>
                </c:pt>
                <c:pt idx="7">
                  <c:v>battery-life</c:v>
                </c:pt>
                <c:pt idx="8">
                  <c:v>settings</c:v>
                </c:pt>
                <c:pt idx="9">
                  <c:v>viewfinder</c:v>
                </c:pt>
                <c:pt idx="10">
                  <c:v>quality</c:v>
                </c:pt>
                <c:pt idx="11">
                  <c:v>zoom</c:v>
                </c:pt>
                <c:pt idx="12">
                  <c:v>lcd</c:v>
                </c:pt>
                <c:pt idx="13">
                  <c:v>image</c:v>
                </c:pt>
                <c:pt idx="14">
                  <c:v>flash</c:v>
                </c:pt>
                <c:pt idx="15">
                  <c:v>time</c:v>
                </c:pt>
              </c:strCache>
            </c:strRef>
          </c:cat>
          <c:val>
            <c:numRef>
              <c:f>Sheet4!$B$1:$B$16</c:f>
              <c:numCache>
                <c:formatCode>General</c:formatCode>
                <c:ptCount val="16"/>
                <c:pt idx="0">
                  <c:v>6.6249999999999991</c:v>
                </c:pt>
                <c:pt idx="1">
                  <c:v>-0.5</c:v>
                </c:pt>
                <c:pt idx="2">
                  <c:v>2.25</c:v>
                </c:pt>
                <c:pt idx="3">
                  <c:v>1.75</c:v>
                </c:pt>
                <c:pt idx="4">
                  <c:v>3.8749999999999996</c:v>
                </c:pt>
                <c:pt idx="5">
                  <c:v>0.62500000000000011</c:v>
                </c:pt>
                <c:pt idx="6">
                  <c:v>3.75</c:v>
                </c:pt>
                <c:pt idx="7">
                  <c:v>1.25</c:v>
                </c:pt>
                <c:pt idx="8">
                  <c:v>-0.5</c:v>
                </c:pt>
                <c:pt idx="9">
                  <c:v>1.75</c:v>
                </c:pt>
                <c:pt idx="10">
                  <c:v>1.875</c:v>
                </c:pt>
                <c:pt idx="11">
                  <c:v>3.75</c:v>
                </c:pt>
                <c:pt idx="12">
                  <c:v>1.875</c:v>
                </c:pt>
                <c:pt idx="13">
                  <c:v>-2.5</c:v>
                </c:pt>
                <c:pt idx="14">
                  <c:v>0.62500000000000011</c:v>
                </c:pt>
                <c:pt idx="15">
                  <c:v>0</c:v>
                </c:pt>
              </c:numCache>
            </c:numRef>
          </c:val>
        </c:ser>
        <c:ser>
          <c:idx val="1"/>
          <c:order val="1"/>
          <c:tx>
            <c:v>Human Evaluation</c:v>
          </c:tx>
          <c:marker>
            <c:symbol val="none"/>
          </c:marker>
          <c:cat>
            <c:strRef>
              <c:f>Sheet4!$A$1:$A$16</c:f>
              <c:strCache>
                <c:ptCount val="16"/>
                <c:pt idx="0">
                  <c:v>camera</c:v>
                </c:pt>
                <c:pt idx="1">
                  <c:v>picture</c:v>
                </c:pt>
                <c:pt idx="2">
                  <c:v>lens</c:v>
                </c:pt>
                <c:pt idx="3">
                  <c:v>picture-quality</c:v>
                </c:pt>
                <c:pt idx="4">
                  <c:v>features</c:v>
                </c:pt>
                <c:pt idx="5">
                  <c:v>flexibility</c:v>
                </c:pt>
                <c:pt idx="6">
                  <c:v>software</c:v>
                </c:pt>
                <c:pt idx="7">
                  <c:v>battery-life</c:v>
                </c:pt>
                <c:pt idx="8">
                  <c:v>settings</c:v>
                </c:pt>
                <c:pt idx="9">
                  <c:v>viewfinder</c:v>
                </c:pt>
                <c:pt idx="10">
                  <c:v>quality</c:v>
                </c:pt>
                <c:pt idx="11">
                  <c:v>zoom</c:v>
                </c:pt>
                <c:pt idx="12">
                  <c:v>lcd</c:v>
                </c:pt>
                <c:pt idx="13">
                  <c:v>image</c:v>
                </c:pt>
                <c:pt idx="14">
                  <c:v>flash</c:v>
                </c:pt>
                <c:pt idx="15">
                  <c:v>time</c:v>
                </c:pt>
              </c:strCache>
            </c:strRef>
          </c:cat>
          <c:val>
            <c:numRef>
              <c:f>Sheet4!$C$1:$C$16</c:f>
              <c:numCache>
                <c:formatCode>General</c:formatCode>
                <c:ptCount val="16"/>
                <c:pt idx="0">
                  <c:v>5.8</c:v>
                </c:pt>
                <c:pt idx="1">
                  <c:v>0</c:v>
                </c:pt>
                <c:pt idx="2">
                  <c:v>-0.2</c:v>
                </c:pt>
                <c:pt idx="3">
                  <c:v>1.9000000000000001</c:v>
                </c:pt>
                <c:pt idx="4">
                  <c:v>4</c:v>
                </c:pt>
                <c:pt idx="5">
                  <c:v>1.1000000000000001</c:v>
                </c:pt>
                <c:pt idx="6">
                  <c:v>4</c:v>
                </c:pt>
                <c:pt idx="7">
                  <c:v>1.3</c:v>
                </c:pt>
                <c:pt idx="8">
                  <c:v>-0.1</c:v>
                </c:pt>
                <c:pt idx="9">
                  <c:v>0.5</c:v>
                </c:pt>
                <c:pt idx="10">
                  <c:v>3</c:v>
                </c:pt>
                <c:pt idx="11">
                  <c:v>5</c:v>
                </c:pt>
                <c:pt idx="12">
                  <c:v>1.6</c:v>
                </c:pt>
                <c:pt idx="13">
                  <c:v>0</c:v>
                </c:pt>
                <c:pt idx="14">
                  <c:v>-1.7</c:v>
                </c:pt>
                <c:pt idx="15">
                  <c:v>0</c:v>
                </c:pt>
              </c:numCache>
            </c:numRef>
          </c:val>
        </c:ser>
        <c:marker val="1"/>
        <c:axId val="78156544"/>
        <c:axId val="78158080"/>
      </c:lineChart>
      <c:catAx>
        <c:axId val="78156544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8158080"/>
        <c:crosses val="autoZero"/>
        <c:auto val="1"/>
        <c:lblAlgn val="ctr"/>
        <c:lblOffset val="100"/>
      </c:catAx>
      <c:valAx>
        <c:axId val="78158080"/>
        <c:scaling>
          <c:orientation val="minMax"/>
        </c:scaling>
        <c:axPos val="l"/>
        <c:majorGridlines/>
        <c:numFmt formatCode="General" sourceLinked="1"/>
        <c:tickLblPos val="nextTo"/>
        <c:crossAx val="78156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415912094366401"/>
          <c:y val="6.9326498337745512E-2"/>
          <c:w val="0.22982076506940297"/>
          <c:h val="0.15072181734695972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3.4145498397466903E-2"/>
          <c:y val="4.5409078466418687E-2"/>
          <c:w val="0.95931062057046312"/>
          <c:h val="0.57787031222324248"/>
        </c:manualLayout>
      </c:layout>
      <c:lineChart>
        <c:grouping val="standard"/>
        <c:ser>
          <c:idx val="0"/>
          <c:order val="0"/>
          <c:tx>
            <c:v>System Evaluation</c:v>
          </c:tx>
          <c:marker>
            <c:symbol val="none"/>
          </c:marker>
          <c:cat>
            <c:strRef>
              <c:f>Sheet3!$A$1:$A$9</c:f>
              <c:strCache>
                <c:ptCount val="9"/>
                <c:pt idx="0">
                  <c:v>camera</c:v>
                </c:pt>
                <c:pt idx="1">
                  <c:v>pictures</c:v>
                </c:pt>
                <c:pt idx="2">
                  <c:v>picture-quality</c:v>
                </c:pt>
                <c:pt idx="3">
                  <c:v>battery</c:v>
                </c:pt>
                <c:pt idx="4">
                  <c:v>battery-life</c:v>
                </c:pt>
                <c:pt idx="5">
                  <c:v>flash</c:v>
                </c:pt>
                <c:pt idx="6">
                  <c:v>nikon</c:v>
                </c:pt>
                <c:pt idx="7">
                  <c:v>shots</c:v>
                </c:pt>
                <c:pt idx="8">
                  <c:v>size</c:v>
                </c:pt>
              </c:strCache>
            </c:strRef>
          </c:cat>
          <c:val>
            <c:numRef>
              <c:f>Sheet3!$C$1:$C$9</c:f>
              <c:numCache>
                <c:formatCode>General</c:formatCode>
                <c:ptCount val="9"/>
                <c:pt idx="0">
                  <c:v>6.7370000000000001</c:v>
                </c:pt>
                <c:pt idx="1">
                  <c:v>3.75</c:v>
                </c:pt>
                <c:pt idx="2">
                  <c:v>1</c:v>
                </c:pt>
                <c:pt idx="3">
                  <c:v>0.5</c:v>
                </c:pt>
                <c:pt idx="4">
                  <c:v>1.375</c:v>
                </c:pt>
                <c:pt idx="5">
                  <c:v>1.625</c:v>
                </c:pt>
                <c:pt idx="6">
                  <c:v>1.375</c:v>
                </c:pt>
                <c:pt idx="7">
                  <c:v>4.1249999999999991</c:v>
                </c:pt>
                <c:pt idx="8">
                  <c:v>0.62500000000000011</c:v>
                </c:pt>
              </c:numCache>
            </c:numRef>
          </c:val>
        </c:ser>
        <c:ser>
          <c:idx val="1"/>
          <c:order val="1"/>
          <c:tx>
            <c:v>Human Evaluation</c:v>
          </c:tx>
          <c:marker>
            <c:symbol val="none"/>
          </c:marker>
          <c:cat>
            <c:strRef>
              <c:f>Sheet3!$A$1:$A$9</c:f>
              <c:strCache>
                <c:ptCount val="9"/>
                <c:pt idx="0">
                  <c:v>camera</c:v>
                </c:pt>
                <c:pt idx="1">
                  <c:v>pictures</c:v>
                </c:pt>
                <c:pt idx="2">
                  <c:v>picture-quality</c:v>
                </c:pt>
                <c:pt idx="3">
                  <c:v>battery</c:v>
                </c:pt>
                <c:pt idx="4">
                  <c:v>battery-life</c:v>
                </c:pt>
                <c:pt idx="5">
                  <c:v>flash</c:v>
                </c:pt>
                <c:pt idx="6">
                  <c:v>nikon</c:v>
                </c:pt>
                <c:pt idx="7">
                  <c:v>shots</c:v>
                </c:pt>
                <c:pt idx="8">
                  <c:v>size</c:v>
                </c:pt>
              </c:strCache>
            </c:strRef>
          </c:cat>
          <c:val>
            <c:numRef>
              <c:f>Sheet3!$D$1:$D$9</c:f>
              <c:numCache>
                <c:formatCode>General</c:formatCode>
                <c:ptCount val="9"/>
                <c:pt idx="0">
                  <c:v>5.6</c:v>
                </c:pt>
                <c:pt idx="1">
                  <c:v>2.4</c:v>
                </c:pt>
                <c:pt idx="2">
                  <c:v>1.3</c:v>
                </c:pt>
                <c:pt idx="3">
                  <c:v>1</c:v>
                </c:pt>
                <c:pt idx="4">
                  <c:v>1.5</c:v>
                </c:pt>
                <c:pt idx="5">
                  <c:v>0.1</c:v>
                </c:pt>
                <c:pt idx="6">
                  <c:v>1.8</c:v>
                </c:pt>
                <c:pt idx="7">
                  <c:v>0.4</c:v>
                </c:pt>
                <c:pt idx="8">
                  <c:v>4.3</c:v>
                </c:pt>
              </c:numCache>
            </c:numRef>
          </c:val>
        </c:ser>
        <c:marker val="1"/>
        <c:axId val="78179328"/>
        <c:axId val="77808384"/>
      </c:lineChart>
      <c:catAx>
        <c:axId val="78179328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7808384"/>
        <c:crosses val="autoZero"/>
        <c:auto val="1"/>
        <c:lblAlgn val="ctr"/>
        <c:lblOffset val="100"/>
      </c:catAx>
      <c:valAx>
        <c:axId val="77808384"/>
        <c:scaling>
          <c:orientation val="minMax"/>
        </c:scaling>
        <c:axPos val="l"/>
        <c:majorGridlines/>
        <c:numFmt formatCode="General" sourceLinked="1"/>
        <c:tickLblPos val="nextTo"/>
        <c:crossAx val="78179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08650346798034"/>
          <c:y val="3.5685779133092004E-2"/>
          <c:w val="0.29052742138898963"/>
          <c:h val="0.15508580956426371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4.9363479565054394E-2"/>
          <c:y val="4.3926883026861999E-2"/>
          <c:w val="0.94365309336333003"/>
          <c:h val="0.80756341659073061"/>
        </c:manualLayout>
      </c:layout>
      <c:lineChart>
        <c:grouping val="standard"/>
        <c:ser>
          <c:idx val="0"/>
          <c:order val="0"/>
          <c:tx>
            <c:v>System Evaluation</c:v>
          </c:tx>
          <c:marker>
            <c:symbol val="none"/>
          </c:marker>
          <c:cat>
            <c:strRef>
              <c:f>Sheet5!$A$1:$A$12</c:f>
              <c:strCache>
                <c:ptCount val="12"/>
                <c:pt idx="0">
                  <c:v>size</c:v>
                </c:pt>
                <c:pt idx="1">
                  <c:v>reception</c:v>
                </c:pt>
                <c:pt idx="2">
                  <c:v>quality</c:v>
                </c:pt>
                <c:pt idx="3">
                  <c:v>ringtones</c:v>
                </c:pt>
                <c:pt idx="4">
                  <c:v>fm-radio</c:v>
                </c:pt>
                <c:pt idx="5">
                  <c:v>screen</c:v>
                </c:pt>
                <c:pt idx="6">
                  <c:v>battery-life</c:v>
                </c:pt>
                <c:pt idx="7">
                  <c:v>features</c:v>
                </c:pt>
                <c:pt idx="8">
                  <c:v>volume</c:v>
                </c:pt>
                <c:pt idx="9">
                  <c:v>speakerphone</c:v>
                </c:pt>
                <c:pt idx="10">
                  <c:v>hours</c:v>
                </c:pt>
                <c:pt idx="11">
                  <c:v>phone</c:v>
                </c:pt>
              </c:strCache>
            </c:strRef>
          </c:cat>
          <c:val>
            <c:numRef>
              <c:f>Sheet5!$B$1:$B$12</c:f>
              <c:numCache>
                <c:formatCode>General</c:formatCode>
                <c:ptCount val="12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-2</c:v>
                </c:pt>
                <c:pt idx="9">
                  <c:v>6</c:v>
                </c:pt>
                <c:pt idx="10">
                  <c:v>0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v>Human Evaluation</c:v>
          </c:tx>
          <c:marker>
            <c:symbol val="none"/>
          </c:marker>
          <c:cat>
            <c:strRef>
              <c:f>Sheet5!$A$1:$A$12</c:f>
              <c:strCache>
                <c:ptCount val="12"/>
                <c:pt idx="0">
                  <c:v>size</c:v>
                </c:pt>
                <c:pt idx="1">
                  <c:v>reception</c:v>
                </c:pt>
                <c:pt idx="2">
                  <c:v>quality</c:v>
                </c:pt>
                <c:pt idx="3">
                  <c:v>ringtones</c:v>
                </c:pt>
                <c:pt idx="4">
                  <c:v>fm-radio</c:v>
                </c:pt>
                <c:pt idx="5">
                  <c:v>screen</c:v>
                </c:pt>
                <c:pt idx="6">
                  <c:v>battery-life</c:v>
                </c:pt>
                <c:pt idx="7">
                  <c:v>features</c:v>
                </c:pt>
                <c:pt idx="8">
                  <c:v>volume</c:v>
                </c:pt>
                <c:pt idx="9">
                  <c:v>speakerphone</c:v>
                </c:pt>
                <c:pt idx="10">
                  <c:v>hours</c:v>
                </c:pt>
                <c:pt idx="11">
                  <c:v>phone</c:v>
                </c:pt>
              </c:strCache>
            </c:strRef>
          </c:cat>
          <c:val>
            <c:numRef>
              <c:f>Sheet5!$C$1:$C$12</c:f>
              <c:numCache>
                <c:formatCode>General</c:formatCode>
                <c:ptCount val="12"/>
                <c:pt idx="0">
                  <c:v>2.25</c:v>
                </c:pt>
                <c:pt idx="1">
                  <c:v>5.75</c:v>
                </c:pt>
                <c:pt idx="2">
                  <c:v>4.75</c:v>
                </c:pt>
                <c:pt idx="3">
                  <c:v>2.25</c:v>
                </c:pt>
                <c:pt idx="4">
                  <c:v>3.8749999999999996</c:v>
                </c:pt>
                <c:pt idx="5">
                  <c:v>0.25</c:v>
                </c:pt>
                <c:pt idx="6">
                  <c:v>4.6249999999999991</c:v>
                </c:pt>
                <c:pt idx="7">
                  <c:v>4</c:v>
                </c:pt>
                <c:pt idx="8">
                  <c:v>1</c:v>
                </c:pt>
                <c:pt idx="9">
                  <c:v>2.5</c:v>
                </c:pt>
                <c:pt idx="10">
                  <c:v>0.125</c:v>
                </c:pt>
                <c:pt idx="11">
                  <c:v>10.125</c:v>
                </c:pt>
              </c:numCache>
            </c:numRef>
          </c:val>
        </c:ser>
        <c:marker val="1"/>
        <c:axId val="77850112"/>
        <c:axId val="77851648"/>
      </c:lineChart>
      <c:catAx>
        <c:axId val="77850112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77851648"/>
        <c:crosses val="autoZero"/>
        <c:auto val="1"/>
        <c:lblAlgn val="ctr"/>
        <c:lblOffset val="100"/>
      </c:catAx>
      <c:valAx>
        <c:axId val="77851648"/>
        <c:scaling>
          <c:orientation val="minMax"/>
        </c:scaling>
        <c:axPos val="l"/>
        <c:majorGridlines/>
        <c:numFmt formatCode="General" sourceLinked="1"/>
        <c:tickLblPos val="nextTo"/>
        <c:crossAx val="77850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674430076964176E-2"/>
          <c:y val="7.821664678835609E-2"/>
          <c:w val="0.26856197975253088"/>
          <c:h val="0.14713068300684171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EAAC1-C230-415A-A8F4-C1D573C0A93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C4A230B-E595-4BF0-90AB-F859F2F7342B}">
      <dgm:prSet/>
      <dgm:spPr/>
      <dgm:t>
        <a:bodyPr/>
        <a:lstStyle/>
        <a:p>
          <a:pPr rtl="0"/>
          <a:r>
            <a:rPr lang="en-US" baseline="0" dirty="0" smtClean="0"/>
            <a:t>Data collection and Pre-processing</a:t>
          </a:r>
          <a:endParaRPr lang="en-IN" dirty="0"/>
        </a:p>
      </dgm:t>
    </dgm:pt>
    <dgm:pt modelId="{B5470300-1290-460D-876D-DA6186F29869}" type="parTrans" cxnId="{2262A618-4F92-49D5-BEAE-9941BAD9C042}">
      <dgm:prSet/>
      <dgm:spPr/>
      <dgm:t>
        <a:bodyPr/>
        <a:lstStyle/>
        <a:p>
          <a:endParaRPr lang="en-IN"/>
        </a:p>
      </dgm:t>
    </dgm:pt>
    <dgm:pt modelId="{6DC887CA-FA81-4ED7-85CA-3F1DED99B78D}" type="sibTrans" cxnId="{2262A618-4F92-49D5-BEAE-9941BAD9C042}">
      <dgm:prSet/>
      <dgm:spPr/>
      <dgm:t>
        <a:bodyPr/>
        <a:lstStyle/>
        <a:p>
          <a:endParaRPr lang="en-IN"/>
        </a:p>
      </dgm:t>
    </dgm:pt>
    <dgm:pt modelId="{9549B1A1-8EFD-4006-982B-E60A60EAEF5B}">
      <dgm:prSet/>
      <dgm:spPr/>
      <dgm:t>
        <a:bodyPr/>
        <a:lstStyle/>
        <a:p>
          <a:pPr rtl="0"/>
          <a:r>
            <a:rPr lang="en-US" baseline="0" dirty="0" smtClean="0"/>
            <a:t>Part-of-speech tagging</a:t>
          </a:r>
          <a:endParaRPr lang="en-IN" dirty="0"/>
        </a:p>
      </dgm:t>
    </dgm:pt>
    <dgm:pt modelId="{658CA2D1-D367-4126-9068-E0C5D080540A}" type="parTrans" cxnId="{A1749FAF-92CE-4E5A-8F32-FA14B539A0A6}">
      <dgm:prSet/>
      <dgm:spPr/>
      <dgm:t>
        <a:bodyPr/>
        <a:lstStyle/>
        <a:p>
          <a:endParaRPr lang="en-IN"/>
        </a:p>
      </dgm:t>
    </dgm:pt>
    <dgm:pt modelId="{6F58BF5C-D569-4D76-9955-B15458FFB462}" type="sibTrans" cxnId="{A1749FAF-92CE-4E5A-8F32-FA14B539A0A6}">
      <dgm:prSet/>
      <dgm:spPr/>
      <dgm:t>
        <a:bodyPr/>
        <a:lstStyle/>
        <a:p>
          <a:endParaRPr lang="en-IN"/>
        </a:p>
      </dgm:t>
    </dgm:pt>
    <dgm:pt modelId="{D6C0310A-5295-481B-8F6D-E1C4B14A5002}">
      <dgm:prSet/>
      <dgm:spPr/>
      <dgm:t>
        <a:bodyPr/>
        <a:lstStyle/>
        <a:p>
          <a:pPr rtl="0"/>
          <a:r>
            <a:rPr lang="en-US" baseline="0" dirty="0" smtClean="0"/>
            <a:t>Feature Extraction</a:t>
          </a:r>
          <a:endParaRPr lang="en-US" b="1" baseline="0" dirty="0"/>
        </a:p>
      </dgm:t>
    </dgm:pt>
    <dgm:pt modelId="{C20A9A60-6702-4164-AE7D-A8508CB84FDC}" type="parTrans" cxnId="{D6B97F76-E58B-4323-8326-47FAE09FB247}">
      <dgm:prSet/>
      <dgm:spPr/>
      <dgm:t>
        <a:bodyPr/>
        <a:lstStyle/>
        <a:p>
          <a:endParaRPr lang="en-IN"/>
        </a:p>
      </dgm:t>
    </dgm:pt>
    <dgm:pt modelId="{721C37C8-0871-40C5-95EE-06C4B90FE92B}" type="sibTrans" cxnId="{D6B97F76-E58B-4323-8326-47FAE09FB247}">
      <dgm:prSet/>
      <dgm:spPr/>
      <dgm:t>
        <a:bodyPr/>
        <a:lstStyle/>
        <a:p>
          <a:endParaRPr lang="en-IN"/>
        </a:p>
      </dgm:t>
    </dgm:pt>
    <dgm:pt modelId="{F5318F71-08C6-48DB-B809-17D7886CDD55}">
      <dgm:prSet/>
      <dgm:spPr/>
      <dgm:t>
        <a:bodyPr/>
        <a:lstStyle/>
        <a:p>
          <a:pPr rtl="0"/>
          <a:r>
            <a:rPr lang="en-US" baseline="0" dirty="0" smtClean="0"/>
            <a:t>Sentiment Analysis</a:t>
          </a:r>
          <a:endParaRPr lang="en-US" b="1" baseline="0" dirty="0"/>
        </a:p>
      </dgm:t>
    </dgm:pt>
    <dgm:pt modelId="{41013FF9-0D96-429B-8384-16DF5E4556CD}" type="parTrans" cxnId="{276A356B-A171-4938-9357-782FC0C90579}">
      <dgm:prSet/>
      <dgm:spPr/>
      <dgm:t>
        <a:bodyPr/>
        <a:lstStyle/>
        <a:p>
          <a:endParaRPr lang="en-IN"/>
        </a:p>
      </dgm:t>
    </dgm:pt>
    <dgm:pt modelId="{F60D94A0-664E-4342-B8A6-A1F93CED5C14}" type="sibTrans" cxnId="{276A356B-A171-4938-9357-782FC0C90579}">
      <dgm:prSet/>
      <dgm:spPr/>
      <dgm:t>
        <a:bodyPr/>
        <a:lstStyle/>
        <a:p>
          <a:endParaRPr lang="en-IN"/>
        </a:p>
      </dgm:t>
    </dgm:pt>
    <dgm:pt modelId="{CE99105A-2C13-4DE7-A444-8AD8D73A1058}" type="pres">
      <dgm:prSet presAssocID="{7B2EAAC1-C230-415A-A8F4-C1D573C0A93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F31A52-9B1A-46BF-B20C-5F94591AE8CF}" type="pres">
      <dgm:prSet presAssocID="{7B2EAAC1-C230-415A-A8F4-C1D573C0A934}" presName="arrow" presStyleLbl="bgShp" presStyleIdx="0" presStyleCnt="1"/>
      <dgm:spPr/>
    </dgm:pt>
    <dgm:pt modelId="{799477DA-A2E2-42A2-9BCB-11CDBBF6C752}" type="pres">
      <dgm:prSet presAssocID="{7B2EAAC1-C230-415A-A8F4-C1D573C0A934}" presName="arrowDiagram4" presStyleCnt="0"/>
      <dgm:spPr/>
    </dgm:pt>
    <dgm:pt modelId="{BF4458F6-6CA3-4313-BB04-280D846E913D}" type="pres">
      <dgm:prSet presAssocID="{4C4A230B-E595-4BF0-90AB-F859F2F7342B}" presName="bullet4a" presStyleLbl="node1" presStyleIdx="0" presStyleCnt="4"/>
      <dgm:spPr/>
    </dgm:pt>
    <dgm:pt modelId="{F5981D8F-22D1-4EF0-B266-753C97245AE7}" type="pres">
      <dgm:prSet presAssocID="{4C4A230B-E595-4BF0-90AB-F859F2F7342B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F20EA5-5F47-494E-AB12-64B8EB78311B}" type="pres">
      <dgm:prSet presAssocID="{9549B1A1-8EFD-4006-982B-E60A60EAEF5B}" presName="bullet4b" presStyleLbl="node1" presStyleIdx="1" presStyleCnt="4"/>
      <dgm:spPr/>
    </dgm:pt>
    <dgm:pt modelId="{3CFAFE22-74E2-467E-9FBF-E2DD5AAFE347}" type="pres">
      <dgm:prSet presAssocID="{9549B1A1-8EFD-4006-982B-E60A60EAEF5B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8A1510-46E1-453F-9533-96658E91206B}" type="pres">
      <dgm:prSet presAssocID="{D6C0310A-5295-481B-8F6D-E1C4B14A5002}" presName="bullet4c" presStyleLbl="node1" presStyleIdx="2" presStyleCnt="4"/>
      <dgm:spPr/>
    </dgm:pt>
    <dgm:pt modelId="{F5714CD9-FEC6-4AC1-BDBA-B16655ABA964}" type="pres">
      <dgm:prSet presAssocID="{D6C0310A-5295-481B-8F6D-E1C4B14A5002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4E0D1E-F31F-45C0-8EC3-89B30251B261}" type="pres">
      <dgm:prSet presAssocID="{F5318F71-08C6-48DB-B809-17D7886CDD55}" presName="bullet4d" presStyleLbl="node1" presStyleIdx="3" presStyleCnt="4"/>
      <dgm:spPr/>
    </dgm:pt>
    <dgm:pt modelId="{3F5C20BC-9653-4A9A-88C9-84FA8B89B091}" type="pres">
      <dgm:prSet presAssocID="{F5318F71-08C6-48DB-B809-17D7886CDD55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258D0A-EEDE-4537-B032-5CF1F7E7C0ED}" type="presOf" srcId="{9549B1A1-8EFD-4006-982B-E60A60EAEF5B}" destId="{3CFAFE22-74E2-467E-9FBF-E2DD5AAFE347}" srcOrd="0" destOrd="0" presId="urn:microsoft.com/office/officeart/2005/8/layout/arrow2"/>
    <dgm:cxn modelId="{29E780CA-BDD0-4AA1-9412-0E56430CA657}" type="presOf" srcId="{D6C0310A-5295-481B-8F6D-E1C4B14A5002}" destId="{F5714CD9-FEC6-4AC1-BDBA-B16655ABA964}" srcOrd="0" destOrd="0" presId="urn:microsoft.com/office/officeart/2005/8/layout/arrow2"/>
    <dgm:cxn modelId="{D6B97F76-E58B-4323-8326-47FAE09FB247}" srcId="{7B2EAAC1-C230-415A-A8F4-C1D573C0A934}" destId="{D6C0310A-5295-481B-8F6D-E1C4B14A5002}" srcOrd="2" destOrd="0" parTransId="{C20A9A60-6702-4164-AE7D-A8508CB84FDC}" sibTransId="{721C37C8-0871-40C5-95EE-06C4B90FE92B}"/>
    <dgm:cxn modelId="{A1749FAF-92CE-4E5A-8F32-FA14B539A0A6}" srcId="{7B2EAAC1-C230-415A-A8F4-C1D573C0A934}" destId="{9549B1A1-8EFD-4006-982B-E60A60EAEF5B}" srcOrd="1" destOrd="0" parTransId="{658CA2D1-D367-4126-9068-E0C5D080540A}" sibTransId="{6F58BF5C-D569-4D76-9955-B15458FFB462}"/>
    <dgm:cxn modelId="{9280866E-1D3A-445B-8210-45A1D2729B78}" type="presOf" srcId="{F5318F71-08C6-48DB-B809-17D7886CDD55}" destId="{3F5C20BC-9653-4A9A-88C9-84FA8B89B091}" srcOrd="0" destOrd="0" presId="urn:microsoft.com/office/officeart/2005/8/layout/arrow2"/>
    <dgm:cxn modelId="{2B007FC8-1133-4C1C-8AA9-22611A98536E}" type="presOf" srcId="{4C4A230B-E595-4BF0-90AB-F859F2F7342B}" destId="{F5981D8F-22D1-4EF0-B266-753C97245AE7}" srcOrd="0" destOrd="0" presId="urn:microsoft.com/office/officeart/2005/8/layout/arrow2"/>
    <dgm:cxn modelId="{07815ECB-F0E4-4440-99BF-7C061F68EA78}" type="presOf" srcId="{7B2EAAC1-C230-415A-A8F4-C1D573C0A934}" destId="{CE99105A-2C13-4DE7-A444-8AD8D73A1058}" srcOrd="0" destOrd="0" presId="urn:microsoft.com/office/officeart/2005/8/layout/arrow2"/>
    <dgm:cxn modelId="{276A356B-A171-4938-9357-782FC0C90579}" srcId="{7B2EAAC1-C230-415A-A8F4-C1D573C0A934}" destId="{F5318F71-08C6-48DB-B809-17D7886CDD55}" srcOrd="3" destOrd="0" parTransId="{41013FF9-0D96-429B-8384-16DF5E4556CD}" sibTransId="{F60D94A0-664E-4342-B8A6-A1F93CED5C14}"/>
    <dgm:cxn modelId="{2262A618-4F92-49D5-BEAE-9941BAD9C042}" srcId="{7B2EAAC1-C230-415A-A8F4-C1D573C0A934}" destId="{4C4A230B-E595-4BF0-90AB-F859F2F7342B}" srcOrd="0" destOrd="0" parTransId="{B5470300-1290-460D-876D-DA6186F29869}" sibTransId="{6DC887CA-FA81-4ED7-85CA-3F1DED99B78D}"/>
    <dgm:cxn modelId="{CAD75CA8-ED82-41EF-87FD-06B21FDA2EB8}" type="presParOf" srcId="{CE99105A-2C13-4DE7-A444-8AD8D73A1058}" destId="{58F31A52-9B1A-46BF-B20C-5F94591AE8CF}" srcOrd="0" destOrd="0" presId="urn:microsoft.com/office/officeart/2005/8/layout/arrow2"/>
    <dgm:cxn modelId="{26AAA2E6-6B39-498F-B87F-2451888E643E}" type="presParOf" srcId="{CE99105A-2C13-4DE7-A444-8AD8D73A1058}" destId="{799477DA-A2E2-42A2-9BCB-11CDBBF6C752}" srcOrd="1" destOrd="0" presId="urn:microsoft.com/office/officeart/2005/8/layout/arrow2"/>
    <dgm:cxn modelId="{B35F48DC-D047-4577-8573-9B70B32C5537}" type="presParOf" srcId="{799477DA-A2E2-42A2-9BCB-11CDBBF6C752}" destId="{BF4458F6-6CA3-4313-BB04-280D846E913D}" srcOrd="0" destOrd="0" presId="urn:microsoft.com/office/officeart/2005/8/layout/arrow2"/>
    <dgm:cxn modelId="{3B9D0A3F-6146-45BC-937F-B9897E7A52BA}" type="presParOf" srcId="{799477DA-A2E2-42A2-9BCB-11CDBBF6C752}" destId="{F5981D8F-22D1-4EF0-B266-753C97245AE7}" srcOrd="1" destOrd="0" presId="urn:microsoft.com/office/officeart/2005/8/layout/arrow2"/>
    <dgm:cxn modelId="{30B79B7B-641A-4C97-BE12-642B6F60263C}" type="presParOf" srcId="{799477DA-A2E2-42A2-9BCB-11CDBBF6C752}" destId="{BCF20EA5-5F47-494E-AB12-64B8EB78311B}" srcOrd="2" destOrd="0" presId="urn:microsoft.com/office/officeart/2005/8/layout/arrow2"/>
    <dgm:cxn modelId="{B700FF50-5AD5-4C42-9214-2A374E060BB2}" type="presParOf" srcId="{799477DA-A2E2-42A2-9BCB-11CDBBF6C752}" destId="{3CFAFE22-74E2-467E-9FBF-E2DD5AAFE347}" srcOrd="3" destOrd="0" presId="urn:microsoft.com/office/officeart/2005/8/layout/arrow2"/>
    <dgm:cxn modelId="{751E69CF-8FFC-46E5-B5B3-EFB5BF867076}" type="presParOf" srcId="{799477DA-A2E2-42A2-9BCB-11CDBBF6C752}" destId="{ED8A1510-46E1-453F-9533-96658E91206B}" srcOrd="4" destOrd="0" presId="urn:microsoft.com/office/officeart/2005/8/layout/arrow2"/>
    <dgm:cxn modelId="{879B2749-1948-4D3E-8B4E-DD2CC669FF81}" type="presParOf" srcId="{799477DA-A2E2-42A2-9BCB-11CDBBF6C752}" destId="{F5714CD9-FEC6-4AC1-BDBA-B16655ABA964}" srcOrd="5" destOrd="0" presId="urn:microsoft.com/office/officeart/2005/8/layout/arrow2"/>
    <dgm:cxn modelId="{B7BE0A85-6388-4F06-A2CD-0A91872F5495}" type="presParOf" srcId="{799477DA-A2E2-42A2-9BCB-11CDBBF6C752}" destId="{C24E0D1E-F31F-45C0-8EC3-89B30251B261}" srcOrd="6" destOrd="0" presId="urn:microsoft.com/office/officeart/2005/8/layout/arrow2"/>
    <dgm:cxn modelId="{8DECD1A4-2D75-4075-9A84-C3D2042206BB}" type="presParOf" srcId="{799477DA-A2E2-42A2-9BCB-11CDBBF6C752}" destId="{3F5C20BC-9653-4A9A-88C9-84FA8B89B091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B846D-C1EC-4257-9AC4-F10DCB0FDDBD}" type="doc">
      <dgm:prSet loTypeId="urn:microsoft.com/office/officeart/2005/8/layout/process1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51CDF581-79D5-4235-8CCE-0DE6F62BA8A5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aseline="0" dirty="0" smtClean="0"/>
            <a:t>This</a:t>
          </a:r>
        </a:p>
        <a:p>
          <a:pPr rtl="0"/>
          <a:r>
            <a:rPr lang="en-US" baseline="0" dirty="0" smtClean="0"/>
            <a:t>Phone</a:t>
          </a:r>
        </a:p>
        <a:p>
          <a:pPr rtl="0"/>
          <a:r>
            <a:rPr lang="en-US" baseline="0" dirty="0" smtClean="0"/>
            <a:t> comes</a:t>
          </a:r>
        </a:p>
        <a:p>
          <a:pPr rtl="0"/>
          <a:r>
            <a:rPr lang="en-US" baseline="0" dirty="0" smtClean="0"/>
            <a:t> with</a:t>
          </a:r>
        </a:p>
        <a:p>
          <a:pPr rtl="0"/>
          <a:r>
            <a:rPr lang="en-US" baseline="0" dirty="0" smtClean="0"/>
            <a:t> superb</a:t>
          </a:r>
        </a:p>
        <a:p>
          <a:pPr rtl="0"/>
          <a:r>
            <a:rPr lang="en-US" baseline="0" dirty="0" smtClean="0"/>
            <a:t> battery</a:t>
          </a:r>
        </a:p>
        <a:p>
          <a:pPr rtl="0"/>
          <a:r>
            <a:rPr lang="en-US" baseline="0" dirty="0" smtClean="0"/>
            <a:t> life.</a:t>
          </a:r>
          <a:endParaRPr lang="en-IN" baseline="0" dirty="0"/>
        </a:p>
      </dgm:t>
    </dgm:pt>
    <dgm:pt modelId="{A2492027-FA53-4758-9F70-E3F98EEBD9A2}" type="parTrans" cxnId="{F2E6996A-967B-490E-9419-47CF1C135D9A}">
      <dgm:prSet/>
      <dgm:spPr/>
      <dgm:t>
        <a:bodyPr/>
        <a:lstStyle/>
        <a:p>
          <a:endParaRPr lang="en-IN"/>
        </a:p>
      </dgm:t>
    </dgm:pt>
    <dgm:pt modelId="{5334A15A-7A80-4561-89FE-E8390BEB6416}" type="sibTrans" cxnId="{F2E6996A-967B-490E-9419-47CF1C135D9A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CBDFFAC8-1653-462C-8A15-EF0915B2E431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aseline="0" dirty="0" err="1" smtClean="0"/>
            <a:t>This_DT</a:t>
          </a:r>
          <a:endParaRPr lang="en-US" baseline="0" dirty="0" smtClean="0"/>
        </a:p>
        <a:p>
          <a:pPr rtl="0"/>
          <a:r>
            <a:rPr lang="en-US" baseline="0" dirty="0" smtClean="0"/>
            <a:t> </a:t>
          </a:r>
          <a:r>
            <a:rPr lang="en-US" baseline="0" dirty="0" err="1" smtClean="0"/>
            <a:t>phone_NN</a:t>
          </a:r>
          <a:r>
            <a:rPr lang="en-US" baseline="0" dirty="0" smtClean="0"/>
            <a:t> </a:t>
          </a:r>
        </a:p>
        <a:p>
          <a:pPr rtl="0"/>
          <a:r>
            <a:rPr lang="en-US" baseline="0" dirty="0" err="1" smtClean="0"/>
            <a:t>comes_VBZ</a:t>
          </a:r>
          <a:r>
            <a:rPr lang="en-US" baseline="0" dirty="0" smtClean="0"/>
            <a:t> </a:t>
          </a:r>
        </a:p>
        <a:p>
          <a:pPr rtl="0"/>
          <a:r>
            <a:rPr lang="en-US" baseline="0" dirty="0" err="1" smtClean="0"/>
            <a:t>with_IN</a:t>
          </a:r>
          <a:r>
            <a:rPr lang="en-US" baseline="0" dirty="0" smtClean="0"/>
            <a:t> </a:t>
          </a:r>
        </a:p>
        <a:p>
          <a:pPr rtl="0"/>
          <a:r>
            <a:rPr lang="en-US" baseline="0" dirty="0" err="1" smtClean="0"/>
            <a:t>superb_JJ</a:t>
          </a:r>
          <a:r>
            <a:rPr lang="en-US" baseline="0" dirty="0" smtClean="0"/>
            <a:t> </a:t>
          </a:r>
        </a:p>
        <a:p>
          <a:pPr rtl="0"/>
          <a:r>
            <a:rPr lang="en-US" baseline="0" dirty="0" err="1" smtClean="0"/>
            <a:t>battery_NN</a:t>
          </a:r>
          <a:r>
            <a:rPr lang="en-US" baseline="0" dirty="0" smtClean="0"/>
            <a:t> </a:t>
          </a:r>
        </a:p>
        <a:p>
          <a:pPr rtl="0"/>
          <a:r>
            <a:rPr lang="en-US" baseline="0" dirty="0" err="1" smtClean="0"/>
            <a:t>life_NN</a:t>
          </a:r>
          <a:endParaRPr lang="en-IN" baseline="0" dirty="0"/>
        </a:p>
      </dgm:t>
    </dgm:pt>
    <dgm:pt modelId="{23686442-B78F-45CD-93D5-DF0E6A772BC3}" type="parTrans" cxnId="{69C77FE1-F208-498B-9073-1CA933ECA3B3}">
      <dgm:prSet/>
      <dgm:spPr/>
      <dgm:t>
        <a:bodyPr/>
        <a:lstStyle/>
        <a:p>
          <a:endParaRPr lang="en-IN"/>
        </a:p>
      </dgm:t>
    </dgm:pt>
    <dgm:pt modelId="{804076EF-55D0-4312-90F9-EF251F98F1F2}" type="sibTrans" cxnId="{69C77FE1-F208-498B-9073-1CA933ECA3B3}">
      <dgm:prSet/>
      <dgm:spPr/>
      <dgm:t>
        <a:bodyPr/>
        <a:lstStyle/>
        <a:p>
          <a:endParaRPr lang="en-IN"/>
        </a:p>
      </dgm:t>
    </dgm:pt>
    <dgm:pt modelId="{ACFA92EC-BD93-4FE4-B34B-3C719D86E941}" type="pres">
      <dgm:prSet presAssocID="{0CEB846D-C1EC-4257-9AC4-F10DCB0FDD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324585-7A75-4630-933F-2E6E08B65252}" type="pres">
      <dgm:prSet presAssocID="{51CDF581-79D5-4235-8CCE-0DE6F62BA8A5}" presName="node" presStyleLbl="node1" presStyleIdx="0" presStyleCnt="2" custScaleX="44820" custScaleY="1781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303FF9-6F0F-438F-BDCE-D216E241C908}" type="pres">
      <dgm:prSet presAssocID="{5334A15A-7A80-4561-89FE-E8390BEB6416}" presName="sibTrans" presStyleLbl="sibTrans2D1" presStyleIdx="0" presStyleCnt="1"/>
      <dgm:spPr/>
      <dgm:t>
        <a:bodyPr/>
        <a:lstStyle/>
        <a:p>
          <a:endParaRPr lang="en-IN"/>
        </a:p>
      </dgm:t>
    </dgm:pt>
    <dgm:pt modelId="{BF864294-98F6-4F22-A3A5-FB4B5D67E76B}" type="pres">
      <dgm:prSet presAssocID="{5334A15A-7A80-4561-89FE-E8390BEB6416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EECC72AF-DF2A-4C96-A02F-956B40D24A56}" type="pres">
      <dgm:prSet presAssocID="{CBDFFAC8-1653-462C-8A15-EF0915B2E431}" presName="node" presStyleLbl="node1" presStyleIdx="1" presStyleCnt="2" custScaleX="44041" custScaleY="2064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379447-CD22-4D07-BA13-C987C9DC0B00}" type="presOf" srcId="{CBDFFAC8-1653-462C-8A15-EF0915B2E431}" destId="{EECC72AF-DF2A-4C96-A02F-956B40D24A56}" srcOrd="0" destOrd="0" presId="urn:microsoft.com/office/officeart/2005/8/layout/process1"/>
    <dgm:cxn modelId="{69C77FE1-F208-498B-9073-1CA933ECA3B3}" srcId="{0CEB846D-C1EC-4257-9AC4-F10DCB0FDDBD}" destId="{CBDFFAC8-1653-462C-8A15-EF0915B2E431}" srcOrd="1" destOrd="0" parTransId="{23686442-B78F-45CD-93D5-DF0E6A772BC3}" sibTransId="{804076EF-55D0-4312-90F9-EF251F98F1F2}"/>
    <dgm:cxn modelId="{D3209AC0-F28F-47F7-8E49-43925CA75216}" type="presOf" srcId="{0CEB846D-C1EC-4257-9AC4-F10DCB0FDDBD}" destId="{ACFA92EC-BD93-4FE4-B34B-3C719D86E941}" srcOrd="0" destOrd="0" presId="urn:microsoft.com/office/officeart/2005/8/layout/process1"/>
    <dgm:cxn modelId="{F2E6996A-967B-490E-9419-47CF1C135D9A}" srcId="{0CEB846D-C1EC-4257-9AC4-F10DCB0FDDBD}" destId="{51CDF581-79D5-4235-8CCE-0DE6F62BA8A5}" srcOrd="0" destOrd="0" parTransId="{A2492027-FA53-4758-9F70-E3F98EEBD9A2}" sibTransId="{5334A15A-7A80-4561-89FE-E8390BEB6416}"/>
    <dgm:cxn modelId="{15908A42-2760-4C19-A2E3-3A6223177962}" type="presOf" srcId="{51CDF581-79D5-4235-8CCE-0DE6F62BA8A5}" destId="{21324585-7A75-4630-933F-2E6E08B65252}" srcOrd="0" destOrd="0" presId="urn:microsoft.com/office/officeart/2005/8/layout/process1"/>
    <dgm:cxn modelId="{3573E3FE-6511-4BA6-98A2-C5050703D6FF}" type="presOf" srcId="{5334A15A-7A80-4561-89FE-E8390BEB6416}" destId="{9D303FF9-6F0F-438F-BDCE-D216E241C908}" srcOrd="0" destOrd="0" presId="urn:microsoft.com/office/officeart/2005/8/layout/process1"/>
    <dgm:cxn modelId="{D893760B-E3AD-4F14-AAB8-FE46A9C16D83}" type="presOf" srcId="{5334A15A-7A80-4561-89FE-E8390BEB6416}" destId="{BF864294-98F6-4F22-A3A5-FB4B5D67E76B}" srcOrd="1" destOrd="0" presId="urn:microsoft.com/office/officeart/2005/8/layout/process1"/>
    <dgm:cxn modelId="{4CC2C471-45C8-4CB0-AF80-6C2D8C38A357}" type="presParOf" srcId="{ACFA92EC-BD93-4FE4-B34B-3C719D86E941}" destId="{21324585-7A75-4630-933F-2E6E08B65252}" srcOrd="0" destOrd="0" presId="urn:microsoft.com/office/officeart/2005/8/layout/process1"/>
    <dgm:cxn modelId="{EB181409-4472-4B48-BBCF-10618BEE95FB}" type="presParOf" srcId="{ACFA92EC-BD93-4FE4-B34B-3C719D86E941}" destId="{9D303FF9-6F0F-438F-BDCE-D216E241C908}" srcOrd="1" destOrd="0" presId="urn:microsoft.com/office/officeart/2005/8/layout/process1"/>
    <dgm:cxn modelId="{E90EB166-D195-4305-BE31-0FA15975D2BB}" type="presParOf" srcId="{9D303FF9-6F0F-438F-BDCE-D216E241C908}" destId="{BF864294-98F6-4F22-A3A5-FB4B5D67E76B}" srcOrd="0" destOrd="0" presId="urn:microsoft.com/office/officeart/2005/8/layout/process1"/>
    <dgm:cxn modelId="{94E86E99-9DB9-4760-A5AE-6BF08FE34D59}" type="presParOf" srcId="{ACFA92EC-BD93-4FE4-B34B-3C719D86E941}" destId="{EECC72AF-DF2A-4C96-A02F-956B40D24A56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F31A52-9B1A-46BF-B20C-5F94591AE8CF}">
      <dsp:nvSpPr>
        <dsp:cNvPr id="0" name=""/>
        <dsp:cNvSpPr/>
      </dsp:nvSpPr>
      <dsp:spPr>
        <a:xfrm>
          <a:off x="0" y="418546"/>
          <a:ext cx="6840760" cy="42754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458F6-6CA3-4313-BB04-280D846E913D}">
      <dsp:nvSpPr>
        <dsp:cNvPr id="0" name=""/>
        <dsp:cNvSpPr/>
      </dsp:nvSpPr>
      <dsp:spPr>
        <a:xfrm>
          <a:off x="673814" y="3597789"/>
          <a:ext cx="157337" cy="157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1D8F-22D1-4EF0-B266-753C97245AE7}">
      <dsp:nvSpPr>
        <dsp:cNvPr id="0" name=""/>
        <dsp:cNvSpPr/>
      </dsp:nvSpPr>
      <dsp:spPr>
        <a:xfrm>
          <a:off x="752483" y="3676458"/>
          <a:ext cx="1169769" cy="1017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Data collection and Pre-processing</a:t>
          </a:r>
          <a:endParaRPr lang="en-IN" sz="1800" kern="1200" dirty="0"/>
        </a:p>
      </dsp:txBody>
      <dsp:txXfrm>
        <a:off x="752483" y="3676458"/>
        <a:ext cx="1169769" cy="1017563"/>
      </dsp:txXfrm>
    </dsp:sp>
    <dsp:sp modelId="{BCF20EA5-5F47-494E-AB12-64B8EB78311B}">
      <dsp:nvSpPr>
        <dsp:cNvPr id="0" name=""/>
        <dsp:cNvSpPr/>
      </dsp:nvSpPr>
      <dsp:spPr>
        <a:xfrm>
          <a:off x="1785438" y="2603314"/>
          <a:ext cx="273630" cy="273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AFE22-74E2-467E-9FBF-E2DD5AAFE347}">
      <dsp:nvSpPr>
        <dsp:cNvPr id="0" name=""/>
        <dsp:cNvSpPr/>
      </dsp:nvSpPr>
      <dsp:spPr>
        <a:xfrm>
          <a:off x="1922253" y="2740129"/>
          <a:ext cx="1436559" cy="195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91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Part-of-speech tagging</a:t>
          </a:r>
          <a:endParaRPr lang="en-IN" sz="1800" kern="1200" dirty="0"/>
        </a:p>
      </dsp:txBody>
      <dsp:txXfrm>
        <a:off x="1922253" y="2740129"/>
        <a:ext cx="1436559" cy="1953892"/>
      </dsp:txXfrm>
    </dsp:sp>
    <dsp:sp modelId="{ED8A1510-46E1-453F-9533-96658E91206B}">
      <dsp:nvSpPr>
        <dsp:cNvPr id="0" name=""/>
        <dsp:cNvSpPr/>
      </dsp:nvSpPr>
      <dsp:spPr>
        <a:xfrm>
          <a:off x="3204896" y="1870497"/>
          <a:ext cx="362560" cy="362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14CD9-FEC6-4AC1-BDBA-B16655ABA964}">
      <dsp:nvSpPr>
        <dsp:cNvPr id="0" name=""/>
        <dsp:cNvSpPr/>
      </dsp:nvSpPr>
      <dsp:spPr>
        <a:xfrm>
          <a:off x="3386176" y="2051777"/>
          <a:ext cx="1436559" cy="264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13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Feature Extraction</a:t>
          </a:r>
          <a:endParaRPr lang="en-US" sz="1800" b="1" kern="1200" baseline="0" dirty="0"/>
        </a:p>
      </dsp:txBody>
      <dsp:txXfrm>
        <a:off x="3386176" y="2051777"/>
        <a:ext cx="1436559" cy="2642243"/>
      </dsp:txXfrm>
    </dsp:sp>
    <dsp:sp modelId="{C24E0D1E-F31F-45C0-8EC3-89B30251B261}">
      <dsp:nvSpPr>
        <dsp:cNvPr id="0" name=""/>
        <dsp:cNvSpPr/>
      </dsp:nvSpPr>
      <dsp:spPr>
        <a:xfrm>
          <a:off x="4750907" y="1385658"/>
          <a:ext cx="485693" cy="485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C20BC-9653-4A9A-88C9-84FA8B89B091}">
      <dsp:nvSpPr>
        <dsp:cNvPr id="0" name=""/>
        <dsp:cNvSpPr/>
      </dsp:nvSpPr>
      <dsp:spPr>
        <a:xfrm>
          <a:off x="4993754" y="1628505"/>
          <a:ext cx="1436559" cy="306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359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Sentiment Analysis</a:t>
          </a:r>
          <a:endParaRPr lang="en-US" sz="1800" b="1" kern="1200" baseline="0" dirty="0"/>
        </a:p>
      </dsp:txBody>
      <dsp:txXfrm>
        <a:off x="4993754" y="1628505"/>
        <a:ext cx="1436559" cy="30655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324585-7A75-4630-933F-2E6E08B65252}">
      <dsp:nvSpPr>
        <dsp:cNvPr id="0" name=""/>
        <dsp:cNvSpPr/>
      </dsp:nvSpPr>
      <dsp:spPr>
        <a:xfrm>
          <a:off x="6513" y="331709"/>
          <a:ext cx="2513313" cy="418290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0800" dist="25000" dir="5400000" rotWithShape="0">
            <a:schemeClr val="accent6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This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Phone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comes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with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superb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battery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life.</a:t>
          </a:r>
          <a:endParaRPr lang="en-IN" sz="2600" kern="1200" baseline="0" dirty="0"/>
        </a:p>
      </dsp:txBody>
      <dsp:txXfrm>
        <a:off x="6513" y="331709"/>
        <a:ext cx="2513313" cy="4182900"/>
      </dsp:txXfrm>
    </dsp:sp>
    <dsp:sp modelId="{9D303FF9-6F0F-438F-BDCE-D216E241C908}">
      <dsp:nvSpPr>
        <dsp:cNvPr id="0" name=""/>
        <dsp:cNvSpPr/>
      </dsp:nvSpPr>
      <dsp:spPr>
        <a:xfrm>
          <a:off x="3080584" y="1727821"/>
          <a:ext cx="1188805" cy="13906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50800" dist="25000" dir="5400000" rotWithShape="0">
            <a:schemeClr val="accent6">
              <a:tint val="60000"/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100" kern="1200"/>
        </a:p>
      </dsp:txBody>
      <dsp:txXfrm>
        <a:off x="3080584" y="1727821"/>
        <a:ext cx="1188805" cy="1390677"/>
      </dsp:txXfrm>
    </dsp:sp>
    <dsp:sp modelId="{EECC72AF-DF2A-4C96-A02F-956B40D24A56}">
      <dsp:nvSpPr>
        <dsp:cNvPr id="0" name=""/>
        <dsp:cNvSpPr/>
      </dsp:nvSpPr>
      <dsp:spPr>
        <a:xfrm>
          <a:off x="4762855" y="0"/>
          <a:ext cx="2469630" cy="484632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50800" dist="25000" dir="5400000" rotWithShape="0">
            <a:schemeClr val="accent6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This_DT</a:t>
          </a:r>
          <a:endParaRPr lang="en-US" sz="2600" kern="1200" baseline="0" dirty="0" smtClean="0"/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/>
            <a:t> </a:t>
          </a:r>
          <a:r>
            <a:rPr lang="en-US" sz="2600" kern="1200" baseline="0" dirty="0" err="1" smtClean="0"/>
            <a:t>phone_NN</a:t>
          </a:r>
          <a:r>
            <a:rPr lang="en-US" sz="2600" kern="1200" baseline="0" dirty="0" smtClean="0"/>
            <a:t>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comes_VBZ</a:t>
          </a:r>
          <a:r>
            <a:rPr lang="en-US" sz="2600" kern="1200" baseline="0" dirty="0" smtClean="0"/>
            <a:t>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with_IN</a:t>
          </a:r>
          <a:r>
            <a:rPr lang="en-US" sz="2600" kern="1200" baseline="0" dirty="0" smtClean="0"/>
            <a:t>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superb_JJ</a:t>
          </a:r>
          <a:r>
            <a:rPr lang="en-US" sz="2600" kern="1200" baseline="0" dirty="0" smtClean="0"/>
            <a:t>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battery_NN</a:t>
          </a:r>
          <a:r>
            <a:rPr lang="en-US" sz="2600" kern="1200" baseline="0" dirty="0" smtClean="0"/>
            <a:t> </a:t>
          </a:r>
        </a:p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err="1" smtClean="0"/>
            <a:t>life_NN</a:t>
          </a:r>
          <a:endParaRPr lang="en-IN" sz="2600" kern="1200" baseline="0" dirty="0"/>
        </a:p>
      </dsp:txBody>
      <dsp:txXfrm>
        <a:off x="4762855" y="0"/>
        <a:ext cx="2469630" cy="48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0.68014</cdr:x>
      <cdr:y>0.35194</cdr:y>
    </cdr:from>
    <cdr:to>
      <cdr:x>0.79429</cdr:x>
      <cdr:y>0.58495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48301" y="13811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0.66231</cdr:x>
      <cdr:y>0.38835</cdr:y>
    </cdr:from>
    <cdr:to>
      <cdr:x>0.77646</cdr:x>
      <cdr:y>0.62136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305426" y="15240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0.69161</cdr:x>
      <cdr:y>0.0584</cdr:y>
    </cdr:from>
    <cdr:to>
      <cdr:x>0.9483</cdr:x>
      <cdr:y>0.13122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652120" y="360040"/>
          <a:ext cx="2097773" cy="4489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500" dirty="0"/>
            <a:t>Minimum</a:t>
          </a:r>
          <a:r>
            <a:rPr lang="en-IN" sz="1500" baseline="0" dirty="0"/>
            <a:t> Support = 25</a:t>
          </a:r>
          <a:endParaRPr lang="en-IN" sz="1500" dirty="0"/>
        </a:p>
      </cdr:txBody>
    </cdr:sp>
  </cdr:relSizeAnchor>
  <cdr:relSizeAnchor xmlns:cdr="http://schemas.openxmlformats.org/drawingml/2006/chartDrawing">
    <cdr:from>
      <cdr:x>0.71804</cdr:x>
      <cdr:y>0.26863</cdr:y>
    </cdr:from>
    <cdr:to>
      <cdr:x>0.87664</cdr:x>
      <cdr:y>0.37375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868144" y="1656184"/>
          <a:ext cx="1296144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500" dirty="0" smtClean="0"/>
            <a:t>Precision: 60%</a:t>
          </a:r>
        </a:p>
        <a:p xmlns:a="http://schemas.openxmlformats.org/drawingml/2006/main">
          <a:r>
            <a:rPr lang="en-US" sz="1500" dirty="0" smtClean="0"/>
            <a:t>Recall: 53%</a:t>
          </a:r>
          <a:endParaRPr lang="en-IN" sz="15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0.75329</cdr:x>
      <cdr:y>0.02283</cdr:y>
    </cdr:from>
    <cdr:to>
      <cdr:x>0.98282</cdr:x>
      <cdr:y>0.44071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156176" y="144016"/>
          <a:ext cx="1875811" cy="26365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500" dirty="0"/>
            <a:t>Minimum</a:t>
          </a:r>
          <a:r>
            <a:rPr lang="en-IN" sz="1500" baseline="0" dirty="0"/>
            <a:t> Support:</a:t>
          </a:r>
        </a:p>
        <a:p xmlns:a="http://schemas.openxmlformats.org/drawingml/2006/main">
          <a:r>
            <a:rPr lang="en-IN" sz="1500" baseline="0" dirty="0"/>
            <a:t>	Part1=8</a:t>
          </a:r>
        </a:p>
        <a:p xmlns:a="http://schemas.openxmlformats.org/drawingml/2006/main">
          <a:r>
            <a:rPr lang="en-IN" sz="1500" baseline="0" dirty="0"/>
            <a:t>	</a:t>
          </a:r>
          <a:r>
            <a:rPr lang="en-IN" sz="1500" baseline="0" dirty="0">
              <a:latin typeface="+mn-lt"/>
              <a:ea typeface="+mn-ea"/>
              <a:cs typeface="+mn-cs"/>
            </a:rPr>
            <a:t>Part2=8</a:t>
          </a:r>
        </a:p>
        <a:p xmlns:a="http://schemas.openxmlformats.org/drawingml/2006/main">
          <a:r>
            <a:rPr lang="en-IN" sz="1500" baseline="0" dirty="0">
              <a:latin typeface="+mn-lt"/>
              <a:ea typeface="+mn-ea"/>
              <a:cs typeface="+mn-cs"/>
            </a:rPr>
            <a:t>	Part3=8</a:t>
          </a:r>
        </a:p>
        <a:p xmlns:a="http://schemas.openxmlformats.org/drawingml/2006/main">
          <a:r>
            <a:rPr lang="en-IN" sz="1500" baseline="0" dirty="0">
              <a:latin typeface="+mn-lt"/>
              <a:ea typeface="+mn-ea"/>
              <a:cs typeface="+mn-cs"/>
            </a:rPr>
            <a:t>	Part4=8</a:t>
          </a:r>
        </a:p>
        <a:p xmlns:a="http://schemas.openxmlformats.org/drawingml/2006/main">
          <a:r>
            <a:rPr lang="en-IN" sz="1500" baseline="0" dirty="0">
              <a:latin typeface="+mn-lt"/>
              <a:ea typeface="+mn-ea"/>
              <a:cs typeface="+mn-cs"/>
            </a:rPr>
            <a:t>	Part5=8</a:t>
          </a:r>
          <a:endParaRPr lang="en-IN" sz="15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0.63553</cdr:x>
      <cdr:y>0.18261</cdr:y>
    </cdr:from>
    <cdr:to>
      <cdr:x>0.90222</cdr:x>
      <cdr:y>0.25109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48063" y="1152128"/>
          <a:ext cx="2160240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500" dirty="0" smtClean="0"/>
            <a:t>Accuracy: 44.44%</a:t>
          </a:r>
          <a:endParaRPr lang="en-IN" sz="15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B4E66-266A-4850-9C19-F516D1960D55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AD73B-E364-41F1-976F-F86096C4D3C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54DD51D-732D-4224-B9CD-3C834BFCDBFD}" type="datetimeFigureOut">
              <a:rPr lang="en-IN" smtClean="0"/>
              <a:pPr/>
              <a:t>27-11-2011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B823FB-1ED2-4720-B2EF-5A56FD06CC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24" y="533400"/>
            <a:ext cx="5484444" cy="2868168"/>
          </a:xfrm>
        </p:spPr>
        <p:txBody>
          <a:bodyPr/>
          <a:lstStyle/>
          <a:p>
            <a:r>
              <a:rPr lang="en-US" dirty="0" smtClean="0"/>
              <a:t>Sentiment Based Review System 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Product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9222" y="5373216"/>
            <a:ext cx="5114778" cy="1484784"/>
          </a:xfrm>
        </p:spPr>
        <p:txBody>
          <a:bodyPr/>
          <a:lstStyle/>
          <a:p>
            <a:r>
              <a:rPr lang="en-US" dirty="0" err="1" smtClean="0"/>
              <a:t>Priyanka</a:t>
            </a:r>
            <a:r>
              <a:rPr lang="en-US" dirty="0" smtClean="0"/>
              <a:t> </a:t>
            </a:r>
            <a:r>
              <a:rPr lang="en-US" dirty="0" err="1" smtClean="0"/>
              <a:t>Girase</a:t>
            </a:r>
            <a:endParaRPr lang="en-US" dirty="0" smtClean="0"/>
          </a:p>
          <a:p>
            <a:r>
              <a:rPr lang="en-US" dirty="0" err="1" smtClean="0"/>
              <a:t>Shweta</a:t>
            </a:r>
            <a:r>
              <a:rPr lang="en-US" dirty="0" smtClean="0"/>
              <a:t> </a:t>
            </a:r>
            <a:r>
              <a:rPr lang="en-US" dirty="0" err="1" smtClean="0"/>
              <a:t>Phirke</a:t>
            </a:r>
            <a:endParaRPr lang="en-US" dirty="0" smtClean="0"/>
          </a:p>
          <a:p>
            <a:r>
              <a:rPr lang="en-US" dirty="0" err="1" smtClean="0"/>
              <a:t>Pragadheeshwaran</a:t>
            </a:r>
            <a:r>
              <a:rPr lang="en-US" dirty="0" smtClean="0"/>
              <a:t> </a:t>
            </a:r>
            <a:r>
              <a:rPr lang="en-US" dirty="0" err="1" smtClean="0"/>
              <a:t>Thirumurthi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628800"/>
            <a:ext cx="324036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Battery life is not bad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2699792" y="2543200"/>
            <a:ext cx="1332148" cy="835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031940" y="2543200"/>
            <a:ext cx="1224136" cy="907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335699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formula and basic </a:t>
            </a:r>
            <a:r>
              <a:rPr lang="en-US" dirty="0" err="1" smtClean="0"/>
              <a:t>sentiwordnet</a:t>
            </a:r>
            <a:r>
              <a:rPr lang="en-US" dirty="0" smtClean="0"/>
              <a:t>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Feature: Battery-Life</a:t>
            </a:r>
          </a:p>
          <a:p>
            <a:pPr marL="342900" indent="-342900"/>
            <a:r>
              <a:rPr lang="en-US" dirty="0" smtClean="0"/>
              <a:t>Sentiment: bad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342900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we need:</a:t>
            </a:r>
          </a:p>
          <a:p>
            <a:endParaRPr lang="en-US" dirty="0"/>
          </a:p>
          <a:p>
            <a:r>
              <a:rPr lang="en-US" dirty="0" smtClean="0"/>
              <a:t>Feature: Battery-Life</a:t>
            </a:r>
          </a:p>
          <a:p>
            <a:r>
              <a:rPr lang="en-US" dirty="0" smtClean="0"/>
              <a:t>Sentiment: not-bad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76056" y="4653136"/>
            <a:ext cx="0" cy="444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15719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achieved by considering the polarity of the sentence and considering negation words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7239000" cy="576064"/>
          </a:xfrm>
        </p:spPr>
        <p:txBody>
          <a:bodyPr>
            <a:normAutofit/>
          </a:bodyPr>
          <a:lstStyle/>
          <a:p>
            <a:r>
              <a:rPr lang="en-US" b="1" dirty="0" smtClean="0"/>
              <a:t>Observation</a:t>
            </a:r>
            <a:r>
              <a:rPr lang="en-US" sz="1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huge dataset for electronic product: Rio PMP-300 mp3 player</a:t>
            </a:r>
          </a:p>
          <a:p>
            <a:endParaRPr lang="en-US" dirty="0" smtClean="0"/>
          </a:p>
          <a:p>
            <a:r>
              <a:rPr lang="en-US" dirty="0" smtClean="0"/>
              <a:t>Two runs of </a:t>
            </a:r>
            <a:r>
              <a:rPr lang="en-US" dirty="0" err="1" smtClean="0"/>
              <a:t>Apriori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 whole dataset</a:t>
            </a:r>
          </a:p>
          <a:p>
            <a:pPr lvl="1"/>
            <a:r>
              <a:rPr lang="en-US" dirty="0" smtClean="0"/>
              <a:t>On 5 partitions separately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Reason: Low Minimum support returns many irrelevant features whereas high minimum support reduces the number of required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66068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/>
          <p:cNvGraphicFramePr/>
          <p:nvPr/>
        </p:nvGraphicFramePr>
        <p:xfrm>
          <a:off x="0" y="692696"/>
          <a:ext cx="81724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8868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/>
          <p:cNvGraphicFramePr/>
          <p:nvPr/>
        </p:nvGraphicFramePr>
        <p:xfrm>
          <a:off x="0" y="548680"/>
          <a:ext cx="8172399" cy="6309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0152" y="2564904"/>
            <a:ext cx="13987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Precision: 77%</a:t>
            </a:r>
          </a:p>
          <a:p>
            <a:r>
              <a:rPr lang="en-US" sz="1500" dirty="0" smtClean="0"/>
              <a:t>Recall: 36%</a:t>
            </a:r>
          </a:p>
          <a:p>
            <a:endParaRPr lang="en-IN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is done on three Products:</a:t>
            </a:r>
            <a:endParaRPr lang="en-US" dirty="0" smtClean="0"/>
          </a:p>
          <a:p>
            <a:pPr lvl="1"/>
            <a:r>
              <a:rPr lang="en-US" dirty="0" smtClean="0"/>
              <a:t>Canon Camera</a:t>
            </a:r>
          </a:p>
          <a:p>
            <a:pPr lvl="1"/>
            <a:r>
              <a:rPr lang="en-US" dirty="0" smtClean="0"/>
              <a:t>Nikon Camera</a:t>
            </a:r>
          </a:p>
          <a:p>
            <a:pPr lvl="1"/>
            <a:r>
              <a:rPr lang="en-US" dirty="0" smtClean="0"/>
              <a:t>Nokia </a:t>
            </a:r>
            <a:r>
              <a:rPr lang="en-US" dirty="0" smtClean="0"/>
              <a:t>Phone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Manually read the reviews and gave score points for the features in the range of 0-10</a:t>
            </a:r>
          </a:p>
          <a:p>
            <a:r>
              <a:rPr lang="en-US" dirty="0" smtClean="0"/>
              <a:t>These were </a:t>
            </a:r>
            <a:r>
              <a:rPr lang="en-US" dirty="0" err="1" smtClean="0"/>
              <a:t>comprared</a:t>
            </a:r>
            <a:r>
              <a:rPr lang="en-US" dirty="0" smtClean="0"/>
              <a:t> against the scores returned by the System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88680"/>
          </a:xfrm>
        </p:spPr>
        <p:txBody>
          <a:bodyPr/>
          <a:lstStyle/>
          <a:p>
            <a:r>
              <a:rPr lang="en-US" dirty="0" smtClean="0"/>
              <a:t>Evaluation - canon 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2" descr="C:\Users\Priyanka\Downloads\pptimages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"/>
            <a:ext cx="1475656" cy="1484783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1" y="620688"/>
          <a:ext cx="81724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1628800"/>
            <a:ext cx="16770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Accuracy: 62.57%</a:t>
            </a:r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88680"/>
          </a:xfrm>
        </p:spPr>
        <p:txBody>
          <a:bodyPr/>
          <a:lstStyle/>
          <a:p>
            <a:r>
              <a:rPr lang="en-US" dirty="0" smtClean="0"/>
              <a:t>Evaluation – Nikon camera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2" descr="C:\Users\Priyanka\Downloads\pptimages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"/>
            <a:ext cx="1475656" cy="1484783"/>
          </a:xfrm>
          <a:prstGeom prst="rect">
            <a:avLst/>
          </a:prstGeom>
          <a:noFill/>
        </p:spPr>
      </p:pic>
      <p:graphicFrame>
        <p:nvGraphicFramePr>
          <p:cNvPr id="12" name="Chart 11"/>
          <p:cNvGraphicFramePr/>
          <p:nvPr/>
        </p:nvGraphicFramePr>
        <p:xfrm>
          <a:off x="1" y="548680"/>
          <a:ext cx="8100392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88680"/>
          </a:xfrm>
        </p:spPr>
        <p:txBody>
          <a:bodyPr/>
          <a:lstStyle/>
          <a:p>
            <a:r>
              <a:rPr lang="en-US" dirty="0" smtClean="0"/>
              <a:t>Evaluation – Nokia Phone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2" descr="C:\Users\Priyanka\Downloads\pptimages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1"/>
            <a:ext cx="1475656" cy="1484783"/>
          </a:xfrm>
          <a:prstGeom prst="rect">
            <a:avLst/>
          </a:prstGeom>
          <a:noFill/>
        </p:spPr>
      </p:pic>
      <p:graphicFrame>
        <p:nvGraphicFramePr>
          <p:cNvPr id="7" name="Chart 6"/>
          <p:cNvGraphicFramePr/>
          <p:nvPr/>
        </p:nvGraphicFramePr>
        <p:xfrm>
          <a:off x="0" y="476672"/>
          <a:ext cx="8100392" cy="638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64088" y="1700808"/>
            <a:ext cx="14045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Accuracy: 42%</a:t>
            </a:r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62632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Apriori</a:t>
            </a:r>
            <a:r>
              <a:rPr lang="en-US" dirty="0" smtClean="0"/>
              <a:t> Algorithm with partitioning gave better Precision in feature </a:t>
            </a:r>
            <a:r>
              <a:rPr lang="en-US" dirty="0" smtClean="0"/>
              <a:t>extraction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Sentiment analysis was found to be 50% accurate when done on three different products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2564903"/>
          <a:ext cx="7344816" cy="2232249"/>
        </p:xfrm>
        <a:graphic>
          <a:graphicData uri="http://schemas.openxmlformats.org/drawingml/2006/table">
            <a:tbl>
              <a:tblPr/>
              <a:tblGrid>
                <a:gridCol w="969818"/>
                <a:gridCol w="977445"/>
                <a:gridCol w="1439475"/>
                <a:gridCol w="2072462"/>
                <a:gridCol w="900546"/>
                <a:gridCol w="985070"/>
              </a:tblGrid>
              <a:tr h="862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Rio MP3 player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No. of annotated features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No. of extracted features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No. of relevant features from extracted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Precision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500" b="1" dirty="0">
                          <a:latin typeface="Calibri"/>
                          <a:ea typeface="Times New Roman"/>
                          <a:cs typeface="Calibri"/>
                        </a:rPr>
                        <a:t>Recall</a:t>
                      </a:r>
                      <a:r>
                        <a:rPr lang="en-IN" sz="15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9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latin typeface="Calibri"/>
                          <a:ea typeface="Times New Roman"/>
                          <a:cs typeface="Calibri"/>
                        </a:rPr>
                        <a:t>Basic </a:t>
                      </a:r>
                      <a:r>
                        <a:rPr lang="en-IN" sz="1300" b="1" dirty="0" err="1">
                          <a:latin typeface="Calibri"/>
                          <a:ea typeface="Times New Roman"/>
                          <a:cs typeface="Calibri"/>
                        </a:rPr>
                        <a:t>Apriori</a:t>
                      </a: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25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Calibri"/>
                          <a:ea typeface="Times New Roman"/>
                          <a:cs typeface="Calibri"/>
                        </a:rPr>
                        <a:t>60%</a:t>
                      </a:r>
                      <a:endParaRPr lang="en-IN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Calibri"/>
                          <a:ea typeface="Times New Roman"/>
                          <a:cs typeface="Calibri"/>
                        </a:rPr>
                        <a:t>53%</a:t>
                      </a:r>
                      <a:endParaRPr lang="en-IN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762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 err="1" smtClean="0">
                          <a:latin typeface="Calibri"/>
                          <a:ea typeface="Times New Roman"/>
                          <a:cs typeface="Calibri"/>
                        </a:rPr>
                        <a:t>Apriori</a:t>
                      </a:r>
                      <a:r>
                        <a:rPr lang="en-IN" sz="1300" b="1" dirty="0" smtClean="0"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IN" sz="1300" b="1" dirty="0">
                          <a:latin typeface="Calibri"/>
                          <a:ea typeface="Times New Roman"/>
                          <a:cs typeface="Calibri"/>
                        </a:rPr>
                        <a:t>with partition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endParaRPr lang="en-IN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13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77%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Calibri"/>
                          <a:ea typeface="Times New Roman"/>
                          <a:cs typeface="Calibri"/>
                        </a:rPr>
                        <a:t>36%</a:t>
                      </a:r>
                      <a:endParaRPr lang="en-IN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952" marR="56952" marT="791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390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Positives:</a:t>
            </a:r>
          </a:p>
          <a:p>
            <a:pPr lvl="1"/>
            <a:r>
              <a:rPr lang="en-US" dirty="0" smtClean="0"/>
              <a:t>Used partition with </a:t>
            </a:r>
            <a:r>
              <a:rPr lang="en-US" dirty="0" err="1" smtClean="0"/>
              <a:t>Apriori</a:t>
            </a:r>
            <a:r>
              <a:rPr lang="en-US" dirty="0" smtClean="0"/>
              <a:t> to give better feature extraction</a:t>
            </a:r>
          </a:p>
          <a:p>
            <a:pPr lvl="1"/>
            <a:r>
              <a:rPr lang="en-US" dirty="0" smtClean="0"/>
              <a:t>Used Bigrams to extract meaning-full features</a:t>
            </a:r>
          </a:p>
          <a:p>
            <a:pPr lvl="1"/>
            <a:r>
              <a:rPr lang="en-US" dirty="0" smtClean="0"/>
              <a:t>Used Unique features to avoid fake frequent features</a:t>
            </a:r>
          </a:p>
          <a:p>
            <a:pPr lvl="1"/>
            <a:r>
              <a:rPr lang="en-US" dirty="0" smtClean="0"/>
              <a:t>Identified polarity of sentences to remove ambiguous sentiment values</a:t>
            </a:r>
          </a:p>
          <a:p>
            <a:r>
              <a:rPr lang="en-US" dirty="0" smtClean="0"/>
              <a:t>Negatives:</a:t>
            </a:r>
          </a:p>
          <a:p>
            <a:pPr lvl="1"/>
            <a:r>
              <a:rPr lang="en-US" dirty="0" err="1" smtClean="0"/>
              <a:t>Sentiwordnet</a:t>
            </a:r>
            <a:r>
              <a:rPr lang="en-US" dirty="0" smtClean="0"/>
              <a:t>: May not be the best option</a:t>
            </a:r>
          </a:p>
          <a:p>
            <a:pPr lvl="1"/>
            <a:r>
              <a:rPr lang="en-US" dirty="0" smtClean="0"/>
              <a:t>System did not consider PMI</a:t>
            </a:r>
          </a:p>
          <a:p>
            <a:pPr lvl="1"/>
            <a:r>
              <a:rPr lang="en-US" dirty="0" smtClean="0"/>
              <a:t>Did not take care of slangs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239000" cy="84235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Considering </a:t>
            </a:r>
            <a:r>
              <a:rPr lang="en-US" dirty="0" err="1" smtClean="0"/>
              <a:t>Pointwise</a:t>
            </a:r>
            <a:r>
              <a:rPr lang="en-US" dirty="0" smtClean="0"/>
              <a:t> mutual Information (PMI) to improve accuracy and mine infrequent features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Adjective-Adverb </a:t>
            </a:r>
            <a:r>
              <a:rPr lang="en-US" dirty="0" smtClean="0"/>
              <a:t>Combination to improve sentiment values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support vector Machine (SVM) for high Precision and </a:t>
            </a:r>
            <a:r>
              <a:rPr lang="en-US" dirty="0" smtClean="0"/>
              <a:t>Recall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dirty="0" err="1" smtClean="0"/>
              <a:t>Minqing</a:t>
            </a:r>
            <a:r>
              <a:rPr lang="en-IN" dirty="0" smtClean="0"/>
              <a:t> </a:t>
            </a:r>
            <a:r>
              <a:rPr lang="en-IN" dirty="0" err="1" smtClean="0"/>
              <a:t>Hu</a:t>
            </a:r>
            <a:r>
              <a:rPr lang="en-IN" dirty="0" smtClean="0"/>
              <a:t> and Bing Liu, "Mining Opinion Features in Customer reviews"</a:t>
            </a:r>
          </a:p>
          <a:p>
            <a:endParaRPr lang="en-IN" dirty="0" smtClean="0"/>
          </a:p>
          <a:p>
            <a:r>
              <a:rPr lang="en-IN" dirty="0" smtClean="0"/>
              <a:t>Bo Pang and Lillian Lee, "Opinion and Sentiment Analysis"</a:t>
            </a:r>
          </a:p>
          <a:p>
            <a:endParaRPr lang="en-IN" dirty="0" smtClean="0"/>
          </a:p>
          <a:p>
            <a:r>
              <a:rPr lang="en-IN" dirty="0" smtClean="0"/>
              <a:t>Kerstin </a:t>
            </a:r>
            <a:r>
              <a:rPr lang="en-IN" dirty="0" err="1" smtClean="0"/>
              <a:t>Denecke</a:t>
            </a:r>
            <a:r>
              <a:rPr lang="en-IN" dirty="0" smtClean="0"/>
              <a:t>, "Using </a:t>
            </a:r>
            <a:r>
              <a:rPr lang="en-IN" dirty="0" err="1" smtClean="0"/>
              <a:t>SentiWordNet</a:t>
            </a:r>
            <a:r>
              <a:rPr lang="en-IN" dirty="0" smtClean="0"/>
              <a:t> for Multilingual Sentiment Analysis"</a:t>
            </a:r>
          </a:p>
          <a:p>
            <a:endParaRPr lang="en-IN" dirty="0" smtClean="0"/>
          </a:p>
          <a:p>
            <a:r>
              <a:rPr lang="en-IN" dirty="0" smtClean="0"/>
              <a:t>Ana-Maria </a:t>
            </a:r>
            <a:r>
              <a:rPr lang="en-IN" dirty="0" err="1" smtClean="0"/>
              <a:t>Popescu</a:t>
            </a:r>
            <a:r>
              <a:rPr lang="en-IN" dirty="0" smtClean="0"/>
              <a:t> and Oren </a:t>
            </a:r>
            <a:r>
              <a:rPr lang="en-IN" dirty="0" err="1" smtClean="0"/>
              <a:t>Etzioni</a:t>
            </a:r>
            <a:r>
              <a:rPr lang="en-IN" dirty="0" smtClean="0"/>
              <a:t>, "Extracting Product Features and Opinions from Reviews"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7239000" cy="650472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IN" dirty="0"/>
          </a:p>
        </p:txBody>
      </p:sp>
      <p:pic>
        <p:nvPicPr>
          <p:cNvPr id="6146" name="Picture 2" descr="C:\Users\Priyanka\Downloads\pptimages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72816"/>
            <a:ext cx="2324100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474840" cy="48463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 many user reviews for a single product !!!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there some way to know everything about a product in one glance??</a:t>
            </a:r>
            <a:endParaRPr lang="en-IN" dirty="0"/>
          </a:p>
        </p:txBody>
      </p:sp>
      <p:pic>
        <p:nvPicPr>
          <p:cNvPr id="1027" name="Picture 3" descr="C:\Users\Priyanka\Downloads\pptimage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"/>
            <a:ext cx="30963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4872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300664" cy="4754928"/>
          </a:xfrm>
        </p:spPr>
        <p:txBody>
          <a:bodyPr/>
          <a:lstStyle/>
          <a:p>
            <a:r>
              <a:rPr lang="en-US" dirty="0" smtClean="0"/>
              <a:t>Frequently occurring nouns</a:t>
            </a:r>
            <a:r>
              <a:rPr lang="en-IN" dirty="0" smtClean="0"/>
              <a:t> = features</a:t>
            </a:r>
            <a:endParaRPr lang="en-US" dirty="0" smtClean="0"/>
          </a:p>
          <a:p>
            <a:r>
              <a:rPr lang="en-US" dirty="0" smtClean="0"/>
              <a:t>Adjectives with each noun = sentiments</a:t>
            </a:r>
          </a:p>
          <a:p>
            <a:endParaRPr lang="en-US" dirty="0" smtClean="0"/>
          </a:p>
        </p:txBody>
      </p:sp>
      <p:pic>
        <p:nvPicPr>
          <p:cNvPr id="2050" name="Picture 2" descr="C:\Users\Priyanka\Downloads\pptimages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88640"/>
            <a:ext cx="1860556" cy="1556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3568" y="3068960"/>
            <a:ext cx="684076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This phone comes with </a:t>
            </a:r>
            <a:r>
              <a:rPr lang="en-US" b="1" dirty="0" smtClean="0">
                <a:solidFill>
                  <a:srgbClr val="00B050"/>
                </a:solidFill>
              </a:rPr>
              <a:t>superb</a:t>
            </a:r>
            <a:r>
              <a:rPr lang="en-US" dirty="0" smtClean="0"/>
              <a:t> </a:t>
            </a:r>
            <a:r>
              <a:rPr lang="en-US" b="1" dirty="0" smtClean="0"/>
              <a:t>battery life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..</a:t>
            </a:r>
          </a:p>
          <a:p>
            <a:pPr>
              <a:buNone/>
            </a:pPr>
            <a:r>
              <a:rPr lang="en-US" b="1" dirty="0" smtClean="0"/>
              <a:t>Battery life</a:t>
            </a:r>
            <a:r>
              <a:rPr lang="en-US" dirty="0" smtClean="0"/>
              <a:t> is very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..</a:t>
            </a:r>
          </a:p>
          <a:p>
            <a:pPr>
              <a:buNone/>
            </a:pPr>
            <a:r>
              <a:rPr lang="en-US" dirty="0" smtClean="0"/>
              <a:t>It has </a:t>
            </a:r>
            <a:r>
              <a:rPr lang="en-US" b="1" dirty="0" smtClean="0">
                <a:solidFill>
                  <a:srgbClr val="00B050"/>
                </a:solidFill>
              </a:rPr>
              <a:t>great</a:t>
            </a:r>
            <a:r>
              <a:rPr lang="en-US" dirty="0" smtClean="0"/>
              <a:t> </a:t>
            </a:r>
            <a:r>
              <a:rPr lang="en-US" b="1" dirty="0" smtClean="0"/>
              <a:t>battery life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..</a:t>
            </a:r>
          </a:p>
          <a:p>
            <a:pPr>
              <a:buNone/>
            </a:pPr>
            <a:r>
              <a:rPr lang="en-US" dirty="0" smtClean="0"/>
              <a:t>On the upside, </a:t>
            </a:r>
            <a:r>
              <a:rPr lang="en-US" dirty="0" smtClean="0"/>
              <a:t>N</a:t>
            </a:r>
            <a:r>
              <a:rPr lang="en-US" dirty="0" smtClean="0"/>
              <a:t>okia </a:t>
            </a:r>
            <a:r>
              <a:rPr lang="en-US" dirty="0" smtClean="0"/>
              <a:t>has </a:t>
            </a:r>
            <a:r>
              <a:rPr lang="en-US" b="1" dirty="0" smtClean="0">
                <a:solidFill>
                  <a:srgbClr val="00B050"/>
                </a:solidFill>
              </a:rPr>
              <a:t>amazing</a:t>
            </a:r>
            <a:r>
              <a:rPr lang="en-US" dirty="0" smtClean="0"/>
              <a:t> </a:t>
            </a:r>
            <a:r>
              <a:rPr lang="en-US" b="1" dirty="0" smtClean="0"/>
              <a:t>battery life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US" dirty="0" smtClean="0"/>
              <a:t>How to go about??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12776"/>
          <a:ext cx="684076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Priyanka\Downloads\pptimages\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1124744"/>
            <a:ext cx="2133600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416"/>
          <a:ext cx="72390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444680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To mine frequently occurring nouns: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dirty="0" smtClean="0"/>
              <a:t>APRIORI ALGORITHM</a:t>
            </a:r>
            <a:endParaRPr lang="en-US" dirty="0" smtClean="0"/>
          </a:p>
          <a:p>
            <a:r>
              <a:rPr lang="en-US" dirty="0" smtClean="0"/>
              <a:t>Observation: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7704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760" y="2658616"/>
            <a:ext cx="324036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Battery life is good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699792" y="3573016"/>
            <a:ext cx="1332148" cy="741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436510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Apriori</a:t>
            </a:r>
            <a:r>
              <a:rPr lang="en-US" dirty="0" smtClean="0"/>
              <a:t> Algorithm will give features as: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Battery</a:t>
            </a:r>
          </a:p>
          <a:p>
            <a:pPr marL="342900" indent="-342900">
              <a:buAutoNum type="arabicPeriod"/>
            </a:pPr>
            <a:r>
              <a:rPr lang="en-US" dirty="0" smtClean="0"/>
              <a:t>Life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4031940" y="3573016"/>
            <a:ext cx="1260140" cy="8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4008" y="443711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expect to have a single features as: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Battery</a:t>
            </a:r>
            <a:r>
              <a:rPr lang="en-IN" dirty="0" smtClean="0"/>
              <a:t>-Life</a:t>
            </a:r>
            <a:endParaRPr lang="en-US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08104" y="5445224"/>
            <a:ext cx="0" cy="444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44008" y="587727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achieved using BIGRAMS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7239000" cy="504056"/>
          </a:xfrm>
        </p:spPr>
        <p:txBody>
          <a:bodyPr/>
          <a:lstStyle/>
          <a:p>
            <a:r>
              <a:rPr lang="en-US" dirty="0" smtClean="0"/>
              <a:t>Observation: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24744"/>
            <a:ext cx="671850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Consider,</a:t>
            </a:r>
          </a:p>
          <a:p>
            <a:r>
              <a:rPr lang="en-US" dirty="0" smtClean="0"/>
              <a:t>The zoom is good , the zoom is fantastic, the zoom is amazing.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The battery lasts long.</a:t>
            </a:r>
          </a:p>
          <a:p>
            <a:r>
              <a:rPr lang="en-US" dirty="0" smtClean="0"/>
              <a:t>.. </a:t>
            </a:r>
          </a:p>
          <a:p>
            <a:r>
              <a:rPr lang="en-US" dirty="0" smtClean="0"/>
              <a:t>The battery has a long life and works too well.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356992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Frequency:  zoom = 3</a:t>
            </a:r>
          </a:p>
          <a:p>
            <a:r>
              <a:rPr lang="en-US" dirty="0"/>
              <a:t>	 </a:t>
            </a:r>
            <a:r>
              <a:rPr lang="en-US" dirty="0" smtClean="0"/>
              <a:t>    battery = 2</a:t>
            </a:r>
          </a:p>
          <a:p>
            <a:endParaRPr lang="en-US" dirty="0" smtClean="0"/>
          </a:p>
          <a:p>
            <a:r>
              <a:rPr lang="en-US" dirty="0" smtClean="0"/>
              <a:t>When in-fact battery has occurred at two different places in the dataset and is more relevant to be a feature than zoom which has come multiple times in a single sentence.</a:t>
            </a:r>
          </a:p>
          <a:p>
            <a:endParaRPr lang="en-US" dirty="0"/>
          </a:p>
          <a:p>
            <a:r>
              <a:rPr lang="en-US" dirty="0" smtClean="0"/>
              <a:t>Solution: Using unique nouns per sentence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114300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7239000" cy="15121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Feature: Battery-Life</a:t>
            </a:r>
          </a:p>
          <a:p>
            <a:r>
              <a:rPr lang="en-US" sz="1800" dirty="0" smtClean="0"/>
              <a:t>Sentiment: 1. Good</a:t>
            </a:r>
          </a:p>
          <a:p>
            <a:pPr>
              <a:buNone/>
            </a:pPr>
            <a:r>
              <a:rPr lang="en-US" sz="1800" dirty="0" smtClean="0"/>
              <a:t>                      2. Fantastic</a:t>
            </a:r>
          </a:p>
          <a:p>
            <a:pPr>
              <a:buNone/>
            </a:pPr>
            <a:r>
              <a:rPr lang="en-US" sz="1800" dirty="0" smtClean="0"/>
              <a:t>This is calculated using the formula: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9752" y="1268760"/>
            <a:ext cx="324036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Battery life is good and fantastic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797152"/>
            <a:ext cx="3096344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For </a:t>
            </a:r>
            <a:r>
              <a:rPr lang="en-IN" b="1" dirty="0">
                <a:solidFill>
                  <a:schemeClr val="tx1"/>
                </a:solidFill>
              </a:rPr>
              <a:t>all N as F in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,</a:t>
            </a:r>
          </a:p>
          <a:p>
            <a:r>
              <a:rPr lang="en-IN" b="1" dirty="0">
                <a:solidFill>
                  <a:schemeClr val="tx1"/>
                </a:solidFill>
              </a:rPr>
              <a:t> S(F) = ∑ </a:t>
            </a:r>
            <a:r>
              <a:rPr lang="en-IN" b="1" dirty="0" err="1">
                <a:solidFill>
                  <a:schemeClr val="tx1"/>
                </a:solidFill>
              </a:rPr>
              <a:t>Adj</a:t>
            </a:r>
            <a:r>
              <a:rPr lang="en-IN" b="1" baseline="-25000" dirty="0" err="1">
                <a:solidFill>
                  <a:schemeClr val="tx1"/>
                </a:solidFill>
              </a:rPr>
              <a:t>ij</a:t>
            </a:r>
            <a:r>
              <a:rPr lang="en-IN" b="1" baseline="30000" dirty="0" err="1">
                <a:solidFill>
                  <a:schemeClr val="tx1"/>
                </a:solidFill>
              </a:rPr>
              <a:t>pos</a:t>
            </a:r>
            <a:r>
              <a:rPr lang="en-IN" b="1" baseline="-25000" dirty="0">
                <a:solidFill>
                  <a:schemeClr val="tx1"/>
                </a:solidFill>
              </a:rPr>
              <a:t>  </a:t>
            </a:r>
            <a:r>
              <a:rPr lang="en-IN" b="1" dirty="0">
                <a:solidFill>
                  <a:schemeClr val="tx1"/>
                </a:solidFill>
              </a:rPr>
              <a:t>- ∑ </a:t>
            </a:r>
            <a:r>
              <a:rPr lang="en-IN" b="1" dirty="0" err="1">
                <a:solidFill>
                  <a:schemeClr val="tx1"/>
                </a:solidFill>
              </a:rPr>
              <a:t>Adj</a:t>
            </a:r>
            <a:r>
              <a:rPr lang="en-IN" b="1" baseline="-25000" dirty="0" err="1">
                <a:solidFill>
                  <a:schemeClr val="tx1"/>
                </a:solidFill>
              </a:rPr>
              <a:t>ij</a:t>
            </a:r>
            <a:r>
              <a:rPr lang="en-IN" b="1" baseline="30000" dirty="0" err="1">
                <a:solidFill>
                  <a:schemeClr val="tx1"/>
                </a:solidFill>
              </a:rPr>
              <a:t>neg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 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3810744"/>
            <a:ext cx="1907704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N = Nouns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F = Feature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 = Sentiments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7824" y="5921896"/>
            <a:ext cx="5112568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where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-&gt; review statement number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and j-&gt;adjective number in that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1750</TotalTime>
  <Words>676</Words>
  <Application>Microsoft Office PowerPoint</Application>
  <PresentationFormat>On-screen Show (4:3)</PresentationFormat>
  <Paragraphs>202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Sentiment Based Review System  for  Product Features</vt:lpstr>
      <vt:lpstr>OUTLINE</vt:lpstr>
      <vt:lpstr>Motivation</vt:lpstr>
      <vt:lpstr>Approach</vt:lpstr>
      <vt:lpstr>How to go about??</vt:lpstr>
      <vt:lpstr>Part of speech tagging</vt:lpstr>
      <vt:lpstr>Feature Extraction</vt:lpstr>
      <vt:lpstr>Slide 8</vt:lpstr>
      <vt:lpstr>Sentiment analysis</vt:lpstr>
      <vt:lpstr>Slide 10</vt:lpstr>
      <vt:lpstr>Experiments</vt:lpstr>
      <vt:lpstr>Experiments</vt:lpstr>
      <vt:lpstr>Experiments</vt:lpstr>
      <vt:lpstr>evaluation</vt:lpstr>
      <vt:lpstr>Evaluation - canon camera</vt:lpstr>
      <vt:lpstr>Evaluation – Nikon camera</vt:lpstr>
      <vt:lpstr>Evaluation – Nokia Phone</vt:lpstr>
      <vt:lpstr>conclusion</vt:lpstr>
      <vt:lpstr>conclusion</vt:lpstr>
      <vt:lpstr>Future work</vt:lpstr>
      <vt:lpstr>references</vt:lpstr>
      <vt:lpstr>Questions ??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Based Review System  for  Product Features</dc:title>
  <dc:creator>Priyanka</dc:creator>
  <cp:lastModifiedBy>Priyanka</cp:lastModifiedBy>
  <cp:revision>79</cp:revision>
  <dcterms:created xsi:type="dcterms:W3CDTF">2011-11-27T01:35:47Z</dcterms:created>
  <dcterms:modified xsi:type="dcterms:W3CDTF">2011-11-28T06:54:48Z</dcterms:modified>
</cp:coreProperties>
</file>