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2" r:id="rId5"/>
    <p:sldId id="264" r:id="rId6"/>
    <p:sldId id="258" r:id="rId7"/>
    <p:sldId id="259" r:id="rId8"/>
    <p:sldId id="260" r:id="rId9"/>
    <p:sldId id="266" r:id="rId10"/>
    <p:sldId id="265" r:id="rId11"/>
    <p:sldId id="261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78" autoAdjust="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61C5-5DFB-46A5-A405-99A9A03B4CBC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38060-F52E-40AA-BDC1-AEF59C7D9E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project attempts</a:t>
            </a:r>
            <a:r>
              <a:rPr lang="en-US" baseline="0" dirty="0" smtClean="0"/>
              <a:t> to create a mapping of the child’s brain with the mother’s brain.</a:t>
            </a:r>
          </a:p>
          <a:p>
            <a:r>
              <a:rPr lang="en-US" baseline="0" dirty="0" smtClean="0"/>
              <a:t>How a cub acquires hunting behavior by imitating the mother</a:t>
            </a:r>
          </a:p>
          <a:p>
            <a:r>
              <a:rPr lang="en-US" baseline="0" dirty="0" smtClean="0"/>
              <a:t>Lion expresses content seeing the cub’s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38060-F52E-40AA-BDC1-AEF59C7D9E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 if the parent is hungry and it decides to hunt, then the cub  modifies its neural network learns that whenever its hungry it has to hunt.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38060-F52E-40AA-BDC1-AEF59C7D9E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CA6A801-0A15-448D-B93D-3845643E113A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fld id="{4B1D25BC-319D-4DA3-A784-23EBAA5DE6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Pragadheeshwaran Thirumurthi</a:t>
            </a:r>
          </a:p>
          <a:p>
            <a:r>
              <a:rPr lang="en-US" dirty="0" smtClean="0"/>
              <a:t>Prarthana G </a:t>
            </a:r>
            <a:r>
              <a:rPr lang="en-US" dirty="0" err="1" smtClean="0"/>
              <a:t>Alevoor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Hunting behavior in cubs through observation and Imitation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 till </a:t>
            </a:r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Self learning</a:t>
            </a:r>
            <a:endParaRPr lang="en-US" dirty="0" smtClean="0"/>
          </a:p>
          <a:p>
            <a:pPr lvl="2"/>
            <a:r>
              <a:rPr lang="en-US" dirty="0" smtClean="0"/>
              <a:t>Mother learns hunting via neural network</a:t>
            </a:r>
          </a:p>
          <a:p>
            <a:pPr lvl="2"/>
            <a:r>
              <a:rPr lang="en-US" dirty="0" smtClean="0"/>
              <a:t>Inputs include: normalized (</a:t>
            </a:r>
            <a:r>
              <a:rPr lang="en-US" dirty="0" err="1" smtClean="0"/>
              <a:t>x,y</a:t>
            </a:r>
            <a:r>
              <a:rPr lang="en-US" dirty="0" smtClean="0"/>
              <a:t>) coordinates of all </a:t>
            </a:r>
            <a:r>
              <a:rPr lang="en-US" dirty="0" err="1" smtClean="0"/>
              <a:t>animats</a:t>
            </a:r>
            <a:r>
              <a:rPr lang="en-US" dirty="0" smtClean="0"/>
              <a:t> within its range, (</a:t>
            </a:r>
            <a:r>
              <a:rPr lang="en-US" dirty="0" err="1" smtClean="0"/>
              <a:t>x,y</a:t>
            </a:r>
            <a:r>
              <a:rPr lang="en-US" dirty="0" smtClean="0"/>
              <a:t>) coordinate of the mother, normalized sizes of all the </a:t>
            </a:r>
            <a:r>
              <a:rPr lang="en-US" dirty="0" err="1" smtClean="0"/>
              <a:t>animats</a:t>
            </a:r>
            <a:r>
              <a:rPr lang="en-US" dirty="0" smtClean="0"/>
              <a:t> in the range, energy of the mother</a:t>
            </a:r>
          </a:p>
          <a:p>
            <a:pPr lvl="2"/>
            <a:r>
              <a:rPr lang="en-US" dirty="0" smtClean="0"/>
              <a:t>Output: whether to hunt or not(will be important for the cub to decide whether to hunt a big animal or not)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pPr lvl="2"/>
            <a:r>
              <a:rPr lang="en-US" dirty="0" smtClean="0"/>
              <a:t>When the cub tries to hunt the mother gives positive and negative feedback(praise and scold)</a:t>
            </a:r>
          </a:p>
          <a:p>
            <a:pPr lvl="1"/>
            <a:r>
              <a:rPr lang="en-US" dirty="0" smtClean="0"/>
              <a:t>Goals and actions recognized for imitation learning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Repast which internally uses JOONE neural network framework</a:t>
            </a:r>
          </a:p>
          <a:p>
            <a:r>
              <a:rPr lang="en-US" dirty="0" smtClean="0"/>
              <a:t>Prey </a:t>
            </a:r>
            <a:r>
              <a:rPr lang="en-US" dirty="0" smtClean="0"/>
              <a:t>does not do </a:t>
            </a:r>
            <a:r>
              <a:rPr lang="en-US" dirty="0" smtClean="0"/>
              <a:t>learning, but senses </a:t>
            </a:r>
            <a:r>
              <a:rPr lang="en-US" dirty="0" smtClean="0"/>
              <a:t>environment and tries to escape from Predator 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9983597">
            <a:off x="533400" y="2362200"/>
            <a:ext cx="8229600" cy="1828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 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9983597">
            <a:off x="533400" y="2362200"/>
            <a:ext cx="8229600" cy="1828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Hypothesis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</a:t>
            </a:r>
            <a:r>
              <a:rPr lang="en-US" dirty="0" smtClean="0"/>
              <a:t>aims in learning the hunting behavior of a cub based on the Mother’s hunting behavior</a:t>
            </a:r>
          </a:p>
          <a:p>
            <a:r>
              <a:rPr lang="en-US" baseline="0" dirty="0" smtClean="0"/>
              <a:t>A </a:t>
            </a:r>
            <a:r>
              <a:rPr lang="en-US" baseline="0" dirty="0" smtClean="0"/>
              <a:t>cub acquires hunting behavior by </a:t>
            </a:r>
            <a:r>
              <a:rPr lang="en-US" i="1" baseline="0" dirty="0" smtClean="0"/>
              <a:t>Imitating</a:t>
            </a:r>
            <a:r>
              <a:rPr lang="en-US" baseline="0" dirty="0" smtClean="0"/>
              <a:t> the </a:t>
            </a:r>
            <a:r>
              <a:rPr lang="en-US" baseline="0" dirty="0" smtClean="0"/>
              <a:t>mother</a:t>
            </a:r>
          </a:p>
          <a:p>
            <a:r>
              <a:rPr lang="en-US" baseline="0" dirty="0" smtClean="0"/>
              <a:t>Lion expresses content seeing the cub’s </a:t>
            </a:r>
            <a:r>
              <a:rPr lang="en-US" baseline="0" dirty="0" smtClean="0"/>
              <a:t>actions.</a:t>
            </a:r>
            <a:endParaRPr lang="en-US" baseline="0" dirty="0" smtClean="0"/>
          </a:p>
          <a:p>
            <a:r>
              <a:rPr lang="en-US" dirty="0" smtClean="0"/>
              <a:t>At a later stage, Cub employs </a:t>
            </a:r>
            <a:r>
              <a:rPr lang="en-US" dirty="0" smtClean="0"/>
              <a:t>self-learning </a:t>
            </a:r>
            <a:r>
              <a:rPr lang="en-US" dirty="0" smtClean="0"/>
              <a:t>and transmits learnt behavior to its children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19201"/>
            <a:ext cx="9143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cub’s neural network does not know the goals (what to hunt, when to hunt) and how to achieve them. </a:t>
            </a:r>
          </a:p>
          <a:p>
            <a:r>
              <a:rPr lang="en-US" dirty="0" smtClean="0"/>
              <a:t>The cub observes the mother.  </a:t>
            </a:r>
          </a:p>
          <a:p>
            <a:r>
              <a:rPr lang="en-US" dirty="0" smtClean="0"/>
              <a:t>This builds its neural network and learns the goals and the sequence s of actions for various goals.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01569"/>
            <a:ext cx="6781800" cy="34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cub tries to imitate the actions learnt from mother </a:t>
            </a:r>
          </a:p>
          <a:p>
            <a:r>
              <a:rPr lang="en-US" dirty="0" smtClean="0"/>
              <a:t>The cub processes environmental information and </a:t>
            </a:r>
            <a:r>
              <a:rPr lang="en-US" dirty="0" smtClean="0"/>
              <a:t>chooses </a:t>
            </a:r>
            <a:r>
              <a:rPr lang="en-US" dirty="0" smtClean="0"/>
              <a:t>appropriate action and executes it. </a:t>
            </a:r>
          </a:p>
          <a:p>
            <a:r>
              <a:rPr lang="en-US" dirty="0" smtClean="0"/>
              <a:t>The cub does not follow lioness’ actions anymore, but applies various actions </a:t>
            </a:r>
          </a:p>
          <a:p>
            <a:r>
              <a:rPr lang="en-US" dirty="0" smtClean="0"/>
              <a:t>(</a:t>
            </a:r>
            <a:r>
              <a:rPr lang="en-US" dirty="0" smtClean="0"/>
              <a:t>Pounce/Snarl/Claw </a:t>
            </a:r>
            <a:r>
              <a:rPr lang="en-US" dirty="0" smtClean="0"/>
              <a:t>etc.) learnt in Phase 1. </a:t>
            </a:r>
          </a:p>
          <a:p>
            <a:r>
              <a:rPr lang="en-US" dirty="0" smtClean="0"/>
              <a:t>It uses positive reinforcement learning from the mother to achieve the goal.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Phase II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429000"/>
            <a:ext cx="6781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cub is detached from lioness and goes hunting on its own </a:t>
            </a:r>
          </a:p>
          <a:p>
            <a:r>
              <a:rPr lang="en-US" dirty="0" smtClean="0"/>
              <a:t>The cub senses new environment and implements its learnt behavior  </a:t>
            </a:r>
          </a:p>
          <a:p>
            <a:r>
              <a:rPr lang="en-US" dirty="0" smtClean="0"/>
              <a:t>It uses negative reinforcement learning by itself (during failure it tries to modify its neural network based on the new environment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special neuron gets activated when the Cub becomes mother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Phase III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00400"/>
            <a:ext cx="6781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Model</a:t>
            </a:r>
            <a:endParaRPr lang="en-US" dirty="0"/>
          </a:p>
        </p:txBody>
      </p:sp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685800" y="1447800"/>
            <a:ext cx="7991475" cy="5181600"/>
            <a:chOff x="0" y="0"/>
            <a:chExt cx="67532" cy="40925"/>
          </a:xfrm>
        </p:grpSpPr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0" y="5524"/>
              <a:ext cx="67532" cy="35401"/>
              <a:chOff x="0" y="0"/>
              <a:chExt cx="67532" cy="35401"/>
            </a:xfrm>
          </p:grpSpPr>
          <p:sp>
            <p:nvSpPr>
              <p:cNvPr id="24" name="Rounded Rectangle 24"/>
              <p:cNvSpPr>
                <a:spLocks noChangeArrowheads="1"/>
              </p:cNvSpPr>
              <p:nvPr/>
            </p:nvSpPr>
            <p:spPr bwMode="auto">
              <a:xfrm>
                <a:off x="0" y="8286"/>
                <a:ext cx="12763" cy="1608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5" name="Group 25"/>
              <p:cNvGrpSpPr>
                <a:grpSpLocks/>
              </p:cNvGrpSpPr>
              <p:nvPr/>
            </p:nvGrpSpPr>
            <p:grpSpPr bwMode="auto">
              <a:xfrm>
                <a:off x="16668" y="0"/>
                <a:ext cx="15507" cy="33794"/>
                <a:chOff x="0" y="0"/>
                <a:chExt cx="15506" cy="33800"/>
              </a:xfrm>
            </p:grpSpPr>
            <p:sp>
              <p:nvSpPr>
                <p:cNvPr id="17" name="Rounded 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06" cy="33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0" name="Oval 1"/>
                <p:cNvSpPr>
                  <a:spLocks noChangeArrowheads="1"/>
                </p:cNvSpPr>
                <p:nvPr/>
              </p:nvSpPr>
              <p:spPr bwMode="auto">
                <a:xfrm>
                  <a:off x="666" y="2000"/>
                  <a:ext cx="14131" cy="6315"/>
                </a:xfrm>
                <a:prstGeom prst="ellipse">
                  <a:avLst/>
                </a:prstGeom>
                <a:solidFill>
                  <a:srgbClr val="F79646"/>
                </a:solidFill>
                <a:ln w="25400">
                  <a:solidFill>
                    <a:srgbClr val="97470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Energy of the lion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" name="Oval 7"/>
                <p:cNvSpPr>
                  <a:spLocks noChangeArrowheads="1"/>
                </p:cNvSpPr>
                <p:nvPr/>
              </p:nvSpPr>
              <p:spPr bwMode="auto">
                <a:xfrm>
                  <a:off x="857" y="25527"/>
                  <a:ext cx="14130" cy="6582"/>
                </a:xfrm>
                <a:prstGeom prst="ellipse">
                  <a:avLst/>
                </a:prstGeom>
                <a:solidFill>
                  <a:srgbClr val="F79646"/>
                </a:solidFill>
                <a:ln w="25400">
                  <a:solidFill>
                    <a:srgbClr val="97470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Size of the prey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" name="Oval 8"/>
                <p:cNvSpPr>
                  <a:spLocks noChangeArrowheads="1"/>
                </p:cNvSpPr>
                <p:nvPr/>
              </p:nvSpPr>
              <p:spPr bwMode="auto">
                <a:xfrm>
                  <a:off x="762" y="16954"/>
                  <a:ext cx="14130" cy="6493"/>
                </a:xfrm>
                <a:prstGeom prst="ellipse">
                  <a:avLst/>
                </a:prstGeom>
                <a:solidFill>
                  <a:srgbClr val="F79646"/>
                </a:solidFill>
                <a:ln w="25400">
                  <a:solidFill>
                    <a:srgbClr val="97470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Distance of the prey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" name="Oval 9"/>
                <p:cNvSpPr>
                  <a:spLocks noChangeArrowheads="1"/>
                </p:cNvSpPr>
                <p:nvPr/>
              </p:nvSpPr>
              <p:spPr bwMode="auto">
                <a:xfrm>
                  <a:off x="666" y="10382"/>
                  <a:ext cx="14131" cy="4803"/>
                </a:xfrm>
                <a:prstGeom prst="ellipse">
                  <a:avLst/>
                </a:prstGeom>
                <a:solidFill>
                  <a:srgbClr val="F79646"/>
                </a:solidFill>
                <a:ln w="25400">
                  <a:solidFill>
                    <a:srgbClr val="97470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cs typeface="Arial" pitchFamily="34" charset="0"/>
                    </a:rPr>
                    <a:t>Type of prey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7" name="Group 27"/>
              <p:cNvGrpSpPr>
                <a:grpSpLocks/>
              </p:cNvGrpSpPr>
              <p:nvPr/>
            </p:nvGrpSpPr>
            <p:grpSpPr bwMode="auto">
              <a:xfrm>
                <a:off x="37719" y="3429"/>
                <a:ext cx="29813" cy="31972"/>
                <a:chOff x="0" y="0"/>
                <a:chExt cx="29813" cy="31972"/>
              </a:xfrm>
            </p:grpSpPr>
            <p:sp>
              <p:nvSpPr>
                <p:cNvPr id="19" name="Rounded Rectangle 19"/>
                <p:cNvSpPr>
                  <a:spLocks noChangeArrowheads="1"/>
                </p:cNvSpPr>
                <p:nvPr/>
              </p:nvSpPr>
              <p:spPr bwMode="auto">
                <a:xfrm>
                  <a:off x="18478" y="0"/>
                  <a:ext cx="11335" cy="3197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6" name="Group 26"/>
                <p:cNvGrpSpPr>
                  <a:grpSpLocks/>
                </p:cNvGrpSpPr>
                <p:nvPr/>
              </p:nvGrpSpPr>
              <p:grpSpPr bwMode="auto">
                <a:xfrm>
                  <a:off x="0" y="3810"/>
                  <a:ext cx="14097" cy="17164"/>
                  <a:chOff x="0" y="0"/>
                  <a:chExt cx="14097" cy="17164"/>
                </a:xfrm>
              </p:grpSpPr>
              <p:sp>
                <p:nvSpPr>
                  <p:cNvPr id="18" name="Rounded 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097" cy="1716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25400">
                    <a:solidFill>
                      <a:srgbClr val="F7964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1047" y="10096"/>
                    <a:ext cx="11907" cy="4978"/>
                  </a:xfrm>
                  <a:prstGeom prst="ellipse">
                    <a:avLst/>
                  </a:prstGeom>
                  <a:solidFill>
                    <a:srgbClr val="F79646"/>
                  </a:solidFill>
                  <a:ln w="25400">
                    <a:solidFill>
                      <a:srgbClr val="97470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Action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857" y="2857"/>
                    <a:ext cx="12382" cy="5067"/>
                  </a:xfrm>
                  <a:prstGeom prst="ellipse">
                    <a:avLst/>
                  </a:prstGeom>
                  <a:solidFill>
                    <a:srgbClr val="F79646"/>
                  </a:solidFill>
                  <a:ln w="25400">
                    <a:solidFill>
                      <a:srgbClr val="974706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rPr>
                      <a:t>Movement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15" name="Straight Arrow Connector 15"/>
                <p:cNvCxnSpPr>
                  <a:cxnSpLocks noChangeShapeType="1"/>
                </p:cNvCxnSpPr>
                <p:nvPr/>
              </p:nvCxnSpPr>
              <p:spPr bwMode="auto">
                <a:xfrm flipV="1">
                  <a:off x="13239" y="5905"/>
                  <a:ext cx="6369" cy="3385"/>
                </a:xfrm>
                <a:prstGeom prst="straightConnector1">
                  <a:avLst/>
                </a:prstGeom>
                <a:noFill/>
                <a:ln w="25400">
                  <a:solidFill>
                    <a:srgbClr val="F79646"/>
                  </a:solidFill>
                  <a:round/>
                  <a:headEnd/>
                  <a:tailEnd type="arrow" w="med" len="med"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</p:spPr>
            </p:cxnSp>
            <p:cxnSp>
              <p:nvCxnSpPr>
                <p:cNvPr id="16" name="Straight Arrow Connector 16"/>
                <p:cNvCxnSpPr>
                  <a:cxnSpLocks noChangeShapeType="1"/>
                </p:cNvCxnSpPr>
                <p:nvPr/>
              </p:nvCxnSpPr>
              <p:spPr bwMode="auto">
                <a:xfrm>
                  <a:off x="12954" y="16859"/>
                  <a:ext cx="6654" cy="4140"/>
                </a:xfrm>
                <a:prstGeom prst="straightConnector1">
                  <a:avLst/>
                </a:prstGeom>
                <a:noFill/>
                <a:ln w="25400">
                  <a:solidFill>
                    <a:srgbClr val="F79646"/>
                  </a:solidFill>
                  <a:round/>
                  <a:headEnd/>
                  <a:tailEnd type="arrow" w="med" len="med"/>
                </a:ln>
                <a:effectLst>
                  <a:outerShdw dist="20000" dir="5400000" rotWithShape="0">
                    <a:srgbClr val="000000">
                      <a:alpha val="37999"/>
                    </a:srgbClr>
                  </a:outerShdw>
                </a:effectLst>
              </p:spPr>
            </p:cxnSp>
            <p:sp>
              <p:nvSpPr>
                <p:cNvPr id="11" name="Flowchart: Document 11"/>
                <p:cNvSpPr>
                  <a:spLocks noChangeArrowheads="1"/>
                </p:cNvSpPr>
                <p:nvPr/>
              </p:nvSpPr>
              <p:spPr bwMode="auto">
                <a:xfrm>
                  <a:off x="19621" y="11144"/>
                  <a:ext cx="9267" cy="20078"/>
                </a:xfrm>
                <a:prstGeom prst="flowChartDocument">
                  <a:avLst/>
                </a:prstGeom>
                <a:noFill/>
                <a:ln w="25400">
                  <a:solidFill>
                    <a:srgbClr val="F79646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lvl="0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General</a:t>
                  </a:r>
                </a:p>
                <a:p>
                  <a:pPr lvl="0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POUNCE</a:t>
                  </a:r>
                </a:p>
                <a:p>
                  <a:pPr lvl="0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SNARL</a:t>
                  </a:r>
                </a:p>
                <a:p>
                  <a:pPr lvl="0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CLAW</a:t>
                  </a:r>
                </a:p>
                <a:p>
                  <a:pPr lvl="0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EAT </a:t>
                  </a:r>
                </a:p>
                <a:p>
                  <a:pPr lvl="0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SEARCH</a:t>
                  </a:r>
                </a:p>
                <a:p>
                  <a:pPr lvl="0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Reinforcement</a:t>
                  </a:r>
                </a:p>
                <a:p>
                  <a:pPr lvl="0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PRAISE</a:t>
                  </a:r>
                </a:p>
                <a:p>
                  <a:pPr lvl="0"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dirty="0" smtClean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SCOLD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Flowchart: Document 12"/>
                <p:cNvSpPr>
                  <a:spLocks noChangeArrowheads="1"/>
                </p:cNvSpPr>
                <p:nvPr/>
              </p:nvSpPr>
              <p:spPr bwMode="auto">
                <a:xfrm>
                  <a:off x="19621" y="2000"/>
                  <a:ext cx="9265" cy="7290"/>
                </a:xfrm>
                <a:prstGeom prst="flowChartDocument">
                  <a:avLst/>
                </a:prstGeom>
                <a:solidFill>
                  <a:srgbClr val="FFFFFF"/>
                </a:solidFill>
                <a:ln w="25400">
                  <a:solidFill>
                    <a:srgbClr val="F79646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Run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Walk</a:t>
                  </a:r>
                </a:p>
                <a:p>
                  <a:pPr algn="ctr"/>
                  <a:r>
                    <a:rPr lang="en-US" sz="1600" dirty="0" smtClean="0">
                      <a:solidFill>
                        <a:schemeClr val="bg1"/>
                      </a:solidFill>
                    </a:rPr>
                    <a:t>Idle</a:t>
                  </a:r>
                  <a:endPara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0" name="Straight Arrow Connector 20"/>
              <p:cNvCxnSpPr>
                <a:cxnSpLocks noChangeShapeType="1"/>
              </p:cNvCxnSpPr>
              <p:nvPr/>
            </p:nvCxnSpPr>
            <p:spPr bwMode="auto">
              <a:xfrm>
                <a:off x="32194" y="16097"/>
                <a:ext cx="5518" cy="0"/>
              </a:xfrm>
              <a:prstGeom prst="straightConnector1">
                <a:avLst/>
              </a:prstGeom>
              <a:noFill/>
              <a:ln w="25400">
                <a:solidFill>
                  <a:srgbClr val="F79646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>
                <a:off x="666" y="10382"/>
                <a:ext cx="11049" cy="5067"/>
              </a:xfrm>
              <a:prstGeom prst="ellipse">
                <a:avLst/>
              </a:prstGeom>
              <a:solidFill>
                <a:srgbClr val="F79646"/>
              </a:solidFill>
              <a:ln w="25400">
                <a:solidFill>
                  <a:srgbClr val="97470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VISION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Oval 23"/>
              <p:cNvSpPr>
                <a:spLocks noChangeArrowheads="1"/>
              </p:cNvSpPr>
              <p:nvPr/>
            </p:nvSpPr>
            <p:spPr bwMode="auto">
              <a:xfrm>
                <a:off x="666" y="17335"/>
                <a:ext cx="11049" cy="5067"/>
              </a:xfrm>
              <a:prstGeom prst="ellipse">
                <a:avLst/>
              </a:prstGeom>
              <a:solidFill>
                <a:srgbClr val="F79646"/>
              </a:solidFill>
              <a:ln w="25400">
                <a:solidFill>
                  <a:srgbClr val="97470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HUNGER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8" name="Straight Arrow Connector 28"/>
              <p:cNvCxnSpPr>
                <a:cxnSpLocks noChangeShapeType="1"/>
              </p:cNvCxnSpPr>
              <p:nvPr/>
            </p:nvCxnSpPr>
            <p:spPr bwMode="auto">
              <a:xfrm>
                <a:off x="12763" y="16097"/>
                <a:ext cx="3905" cy="95"/>
              </a:xfrm>
              <a:prstGeom prst="straightConnector1">
                <a:avLst/>
              </a:prstGeom>
              <a:noFill/>
              <a:ln w="25400">
                <a:solidFill>
                  <a:srgbClr val="F79646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524" y="95"/>
              <a:ext cx="10191" cy="3619"/>
            </a:xfrm>
            <a:prstGeom prst="rect">
              <a:avLst/>
            </a:prstGeom>
            <a:solidFill>
              <a:srgbClr val="F79646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SENSORS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8859" y="95"/>
              <a:ext cx="10192" cy="3619"/>
            </a:xfrm>
            <a:prstGeom prst="rect">
              <a:avLst/>
            </a:prstGeom>
            <a:solidFill>
              <a:srgbClr val="F79646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NEURONS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9433" y="0"/>
              <a:ext cx="10192" cy="3619"/>
            </a:xfrm>
            <a:prstGeom prst="rect">
              <a:avLst/>
            </a:prstGeom>
            <a:solidFill>
              <a:srgbClr val="F79646"/>
            </a:solidFill>
            <a:ln w="38100">
              <a:solidFill>
                <a:srgbClr val="FFFFF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MOTORS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TS010107971</Template>
  <TotalTime>711</TotalTime>
  <Words>475</Words>
  <Application>Microsoft Office PowerPoint</Application>
  <PresentationFormat>On-screen Show (4:3)</PresentationFormat>
  <Paragraphs>74</Paragraphs>
  <Slides>13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Learning Hunting behavior in cubs through observation and Imitation</vt:lpstr>
      <vt:lpstr>Slide 2</vt:lpstr>
      <vt:lpstr>Aim of the Project</vt:lpstr>
      <vt:lpstr>Motivation</vt:lpstr>
      <vt:lpstr>Overall Process</vt:lpstr>
      <vt:lpstr>Phase 1</vt:lpstr>
      <vt:lpstr>Phase II</vt:lpstr>
      <vt:lpstr>Phase III</vt:lpstr>
      <vt:lpstr>Neural Model</vt:lpstr>
      <vt:lpstr>Current Progress</vt:lpstr>
      <vt:lpstr>Current Progress</vt:lpstr>
      <vt:lpstr>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Hunting behavior in cubs through observation and Imitation</dc:title>
  <dc:creator>Prag</dc:creator>
  <cp:lastModifiedBy>Prag</cp:lastModifiedBy>
  <cp:revision>40</cp:revision>
  <dcterms:created xsi:type="dcterms:W3CDTF">2012-03-06T09:36:31Z</dcterms:created>
  <dcterms:modified xsi:type="dcterms:W3CDTF">2012-03-06T21:36:25Z</dcterms:modified>
</cp:coreProperties>
</file>