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73" r:id="rId6"/>
    <p:sldId id="259" r:id="rId7"/>
    <p:sldId id="272" r:id="rId8"/>
    <p:sldId id="270" r:id="rId9"/>
    <p:sldId id="261" r:id="rId10"/>
    <p:sldId id="260" r:id="rId11"/>
    <p:sldId id="262" r:id="rId12"/>
    <p:sldId id="263" r:id="rId13"/>
    <p:sldId id="274" r:id="rId14"/>
    <p:sldId id="267" r:id="rId15"/>
    <p:sldId id="264" r:id="rId16"/>
    <p:sldId id="269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9291" autoAdjust="0"/>
  </p:normalViewPr>
  <p:slideViewPr>
    <p:cSldViewPr>
      <p:cViewPr varScale="1">
        <p:scale>
          <a:sx n="55" d="100"/>
          <a:sy n="55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agadheesh\CS_UCLA\SPRING_2012\CS224\PROJEC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v>My Approach</c:v>
          </c:tx>
          <c:marker>
            <c:symbol val="none"/>
          </c:marker>
          <c:cat>
            <c:numLit>
              <c:formatCode>General</c:formatCode>
              <c:ptCount val="5"/>
              <c:pt idx="0">
                <c:v>20</c:v>
              </c:pt>
              <c:pt idx="1">
                <c:v>40</c:v>
              </c:pt>
              <c:pt idx="2">
                <c:v>60</c:v>
              </c:pt>
              <c:pt idx="3">
                <c:v>80</c:v>
              </c:pt>
              <c:pt idx="4">
                <c:v>100</c:v>
              </c:pt>
            </c:numLit>
          </c:cat>
          <c:val>
            <c:numRef>
              <c:f>Sheet3!$H$23:$H$27</c:f>
              <c:numCache>
                <c:formatCode>General</c:formatCode>
                <c:ptCount val="5"/>
                <c:pt idx="0">
                  <c:v>31</c:v>
                </c:pt>
                <c:pt idx="1">
                  <c:v>60.75</c:v>
                </c:pt>
                <c:pt idx="2">
                  <c:v>84.75</c:v>
                </c:pt>
                <c:pt idx="3">
                  <c:v>164.5</c:v>
                </c:pt>
                <c:pt idx="4">
                  <c:v>385.75</c:v>
                </c:pt>
              </c:numCache>
            </c:numRef>
          </c:val>
        </c:ser>
        <c:ser>
          <c:idx val="1"/>
          <c:order val="1"/>
          <c:tx>
            <c:v>BaseLine Method</c:v>
          </c:tx>
          <c:marker>
            <c:symbol val="none"/>
          </c:marker>
          <c:cat>
            <c:numLit>
              <c:formatCode>General</c:formatCode>
              <c:ptCount val="5"/>
              <c:pt idx="0">
                <c:v>20</c:v>
              </c:pt>
              <c:pt idx="1">
                <c:v>40</c:v>
              </c:pt>
              <c:pt idx="2">
                <c:v>60</c:v>
              </c:pt>
              <c:pt idx="3">
                <c:v>80</c:v>
              </c:pt>
              <c:pt idx="4">
                <c:v>100</c:v>
              </c:pt>
            </c:numLit>
          </c:cat>
          <c:val>
            <c:numRef>
              <c:f>Sheet3!$I$23:$I$27</c:f>
              <c:numCache>
                <c:formatCode>General</c:formatCode>
                <c:ptCount val="5"/>
                <c:pt idx="0">
                  <c:v>135.5</c:v>
                </c:pt>
                <c:pt idx="1">
                  <c:v>214.25</c:v>
                </c:pt>
                <c:pt idx="2">
                  <c:v>310.75</c:v>
                </c:pt>
                <c:pt idx="3">
                  <c:v>528</c:v>
                </c:pt>
                <c:pt idx="4">
                  <c:v>1283</c:v>
                </c:pt>
              </c:numCache>
            </c:numRef>
          </c:val>
        </c:ser>
        <c:marker val="1"/>
        <c:axId val="103218176"/>
        <c:axId val="103150336"/>
      </c:lineChart>
      <c:catAx>
        <c:axId val="103218176"/>
        <c:scaling>
          <c:orientation val="minMax"/>
        </c:scaling>
        <c:axPos val="b"/>
        <c:numFmt formatCode="General" sourceLinked="1"/>
        <c:tickLblPos val="nextTo"/>
        <c:crossAx val="103150336"/>
        <c:crosses val="autoZero"/>
        <c:auto val="1"/>
        <c:lblAlgn val="ctr"/>
        <c:lblOffset val="100"/>
      </c:catAx>
      <c:valAx>
        <c:axId val="103150336"/>
        <c:scaling>
          <c:orientation val="minMax"/>
        </c:scaling>
        <c:axPos val="l"/>
        <c:majorGridlines/>
        <c:numFmt formatCode="General" sourceLinked="1"/>
        <c:tickLblPos val="nextTo"/>
        <c:crossAx val="1032181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7436A-B917-4A07-8207-1A7A09DD5CF4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690D6-07B7-4CBA-982F-F5B04E67B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haplotype</a:t>
            </a:r>
            <a:r>
              <a:rPr lang="en-US" dirty="0" smtClean="0"/>
              <a:t> information is very important to many genomic analyses such as the analysis of potential association between certain diseases and genetic variations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Haplotype</a:t>
            </a:r>
            <a:r>
              <a:rPr lang="en-US" dirty="0" smtClean="0"/>
              <a:t> information is centric to the study of DNA variation.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90D6-07B7-4CBA-982F-F5B04E67B30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90D6-07B7-4CBA-982F-F5B04E67B3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Length of Reads not greater than</a:t>
            </a:r>
            <a:r>
              <a:rPr lang="en-US" baseline="0" dirty="0" smtClean="0"/>
              <a:t> 2 * (Size of </a:t>
            </a:r>
            <a:r>
              <a:rPr lang="en-US" baseline="0" dirty="0" err="1" smtClean="0"/>
              <a:t>Haplotype</a:t>
            </a:r>
            <a:r>
              <a:rPr lang="en-US" baseline="0" dirty="0" smtClean="0"/>
              <a:t> / Number of Reads)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90D6-07B7-4CBA-982F-F5B04E67B30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90D6-07B7-4CBA-982F-F5B04E67B30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90D6-07B7-4CBA-982F-F5B04E67B3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90D6-07B7-4CBA-982F-F5B04E67B30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minimum error correction in the matrix itself which needs minimum no. of flips</a:t>
            </a:r>
          </a:p>
          <a:p>
            <a:pPr lvl="1"/>
            <a:r>
              <a:rPr lang="en-US" dirty="0" smtClean="0"/>
              <a:t>Find corresponding </a:t>
            </a:r>
            <a:r>
              <a:rPr lang="en-US" dirty="0" err="1" smtClean="0"/>
              <a:t>haplotypes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90D6-07B7-4CBA-982F-F5B04E67B30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90D6-07B7-4CBA-982F-F5B04E67B30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65AD-62F0-468C-B353-6FEBF92B7DC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B02AB5F-9EAC-4BF2-8ADE-0DCC394F3E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65AD-62F0-468C-B353-6FEBF92B7DC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AB5F-9EAC-4BF2-8ADE-0DCC394F3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B02AB5F-9EAC-4BF2-8ADE-0DCC394F3E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65AD-62F0-468C-B353-6FEBF92B7DC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65AD-62F0-468C-B353-6FEBF92B7DC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B02AB5F-9EAC-4BF2-8ADE-0DCC394F3E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65AD-62F0-468C-B353-6FEBF92B7DC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B02AB5F-9EAC-4BF2-8ADE-0DCC394F3E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6AD65AD-62F0-468C-B353-6FEBF92B7DC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AB5F-9EAC-4BF2-8ADE-0DCC394F3E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65AD-62F0-468C-B353-6FEBF92B7DC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B02AB5F-9EAC-4BF2-8ADE-0DCC394F3E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65AD-62F0-468C-B353-6FEBF92B7DC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B02AB5F-9EAC-4BF2-8ADE-0DCC394F3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65AD-62F0-468C-B353-6FEBF92B7DC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02AB5F-9EAC-4BF2-8ADE-0DCC394F3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B02AB5F-9EAC-4BF2-8ADE-0DCC394F3E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65AD-62F0-468C-B353-6FEBF92B7DC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B02AB5F-9EAC-4BF2-8ADE-0DCC394F3E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6AD65AD-62F0-468C-B353-6FEBF92B7DC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6AD65AD-62F0-468C-B353-6FEBF92B7DC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B02AB5F-9EAC-4BF2-8ADE-0DCC394F3E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Pragadheeshwaran </a:t>
            </a:r>
            <a:r>
              <a:rPr lang="en-US" sz="2400" dirty="0" err="1" smtClean="0"/>
              <a:t>thirumurthi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UCLA ID: 904-000-582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9: </a:t>
            </a:r>
            <a:r>
              <a:rPr lang="en-US" dirty="0" err="1" smtClean="0"/>
              <a:t>Haplotype</a:t>
            </a:r>
            <a:r>
              <a:rPr lang="en-US" dirty="0" smtClean="0"/>
              <a:t> Assembly (Difficulty Level: Medium)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 – Brute Force Approach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Generate all possible combinations of </a:t>
            </a:r>
            <a:r>
              <a:rPr lang="en-US" dirty="0" err="1" smtClean="0"/>
              <a:t>Haplotype</a:t>
            </a:r>
            <a:r>
              <a:rPr lang="en-US" dirty="0" smtClean="0"/>
              <a:t> (h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Find Complementary </a:t>
            </a:r>
            <a:r>
              <a:rPr lang="en-US" dirty="0" err="1" smtClean="0"/>
              <a:t>Haplotype</a:t>
            </a:r>
            <a:r>
              <a:rPr lang="en-US" dirty="0" smtClean="0"/>
              <a:t> sequence (h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Choose the </a:t>
            </a:r>
            <a:r>
              <a:rPr lang="en-US" dirty="0" err="1" smtClean="0"/>
              <a:t>haplotypes</a:t>
            </a:r>
            <a:r>
              <a:rPr lang="en-US" dirty="0" smtClean="0"/>
              <a:t> (h</a:t>
            </a:r>
            <a:r>
              <a:rPr lang="en-US" baseline="-25000" dirty="0" smtClean="0"/>
              <a:t>0</a:t>
            </a:r>
            <a:r>
              <a:rPr lang="en-US" dirty="0" smtClean="0"/>
              <a:t>, h</a:t>
            </a:r>
            <a:r>
              <a:rPr lang="en-US" baseline="-25000" dirty="0" smtClean="0"/>
              <a:t>1</a:t>
            </a:r>
            <a:r>
              <a:rPr lang="en-US" dirty="0" smtClean="0"/>
              <a:t>) with minimum error</a:t>
            </a:r>
          </a:p>
          <a:p>
            <a:r>
              <a:rPr lang="en-US" dirty="0" smtClean="0"/>
              <a:t>Complexity O(m * 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 – Number of Reads</a:t>
            </a:r>
          </a:p>
          <a:p>
            <a:pPr lvl="1"/>
            <a:r>
              <a:rPr lang="en-US" dirty="0" smtClean="0"/>
              <a:t>n – Length of the </a:t>
            </a:r>
            <a:r>
              <a:rPr lang="en-US" dirty="0" err="1" smtClean="0"/>
              <a:t>Haplotype</a:t>
            </a:r>
            <a:endParaRPr lang="en-US" dirty="0" smtClean="0"/>
          </a:p>
          <a:p>
            <a:pPr lvl="2"/>
            <a:r>
              <a:rPr lang="en-US" dirty="0" smtClean="0"/>
              <a:t>Number of positions where it does not contain a hole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Approach – Complimentary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Split the matrix into two</a:t>
            </a:r>
          </a:p>
          <a:p>
            <a:r>
              <a:rPr lang="en-US" dirty="0" smtClean="0"/>
              <a:t>Distance between reads  - O(m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Divide ‘m’ reads into two subsets</a:t>
            </a:r>
          </a:p>
          <a:p>
            <a:pPr lvl="1"/>
            <a:r>
              <a:rPr lang="en-US" dirty="0" smtClean="0"/>
              <a:t>Divide Matrix M into M</a:t>
            </a:r>
            <a:r>
              <a:rPr lang="en-US" baseline="-25000" dirty="0" smtClean="0"/>
              <a:t>1</a:t>
            </a:r>
            <a:r>
              <a:rPr lang="en-US" dirty="0" smtClean="0"/>
              <a:t> and M</a:t>
            </a:r>
            <a:r>
              <a:rPr lang="en-US" baseline="-25000" dirty="0" smtClean="0"/>
              <a:t>2</a:t>
            </a:r>
            <a:r>
              <a:rPr lang="en-US" dirty="0" smtClean="0"/>
              <a:t> such that rows are non conflicting</a:t>
            </a:r>
            <a:endParaRPr lang="en-US" baseline="-25000" dirty="0" smtClean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 smtClean="0">
                <a:solidFill>
                  <a:schemeClr val="tx1"/>
                </a:solidFill>
              </a:rPr>
              <a:t>Find possible </a:t>
            </a:r>
            <a:r>
              <a:rPr lang="en-US" sz="2700" dirty="0" err="1" smtClean="0">
                <a:solidFill>
                  <a:schemeClr val="tx1"/>
                </a:solidFill>
              </a:rPr>
              <a:t>haplotypes</a:t>
            </a:r>
            <a:r>
              <a:rPr lang="en-US" sz="2700" dirty="0" smtClean="0">
                <a:solidFill>
                  <a:schemeClr val="tx1"/>
                </a:solidFill>
              </a:rPr>
              <a:t> and see minimum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Approach – Read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172200" y="2743200"/>
            <a:ext cx="1295400" cy="685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Approach – </a:t>
            </a:r>
            <a:r>
              <a:rPr lang="en-US" dirty="0" err="1" smtClean="0"/>
              <a:t>Haplotype</a:t>
            </a:r>
            <a:r>
              <a:rPr lang="en-US" dirty="0" smtClean="0"/>
              <a:t>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6172200" y="2743200"/>
            <a:ext cx="1295400" cy="685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42672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Tradeoff between Accuracy and time</a:t>
            </a:r>
          </a:p>
          <a:p>
            <a:r>
              <a:rPr lang="en-US" dirty="0" smtClean="0"/>
              <a:t>Parallelize code by using multiple threads through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Lot of condition checks which increases computation cost</a:t>
            </a:r>
          </a:p>
          <a:p>
            <a:r>
              <a:rPr lang="en-US" dirty="0" smtClean="0"/>
              <a:t>Read Matrix size = 50 * 500</a:t>
            </a:r>
          </a:p>
          <a:p>
            <a:pPr lvl="1"/>
            <a:r>
              <a:rPr lang="en-US" dirty="0" smtClean="0"/>
              <a:t>50 Reads</a:t>
            </a:r>
          </a:p>
          <a:p>
            <a:pPr lvl="1"/>
            <a:r>
              <a:rPr lang="en-US" dirty="0" smtClean="0"/>
              <a:t>Length of </a:t>
            </a:r>
            <a:r>
              <a:rPr lang="en-US" dirty="0" err="1" smtClean="0"/>
              <a:t>Haplotype</a:t>
            </a:r>
            <a:r>
              <a:rPr lang="en-US" dirty="0" smtClean="0"/>
              <a:t> is 500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4648200" y="1600200"/>
          <a:ext cx="41910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Haplotype</a:t>
            </a:r>
            <a:r>
              <a:rPr lang="en-US" dirty="0" smtClean="0"/>
              <a:t> Length </a:t>
            </a:r>
            <a:r>
              <a:rPr lang="en-US" dirty="0" err="1" smtClean="0"/>
              <a:t>vs</a:t>
            </a:r>
            <a:r>
              <a:rPr lang="en-US" dirty="0" smtClean="0"/>
              <a:t> Computational Time</a:t>
            </a:r>
          </a:p>
          <a:p>
            <a:r>
              <a:rPr lang="en-US" dirty="0" smtClean="0"/>
              <a:t>Read error rate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Haplotype</a:t>
            </a:r>
            <a:r>
              <a:rPr lang="en-US" dirty="0" smtClean="0"/>
              <a:t> accuracy</a:t>
            </a:r>
          </a:p>
          <a:p>
            <a:r>
              <a:rPr lang="en-US" dirty="0" smtClean="0"/>
              <a:t>Gaps is Reads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Haplotype</a:t>
            </a:r>
            <a:r>
              <a:rPr lang="en-US" dirty="0" smtClean="0"/>
              <a:t> accuracy</a:t>
            </a:r>
          </a:p>
          <a:p>
            <a:r>
              <a:rPr lang="en-US" dirty="0" smtClean="0"/>
              <a:t>Improvement after Parallelization</a:t>
            </a:r>
          </a:p>
          <a:p>
            <a:r>
              <a:rPr lang="en-US" dirty="0" smtClean="0"/>
              <a:t>Baseline method </a:t>
            </a:r>
            <a:r>
              <a:rPr lang="en-US" dirty="0" err="1" smtClean="0"/>
              <a:t>vs</a:t>
            </a:r>
            <a:r>
              <a:rPr lang="en-US" dirty="0" smtClean="0"/>
              <a:t> My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MEC model</a:t>
            </a:r>
          </a:p>
          <a:p>
            <a:pPr lvl="1"/>
            <a:r>
              <a:rPr lang="en-US" dirty="0" smtClean="0"/>
              <a:t>Low error rate and Low missing values</a:t>
            </a:r>
          </a:p>
          <a:p>
            <a:r>
              <a:rPr lang="en-US" dirty="0" smtClean="0"/>
              <a:t>Dynamic Programming</a:t>
            </a:r>
          </a:p>
          <a:p>
            <a:pPr lvl="1"/>
            <a:r>
              <a:rPr lang="en-US" dirty="0" smtClean="0"/>
              <a:t>O(m * 2</a:t>
            </a:r>
            <a:r>
              <a:rPr lang="en-US" baseline="30000" dirty="0" smtClean="0"/>
              <a:t>k </a:t>
            </a:r>
            <a:r>
              <a:rPr lang="en-US" dirty="0" smtClean="0"/>
              <a:t>* n)</a:t>
            </a:r>
          </a:p>
          <a:p>
            <a:pPr lvl="2"/>
            <a:r>
              <a:rPr lang="en-US" dirty="0" smtClean="0"/>
              <a:t>m - Number of Reads</a:t>
            </a:r>
          </a:p>
          <a:p>
            <a:pPr lvl="2"/>
            <a:r>
              <a:rPr lang="en-US" dirty="0" smtClean="0"/>
              <a:t>n - Total number of SNPs / fragment Reads</a:t>
            </a:r>
          </a:p>
          <a:p>
            <a:pPr lvl="2"/>
            <a:r>
              <a:rPr lang="en-US" dirty="0" smtClean="0"/>
              <a:t>k – Length of longest Read</a:t>
            </a:r>
          </a:p>
          <a:p>
            <a:r>
              <a:rPr lang="en-US" dirty="0" smtClean="0"/>
              <a:t>All existing exact algorithms are NP Hard (including Dynamic Programming)</a:t>
            </a:r>
          </a:p>
          <a:p>
            <a:r>
              <a:rPr lang="en-US" dirty="0" smtClean="0"/>
              <a:t>Explore Heuristic Approach </a:t>
            </a:r>
          </a:p>
          <a:p>
            <a:pPr lvl="1"/>
            <a:r>
              <a:rPr lang="en-US" dirty="0" err="1" smtClean="0"/>
              <a:t>Haplotype</a:t>
            </a:r>
            <a:r>
              <a:rPr lang="en-US" dirty="0" smtClean="0"/>
              <a:t> fragments are treated as Markov Process</a:t>
            </a:r>
          </a:p>
          <a:p>
            <a:r>
              <a:rPr lang="en-US" dirty="0" smtClean="0"/>
              <a:t>Constructing </a:t>
            </a:r>
            <a:r>
              <a:rPr lang="en-US" dirty="0" err="1" smtClean="0"/>
              <a:t>haplotypes</a:t>
            </a:r>
            <a:r>
              <a:rPr lang="en-US" dirty="0" smtClean="0"/>
              <a:t> having genotype information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– Room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Performance Improvement and Better Parallelization</a:t>
            </a:r>
          </a:p>
          <a:p>
            <a:r>
              <a:rPr lang="en-US" dirty="0" smtClean="0"/>
              <a:t>Greater error rate in the read matrix</a:t>
            </a:r>
          </a:p>
          <a:p>
            <a:r>
              <a:rPr lang="en-US" dirty="0" smtClean="0"/>
              <a:t>Larger size of the </a:t>
            </a:r>
            <a:r>
              <a:rPr lang="en-US" dirty="0" err="1" smtClean="0"/>
              <a:t>Haplotype</a:t>
            </a:r>
            <a:r>
              <a:rPr lang="en-US" dirty="0" smtClean="0"/>
              <a:t>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Russell Schwartz</a:t>
            </a:r>
            <a:r>
              <a:rPr lang="en-US" dirty="0" smtClean="0"/>
              <a:t>, "Theory And Algorithms For The </a:t>
            </a:r>
            <a:r>
              <a:rPr lang="en-US" dirty="0" err="1" smtClean="0"/>
              <a:t>Haplotype</a:t>
            </a:r>
            <a:r>
              <a:rPr lang="en-US" dirty="0" smtClean="0"/>
              <a:t> Assembly Problem“</a:t>
            </a:r>
            <a:endParaRPr lang="en-US" i="1" dirty="0" smtClean="0"/>
          </a:p>
          <a:p>
            <a:r>
              <a:rPr lang="en-US" i="1" dirty="0" smtClean="0"/>
              <a:t>Dan He, Arthur </a:t>
            </a:r>
            <a:r>
              <a:rPr lang="en-US" i="1" dirty="0" err="1" smtClean="0"/>
              <a:t>Choi</a:t>
            </a:r>
            <a:r>
              <a:rPr lang="en-US" i="1" dirty="0" smtClean="0"/>
              <a:t>, Knot </a:t>
            </a:r>
            <a:r>
              <a:rPr lang="en-US" i="1" dirty="0" err="1" smtClean="0"/>
              <a:t>Pipatsrisawat</a:t>
            </a:r>
            <a:r>
              <a:rPr lang="en-US" i="1" dirty="0" smtClean="0"/>
              <a:t>, </a:t>
            </a:r>
            <a:r>
              <a:rPr lang="en-US" i="1" dirty="0" err="1" smtClean="0"/>
              <a:t>Adnan</a:t>
            </a:r>
            <a:r>
              <a:rPr lang="en-US" i="1" dirty="0" smtClean="0"/>
              <a:t> </a:t>
            </a:r>
            <a:r>
              <a:rPr lang="en-US" i="1" dirty="0" err="1" smtClean="0"/>
              <a:t>Darwiche</a:t>
            </a:r>
            <a:r>
              <a:rPr lang="en-US" dirty="0" smtClean="0"/>
              <a:t>, </a:t>
            </a:r>
            <a:r>
              <a:rPr lang="en-US" i="1" dirty="0" smtClean="0"/>
              <a:t>Eleazar Eskin</a:t>
            </a:r>
            <a:r>
              <a:rPr lang="en-US" dirty="0" smtClean="0"/>
              <a:t> "Optimal algorithms for </a:t>
            </a:r>
            <a:r>
              <a:rPr lang="en-US" dirty="0" err="1" smtClean="0"/>
              <a:t>haplotype</a:t>
            </a:r>
            <a:r>
              <a:rPr lang="en-US" dirty="0" smtClean="0"/>
              <a:t> assembly from whole-genome sequence data"</a:t>
            </a:r>
          </a:p>
          <a:p>
            <a:r>
              <a:rPr lang="en-US" i="1" dirty="0" err="1" smtClean="0"/>
              <a:t>Seung</a:t>
            </a:r>
            <a:r>
              <a:rPr lang="en-US" i="1" dirty="0" smtClean="0"/>
              <a:t>-Ho Kang, In-</a:t>
            </a:r>
            <a:r>
              <a:rPr lang="en-US" i="1" dirty="0" err="1" smtClean="0"/>
              <a:t>Seon</a:t>
            </a:r>
            <a:r>
              <a:rPr lang="en-US" i="1" dirty="0" smtClean="0"/>
              <a:t> </a:t>
            </a:r>
            <a:r>
              <a:rPr lang="en-US" i="1" dirty="0" err="1" smtClean="0"/>
              <a:t>Jeong</a:t>
            </a:r>
            <a:r>
              <a:rPr lang="en-US" i="1" dirty="0" smtClean="0"/>
              <a:t>, Hwan-</a:t>
            </a:r>
            <a:r>
              <a:rPr lang="en-US" i="1" dirty="0" err="1" smtClean="0"/>
              <a:t>Gue</a:t>
            </a:r>
            <a:r>
              <a:rPr lang="en-US" i="1" dirty="0" smtClean="0"/>
              <a:t> Cho, </a:t>
            </a:r>
            <a:r>
              <a:rPr lang="en-US" i="1" dirty="0" err="1" smtClean="0"/>
              <a:t>Hyeong-Seok</a:t>
            </a:r>
            <a:r>
              <a:rPr lang="en-US" i="1" dirty="0" smtClean="0"/>
              <a:t> Lim</a:t>
            </a:r>
            <a:r>
              <a:rPr lang="en-US" dirty="0" smtClean="0"/>
              <a:t>, "</a:t>
            </a:r>
            <a:r>
              <a:rPr lang="en-US" dirty="0" err="1" smtClean="0"/>
              <a:t>HapAssembler</a:t>
            </a:r>
            <a:r>
              <a:rPr lang="en-US" dirty="0" smtClean="0"/>
              <a:t>: A web server for </a:t>
            </a:r>
            <a:r>
              <a:rPr lang="en-US" dirty="0" err="1" smtClean="0"/>
              <a:t>haplotype</a:t>
            </a:r>
            <a:r>
              <a:rPr lang="en-US" dirty="0" smtClean="0"/>
              <a:t> assembly from SNP fragments using genetic algorithm"</a:t>
            </a:r>
          </a:p>
          <a:p>
            <a:r>
              <a:rPr lang="en-US" i="1" dirty="0" smtClean="0"/>
              <a:t>R </a:t>
            </a:r>
            <a:r>
              <a:rPr lang="en-US" i="1" dirty="0" err="1" smtClean="0"/>
              <a:t>Lippert</a:t>
            </a:r>
            <a:r>
              <a:rPr lang="en-US" i="1" dirty="0" smtClean="0"/>
              <a:t>, R Schwartz, G </a:t>
            </a:r>
            <a:r>
              <a:rPr lang="en-US" i="1" dirty="0" err="1" smtClean="0"/>
              <a:t>Lancia</a:t>
            </a:r>
            <a:r>
              <a:rPr lang="en-US" dirty="0" smtClean="0"/>
              <a:t>, "Algorithmic strategies for the single nucleotide polymorphism </a:t>
            </a:r>
            <a:r>
              <a:rPr lang="en-US" dirty="0" err="1" smtClean="0"/>
              <a:t>haplotype</a:t>
            </a:r>
            <a:r>
              <a:rPr lang="en-US" dirty="0" smtClean="0"/>
              <a:t> assembly problem"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Introduction - </a:t>
            </a:r>
            <a:r>
              <a:rPr lang="en-US" dirty="0" err="1" smtClean="0"/>
              <a:t>Haplotype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Genomes of 2 humans - Identical at 99% of positions</a:t>
            </a:r>
          </a:p>
          <a:p>
            <a:r>
              <a:rPr lang="en-US" dirty="0" smtClean="0"/>
              <a:t>SNPs  - The positions of variations.</a:t>
            </a:r>
          </a:p>
          <a:p>
            <a:r>
              <a:rPr lang="en-US" dirty="0" smtClean="0"/>
              <a:t>Only two of four nucleotides are observed in most SNPs</a:t>
            </a:r>
          </a:p>
          <a:p>
            <a:r>
              <a:rPr lang="en-US" dirty="0" smtClean="0"/>
              <a:t>So Chromosomes can be viewed as Binary Strings</a:t>
            </a:r>
          </a:p>
          <a:p>
            <a:r>
              <a:rPr lang="en-US" dirty="0" smtClean="0"/>
              <a:t>These binary strings are called </a:t>
            </a:r>
            <a:r>
              <a:rPr lang="en-US" dirty="0" err="1" smtClean="0"/>
              <a:t>Haplotype</a:t>
            </a:r>
            <a:endParaRPr lang="en-US" dirty="0" smtClean="0"/>
          </a:p>
          <a:p>
            <a:pPr lvl="1"/>
            <a:r>
              <a:rPr lang="en-US" dirty="0" smtClean="0"/>
              <a:t>Set of SNPs on a single chromosome</a:t>
            </a:r>
          </a:p>
          <a:p>
            <a:pPr lvl="1"/>
            <a:r>
              <a:rPr lang="en-US" dirty="0" smtClean="0"/>
              <a:t>Particular combination of alleles along a chromosome</a:t>
            </a:r>
          </a:p>
          <a:p>
            <a:r>
              <a:rPr lang="en-US" dirty="0" smtClean="0"/>
              <a:t>For diploid organisms  - 2 </a:t>
            </a:r>
            <a:r>
              <a:rPr lang="en-US" dirty="0" err="1" smtClean="0"/>
              <a:t>haplotypes</a:t>
            </a:r>
            <a:r>
              <a:rPr lang="en-US" dirty="0" smtClean="0"/>
              <a:t> per individual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Motivation – </a:t>
            </a:r>
            <a:r>
              <a:rPr lang="en-US" dirty="0" err="1" smtClean="0"/>
              <a:t>Haplotype</a:t>
            </a:r>
            <a:r>
              <a:rPr lang="en-US" dirty="0" smtClean="0"/>
              <a:t>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HapMap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Study of DNA variation</a:t>
            </a:r>
          </a:p>
          <a:p>
            <a:r>
              <a:rPr lang="en-US" dirty="0" err="1" smtClean="0"/>
              <a:t>Haplotype</a:t>
            </a:r>
            <a:r>
              <a:rPr lang="en-US" dirty="0" smtClean="0"/>
              <a:t> has all SNP information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haplotype</a:t>
            </a:r>
            <a:r>
              <a:rPr lang="en-US" dirty="0" smtClean="0"/>
              <a:t> information </a:t>
            </a:r>
          </a:p>
          <a:p>
            <a:pPr lvl="1"/>
            <a:r>
              <a:rPr lang="en-US" dirty="0" smtClean="0"/>
              <a:t>Association between certain diseases and genetic variations</a:t>
            </a:r>
          </a:p>
          <a:p>
            <a:r>
              <a:rPr lang="en-US" dirty="0" smtClean="0"/>
              <a:t>More information content than individual SNPs or genotype in disease association studies</a:t>
            </a:r>
          </a:p>
          <a:p>
            <a:r>
              <a:rPr lang="en-US" dirty="0" smtClean="0"/>
              <a:t>Easy to construct genotype from </a:t>
            </a:r>
            <a:r>
              <a:rPr lang="en-US" dirty="0" err="1" smtClean="0"/>
              <a:t>haplotype</a:t>
            </a:r>
            <a:r>
              <a:rPr lang="en-US" dirty="0" smtClean="0"/>
              <a:t>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– </a:t>
            </a:r>
            <a:r>
              <a:rPr lang="en-US" dirty="0" err="1" smtClean="0"/>
              <a:t>Haplotype</a:t>
            </a:r>
            <a:r>
              <a:rPr lang="en-US" dirty="0" smtClean="0"/>
              <a:t>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Finding the pair of </a:t>
            </a:r>
            <a:r>
              <a:rPr lang="en-US" dirty="0" err="1" smtClean="0"/>
              <a:t>haplotypes</a:t>
            </a:r>
            <a:r>
              <a:rPr lang="en-US" dirty="0" smtClean="0"/>
              <a:t> from a number of their aligned SNP fragments (Reads)</a:t>
            </a:r>
          </a:p>
          <a:p>
            <a:pPr lvl="1"/>
            <a:r>
              <a:rPr lang="en-US" dirty="0" smtClean="0"/>
              <a:t>Given the collection of reads/fragments</a:t>
            </a:r>
          </a:p>
          <a:p>
            <a:pPr lvl="1"/>
            <a:r>
              <a:rPr lang="en-US" dirty="0" smtClean="0"/>
              <a:t>Location of reads/fragments by mapping it to a reference genome</a:t>
            </a:r>
          </a:p>
          <a:p>
            <a:pPr lvl="1"/>
            <a:r>
              <a:rPr lang="en-US" dirty="0" smtClean="0"/>
              <a:t>SNP fragments with error and missing data</a:t>
            </a:r>
          </a:p>
          <a:p>
            <a:r>
              <a:rPr lang="en-US" dirty="0" smtClean="0"/>
              <a:t>Also called Single Individual </a:t>
            </a:r>
            <a:r>
              <a:rPr lang="en-US" dirty="0" err="1" smtClean="0"/>
              <a:t>Haplotyping</a:t>
            </a:r>
            <a:r>
              <a:rPr lang="en-US" dirty="0" smtClean="0"/>
              <a:t> (SIH)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Understanding – </a:t>
            </a:r>
            <a:r>
              <a:rPr lang="en-US" dirty="0" err="1" smtClean="0"/>
              <a:t>Haplotype</a:t>
            </a:r>
            <a:r>
              <a:rPr lang="en-US" dirty="0" smtClean="0"/>
              <a:t> Assembly</a:t>
            </a:r>
            <a:br>
              <a:rPr lang="en-US" dirty="0" smtClean="0"/>
            </a:br>
            <a:r>
              <a:rPr lang="en-US" dirty="0" smtClean="0"/>
              <a:t>(From Project Slide)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14112"/>
            <a:ext cx="8305800" cy="440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Reads generated from </a:t>
            </a:r>
            <a:r>
              <a:rPr lang="en-US" dirty="0" err="1" smtClean="0"/>
              <a:t>Haplotype</a:t>
            </a:r>
            <a:r>
              <a:rPr lang="en-US" dirty="0" smtClean="0"/>
              <a:t> fragment</a:t>
            </a:r>
          </a:p>
          <a:p>
            <a:pPr lvl="1"/>
            <a:r>
              <a:rPr lang="en-US" dirty="0" smtClean="0"/>
              <a:t>Reference Genome to find SNP positions</a:t>
            </a:r>
          </a:p>
          <a:p>
            <a:pPr lvl="1"/>
            <a:r>
              <a:rPr lang="en-US" dirty="0" smtClean="0"/>
              <a:t>Read matrix  R </a:t>
            </a:r>
            <a:r>
              <a:rPr lang="en-US" baseline="-25000" dirty="0" smtClean="0"/>
              <a:t>m x n</a:t>
            </a:r>
          </a:p>
          <a:p>
            <a:pPr lvl="2"/>
            <a:r>
              <a:rPr lang="en-US" dirty="0" smtClean="0"/>
              <a:t>m - to denote the number of reads</a:t>
            </a:r>
          </a:p>
          <a:p>
            <a:pPr lvl="2"/>
            <a:r>
              <a:rPr lang="en-US" dirty="0" smtClean="0"/>
              <a:t>n  - length of the </a:t>
            </a:r>
            <a:r>
              <a:rPr lang="en-US" dirty="0" err="1" smtClean="0"/>
              <a:t>Haplotype</a:t>
            </a:r>
            <a:endParaRPr lang="en-US" dirty="0" smtClean="0"/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A pair of </a:t>
            </a:r>
            <a:r>
              <a:rPr lang="en-US" dirty="0" err="1" smtClean="0"/>
              <a:t>haplotypes</a:t>
            </a:r>
            <a:r>
              <a:rPr lang="en-US" dirty="0" smtClean="0"/>
              <a:t> H = (h</a:t>
            </a:r>
            <a:r>
              <a:rPr lang="en-US" baseline="-25000" dirty="0" smtClean="0"/>
              <a:t>0</a:t>
            </a:r>
            <a:r>
              <a:rPr lang="en-US" dirty="0" smtClean="0"/>
              <a:t>, h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 the output is measured</a:t>
            </a:r>
          </a:p>
          <a:p>
            <a:pPr lvl="2"/>
            <a:r>
              <a:rPr lang="en-US" dirty="0" smtClean="0"/>
              <a:t>Minimize the error function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Reads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2362200"/>
            <a:ext cx="76962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16764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1	0	0	1	1	0	1	1	0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33528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Random Position Chooser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810000" y="2133600"/>
            <a:ext cx="1295400" cy="129540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1600200" y="2133600"/>
            <a:ext cx="2133600" cy="129540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>
            <a:off x="3581400" y="3886200"/>
            <a:ext cx="533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6600" y="4953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r>
              <a:rPr lang="en-US" sz="2800" i="1" dirty="0" smtClean="0"/>
              <a:t>0</a:t>
            </a:r>
            <a:r>
              <a:rPr lang="en-US" sz="2800" dirty="0" smtClean="0"/>
              <a:t>110</a:t>
            </a:r>
            <a:endParaRPr lang="en-US" sz="2800" dirty="0"/>
          </a:p>
        </p:txBody>
      </p:sp>
      <p:cxnSp>
        <p:nvCxnSpPr>
          <p:cNvPr id="23" name="Curved Connector 22"/>
          <p:cNvCxnSpPr>
            <a:stCxn id="9" idx="1"/>
          </p:cNvCxnSpPr>
          <p:nvPr/>
        </p:nvCxnSpPr>
        <p:spPr>
          <a:xfrm rot="10800000" flipH="1" flipV="1">
            <a:off x="1524000" y="3645188"/>
            <a:ext cx="2133600" cy="1841212"/>
          </a:xfrm>
          <a:prstGeom prst="curvedConnector3">
            <a:avLst>
              <a:gd name="adj1" fmla="val -10714"/>
            </a:avLst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7010400" y="51054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96200" y="4953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r>
              <a:rPr lang="en-US" sz="2800" i="1" dirty="0" smtClean="0"/>
              <a:t>1</a:t>
            </a:r>
            <a:r>
              <a:rPr lang="en-US" sz="2800" dirty="0" smtClean="0"/>
              <a:t>110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105400" y="48768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Flip Bits</a:t>
            </a:r>
          </a:p>
          <a:p>
            <a:r>
              <a:rPr lang="en-US" sz="2400" dirty="0" smtClean="0"/>
              <a:t>       Or </a:t>
            </a:r>
          </a:p>
          <a:p>
            <a:r>
              <a:rPr lang="en-US" sz="2400" dirty="0" smtClean="0"/>
              <a:t>Delete Bits</a:t>
            </a:r>
            <a:endParaRPr lang="en-US" sz="2400" dirty="0"/>
          </a:p>
        </p:txBody>
      </p:sp>
      <p:sp>
        <p:nvSpPr>
          <p:cNvPr id="29" name="Right Arrow 28"/>
          <p:cNvSpPr/>
          <p:nvPr/>
        </p:nvSpPr>
        <p:spPr>
          <a:xfrm>
            <a:off x="4419600" y="51816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9" grpId="0" animBg="1"/>
      <p:bldP spid="20" grpId="0"/>
      <p:bldP spid="26" grpId="0" animBg="1"/>
      <p:bldP spid="27" grpId="0"/>
      <p:bldP spid="28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 Matrix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5562600"/>
            <a:ext cx="8503920" cy="5364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029" y="1524000"/>
            <a:ext cx="854159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Speed / Computational time</a:t>
            </a:r>
          </a:p>
          <a:p>
            <a:r>
              <a:rPr lang="en-US" sz="3200" dirty="0" smtClean="0"/>
              <a:t>Accuracy</a:t>
            </a:r>
          </a:p>
          <a:p>
            <a:r>
              <a:rPr lang="en-US" sz="3200" dirty="0" smtClean="0"/>
              <a:t>Read matrix</a:t>
            </a:r>
          </a:p>
          <a:p>
            <a:pPr lvl="1"/>
            <a:r>
              <a:rPr lang="en-US" sz="2800" dirty="0" smtClean="0"/>
              <a:t>Length of </a:t>
            </a:r>
            <a:r>
              <a:rPr lang="en-US" sz="2800" dirty="0" err="1" smtClean="0"/>
              <a:t>haplotype</a:t>
            </a:r>
            <a:endParaRPr lang="en-US" sz="2800" dirty="0" smtClean="0"/>
          </a:p>
          <a:p>
            <a:pPr lvl="1"/>
            <a:r>
              <a:rPr lang="en-US" sz="2800" dirty="0" smtClean="0"/>
              <a:t>Number of Reads</a:t>
            </a:r>
          </a:p>
          <a:p>
            <a:r>
              <a:rPr lang="en-US" sz="3200" dirty="0" smtClean="0"/>
              <a:t>Reads</a:t>
            </a:r>
          </a:p>
          <a:p>
            <a:pPr lvl="1"/>
            <a:r>
              <a:rPr lang="en-US" sz="2800" dirty="0" smtClean="0"/>
              <a:t>Error rate</a:t>
            </a:r>
          </a:p>
          <a:p>
            <a:pPr lvl="1"/>
            <a:r>
              <a:rPr lang="en-US" sz="2800" dirty="0" smtClean="0"/>
              <a:t>Gaps in 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2106</TotalTime>
  <Words>709</Words>
  <Application>Microsoft Office PowerPoint</Application>
  <PresentationFormat>On-screen Show (4:3)</PresentationFormat>
  <Paragraphs>122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Project 9: Haplotype Assembly (Difficulty Level: Medium)</vt:lpstr>
      <vt:lpstr>Biological Introduction - Haplotype</vt:lpstr>
      <vt:lpstr>Problem Motivation – Haplotype Assembly</vt:lpstr>
      <vt:lpstr>Problem Definition – Haplotype Assembly</vt:lpstr>
      <vt:lpstr>Problem Understanding – Haplotype Assembly (From Project Slide)</vt:lpstr>
      <vt:lpstr>Computational Problem</vt:lpstr>
      <vt:lpstr>Generating Reads</vt:lpstr>
      <vt:lpstr>Read Matrix</vt:lpstr>
      <vt:lpstr>Benchmarks</vt:lpstr>
      <vt:lpstr>Baseline Method – Brute Force Approach</vt:lpstr>
      <vt:lpstr>My Approach – Complimentary Subsets</vt:lpstr>
      <vt:lpstr>My Approach – Read Distance</vt:lpstr>
      <vt:lpstr>My Approach – Haplotype Generation</vt:lpstr>
      <vt:lpstr>Results</vt:lpstr>
      <vt:lpstr>Performance Measurement</vt:lpstr>
      <vt:lpstr>Other approaches</vt:lpstr>
      <vt:lpstr>Future Work – Room for Improvement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Prag</dc:creator>
  <cp:lastModifiedBy>Prag</cp:lastModifiedBy>
  <cp:revision>162</cp:revision>
  <dcterms:created xsi:type="dcterms:W3CDTF">2012-05-21T22:19:26Z</dcterms:created>
  <dcterms:modified xsi:type="dcterms:W3CDTF">2012-05-23T20:21:17Z</dcterms:modified>
</cp:coreProperties>
</file>