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38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shal Ramadas" initials="NR" lastIdx="16" clrIdx="0">
    <p:extLst>
      <p:ext uri="{19B8F6BF-5375-455C-9EA6-DF929625EA0E}">
        <p15:presenceInfo xmlns:p15="http://schemas.microsoft.com/office/powerpoint/2012/main" userId="Nishal Ramad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B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–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D8C31-71E8-4319-B5BA-75A5A2150A9F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26B70-8A46-4757-BDC5-7946063A5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04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95B3-3832-40F6-BAFE-4F018F39B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C761D-D3F6-4A6C-9A01-D642E2244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F88FD-5B44-428D-B44A-23CA145C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33D2-2508-4442-976C-B091B6697D19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8F70F-7F97-472E-99D9-D36A09C95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E8D93-2D27-439E-8B3A-B1B6DE92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2782-7F7C-4BA0-AC95-D578CFDA1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3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66D8-2DF1-478D-9366-5018F00E0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541A6-921A-4FAB-8D58-0B1640C05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2D505-6C48-4628-8C51-E9295CAF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33D2-2508-4442-976C-B091B6697D19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5959F-66EA-4B5D-A6FC-2EEEE390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E65C9-42C7-4794-8CE5-587B9A0B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2782-7F7C-4BA0-AC95-D578CFDA1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62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12F5C0-2AB2-427D-AEEE-D1F742BC18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CC8B5-1205-4E4C-86BC-DC307E376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179EA-DD8B-40D0-8C7F-C0271DA8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33D2-2508-4442-976C-B091B6697D19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CD92F-6D86-4702-B4FD-51C624AD8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502E8-95EA-4470-BFA6-1D22A177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2782-7F7C-4BA0-AC95-D578CFDA1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18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7AFC5-7A34-496A-A5F1-C89B4977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58924-57F9-4555-9C8E-63370391A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B36B2-8260-4EE0-A8D6-B6238F82C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33D2-2508-4442-976C-B091B6697D19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B2C36-E221-4C64-AE94-1D360E811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8898E-3E03-4735-A428-A715F2D4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2782-7F7C-4BA0-AC95-D578CFDA1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32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8239-B646-4440-A1D4-9629C89EE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C84FC-9D8D-4387-8044-35BA9EFE7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B62A9-2C5F-4BB6-BABD-885F63AAD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33D2-2508-4442-976C-B091B6697D19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634A6-62BE-4DEA-BB96-705703336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891C3-28F5-4358-820D-F129157A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2782-7F7C-4BA0-AC95-D578CFDA1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74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C698-B3BD-4054-863F-1141DBF0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42F08-D8AE-4934-BC09-D11D40072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D25C3-357B-4EAF-8F06-37C606C20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80BAB-0183-405A-8603-6913C856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33D2-2508-4442-976C-B091B6697D19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47CF9-36C9-4894-81B1-DF2C1F3F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1BB30-CF6C-4B02-98DC-17ABAF474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2782-7F7C-4BA0-AC95-D578CFDA1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72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3606-C996-4791-9B4D-B62A3F389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3DF7C-D438-4BAB-9445-86BB19C03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FD669-B329-41E9-B056-7C1A54852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EBE0B-D8CB-4972-B36D-652605920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230A2C-C267-47D8-8A0D-3DACA8F6B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7232E8-7198-4BF2-83DD-44FACBD80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33D2-2508-4442-976C-B091B6697D19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A0F5C-6326-4B3A-8152-720D6B20D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07F05-ACFF-4E86-950A-556FCB93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2782-7F7C-4BA0-AC95-D578CFDA1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2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AFF4-6607-434E-B3DF-4A0FC5347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5BBB68-722E-4F81-956D-8A6A3A25C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33D2-2508-4442-976C-B091B6697D19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0274E-220B-4704-9D03-2FB505879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00139-C344-44EA-8C50-8AEF1AB6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2782-7F7C-4BA0-AC95-D578CFDA1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47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203CB5-B570-41CC-A68F-64F209E3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33D2-2508-4442-976C-B091B6697D19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75B4A-7FDB-4ECF-AC4E-51061395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91A9F-5FEE-4B37-9A69-DFC99237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2782-7F7C-4BA0-AC95-D578CFDA1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662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EFD9-5062-4D32-A642-603D7A62D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242A7-2746-478D-931D-57351D207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B872D-1942-44CF-AA2A-798536117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BE204-00A0-418D-922E-5E30FED2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33D2-2508-4442-976C-B091B6697D19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D79BB-B640-4A8E-A48E-5DDE1C55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D0615-0194-4CBE-A433-DA9867194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2782-7F7C-4BA0-AC95-D578CFDA1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5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7A651-C9D0-4FC1-8E60-CA7733ED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18DF31-F63B-46E7-97D3-53C5B55A8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A3FFF-66D2-4A86-BFF6-EE6204194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BBF87-A4F0-459C-BF38-AEF3EE940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33D2-2508-4442-976C-B091B6697D19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7CE2F-727A-40A6-AF52-045852E0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8D317-7639-4E34-92D7-638393D5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12782-7F7C-4BA0-AC95-D578CFDA1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21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96B83C-CD31-4117-8AE3-02C016200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BA680-D4DA-49FD-8E1A-AC06ABDFB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8836D-E223-4496-ADA3-60E65A921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433D2-2508-4442-976C-B091B6697D19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490C5-7871-4EAD-9F12-2587D7CBF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991F9-8365-4DF3-B4A4-68574F142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12782-7F7C-4BA0-AC95-D578CFDA1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86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omrook.com/bearing/rod-end-bearing/pos-left-hand-rod-end/pos-06-left-hand-thread-bore-6mm-male-left-hand-metric-threaded-rod-end-joint-bearing/" TargetMode="External"/><Relationship Id="rId4" Type="http://schemas.openxmlformats.org/officeDocument/2006/relationships/hyperlink" Target="https://thinkrobotics.in/products/diy-aluminium-tubes?variant=39715342221398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59E2A97-E268-0E2A-C397-7D50153D5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4" y="193255"/>
            <a:ext cx="1041918" cy="10419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B36833-E82D-C8A4-D176-96E09B8B4A99}"/>
              </a:ext>
            </a:extLst>
          </p:cNvPr>
          <p:cNvSpPr/>
          <p:nvPr/>
        </p:nvSpPr>
        <p:spPr>
          <a:xfrm flipH="1">
            <a:off x="1844353" y="193255"/>
            <a:ext cx="10105052" cy="16130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FE4A40-9D5A-FAAF-11ED-D1AC9CEBD0FE}"/>
              </a:ext>
            </a:extLst>
          </p:cNvPr>
          <p:cNvSpPr/>
          <p:nvPr/>
        </p:nvSpPr>
        <p:spPr>
          <a:xfrm rot="16200000" flipH="1">
            <a:off x="-1555952" y="3874192"/>
            <a:ext cx="4760587" cy="16200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74A867-3A52-B8BF-1879-38889CA21920}"/>
              </a:ext>
            </a:extLst>
          </p:cNvPr>
          <p:cNvSpPr/>
          <p:nvPr/>
        </p:nvSpPr>
        <p:spPr>
          <a:xfrm rot="16200000" flipH="1">
            <a:off x="-1943740" y="3893841"/>
            <a:ext cx="5075850" cy="162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F988C1-A96B-FB14-03BC-4F696392CAC8}"/>
              </a:ext>
            </a:extLst>
          </p:cNvPr>
          <p:cNvSpPr/>
          <p:nvPr/>
        </p:nvSpPr>
        <p:spPr>
          <a:xfrm flipH="1">
            <a:off x="2021634" y="438961"/>
            <a:ext cx="9750491" cy="16130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highlight>
                <a:srgbClr val="FFFF0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A2E32-EE20-2E0F-F23B-9713D4C6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5509"/>
            <a:ext cx="10515600" cy="2119980"/>
          </a:xfrm>
        </p:spPr>
        <p:txBody>
          <a:bodyPr>
            <a:normAutofit fontScale="90000"/>
          </a:bodyPr>
          <a:lstStyle/>
          <a:p>
            <a:r>
              <a:rPr lang="en-IN" sz="7200" dirty="0"/>
              <a:t>	</a:t>
            </a:r>
            <a:r>
              <a:rPr lang="en-IN" sz="7200" b="1" dirty="0">
                <a:latin typeface="+mn-lt"/>
              </a:rPr>
              <a:t>ACT-SYS-DT</a:t>
            </a:r>
            <a:br>
              <a:rPr lang="en-IN" sz="7200" b="1" dirty="0">
                <a:latin typeface="+mn-lt"/>
              </a:rPr>
            </a:br>
            <a:r>
              <a:rPr lang="en-IN" sz="7200" b="1" dirty="0">
                <a:latin typeface="+mn-lt"/>
              </a:rPr>
              <a:t>	weekly update - 1</a:t>
            </a:r>
            <a:br>
              <a:rPr lang="en-IN" sz="7200" b="1" dirty="0">
                <a:latin typeface="+mn-lt"/>
              </a:rPr>
            </a:br>
            <a:endParaRPr lang="en-IN" sz="7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2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7D24C-C544-C2F7-82C0-22EC7DFCB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256" y="448206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/>
              <a:t>Optimization of Link Length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89BA888B-130D-11C9-9671-98520238F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4" y="193255"/>
            <a:ext cx="1041918" cy="10419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8A4D31-82ED-31AD-1DAD-C7D7C02B3BBA}"/>
              </a:ext>
            </a:extLst>
          </p:cNvPr>
          <p:cNvSpPr/>
          <p:nvPr/>
        </p:nvSpPr>
        <p:spPr>
          <a:xfrm flipH="1">
            <a:off x="1844353" y="193255"/>
            <a:ext cx="10105052" cy="16130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6E6A3E-2F88-1E36-6935-3D46B98AD3F4}"/>
              </a:ext>
            </a:extLst>
          </p:cNvPr>
          <p:cNvSpPr/>
          <p:nvPr/>
        </p:nvSpPr>
        <p:spPr>
          <a:xfrm rot="16200000" flipH="1">
            <a:off x="-1555952" y="3874192"/>
            <a:ext cx="4760587" cy="16200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6C3834-57BB-FE4D-3C67-ABBBA4CE800C}"/>
              </a:ext>
            </a:extLst>
          </p:cNvPr>
          <p:cNvSpPr/>
          <p:nvPr/>
        </p:nvSpPr>
        <p:spPr>
          <a:xfrm rot="16200000" flipH="1">
            <a:off x="-1943740" y="3893841"/>
            <a:ext cx="5075850" cy="162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D90BD4-E430-0541-F650-995221C5D02F}"/>
              </a:ext>
            </a:extLst>
          </p:cNvPr>
          <p:cNvSpPr/>
          <p:nvPr/>
        </p:nvSpPr>
        <p:spPr>
          <a:xfrm flipH="1">
            <a:off x="2021634" y="438961"/>
            <a:ext cx="9750491" cy="16130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highlight>
                <a:srgbClr val="FFFF00"/>
              </a:highlight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EBEB85-C429-D806-062D-06CBEE48167F}"/>
              </a:ext>
            </a:extLst>
          </p:cNvPr>
          <p:cNvSpPr txBox="1">
            <a:spLocks/>
          </p:cNvSpPr>
          <p:nvPr/>
        </p:nvSpPr>
        <p:spPr>
          <a:xfrm>
            <a:off x="1555101" y="1436916"/>
            <a:ext cx="5081369" cy="5075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b="1" dirty="0">
                <a:latin typeface="+mn-lt"/>
              </a:rPr>
              <a:t>Problem :</a:t>
            </a:r>
          </a:p>
          <a:p>
            <a:r>
              <a:rPr lang="en-IN" sz="2000" dirty="0">
                <a:latin typeface="+mn-lt"/>
              </a:rPr>
              <a:t>There are three links which acts as the parameter to the Workspace.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+mn-lt"/>
              </a:rPr>
              <a:t>Base Radius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+mn-lt"/>
              </a:rPr>
              <a:t>Arm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+mn-lt"/>
              </a:rPr>
              <a:t>Carrier Stick</a:t>
            </a:r>
          </a:p>
          <a:p>
            <a:r>
              <a:rPr lang="en-IN" sz="2000" dirty="0">
                <a:latin typeface="+mn-lt"/>
              </a:rPr>
              <a:t>Desired workspace is at least 300 X 300. </a:t>
            </a:r>
          </a:p>
          <a:p>
            <a:endParaRPr lang="en-IN" sz="2000" dirty="0">
              <a:latin typeface="+mn-lt"/>
            </a:endParaRPr>
          </a:p>
          <a:p>
            <a:r>
              <a:rPr lang="en-IN" sz="2000" b="1" dirty="0">
                <a:latin typeface="+mn-lt"/>
              </a:rPr>
              <a:t>Solution : </a:t>
            </a:r>
          </a:p>
          <a:p>
            <a:r>
              <a:rPr lang="en-IN" sz="2000" dirty="0">
                <a:latin typeface="+mn-lt"/>
              </a:rPr>
              <a:t>We used </a:t>
            </a:r>
            <a:r>
              <a:rPr lang="en-IN" sz="2000" b="1" dirty="0">
                <a:latin typeface="+mn-lt"/>
              </a:rPr>
              <a:t>MATLAB </a:t>
            </a:r>
            <a:r>
              <a:rPr lang="en-IN" sz="2000" dirty="0">
                <a:latin typeface="+mn-lt"/>
              </a:rPr>
              <a:t>to code the Forward Kinematics and plot the workspace for various combinations of the link lengths.</a:t>
            </a:r>
          </a:p>
          <a:p>
            <a:endParaRPr lang="en-IN" sz="2000" dirty="0"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8DAAD8-BDB5-9A09-9B44-80F9BE161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663" y="783900"/>
            <a:ext cx="5513742" cy="588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7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6A46-7888-575F-EF7C-9EA54A89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256" y="438961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/>
              <a:t>Verification of Algorithm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024DD664-3388-B316-C463-A0DB7E952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4" y="193255"/>
            <a:ext cx="1041918" cy="10419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F5B0FE-0DF2-C162-3724-EC2FBFE8E01A}"/>
              </a:ext>
            </a:extLst>
          </p:cNvPr>
          <p:cNvSpPr/>
          <p:nvPr/>
        </p:nvSpPr>
        <p:spPr>
          <a:xfrm flipH="1">
            <a:off x="1844353" y="193255"/>
            <a:ext cx="10105052" cy="16130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D4CA3B-C1C6-09E9-6BE7-CE219C8A3275}"/>
              </a:ext>
            </a:extLst>
          </p:cNvPr>
          <p:cNvSpPr/>
          <p:nvPr/>
        </p:nvSpPr>
        <p:spPr>
          <a:xfrm rot="16200000" flipH="1">
            <a:off x="-1555952" y="3874192"/>
            <a:ext cx="4760587" cy="16200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225804-5738-61D6-768B-92E5482352AA}"/>
              </a:ext>
            </a:extLst>
          </p:cNvPr>
          <p:cNvSpPr/>
          <p:nvPr/>
        </p:nvSpPr>
        <p:spPr>
          <a:xfrm rot="16200000" flipH="1">
            <a:off x="-1943740" y="3893841"/>
            <a:ext cx="5075850" cy="162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041BD3-BA29-CDD7-6FA8-54E4790478AA}"/>
              </a:ext>
            </a:extLst>
          </p:cNvPr>
          <p:cNvSpPr/>
          <p:nvPr/>
        </p:nvSpPr>
        <p:spPr>
          <a:xfrm flipH="1">
            <a:off x="2021634" y="438961"/>
            <a:ext cx="9750491" cy="16130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highlight>
                <a:srgbClr val="FFFF00"/>
              </a:highligh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ADAE3A-1C02-248A-F789-16741C9A7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904" y="2609161"/>
            <a:ext cx="5858768" cy="323846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5005563-E747-4B28-CE2F-B360A5B270B1}"/>
              </a:ext>
            </a:extLst>
          </p:cNvPr>
          <p:cNvSpPr txBox="1">
            <a:spLocks/>
          </p:cNvSpPr>
          <p:nvPr/>
        </p:nvSpPr>
        <p:spPr>
          <a:xfrm>
            <a:off x="1163216" y="9121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>
                <a:latin typeface="+mn-lt"/>
              </a:rPr>
              <a:t>Calculation of home position for a particular parameters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4D17185-5A83-F643-026F-7F7CBE37EA48}"/>
              </a:ext>
            </a:extLst>
          </p:cNvPr>
          <p:cNvSpPr txBox="1">
            <a:spLocks/>
          </p:cNvSpPr>
          <p:nvPr/>
        </p:nvSpPr>
        <p:spPr>
          <a:xfrm>
            <a:off x="5453983" y="1760639"/>
            <a:ext cx="24019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>
                <a:latin typeface="+mn-lt"/>
              </a:rPr>
              <a:t>Algorithmic solution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21E8273-57BB-090D-C819-0BAF5A2B6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914799" y="1818471"/>
            <a:ext cx="2537200" cy="399931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AFE518CC-0A8C-0F86-598F-DF5842D8A261}"/>
              </a:ext>
            </a:extLst>
          </p:cNvPr>
          <p:cNvSpPr txBox="1">
            <a:spLocks/>
          </p:cNvSpPr>
          <p:nvPr/>
        </p:nvSpPr>
        <p:spPr>
          <a:xfrm>
            <a:off x="1163216" y="1683870"/>
            <a:ext cx="24019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>
                <a:latin typeface="+mn-lt"/>
              </a:rPr>
              <a:t>Analytical solution</a:t>
            </a:r>
          </a:p>
        </p:txBody>
      </p:sp>
    </p:spTree>
    <p:extLst>
      <p:ext uri="{BB962C8B-B14F-4D97-AF65-F5344CB8AC3E}">
        <p14:creationId xmlns:p14="http://schemas.microsoft.com/office/powerpoint/2010/main" val="105110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E40B24A-851E-114E-0C5C-9A2685CD94D7}"/>
              </a:ext>
            </a:extLst>
          </p:cNvPr>
          <p:cNvSpPr txBox="1">
            <a:spLocks/>
          </p:cNvSpPr>
          <p:nvPr/>
        </p:nvSpPr>
        <p:spPr>
          <a:xfrm>
            <a:off x="4374823" y="0"/>
            <a:ext cx="1142999" cy="3525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61F607-D666-82A9-BDD9-010B4068D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29604" cy="41666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F20657-85CD-A1D5-EF86-B7D512B7A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823" y="2834414"/>
            <a:ext cx="7816680" cy="40235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67862C5-D335-B0BE-AC38-D99D821DB748}"/>
              </a:ext>
            </a:extLst>
          </p:cNvPr>
          <p:cNvSpPr txBox="1"/>
          <p:nvPr/>
        </p:nvSpPr>
        <p:spPr>
          <a:xfrm>
            <a:off x="226243" y="4411744"/>
            <a:ext cx="37612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running several simulations we found a maximum workspace for the existing space constraint</a:t>
            </a:r>
          </a:p>
          <a:p>
            <a:r>
              <a:rPr lang="en-IN" dirty="0" err="1"/>
              <a:t>base_radius</a:t>
            </a:r>
            <a:r>
              <a:rPr lang="en-IN" dirty="0"/>
              <a:t> = 60</a:t>
            </a:r>
          </a:p>
          <a:p>
            <a:r>
              <a:rPr lang="en-IN" dirty="0" err="1"/>
              <a:t>Arm_length</a:t>
            </a:r>
            <a:r>
              <a:rPr lang="en-IN" dirty="0"/>
              <a:t> = 250</a:t>
            </a:r>
          </a:p>
          <a:p>
            <a:r>
              <a:rPr lang="en-IN" dirty="0" err="1"/>
              <a:t>Carrier_length</a:t>
            </a:r>
            <a:r>
              <a:rPr lang="en-IN" dirty="0"/>
              <a:t> = 400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BEE0390-7637-714F-1984-4937FA040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755894"/>
              </p:ext>
            </p:extLst>
          </p:nvPr>
        </p:nvGraphicFramePr>
        <p:xfrm>
          <a:off x="7929604" y="0"/>
          <a:ext cx="4262396" cy="28344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7183">
                  <a:extLst>
                    <a:ext uri="{9D8B030D-6E8A-4147-A177-3AD203B41FA5}">
                      <a16:colId xmlns:a16="http://schemas.microsoft.com/office/drawing/2014/main" val="1606338619"/>
                    </a:ext>
                  </a:extLst>
                </a:gridCol>
                <a:gridCol w="965071">
                  <a:extLst>
                    <a:ext uri="{9D8B030D-6E8A-4147-A177-3AD203B41FA5}">
                      <a16:colId xmlns:a16="http://schemas.microsoft.com/office/drawing/2014/main" val="3251046953"/>
                    </a:ext>
                  </a:extLst>
                </a:gridCol>
                <a:gridCol w="965071">
                  <a:extLst>
                    <a:ext uri="{9D8B030D-6E8A-4147-A177-3AD203B41FA5}">
                      <a16:colId xmlns:a16="http://schemas.microsoft.com/office/drawing/2014/main" val="429070349"/>
                    </a:ext>
                  </a:extLst>
                </a:gridCol>
                <a:gridCol w="965071">
                  <a:extLst>
                    <a:ext uri="{9D8B030D-6E8A-4147-A177-3AD203B41FA5}">
                      <a16:colId xmlns:a16="http://schemas.microsoft.com/office/drawing/2014/main" val="1518240421"/>
                    </a:ext>
                  </a:extLst>
                </a:gridCol>
              </a:tblGrid>
              <a:tr h="1015538"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Carrier Stick Lengths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43468999"/>
                  </a:ext>
                </a:extLst>
              </a:tr>
              <a:tr h="363775">
                <a:tc>
                  <a:txBody>
                    <a:bodyPr/>
                    <a:lstStyle/>
                    <a:p>
                      <a:pPr algn="l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350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400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4903201"/>
                  </a:ext>
                </a:extLst>
              </a:tr>
              <a:tr h="36377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Arm Length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Ratios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916034"/>
                  </a:ext>
                </a:extLst>
              </a:tr>
              <a:tr h="36377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150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0.428571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0.375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8371373"/>
                  </a:ext>
                </a:extLst>
              </a:tr>
              <a:tr h="36377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0.666667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0.571429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3893166"/>
                  </a:ext>
                </a:extLst>
              </a:tr>
              <a:tr h="363775"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250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0.833333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0.714286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0.625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2732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886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93F9868B-B357-6BF4-FAB0-A7223D545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4" y="193255"/>
            <a:ext cx="1041918" cy="10419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41F1ED-543E-E93A-46D2-A0519183748E}"/>
              </a:ext>
            </a:extLst>
          </p:cNvPr>
          <p:cNvSpPr/>
          <p:nvPr/>
        </p:nvSpPr>
        <p:spPr>
          <a:xfrm flipH="1">
            <a:off x="1844353" y="193255"/>
            <a:ext cx="10105052" cy="16130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54B460-BA06-8D9F-073E-896ABF63CD38}"/>
              </a:ext>
            </a:extLst>
          </p:cNvPr>
          <p:cNvSpPr/>
          <p:nvPr/>
        </p:nvSpPr>
        <p:spPr>
          <a:xfrm rot="16200000" flipH="1">
            <a:off x="-1555952" y="3874192"/>
            <a:ext cx="4760587" cy="16200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E5DE2A-538E-D563-33F0-A4A9630A606E}"/>
              </a:ext>
            </a:extLst>
          </p:cNvPr>
          <p:cNvSpPr/>
          <p:nvPr/>
        </p:nvSpPr>
        <p:spPr>
          <a:xfrm rot="16200000" flipH="1">
            <a:off x="-1943740" y="3893841"/>
            <a:ext cx="5075850" cy="162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C31D-212C-48C4-63F1-62DEFB554766}"/>
              </a:ext>
            </a:extLst>
          </p:cNvPr>
          <p:cNvSpPr/>
          <p:nvPr/>
        </p:nvSpPr>
        <p:spPr>
          <a:xfrm flipH="1">
            <a:off x="2021634" y="438961"/>
            <a:ext cx="9750491" cy="16130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highlight>
                <a:srgbClr val="FFFF00"/>
              </a:highlight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C701647-7D4A-6E40-6D42-F4133CC28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256" y="438961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/>
              <a:t>Design of Arm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0C7CFC-1259-D86B-76D5-49C7DB8C6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64" y="1436916"/>
            <a:ext cx="4414550" cy="26432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DC9CF6-6EC2-1186-760A-718A3551EFFE}"/>
              </a:ext>
            </a:extLst>
          </p:cNvPr>
          <p:cNvSpPr txBox="1"/>
          <p:nvPr/>
        </p:nvSpPr>
        <p:spPr>
          <a:xfrm>
            <a:off x="5922199" y="1235173"/>
            <a:ext cx="60272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Assuming hollow square section of thickness 7.5 mm</a:t>
            </a:r>
          </a:p>
          <a:p>
            <a:endParaRPr lang="en-IN" dirty="0"/>
          </a:p>
          <a:p>
            <a:r>
              <a:rPr lang="en-IN" dirty="0"/>
              <a:t>Stress due to Moment at pulley end </a:t>
            </a:r>
            <a:r>
              <a:rPr lang="en-IN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≤</a:t>
            </a:r>
            <a:r>
              <a:rPr lang="en-IN" dirty="0"/>
              <a:t> 1.4 MPa</a:t>
            </a:r>
          </a:p>
          <a:p>
            <a:endParaRPr lang="en-IN" dirty="0"/>
          </a:p>
          <a:p>
            <a:r>
              <a:rPr lang="en-IN" dirty="0"/>
              <a:t> Deflection at carrier end </a:t>
            </a:r>
            <a:r>
              <a:rPr lang="en-IN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≤</a:t>
            </a:r>
            <a:r>
              <a:rPr lang="en-IN" dirty="0"/>
              <a:t> 0.9196mm</a:t>
            </a:r>
          </a:p>
          <a:p>
            <a:endParaRPr lang="en-IN" dirty="0"/>
          </a:p>
          <a:p>
            <a:r>
              <a:rPr lang="en-IN" dirty="0"/>
              <a:t>Calculated when a downward load of 2kg acts carrier end</a:t>
            </a:r>
          </a:p>
          <a:p>
            <a:endParaRPr lang="en-IN" dirty="0"/>
          </a:p>
          <a:p>
            <a:r>
              <a:rPr lang="en-IN" dirty="0"/>
              <a:t>Material Used : ABS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66712E-A6DB-0F93-E6D3-B9D31EEDECA2}"/>
              </a:ext>
            </a:extLst>
          </p:cNvPr>
          <p:cNvCxnSpPr/>
          <p:nvPr/>
        </p:nvCxnSpPr>
        <p:spPr>
          <a:xfrm>
            <a:off x="4345757" y="3795731"/>
            <a:ext cx="292231" cy="358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D9DFF71-0148-C812-9611-EA1D114043AB}"/>
              </a:ext>
            </a:extLst>
          </p:cNvPr>
          <p:cNvSpPr txBox="1"/>
          <p:nvPr/>
        </p:nvSpPr>
        <p:spPr>
          <a:xfrm>
            <a:off x="4491872" y="4153950"/>
            <a:ext cx="131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Carrier end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FBFF5B-8F02-A77A-7412-D1AEF6E45A4A}"/>
              </a:ext>
            </a:extLst>
          </p:cNvPr>
          <p:cNvCxnSpPr/>
          <p:nvPr/>
        </p:nvCxnSpPr>
        <p:spPr>
          <a:xfrm flipV="1">
            <a:off x="2021634" y="1838227"/>
            <a:ext cx="1117492" cy="405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2341A6B-F9E9-98B0-7BBA-9285DE9DC5DD}"/>
              </a:ext>
            </a:extLst>
          </p:cNvPr>
          <p:cNvSpPr txBox="1"/>
          <p:nvPr/>
        </p:nvSpPr>
        <p:spPr>
          <a:xfrm>
            <a:off x="3213982" y="1598725"/>
            <a:ext cx="1565408" cy="367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Pulley End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4680A1-9716-BA7D-1CC9-2A5F77D3C29F}"/>
              </a:ext>
            </a:extLst>
          </p:cNvPr>
          <p:cNvSpPr/>
          <p:nvPr/>
        </p:nvSpPr>
        <p:spPr>
          <a:xfrm>
            <a:off x="7663992" y="4364610"/>
            <a:ext cx="356333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A8F358-A711-1FDA-FA0E-6CA1936EFEB2}"/>
              </a:ext>
            </a:extLst>
          </p:cNvPr>
          <p:cNvSpPr/>
          <p:nvPr/>
        </p:nvSpPr>
        <p:spPr>
          <a:xfrm>
            <a:off x="7663992" y="5865043"/>
            <a:ext cx="356333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DE5C9ED-B1B7-7E33-C041-19BA35DDDDBE}"/>
              </a:ext>
            </a:extLst>
          </p:cNvPr>
          <p:cNvCxnSpPr/>
          <p:nvPr/>
        </p:nvCxnSpPr>
        <p:spPr>
          <a:xfrm>
            <a:off x="7013542" y="5316718"/>
            <a:ext cx="4935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DE1C46D-A0DD-3AEA-A9BE-8BC55D83E3E7}"/>
              </a:ext>
            </a:extLst>
          </p:cNvPr>
          <p:cNvSpPr txBox="1"/>
          <p:nvPr/>
        </p:nvSpPr>
        <p:spPr>
          <a:xfrm>
            <a:off x="8766927" y="5036883"/>
            <a:ext cx="233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Neutral Axis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7511CD-F572-3BC9-B987-27A4AE6B7921}"/>
              </a:ext>
            </a:extLst>
          </p:cNvPr>
          <p:cNvSpPr txBox="1"/>
          <p:nvPr/>
        </p:nvSpPr>
        <p:spPr>
          <a:xfrm>
            <a:off x="9059159" y="3974840"/>
            <a:ext cx="82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74AA5E-8021-CBF8-6CFF-2BE836E8858D}"/>
              </a:ext>
            </a:extLst>
          </p:cNvPr>
          <p:cNvSpPr txBox="1"/>
          <p:nvPr/>
        </p:nvSpPr>
        <p:spPr>
          <a:xfrm>
            <a:off x="11227323" y="4364610"/>
            <a:ext cx="79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7.5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6597E9-E3B4-67A0-D207-1CF7BBD45371}"/>
              </a:ext>
            </a:extLst>
          </p:cNvPr>
          <p:cNvCxnSpPr>
            <a:stCxn id="24" idx="1"/>
            <a:endCxn id="25" idx="1"/>
          </p:cNvCxnSpPr>
          <p:nvPr/>
        </p:nvCxnSpPr>
        <p:spPr>
          <a:xfrm>
            <a:off x="7663992" y="4549276"/>
            <a:ext cx="0" cy="150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2058062-3B69-49C4-1DD6-6AEFF4BD1E39}"/>
              </a:ext>
            </a:extLst>
          </p:cNvPr>
          <p:cNvCxnSpPr>
            <a:stCxn id="24" idx="3"/>
            <a:endCxn id="25" idx="3"/>
          </p:cNvCxnSpPr>
          <p:nvPr/>
        </p:nvCxnSpPr>
        <p:spPr>
          <a:xfrm>
            <a:off x="11227324" y="4549276"/>
            <a:ext cx="0" cy="150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16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440BF66-D1C9-27F0-51B9-113E1F44C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4" y="193255"/>
            <a:ext cx="1041918" cy="10419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2553F3-0463-E23F-CB78-8C5DF94C7318}"/>
              </a:ext>
            </a:extLst>
          </p:cNvPr>
          <p:cNvSpPr/>
          <p:nvPr/>
        </p:nvSpPr>
        <p:spPr>
          <a:xfrm flipH="1">
            <a:off x="1844353" y="193255"/>
            <a:ext cx="10105052" cy="16130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3DCB3E-AE2E-66F4-2F0D-9CA3ECEC1A10}"/>
              </a:ext>
            </a:extLst>
          </p:cNvPr>
          <p:cNvSpPr/>
          <p:nvPr/>
        </p:nvSpPr>
        <p:spPr>
          <a:xfrm rot="16200000" flipH="1">
            <a:off x="-1555952" y="3874192"/>
            <a:ext cx="4760587" cy="16200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014959-690A-A23D-178D-48371BFCC73D}"/>
              </a:ext>
            </a:extLst>
          </p:cNvPr>
          <p:cNvSpPr/>
          <p:nvPr/>
        </p:nvSpPr>
        <p:spPr>
          <a:xfrm rot="16200000" flipH="1">
            <a:off x="-1943740" y="3893841"/>
            <a:ext cx="5075850" cy="162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E47C8B-0FE7-B1E8-3E90-4A302465AEC3}"/>
              </a:ext>
            </a:extLst>
          </p:cNvPr>
          <p:cNvSpPr/>
          <p:nvPr/>
        </p:nvSpPr>
        <p:spPr>
          <a:xfrm flipH="1">
            <a:off x="2021634" y="438961"/>
            <a:ext cx="9750491" cy="16130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highlight>
                <a:srgbClr val="FFFF00"/>
              </a:highlight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5F5069-8981-8E28-8348-0FCA79CB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256" y="438961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/>
              <a:t>Self Centring Mechanism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43236F-9ACF-29E7-866B-C4D6D3D5C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108" y="1436916"/>
            <a:ext cx="3932261" cy="39017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4CDB86-2B83-49B6-34EC-BC2F12836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724" y="1436916"/>
            <a:ext cx="3657917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77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FFC547B0-7B6A-4334-1D8B-1E3B72B6E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4" y="193255"/>
            <a:ext cx="1041918" cy="10419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0DF1F07-9E66-C575-FF38-3E4871AD1EB9}"/>
              </a:ext>
            </a:extLst>
          </p:cNvPr>
          <p:cNvSpPr/>
          <p:nvPr/>
        </p:nvSpPr>
        <p:spPr>
          <a:xfrm flipH="1">
            <a:off x="1844353" y="193255"/>
            <a:ext cx="10105052" cy="16130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EB68E1-EDE5-CFE8-3D6E-FB49578CF398}"/>
              </a:ext>
            </a:extLst>
          </p:cNvPr>
          <p:cNvSpPr/>
          <p:nvPr/>
        </p:nvSpPr>
        <p:spPr>
          <a:xfrm rot="16200000" flipH="1">
            <a:off x="-1555952" y="3874192"/>
            <a:ext cx="4760587" cy="16200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776299-CAE1-3922-D629-920425450F2D}"/>
              </a:ext>
            </a:extLst>
          </p:cNvPr>
          <p:cNvSpPr/>
          <p:nvPr/>
        </p:nvSpPr>
        <p:spPr>
          <a:xfrm rot="16200000" flipH="1">
            <a:off x="-1943740" y="3893841"/>
            <a:ext cx="5075850" cy="162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16B668-C221-4064-1702-B9B394FA93C8}"/>
              </a:ext>
            </a:extLst>
          </p:cNvPr>
          <p:cNvSpPr/>
          <p:nvPr/>
        </p:nvSpPr>
        <p:spPr>
          <a:xfrm flipH="1">
            <a:off x="2021634" y="438961"/>
            <a:ext cx="9750491" cy="16130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highlight>
                <a:srgbClr val="FFFF00"/>
              </a:highlight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4E8DD9E-99F8-EBE7-2ACC-CA9703521A17}"/>
              </a:ext>
            </a:extLst>
          </p:cNvPr>
          <p:cNvSpPr txBox="1">
            <a:spLocks/>
          </p:cNvSpPr>
          <p:nvPr/>
        </p:nvSpPr>
        <p:spPr>
          <a:xfrm>
            <a:off x="1623256" y="4389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/>
              <a:t>Torque Calculation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53E17B0-9A3D-5A41-B70E-274BFC034059}"/>
              </a:ext>
            </a:extLst>
          </p:cNvPr>
          <p:cNvSpPr txBox="1">
            <a:spLocks/>
          </p:cNvSpPr>
          <p:nvPr/>
        </p:nvSpPr>
        <p:spPr>
          <a:xfrm>
            <a:off x="1268196" y="1696824"/>
            <a:ext cx="5713604" cy="1875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>
                <a:latin typeface="+mn-lt"/>
              </a:rPr>
              <a:t>Load torque is a function of base radius and maximum traverse distance which in our case should be higher than 150mm.</a:t>
            </a:r>
          </a:p>
          <a:p>
            <a:r>
              <a:rPr lang="en-IN" sz="2000" dirty="0">
                <a:latin typeface="+mn-lt"/>
              </a:rPr>
              <a:t>Assuming max. traverse to be 160mm and for various base radius.</a:t>
            </a:r>
          </a:p>
          <a:p>
            <a:r>
              <a:rPr lang="en-IN" sz="2000" dirty="0">
                <a:latin typeface="+mn-lt"/>
              </a:rPr>
              <a:t>Applied load: 0.75 kg | FOS: 2.5 | Max Load: 1.875kg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5B36342-5E48-FC8C-E378-DC513CAF3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251" y="852179"/>
            <a:ext cx="4778154" cy="4625741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61AE88A-6D71-D5A4-41FB-D3AF12967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255892"/>
              </p:ext>
            </p:extLst>
          </p:nvPr>
        </p:nvGraphicFramePr>
        <p:xfrm>
          <a:off x="1489375" y="3691328"/>
          <a:ext cx="5407504" cy="28214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0828">
                  <a:extLst>
                    <a:ext uri="{9D8B030D-6E8A-4147-A177-3AD203B41FA5}">
                      <a16:colId xmlns:a16="http://schemas.microsoft.com/office/drawing/2014/main" val="1087825361"/>
                    </a:ext>
                  </a:extLst>
                </a:gridCol>
                <a:gridCol w="1198892">
                  <a:extLst>
                    <a:ext uri="{9D8B030D-6E8A-4147-A177-3AD203B41FA5}">
                      <a16:colId xmlns:a16="http://schemas.microsoft.com/office/drawing/2014/main" val="1923151856"/>
                    </a:ext>
                  </a:extLst>
                </a:gridCol>
                <a:gridCol w="1198892">
                  <a:extLst>
                    <a:ext uri="{9D8B030D-6E8A-4147-A177-3AD203B41FA5}">
                      <a16:colId xmlns:a16="http://schemas.microsoft.com/office/drawing/2014/main" val="3880261114"/>
                    </a:ext>
                  </a:extLst>
                </a:gridCol>
                <a:gridCol w="1198892">
                  <a:extLst>
                    <a:ext uri="{9D8B030D-6E8A-4147-A177-3AD203B41FA5}">
                      <a16:colId xmlns:a16="http://schemas.microsoft.com/office/drawing/2014/main" val="3102826896"/>
                    </a:ext>
                  </a:extLst>
                </a:gridCol>
              </a:tblGrid>
              <a:tr h="537328"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682953"/>
                  </a:ext>
                </a:extLst>
              </a:tr>
              <a:tr h="38068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FOS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2.5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1949539"/>
                  </a:ext>
                </a:extLst>
              </a:tr>
              <a:tr h="380685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Base Radius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TORQUE (</a:t>
                      </a:r>
                      <a:r>
                        <a:rPr lang="en-IN" sz="2000" u="none" strike="noStrike" dirty="0" err="1">
                          <a:effectLst/>
                        </a:rPr>
                        <a:t>Nmm</a:t>
                      </a:r>
                      <a:r>
                        <a:rPr lang="en-IN" sz="2000" u="none" strike="noStrike" dirty="0">
                          <a:effectLst/>
                        </a:rPr>
                        <a:t>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286331"/>
                  </a:ext>
                </a:extLst>
              </a:tr>
              <a:tr h="380685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45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1005.525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1256.906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1508.2875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5443083"/>
                  </a:ext>
                </a:extLst>
              </a:tr>
              <a:tr h="380685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60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1079.1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1348.875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1618.25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67819585"/>
                  </a:ext>
                </a:extLst>
              </a:tr>
              <a:tr h="380685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75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1152.675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1440.843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1729.0125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2263873"/>
                  </a:ext>
                </a:extLst>
              </a:tr>
              <a:tr h="380685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90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1226.25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1532.8125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1839.375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39318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899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4070982-8BA5-9F38-922A-87171741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4" y="193255"/>
            <a:ext cx="1041918" cy="10419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FF0914-4216-71EE-F8B3-58F68541FA6A}"/>
              </a:ext>
            </a:extLst>
          </p:cNvPr>
          <p:cNvSpPr/>
          <p:nvPr/>
        </p:nvSpPr>
        <p:spPr>
          <a:xfrm flipH="1">
            <a:off x="1844353" y="193255"/>
            <a:ext cx="10105052" cy="16130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D6E1FC-87C4-D9CB-BA18-EF747EA4D9EC}"/>
              </a:ext>
            </a:extLst>
          </p:cNvPr>
          <p:cNvSpPr/>
          <p:nvPr/>
        </p:nvSpPr>
        <p:spPr>
          <a:xfrm rot="16200000" flipH="1">
            <a:off x="-1555952" y="3874192"/>
            <a:ext cx="4760587" cy="16200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5AD8EF-C933-C75A-CA2A-8AAA8C38D50C}"/>
              </a:ext>
            </a:extLst>
          </p:cNvPr>
          <p:cNvSpPr/>
          <p:nvPr/>
        </p:nvSpPr>
        <p:spPr>
          <a:xfrm rot="16200000" flipH="1">
            <a:off x="-1943740" y="3893841"/>
            <a:ext cx="5075850" cy="162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5F36F3-4746-BC50-610B-D497C401FF3A}"/>
              </a:ext>
            </a:extLst>
          </p:cNvPr>
          <p:cNvSpPr/>
          <p:nvPr/>
        </p:nvSpPr>
        <p:spPr>
          <a:xfrm flipH="1">
            <a:off x="2021634" y="438961"/>
            <a:ext cx="9750491" cy="16130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highlight>
                <a:srgbClr val="FFFF00"/>
              </a:highlight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A9E43C9-DEC0-8E12-31C9-C9B1857D933F}"/>
              </a:ext>
            </a:extLst>
          </p:cNvPr>
          <p:cNvSpPr txBox="1">
            <a:spLocks/>
          </p:cNvSpPr>
          <p:nvPr/>
        </p:nvSpPr>
        <p:spPr>
          <a:xfrm>
            <a:off x="1623256" y="4389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/>
              <a:t>Speed Reduction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C7394-D468-1B5F-2842-FA28230EBABC}"/>
              </a:ext>
            </a:extLst>
          </p:cNvPr>
          <p:cNvSpPr txBox="1"/>
          <p:nvPr/>
        </p:nvSpPr>
        <p:spPr>
          <a:xfrm>
            <a:off x="1555102" y="1574899"/>
            <a:ext cx="975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Selecting OTS belt drive : 1/3</a:t>
            </a:r>
            <a:r>
              <a:rPr lang="en-IN" baseline="30000" dirty="0"/>
              <a:t>rd</a:t>
            </a:r>
            <a:r>
              <a:rPr lang="en-IN" dirty="0"/>
              <a:t> speed reduction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35BF3F-26F9-CDFE-0271-DC60E90EC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302" y="1010741"/>
            <a:ext cx="3398815" cy="34750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C29CF4-1056-17DA-7A67-4D31B2B33EAF}"/>
              </a:ext>
            </a:extLst>
          </p:cNvPr>
          <p:cNvSpPr txBox="1"/>
          <p:nvPr/>
        </p:nvSpPr>
        <p:spPr>
          <a:xfrm>
            <a:off x="1623256" y="1884799"/>
            <a:ext cx="50509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optimum base radius for the required workspace is 60mm</a:t>
            </a:r>
          </a:p>
          <a:p>
            <a:endParaRPr lang="en-IN" dirty="0"/>
          </a:p>
          <a:p>
            <a:r>
              <a:rPr lang="en-IN" dirty="0"/>
              <a:t>Whose torque requirement is 1348.875 </a:t>
            </a:r>
            <a:r>
              <a:rPr lang="en-IN" dirty="0" err="1"/>
              <a:t>Nmm</a:t>
            </a:r>
            <a:endParaRPr lang="en-IN" dirty="0"/>
          </a:p>
          <a:p>
            <a:endParaRPr lang="en-IN" dirty="0"/>
          </a:p>
          <a:p>
            <a:r>
              <a:rPr lang="en-IN" dirty="0"/>
              <a:t>Selected motor should generate </a:t>
            </a:r>
            <a:r>
              <a:rPr lang="en-IN" dirty="0" err="1"/>
              <a:t>atleast</a:t>
            </a:r>
            <a:r>
              <a:rPr lang="en-IN" dirty="0"/>
              <a:t> 450 </a:t>
            </a:r>
            <a:r>
              <a:rPr lang="en-IN" dirty="0" err="1"/>
              <a:t>Nmm</a:t>
            </a:r>
            <a:r>
              <a:rPr lang="en-IN" dirty="0"/>
              <a:t> considering the speed reduction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C53B2A3-C57E-30EC-A2D7-2F22E27E7FD9}"/>
              </a:ext>
            </a:extLst>
          </p:cNvPr>
          <p:cNvSpPr txBox="1">
            <a:spLocks/>
          </p:cNvSpPr>
          <p:nvPr/>
        </p:nvSpPr>
        <p:spPr>
          <a:xfrm>
            <a:off x="1623256" y="37243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/>
              <a:t>Other Components Required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950DAA-60DC-EF95-F5B5-A78D8090E9D5}"/>
              </a:ext>
            </a:extLst>
          </p:cNvPr>
          <p:cNvSpPr txBox="1"/>
          <p:nvPr/>
        </p:nvSpPr>
        <p:spPr>
          <a:xfrm>
            <a:off x="1623256" y="4633420"/>
            <a:ext cx="83031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 Tube  -  ID6, OD8, L400  – Carrier stick : </a:t>
            </a:r>
            <a:r>
              <a:rPr lang="en-IN" dirty="0">
                <a:hlinkClick r:id="rId4"/>
              </a:rPr>
              <a:t>Shop</a:t>
            </a:r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POS 6 Rod End Bearing : </a:t>
            </a:r>
            <a:r>
              <a:rPr lang="en-IN" dirty="0">
                <a:hlinkClick r:id="rId5"/>
              </a:rPr>
              <a:t>Shop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Jam/Lock Nuts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Bearing ID8 OD22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858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F780342A-797A-A31A-2E7A-0AC314703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4" y="193255"/>
            <a:ext cx="1041918" cy="10419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326A9A-A405-3599-A5D7-5125C7327804}"/>
              </a:ext>
            </a:extLst>
          </p:cNvPr>
          <p:cNvSpPr/>
          <p:nvPr/>
        </p:nvSpPr>
        <p:spPr>
          <a:xfrm flipH="1">
            <a:off x="1844353" y="193255"/>
            <a:ext cx="10105052" cy="16130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619F1A-BC1F-A5FA-A63F-2E5AA305C8DE}"/>
              </a:ext>
            </a:extLst>
          </p:cNvPr>
          <p:cNvSpPr/>
          <p:nvPr/>
        </p:nvSpPr>
        <p:spPr>
          <a:xfrm rot="16200000" flipH="1">
            <a:off x="-1555952" y="3874192"/>
            <a:ext cx="4760587" cy="16200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7450B-95CF-AE7C-F3B4-C36575E4901D}"/>
              </a:ext>
            </a:extLst>
          </p:cNvPr>
          <p:cNvSpPr/>
          <p:nvPr/>
        </p:nvSpPr>
        <p:spPr>
          <a:xfrm rot="16200000" flipH="1">
            <a:off x="-1943740" y="3893841"/>
            <a:ext cx="5075850" cy="1620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4505E2-2BA3-6E25-A68B-92C59069C74F}"/>
              </a:ext>
            </a:extLst>
          </p:cNvPr>
          <p:cNvSpPr/>
          <p:nvPr/>
        </p:nvSpPr>
        <p:spPr>
          <a:xfrm flipH="1">
            <a:off x="2021634" y="438961"/>
            <a:ext cx="9750491" cy="16130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highlight>
                <a:srgbClr val="FFFF00"/>
              </a:highlight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C00B80-E2AB-DE03-962C-96DCA75CCE19}"/>
              </a:ext>
            </a:extLst>
          </p:cNvPr>
          <p:cNvSpPr txBox="1">
            <a:spLocks/>
          </p:cNvSpPr>
          <p:nvPr/>
        </p:nvSpPr>
        <p:spPr>
          <a:xfrm>
            <a:off x="1613829" y="4295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/>
              <a:t>Action PLAN for this Week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A1C11ED-B3D7-E69F-587E-AB2ED057B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050178"/>
              </p:ext>
            </p:extLst>
          </p:nvPr>
        </p:nvGraphicFramePr>
        <p:xfrm>
          <a:off x="1706252" y="1764524"/>
          <a:ext cx="9615340" cy="43534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34654">
                  <a:extLst>
                    <a:ext uri="{9D8B030D-6E8A-4147-A177-3AD203B41FA5}">
                      <a16:colId xmlns:a16="http://schemas.microsoft.com/office/drawing/2014/main" val="3969819471"/>
                    </a:ext>
                  </a:extLst>
                </a:gridCol>
                <a:gridCol w="3101722">
                  <a:extLst>
                    <a:ext uri="{9D8B030D-6E8A-4147-A177-3AD203B41FA5}">
                      <a16:colId xmlns:a16="http://schemas.microsoft.com/office/drawing/2014/main" val="3163258102"/>
                    </a:ext>
                  </a:extLst>
                </a:gridCol>
                <a:gridCol w="3278964">
                  <a:extLst>
                    <a:ext uri="{9D8B030D-6E8A-4147-A177-3AD203B41FA5}">
                      <a16:colId xmlns:a16="http://schemas.microsoft.com/office/drawing/2014/main" val="2510505155"/>
                    </a:ext>
                  </a:extLst>
                </a:gridCol>
              </a:tblGrid>
              <a:tr h="4826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What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Who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When (completion)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66609161"/>
                  </a:ext>
                </a:extLst>
              </a:tr>
              <a:tr h="4021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Motor Housing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HARI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31-01-2023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16557184"/>
                  </a:ext>
                </a:extLst>
              </a:tr>
              <a:tr h="4524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Fixture for Motor Housing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HARI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01-02-2023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2490703"/>
                  </a:ext>
                </a:extLst>
              </a:tr>
              <a:tr h="4222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Work Holder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PRAGADEESH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31-01-2023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1575718"/>
                  </a:ext>
                </a:extLst>
              </a:tr>
              <a:tr h="4524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Ideas for Cable Management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TEAM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TBD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60675126"/>
                  </a:ext>
                </a:extLst>
              </a:tr>
              <a:tr h="4926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Electronics Enclosure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PRAGADEESH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02-01-2023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3585677"/>
                  </a:ext>
                </a:extLst>
              </a:tr>
              <a:tr h="4926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Final Assembly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H &amp; P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TBD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71995353"/>
                  </a:ext>
                </a:extLst>
              </a:tr>
              <a:tr h="67363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3D Printing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H &amp; P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Initializing on 01-02-2023 at MIT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56067567"/>
                  </a:ext>
                </a:extLst>
              </a:tr>
              <a:tr h="4826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Local Sourcing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H &amp; P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993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67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382</Words>
  <Application>Microsoft Office PowerPoint</Application>
  <PresentationFormat>Widescreen</PresentationFormat>
  <Paragraphs>118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Office Theme</vt:lpstr>
      <vt:lpstr> ACT-SYS-DT  weekly update - 1 </vt:lpstr>
      <vt:lpstr>Optimization of Link Length</vt:lpstr>
      <vt:lpstr>Verification of Algorithm</vt:lpstr>
      <vt:lpstr>PowerPoint Presentation</vt:lpstr>
      <vt:lpstr>Design of Arm</vt:lpstr>
      <vt:lpstr>Self Centring Mechanism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 Rani</dc:creator>
  <cp:lastModifiedBy>Pragadeesh S B</cp:lastModifiedBy>
  <cp:revision>251</cp:revision>
  <dcterms:created xsi:type="dcterms:W3CDTF">2021-10-17T06:45:43Z</dcterms:created>
  <dcterms:modified xsi:type="dcterms:W3CDTF">2023-02-06T16:05:05Z</dcterms:modified>
</cp:coreProperties>
</file>