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1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FB75F-B9B4-12C3-1385-B77DDAE02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DAD82-646B-76F8-A884-0BC9FDD42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744A6-7790-B97E-4033-C7DD31B95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6F49-FC0B-4A00-998A-8B79CE75979F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6BB68-5834-2CB6-D52A-05E39FA8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177A2-5B32-84C6-2376-571CFEB8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5242-927C-4736-9C3A-2EA0DD45D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84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57D3-3C1F-8AD1-E047-964B8AE3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17843-0A2E-B907-5E79-0B33D3F00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A992C-A426-86A8-A67D-F0EFB91A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6F49-FC0B-4A00-998A-8B79CE75979F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C0844-E91A-2F39-E697-5D675B185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E65CE-AD73-8E66-4540-56BA063B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5242-927C-4736-9C3A-2EA0DD45D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23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E9CCAD-CE30-F417-0204-A56FA52FB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C2DAD-B69F-C4DD-1976-D3680B853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93E6E-7E80-4BB7-B64D-2DD1D0801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6F49-FC0B-4A00-998A-8B79CE75979F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B462E-1C9A-B9DF-1C58-BA2D5659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E661D-4204-8D5B-8BFF-D0A38722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5242-927C-4736-9C3A-2EA0DD45D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11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EB195-DB03-3F95-3AA5-1B47CA297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5F533-1286-FABF-CA82-B17829141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BE3CC-419D-8913-BC81-87829B57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6F49-FC0B-4A00-998A-8B79CE75979F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3D762-687C-4627-85C6-A781C378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9C81-DD06-6CBF-58E9-35601DD3B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5242-927C-4736-9C3A-2EA0DD45D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02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8CDBD-D3F1-DC14-8C04-DB06219E4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029E1-A5EB-6DC0-4F79-75A79624D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8AEA4-9A04-94CC-F3AC-A5813CE1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6F49-FC0B-4A00-998A-8B79CE75979F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F65F5-216D-6616-AA66-B5847ABD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651A0-D41D-5AC5-9CE0-9C44F6F2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5242-927C-4736-9C3A-2EA0DD45D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20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B675-C2B5-C8D1-1907-073932614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D5DB-3ED6-330B-1114-13BEC1ACF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61454-C21A-1EE5-FC7A-476BA416F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D74D7-6297-4784-6235-EAA3331DE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6F49-FC0B-4A00-998A-8B79CE75979F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CBA74-A3C9-882A-FE6D-E9C4FD45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1D998-AC89-97C2-F151-8FE418329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5242-927C-4736-9C3A-2EA0DD45D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00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884D3-DC7E-75E9-E0DA-3C11643B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EA3CF-383D-C8B0-D358-F2C68C284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42B99-298B-90C8-2ADF-A303D92B4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519B6F-6F7E-3668-C24D-BD03E63CE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548410-8EE0-1CCC-C1EA-62A35838D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EC587A-1835-ACCB-9A56-3A20B4E9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6F49-FC0B-4A00-998A-8B79CE75979F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8FC9D-C139-C0B4-3EAA-08028252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4935A1-C0B7-D085-D5ED-BF40F9E5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5242-927C-4736-9C3A-2EA0DD45D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80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5A54-6D4F-86DA-D927-02562734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04A72-B85E-9035-3013-393B50F10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6F49-FC0B-4A00-998A-8B79CE75979F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C63E8-53F0-C614-FBA0-1EDA3E440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1BDA36-6C12-D7C7-F67C-3EEA89D5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5242-927C-4736-9C3A-2EA0DD45D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4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6D372-323B-8A7D-4398-A6BD3240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6F49-FC0B-4A00-998A-8B79CE75979F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3930-1FE5-C308-EA56-6603DFF3D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E9397-F82B-F5D9-07D6-CAD174DA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5242-927C-4736-9C3A-2EA0DD45D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81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3AE6-4B28-C742-0592-099C41C3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B0246-D8A8-0BDB-400B-83D9A7ECA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236C8-4A94-A09C-4210-BBAF23A01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CED6F-7B1B-FEB3-46EC-83E5C8A4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6F49-FC0B-4A00-998A-8B79CE75979F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53A75-0992-3EFA-FA81-9B25BCDC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F0895-6E51-E391-2893-817AB7A94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5242-927C-4736-9C3A-2EA0DD45D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26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AD32D-9F72-7FF8-ABE1-296E80005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5B3852-E1EF-89F4-5BA2-38AD8A220F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BD79F-BA21-B18C-8EC3-C18725953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A874C-95A2-6DB0-8967-19FF2A34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6F49-FC0B-4A00-998A-8B79CE75979F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CC2E9-AAB7-40FE-727A-E3ACFFDC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FAE73-7DD0-204A-08C5-2F181A59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5242-927C-4736-9C3A-2EA0DD45D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0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12D15-4CB1-3AD0-A388-741F62621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EC5D6-2D4A-15FA-5039-66ECF29B9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1A6A1-CB3C-DBAE-2EB8-F83B0E2BB4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86F49-FC0B-4A00-998A-8B79CE75979F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A629D-30EC-B02B-06F1-DC638DA81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0B40E-4595-3560-BDAC-4E08E0261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25242-927C-4736-9C3A-2EA0DD45D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15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59E2A97-E268-0E2A-C397-7D50153D5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0" y="269244"/>
            <a:ext cx="1041918" cy="10419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B36833-E82D-C8A4-D176-96E09B8B4A99}"/>
              </a:ext>
            </a:extLst>
          </p:cNvPr>
          <p:cNvSpPr/>
          <p:nvPr/>
        </p:nvSpPr>
        <p:spPr>
          <a:xfrm flipH="1">
            <a:off x="1709059" y="269244"/>
            <a:ext cx="10105052" cy="16130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FE4A40-9D5A-FAAF-11ED-D1AC9CEBD0FE}"/>
              </a:ext>
            </a:extLst>
          </p:cNvPr>
          <p:cNvSpPr/>
          <p:nvPr/>
        </p:nvSpPr>
        <p:spPr>
          <a:xfrm rot="16200000" flipH="1">
            <a:off x="-1691246" y="3950181"/>
            <a:ext cx="4760587" cy="16200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74A867-3A52-B8BF-1879-38889CA21920}"/>
              </a:ext>
            </a:extLst>
          </p:cNvPr>
          <p:cNvSpPr/>
          <p:nvPr/>
        </p:nvSpPr>
        <p:spPr>
          <a:xfrm rot="16200000" flipH="1">
            <a:off x="-2079034" y="3969830"/>
            <a:ext cx="5075850" cy="162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988C1-A96B-FB14-03BC-4F696392CAC8}"/>
              </a:ext>
            </a:extLst>
          </p:cNvPr>
          <p:cNvSpPr/>
          <p:nvPr/>
        </p:nvSpPr>
        <p:spPr>
          <a:xfrm flipH="1">
            <a:off x="1886340" y="514950"/>
            <a:ext cx="9750491" cy="16130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highlight>
                <a:srgbClr val="FFFF00"/>
              </a:highlight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C4A2E32-EE20-2E0F-F23B-9713D4C63601}"/>
              </a:ext>
            </a:extLst>
          </p:cNvPr>
          <p:cNvSpPr>
            <a:spLocks noGrp="1"/>
          </p:cNvSpPr>
          <p:nvPr/>
        </p:nvSpPr>
        <p:spPr>
          <a:xfrm>
            <a:off x="702906" y="2831498"/>
            <a:ext cx="10515600" cy="2119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	</a:t>
            </a:r>
            <a:r>
              <a:rPr lang="en-IN" sz="7200" b="1" dirty="0">
                <a:latin typeface="+mn-lt"/>
              </a:rPr>
              <a:t>ACT-SYS-DT</a:t>
            </a:r>
            <a:br>
              <a:rPr lang="en-IN" sz="7200" b="1" dirty="0">
                <a:latin typeface="+mn-lt"/>
              </a:rPr>
            </a:br>
            <a:r>
              <a:rPr lang="en-IN" sz="7200" b="1" dirty="0">
                <a:latin typeface="+mn-lt"/>
              </a:rPr>
              <a:t>	weekly update - 2</a:t>
            </a:r>
            <a:br>
              <a:rPr lang="en-IN" sz="7200" b="1" dirty="0">
                <a:latin typeface="+mn-lt"/>
              </a:rPr>
            </a:br>
            <a:endParaRPr lang="en-IN" sz="7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5248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59E2A97-E268-0E2A-C397-7D50153D5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0" y="269244"/>
            <a:ext cx="1041918" cy="10419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B36833-E82D-C8A4-D176-96E09B8B4A99}"/>
              </a:ext>
            </a:extLst>
          </p:cNvPr>
          <p:cNvSpPr/>
          <p:nvPr/>
        </p:nvSpPr>
        <p:spPr>
          <a:xfrm flipH="1">
            <a:off x="1709059" y="269244"/>
            <a:ext cx="10105052" cy="16130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FE4A40-9D5A-FAAF-11ED-D1AC9CEBD0FE}"/>
              </a:ext>
            </a:extLst>
          </p:cNvPr>
          <p:cNvSpPr/>
          <p:nvPr/>
        </p:nvSpPr>
        <p:spPr>
          <a:xfrm rot="16200000" flipH="1">
            <a:off x="-1691246" y="3950181"/>
            <a:ext cx="4760587" cy="16200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74A867-3A52-B8BF-1879-38889CA21920}"/>
              </a:ext>
            </a:extLst>
          </p:cNvPr>
          <p:cNvSpPr/>
          <p:nvPr/>
        </p:nvSpPr>
        <p:spPr>
          <a:xfrm rot="16200000" flipH="1">
            <a:off x="-2079034" y="3969830"/>
            <a:ext cx="5075850" cy="162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988C1-A96B-FB14-03BC-4F696392CAC8}"/>
              </a:ext>
            </a:extLst>
          </p:cNvPr>
          <p:cNvSpPr/>
          <p:nvPr/>
        </p:nvSpPr>
        <p:spPr>
          <a:xfrm flipH="1">
            <a:off x="1886340" y="514950"/>
            <a:ext cx="9750491" cy="16130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highlight>
                <a:srgbClr val="FFFF00"/>
              </a:highlight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C4A2E32-EE20-2E0F-F23B-9713D4C63601}"/>
              </a:ext>
            </a:extLst>
          </p:cNvPr>
          <p:cNvSpPr>
            <a:spLocks noGrp="1"/>
          </p:cNvSpPr>
          <p:nvPr/>
        </p:nvSpPr>
        <p:spPr>
          <a:xfrm>
            <a:off x="702906" y="2831498"/>
            <a:ext cx="10515600" cy="2119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IN" sz="7200" b="1" dirty="0">
                <a:latin typeface="+mn-lt"/>
              </a:rPr>
            </a:br>
            <a:endParaRPr lang="en-IN" sz="7200" b="1" dirty="0">
              <a:latin typeface="+mn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A41EBB7-AC7B-BC85-3821-E0652D78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256" y="448206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/>
              <a:t>Simplified model for derivation of Jacobian matrix</a:t>
            </a:r>
          </a:p>
        </p:txBody>
      </p:sp>
      <p:pic>
        <p:nvPicPr>
          <p:cNvPr id="3" name="Picture 2" descr="A piece of paper with writing on it&#10;&#10;Description automatically generated">
            <a:extLst>
              <a:ext uri="{FF2B5EF4-FFF2-40B4-BE49-F238E27FC236}">
                <a16:creationId xmlns:a16="http://schemas.microsoft.com/office/drawing/2014/main" id="{9C8F12CD-338C-7D63-A83F-188A3310CD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3" t="3583" b="20135"/>
          <a:stretch/>
        </p:blipFill>
        <p:spPr>
          <a:xfrm>
            <a:off x="3849131" y="1415468"/>
            <a:ext cx="4493738" cy="523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1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59E2A97-E268-0E2A-C397-7D50153D5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0" y="269244"/>
            <a:ext cx="1041918" cy="10419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B36833-E82D-C8A4-D176-96E09B8B4A99}"/>
              </a:ext>
            </a:extLst>
          </p:cNvPr>
          <p:cNvSpPr/>
          <p:nvPr/>
        </p:nvSpPr>
        <p:spPr>
          <a:xfrm flipH="1">
            <a:off x="1709059" y="269244"/>
            <a:ext cx="10105052" cy="16130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FE4A40-9D5A-FAAF-11ED-D1AC9CEBD0FE}"/>
              </a:ext>
            </a:extLst>
          </p:cNvPr>
          <p:cNvSpPr/>
          <p:nvPr/>
        </p:nvSpPr>
        <p:spPr>
          <a:xfrm rot="16200000" flipH="1">
            <a:off x="-1691246" y="3950181"/>
            <a:ext cx="4760587" cy="16200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74A867-3A52-B8BF-1879-38889CA21920}"/>
              </a:ext>
            </a:extLst>
          </p:cNvPr>
          <p:cNvSpPr/>
          <p:nvPr/>
        </p:nvSpPr>
        <p:spPr>
          <a:xfrm rot="16200000" flipH="1">
            <a:off x="-2079034" y="3969830"/>
            <a:ext cx="5075850" cy="162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988C1-A96B-FB14-03BC-4F696392CAC8}"/>
              </a:ext>
            </a:extLst>
          </p:cNvPr>
          <p:cNvSpPr/>
          <p:nvPr/>
        </p:nvSpPr>
        <p:spPr>
          <a:xfrm flipH="1">
            <a:off x="1886340" y="514950"/>
            <a:ext cx="9750491" cy="16130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highlight>
                <a:srgbClr val="FFFF00"/>
              </a:highlight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C4A2E32-EE20-2E0F-F23B-9713D4C63601}"/>
              </a:ext>
            </a:extLst>
          </p:cNvPr>
          <p:cNvSpPr>
            <a:spLocks noGrp="1"/>
          </p:cNvSpPr>
          <p:nvPr/>
        </p:nvSpPr>
        <p:spPr>
          <a:xfrm>
            <a:off x="702906" y="2831498"/>
            <a:ext cx="10515600" cy="2119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IN" sz="7200" b="1" dirty="0">
                <a:latin typeface="+mn-lt"/>
              </a:rPr>
            </a:br>
            <a:endParaRPr lang="en-IN" sz="7200" b="1" dirty="0">
              <a:latin typeface="+mn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A41EBB7-AC7B-BC85-3821-E0652D78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256" y="448206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/>
              <a:t>Revision of Work Holder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277018-2B82-800B-BC7D-47901DA58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413" y="1664326"/>
            <a:ext cx="3261643" cy="27053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85172F-24FE-3068-0971-401F2E7D0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59592"/>
            <a:ext cx="5692633" cy="3924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291C07-25CE-9350-3897-04B690163E23}"/>
              </a:ext>
            </a:extLst>
          </p:cNvPr>
          <p:cNvSpPr txBox="1"/>
          <p:nvPr/>
        </p:nvSpPr>
        <p:spPr>
          <a:xfrm>
            <a:off x="1219200" y="4951478"/>
            <a:ext cx="6831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Max. Size of Transducer : 30mm</a:t>
            </a:r>
          </a:p>
          <a:p>
            <a:endParaRPr lang="en-IN" dirty="0"/>
          </a:p>
          <a:p>
            <a:r>
              <a:rPr lang="en-IN" dirty="0"/>
              <a:t>Clamping Force - Springs / Elastics / ?</a:t>
            </a:r>
          </a:p>
        </p:txBody>
      </p:sp>
    </p:spTree>
    <p:extLst>
      <p:ext uri="{BB962C8B-B14F-4D97-AF65-F5344CB8AC3E}">
        <p14:creationId xmlns:p14="http://schemas.microsoft.com/office/powerpoint/2010/main" val="306595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59E2A97-E268-0E2A-C397-7D50153D5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0" y="269244"/>
            <a:ext cx="1041918" cy="10419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B36833-E82D-C8A4-D176-96E09B8B4A99}"/>
              </a:ext>
            </a:extLst>
          </p:cNvPr>
          <p:cNvSpPr/>
          <p:nvPr/>
        </p:nvSpPr>
        <p:spPr>
          <a:xfrm flipH="1">
            <a:off x="1709059" y="269244"/>
            <a:ext cx="10105052" cy="16130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FE4A40-9D5A-FAAF-11ED-D1AC9CEBD0FE}"/>
              </a:ext>
            </a:extLst>
          </p:cNvPr>
          <p:cNvSpPr/>
          <p:nvPr/>
        </p:nvSpPr>
        <p:spPr>
          <a:xfrm rot="16200000" flipH="1">
            <a:off x="-1691246" y="3950181"/>
            <a:ext cx="4760587" cy="16200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74A867-3A52-B8BF-1879-38889CA21920}"/>
              </a:ext>
            </a:extLst>
          </p:cNvPr>
          <p:cNvSpPr/>
          <p:nvPr/>
        </p:nvSpPr>
        <p:spPr>
          <a:xfrm rot="16200000" flipH="1">
            <a:off x="-2079034" y="3969830"/>
            <a:ext cx="5075850" cy="162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988C1-A96B-FB14-03BC-4F696392CAC8}"/>
              </a:ext>
            </a:extLst>
          </p:cNvPr>
          <p:cNvSpPr/>
          <p:nvPr/>
        </p:nvSpPr>
        <p:spPr>
          <a:xfrm flipH="1">
            <a:off x="1886340" y="514950"/>
            <a:ext cx="9750491" cy="16130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highlight>
                <a:srgbClr val="FFFF00"/>
              </a:highlight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C4A2E32-EE20-2E0F-F23B-9713D4C63601}"/>
              </a:ext>
            </a:extLst>
          </p:cNvPr>
          <p:cNvSpPr>
            <a:spLocks noGrp="1"/>
          </p:cNvSpPr>
          <p:nvPr/>
        </p:nvSpPr>
        <p:spPr>
          <a:xfrm>
            <a:off x="702906" y="2831498"/>
            <a:ext cx="10515600" cy="2119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IN" sz="7200" b="1" dirty="0">
                <a:latin typeface="+mn-lt"/>
              </a:rPr>
            </a:br>
            <a:endParaRPr lang="en-IN" sz="7200" b="1" dirty="0">
              <a:latin typeface="+mn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A41EBB7-AC7B-BC85-3821-E0652D78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256" y="448206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/>
              <a:t>Assembly of Updated Parts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951F2D-7410-6639-4B56-ECE6FDAC2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726" y="1110987"/>
            <a:ext cx="3551228" cy="41303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6CD6A3-4494-9C89-02A2-EEF25ED50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172" y="1311162"/>
            <a:ext cx="4350036" cy="413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81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59E2A97-E268-0E2A-C397-7D50153D5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0" y="269244"/>
            <a:ext cx="1041918" cy="10419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B36833-E82D-C8A4-D176-96E09B8B4A99}"/>
              </a:ext>
            </a:extLst>
          </p:cNvPr>
          <p:cNvSpPr/>
          <p:nvPr/>
        </p:nvSpPr>
        <p:spPr>
          <a:xfrm flipH="1">
            <a:off x="1709059" y="269244"/>
            <a:ext cx="10105052" cy="16130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FE4A40-9D5A-FAAF-11ED-D1AC9CEBD0FE}"/>
              </a:ext>
            </a:extLst>
          </p:cNvPr>
          <p:cNvSpPr/>
          <p:nvPr/>
        </p:nvSpPr>
        <p:spPr>
          <a:xfrm rot="16200000" flipH="1">
            <a:off x="-1691246" y="3950181"/>
            <a:ext cx="4760587" cy="16200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74A867-3A52-B8BF-1879-38889CA21920}"/>
              </a:ext>
            </a:extLst>
          </p:cNvPr>
          <p:cNvSpPr/>
          <p:nvPr/>
        </p:nvSpPr>
        <p:spPr>
          <a:xfrm rot="16200000" flipH="1">
            <a:off x="-2079034" y="3969830"/>
            <a:ext cx="5075850" cy="162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988C1-A96B-FB14-03BC-4F696392CAC8}"/>
              </a:ext>
            </a:extLst>
          </p:cNvPr>
          <p:cNvSpPr/>
          <p:nvPr/>
        </p:nvSpPr>
        <p:spPr>
          <a:xfrm flipH="1">
            <a:off x="1886340" y="514950"/>
            <a:ext cx="9750491" cy="16130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highlight>
                <a:srgbClr val="FFFF00"/>
              </a:highlight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C4A2E32-EE20-2E0F-F23B-9713D4C63601}"/>
              </a:ext>
            </a:extLst>
          </p:cNvPr>
          <p:cNvSpPr>
            <a:spLocks noGrp="1"/>
          </p:cNvSpPr>
          <p:nvPr/>
        </p:nvSpPr>
        <p:spPr>
          <a:xfrm>
            <a:off x="702906" y="2831498"/>
            <a:ext cx="10515600" cy="2119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IN" sz="7200" b="1" dirty="0">
                <a:latin typeface="+mn-lt"/>
              </a:rPr>
            </a:br>
            <a:endParaRPr lang="en-IN" sz="7200" b="1" dirty="0">
              <a:latin typeface="+mn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A41EBB7-AC7B-BC85-3821-E0652D78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232" y="4892280"/>
            <a:ext cx="4069334" cy="1579534"/>
          </a:xfrm>
        </p:spPr>
        <p:txBody>
          <a:bodyPr>
            <a:normAutofit/>
          </a:bodyPr>
          <a:lstStyle/>
          <a:p>
            <a:r>
              <a:rPr lang="en-IN" sz="2000" dirty="0"/>
              <a:t>A Load of 50 N is applied at the </a:t>
            </a:r>
            <a:r>
              <a:rPr lang="en-IN" sz="2000" dirty="0" err="1"/>
              <a:t>Center</a:t>
            </a:r>
            <a:r>
              <a:rPr lang="en-IN" sz="2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7E2331-553F-AF8B-6660-9BE4E9DA6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256" y="790203"/>
            <a:ext cx="6696535" cy="390730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4B7A86C-E827-4F8E-9A31-EFF0C0C2D428}"/>
              </a:ext>
            </a:extLst>
          </p:cNvPr>
          <p:cNvSpPr txBox="1">
            <a:spLocks/>
          </p:cNvSpPr>
          <p:nvPr/>
        </p:nvSpPr>
        <p:spPr>
          <a:xfrm>
            <a:off x="6285124" y="4857526"/>
            <a:ext cx="4069334" cy="74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0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56BF305-AA16-D741-5FC1-4AB11156D6F9}"/>
              </a:ext>
            </a:extLst>
          </p:cNvPr>
          <p:cNvSpPr txBox="1">
            <a:spLocks/>
          </p:cNvSpPr>
          <p:nvPr/>
        </p:nvSpPr>
        <p:spPr>
          <a:xfrm>
            <a:off x="5960706" y="5020814"/>
            <a:ext cx="5608983" cy="1164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/>
              <a:t>Result : the deflection at the </a:t>
            </a:r>
            <a:r>
              <a:rPr lang="en-IN" sz="2000" dirty="0" err="1"/>
              <a:t>center</a:t>
            </a:r>
            <a:r>
              <a:rPr lang="en-IN" sz="2000" dirty="0"/>
              <a:t> &lt; 0.1mm. It is safe to use 5mm Al Plate 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43376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59E2A97-E268-0E2A-C397-7D50153D5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0" y="269244"/>
            <a:ext cx="1041918" cy="10419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B36833-E82D-C8A4-D176-96E09B8B4A99}"/>
              </a:ext>
            </a:extLst>
          </p:cNvPr>
          <p:cNvSpPr/>
          <p:nvPr/>
        </p:nvSpPr>
        <p:spPr>
          <a:xfrm flipH="1">
            <a:off x="1709059" y="269244"/>
            <a:ext cx="10105052" cy="16130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FE4A40-9D5A-FAAF-11ED-D1AC9CEBD0FE}"/>
              </a:ext>
            </a:extLst>
          </p:cNvPr>
          <p:cNvSpPr/>
          <p:nvPr/>
        </p:nvSpPr>
        <p:spPr>
          <a:xfrm rot="16200000" flipH="1">
            <a:off x="-1691246" y="3950181"/>
            <a:ext cx="4760587" cy="16200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74A867-3A52-B8BF-1879-38889CA21920}"/>
              </a:ext>
            </a:extLst>
          </p:cNvPr>
          <p:cNvSpPr/>
          <p:nvPr/>
        </p:nvSpPr>
        <p:spPr>
          <a:xfrm rot="16200000" flipH="1">
            <a:off x="-2079034" y="3969830"/>
            <a:ext cx="5075850" cy="162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988C1-A96B-FB14-03BC-4F696392CAC8}"/>
              </a:ext>
            </a:extLst>
          </p:cNvPr>
          <p:cNvSpPr/>
          <p:nvPr/>
        </p:nvSpPr>
        <p:spPr>
          <a:xfrm flipH="1">
            <a:off x="1886340" y="514950"/>
            <a:ext cx="9750491" cy="16130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highlight>
                <a:srgbClr val="FFFF00"/>
              </a:highlight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C4A2E32-EE20-2E0F-F23B-9713D4C63601}"/>
              </a:ext>
            </a:extLst>
          </p:cNvPr>
          <p:cNvSpPr>
            <a:spLocks noGrp="1"/>
          </p:cNvSpPr>
          <p:nvPr/>
        </p:nvSpPr>
        <p:spPr>
          <a:xfrm>
            <a:off x="702906" y="2831498"/>
            <a:ext cx="10515600" cy="2119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IN" sz="7200" b="1" dirty="0">
                <a:latin typeface="+mn-lt"/>
              </a:rPr>
            </a:br>
            <a:endParaRPr lang="en-IN" sz="7200" b="1" dirty="0">
              <a:latin typeface="+mn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A41EBB7-AC7B-BC85-3821-E0652D78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256" y="448206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/>
              <a:t>Mounting the robot with Enclosure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5457A7-7820-C285-87EE-32E41F0D7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256" y="1480530"/>
            <a:ext cx="4763666" cy="330189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E4B3037-B722-A242-647B-2060B5A45103}"/>
              </a:ext>
            </a:extLst>
          </p:cNvPr>
          <p:cNvSpPr txBox="1">
            <a:spLocks/>
          </p:cNvSpPr>
          <p:nvPr/>
        </p:nvSpPr>
        <p:spPr>
          <a:xfrm>
            <a:off x="7228222" y="1958610"/>
            <a:ext cx="4069334" cy="1579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/>
              <a:t>Aluminium extrusion of 45mm are placed on the base plate which allows the entire assembly to be mounted on the 5mm Al plate using L clamps.</a:t>
            </a:r>
          </a:p>
        </p:txBody>
      </p:sp>
    </p:spTree>
    <p:extLst>
      <p:ext uri="{BB962C8B-B14F-4D97-AF65-F5344CB8AC3E}">
        <p14:creationId xmlns:p14="http://schemas.microsoft.com/office/powerpoint/2010/main" val="2172515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59E2A97-E268-0E2A-C397-7D50153D5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0" y="269244"/>
            <a:ext cx="1041918" cy="10419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B36833-E82D-C8A4-D176-96E09B8B4A99}"/>
              </a:ext>
            </a:extLst>
          </p:cNvPr>
          <p:cNvSpPr/>
          <p:nvPr/>
        </p:nvSpPr>
        <p:spPr>
          <a:xfrm flipH="1">
            <a:off x="1709059" y="269244"/>
            <a:ext cx="10105052" cy="16130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FE4A40-9D5A-FAAF-11ED-D1AC9CEBD0FE}"/>
              </a:ext>
            </a:extLst>
          </p:cNvPr>
          <p:cNvSpPr/>
          <p:nvPr/>
        </p:nvSpPr>
        <p:spPr>
          <a:xfrm rot="16200000" flipH="1">
            <a:off x="-1691246" y="3950181"/>
            <a:ext cx="4760587" cy="16200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74A867-3A52-B8BF-1879-38889CA21920}"/>
              </a:ext>
            </a:extLst>
          </p:cNvPr>
          <p:cNvSpPr/>
          <p:nvPr/>
        </p:nvSpPr>
        <p:spPr>
          <a:xfrm rot="16200000" flipH="1">
            <a:off x="-2079034" y="3969830"/>
            <a:ext cx="5075850" cy="162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988C1-A96B-FB14-03BC-4F696392CAC8}"/>
              </a:ext>
            </a:extLst>
          </p:cNvPr>
          <p:cNvSpPr/>
          <p:nvPr/>
        </p:nvSpPr>
        <p:spPr>
          <a:xfrm flipH="1">
            <a:off x="1886340" y="514950"/>
            <a:ext cx="9750491" cy="16130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highlight>
                <a:srgbClr val="FFFF00"/>
              </a:highlight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A41EBB7-AC7B-BC85-3821-E0652D78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256" y="448206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/>
              <a:t>Updated torque calculation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601A6-18BA-B033-B3C2-41381799667C}"/>
              </a:ext>
            </a:extLst>
          </p:cNvPr>
          <p:cNvSpPr txBox="1">
            <a:spLocks/>
          </p:cNvSpPr>
          <p:nvPr/>
        </p:nvSpPr>
        <p:spPr>
          <a:xfrm>
            <a:off x="796895" y="5027727"/>
            <a:ext cx="4069334" cy="1579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/>
              <a:t>Torque calculation was done considering all the </a:t>
            </a:r>
            <a:r>
              <a:rPr lang="en-IN" sz="1800" dirty="0"/>
              <a:t>components</a:t>
            </a:r>
            <a:r>
              <a:rPr lang="en-IN" sz="2000" dirty="0"/>
              <a:t> including the minor ones.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77D7699-42F6-FEA5-1A8F-831B2BFCF879}"/>
              </a:ext>
            </a:extLst>
          </p:cNvPr>
          <p:cNvSpPr txBox="1">
            <a:spLocks/>
          </p:cNvSpPr>
          <p:nvPr/>
        </p:nvSpPr>
        <p:spPr>
          <a:xfrm>
            <a:off x="4516897" y="5281698"/>
            <a:ext cx="36824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dirty="0"/>
              <a:t>The effect of inertial torque was also considered in the selection of motor.</a:t>
            </a:r>
          </a:p>
          <a:p>
            <a:endParaRPr lang="en-IN" sz="1800" dirty="0"/>
          </a:p>
          <a:p>
            <a:endParaRPr lang="en-IN" sz="18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808B8C0-565D-7743-A2ED-AF6E3EB3F37D}"/>
              </a:ext>
            </a:extLst>
          </p:cNvPr>
          <p:cNvSpPr txBox="1">
            <a:spLocks/>
          </p:cNvSpPr>
          <p:nvPr/>
        </p:nvSpPr>
        <p:spPr>
          <a:xfrm>
            <a:off x="8659906" y="4320660"/>
            <a:ext cx="2976925" cy="2022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1600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τ</a:t>
            </a:r>
            <a:r>
              <a:rPr lang="en-IN" sz="1600" dirty="0"/>
              <a:t> total = </a:t>
            </a:r>
            <a:r>
              <a:rPr lang="el-GR" sz="1600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τ</a:t>
            </a:r>
            <a:r>
              <a:rPr lang="en-IN" sz="1600" dirty="0"/>
              <a:t> load +</a:t>
            </a:r>
            <a:r>
              <a:rPr lang="el-GR" sz="1600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τ</a:t>
            </a:r>
            <a:r>
              <a:rPr lang="en-IN" sz="1600" dirty="0"/>
              <a:t> inertia</a:t>
            </a:r>
          </a:p>
          <a:p>
            <a:r>
              <a:rPr lang="en-IN" sz="1600" dirty="0"/>
              <a:t>             = (859.08+1032.9)*2.5</a:t>
            </a:r>
          </a:p>
          <a:p>
            <a:r>
              <a:rPr lang="en-IN" sz="1600" dirty="0"/>
              <a:t>             =  4729.95 </a:t>
            </a:r>
            <a:r>
              <a:rPr lang="en-IN" sz="1600" dirty="0" err="1"/>
              <a:t>Nmm</a:t>
            </a:r>
            <a:endParaRPr lang="en-IN" sz="1600" dirty="0"/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04B8438C-C529-AB84-EDDF-777DABB74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103" y="3025261"/>
            <a:ext cx="4922007" cy="1388782"/>
          </a:xfrm>
          <a:prstGeom prst="rect">
            <a:avLst/>
          </a:prstGeom>
        </p:spPr>
      </p:pic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D7F80F3A-40AA-DD11-4592-3909F945F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747" y="1177914"/>
            <a:ext cx="4666717" cy="1388782"/>
          </a:xfrm>
          <a:prstGeom prst="rect">
            <a:avLst/>
          </a:prstGeom>
        </p:spPr>
      </p:pic>
      <p:pic>
        <p:nvPicPr>
          <p:cNvPr id="16" name="Picture 15" descr="Table, Excel&#10;&#10;Description automatically generated">
            <a:extLst>
              <a:ext uri="{FF2B5EF4-FFF2-40B4-BE49-F238E27FC236}">
                <a16:creationId xmlns:a16="http://schemas.microsoft.com/office/drawing/2014/main" id="{3C07C833-76A3-09D2-4BE5-51273F8C4E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44" y="1496837"/>
            <a:ext cx="4473473" cy="369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0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59E2A97-E268-0E2A-C397-7D50153D5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0" y="269244"/>
            <a:ext cx="1041918" cy="10419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B36833-E82D-C8A4-D176-96E09B8B4A99}"/>
              </a:ext>
            </a:extLst>
          </p:cNvPr>
          <p:cNvSpPr/>
          <p:nvPr/>
        </p:nvSpPr>
        <p:spPr>
          <a:xfrm flipH="1">
            <a:off x="1709059" y="269244"/>
            <a:ext cx="10105052" cy="16130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FE4A40-9D5A-FAAF-11ED-D1AC9CEBD0FE}"/>
              </a:ext>
            </a:extLst>
          </p:cNvPr>
          <p:cNvSpPr/>
          <p:nvPr/>
        </p:nvSpPr>
        <p:spPr>
          <a:xfrm rot="16200000" flipH="1">
            <a:off x="-1691246" y="3950181"/>
            <a:ext cx="4760587" cy="16200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74A867-3A52-B8BF-1879-38889CA21920}"/>
              </a:ext>
            </a:extLst>
          </p:cNvPr>
          <p:cNvSpPr/>
          <p:nvPr/>
        </p:nvSpPr>
        <p:spPr>
          <a:xfrm rot="16200000" flipH="1">
            <a:off x="-2079034" y="3969830"/>
            <a:ext cx="5075850" cy="162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988C1-A96B-FB14-03BC-4F696392CAC8}"/>
              </a:ext>
            </a:extLst>
          </p:cNvPr>
          <p:cNvSpPr/>
          <p:nvPr/>
        </p:nvSpPr>
        <p:spPr>
          <a:xfrm flipH="1">
            <a:off x="1886340" y="514950"/>
            <a:ext cx="9750491" cy="16130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highlight>
                <a:srgbClr val="FFFF00"/>
              </a:highlight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C4A2E32-EE20-2E0F-F23B-9713D4C63601}"/>
              </a:ext>
            </a:extLst>
          </p:cNvPr>
          <p:cNvSpPr>
            <a:spLocks noGrp="1"/>
          </p:cNvSpPr>
          <p:nvPr/>
        </p:nvSpPr>
        <p:spPr>
          <a:xfrm>
            <a:off x="702906" y="2831498"/>
            <a:ext cx="10515600" cy="2119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IN" sz="7200" b="1" dirty="0">
                <a:latin typeface="+mn-lt"/>
              </a:rPr>
            </a:br>
            <a:endParaRPr lang="en-IN" sz="7200" b="1" dirty="0">
              <a:latin typeface="+mn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A41EBB7-AC7B-BC85-3821-E0652D78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256" y="44820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D</a:t>
            </a:r>
            <a:r>
              <a:rPr lang="en-IN" sz="3200" dirty="0" err="1"/>
              <a:t>erivation</a:t>
            </a:r>
            <a:r>
              <a:rPr lang="en-IN" sz="3200" dirty="0"/>
              <a:t> of Jacobian Matrix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6DFA3E-058F-D0B2-3248-F394BE7EAE99}"/>
              </a:ext>
            </a:extLst>
          </p:cNvPr>
          <p:cNvSpPr txBox="1"/>
          <p:nvPr/>
        </p:nvSpPr>
        <p:spPr>
          <a:xfrm>
            <a:off x="1792941" y="1891553"/>
            <a:ext cx="10124567" cy="3472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Jacobian Matrix : This matrix relates the cartesian velocity (transducer holder velocity) to the Angular</a:t>
            </a:r>
          </a:p>
          <a:p>
            <a:r>
              <a:rPr lang="en-US" dirty="0"/>
              <a:t>velocity of the motors. </a:t>
            </a:r>
          </a:p>
          <a:p>
            <a:r>
              <a:rPr lang="en-US" dirty="0"/>
              <a:t>Jacobian Matrix is </a:t>
            </a:r>
            <a:r>
              <a:rPr lang="en-US" dirty="0" err="1"/>
              <a:t>derieved</a:t>
            </a:r>
            <a:r>
              <a:rPr lang="en-US" dirty="0"/>
              <a:t> from differentiating the position function.</a:t>
            </a:r>
          </a:p>
          <a:p>
            <a:endParaRPr lang="en-US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(x -( l</a:t>
            </a:r>
            <a:r>
              <a:rPr lang="en-IN" sz="180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+ l</a:t>
            </a:r>
            <a:r>
              <a:rPr lang="en-IN" sz="180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cosθ-r)</a:t>
            </a:r>
            <a:r>
              <a:rPr lang="en-IN" sz="180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)² + y² + (z-l</a:t>
            </a:r>
            <a:r>
              <a:rPr lang="en-IN" sz="180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sinθ)² = R²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 +0.5( l</a:t>
            </a:r>
            <a:r>
              <a:rPr lang="en-IN" sz="180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+ l</a:t>
            </a:r>
            <a:r>
              <a:rPr lang="en-IN" sz="180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cosψ-r)</a:t>
            </a:r>
            <a:r>
              <a:rPr lang="en-IN" sz="180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)² + (y+0.866( l</a:t>
            </a:r>
            <a:r>
              <a:rPr lang="en-IN" sz="180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+ l</a:t>
            </a:r>
            <a:r>
              <a:rPr lang="en-IN" sz="180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cosψ-r)</a:t>
            </a:r>
            <a:r>
              <a:rPr lang="en-IN" sz="180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)² + (z-l</a:t>
            </a:r>
            <a:r>
              <a:rPr lang="en-IN" sz="180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sinψ)² = R²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 +0.5( l</a:t>
            </a:r>
            <a:r>
              <a:rPr lang="en-IN" sz="180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+ l</a:t>
            </a:r>
            <a:r>
              <a:rPr lang="en-IN" sz="180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cos∅-r)</a:t>
            </a:r>
            <a:r>
              <a:rPr lang="en-IN" sz="180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)² + (y-0.866( l</a:t>
            </a:r>
            <a:r>
              <a:rPr lang="en-IN" sz="180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+ l</a:t>
            </a:r>
            <a:r>
              <a:rPr lang="en-IN" sz="180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cos∅-r)</a:t>
            </a:r>
            <a:r>
              <a:rPr lang="en-IN" sz="180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)² + (z-l</a:t>
            </a:r>
            <a:r>
              <a:rPr lang="en-IN" sz="180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sin∅)² = R²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7466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59E2A97-E268-0E2A-C397-7D50153D5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0" y="269244"/>
            <a:ext cx="1041918" cy="10419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B36833-E82D-C8A4-D176-96E09B8B4A99}"/>
              </a:ext>
            </a:extLst>
          </p:cNvPr>
          <p:cNvSpPr/>
          <p:nvPr/>
        </p:nvSpPr>
        <p:spPr>
          <a:xfrm flipH="1">
            <a:off x="1709059" y="269244"/>
            <a:ext cx="10105052" cy="16130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FE4A40-9D5A-FAAF-11ED-D1AC9CEBD0FE}"/>
              </a:ext>
            </a:extLst>
          </p:cNvPr>
          <p:cNvSpPr/>
          <p:nvPr/>
        </p:nvSpPr>
        <p:spPr>
          <a:xfrm rot="16200000" flipH="1">
            <a:off x="-1691246" y="3950181"/>
            <a:ext cx="4760587" cy="16200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74A867-3A52-B8BF-1879-38889CA21920}"/>
              </a:ext>
            </a:extLst>
          </p:cNvPr>
          <p:cNvSpPr/>
          <p:nvPr/>
        </p:nvSpPr>
        <p:spPr>
          <a:xfrm rot="16200000" flipH="1">
            <a:off x="-2079034" y="3969830"/>
            <a:ext cx="5075850" cy="162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988C1-A96B-FB14-03BC-4F696392CAC8}"/>
              </a:ext>
            </a:extLst>
          </p:cNvPr>
          <p:cNvSpPr/>
          <p:nvPr/>
        </p:nvSpPr>
        <p:spPr>
          <a:xfrm flipH="1">
            <a:off x="1886340" y="514950"/>
            <a:ext cx="9750491" cy="16130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highlight>
                <a:srgbClr val="FFFF00"/>
              </a:highlight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C4A2E32-EE20-2E0F-F23B-9713D4C63601}"/>
              </a:ext>
            </a:extLst>
          </p:cNvPr>
          <p:cNvSpPr>
            <a:spLocks noGrp="1"/>
          </p:cNvSpPr>
          <p:nvPr/>
        </p:nvSpPr>
        <p:spPr>
          <a:xfrm>
            <a:off x="702906" y="2831498"/>
            <a:ext cx="10515600" cy="2119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IN" sz="7200" b="1" dirty="0">
                <a:latin typeface="+mn-lt"/>
              </a:rPr>
            </a:br>
            <a:endParaRPr lang="en-IN" sz="7200" b="1" dirty="0">
              <a:latin typeface="+mn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A41EBB7-AC7B-BC85-3821-E0652D78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256" y="448206"/>
            <a:ext cx="10515600" cy="596326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Differentiating </a:t>
            </a:r>
            <a:r>
              <a:rPr lang="en-IN" sz="180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Eqn</a:t>
            </a: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with time</a:t>
            </a:r>
            <a:b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2(x-(l</a:t>
            </a:r>
            <a:r>
              <a:rPr lang="en-IN" sz="180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+l</a:t>
            </a:r>
            <a:r>
              <a:rPr lang="en-IN" sz="180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cosθ -r ))(</a:t>
            </a:r>
            <a:r>
              <a:rPr lang="en-IN" sz="180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IN" sz="1800" baseline="-2500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+ l2sinθ(</a:t>
            </a:r>
            <a:r>
              <a:rPr lang="en-IN" sz="180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dθ</a:t>
            </a: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/dt)) + (2yv</a:t>
            </a:r>
            <a:r>
              <a:rPr lang="en-IN" sz="180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+ 2(z-l2sinθ)(</a:t>
            </a:r>
            <a:r>
              <a:rPr lang="en-IN" sz="180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IN" sz="1800" baseline="-2500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- l2cosθ(</a:t>
            </a:r>
            <a:r>
              <a:rPr lang="en-IN" sz="180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dθ</a:t>
            </a: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/dt)) = 0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Differentiating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 with time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(x+0.5(l</a:t>
            </a:r>
            <a:r>
              <a:rPr lang="en-IN" sz="180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+l</a:t>
            </a:r>
            <a:r>
              <a:rPr lang="en-IN" sz="180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cosψ -r ))(</a:t>
            </a:r>
            <a:r>
              <a:rPr lang="en-IN" sz="180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IN" sz="1800" baseline="-2500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+ l2sinψ(</a:t>
            </a:r>
            <a:r>
              <a:rPr lang="en-IN" sz="180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dψ</a:t>
            </a: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/dt)) - 1.732(y+0.866( l</a:t>
            </a:r>
            <a:r>
              <a:rPr lang="en-IN" sz="180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+ l</a:t>
            </a:r>
            <a:r>
              <a:rPr lang="en-IN" sz="180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cosψ-r)</a:t>
            </a:r>
            <a:r>
              <a:rPr lang="en-IN" sz="180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)(v</a:t>
            </a:r>
            <a:r>
              <a:rPr lang="en-IN" sz="180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+l</a:t>
            </a:r>
            <a:r>
              <a:rPr lang="en-IN" sz="180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sinψ(</a:t>
            </a:r>
            <a:r>
              <a:rPr lang="en-IN" sz="180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dψ</a:t>
            </a: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/dt)) + 2(z-l</a:t>
            </a:r>
            <a:r>
              <a:rPr lang="en-IN" sz="180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sinψ)(</a:t>
            </a:r>
            <a:r>
              <a:rPr lang="en-IN" sz="180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IN" sz="1800" baseline="-2500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- l</a:t>
            </a:r>
            <a:r>
              <a:rPr lang="en-IN" sz="180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cosψ(</a:t>
            </a:r>
            <a:r>
              <a:rPr lang="en-IN" sz="180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dψ</a:t>
            </a: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/dt)) = 0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Differentiating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 with time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(x+0.5(l</a:t>
            </a:r>
            <a:r>
              <a:rPr lang="en-IN" sz="180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+l</a:t>
            </a:r>
            <a:r>
              <a:rPr lang="en-IN" sz="180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cos∅ -r ))(</a:t>
            </a:r>
            <a:r>
              <a:rPr lang="en-IN" sz="180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IN" sz="1800" baseline="-2500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+ l2sin∅ (d∅/dt)) + 1.732(y-0.866( l</a:t>
            </a:r>
            <a:r>
              <a:rPr lang="en-IN" sz="180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+ l</a:t>
            </a:r>
            <a:r>
              <a:rPr lang="en-IN" sz="180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cos∅-r)</a:t>
            </a:r>
            <a:r>
              <a:rPr lang="en-IN" sz="180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)(v</a:t>
            </a:r>
            <a:r>
              <a:rPr lang="en-IN" sz="180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+l</a:t>
            </a:r>
            <a:r>
              <a:rPr lang="en-IN" sz="180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sin∅ (d∅/dt)) + 2(z-l</a:t>
            </a:r>
            <a:r>
              <a:rPr lang="en-IN" sz="1800" baseline="-250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sin∅)(</a:t>
            </a:r>
            <a:r>
              <a:rPr lang="en-IN" sz="180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IN" sz="1800" baseline="-2500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IN" sz="180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- l2cos∅ (d∅/dt)) = 0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31476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59E2A97-E268-0E2A-C397-7D50153D5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0" y="269244"/>
            <a:ext cx="1041918" cy="10419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B36833-E82D-C8A4-D176-96E09B8B4A99}"/>
              </a:ext>
            </a:extLst>
          </p:cNvPr>
          <p:cNvSpPr/>
          <p:nvPr/>
        </p:nvSpPr>
        <p:spPr>
          <a:xfrm flipH="1">
            <a:off x="1709059" y="269244"/>
            <a:ext cx="10105052" cy="16130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FE4A40-9D5A-FAAF-11ED-D1AC9CEBD0FE}"/>
              </a:ext>
            </a:extLst>
          </p:cNvPr>
          <p:cNvSpPr/>
          <p:nvPr/>
        </p:nvSpPr>
        <p:spPr>
          <a:xfrm rot="16200000" flipH="1">
            <a:off x="-1691246" y="3950181"/>
            <a:ext cx="4760587" cy="16200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74A867-3A52-B8BF-1879-38889CA21920}"/>
              </a:ext>
            </a:extLst>
          </p:cNvPr>
          <p:cNvSpPr/>
          <p:nvPr/>
        </p:nvSpPr>
        <p:spPr>
          <a:xfrm rot="16200000" flipH="1">
            <a:off x="-2079034" y="3969830"/>
            <a:ext cx="5075850" cy="162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988C1-A96B-FB14-03BC-4F696392CAC8}"/>
              </a:ext>
            </a:extLst>
          </p:cNvPr>
          <p:cNvSpPr/>
          <p:nvPr/>
        </p:nvSpPr>
        <p:spPr>
          <a:xfrm flipH="1">
            <a:off x="1886340" y="514950"/>
            <a:ext cx="9750491" cy="16130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highlight>
                <a:srgbClr val="FFFF00"/>
              </a:highlight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C4A2E32-EE20-2E0F-F23B-9713D4C63601}"/>
              </a:ext>
            </a:extLst>
          </p:cNvPr>
          <p:cNvSpPr>
            <a:spLocks noGrp="1"/>
          </p:cNvSpPr>
          <p:nvPr/>
        </p:nvSpPr>
        <p:spPr>
          <a:xfrm>
            <a:off x="702906" y="2831498"/>
            <a:ext cx="10515600" cy="2119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IN" sz="7200" b="1" dirty="0">
                <a:latin typeface="+mn-lt"/>
              </a:rPr>
            </a:br>
            <a:endParaRPr lang="en-IN" sz="7200" b="1" dirty="0">
              <a:latin typeface="+mn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A41EBB7-AC7B-BC85-3821-E0652D78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256" y="448206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/>
              <a:t>Simplified model for derivation of Jacobian matrix</a:t>
            </a:r>
          </a:p>
        </p:txBody>
      </p:sp>
      <p:pic>
        <p:nvPicPr>
          <p:cNvPr id="11" name="Picture 10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0A749A00-406F-49D9-B650-511407EDE6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56" t="5720" r="5729" b="4715"/>
          <a:stretch/>
        </p:blipFill>
        <p:spPr>
          <a:xfrm rot="16200000">
            <a:off x="8035100" y="32397"/>
            <a:ext cx="2143152" cy="4800465"/>
          </a:xfrm>
          <a:prstGeom prst="rect">
            <a:avLst/>
          </a:prstGeom>
        </p:spPr>
      </p:pic>
      <p:pic>
        <p:nvPicPr>
          <p:cNvPr id="15" name="Picture 14" descr="Text, letter&#10;&#10;Description automatically generated">
            <a:extLst>
              <a:ext uri="{FF2B5EF4-FFF2-40B4-BE49-F238E27FC236}">
                <a16:creationId xmlns:a16="http://schemas.microsoft.com/office/drawing/2014/main" id="{EB4BA5E0-CD6D-2CFA-E2D4-3CDB233749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6" r="8088" b="36518"/>
          <a:stretch/>
        </p:blipFill>
        <p:spPr>
          <a:xfrm>
            <a:off x="1639710" y="1335119"/>
            <a:ext cx="5121875" cy="5296832"/>
          </a:xfrm>
          <a:prstGeom prst="rect">
            <a:avLst/>
          </a:prstGeom>
        </p:spPr>
      </p:pic>
      <p:pic>
        <p:nvPicPr>
          <p:cNvPr id="16" name="Picture 15" descr="Text, letter&#10;&#10;Description automatically generated">
            <a:extLst>
              <a:ext uri="{FF2B5EF4-FFF2-40B4-BE49-F238E27FC236}">
                <a16:creationId xmlns:a16="http://schemas.microsoft.com/office/drawing/2014/main" id="{5BAD2BF1-FD42-D7B4-2C30-26C678379B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6" t="69650" r="8088"/>
          <a:stretch/>
        </p:blipFill>
        <p:spPr>
          <a:xfrm>
            <a:off x="6778038" y="3568959"/>
            <a:ext cx="5184097" cy="256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80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467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Lucida Sans Unicode</vt:lpstr>
      <vt:lpstr>Office Theme</vt:lpstr>
      <vt:lpstr>PowerPoint Presentation</vt:lpstr>
      <vt:lpstr>Revision of Work Holder</vt:lpstr>
      <vt:lpstr>Assembly of Updated Parts</vt:lpstr>
      <vt:lpstr>A Load of 50 N is applied at the Center </vt:lpstr>
      <vt:lpstr>Mounting the robot with Enclosure</vt:lpstr>
      <vt:lpstr>Updated torque calculation</vt:lpstr>
      <vt:lpstr>Derivation of Jacobian Matrix</vt:lpstr>
      <vt:lpstr>Differentiating Eqn 1 with time 2(x-(l1+l2cosθ -r ))(vx + l2sinθ(dθ/dt)) + (2yvy) + 2(z-l2sinθ)(vz - l2cosθ(dθ/dt)) = 0    Differentiating Eqn 2 with time (x+0.5(l1+l2cosψ -r ))(vx + l2sinψ(dψ/dt)) - 1.732(y+0.866( l1 + l2cosψ-r) )(vy+l2sinψ(dψ/dt)) + 2(z-l2sinψ)(vz - l2cosψ(dψ/dt)) = 0   Differentiating Eqn 3 with time  (x+0.5(l1+l2cos∅ -r ))(vx + l2sin∅ (d∅/dt)) + 1.732(y-0.866( l1 + l2cos∅-r) )(vy+l2sin∅ (d∅/dt)) + 2(z-l2sin∅)(vz - l2cos∅ (d∅/dt)) = 0 </vt:lpstr>
      <vt:lpstr>Simplified model for derivation of Jacobian matrix</vt:lpstr>
      <vt:lpstr>Simplified model for derivation of Jacobian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Pragadeesh S B</dc:creator>
  <cp:lastModifiedBy>Pragadeesh S B</cp:lastModifiedBy>
  <cp:revision>4</cp:revision>
  <dcterms:created xsi:type="dcterms:W3CDTF">2023-02-06T10:38:45Z</dcterms:created>
  <dcterms:modified xsi:type="dcterms:W3CDTF">2023-02-06T13:21:02Z</dcterms:modified>
</cp:coreProperties>
</file>