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59" r:id="rId5"/>
    <p:sldId id="260" r:id="rId6"/>
    <p:sldId id="261" r:id="rId7"/>
    <p:sldId id="262" r:id="rId8"/>
    <p:sldId id="257" r:id="rId9"/>
    <p:sldId id="264" r:id="rId10"/>
    <p:sldId id="265" r:id="rId11"/>
    <p:sldId id="263" r:id="rId12"/>
    <p:sldId id="268" r:id="rId13"/>
    <p:sldId id="266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D2AA-ED6A-6656-67E1-2A9B70E12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047C4-31F6-24C6-8089-E61104B09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D42C-4719-5B41-1B87-07DC00FA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B54E-4A54-43D0-0A95-6F9A4E80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DCA4-F426-9007-1895-016F075C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961F-4B46-73FC-1197-2D68722F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49E98-210A-594B-D13F-0AABDA42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9688-FDE8-61B5-0FD1-8A8B181A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DDB5-8E71-05D8-F126-A7AC3778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2FF1-C392-3A03-4045-AAE19339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DD9A8-D715-B8DC-B4D8-2CF689CF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007FF-46F1-A2B0-E61A-9F863C57A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9E6A-A5CF-FBB1-EE0F-687A311B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DAA7-BE77-8413-1EB2-6D302DA4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3367-F003-CC06-3860-48A4C7A7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25C9-3B87-BC04-3DE3-4327FF7F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DE6F-AFD2-05D4-7D6D-1C45E84F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A939-C42E-BF35-EFB0-5DB3CD0C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C6A7-9348-7431-3AA5-FAEC3735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EA64-21B2-5FA2-7893-F8C1455C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B862-415E-B78B-D338-17EE0CD2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8B52-9150-A90F-219C-11B88979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F53B-CFCB-BA56-1BEA-DBBF99E7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7C4C-2B0D-6209-21BA-0D45C358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3E9D-229A-D502-5A3B-C780352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05F0-9C53-43C1-F9F4-B4C411A8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D13E-0F44-A572-AC55-781B8AB96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1A15B-B279-77EB-F899-29D8D13D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6C40-5F82-9B8D-4BDC-B95C3CB2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2E3C4-3F32-A5F9-60B0-69D97E20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D0982-EF5A-864E-6D2A-4784843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073D-9985-E86F-0B42-BE851543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DEFF7-55FB-C76F-E603-A6EA4946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798CD-F893-D136-E3D5-3FC9117C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5D41E-49C8-55CF-D973-C0645B66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CBFA1-149E-15DD-869D-3A67A35F9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6D9B7-9A08-58F6-24C4-1C89DB3C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C98BC-E3E7-BA1B-C6CF-E60EC5C1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1BF4-FE82-4A7D-A60F-9DE692C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5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C806-FF76-C048-68C0-15CAEDE5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B2AEE-40A8-5E8B-1A64-86175EE6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3D6D0-0B14-29A5-0643-174B6D2E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7433-6917-8F7F-2FFC-A2B703C7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5AB66-6206-9BB2-428F-B7A3F82D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EDF92-6149-FB11-8681-B9C2EE33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2A279-8ED2-E9B5-82E3-3C36319F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6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D37-D903-3215-2DF7-9394E608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4E53-9E1C-06C8-2668-D5CEA599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CCBC-615D-C351-0F69-8057DF974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EBA5-5C12-D0BB-1F3B-39C4008E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280B-D247-BE46-C991-AC405C15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360A-6D84-9DBE-D823-F63CD35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8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192-B225-1379-314E-75A69E42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A37A5-CF4A-672E-5D19-02F76F97D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E1F06-765E-E87C-10E4-77942A2F0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AD58-CDD3-37CF-DF64-82243949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3063E-7E8F-1F25-10F3-7C06E5ED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DC6AA-05C2-E19D-A0A9-AECD962E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56751-FD8E-C49A-79E7-556A3F76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57E4-331A-C5E8-AFF6-42B7A9B2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CA32-DFF6-0300-0BD1-6DA576B3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80F7-10F5-4ACF-8E6C-4B123B598CA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1C72-1A8C-FC54-998B-D7D6CF7A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08D7-9387-A524-1DCB-CB19FC142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8A2C-365A-4C0B-B2DD-2FD7FDF12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6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A01E-52FC-DFFB-F0BA-7B8753C3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latin typeface="Arial Black" panose="020B0A04020102020204" pitchFamily="34" charset="0"/>
              </a:rPr>
              <a:t>ViT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(Vision Transformers)</a:t>
            </a:r>
          </a:p>
        </p:txBody>
      </p:sp>
    </p:spTree>
    <p:extLst>
      <p:ext uri="{BB962C8B-B14F-4D97-AF65-F5344CB8AC3E}">
        <p14:creationId xmlns:p14="http://schemas.microsoft.com/office/powerpoint/2010/main" val="175483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91865-A0B6-E018-CCD2-6E664E27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C035-A0D8-20F6-AF03-F4F144F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654FA-8170-F0FF-410E-97D064EE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58" y="1413646"/>
            <a:ext cx="9879289" cy="54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8ABE-6108-1E14-C5A1-2DA53711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Tokens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785CF-E8D8-1BFF-F59E-0EB81A8E4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98" y="1853501"/>
            <a:ext cx="10203932" cy="118289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DDB60-00F7-672A-6C30-03D4FC75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28" y="3429000"/>
            <a:ext cx="9624768" cy="20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9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39C95D-C9E5-CE09-BE5D-ACBD66EF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0" y="992652"/>
            <a:ext cx="10499538" cy="48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6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2A5-D454-0EE0-13AE-FFF468F0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06852-8EB4-F9C1-B241-F46BC7970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283" y="2763084"/>
            <a:ext cx="6906589" cy="1533739"/>
          </a:xfrm>
        </p:spPr>
      </p:pic>
    </p:spTree>
    <p:extLst>
      <p:ext uri="{BB962C8B-B14F-4D97-AF65-F5344CB8AC3E}">
        <p14:creationId xmlns:p14="http://schemas.microsoft.com/office/powerpoint/2010/main" val="277154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AF3D-BE13-C279-5813-4C1626EB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MHA</a:t>
            </a:r>
          </a:p>
        </p:txBody>
      </p:sp>
      <p:pic>
        <p:nvPicPr>
          <p:cNvPr id="1026" name="Picture 2" descr="Investigating Vision Transformer representations">
            <a:extLst>
              <a:ext uri="{FF2B5EF4-FFF2-40B4-BE49-F238E27FC236}">
                <a16:creationId xmlns:a16="http://schemas.microsoft.com/office/drawing/2014/main" id="{A5ED59EB-DE2D-21CD-15A7-5CDA9E9D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68" y="155256"/>
            <a:ext cx="8556232" cy="65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7F22-E11C-E0CA-09CE-93B22212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7645"/>
            <a:ext cx="11152695" cy="5809318"/>
          </a:xfrm>
        </p:spPr>
        <p:txBody>
          <a:bodyPr/>
          <a:lstStyle/>
          <a:p>
            <a:pPr marL="0" indent="0">
              <a:buNone/>
            </a:pPr>
            <a:r>
              <a:rPr lang="en-IN" sz="4800" dirty="0"/>
              <a:t>MHA in Images: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 =&gt; </a:t>
            </a:r>
            <a:r>
              <a:rPr lang="en-IN" sz="5400" dirty="0"/>
              <a:t>[</a:t>
            </a:r>
            <a:r>
              <a:rPr lang="en-IN" dirty="0"/>
              <a:t>Batch, </a:t>
            </a:r>
            <a:r>
              <a:rPr lang="en-IN" dirty="0" err="1"/>
              <a:t>num_patches</a:t>
            </a:r>
            <a:r>
              <a:rPr lang="en-IN" dirty="0"/>
              <a:t>, </a:t>
            </a:r>
            <a:r>
              <a:rPr lang="en-IN" dirty="0" err="1"/>
              <a:t>Embed_dim</a:t>
            </a:r>
            <a:r>
              <a:rPr lang="en-IN" sz="5400" dirty="0"/>
              <a:t>]</a:t>
            </a:r>
          </a:p>
          <a:p>
            <a:pPr marL="0" indent="0">
              <a:buNone/>
            </a:pPr>
            <a:endParaRPr lang="en-IN" sz="5400" dirty="0"/>
          </a:p>
          <a:p>
            <a:pPr marL="0" indent="0">
              <a:buNone/>
            </a:pPr>
            <a:r>
              <a:rPr lang="en-IN" dirty="0"/>
              <a:t>MHA Format =&gt; </a:t>
            </a:r>
            <a:r>
              <a:rPr lang="en-IN" sz="4400" dirty="0"/>
              <a:t>[</a:t>
            </a:r>
            <a:r>
              <a:rPr lang="en-IN" sz="2800" dirty="0"/>
              <a:t>Batch, </a:t>
            </a:r>
            <a:r>
              <a:rPr lang="en-IN" sz="2800" dirty="0" err="1"/>
              <a:t>num_patches</a:t>
            </a:r>
            <a:r>
              <a:rPr lang="en-IN" sz="2800" dirty="0"/>
              <a:t>, </a:t>
            </a:r>
            <a:r>
              <a:rPr lang="en-IN" sz="2800" dirty="0" err="1"/>
              <a:t>Number_of</a:t>
            </a:r>
            <a:r>
              <a:rPr lang="en-IN" dirty="0" err="1"/>
              <a:t>_head</a:t>
            </a:r>
            <a:r>
              <a:rPr lang="en-IN" dirty="0"/>
              <a:t>, </a:t>
            </a:r>
            <a:r>
              <a:rPr lang="en-IN" dirty="0" err="1"/>
              <a:t>New_embed</a:t>
            </a:r>
            <a:r>
              <a:rPr lang="en-IN" sz="4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65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A597-637B-FE5E-133E-38EC3757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 </a:t>
            </a:r>
            <a:r>
              <a:rPr lang="en-IN" sz="4400" dirty="0">
                <a:latin typeface="Arial Black" panose="020B0A04020102020204" pitchFamily="34" charset="0"/>
              </a:rPr>
              <a:t>Residual Connection</a:t>
            </a:r>
            <a:br>
              <a:rPr lang="en-IN" sz="4400" b="1" dirty="0"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DC9F-9B40-6E9E-0343-D91A5A40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63" y="1099761"/>
            <a:ext cx="1051560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attention output alone is not enough</a:t>
            </a:r>
            <a:r>
              <a:rPr lang="en-GB" dirty="0"/>
              <a:t>. That’s why we add the </a:t>
            </a:r>
            <a:r>
              <a:rPr lang="en-GB" b="1" dirty="0"/>
              <a:t>original input</a:t>
            </a:r>
            <a:r>
              <a:rPr lang="en-GB" dirty="0"/>
              <a:t> (skip connection) to the attention output in transformers </a:t>
            </a:r>
          </a:p>
          <a:p>
            <a:endParaRPr lang="en-GB" dirty="0"/>
          </a:p>
          <a:p>
            <a:r>
              <a:rPr lang="en-GB" dirty="0"/>
              <a:t>Adding the input ensures no important details are lost.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76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76E-3CE1-5062-000B-AE81F7CC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D525-63FE-64D2-D021-571BBC82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4000" dirty="0"/>
          </a:p>
          <a:p>
            <a:r>
              <a:rPr lang="en-IN" sz="4000" dirty="0"/>
              <a:t>Used to transform vector and directs to the particular latent space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9152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1B65-88D1-D52A-9998-3148CC2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[CLS] token: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58D3-7BB1-86DA-F640-FBB753B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[CLS] token contains a summary of the entire image, which is projected using a linear layer and used for the classification task.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BAB826-C415-CF4C-CCA3-573B2DC7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83" y="2789396"/>
            <a:ext cx="7483704" cy="432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3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D2F8-3D17-9E25-92A8-AA1FED4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Arial Black" panose="020B0A04020102020204" pitchFamily="34" charset="0"/>
              </a:rPr>
              <a:t>ViT</a:t>
            </a:r>
            <a:r>
              <a:rPr lang="en-IN" dirty="0">
                <a:latin typeface="Arial Black" panose="020B0A04020102020204" pitchFamily="34" charset="0"/>
              </a:rPr>
              <a:t> perspective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C17BB-D126-F882-80E2-3DAA2EC7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15" y="2048906"/>
            <a:ext cx="7701483" cy="4351338"/>
          </a:xfrm>
        </p:spPr>
      </p:pic>
    </p:spTree>
    <p:extLst>
      <p:ext uri="{BB962C8B-B14F-4D97-AF65-F5344CB8AC3E}">
        <p14:creationId xmlns:p14="http://schemas.microsoft.com/office/powerpoint/2010/main" val="19782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F56-3E87-3560-1679-3F66DF77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Why ATTENTION instead of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6E31-C68D-2CB6-7DDC-CD5F81B9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/>
          <a:p>
            <a:r>
              <a:rPr lang="en-GB" dirty="0"/>
              <a:t>CNNs only look at </a:t>
            </a:r>
            <a:r>
              <a:rPr lang="en-GB" b="1" dirty="0"/>
              <a:t>local regions</a:t>
            </a:r>
            <a:r>
              <a:rPr lang="en-GB" dirty="0"/>
              <a:t> using small filters (e.g., 3×3, 5×5).</a:t>
            </a:r>
          </a:p>
          <a:p>
            <a:r>
              <a:rPr lang="en-GB" b="1" dirty="0"/>
              <a:t>Long-range dependencies</a:t>
            </a:r>
            <a:r>
              <a:rPr lang="en-GB" dirty="0"/>
              <a:t> are hard to capture.</a:t>
            </a:r>
          </a:p>
          <a:p>
            <a:r>
              <a:rPr lang="en-GB" b="1" dirty="0"/>
              <a:t>Deep CNNs are slow &amp; costly!</a:t>
            </a:r>
          </a:p>
          <a:p>
            <a:endParaRPr lang="en-GB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0AEF1-C0D5-9B59-81F0-B1A304E9A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3429000"/>
            <a:ext cx="369530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3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B5CB-2EAC-B370-CBB7-7A9163FE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61B0-7EC5-C879-A0D9-103617C1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Medical Imaging 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Disease Diagnosis:</a:t>
            </a:r>
            <a:r>
              <a:rPr lang="en-IN" dirty="0"/>
              <a:t> Used in MRI, CT scans, and X-rays for detecting anomalies like </a:t>
            </a:r>
            <a:r>
              <a:rPr lang="en-IN" dirty="0" err="1"/>
              <a:t>tumors</a:t>
            </a:r>
            <a:r>
              <a:rPr lang="en-IN" dirty="0"/>
              <a:t> and lesions.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Pathology Analysis:</a:t>
            </a:r>
            <a:r>
              <a:rPr lang="en-IN" dirty="0"/>
              <a:t> Helps in </a:t>
            </a:r>
            <a:r>
              <a:rPr lang="en-IN" dirty="0" err="1"/>
              <a:t>analyzing</a:t>
            </a:r>
            <a:r>
              <a:rPr lang="en-IN" dirty="0"/>
              <a:t> histopathology slides for cancer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Retinal Disease Detection:</a:t>
            </a:r>
            <a:r>
              <a:rPr lang="en-IN" dirty="0"/>
              <a:t> Applied in ophthalmology for detecting diabetic retinopathy and other eye diseases.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69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30227-81A0-ED3A-6A8C-2F4351119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651F-EA66-71C0-65A8-522B884A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C88-C92A-9061-87B0-B7AA6554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Autonomous Vehicles &amp; Traffic Systems 🚗🚦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Object Detection:</a:t>
            </a:r>
            <a:r>
              <a:rPr lang="en-GB" dirty="0"/>
              <a:t> Identifies pedestrians, vehicles, and traffic signs more efficiently than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Traffic Flow Analysis:</a:t>
            </a:r>
            <a:r>
              <a:rPr lang="en-GB" dirty="0"/>
              <a:t> </a:t>
            </a:r>
            <a:r>
              <a:rPr lang="en-GB" dirty="0" err="1"/>
              <a:t>Analyzes</a:t>
            </a:r>
            <a:r>
              <a:rPr lang="en-GB" dirty="0"/>
              <a:t> road congestion and optimizes traffic management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Accident Detection:</a:t>
            </a:r>
            <a:r>
              <a:rPr lang="en-GB" dirty="0"/>
              <a:t> Helps in real-time monitoring of road conditions to detect accidents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24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FFC24-AB63-3BE5-F5DA-D9D5F3EF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2E2-00A8-6529-3D6F-0BBA856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C14D-CF97-FA42-4F64-05F2BD1A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/>
              <a:t>Security &amp; Surveillance 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Face Recognition:</a:t>
            </a:r>
            <a:r>
              <a:rPr lang="en-GB"/>
              <a:t> Used in identity verification and surveillance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Anomaly Detection:</a:t>
            </a:r>
            <a:r>
              <a:rPr lang="en-GB"/>
              <a:t> Detects suspicious activities in real-time using CCTV footage.</a:t>
            </a:r>
          </a:p>
        </p:txBody>
      </p:sp>
    </p:spTree>
    <p:extLst>
      <p:ext uri="{BB962C8B-B14F-4D97-AF65-F5344CB8AC3E}">
        <p14:creationId xmlns:p14="http://schemas.microsoft.com/office/powerpoint/2010/main" val="128150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0EDEB-C425-BC1D-632E-F4E44A52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8477-3EB8-58D0-B8AB-96FD5E9A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9E0C-3A89-1ABF-439D-B887E266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Remote Sensing &amp; Satellite Imaging 🛰️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Land Cover Classification:</a:t>
            </a:r>
            <a:r>
              <a:rPr lang="en-GB" dirty="0"/>
              <a:t> Helps in </a:t>
            </a:r>
            <a:r>
              <a:rPr lang="en-GB" dirty="0" err="1"/>
              <a:t>analyzing</a:t>
            </a:r>
            <a:r>
              <a:rPr lang="en-GB" dirty="0"/>
              <a:t> forests, water bodies, and urbanization.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Disaster Monitoring:</a:t>
            </a:r>
            <a:r>
              <a:rPr lang="en-GB" dirty="0"/>
              <a:t> Detects wildfires, floods, and earthquakes from satellite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625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7A4EC-FFF4-CE63-6E18-0CA66790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EB81-D205-106D-0819-E9B3CDD5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F6EE-137D-48C0-3543-640EAA02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Industrial Automation &amp; Quality Control 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Defect Detection:</a:t>
            </a:r>
            <a:r>
              <a:rPr lang="en-GB" dirty="0"/>
              <a:t> Used in manufacturing to detect defects in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Predictive Maintenance:</a:t>
            </a:r>
            <a:r>
              <a:rPr lang="en-GB" dirty="0"/>
              <a:t> </a:t>
            </a:r>
            <a:r>
              <a:rPr lang="en-GB" dirty="0" err="1"/>
              <a:t>Analyzes</a:t>
            </a:r>
            <a:r>
              <a:rPr lang="en-GB" dirty="0"/>
              <a:t> machinery conditions to prevent failures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7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3C66F-791B-76B1-002A-A093464F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0BB0-586D-FE1A-8FE0-C750CDEC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80889-1115-D9A7-BFCA-6E3D1DCE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4" y="91372"/>
            <a:ext cx="11265031" cy="64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7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3FED-765A-FA7A-1869-B947AC31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Encoder Vs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5AAF-3CA6-1CE2-D04D-54DA1882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reason why BERT behaves like an </a:t>
            </a:r>
            <a:r>
              <a:rPr lang="en-GB" b="1" dirty="0"/>
              <a:t>encoder</a:t>
            </a:r>
            <a:r>
              <a:rPr lang="en-GB" dirty="0"/>
              <a:t> and GPT behaves like a </a:t>
            </a:r>
            <a:r>
              <a:rPr lang="en-GB" b="1" dirty="0"/>
              <a:t>decoder</a:t>
            </a:r>
            <a:r>
              <a:rPr lang="en-GB" dirty="0"/>
              <a:t> is the </a:t>
            </a:r>
            <a:r>
              <a:rPr lang="en-GB" b="1" dirty="0"/>
              <a:t>attention mask</a:t>
            </a:r>
            <a:r>
              <a:rPr lang="en-GB" dirty="0"/>
              <a:t> used in the self-attention mechanism.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2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D114A-5C7B-AC05-B1A7-21C28106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13C9-7418-50BB-F7B4-BD051FC2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Decoder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DDF2C-EF26-E705-B787-E05BD7F4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9" y="1256107"/>
            <a:ext cx="8531257" cy="54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09399-1C67-7EF3-6AA6-3419190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4666-6ECE-58D8-7E71-C04D0523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Encoder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F8E8B-20ED-5C37-E955-F7B29ADEE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39" y="2086615"/>
            <a:ext cx="9018102" cy="4106068"/>
          </a:xfrm>
        </p:spPr>
      </p:pic>
    </p:spTree>
    <p:extLst>
      <p:ext uri="{BB962C8B-B14F-4D97-AF65-F5344CB8AC3E}">
        <p14:creationId xmlns:p14="http://schemas.microsoft.com/office/powerpoint/2010/main" val="57114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1FCD-03E6-A7A4-446B-ADD410EF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How attention Works with image?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B4EA6-399F-0109-13A4-EAA1AA0C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380" y="1214217"/>
            <a:ext cx="3667026" cy="5643783"/>
          </a:xfrm>
        </p:spPr>
      </p:pic>
    </p:spTree>
    <p:extLst>
      <p:ext uri="{BB962C8B-B14F-4D97-AF65-F5344CB8AC3E}">
        <p14:creationId xmlns:p14="http://schemas.microsoft.com/office/powerpoint/2010/main" val="12094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8793-8F63-C4A6-CA6E-563A0AE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Processing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0865-E6D9-3E67-36CC-86517E1C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1" y="1488895"/>
            <a:ext cx="9263911" cy="53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7991-D9C3-313C-C59A-CDB6F626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Patches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7C6AF-54DF-6BD1-5CC8-1092ACE0A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219" y="1323294"/>
            <a:ext cx="7132903" cy="1828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EB98E-5EAE-3807-A1D1-43A2C8EB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07" y="4267704"/>
            <a:ext cx="644932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4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404</Words>
  <Application>Microsoft Office PowerPoint</Application>
  <PresentationFormat>Widescreen</PresentationFormat>
  <Paragraphs>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Office Theme</vt:lpstr>
      <vt:lpstr>ViT (Vision Transformers)</vt:lpstr>
      <vt:lpstr>Why ATTENTION instead of CNN?</vt:lpstr>
      <vt:lpstr> </vt:lpstr>
      <vt:lpstr>Encoder Vs Decoder</vt:lpstr>
      <vt:lpstr>Decoder</vt:lpstr>
      <vt:lpstr>Encoder </vt:lpstr>
      <vt:lpstr>How attention Works with image?</vt:lpstr>
      <vt:lpstr>Processing Image</vt:lpstr>
      <vt:lpstr>Patches</vt:lpstr>
      <vt:lpstr>Tokens</vt:lpstr>
      <vt:lpstr>Tokens</vt:lpstr>
      <vt:lpstr>PowerPoint Presentation</vt:lpstr>
      <vt:lpstr>ATTENTION</vt:lpstr>
      <vt:lpstr>MHA</vt:lpstr>
      <vt:lpstr>PowerPoint Presentation</vt:lpstr>
      <vt:lpstr> Residual Connection </vt:lpstr>
      <vt:lpstr>MLP</vt:lpstr>
      <vt:lpstr>[CLS] token:</vt:lpstr>
      <vt:lpstr>ViT perspective</vt:lpstr>
      <vt:lpstr>Applications</vt:lpstr>
      <vt:lpstr>Applications</vt:lpstr>
      <vt:lpstr>Applications</vt:lpstr>
      <vt:lpstr>Applications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Pragateesh .</dc:creator>
  <cp:lastModifiedBy>Pragateesh .</cp:lastModifiedBy>
  <cp:revision>1</cp:revision>
  <dcterms:created xsi:type="dcterms:W3CDTF">2025-03-28T12:47:17Z</dcterms:created>
  <dcterms:modified xsi:type="dcterms:W3CDTF">2025-03-28T17:37:14Z</dcterms:modified>
</cp:coreProperties>
</file>