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210" name="Google Shape;210;p1"/>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211" name="Google Shape;211;p1"/>
          <p:cNvSpPr txBox="1"/>
          <p:nvPr/>
        </p:nvSpPr>
        <p:spPr>
          <a:xfrm>
            <a:off x="2522925" y="4176907"/>
            <a:ext cx="7980300"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dirty="0" err="1">
                <a:solidFill>
                  <a:srgbClr val="1482AB"/>
                </a:solidFill>
              </a:rPr>
              <a:t>s.pragatheswaran</a:t>
            </a:r>
            <a:r>
              <a:rPr lang="en-IN" sz="2000" b="1" i="0" u="none" strike="noStrike" cap="none" dirty="0">
                <a:solidFill>
                  <a:srgbClr val="1482AB"/>
                </a:solidFill>
                <a:latin typeface="Arial"/>
                <a:ea typeface="Arial"/>
                <a:cs typeface="Arial"/>
                <a:sym typeface="Arial"/>
              </a:rPr>
              <a:t>-M.A.M. College of Engineering and Technology – </a:t>
            </a:r>
            <a:endParaRPr sz="2000" b="1" i="0" u="none" strike="noStrike" cap="none" dirty="0">
              <a:solidFill>
                <a:srgbClr val="1482A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Computer science and engineering </a:t>
            </a:r>
            <a:endParaRPr sz="2000" b="1" i="0" u="none" strike="noStrike" cap="none"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65" name="Google Shape;165;p22"/>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305435" algn="l" rtl="0">
              <a:lnSpc>
                <a:spcPct val="110000"/>
              </a:lnSpc>
              <a:spcBef>
                <a:spcPts val="0"/>
              </a:spcBef>
              <a:spcAft>
                <a:spcPts val="0"/>
              </a:spcAft>
              <a:buSzPts val="1104"/>
              <a:buChar char="◼"/>
            </a:pPr>
            <a:r>
              <a:rPr lang="en-IN" sz="1200"/>
              <a:t>Development Plan:</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1. Setup Development Environment:</a:t>
            </a:r>
            <a:endParaRPr/>
          </a:p>
          <a:p>
            <a:pPr marL="305435" lvl="0" indent="-305435" algn="l" rtl="0">
              <a:lnSpc>
                <a:spcPct val="110000"/>
              </a:lnSpc>
              <a:spcBef>
                <a:spcPts val="840"/>
              </a:spcBef>
              <a:spcAft>
                <a:spcPts val="0"/>
              </a:spcAft>
              <a:buSzPts val="1104"/>
              <a:buChar char="◼"/>
            </a:pPr>
            <a:r>
              <a:rPr lang="en-IN" sz="1200"/>
              <a:t>   - Install Python and required libraries.</a:t>
            </a:r>
            <a:endParaRPr/>
          </a:p>
          <a:p>
            <a:pPr marL="305435" lvl="0" indent="-305435" algn="l" rtl="0">
              <a:lnSpc>
                <a:spcPct val="110000"/>
              </a:lnSpc>
              <a:spcBef>
                <a:spcPts val="840"/>
              </a:spcBef>
              <a:spcAft>
                <a:spcPts val="0"/>
              </a:spcAft>
              <a:buSzPts val="1104"/>
              <a:buChar char="◼"/>
            </a:pPr>
            <a:r>
              <a:rPr lang="en-IN" sz="1200"/>
              <a:t>   - Configure development environment.</a:t>
            </a:r>
            <a:endParaRPr/>
          </a:p>
          <a:p>
            <a:pPr marL="305435" lvl="0" indent="-305435" algn="l" rtl="0">
              <a:lnSpc>
                <a:spcPct val="110000"/>
              </a:lnSpc>
              <a:spcBef>
                <a:spcPts val="840"/>
              </a:spcBef>
              <a:spcAft>
                <a:spcPts val="0"/>
              </a:spcAft>
              <a:buSzPts val="1104"/>
              <a:buChar char="◼"/>
            </a:pPr>
            <a:r>
              <a:rPr lang="en-IN" sz="1200"/>
              <a:t>   - Set up project directory.</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2. GUI Design:</a:t>
            </a:r>
            <a:endParaRPr/>
          </a:p>
          <a:p>
            <a:pPr marL="305435" lvl="0" indent="-305435" algn="l" rtl="0">
              <a:lnSpc>
                <a:spcPct val="110000"/>
              </a:lnSpc>
              <a:spcBef>
                <a:spcPts val="840"/>
              </a:spcBef>
              <a:spcAft>
                <a:spcPts val="0"/>
              </a:spcAft>
              <a:buSzPts val="1104"/>
              <a:buChar char="◼"/>
            </a:pPr>
            <a:r>
              <a:rPr lang="en-IN" sz="1200"/>
              <a:t>   - Create basic GUI layout using tkinter.</a:t>
            </a:r>
            <a:endParaRPr/>
          </a:p>
          <a:p>
            <a:pPr marL="305435" lvl="0" indent="-305435" algn="l" rtl="0">
              <a:lnSpc>
                <a:spcPct val="110000"/>
              </a:lnSpc>
              <a:spcBef>
                <a:spcPts val="840"/>
              </a:spcBef>
              <a:spcAft>
                <a:spcPts val="0"/>
              </a:spcAft>
              <a:buSzPts val="1104"/>
              <a:buChar char="◼"/>
            </a:pPr>
            <a:r>
              <a:rPr lang="en-IN" sz="1200"/>
              <a:t>   - Add start and stop buttons.</a:t>
            </a:r>
            <a:endParaRPr/>
          </a:p>
          <a:p>
            <a:pPr marL="305435" lvl="0" indent="-305435" algn="l" rtl="0">
              <a:lnSpc>
                <a:spcPct val="110000"/>
              </a:lnSpc>
              <a:spcBef>
                <a:spcPts val="840"/>
              </a:spcBef>
              <a:spcAft>
                <a:spcPts val="0"/>
              </a:spcAft>
              <a:buSzPts val="1104"/>
              <a:buChar char="◼"/>
            </a:pPr>
            <a:r>
              <a:rPr lang="en-IN" sz="1200"/>
              <a:t>   - Include status labels.</a:t>
            </a:r>
            <a:endParaRPr/>
          </a:p>
          <a:p>
            <a:pPr marL="305435" lvl="0" indent="-305435" algn="l" rtl="0">
              <a:lnSpc>
                <a:spcPct val="110000"/>
              </a:lnSpc>
              <a:spcBef>
                <a:spcPts val="840"/>
              </a:spcBef>
              <a:spcAft>
                <a:spcPts val="0"/>
              </a:spcAft>
              <a:buSzPts val="1104"/>
              <a:buChar char="◼"/>
            </a:pPr>
            <a:r>
              <a:rPr lang="en-IN" sz="1200"/>
              <a:t>   - Define button actions.</a:t>
            </a:r>
            <a:endParaRPr/>
          </a:p>
          <a:p>
            <a:pPr marL="305435" lvl="0" indent="-305435" algn="l" rtl="0">
              <a:lnSpc>
                <a:spcPct val="110000"/>
              </a:lnSpc>
              <a:spcBef>
                <a:spcPts val="840"/>
              </a:spcBef>
              <a:spcAft>
                <a:spcPts val="0"/>
              </a:spcAft>
              <a:buSzPts val="1104"/>
              <a:buChar char="◼"/>
            </a:pPr>
            <a:r>
              <a:rPr lang="en-IN" sz="1200"/>
              <a:t>   - Ensure user-friendly interface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71" name="Google Shape;171;p2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3. Keylogging Functionality:</a:t>
            </a:r>
            <a:endParaRPr/>
          </a:p>
          <a:p>
            <a:pPr marL="305435" lvl="0" indent="-305435" algn="l" rtl="0">
              <a:lnSpc>
                <a:spcPct val="110000"/>
              </a:lnSpc>
              <a:spcBef>
                <a:spcPts val="840"/>
              </a:spcBef>
              <a:spcAft>
                <a:spcPts val="0"/>
              </a:spcAft>
              <a:buSzPts val="1104"/>
              <a:buChar char="◼"/>
            </a:pPr>
            <a:r>
              <a:rPr lang="en-IN" sz="1200"/>
              <a:t>   - Implement event listeners for key press and release.</a:t>
            </a:r>
            <a:endParaRPr/>
          </a:p>
          <a:p>
            <a:pPr marL="305435" lvl="0" indent="-305435" algn="l" rtl="0">
              <a:lnSpc>
                <a:spcPct val="110000"/>
              </a:lnSpc>
              <a:spcBef>
                <a:spcPts val="840"/>
              </a:spcBef>
              <a:spcAft>
                <a:spcPts val="0"/>
              </a:spcAft>
              <a:buSzPts val="1104"/>
              <a:buChar char="◼"/>
            </a:pPr>
            <a:r>
              <a:rPr lang="en-IN" sz="1200"/>
              <a:t>   - Store keystroke data.</a:t>
            </a:r>
            <a:endParaRPr/>
          </a:p>
          <a:p>
            <a:pPr marL="305435" lvl="0" indent="-305435" algn="l" rtl="0">
              <a:lnSpc>
                <a:spcPct val="110000"/>
              </a:lnSpc>
              <a:spcBef>
                <a:spcPts val="840"/>
              </a:spcBef>
              <a:spcAft>
                <a:spcPts val="0"/>
              </a:spcAft>
              <a:buSzPts val="1104"/>
              <a:buChar char="◼"/>
            </a:pPr>
            <a:r>
              <a:rPr lang="en-IN" sz="1200"/>
              <a:t>   - Test keylogging functionality.</a:t>
            </a:r>
            <a:endParaRPr/>
          </a:p>
          <a:p>
            <a:pPr marL="305435" lvl="0" indent="-305435" algn="l" rtl="0">
              <a:lnSpc>
                <a:spcPct val="110000"/>
              </a:lnSpc>
              <a:spcBef>
                <a:spcPts val="840"/>
              </a:spcBef>
              <a:spcAft>
                <a:spcPts val="0"/>
              </a:spcAft>
              <a:buSzPts val="1104"/>
              <a:buChar char="◼"/>
            </a:pPr>
            <a:r>
              <a:rPr lang="en-IN" sz="1200"/>
              <a:t>   - Handle edge cases and unexpected behaviors.</a:t>
            </a:r>
            <a:endParaRPr/>
          </a:p>
          <a:p>
            <a:pPr marL="305435" lvl="0" indent="-305435" algn="l" rtl="0">
              <a:lnSpc>
                <a:spcPct val="110000"/>
              </a:lnSpc>
              <a:spcBef>
                <a:spcPts val="840"/>
              </a:spcBef>
              <a:spcAft>
                <a:spcPts val="0"/>
              </a:spcAft>
              <a:buSzPts val="1104"/>
              <a:buChar char="◼"/>
            </a:pPr>
            <a:r>
              <a:rPr lang="en-IN" sz="1200"/>
              <a:t>   - Ensure compatibility with different keyboard layouts.</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4. Data Logging:</a:t>
            </a:r>
            <a:endParaRPr/>
          </a:p>
          <a:p>
            <a:pPr marL="305435" lvl="0" indent="-305435" algn="l" rtl="0">
              <a:lnSpc>
                <a:spcPct val="110000"/>
              </a:lnSpc>
              <a:spcBef>
                <a:spcPts val="840"/>
              </a:spcBef>
              <a:spcAft>
                <a:spcPts val="0"/>
              </a:spcAft>
              <a:buSzPts val="1104"/>
              <a:buChar char="◼"/>
            </a:pPr>
            <a:r>
              <a:rPr lang="en-IN" sz="1200"/>
              <a:t>   - Develop logging mechanisms.</a:t>
            </a:r>
            <a:endParaRPr/>
          </a:p>
          <a:p>
            <a:pPr marL="305435" lvl="0" indent="-305435" algn="l" rtl="0">
              <a:lnSpc>
                <a:spcPct val="110000"/>
              </a:lnSpc>
              <a:spcBef>
                <a:spcPts val="840"/>
              </a:spcBef>
              <a:spcAft>
                <a:spcPts val="0"/>
              </a:spcAft>
              <a:buSzPts val="1104"/>
              <a:buChar char="◼"/>
            </a:pPr>
            <a:r>
              <a:rPr lang="en-IN" sz="1200"/>
              <a:t>   - Save data to file.</a:t>
            </a:r>
            <a:endParaRPr/>
          </a:p>
          <a:p>
            <a:pPr marL="305435" lvl="0" indent="-305435" algn="l" rtl="0">
              <a:lnSpc>
                <a:spcPct val="110000"/>
              </a:lnSpc>
              <a:spcBef>
                <a:spcPts val="840"/>
              </a:spcBef>
              <a:spcAft>
                <a:spcPts val="0"/>
              </a:spcAft>
              <a:buSzPts val="1104"/>
              <a:buChar char="◼"/>
            </a:pPr>
            <a:r>
              <a:rPr lang="en-IN" sz="1200"/>
              <a:t>   - Verify data integrity.</a:t>
            </a:r>
            <a:endParaRPr/>
          </a:p>
          <a:p>
            <a:pPr marL="305435" lvl="0" indent="-305435" algn="l" rtl="0">
              <a:lnSpc>
                <a:spcPct val="110000"/>
              </a:lnSpc>
              <a:spcBef>
                <a:spcPts val="840"/>
              </a:spcBef>
              <a:spcAft>
                <a:spcPts val="0"/>
              </a:spcAft>
              <a:buSzPts val="1104"/>
              <a:buChar char="◼"/>
            </a:pPr>
            <a:r>
              <a:rPr lang="en-IN" sz="1200"/>
              <a:t>   - Implement error handling for file operations.</a:t>
            </a:r>
            <a:endParaRPr/>
          </a:p>
          <a:p>
            <a:pPr marL="305435" lvl="0" indent="-305435" algn="l" rtl="0">
              <a:lnSpc>
                <a:spcPct val="110000"/>
              </a:lnSpc>
              <a:spcBef>
                <a:spcPts val="840"/>
              </a:spcBef>
              <a:spcAft>
                <a:spcPts val="0"/>
              </a:spcAft>
              <a:buSzPts val="1104"/>
              <a:buChar char="◼"/>
            </a:pPr>
            <a:r>
              <a:rPr lang="en-IN" sz="1200"/>
              <a:t>   - Optimize logging for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77" name="Google Shape;177;p24"/>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5. Start and Stop Mechanisms:</a:t>
            </a:r>
            <a:endParaRPr/>
          </a:p>
          <a:p>
            <a:pPr marL="305435" lvl="0" indent="-305435" algn="l" rtl="0">
              <a:lnSpc>
                <a:spcPct val="110000"/>
              </a:lnSpc>
              <a:spcBef>
                <a:spcPts val="840"/>
              </a:spcBef>
              <a:spcAft>
                <a:spcPts val="0"/>
              </a:spcAft>
              <a:buSzPts val="1104"/>
              <a:buChar char="◼"/>
            </a:pPr>
            <a:r>
              <a:rPr lang="en-IN" sz="1200"/>
              <a:t>   - Create functions to start and stop keylogging.</a:t>
            </a:r>
            <a:endParaRPr/>
          </a:p>
          <a:p>
            <a:pPr marL="305435" lvl="0" indent="-305435" algn="l" rtl="0">
              <a:lnSpc>
                <a:spcPct val="110000"/>
              </a:lnSpc>
              <a:spcBef>
                <a:spcPts val="840"/>
              </a:spcBef>
              <a:spcAft>
                <a:spcPts val="0"/>
              </a:spcAft>
              <a:buSzPts val="1104"/>
              <a:buChar char="◼"/>
            </a:pPr>
            <a:r>
              <a:rPr lang="en-IN" sz="1200"/>
              <a:t>   - Integrate start and stop actions with GUI.</a:t>
            </a:r>
            <a:endParaRPr/>
          </a:p>
          <a:p>
            <a:pPr marL="305435" lvl="0" indent="-305435" algn="l" rtl="0">
              <a:lnSpc>
                <a:spcPct val="110000"/>
              </a:lnSpc>
              <a:spcBef>
                <a:spcPts val="840"/>
              </a:spcBef>
              <a:spcAft>
                <a:spcPts val="0"/>
              </a:spcAft>
              <a:buSzPts val="1104"/>
              <a:buChar char="◼"/>
            </a:pPr>
            <a:r>
              <a:rPr lang="en-IN" sz="1200"/>
              <a:t>   - Ensure proper synchronization between GUI and keylogging operations.</a:t>
            </a:r>
            <a:endParaRPr/>
          </a:p>
          <a:p>
            <a:pPr marL="305435" lvl="0" indent="-305435" algn="l" rtl="0">
              <a:lnSpc>
                <a:spcPct val="110000"/>
              </a:lnSpc>
              <a:spcBef>
                <a:spcPts val="840"/>
              </a:spcBef>
              <a:spcAft>
                <a:spcPts val="0"/>
              </a:spcAft>
              <a:buSzPts val="1104"/>
              <a:buChar char="◼"/>
            </a:pPr>
            <a:r>
              <a:rPr lang="en-IN" sz="1200"/>
              <a:t>   - Handle user interactions effectively.</a:t>
            </a:r>
            <a:endParaRPr/>
          </a:p>
          <a:p>
            <a:pPr marL="305435" lvl="0" indent="-305435" algn="l" rtl="0">
              <a:lnSpc>
                <a:spcPct val="110000"/>
              </a:lnSpc>
              <a:spcBef>
                <a:spcPts val="840"/>
              </a:spcBef>
              <a:spcAft>
                <a:spcPts val="0"/>
              </a:spcAft>
              <a:buSzPts val="1104"/>
              <a:buChar char="◼"/>
            </a:pPr>
            <a:r>
              <a:rPr lang="en-IN" sz="1200"/>
              <a:t>   - Provide feedback on keylogger status.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83" name="Google Shape;183;p25"/>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br>
              <a:rPr lang="en-IN" sz="2400">
                <a:solidFill>
                  <a:srgbClr val="262626"/>
                </a:solidFill>
              </a:rPr>
            </a:br>
            <a:r>
              <a:rPr lang="en-IN" sz="2400" b="0" i="0">
                <a:solidFill>
                  <a:srgbClr val="262626"/>
                </a:solidFill>
                <a:latin typeface="Arial"/>
                <a:ea typeface="Arial"/>
                <a:cs typeface="Arial"/>
                <a:sym typeface="Arial"/>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sz="240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89" name="Google Shape;189;p26"/>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IN" sz="2000" b="0" i="0">
                <a:solidFill>
                  <a:srgbClr val="262626"/>
                </a:solidFill>
                <a:latin typeface="Arial"/>
                <a:ea typeface="Arial"/>
                <a:cs typeface="Arial"/>
                <a:sym typeface="Arial"/>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sz="200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r>
              <a:rPr lang="en-IN" sz="2000" b="0" i="0">
                <a:solidFill>
                  <a:srgbClr val="262626"/>
                </a:solidFill>
                <a:latin typeface="Arial"/>
                <a:ea typeface="Arial"/>
                <a:cs typeface="Arial"/>
                <a:sym typeface="Arial"/>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a:solidFill>
                <a:srgbClr val="262626"/>
              </a:solidFill>
            </a:endParaRPr>
          </a:p>
        </p:txBody>
      </p:sp>
      <p:sp>
        <p:nvSpPr>
          <p:cNvPr id="195" name="Google Shape;195;p27"/>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201" name="Google Shape;201;p2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IN" sz="2400" b="0" i="0">
                <a:solidFill>
                  <a:srgbClr val="262626"/>
                </a:solidFill>
                <a:latin typeface="Arial"/>
                <a:ea typeface="Arial"/>
                <a:cs typeface="Arial"/>
                <a:sym typeface="Arial"/>
              </a:rPr>
              <a:t>Author: John Smith </a:t>
            </a:r>
            <a:endParaRPr/>
          </a:p>
          <a:p>
            <a:pPr marL="305435" lvl="0" indent="-305435" algn="l" rtl="0">
              <a:lnSpc>
                <a:spcPct val="110000"/>
              </a:lnSpc>
              <a:spcBef>
                <a:spcPts val="1080"/>
              </a:spcBef>
              <a:spcAft>
                <a:spcPts val="0"/>
              </a:spcAft>
              <a:buSzPts val="2208"/>
              <a:buChar char="◼"/>
            </a:pPr>
            <a:r>
              <a:rPr lang="en-IN" sz="2400" b="0" i="0">
                <a:solidFill>
                  <a:srgbClr val="262626"/>
                </a:solidFill>
                <a:latin typeface="Arial"/>
                <a:ea typeface="Arial"/>
                <a:cs typeface="Arial"/>
                <a:sym typeface="Arial"/>
              </a:rPr>
              <a:t>Title: "Building a Keylogger Application in Python" </a:t>
            </a:r>
            <a:endParaRPr/>
          </a:p>
          <a:p>
            <a:pPr marL="305435" lvl="0" indent="-305435" algn="l" rtl="0">
              <a:lnSpc>
                <a:spcPct val="110000"/>
              </a:lnSpc>
              <a:spcBef>
                <a:spcPts val="1080"/>
              </a:spcBef>
              <a:spcAft>
                <a:spcPts val="0"/>
              </a:spcAft>
              <a:buSzPts val="2208"/>
              <a:buChar char="◼"/>
            </a:pPr>
            <a:r>
              <a:rPr lang="en-IN" sz="2400" b="0" i="0">
                <a:solidFill>
                  <a:srgbClr val="262626"/>
                </a:solidFill>
                <a:latin typeface="Arial"/>
                <a:ea typeface="Arial"/>
                <a:cs typeface="Arial"/>
                <a:sym typeface="Arial"/>
              </a:rPr>
              <a:t>Website: RealPython URL: </a:t>
            </a:r>
            <a:r>
              <a:rPr lang="en-IN" sz="2400" b="0" i="0" u="none" strike="noStrike">
                <a:solidFill>
                  <a:srgbClr val="262626"/>
                </a:solidFill>
                <a:latin typeface="Arial"/>
                <a:ea typeface="Arial"/>
                <a:cs typeface="Arial"/>
                <a:sym typeface="Arial"/>
              </a:rPr>
              <a:t>https://realpython.com/python-keylogger/</a:t>
            </a:r>
            <a:r>
              <a:rPr lang="en-IN" sz="2400" b="0" i="0">
                <a:solidFill>
                  <a:srgbClr val="262626"/>
                </a:solidFill>
                <a:latin typeface="Arial"/>
                <a:ea typeface="Arial"/>
                <a:cs typeface="Arial"/>
                <a:sym typeface="Arial"/>
              </a:rPr>
              <a:t> </a:t>
            </a:r>
            <a:endParaRPr/>
          </a:p>
          <a:p>
            <a:pPr marL="305435" lvl="0" indent="-305435" algn="l" rtl="0">
              <a:lnSpc>
                <a:spcPct val="110000"/>
              </a:lnSpc>
              <a:spcBef>
                <a:spcPts val="1080"/>
              </a:spcBef>
              <a:spcAft>
                <a:spcPts val="0"/>
              </a:spcAft>
              <a:buSzPts val="2208"/>
              <a:buChar char="◼"/>
            </a:pPr>
            <a:r>
              <a:rPr lang="en-IN" sz="2400" b="0" i="0">
                <a:solidFill>
                  <a:srgbClr val="262626"/>
                </a:solidFill>
                <a:latin typeface="Arial"/>
                <a:ea typeface="Arial"/>
                <a:cs typeface="Arial"/>
                <a:sym typeface="Arial"/>
              </a:rPr>
              <a:t>Accessed: April 5, 2024</a:t>
            </a:r>
            <a:endParaRPr sz="240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452404" y="1407315"/>
            <a:ext cx="11029500" cy="28065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IN" sz="2400" b="0" i="0">
                <a:solidFill>
                  <a:srgbClr val="262626"/>
                </a:solidFill>
                <a:latin typeface="Arial"/>
                <a:ea typeface="Arial"/>
                <a:cs typeface="Arial"/>
                <a:sym typeface="Arial"/>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sz="240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432244" y="1337897"/>
            <a:ext cx="11613600" cy="4182300"/>
          </a:xfrm>
          <a:prstGeom prst="rect">
            <a:avLst/>
          </a:prstGeom>
          <a:noFill/>
          <a:ln>
            <a:noFill/>
          </a:ln>
        </p:spPr>
        <p:txBody>
          <a:bodyPr spcFirstLastPara="1" wrap="square" lIns="91425" tIns="45700" rIns="91425" bIns="45700" anchor="ctr" anchorCtr="0">
            <a:noAutofit/>
          </a:bodyPr>
          <a:lstStyle/>
          <a:p>
            <a:pPr marL="306000" lvl="0" indent="-306000" algn="l" rtl="0">
              <a:lnSpc>
                <a:spcPct val="110000"/>
              </a:lnSpc>
              <a:spcBef>
                <a:spcPts val="0"/>
              </a:spcBef>
              <a:spcAft>
                <a:spcPts val="0"/>
              </a:spcAft>
              <a:buSzPts val="1288"/>
              <a:buChar char="◼"/>
            </a:pPr>
            <a:r>
              <a:rPr lang="en-IN" sz="1400" b="0" i="0">
                <a:solidFill>
                  <a:srgbClr val="262626"/>
                </a:solidFill>
                <a:latin typeface="Arial"/>
                <a:ea typeface="Arial"/>
                <a:cs typeface="Arial"/>
                <a:sym typeface="Arial"/>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a:p>
          <a:p>
            <a:pPr marL="306000" lvl="0" indent="-306000" algn="l" rtl="0">
              <a:lnSpc>
                <a:spcPct val="110000"/>
              </a:lnSpc>
              <a:spcBef>
                <a:spcPts val="880"/>
              </a:spcBef>
              <a:spcAft>
                <a:spcPts val="0"/>
              </a:spcAft>
              <a:buSzPts val="1288"/>
              <a:buChar char="◼"/>
            </a:pPr>
            <a:r>
              <a:rPr lang="en-IN" sz="1400" b="1" i="0">
                <a:solidFill>
                  <a:srgbClr val="262626"/>
                </a:solidFill>
                <a:latin typeface="Arial"/>
                <a:ea typeface="Arial"/>
                <a:cs typeface="Arial"/>
                <a:sym typeface="Arial"/>
              </a:rPr>
              <a:t>Features:</a:t>
            </a:r>
            <a:endParaRPr sz="1400" b="0" i="0">
              <a:solidFill>
                <a:srgbClr val="262626"/>
              </a:solidFill>
              <a:latin typeface="Arial"/>
              <a:ea typeface="Arial"/>
              <a:cs typeface="Arial"/>
              <a:sym typeface="Arial"/>
            </a:endParaRPr>
          </a:p>
          <a:p>
            <a:pPr marL="306000" lvl="0" indent="-306000" algn="l" rtl="0">
              <a:lnSpc>
                <a:spcPct val="110000"/>
              </a:lnSpc>
              <a:spcBef>
                <a:spcPts val="880"/>
              </a:spcBef>
              <a:spcAft>
                <a:spcPts val="0"/>
              </a:spcAft>
              <a:buSzPts val="1288"/>
              <a:buFont typeface="Arial"/>
              <a:buChar char="•"/>
            </a:pPr>
            <a:r>
              <a:rPr lang="en-IN" sz="1400" b="0" i="0">
                <a:solidFill>
                  <a:srgbClr val="262626"/>
                </a:solidFill>
                <a:latin typeface="Arial"/>
                <a:ea typeface="Arial"/>
                <a:cs typeface="Arial"/>
                <a:sym typeface="Arial"/>
              </a:rPr>
              <a:t>Records pressed, held, and released keys.</a:t>
            </a:r>
            <a:endParaRPr/>
          </a:p>
          <a:p>
            <a:pPr marL="306000" lvl="0" indent="-306000" algn="l" rtl="0">
              <a:lnSpc>
                <a:spcPct val="110000"/>
              </a:lnSpc>
              <a:spcBef>
                <a:spcPts val="880"/>
              </a:spcBef>
              <a:spcAft>
                <a:spcPts val="0"/>
              </a:spcAft>
              <a:buSzPts val="1288"/>
              <a:buFont typeface="Arial"/>
              <a:buChar char="•"/>
            </a:pPr>
            <a:r>
              <a:rPr lang="en-IN" sz="1400" b="0" i="0">
                <a:solidFill>
                  <a:srgbClr val="262626"/>
                </a:solidFill>
                <a:latin typeface="Arial"/>
                <a:ea typeface="Arial"/>
                <a:cs typeface="Arial"/>
                <a:sym typeface="Arial"/>
              </a:rPr>
              <a:t>Saves keylog data in two formats: a text file ('key_log.txt') and a JSON file ('key_log.json').</a:t>
            </a:r>
            <a:endParaRPr/>
          </a:p>
          <a:p>
            <a:pPr marL="306000" lvl="0" indent="-306000" algn="l" rtl="0">
              <a:lnSpc>
                <a:spcPct val="110000"/>
              </a:lnSpc>
              <a:spcBef>
                <a:spcPts val="880"/>
              </a:spcBef>
              <a:spcAft>
                <a:spcPts val="0"/>
              </a:spcAft>
              <a:buSzPts val="1288"/>
              <a:buFont typeface="Arial"/>
              <a:buChar char="•"/>
            </a:pPr>
            <a:r>
              <a:rPr lang="en-IN" sz="1400" b="0" i="0">
                <a:solidFill>
                  <a:srgbClr val="262626"/>
                </a:solidFill>
                <a:latin typeface="Arial"/>
                <a:ea typeface="Arial"/>
                <a:cs typeface="Arial"/>
                <a:sym typeface="Arial"/>
              </a:rPr>
              <a:t>User-friendly interface with options to start and stop the keylogging process.</a:t>
            </a:r>
            <a:endParaRPr/>
          </a:p>
          <a:p>
            <a:pPr marL="306000" lvl="0" indent="-306000" algn="l" rtl="0">
              <a:lnSpc>
                <a:spcPct val="110000"/>
              </a:lnSpc>
              <a:spcBef>
                <a:spcPts val="880"/>
              </a:spcBef>
              <a:spcAft>
                <a:spcPts val="0"/>
              </a:spcAft>
              <a:buSzPts val="1288"/>
              <a:buChar char="◼"/>
            </a:pPr>
            <a:r>
              <a:rPr lang="en-IN" sz="1400" b="1" i="0">
                <a:solidFill>
                  <a:srgbClr val="262626"/>
                </a:solidFill>
                <a:latin typeface="Arial"/>
                <a:ea typeface="Arial"/>
                <a:cs typeface="Arial"/>
                <a:sym typeface="Arial"/>
              </a:rPr>
              <a:t>Usage:</a:t>
            </a:r>
            <a:endParaRPr sz="1400" b="0" i="0">
              <a:solidFill>
                <a:srgbClr val="262626"/>
              </a:solidFill>
              <a:latin typeface="Arial"/>
              <a:ea typeface="Arial"/>
              <a:cs typeface="Arial"/>
              <a:sym typeface="Arial"/>
            </a:endParaRPr>
          </a:p>
          <a:p>
            <a:pPr marL="306000" lvl="0" indent="-306000" algn="l" rtl="0">
              <a:lnSpc>
                <a:spcPct val="110000"/>
              </a:lnSpc>
              <a:spcBef>
                <a:spcPts val="880"/>
              </a:spcBef>
              <a:spcAft>
                <a:spcPts val="0"/>
              </a:spcAft>
              <a:buSzPts val="1288"/>
              <a:buFont typeface="Franklin Gothic"/>
              <a:buAutoNum type="arabicPeriod"/>
            </a:pPr>
            <a:r>
              <a:rPr lang="en-IN" sz="1400" b="0" i="0">
                <a:solidFill>
                  <a:srgbClr val="262626"/>
                </a:solidFill>
                <a:latin typeface="Arial"/>
                <a:ea typeface="Arial"/>
                <a:cs typeface="Arial"/>
                <a:sym typeface="Arial"/>
              </a:rPr>
              <a:t>Click the "Start" button to initiate the keylogging process.</a:t>
            </a:r>
            <a:endParaRPr/>
          </a:p>
          <a:p>
            <a:pPr marL="306000" lvl="0" indent="-306000" algn="l" rtl="0">
              <a:lnSpc>
                <a:spcPct val="110000"/>
              </a:lnSpc>
              <a:spcBef>
                <a:spcPts val="880"/>
              </a:spcBef>
              <a:spcAft>
                <a:spcPts val="0"/>
              </a:spcAft>
              <a:buSzPts val="1288"/>
              <a:buFont typeface="Franklin Gothic"/>
              <a:buAutoNum type="arabicPeriod"/>
            </a:pPr>
            <a:r>
              <a:rPr lang="en-IN" sz="1400" b="0" i="0">
                <a:solidFill>
                  <a:srgbClr val="262626"/>
                </a:solidFill>
                <a:latin typeface="Arial"/>
                <a:ea typeface="Arial"/>
                <a:cs typeface="Arial"/>
                <a:sym typeface="Arial"/>
              </a:rPr>
              <a:t>The application will begin capturing keyboard input in real-time.</a:t>
            </a:r>
            <a:endParaRPr/>
          </a:p>
          <a:p>
            <a:pPr marL="306000" lvl="0" indent="-306000" algn="l" rtl="0">
              <a:lnSpc>
                <a:spcPct val="110000"/>
              </a:lnSpc>
              <a:spcBef>
                <a:spcPts val="880"/>
              </a:spcBef>
              <a:spcAft>
                <a:spcPts val="0"/>
              </a:spcAft>
              <a:buSzPts val="1288"/>
              <a:buFont typeface="Franklin Gothic"/>
              <a:buAutoNum type="arabicPeriod"/>
            </a:pPr>
            <a:r>
              <a:rPr lang="en-IN" sz="1400" b="0" i="0">
                <a:solidFill>
                  <a:srgbClr val="262626"/>
                </a:solidFill>
                <a:latin typeface="Arial"/>
                <a:ea typeface="Arial"/>
                <a:cs typeface="Arial"/>
                <a:sym typeface="Arial"/>
              </a:rPr>
              <a:t>Press the "Stop" button to halt the keylogging process.</a:t>
            </a:r>
            <a:endParaRPr/>
          </a:p>
          <a:p>
            <a:pPr marL="306000" lvl="0" indent="-306000" algn="l" rtl="0">
              <a:lnSpc>
                <a:spcPct val="110000"/>
              </a:lnSpc>
              <a:spcBef>
                <a:spcPts val="880"/>
              </a:spcBef>
              <a:spcAft>
                <a:spcPts val="0"/>
              </a:spcAft>
              <a:buSzPts val="1288"/>
              <a:buFont typeface="Franklin Gothic"/>
              <a:buAutoNum type="arabicPeriod"/>
            </a:pPr>
            <a:r>
              <a:rPr lang="en-IN" sz="1400" b="0" i="0">
                <a:solidFill>
                  <a:srgbClr val="262626"/>
                </a:solidFill>
                <a:latin typeface="Arial"/>
                <a:ea typeface="Arial"/>
                <a:cs typeface="Arial"/>
                <a:sym typeface="Arial"/>
              </a:rPr>
              <a:t>Access the generated keylog files for analysis or further processing.</a:t>
            </a:r>
            <a:endParaRPr/>
          </a:p>
          <a:p>
            <a:pPr marL="306000" lvl="0" indent="-306000" algn="l" rtl="0">
              <a:lnSpc>
                <a:spcPct val="110000"/>
              </a:lnSpc>
              <a:spcBef>
                <a:spcPts val="880"/>
              </a:spcBef>
              <a:spcAft>
                <a:spcPts val="0"/>
              </a:spcAft>
              <a:buSzPts val="1288"/>
              <a:buChar char="◼"/>
            </a:pPr>
            <a:r>
              <a:rPr lang="en-IN" sz="1400" b="1" i="0">
                <a:solidFill>
                  <a:srgbClr val="262626"/>
                </a:solidFill>
                <a:latin typeface="Arial"/>
                <a:ea typeface="Arial"/>
                <a:cs typeface="Arial"/>
                <a:sym typeface="Arial"/>
              </a:rPr>
              <a:t>Note:</a:t>
            </a:r>
            <a:r>
              <a:rPr lang="en-IN" sz="1400" b="0" i="0">
                <a:solidFill>
                  <a:srgbClr val="262626"/>
                </a:solidFill>
                <a:latin typeface="Arial"/>
                <a:ea typeface="Arial"/>
                <a:cs typeface="Arial"/>
                <a:sym typeface="Arial"/>
              </a:rPr>
              <a:t> This keylogger is intended for educational purposes and should be used responsibly and ethically. It may be modified or extended for specific requirements, but caution should be exercised to ensure compliance with legal and privacy considerations.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581193" y="1522104"/>
            <a:ext cx="11029500" cy="4673400"/>
          </a:xfrm>
          <a:prstGeom prst="rect">
            <a:avLst/>
          </a:prstGeom>
          <a:noFill/>
          <a:ln>
            <a:noFill/>
          </a:ln>
        </p:spPr>
        <p:txBody>
          <a:bodyPr spcFirstLastPara="1" wrap="square" lIns="91425" tIns="45700" rIns="91425" bIns="45700" anchor="ctr" anchorCtr="0">
            <a:noAutofit/>
          </a:bodyPr>
          <a:lstStyle/>
          <a:p>
            <a:pPr marL="306000" lvl="0" indent="-306000" algn="l" rtl="0">
              <a:lnSpc>
                <a:spcPct val="110000"/>
              </a:lnSpc>
              <a:spcBef>
                <a:spcPts val="0"/>
              </a:spcBef>
              <a:spcAft>
                <a:spcPts val="0"/>
              </a:spcAft>
              <a:buSzPts val="1104"/>
              <a:buChar char="◼"/>
            </a:pPr>
            <a:r>
              <a:rPr lang="en-IN" sz="1200" b="1" i="0">
                <a:solidFill>
                  <a:srgbClr val="262626"/>
                </a:solidFill>
                <a:latin typeface="Arial"/>
                <a:ea typeface="Arial"/>
                <a:cs typeface="Arial"/>
                <a:sym typeface="Arial"/>
              </a:rPr>
              <a:t>1. Requirement Analysis:</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Identify the need for a keylogger application.</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Determine the target platform(s) (e.g., Windows, macOS, Linux).</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Define the key features and functionalities required.</a:t>
            </a:r>
            <a:endParaRPr/>
          </a:p>
          <a:p>
            <a:pPr marL="306000" lvl="0" indent="-306000" algn="l" rtl="0">
              <a:lnSpc>
                <a:spcPct val="110000"/>
              </a:lnSpc>
              <a:spcBef>
                <a:spcPts val="840"/>
              </a:spcBef>
              <a:spcAft>
                <a:spcPts val="0"/>
              </a:spcAft>
              <a:buSzPts val="1104"/>
              <a:buChar char="◼"/>
            </a:pPr>
            <a:r>
              <a:rPr lang="en-IN" sz="1200" b="1" i="0">
                <a:solidFill>
                  <a:srgbClr val="262626"/>
                </a:solidFill>
                <a:latin typeface="Arial"/>
                <a:ea typeface="Arial"/>
                <a:cs typeface="Arial"/>
                <a:sym typeface="Arial"/>
              </a:rPr>
              <a:t>2. Design:</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Select appropriate programming languages and libraries.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Design the architecture of the keylogger system.</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Define the user interface layout and interactions.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Plan data storage mechanisms for captured keystrokes.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Consider security and privacy measures.</a:t>
            </a:r>
            <a:endParaRPr/>
          </a:p>
          <a:p>
            <a:pPr marL="306000" lvl="0" indent="-306000" algn="l" rtl="0">
              <a:lnSpc>
                <a:spcPct val="110000"/>
              </a:lnSpc>
              <a:spcBef>
                <a:spcPts val="840"/>
              </a:spcBef>
              <a:spcAft>
                <a:spcPts val="0"/>
              </a:spcAft>
              <a:buSzPts val="1104"/>
              <a:buChar char="◼"/>
            </a:pPr>
            <a:r>
              <a:rPr lang="en-IN" sz="1200" b="1" i="0">
                <a:solidFill>
                  <a:srgbClr val="262626"/>
                </a:solidFill>
                <a:latin typeface="Arial"/>
                <a:ea typeface="Arial"/>
                <a:cs typeface="Arial"/>
                <a:sym typeface="Arial"/>
              </a:rPr>
              <a:t>3. Development:</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Implement the keylogging functionality using libraries like pynput or pyHook.</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Develop the graphical user interface (GUI) using a toolkit such as tkinter.</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Integrate functionalities to start, stop, and configure the keylogger.</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Implement error handling and validation mechanisms.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Test each component individually and then integrate them into the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41" name="Google Shape;141;p18"/>
          <p:cNvSpPr txBox="1">
            <a:spLocks noGrp="1"/>
          </p:cNvSpPr>
          <p:nvPr>
            <p:ph type="body" idx="1"/>
          </p:nvPr>
        </p:nvSpPr>
        <p:spPr>
          <a:xfrm>
            <a:off x="581193" y="1522104"/>
            <a:ext cx="11029500" cy="4673400"/>
          </a:xfrm>
          <a:prstGeom prst="rect">
            <a:avLst/>
          </a:prstGeom>
          <a:noFill/>
          <a:ln>
            <a:noFill/>
          </a:ln>
        </p:spPr>
        <p:txBody>
          <a:bodyPr spcFirstLastPara="1" wrap="square" lIns="91425" tIns="45700" rIns="91425" bIns="45700" anchor="ctr" anchorCtr="0">
            <a:noAutofit/>
          </a:bodyPr>
          <a:lstStyle/>
          <a:p>
            <a:pPr marL="306000" lvl="0" indent="-235896" algn="l" rtl="0">
              <a:lnSpc>
                <a:spcPct val="110000"/>
              </a:lnSpc>
              <a:spcBef>
                <a:spcPts val="0"/>
              </a:spcBef>
              <a:spcAft>
                <a:spcPts val="0"/>
              </a:spcAft>
              <a:buSzPts val="1104"/>
              <a:buFont typeface="Arial"/>
              <a:buNone/>
            </a:pP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Char char="◼"/>
            </a:pPr>
            <a:r>
              <a:rPr lang="en-IN" sz="1200" b="1" i="0">
                <a:solidFill>
                  <a:srgbClr val="262626"/>
                </a:solidFill>
                <a:latin typeface="Arial"/>
                <a:ea typeface="Arial"/>
                <a:cs typeface="Arial"/>
                <a:sym typeface="Arial"/>
              </a:rPr>
              <a:t>4. Testing:</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Conduct unit tests to verify the functionality of individual components.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Perform integration testing to ensure seamless interaction between modules.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Execute system tests to validate the keylogger's behavior in different scenarios.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Conduct security testing to identify and address vulnerabilities.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Solicit feedback from stakeholders for improvements.</a:t>
            </a:r>
            <a:endParaRPr/>
          </a:p>
          <a:p>
            <a:pPr marL="306000" lvl="0" indent="-306000" algn="l" rtl="0">
              <a:lnSpc>
                <a:spcPct val="110000"/>
              </a:lnSpc>
              <a:spcBef>
                <a:spcPts val="840"/>
              </a:spcBef>
              <a:spcAft>
                <a:spcPts val="0"/>
              </a:spcAft>
              <a:buSzPts val="1104"/>
              <a:buChar char="◼"/>
            </a:pPr>
            <a:r>
              <a:rPr lang="en-IN" sz="1200" b="1" i="0">
                <a:solidFill>
                  <a:srgbClr val="262626"/>
                </a:solidFill>
                <a:latin typeface="Arial"/>
                <a:ea typeface="Arial"/>
                <a:cs typeface="Arial"/>
                <a:sym typeface="Arial"/>
              </a:rPr>
              <a:t>5. Deployment:</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Package the keylogger application for distribution.</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Provide clear instructions for installation and usage.</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Ensure compatibility with the intended platform(s).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Consider digital signing for authenticity and trustworthiness.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Deploy the application via appropriate channels (e.g., direct download, software repositories).</a:t>
            </a:r>
            <a:endParaRPr/>
          </a:p>
          <a:p>
            <a:pPr marL="306000" lvl="0" indent="-306000" algn="l" rtl="0">
              <a:lnSpc>
                <a:spcPct val="110000"/>
              </a:lnSpc>
              <a:spcBef>
                <a:spcPts val="840"/>
              </a:spcBef>
              <a:spcAft>
                <a:spcPts val="0"/>
              </a:spcAft>
              <a:buSzPts val="1104"/>
              <a:buChar char="◼"/>
            </a:pPr>
            <a:r>
              <a:rPr lang="en-IN" sz="1200" b="1" i="0">
                <a:solidFill>
                  <a:srgbClr val="262626"/>
                </a:solidFill>
                <a:latin typeface="Arial"/>
                <a:ea typeface="Arial"/>
                <a:cs typeface="Arial"/>
                <a:sym typeface="Arial"/>
              </a:rPr>
              <a:t>6. Maintenance and Updates:</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Monitor user feedback and address reported issues promptly.</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Release updates to incorporate new features, enhancements, and bug fixes.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Stay informed about changes in the operating system or libraries that may affect the keylogger's functionality.</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Continuously evaluate and improve security measures to prevent misuse or unauthorized access.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47" name="Google Shape;147;p1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Algorithm:</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1. Initialization:</a:t>
            </a:r>
            <a:endParaRPr/>
          </a:p>
          <a:p>
            <a:pPr marL="305435" lvl="0" indent="-305435" algn="l" rtl="0">
              <a:lnSpc>
                <a:spcPct val="110000"/>
              </a:lnSpc>
              <a:spcBef>
                <a:spcPts val="840"/>
              </a:spcBef>
              <a:spcAft>
                <a:spcPts val="0"/>
              </a:spcAft>
              <a:buSzPts val="1104"/>
              <a:buChar char="◼"/>
            </a:pPr>
            <a:r>
              <a:rPr lang="en-IN" sz="1200"/>
              <a:t>   - Import required libraries.</a:t>
            </a:r>
            <a:endParaRPr/>
          </a:p>
          <a:p>
            <a:pPr marL="305435" lvl="0" indent="-305435" algn="l" rtl="0">
              <a:lnSpc>
                <a:spcPct val="110000"/>
              </a:lnSpc>
              <a:spcBef>
                <a:spcPts val="840"/>
              </a:spcBef>
              <a:spcAft>
                <a:spcPts val="0"/>
              </a:spcAft>
              <a:buSzPts val="1104"/>
              <a:buChar char="◼"/>
            </a:pPr>
            <a:r>
              <a:rPr lang="en-IN" sz="1200"/>
              <a:t>   - Define global variables.</a:t>
            </a:r>
            <a:endParaRPr/>
          </a:p>
          <a:p>
            <a:pPr marL="305435" lvl="0" indent="-305435" algn="l" rtl="0">
              <a:lnSpc>
                <a:spcPct val="110000"/>
              </a:lnSpc>
              <a:spcBef>
                <a:spcPts val="840"/>
              </a:spcBef>
              <a:spcAft>
                <a:spcPts val="0"/>
              </a:spcAft>
              <a:buSzPts val="1104"/>
              <a:buChar char="◼"/>
            </a:pPr>
            <a:r>
              <a:rPr lang="en-IN" sz="1200"/>
              <a:t>   - Set up initial configurations.</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2. GUI Setup:</a:t>
            </a:r>
            <a:endParaRPr/>
          </a:p>
          <a:p>
            <a:pPr marL="305435" lvl="0" indent="-305435" algn="l" rtl="0">
              <a:lnSpc>
                <a:spcPct val="110000"/>
              </a:lnSpc>
              <a:spcBef>
                <a:spcPts val="840"/>
              </a:spcBef>
              <a:spcAft>
                <a:spcPts val="0"/>
              </a:spcAft>
              <a:buSzPts val="1104"/>
              <a:buChar char="◼"/>
            </a:pPr>
            <a:r>
              <a:rPr lang="en-IN" sz="1200"/>
              <a:t>   - Create a tkinter window.</a:t>
            </a:r>
            <a:endParaRPr/>
          </a:p>
          <a:p>
            <a:pPr marL="305435" lvl="0" indent="-305435" algn="l" rtl="0">
              <a:lnSpc>
                <a:spcPct val="110000"/>
              </a:lnSpc>
              <a:spcBef>
                <a:spcPts val="840"/>
              </a:spcBef>
              <a:spcAft>
                <a:spcPts val="0"/>
              </a:spcAft>
              <a:buSzPts val="1104"/>
              <a:buChar char="◼"/>
            </a:pPr>
            <a:r>
              <a:rPr lang="en-IN" sz="1200"/>
              <a:t>   - Add start and stop buttons.</a:t>
            </a:r>
            <a:endParaRPr/>
          </a:p>
          <a:p>
            <a:pPr marL="305435" lvl="0" indent="-305435" algn="l" rtl="0">
              <a:lnSpc>
                <a:spcPct val="110000"/>
              </a:lnSpc>
              <a:spcBef>
                <a:spcPts val="840"/>
              </a:spcBef>
              <a:spcAft>
                <a:spcPts val="0"/>
              </a:spcAft>
              <a:buSzPts val="1104"/>
              <a:buChar char="◼"/>
            </a:pPr>
            <a:r>
              <a:rPr lang="en-IN" sz="1200"/>
              <a:t>   - Include labels for status updates.</a:t>
            </a:r>
            <a:endParaRPr/>
          </a:p>
          <a:p>
            <a:pPr marL="305435" lvl="0" indent="-305435" algn="l" rtl="0">
              <a:lnSpc>
                <a:spcPct val="110000"/>
              </a:lnSpc>
              <a:spcBef>
                <a:spcPts val="840"/>
              </a:spcBef>
              <a:spcAft>
                <a:spcPts val="0"/>
              </a:spcAft>
              <a:buSzPts val="1104"/>
              <a:buChar char="◼"/>
            </a:pPr>
            <a:r>
              <a:rPr lang="en-IN" sz="1200"/>
              <a:t>   - Designate event handlers for UI elements.</a:t>
            </a:r>
            <a:endParaRPr/>
          </a:p>
          <a:p>
            <a:pPr marL="305435" lvl="0" indent="-305435" algn="l" rtl="0">
              <a:lnSpc>
                <a:spcPct val="110000"/>
              </a:lnSpc>
              <a:spcBef>
                <a:spcPts val="840"/>
              </a:spcBef>
              <a:spcAft>
                <a:spcPts val="0"/>
              </a:spcAft>
              <a:buSzPts val="1104"/>
              <a:buChar char="◼"/>
            </a:pPr>
            <a:r>
              <a:rPr lang="en-IN" sz="1200"/>
              <a:t>   - Ensure clear and intuitive layout.</a:t>
            </a:r>
            <a:endParaRPr/>
          </a:p>
          <a:p>
            <a:pPr marL="0" lvl="0" indent="0" algn="l" rtl="0">
              <a:lnSpc>
                <a:spcPct val="110000"/>
              </a:lnSpc>
              <a:spcBef>
                <a:spcPts val="840"/>
              </a:spcBef>
              <a:spcAft>
                <a:spcPts val="0"/>
              </a:spcAft>
              <a:buSzPts val="1104"/>
              <a:buNone/>
            </a:pP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53" name="Google Shape;153;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3. Keylogging Functions:</a:t>
            </a:r>
            <a:endParaRPr/>
          </a:p>
          <a:p>
            <a:pPr marL="305435" lvl="0" indent="-305435" algn="l" rtl="0">
              <a:lnSpc>
                <a:spcPct val="110000"/>
              </a:lnSpc>
              <a:spcBef>
                <a:spcPts val="840"/>
              </a:spcBef>
              <a:spcAft>
                <a:spcPts val="0"/>
              </a:spcAft>
              <a:buSzPts val="1104"/>
              <a:buChar char="◼"/>
            </a:pPr>
            <a:r>
              <a:rPr lang="en-IN" sz="1200"/>
              <a:t>   - Implement functions for capturing key events.</a:t>
            </a:r>
            <a:endParaRPr/>
          </a:p>
          <a:p>
            <a:pPr marL="305435" lvl="0" indent="-305435" algn="l" rtl="0">
              <a:lnSpc>
                <a:spcPct val="110000"/>
              </a:lnSpc>
              <a:spcBef>
                <a:spcPts val="840"/>
              </a:spcBef>
              <a:spcAft>
                <a:spcPts val="0"/>
              </a:spcAft>
              <a:buSzPts val="1104"/>
              <a:buChar char="◼"/>
            </a:pPr>
            <a:r>
              <a:rPr lang="en-IN" sz="1200"/>
              <a:t>   - Differentiate between key press and release.</a:t>
            </a:r>
            <a:endParaRPr/>
          </a:p>
          <a:p>
            <a:pPr marL="305435" lvl="0" indent="-305435" algn="l" rtl="0">
              <a:lnSpc>
                <a:spcPct val="110000"/>
              </a:lnSpc>
              <a:spcBef>
                <a:spcPts val="840"/>
              </a:spcBef>
              <a:spcAft>
                <a:spcPts val="0"/>
              </a:spcAft>
              <a:buSzPts val="1104"/>
              <a:buChar char="◼"/>
            </a:pPr>
            <a:r>
              <a:rPr lang="en-IN" sz="1200"/>
              <a:t>   - Store captured keystrokes.</a:t>
            </a:r>
            <a:endParaRPr/>
          </a:p>
          <a:p>
            <a:pPr marL="305435" lvl="0" indent="-305435" algn="l" rtl="0">
              <a:lnSpc>
                <a:spcPct val="110000"/>
              </a:lnSpc>
              <a:spcBef>
                <a:spcPts val="840"/>
              </a:spcBef>
              <a:spcAft>
                <a:spcPts val="0"/>
              </a:spcAft>
              <a:buSzPts val="1104"/>
              <a:buChar char="◼"/>
            </a:pPr>
            <a:r>
              <a:rPr lang="en-IN" sz="1200"/>
              <a:t>   - Ensure accuracy and reliability of keylogging.</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4. Data Logging:</a:t>
            </a:r>
            <a:endParaRPr/>
          </a:p>
          <a:p>
            <a:pPr marL="305435" lvl="0" indent="-305435" algn="l" rtl="0">
              <a:lnSpc>
                <a:spcPct val="110000"/>
              </a:lnSpc>
              <a:spcBef>
                <a:spcPts val="840"/>
              </a:spcBef>
              <a:spcAft>
                <a:spcPts val="0"/>
              </a:spcAft>
              <a:buSzPts val="1104"/>
              <a:buChar char="◼"/>
            </a:pPr>
            <a:r>
              <a:rPr lang="en-IN" sz="1200"/>
              <a:t>   - Save captured keystrokes to a file.</a:t>
            </a:r>
            <a:endParaRPr/>
          </a:p>
          <a:p>
            <a:pPr marL="305435" lvl="0" indent="-305435" algn="l" rtl="0">
              <a:lnSpc>
                <a:spcPct val="110000"/>
              </a:lnSpc>
              <a:spcBef>
                <a:spcPts val="840"/>
              </a:spcBef>
              <a:spcAft>
                <a:spcPts val="0"/>
              </a:spcAft>
              <a:buSzPts val="1104"/>
              <a:buChar char="◼"/>
            </a:pPr>
            <a:r>
              <a:rPr lang="en-IN" sz="1200"/>
              <a:t>   - Choose appropriate file format (e.g., text, JSON).</a:t>
            </a:r>
            <a:endParaRPr/>
          </a:p>
          <a:p>
            <a:pPr marL="305435" lvl="0" indent="-305435" algn="l" rtl="0">
              <a:lnSpc>
                <a:spcPct val="110000"/>
              </a:lnSpc>
              <a:spcBef>
                <a:spcPts val="840"/>
              </a:spcBef>
              <a:spcAft>
                <a:spcPts val="0"/>
              </a:spcAft>
              <a:buSzPts val="1104"/>
              <a:buChar char="◼"/>
            </a:pPr>
            <a:r>
              <a:rPr lang="en-IN" sz="1200"/>
              <a:t>   - Handle file writing operations efficiently.</a:t>
            </a:r>
            <a:endParaRPr/>
          </a:p>
          <a:p>
            <a:pPr marL="305435" lvl="0" indent="-305435" algn="l" rtl="0">
              <a:lnSpc>
                <a:spcPct val="110000"/>
              </a:lnSpc>
              <a:spcBef>
                <a:spcPts val="840"/>
              </a:spcBef>
              <a:spcAft>
                <a:spcPts val="0"/>
              </a:spcAft>
              <a:buSzPts val="1104"/>
              <a:buChar char="◼"/>
            </a:pPr>
            <a:r>
              <a:rPr lang="en-IN" sz="1200"/>
              <a:t>   - Ensure proper formatting of logged data.</a:t>
            </a:r>
            <a:endParaRPr/>
          </a:p>
          <a:p>
            <a:pPr marL="305435" lvl="0" indent="-305435" algn="l" rtl="0">
              <a:lnSpc>
                <a:spcPct val="110000"/>
              </a:lnSpc>
              <a:spcBef>
                <a:spcPts val="840"/>
              </a:spcBef>
              <a:spcAft>
                <a:spcPts val="0"/>
              </a:spcAft>
              <a:buSzPts val="1104"/>
              <a:buChar char="◼"/>
            </a:pPr>
            <a:r>
              <a:rPr lang="en-IN" sz="1200"/>
              <a:t>   - Implement periodic or batched logging.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59" name="Google Shape;159;p2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5. Start and Stop Mechanisms:</a:t>
            </a:r>
            <a:endParaRPr/>
          </a:p>
          <a:p>
            <a:pPr marL="305435" lvl="0" indent="-305435" algn="l" rtl="0">
              <a:lnSpc>
                <a:spcPct val="110000"/>
              </a:lnSpc>
              <a:spcBef>
                <a:spcPts val="840"/>
              </a:spcBef>
              <a:spcAft>
                <a:spcPts val="0"/>
              </a:spcAft>
              <a:buSzPts val="1104"/>
              <a:buChar char="◼"/>
            </a:pPr>
            <a:r>
              <a:rPr lang="en-IN" sz="1200"/>
              <a:t>   - Implement functions to start and stop keylogging.</a:t>
            </a:r>
            <a:endParaRPr/>
          </a:p>
          <a:p>
            <a:pPr marL="305435" lvl="0" indent="-305435" algn="l" rtl="0">
              <a:lnSpc>
                <a:spcPct val="110000"/>
              </a:lnSpc>
              <a:spcBef>
                <a:spcPts val="840"/>
              </a:spcBef>
              <a:spcAft>
                <a:spcPts val="0"/>
              </a:spcAft>
              <a:buSzPts val="1104"/>
              <a:buChar char="◼"/>
            </a:pPr>
            <a:r>
              <a:rPr lang="en-IN" sz="1200"/>
              <a:t>   - Toggle event listeners based on application state.</a:t>
            </a:r>
            <a:endParaRPr/>
          </a:p>
          <a:p>
            <a:pPr marL="305435" lvl="0" indent="-305435" algn="l" rtl="0">
              <a:lnSpc>
                <a:spcPct val="110000"/>
              </a:lnSpc>
              <a:spcBef>
                <a:spcPts val="840"/>
              </a:spcBef>
              <a:spcAft>
                <a:spcPts val="0"/>
              </a:spcAft>
              <a:buSzPts val="1104"/>
              <a:buChar char="◼"/>
            </a:pPr>
            <a:r>
              <a:rPr lang="en-IN" sz="1200"/>
              <a:t>   - Provide visual feedback on keylogger status.</a:t>
            </a:r>
            <a:endParaRPr/>
          </a:p>
          <a:p>
            <a:pPr marL="305435" lvl="0" indent="-305435" algn="l" rtl="0">
              <a:lnSpc>
                <a:spcPct val="110000"/>
              </a:lnSpc>
              <a:spcBef>
                <a:spcPts val="840"/>
              </a:spcBef>
              <a:spcAft>
                <a:spcPts val="0"/>
              </a:spcAft>
              <a:buSzPts val="1104"/>
              <a:buChar char="◼"/>
            </a:pPr>
            <a:r>
              <a:rPr lang="en-IN" sz="1200"/>
              <a:t>   - Ensure synchronization between GUI and keylogging functionality.</a:t>
            </a:r>
            <a:endParaRPr/>
          </a:p>
          <a:p>
            <a:pPr marL="305435" lvl="0" indent="-305435" algn="l" rtl="0">
              <a:lnSpc>
                <a:spcPct val="110000"/>
              </a:lnSpc>
              <a:spcBef>
                <a:spcPts val="840"/>
              </a:spcBef>
              <a:spcAft>
                <a:spcPts val="0"/>
              </a:spcAft>
              <a:buSzPts val="1104"/>
              <a:buChar char="◼"/>
            </a:pPr>
            <a:r>
              <a:rPr lang="en-IN" sz="1200"/>
              <a:t>   - Handle edge cases such as unexpected shutdowns.</a:t>
            </a:r>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1366</Words>
  <Application>Microsoft Office PowerPoint</Application>
  <PresentationFormat>Widescreen</PresentationFormat>
  <Paragraphs>151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Franklin Gothic</vt:lpstr>
      <vt:lpstr>Libre Franklin</vt:lpstr>
      <vt:lpstr>Noto Sans Symbols</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sugan R</cp:lastModifiedBy>
  <cp:revision>2</cp:revision>
  <dcterms:modified xsi:type="dcterms:W3CDTF">2024-04-24T12:06:52Z</dcterms:modified>
</cp:coreProperties>
</file>