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9" r:id="rId3"/>
    <p:sldId id="261" r:id="rId4"/>
    <p:sldId id="262" r:id="rId5"/>
    <p:sldId id="263" r:id="rId6"/>
    <p:sldId id="289" r:id="rId7"/>
    <p:sldId id="290" r:id="rId8"/>
    <p:sldId id="270" r:id="rId9"/>
    <p:sldId id="271" r:id="rId10"/>
    <p:sldId id="268" r:id="rId11"/>
    <p:sldId id="272" r:id="rId12"/>
    <p:sldId id="273" r:id="rId13"/>
    <p:sldId id="291" r:id="rId14"/>
    <p:sldId id="279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D947-D300-4CC4-8863-44BC1520F6C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6E40-6428-4FD5-BCD2-D971122D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2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56E40-6428-4FD5-BCD2-D971122D979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4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7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8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4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1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9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1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C85F213-FFCA-4DE3-AE5D-5284CDE1FB15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3586-0291-8A7F-9EEC-1E06071F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99033"/>
            <a:ext cx="9966960" cy="2877546"/>
          </a:xfrm>
        </p:spPr>
        <p:txBody>
          <a:bodyPr/>
          <a:lstStyle/>
          <a:p>
            <a:pPr algn="ctr"/>
            <a:r>
              <a:rPr lang="en-US" sz="6000" dirty="0"/>
              <a:t>DATA MINING PROJECT</a:t>
            </a:r>
            <a:br>
              <a:rPr lang="en-US" dirty="0"/>
            </a:br>
            <a:r>
              <a:rPr lang="en-IN" sz="3200" b="1" i="0" u="none" strike="noStrike" dirty="0">
                <a:solidFill>
                  <a:srgbClr val="0D0D0D"/>
                </a:solidFill>
                <a:effectLst/>
                <a:latin typeface="Imprint MT Shadow" panose="04020605060303030202" pitchFamily="82" charset="0"/>
              </a:rPr>
              <a:t>AIRLINES CUSTOMER SATISFACTION  SYSTEM</a:t>
            </a:r>
            <a:endParaRPr lang="en-IN" sz="3200" b="1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07664-3B62-90D1-7D34-E39C5AD58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4557229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PRAGATHI 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9AB77-BF42-171D-CB82-402607D30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15" y="196948"/>
            <a:ext cx="3324371" cy="13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8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57747233-2299-DC84-7BF1-CE831492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7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F94980-D363-CEAA-28E5-F469628D2B43}"/>
              </a:ext>
            </a:extLst>
          </p:cNvPr>
          <p:cNvSpPr txBox="1"/>
          <p:nvPr/>
        </p:nvSpPr>
        <p:spPr>
          <a:xfrm>
            <a:off x="7250346" y="898425"/>
            <a:ext cx="4774363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Some other insights from the graph: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Flight Distance</a:t>
            </a:r>
            <a:r>
              <a:rPr lang="en-US" dirty="0">
                <a:ea typeface="+mn-lt"/>
                <a:cs typeface="+mn-lt"/>
              </a:rPr>
              <a:t>: Longer flights correlate with higher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Inflight Wi-Fi Service</a:t>
            </a:r>
            <a:r>
              <a:rPr lang="en-US" dirty="0">
                <a:ea typeface="+mn-lt"/>
                <a:cs typeface="+mn-lt"/>
              </a:rPr>
              <a:t>: Poor Wi-Fi ratings lead to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Seat Comfort</a:t>
            </a:r>
            <a:r>
              <a:rPr lang="en-US" dirty="0">
                <a:ea typeface="+mn-lt"/>
                <a:cs typeface="+mn-lt"/>
              </a:rPr>
              <a:t>: Low seat comfort is a strong factor in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Food and Drink</a:t>
            </a:r>
            <a:r>
              <a:rPr lang="en-US" dirty="0">
                <a:ea typeface="+mn-lt"/>
                <a:cs typeface="+mn-lt"/>
              </a:rPr>
              <a:t>: Poor food ratings contribute to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Online Booking</a:t>
            </a:r>
            <a:r>
              <a:rPr lang="en-US" dirty="0">
                <a:ea typeface="+mn-lt"/>
                <a:cs typeface="+mn-lt"/>
              </a:rPr>
              <a:t>: Difficult booking processes increase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Inflight Entertainment</a:t>
            </a:r>
            <a:r>
              <a:rPr lang="en-US" dirty="0">
                <a:ea typeface="+mn-lt"/>
                <a:cs typeface="+mn-lt"/>
              </a:rPr>
              <a:t>: Limited entertainment options result in dissatisfaction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0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413-BF1D-BAA7-E425-87D78858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118" y="-318557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 dirty="0"/>
              <a:t>Feature</a:t>
            </a:r>
            <a:r>
              <a:rPr lang="en-US" b="0" u="sng" dirty="0">
                <a:latin typeface="Bookman Old Style"/>
              </a:rPr>
              <a:t> </a:t>
            </a:r>
            <a:r>
              <a:rPr lang="en-US" u="sng" dirty="0"/>
              <a:t>Engineering</a:t>
            </a:r>
            <a:r>
              <a:rPr lang="en-US" b="0" u="sng" dirty="0">
                <a:latin typeface="Bookman Old Style"/>
              </a:rPr>
              <a:t>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6FAF-CB9B-A6E7-F23D-43DD1DC7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05" y="854841"/>
            <a:ext cx="5452788" cy="5883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Encoding Categorical Variables: Categorical features like 'Gender,' 'Customer Type',' Gender' and 'Satisfaction' were label-encoded for compatibility with machine learning models. </a:t>
            </a:r>
          </a:p>
          <a:p>
            <a:r>
              <a:rPr lang="en-US" dirty="0">
                <a:ea typeface="+mn-lt"/>
                <a:cs typeface="+mn-lt"/>
              </a:rPr>
              <a:t>Correlation Analysis: Pearson correlation was calculated to identify highly correlated features.</a:t>
            </a:r>
          </a:p>
          <a:p>
            <a:r>
              <a:rPr lang="en-US" b="1" dirty="0">
                <a:ea typeface="+mn-lt"/>
                <a:cs typeface="+mn-lt"/>
              </a:rPr>
              <a:t>Check-in Service and Inflight Service</a:t>
            </a:r>
            <a:r>
              <a:rPr lang="en-US" dirty="0">
                <a:ea typeface="+mn-lt"/>
                <a:cs typeface="+mn-lt"/>
              </a:rPr>
              <a:t>: High correlation; passengers who rate one highly tend to rate the other highly as well.</a:t>
            </a:r>
          </a:p>
          <a:p>
            <a:r>
              <a:rPr lang="en-US" b="1" dirty="0">
                <a:ea typeface="+mn-lt"/>
                <a:cs typeface="+mn-lt"/>
              </a:rPr>
              <a:t>Departure and Arrival Delays</a:t>
            </a:r>
            <a:r>
              <a:rPr lang="en-US" dirty="0">
                <a:ea typeface="+mn-lt"/>
                <a:cs typeface="+mn-lt"/>
              </a:rPr>
              <a:t>: High correlation; longer departure delays often lead to longer arrival delays.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DBB0-0472-28BA-8E32-09DB7193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09" y="1191855"/>
            <a:ext cx="5679330" cy="44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F0CB-727C-8432-49DB-7045B8AD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2537-E6C7-7D34-4603-D43196F5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this project we used  model to conduct a comparative study, aiming to analyze difference in accuracy. We assessed the models based on their accuracy, precision, recall score, f score. Models that we have used are: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IN" dirty="0"/>
              <a:t>Naive Bayes</a:t>
            </a:r>
          </a:p>
          <a:p>
            <a:r>
              <a:rPr lang="en-US" dirty="0"/>
              <a:t>KNN</a:t>
            </a:r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3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0863-460A-4150-A1C8-5AE7E961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0CD5B-2C47-42F4-81A2-E5C50D42E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2093976"/>
            <a:ext cx="8890781" cy="3842590"/>
          </a:xfrm>
        </p:spPr>
      </p:pic>
    </p:spTree>
    <p:extLst>
      <p:ext uri="{BB962C8B-B14F-4D97-AF65-F5344CB8AC3E}">
        <p14:creationId xmlns:p14="http://schemas.microsoft.com/office/powerpoint/2010/main" val="175495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759-BA08-B25E-5D2F-635A0A2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C6912A-A217-A6AC-CFEA-004DCD11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D0D0D"/>
                </a:solidFill>
                <a:cs typeface="Times New Roman"/>
              </a:rPr>
              <a:t>This project successfully developed a predictive model for airline customer satisfaction using various machine learning techniques. After evaluating multiple models, </a:t>
            </a:r>
            <a:r>
              <a:rPr lang="en-US" b="1" dirty="0">
                <a:solidFill>
                  <a:srgbClr val="0D0D0D"/>
                </a:solidFill>
                <a:cs typeface="Times New Roman"/>
              </a:rPr>
              <a:t>Random Forest</a:t>
            </a:r>
            <a:r>
              <a:rPr lang="en-US" dirty="0">
                <a:solidFill>
                  <a:srgbClr val="0D0D0D"/>
                </a:solidFill>
                <a:cs typeface="Times New Roman"/>
              </a:rPr>
              <a:t> emerged as the best-performing model, achieving an accuracy of 95.8%. This high accuracy underscores the model’s ability to capture complex relationships and interactions between features that influence customer satisfaction. The analysis highlighted key satisfaction drivers, such as </a:t>
            </a:r>
            <a:r>
              <a:rPr lang="en-US" b="1" dirty="0">
                <a:solidFill>
                  <a:srgbClr val="0D0D0D"/>
                </a:solidFill>
                <a:cs typeface="Times New Roman"/>
              </a:rPr>
              <a:t>travel class</a:t>
            </a:r>
            <a:r>
              <a:rPr lang="en-US" dirty="0">
                <a:solidFill>
                  <a:srgbClr val="0D0D0D"/>
                </a:solidFill>
                <a:cs typeface="Times New Roman"/>
              </a:rPr>
              <a:t>, </a:t>
            </a:r>
            <a:r>
              <a:rPr lang="en-US" b="1" dirty="0">
                <a:solidFill>
                  <a:srgbClr val="0D0D0D"/>
                </a:solidFill>
                <a:cs typeface="Times New Roman"/>
              </a:rPr>
              <a:t>customer loyalty</a:t>
            </a:r>
            <a:r>
              <a:rPr lang="en-US" dirty="0">
                <a:solidFill>
                  <a:srgbClr val="0D0D0D"/>
                </a:solidFill>
                <a:cs typeface="Times New Roman"/>
              </a:rPr>
              <a:t>, and </a:t>
            </a:r>
            <a:r>
              <a:rPr lang="en-US" b="1" dirty="0">
                <a:solidFill>
                  <a:srgbClr val="0D0D0D"/>
                </a:solidFill>
                <a:cs typeface="Times New Roman"/>
              </a:rPr>
              <a:t>service quality</a:t>
            </a:r>
            <a:r>
              <a:rPr lang="en-US" dirty="0">
                <a:solidFill>
                  <a:srgbClr val="0D0D0D"/>
                </a:solidFill>
                <a:cs typeface="Times New Roman"/>
              </a:rPr>
              <a:t> (e.g., inflight entertainment, seat comfort, and punctuality). These insights provide valuable guidance for airlines aiming to enhance customer experiences by focusing on areas that directly impact satisfaction.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4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8F04-F950-44FA-BA4C-4ACE5604B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C4414-5609-4F07-B9B3-D85999689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3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4882-D40D-B067-393E-FF1C836E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153"/>
          </a:xfrm>
        </p:spPr>
        <p:txBody>
          <a:bodyPr/>
          <a:lstStyle/>
          <a:p>
            <a:r>
              <a:rPr lang="en-US" u="sng" dirty="0"/>
              <a:t>Problem Statement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C4B4-1E42-4EED-D84A-60A24BD2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11915335" cy="4978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097280" lvl="4" indent="0">
              <a:buNone/>
            </a:pPr>
            <a:r>
              <a:rPr lang="en-US" sz="2200" dirty="0"/>
              <a:t>The airline industry faces the challenge of maintaining customer satisfaction in a dynamic market where passengers’ service expectations are constantly evolving. Airlines must identify which service features are most valued by passengers to improve satisfaction and loyalty effectively to maximize their profit. </a:t>
            </a:r>
          </a:p>
          <a:p>
            <a:pPr marL="1097280" lvl="4" indent="0">
              <a:buNone/>
            </a:pPr>
            <a:endParaRPr lang="en-US" sz="2200" u="sng" dirty="0">
              <a:latin typeface="Aptos Display"/>
            </a:endParaRPr>
          </a:p>
          <a:p>
            <a:pPr marL="1097280" lvl="4" indent="0">
              <a:buNone/>
            </a:pPr>
            <a:r>
              <a:rPr lang="en-US" sz="2800" b="1" u="sng" dirty="0"/>
              <a:t>Objective</a:t>
            </a:r>
            <a:endParaRPr lang="en-US" sz="2800" u="sng" dirty="0"/>
          </a:p>
          <a:p>
            <a:pPr marL="1097280" lvl="4" indent="0">
              <a:buNone/>
            </a:pPr>
            <a:r>
              <a:rPr lang="en-US" sz="2200" dirty="0"/>
              <a:t>The project aims to: </a:t>
            </a:r>
          </a:p>
          <a:p>
            <a:pPr marL="1097280" lvl="4" indent="0">
              <a:buNone/>
            </a:pPr>
            <a:r>
              <a:rPr lang="en-US" sz="2200" dirty="0"/>
              <a:t>1.Identify critical service attributes that influence passenger satisfaction. Build a robust predictive model to classify passengers as "satisfied" or "dissatisfied/neutral" based on service features. </a:t>
            </a:r>
            <a:endParaRPr lang="en-US" dirty="0"/>
          </a:p>
          <a:p>
            <a:pPr marL="1097280" lvl="4" indent="0">
              <a:buNone/>
            </a:pPr>
            <a:r>
              <a:rPr lang="en-US" sz="2200" dirty="0"/>
              <a:t>2.Provide actionable insights to airline management on which service aspects to prioritize for enhancing customer satisfaction.</a:t>
            </a:r>
            <a:endParaRPr lang="en-US" dirty="0"/>
          </a:p>
          <a:p>
            <a:pPr marL="1097280" lvl="4" indent="0">
              <a:buNone/>
            </a:pPr>
            <a:endParaRPr lang="en-US" sz="2200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4248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BD3F-DC8A-4D4B-C40E-B6C62F65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406400"/>
            <a:ext cx="10058400" cy="1217676"/>
          </a:xfrm>
        </p:spPr>
        <p:txBody>
          <a:bodyPr/>
          <a:lstStyle/>
          <a:p>
            <a:pPr algn="ctr"/>
            <a:r>
              <a:rPr lang="en-US" u="sng" dirty="0"/>
              <a:t>Dataset Overview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9B68-28F6-BBD9-0B46-6D8FD619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00" y="1498600"/>
            <a:ext cx="10414000" cy="1930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200" b="1" i="0" u="none" strike="noStrike" dirty="0">
                <a:solidFill>
                  <a:srgbClr val="0D0D0D"/>
                </a:solidFill>
                <a:effectLst/>
                <a:cs typeface="Times New Roman"/>
              </a:rPr>
              <a:t>Dataset Used: </a:t>
            </a:r>
            <a:r>
              <a:rPr lang="en-US" sz="2200" b="1" u="none" strike="noStrike" dirty="0">
                <a:solidFill>
                  <a:srgbClr val="0D0D0D"/>
                </a:solidFill>
                <a:effectLst/>
                <a:cs typeface="Times New Roman"/>
              </a:rPr>
              <a:t>Airline Passenger Satisfaction </a:t>
            </a:r>
            <a:r>
              <a:rPr lang="en-US" sz="2200" b="1" i="1" u="none" strike="noStrike" dirty="0">
                <a:solidFill>
                  <a:srgbClr val="0D0D0D"/>
                </a:solidFill>
                <a:effectLst/>
                <a:cs typeface="Times New Roman"/>
              </a:rPr>
              <a:t>   </a:t>
            </a:r>
            <a:endParaRPr lang="en-US" sz="2200" i="1" dirty="0">
              <a:cs typeface="Times New Roman"/>
            </a:endParaRPr>
          </a:p>
          <a:p>
            <a:pPr marL="0" indent="0" rtl="0">
              <a:spcAft>
                <a:spcPts val="800"/>
              </a:spcAft>
              <a:buNone/>
            </a:pPr>
            <a:r>
              <a:rPr lang="en-US" sz="2200" b="1" i="0" u="none" strike="noStrike" dirty="0">
                <a:solidFill>
                  <a:srgbClr val="0D0D0D"/>
                </a:solidFill>
                <a:effectLst/>
                <a:cs typeface="Times New Roman"/>
              </a:rPr>
              <a:t>Context</a:t>
            </a:r>
            <a:r>
              <a:rPr lang="en-US" sz="2200" dirty="0"/>
              <a:t>: </a:t>
            </a:r>
            <a:r>
              <a:rPr lang="en-US" sz="2200" b="0" i="0" u="none" strike="noStrike" dirty="0">
                <a:solidFill>
                  <a:srgbClr val="0D0D0D"/>
                </a:solidFill>
                <a:effectLst/>
                <a:cs typeface="Times New Roman"/>
              </a:rPr>
              <a:t>This dataset contains an airline passenger satisfaction survey. What factors are highly correlated to a satisfied (or dissatisfied) passenger? </a:t>
            </a:r>
            <a:endParaRPr lang="en-US" sz="2200" dirty="0">
              <a:solidFill>
                <a:srgbClr val="0D0D0D"/>
              </a:solidFill>
              <a:cs typeface="Times New Roman"/>
            </a:endParaRPr>
          </a:p>
          <a:p>
            <a:pPr marL="0" indent="0" rtl="0">
              <a:spcAft>
                <a:spcPts val="800"/>
              </a:spcAft>
              <a:buNone/>
            </a:pPr>
            <a:r>
              <a:rPr lang="en-US" sz="2200" b="1" i="0" u="none" strike="noStrike" dirty="0">
                <a:solidFill>
                  <a:srgbClr val="0D0D0D"/>
                </a:solidFill>
                <a:effectLst/>
              </a:rPr>
              <a:t>Content: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1AEDF-6655-AF9A-6C1A-011B3BD11494}"/>
              </a:ext>
            </a:extLst>
          </p:cNvPr>
          <p:cNvSpPr txBox="1"/>
          <p:nvPr/>
        </p:nvSpPr>
        <p:spPr>
          <a:xfrm>
            <a:off x="1054100" y="3620462"/>
            <a:ext cx="86743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1.Gender: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Gender of the passengers (Female, Male)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2.Customer Type: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The customer type (Loyal customer, disloyal customer)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3.Age: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The actual age of the passengers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4.Type of Travel: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Purpose of the flight of the passengers (Personal Travel, Business Travel)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5.Class: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Travel class in the plane of the passengers (Business, Eco, Eco Plus)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6.Flight distance: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The flight distance of this journey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55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2433E-3A67-E8DD-76A8-94202F72F1D4}"/>
              </a:ext>
            </a:extLst>
          </p:cNvPr>
          <p:cNvSpPr txBox="1"/>
          <p:nvPr/>
        </p:nvSpPr>
        <p:spPr>
          <a:xfrm>
            <a:off x="723900" y="1020128"/>
            <a:ext cx="10744200" cy="481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7.Inflight </a:t>
            </a:r>
            <a:r>
              <a:rPr lang="en-US" sz="2000" b="1" i="1" u="none" strike="noStrike" dirty="0" err="1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wifi</a:t>
            </a: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the inflight </a:t>
            </a:r>
            <a:r>
              <a:rPr lang="en-US" sz="2000" b="0" i="0" u="none" strike="noStrike" dirty="0" err="1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wifi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service 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8.Departure/Arrival time convenient: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Departure/Arrival time convenient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9.Ease of Online booking: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online booking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10.Gate location: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Gate location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11.Food and drink: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Food and drink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12.Online boarding: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online boarding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13.Seat comfort: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Seat comfort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14.Inflight entertainment: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inflight entertainment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15.On-board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On-board service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16.Leg room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Leg room service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17.Baggage handling: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baggage handling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A3EAFF-D4FD-B4A0-6CF8-213429CBD958}"/>
              </a:ext>
            </a:extLst>
          </p:cNvPr>
          <p:cNvSpPr txBox="1"/>
          <p:nvPr/>
        </p:nvSpPr>
        <p:spPr>
          <a:xfrm>
            <a:off x="683967" y="1052397"/>
            <a:ext cx="10591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18.Check-in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Satisfaction level of Check-in service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19.Inflight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Satisfaction level of inflight service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20.Cleanliness: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Satisfaction level of Cleanliness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21.Departure Delay 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Minutes delayed when departure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22.Arrival Delay 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Minutes delayed when Arrival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23.Satisfaction: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Airline satisfaction level(Satisfaction, neutral or dissatisfaction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916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7878-C4E1-48F3-AE89-8452E2BC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0"/>
            <a:ext cx="10959436" cy="914400"/>
          </a:xfrm>
        </p:spPr>
        <p:txBody>
          <a:bodyPr>
            <a:normAutofit/>
          </a:bodyPr>
          <a:lstStyle/>
          <a:p>
            <a:r>
              <a:rPr lang="en-IN" sz="2000" dirty="0"/>
              <a:t>Airline Passenger Satisfaction Project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DBC4-C6C9-4843-80B8-DDB683A7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914400"/>
            <a:ext cx="12023188" cy="59436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1. Data Understanding</a:t>
            </a:r>
          </a:p>
          <a:p>
            <a:r>
              <a:rPr lang="en-US" dirty="0"/>
              <a:t>Load and inspect the data</a:t>
            </a:r>
          </a:p>
          <a:p>
            <a:r>
              <a:rPr lang="en-US" dirty="0"/>
              <a:t>Understand the structure, types, and meanings of columns</a:t>
            </a:r>
          </a:p>
          <a:p>
            <a:r>
              <a:rPr lang="en-US" dirty="0"/>
              <a:t>Check for class distribution (e.g., satisfied vs. neutral/dissatisfied passengers)</a:t>
            </a:r>
          </a:p>
          <a:p>
            <a:r>
              <a:rPr lang="en-US" b="1" dirty="0"/>
              <a:t>2. Data Preprocessing</a:t>
            </a:r>
          </a:p>
          <a:p>
            <a:r>
              <a:rPr lang="en-US" dirty="0"/>
              <a:t>Handle missing values</a:t>
            </a:r>
          </a:p>
          <a:p>
            <a:r>
              <a:rPr lang="en-US" dirty="0"/>
              <a:t>Convert categorical features (Label Encoding / One-Hot Encoding)</a:t>
            </a:r>
          </a:p>
          <a:p>
            <a:r>
              <a:rPr lang="en-US" dirty="0"/>
              <a:t>Normalize or scale numerical features</a:t>
            </a:r>
          </a:p>
          <a:p>
            <a:r>
              <a:rPr lang="en-US" dirty="0"/>
              <a:t>Split into training and testing sets</a:t>
            </a:r>
          </a:p>
          <a:p>
            <a:r>
              <a:rPr lang="en-US" b="1" dirty="0"/>
              <a:t>3. Exploratory Data Analysis (EDA)</a:t>
            </a:r>
          </a:p>
          <a:p>
            <a:r>
              <a:rPr lang="en-US" dirty="0"/>
              <a:t>Summary statistics and distributions</a:t>
            </a:r>
          </a:p>
          <a:p>
            <a:r>
              <a:rPr lang="en-US" dirty="0"/>
              <a:t>Visualizations:</a:t>
            </a:r>
          </a:p>
          <a:p>
            <a:pPr lvl="1"/>
            <a:r>
              <a:rPr lang="en-US" dirty="0"/>
              <a:t>Pie chart of satisfaction levels</a:t>
            </a:r>
          </a:p>
          <a:p>
            <a:pPr lvl="1"/>
            <a:r>
              <a:rPr lang="en-US" dirty="0" err="1"/>
              <a:t>Kde</a:t>
            </a:r>
            <a:r>
              <a:rPr lang="en-US" dirty="0"/>
              <a:t> or correlation heatmap</a:t>
            </a:r>
          </a:p>
          <a:p>
            <a:pPr lvl="1"/>
            <a:r>
              <a:rPr lang="en-US" dirty="0"/>
              <a:t>Boxplots to see feature effects on 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86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E53E-3DBD-410E-8052-42AD4043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331294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7547-5131-4AF5-AE65-C9D5F1B6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484632"/>
            <a:ext cx="10692150" cy="5687568"/>
          </a:xfrm>
        </p:spPr>
        <p:txBody>
          <a:bodyPr>
            <a:normAutofit fontScale="77500" lnSpcReduction="20000"/>
          </a:bodyPr>
          <a:lstStyle/>
          <a:p>
            <a:r>
              <a:rPr lang="en-US" sz="2900" b="1" dirty="0"/>
              <a:t>4. Model Building</a:t>
            </a:r>
          </a:p>
          <a:p>
            <a:r>
              <a:rPr lang="en-US" sz="2900" dirty="0"/>
              <a:t>Train classification models:</a:t>
            </a:r>
          </a:p>
          <a:p>
            <a:pPr lvl="1"/>
            <a:r>
              <a:rPr lang="en-US" sz="2900" dirty="0"/>
              <a:t>Logistic Regression</a:t>
            </a:r>
          </a:p>
          <a:p>
            <a:pPr lvl="1"/>
            <a:r>
              <a:rPr lang="en-US" sz="2900" dirty="0"/>
              <a:t>Decision Tree</a:t>
            </a:r>
          </a:p>
          <a:p>
            <a:pPr lvl="1"/>
            <a:r>
              <a:rPr lang="en-US" sz="2900" dirty="0"/>
              <a:t>Random Forest</a:t>
            </a:r>
          </a:p>
          <a:p>
            <a:pPr lvl="1"/>
            <a:r>
              <a:rPr lang="en-US" sz="2900" dirty="0" err="1"/>
              <a:t>XGBoost</a:t>
            </a:r>
            <a:r>
              <a:rPr lang="en-US" sz="2900" dirty="0"/>
              <a:t> </a:t>
            </a:r>
          </a:p>
          <a:p>
            <a:pPr marL="274320" lvl="1" indent="0">
              <a:buNone/>
            </a:pPr>
            <a:endParaRPr lang="en-US" sz="2900" dirty="0"/>
          </a:p>
          <a:p>
            <a:r>
              <a:rPr lang="en-US" sz="2900" dirty="0"/>
              <a:t>Evaluate models using:</a:t>
            </a:r>
          </a:p>
          <a:p>
            <a:pPr lvl="1"/>
            <a:r>
              <a:rPr lang="en-US" sz="2900" dirty="0"/>
              <a:t>Accuracy, Precision, Recall, F1-Score</a:t>
            </a:r>
          </a:p>
          <a:p>
            <a:pPr lvl="1"/>
            <a:r>
              <a:rPr lang="en-US" sz="2900" dirty="0"/>
              <a:t>Confusion matrix</a:t>
            </a:r>
          </a:p>
          <a:p>
            <a:r>
              <a:rPr lang="en-US" sz="2900" b="1" dirty="0"/>
              <a:t>5. Model Interpretation &amp; Feature Importance</a:t>
            </a:r>
          </a:p>
          <a:p>
            <a:r>
              <a:rPr lang="en-US" sz="2900" dirty="0"/>
              <a:t>Identify which features most influence satisfaction</a:t>
            </a:r>
          </a:p>
          <a:p>
            <a:r>
              <a:rPr lang="en-US" sz="2900" dirty="0"/>
              <a:t>SHAP or feature importance from tree-based models</a:t>
            </a:r>
          </a:p>
          <a:p>
            <a:r>
              <a:rPr lang="en-US" sz="2900" b="1" dirty="0"/>
              <a:t>6. Conclusion</a:t>
            </a:r>
          </a:p>
          <a:p>
            <a:r>
              <a:rPr lang="en-US" sz="2900" dirty="0"/>
              <a:t>Summarize key findings and model performance</a:t>
            </a:r>
          </a:p>
          <a:p>
            <a:r>
              <a:rPr lang="en-US" sz="2900" dirty="0"/>
              <a:t>Suggest improvements or business recommendations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0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9B1B-2294-FFDE-3E17-A7A48DE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Data Preprocessing</a:t>
            </a:r>
            <a:endParaRPr lang="en-US" u="sng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BA41-5079-CBA7-E9E8-7D145FFA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Handling Missing Values</a:t>
            </a:r>
            <a:r>
              <a:rPr lang="en-US" dirty="0">
                <a:ea typeface="+mn-lt"/>
                <a:cs typeface="+mn-lt"/>
              </a:rPr>
              <a:t>: Missing values in 'Arrival Delay in Minutes' were filled with the median due to their skewed distribution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Removing Unnecessary Columns</a:t>
            </a:r>
            <a:r>
              <a:rPr lang="en-US" dirty="0">
                <a:ea typeface="+mn-lt"/>
                <a:cs typeface="+mn-lt"/>
              </a:rPr>
              <a:t>: Non-predictive columns like 'id' were removed.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/>
                <a:ea typeface="+mn-lt"/>
                <a:cs typeface="Arial"/>
              </a:rPr>
              <a:t>'id' is typically a unique identifier not useful for analysis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/>
                <a:ea typeface="+mn-lt"/>
                <a:cs typeface="Courier New"/>
              </a:rPr>
              <a:t>.</a:t>
            </a:r>
          </a:p>
          <a:p>
            <a:r>
              <a:rPr lang="en-US" b="1" dirty="0">
                <a:ea typeface="+mn-lt"/>
                <a:cs typeface="+mn-lt"/>
              </a:rPr>
              <a:t>Outlier Handling</a:t>
            </a:r>
            <a:r>
              <a:rPr lang="en-US" dirty="0">
                <a:ea typeface="+mn-lt"/>
                <a:cs typeface="+mn-lt"/>
              </a:rPr>
              <a:t>: Extreme values in continuous features like 'Flight Distance,' 'Departure Delay’,  and 'Arrival Delay ' were detected and removed and capped.</a:t>
            </a:r>
          </a:p>
          <a:p>
            <a:r>
              <a:rPr lang="en-US" b="1" dirty="0"/>
              <a:t>Changing the data type</a:t>
            </a:r>
            <a:r>
              <a:rPr lang="en-US" dirty="0"/>
              <a:t>: 'Flight Distance' to numeric</a:t>
            </a:r>
          </a:p>
          <a:p>
            <a:r>
              <a:rPr lang="en-US" b="1" dirty="0"/>
              <a:t>Encoding:</a:t>
            </a:r>
            <a:r>
              <a:rPr lang="en-US" dirty="0"/>
              <a:t> Encoding categorical features using Label Encoding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61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9B1B-2294-FFDE-3E17-A7A48DE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 dirty="0"/>
              <a:t>Exploratory Data Analysis (EDA)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BA41-5079-CBA7-E9E8-7D145FFA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812490"/>
            <a:ext cx="7687202" cy="4823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Bookman Old Style"/>
                <a:ea typeface="+mn-lt"/>
                <a:cs typeface="Arial"/>
              </a:rPr>
              <a:t>The proportions of 'satisfied' and 'dissatisfied' customers, revealing an approximately balanced distribution with 43% satisfied.</a:t>
            </a:r>
          </a:p>
          <a:p>
            <a:r>
              <a:rPr lang="en-US" dirty="0">
                <a:latin typeface="Bookman Old Style"/>
                <a:ea typeface="+mn-lt"/>
                <a:cs typeface="Arial"/>
              </a:rPr>
              <a:t>Insights from the next graph:</a:t>
            </a:r>
          </a:p>
          <a:p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: Business Class passengers show higher satisfaction; Economy classes have more dissatisfaction.</a:t>
            </a:r>
          </a:p>
          <a:p>
            <a:r>
              <a:rPr lang="en-US" b="1" dirty="0">
                <a:ea typeface="+mn-lt"/>
                <a:cs typeface="+mn-lt"/>
              </a:rPr>
              <a:t>Gender</a:t>
            </a:r>
            <a:r>
              <a:rPr lang="en-US" dirty="0">
                <a:ea typeface="+mn-lt"/>
                <a:cs typeface="+mn-lt"/>
              </a:rPr>
              <a:t>: Both males and females lean towards dissatisfaction.</a:t>
            </a:r>
          </a:p>
          <a:p>
            <a:r>
              <a:rPr lang="en-US" b="1" dirty="0">
                <a:ea typeface="+mn-lt"/>
                <a:cs typeface="+mn-lt"/>
              </a:rPr>
              <a:t>Customer Type</a:t>
            </a:r>
            <a:r>
              <a:rPr lang="en-US" dirty="0">
                <a:ea typeface="+mn-lt"/>
                <a:cs typeface="+mn-lt"/>
              </a:rPr>
              <a:t>: Disloyal customers are mostly dissatisfied; loyal customers are more balanced.</a:t>
            </a:r>
            <a:endParaRPr lang="en-US" dirty="0">
              <a:latin typeface="Bookman Old Style"/>
              <a:ea typeface="+mn-lt"/>
              <a:cs typeface="Arial"/>
            </a:endParaRPr>
          </a:p>
          <a:p>
            <a:r>
              <a:rPr lang="en-US" b="1" dirty="0">
                <a:ea typeface="+mn-lt"/>
                <a:cs typeface="+mn-lt"/>
              </a:rPr>
              <a:t>Type of Travel</a:t>
            </a:r>
            <a:r>
              <a:rPr lang="en-US" dirty="0">
                <a:ea typeface="+mn-lt"/>
                <a:cs typeface="+mn-lt"/>
              </a:rPr>
              <a:t>: Business travelers are generally more satisfied; personal travelers show more dissatisfaction.</a:t>
            </a:r>
            <a:endParaRPr lang="en-US" dirty="0">
              <a:latin typeface="Bookman Old Style"/>
              <a:ea typeface="+mn-lt"/>
              <a:cs typeface="Arial"/>
            </a:endParaRPr>
          </a:p>
          <a:p>
            <a:r>
              <a:rPr lang="en-US" b="1" dirty="0">
                <a:ea typeface="+mn-lt"/>
                <a:cs typeface="+mn-lt"/>
              </a:rPr>
              <a:t>Age</a:t>
            </a:r>
            <a:r>
              <a:rPr lang="en-US" dirty="0">
                <a:ea typeface="+mn-lt"/>
                <a:cs typeface="+mn-lt"/>
              </a:rPr>
              <a:t>: Older passengers tend to be more satisfied, while younger passengers have mixed satisfaction.</a:t>
            </a:r>
            <a:endParaRPr lang="en-US" dirty="0">
              <a:latin typeface="Bookman Old Style"/>
              <a:ea typeface="+mn-lt"/>
              <a:cs typeface="Arial"/>
            </a:endParaRPr>
          </a:p>
          <a:p>
            <a:endParaRPr lang="en-US" dirty="0">
              <a:latin typeface="Bookman Old Style"/>
              <a:ea typeface="+mn-lt"/>
              <a:cs typeface="Arial"/>
            </a:endParaRPr>
          </a:p>
        </p:txBody>
      </p:sp>
      <p:pic>
        <p:nvPicPr>
          <p:cNvPr id="4" name="Picture 3" descr="A blue pie chart with numbers and a black text&#10;&#10;Description automatically generated">
            <a:extLst>
              <a:ext uri="{FF2B5EF4-FFF2-40B4-BE49-F238E27FC236}">
                <a16:creationId xmlns:a16="http://schemas.microsoft.com/office/drawing/2014/main" id="{17871098-585D-8D11-6151-87E861F8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384" r="346" b="29641"/>
          <a:stretch/>
        </p:blipFill>
        <p:spPr>
          <a:xfrm>
            <a:off x="8750027" y="1812036"/>
            <a:ext cx="3171979" cy="25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813</TotalTime>
  <Words>1140</Words>
  <Application>Microsoft Office PowerPoint</Application>
  <PresentationFormat>Widescreen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 Display</vt:lpstr>
      <vt:lpstr>Arial</vt:lpstr>
      <vt:lpstr>Bookman Old Style</vt:lpstr>
      <vt:lpstr>Calibri</vt:lpstr>
      <vt:lpstr>Century Gothic</vt:lpstr>
      <vt:lpstr>Courier New</vt:lpstr>
      <vt:lpstr>Imprint MT Shadow</vt:lpstr>
      <vt:lpstr>Times New Roman</vt:lpstr>
      <vt:lpstr>Wingdings</vt:lpstr>
      <vt:lpstr>Wood Type</vt:lpstr>
      <vt:lpstr>DATA MINING PROJECT AIRLINES CUSTOMER SATISFACTION  SYSTEM</vt:lpstr>
      <vt:lpstr>Problem Statement</vt:lpstr>
      <vt:lpstr>Dataset Overview</vt:lpstr>
      <vt:lpstr>PowerPoint Presentation</vt:lpstr>
      <vt:lpstr>PowerPoint Presentation</vt:lpstr>
      <vt:lpstr>Airline Passenger Satisfaction Project Roadmap</vt:lpstr>
      <vt:lpstr>   </vt:lpstr>
      <vt:lpstr>Data Preprocessing</vt:lpstr>
      <vt:lpstr>Exploratory Data Analysis (EDA)</vt:lpstr>
      <vt:lpstr>PowerPoint Presentation</vt:lpstr>
      <vt:lpstr>Feature Engineering </vt:lpstr>
      <vt:lpstr>Model</vt:lpstr>
      <vt:lpstr>Result</vt:lpstr>
      <vt:lpstr>Conclusion</vt:lpstr>
      <vt:lpstr>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AIRLINES CUSTOMER SATISFACTION  SYSTEM</dc:title>
  <dc:creator>Priyanka Kumari</dc:creator>
  <cp:lastModifiedBy>Srikanta</cp:lastModifiedBy>
  <cp:revision>450</cp:revision>
  <dcterms:created xsi:type="dcterms:W3CDTF">2024-11-04T08:55:39Z</dcterms:created>
  <dcterms:modified xsi:type="dcterms:W3CDTF">2025-05-10T20:19:48Z</dcterms:modified>
</cp:coreProperties>
</file>